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8"/>
  </p:notesMasterIdLst>
  <p:handoutMasterIdLst>
    <p:handoutMasterId r:id="rId59"/>
  </p:handoutMasterIdLst>
  <p:sldIdLst>
    <p:sldId id="303" r:id="rId5"/>
    <p:sldId id="304" r:id="rId6"/>
    <p:sldId id="1059" r:id="rId7"/>
    <p:sldId id="305" r:id="rId8"/>
    <p:sldId id="311" r:id="rId9"/>
    <p:sldId id="312" r:id="rId10"/>
    <p:sldId id="315" r:id="rId11"/>
    <p:sldId id="313" r:id="rId12"/>
    <p:sldId id="314" r:id="rId13"/>
    <p:sldId id="391" r:id="rId14"/>
    <p:sldId id="321" r:id="rId15"/>
    <p:sldId id="316" r:id="rId16"/>
    <p:sldId id="327" r:id="rId17"/>
    <p:sldId id="390" r:id="rId18"/>
    <p:sldId id="326" r:id="rId19"/>
    <p:sldId id="414" r:id="rId20"/>
    <p:sldId id="413" r:id="rId21"/>
    <p:sldId id="378" r:id="rId22"/>
    <p:sldId id="427" r:id="rId23"/>
    <p:sldId id="428" r:id="rId24"/>
    <p:sldId id="337" r:id="rId25"/>
    <p:sldId id="425" r:id="rId26"/>
    <p:sldId id="432" r:id="rId27"/>
    <p:sldId id="439" r:id="rId28"/>
    <p:sldId id="418" r:id="rId29"/>
    <p:sldId id="346" r:id="rId30"/>
    <p:sldId id="431" r:id="rId31"/>
    <p:sldId id="344" r:id="rId32"/>
    <p:sldId id="426" r:id="rId33"/>
    <p:sldId id="1058" r:id="rId34"/>
    <p:sldId id="607" r:id="rId35"/>
    <p:sldId id="385" r:id="rId36"/>
    <p:sldId id="350" r:id="rId37"/>
    <p:sldId id="398" r:id="rId38"/>
    <p:sldId id="319" r:id="rId39"/>
    <p:sldId id="416" r:id="rId40"/>
    <p:sldId id="419" r:id="rId41"/>
    <p:sldId id="386" r:id="rId42"/>
    <p:sldId id="420" r:id="rId43"/>
    <p:sldId id="433" r:id="rId44"/>
    <p:sldId id="438" r:id="rId45"/>
    <p:sldId id="436" r:id="rId46"/>
    <p:sldId id="421" r:id="rId47"/>
    <p:sldId id="422" r:id="rId48"/>
    <p:sldId id="429" r:id="rId49"/>
    <p:sldId id="430" r:id="rId50"/>
    <p:sldId id="404" r:id="rId51"/>
    <p:sldId id="308" r:id="rId52"/>
    <p:sldId id="423" r:id="rId53"/>
    <p:sldId id="411" r:id="rId54"/>
    <p:sldId id="424" r:id="rId55"/>
    <p:sldId id="1060" r:id="rId56"/>
    <p:sldId id="412" r:id="rId5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34" autoAdjust="0"/>
  </p:normalViewPr>
  <p:slideViewPr>
    <p:cSldViewPr snapToGrid="0">
      <p:cViewPr varScale="1">
        <p:scale>
          <a:sx n="114" d="100"/>
          <a:sy n="114" d="100"/>
        </p:scale>
        <p:origin x="186"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682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CD40699-B791-B148-BB62-1434881DAE64}" type="slidenum">
              <a:rPr lang="en-GB" smtClean="0"/>
              <a:t>25</a:t>
            </a:fld>
            <a:endParaRPr lang="en-GB"/>
          </a:p>
        </p:txBody>
      </p:sp>
      <p:sp>
        <p:nvSpPr>
          <p:cNvPr id="5" name="Footer Placeholder 4"/>
          <p:cNvSpPr>
            <a:spLocks noGrp="1"/>
          </p:cNvSpPr>
          <p:nvPr>
            <p:ph type="ftr" sz="quarter" idx="11"/>
          </p:nvPr>
        </p:nvSpPr>
        <p:spPr/>
        <p:txBody>
          <a:bodyPr/>
          <a:lstStyle/>
          <a:p>
            <a:r>
              <a:rPr lang="en-US"/>
              <a:t>Pitch Course Training                                             Copyright Pitch Technologies AB</a:t>
            </a:r>
            <a:endParaRPr lang="en-GB"/>
          </a:p>
        </p:txBody>
      </p:sp>
      <p:sp>
        <p:nvSpPr>
          <p:cNvPr id="6" name="Date Placeholder 5"/>
          <p:cNvSpPr>
            <a:spLocks noGrp="1"/>
          </p:cNvSpPr>
          <p:nvPr>
            <p:ph type="dt" idx="12"/>
          </p:nvPr>
        </p:nvSpPr>
        <p:spPr/>
        <p:txBody>
          <a:bodyPr/>
          <a:lstStyle/>
          <a:p>
            <a:r>
              <a:rPr lang="sv-SE"/>
              <a:t>Aug 2017</a:t>
            </a:r>
            <a:endParaRPr lang="en-GB"/>
          </a:p>
        </p:txBody>
      </p:sp>
      <p:sp>
        <p:nvSpPr>
          <p:cNvPr id="7" name="Header Placeholder 6"/>
          <p:cNvSpPr>
            <a:spLocks noGrp="1"/>
          </p:cNvSpPr>
          <p:nvPr>
            <p:ph type="hdr" sz="quarter" idx="13"/>
          </p:nvPr>
        </p:nvSpPr>
        <p:spPr/>
        <p:txBody>
          <a:bodyPr/>
          <a:lstStyle/>
          <a:p>
            <a:r>
              <a:rPr lang="en-GB"/>
              <a:t>www.pitchtechnologies.com</a:t>
            </a:r>
          </a:p>
        </p:txBody>
      </p:sp>
    </p:spTree>
    <p:extLst>
      <p:ext uri="{BB962C8B-B14F-4D97-AF65-F5344CB8AC3E}">
        <p14:creationId xmlns:p14="http://schemas.microsoft.com/office/powerpoint/2010/main" val="383945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37</a:t>
            </a:fld>
            <a:endParaRPr lang="en-US"/>
          </a:p>
        </p:txBody>
      </p:sp>
    </p:spTree>
    <p:extLst>
      <p:ext uri="{BB962C8B-B14F-4D97-AF65-F5344CB8AC3E}">
        <p14:creationId xmlns:p14="http://schemas.microsoft.com/office/powerpoint/2010/main" val="221162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38</a:t>
            </a:fld>
            <a:endParaRPr lang="en-US"/>
          </a:p>
        </p:txBody>
      </p:sp>
    </p:spTree>
    <p:extLst>
      <p:ext uri="{BB962C8B-B14F-4D97-AF65-F5344CB8AC3E}">
        <p14:creationId xmlns:p14="http://schemas.microsoft.com/office/powerpoint/2010/main" val="16574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51</a:t>
            </a:fld>
            <a:endParaRPr lang="en-US"/>
          </a:p>
        </p:txBody>
      </p:sp>
    </p:spTree>
    <p:extLst>
      <p:ext uri="{BB962C8B-B14F-4D97-AF65-F5344CB8AC3E}">
        <p14:creationId xmlns:p14="http://schemas.microsoft.com/office/powerpoint/2010/main" val="360752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52</a:t>
            </a:fld>
            <a:endParaRPr lang="en-US"/>
          </a:p>
        </p:txBody>
      </p:sp>
    </p:spTree>
    <p:extLst>
      <p:ext uri="{BB962C8B-B14F-4D97-AF65-F5344CB8AC3E}">
        <p14:creationId xmlns:p14="http://schemas.microsoft.com/office/powerpoint/2010/main" val="233011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4384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01441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4907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21331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FOM describes the information exchange in a federation.</a:t>
            </a:r>
            <a:r>
              <a:rPr lang="en-US" baseline="0" noProof="0" dirty="0"/>
              <a:t> It is d</a:t>
            </a:r>
            <a:r>
              <a:rPr lang="en-US" noProof="0" dirty="0"/>
              <a:t>ifferent for defense, space, manufacturing, </a:t>
            </a:r>
            <a:r>
              <a:rPr lang="en-US" noProof="0" dirty="0" err="1"/>
              <a:t>etc</a:t>
            </a:r>
            <a:endParaRPr lang="en-US" noProof="0" dirty="0"/>
          </a:p>
          <a:p>
            <a:endParaRPr lang="en-GB" dirty="0"/>
          </a:p>
          <a:p>
            <a:r>
              <a:rPr lang="en-GB" dirty="0"/>
              <a:t>The HLA standard defines a format or an</a:t>
            </a:r>
            <a:r>
              <a:rPr lang="en-GB" baseline="0" dirty="0"/>
              <a:t> Object Model Template for how to define the language needed to exchange the required data.</a:t>
            </a:r>
          </a:p>
          <a:p>
            <a:r>
              <a:rPr lang="en-GB" baseline="0" dirty="0"/>
              <a:t>With the HLA Evolved update of the standard it is possible to use FOM modules and extend existing modules without ´breaking backward compatibility.</a:t>
            </a:r>
            <a:endParaRPr lang="en-GB" dirty="0"/>
          </a:p>
        </p:txBody>
      </p:sp>
      <p:sp>
        <p:nvSpPr>
          <p:cNvPr id="4" name="Slide Number Placeholder 3"/>
          <p:cNvSpPr>
            <a:spLocks noGrp="1"/>
          </p:cNvSpPr>
          <p:nvPr>
            <p:ph type="sldNum" sz="quarter" idx="10"/>
          </p:nvPr>
        </p:nvSpPr>
        <p:spPr/>
        <p:txBody>
          <a:bodyPr/>
          <a:lstStyle/>
          <a:p>
            <a:fld id="{86B7041A-31EB-4B4C-B9A1-E9F6381FBBB2}" type="slidenum">
              <a:rPr lang="en-US" smtClean="0"/>
              <a:t>18</a:t>
            </a:fld>
            <a:endParaRPr lang="en-US"/>
          </a:p>
        </p:txBody>
      </p:sp>
    </p:spTree>
    <p:extLst>
      <p:ext uri="{BB962C8B-B14F-4D97-AF65-F5344CB8AC3E}">
        <p14:creationId xmlns:p14="http://schemas.microsoft.com/office/powerpoint/2010/main" val="30579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22</a:t>
            </a:fld>
            <a:endParaRPr lang="en-GB"/>
          </a:p>
        </p:txBody>
      </p:sp>
    </p:spTree>
    <p:extLst>
      <p:ext uri="{BB962C8B-B14F-4D97-AF65-F5344CB8AC3E}">
        <p14:creationId xmlns:p14="http://schemas.microsoft.com/office/powerpoint/2010/main" val="399719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23</a:t>
            </a:fld>
            <a:endParaRPr lang="en-GB"/>
          </a:p>
        </p:txBody>
      </p:sp>
    </p:spTree>
    <p:extLst>
      <p:ext uri="{BB962C8B-B14F-4D97-AF65-F5344CB8AC3E}">
        <p14:creationId xmlns:p14="http://schemas.microsoft.com/office/powerpoint/2010/main" val="393654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24</a:t>
            </a:fld>
            <a:endParaRPr lang="en-GB"/>
          </a:p>
        </p:txBody>
      </p:sp>
    </p:spTree>
    <p:extLst>
      <p:ext uri="{BB962C8B-B14F-4D97-AF65-F5344CB8AC3E}">
        <p14:creationId xmlns:p14="http://schemas.microsoft.com/office/powerpoint/2010/main" val="361185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59" y="-7561"/>
            <a:ext cx="12359277"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D97FD9-527A-7640-9EF0-C5E34B6D64A6}"/>
              </a:ext>
            </a:extLst>
          </p:cNvPr>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77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3721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sisostds.org/" TargetMode="External"/><Relationship Id="rId7" Type="http://schemas.openxmlformats.org/officeDocument/2006/relationships/image" Target="../media/image35.tiff"/><Relationship Id="rId2" Type="http://schemas.openxmlformats.org/officeDocument/2006/relationships/hyperlink" Target="https://www.ieee.org/standards/index.html" TargetMode="External"/><Relationship Id="rId1" Type="http://schemas.openxmlformats.org/officeDocument/2006/relationships/slideLayout" Target="../slideLayouts/slideLayout4.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hyperlink" Target="https://www.tena-sda.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3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3.jpe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hyperlink" Target="http://www.tena-sda.org/" TargetMode="External"/><Relationship Id="rId5" Type="http://schemas.microsoft.com/office/2007/relationships/hdphoto" Target="../media/hdphoto1.wdp"/><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http://www.rs.af.mil/shared/media/photodb/photos/060223-F-4884R-007.jpg&amp;imgrefurl=http://www.rs.af.mil/photos/index.asp?galleryID=2796&amp;page=10&amp;usg=__2szZV3zT6Su8QaW9DdHQ0ZDNW4k=&amp;h=2864&amp;w=2356&amp;sz=1264&amp;hl=en&amp;start=22&amp;tbnid=jpUzsDi7yapNNM:&amp;tbnh=150&amp;tbnw=123&amp;prev=/images?q=JTAC&amp;gbv=2&amp;ndsp=20&amp;hl=en&amp;safe=active&amp;sa=N&amp;start=20&amp;newwindow=1" TargetMode="External"/><Relationship Id="rId2" Type="http://schemas.openxmlformats.org/officeDocument/2006/relationships/image" Target="../media/image59.emf"/><Relationship Id="rId1" Type="http://schemas.openxmlformats.org/officeDocument/2006/relationships/slideLayout" Target="../slideLayouts/slideLayout5.xml"/><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tena-sda.org/" TargetMode="External"/><Relationship Id="rId2" Type="http://schemas.openxmlformats.org/officeDocument/2006/relationships/hyperlink" Target="http://searchcrm.techtarget.com/sDefinition/0,,sid11_gci940481,0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LVC Interoperability 101</a:t>
            </a:r>
          </a:p>
          <a:p>
            <a:endParaRPr lang="en-US" dirty="0"/>
          </a:p>
          <a:p>
            <a:endParaRPr lang="en-US" dirty="0"/>
          </a:p>
        </p:txBody>
      </p:sp>
      <p:sp>
        <p:nvSpPr>
          <p:cNvPr id="10" name="Text Placeholder 9"/>
          <p:cNvSpPr>
            <a:spLocks noGrp="1"/>
          </p:cNvSpPr>
          <p:nvPr>
            <p:ph type="body" sz="quarter" idx="11"/>
          </p:nvPr>
        </p:nvSpPr>
        <p:spPr>
          <a:xfrm>
            <a:off x="1596153" y="2680736"/>
            <a:ext cx="8478838" cy="1059991"/>
          </a:xfrm>
        </p:spPr>
        <p:txBody>
          <a:bodyPr/>
          <a:lstStyle/>
          <a:p>
            <a:r>
              <a:rPr lang="en-US" dirty="0">
                <a:latin typeface="Arial Narrow" pitchFamily="34" charset="0"/>
              </a:rPr>
              <a:t>Mr. Kurt Lessmann, Chief Technology Officer, Trideum Corporation</a:t>
            </a:r>
          </a:p>
          <a:p>
            <a:r>
              <a:rPr lang="en-US" dirty="0">
                <a:latin typeface="Arial Narrow" pitchFamily="34" charset="0"/>
              </a:rPr>
              <a:t>Mr. Damon Curry, Business Development, Pitch Technologies</a:t>
            </a:r>
          </a:p>
          <a:p>
            <a:endParaRPr lang="en-US" dirty="0"/>
          </a:p>
        </p:txBody>
      </p:sp>
      <p:pic>
        <p:nvPicPr>
          <p:cNvPr id="5" name="Picture 3" descr="Trideum-logo-wtag-lg.png">
            <a:extLst>
              <a:ext uri="{FF2B5EF4-FFF2-40B4-BE49-F238E27FC236}">
                <a16:creationId xmlns:a16="http://schemas.microsoft.com/office/drawing/2014/main" id="{79F48FAE-0109-424E-81E3-A12DADC09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74" y="4471211"/>
            <a:ext cx="38290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1F34C7C-B8CB-764C-8DC3-FAB51D583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856" y="4382917"/>
            <a:ext cx="3799050" cy="929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190">
            <a:extLst>
              <a:ext uri="{FF2B5EF4-FFF2-40B4-BE49-F238E27FC236}">
                <a16:creationId xmlns:a16="http://schemas.microsoft.com/office/drawing/2014/main" id="{9D8534A4-6948-3246-A68B-4B58715390D9}"/>
              </a:ext>
            </a:extLst>
          </p:cNvPr>
          <p:cNvSpPr>
            <a:spLocks noChangeArrowheads="1"/>
          </p:cNvSpPr>
          <p:nvPr/>
        </p:nvSpPr>
        <p:spPr bwMode="auto">
          <a:xfrm>
            <a:off x="5664630" y="6200658"/>
            <a:ext cx="8627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rPr>
              <a:t>Unclassified</a:t>
            </a:r>
            <a:endParaRPr lang="en-US" sz="2400" dirty="0">
              <a:solidFill>
                <a:srgbClr val="000000"/>
              </a:solidFill>
            </a:endParaRPr>
          </a:p>
        </p:txBody>
      </p:sp>
    </p:spTree>
    <p:extLst>
      <p:ext uri="{BB962C8B-B14F-4D97-AF65-F5344CB8AC3E}">
        <p14:creationId xmlns:p14="http://schemas.microsoft.com/office/powerpoint/2010/main" val="305797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Requirements</a:t>
            </a:r>
          </a:p>
        </p:txBody>
      </p:sp>
      <p:sp>
        <p:nvSpPr>
          <p:cNvPr id="4" name="Content Placeholder 3"/>
          <p:cNvSpPr>
            <a:spLocks noGrp="1"/>
          </p:cNvSpPr>
          <p:nvPr>
            <p:ph sz="quarter" idx="11"/>
          </p:nvPr>
        </p:nvSpPr>
        <p:spPr>
          <a:xfrm>
            <a:off x="779391" y="795130"/>
            <a:ext cx="11250613" cy="5075237"/>
          </a:xfrm>
        </p:spPr>
        <p:txBody>
          <a:bodyPr/>
          <a:lstStyle/>
          <a:p>
            <a:r>
              <a:rPr lang="en-US" dirty="0"/>
              <a:t>Interoperability Requires</a:t>
            </a:r>
          </a:p>
          <a:p>
            <a:pPr lvl="1"/>
            <a:r>
              <a:rPr lang="en-US" dirty="0"/>
              <a:t>An ability to meaningfully communicate</a:t>
            </a:r>
          </a:p>
          <a:p>
            <a:pPr lvl="2"/>
            <a:r>
              <a:rPr lang="en-US" sz="2400" dirty="0"/>
              <a:t>A common “language” to describe the LVC systems</a:t>
            </a:r>
          </a:p>
          <a:p>
            <a:pPr lvl="2"/>
            <a:r>
              <a:rPr lang="en-US" sz="2400" dirty="0"/>
              <a:t>A data distribution mechanism with well-defined rules and/or services</a:t>
            </a:r>
          </a:p>
          <a:p>
            <a:pPr lvl="2"/>
            <a:r>
              <a:rPr lang="en-US" sz="2400" dirty="0"/>
              <a:t>A reliable network </a:t>
            </a:r>
          </a:p>
          <a:p>
            <a:pPr lvl="1"/>
            <a:r>
              <a:rPr lang="en-US" dirty="0"/>
              <a:t>A common context</a:t>
            </a:r>
          </a:p>
          <a:p>
            <a:pPr lvl="2"/>
            <a:r>
              <a:rPr lang="en-US" sz="2400" dirty="0"/>
              <a:t>A common understanding of the environment and time</a:t>
            </a:r>
          </a:p>
          <a:p>
            <a:pPr lvl="2"/>
            <a:r>
              <a:rPr lang="en-US" sz="2400" dirty="0"/>
              <a:t>A common technical process</a:t>
            </a:r>
          </a:p>
          <a:p>
            <a:pPr>
              <a:spcBef>
                <a:spcPct val="50000"/>
              </a:spcBef>
            </a:pPr>
            <a:r>
              <a:rPr lang="en-US" dirty="0"/>
              <a:t>Efficient software reuse and composability is enabled by</a:t>
            </a:r>
          </a:p>
          <a:p>
            <a:pPr lvl="1"/>
            <a:r>
              <a:rPr lang="en-US" dirty="0"/>
              <a:t>Well-defined software interfaces and access to reusable components</a:t>
            </a:r>
          </a:p>
          <a:p>
            <a:pPr lvl="1"/>
            <a:r>
              <a:rPr lang="en-US" i="1" dirty="0">
                <a:solidFill>
                  <a:srgbClr val="990000"/>
                </a:solidFill>
              </a:rPr>
              <a:t>The ability to replace models at the component level, without interrupting the larger system or requiring software changes or recompilation to other system components</a:t>
            </a:r>
          </a:p>
          <a:p>
            <a:pPr lvl="1"/>
            <a:endParaRPr lang="en-US" dirty="0"/>
          </a:p>
        </p:txBody>
      </p:sp>
      <p:sp>
        <p:nvSpPr>
          <p:cNvPr id="5" name="Slide Number Placeholder 3">
            <a:extLst>
              <a:ext uri="{FF2B5EF4-FFF2-40B4-BE49-F238E27FC236}">
                <a16:creationId xmlns:a16="http://schemas.microsoft.com/office/drawing/2014/main" id="{6A0384DF-E39F-4B05-90FA-A55794C3DFC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1034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09D-55E6-BA42-ACCF-10E31B1B8B96}"/>
              </a:ext>
            </a:extLst>
          </p:cNvPr>
          <p:cNvSpPr>
            <a:spLocks noGrp="1"/>
          </p:cNvSpPr>
          <p:nvPr>
            <p:ph type="title"/>
          </p:nvPr>
        </p:nvSpPr>
        <p:spPr/>
        <p:txBody>
          <a:bodyPr/>
          <a:lstStyle/>
          <a:p>
            <a:r>
              <a:rPr lang="en-US" dirty="0"/>
              <a:t>Typical Interoperability Discussions</a:t>
            </a:r>
          </a:p>
        </p:txBody>
      </p:sp>
      <p:sp>
        <p:nvSpPr>
          <p:cNvPr id="3" name="Content Placeholder 2">
            <a:extLst>
              <a:ext uri="{FF2B5EF4-FFF2-40B4-BE49-F238E27FC236}">
                <a16:creationId xmlns:a16="http://schemas.microsoft.com/office/drawing/2014/main" id="{53B3F03A-985C-764E-822A-335967C85A5B}"/>
              </a:ext>
            </a:extLst>
          </p:cNvPr>
          <p:cNvSpPr>
            <a:spLocks noGrp="1"/>
          </p:cNvSpPr>
          <p:nvPr>
            <p:ph sz="quarter" idx="11"/>
          </p:nvPr>
        </p:nvSpPr>
        <p:spPr>
          <a:xfrm>
            <a:off x="7517535" y="953532"/>
            <a:ext cx="4288984" cy="5366585"/>
          </a:xfrm>
        </p:spPr>
        <p:txBody>
          <a:bodyPr/>
          <a:lstStyle/>
          <a:p>
            <a:r>
              <a:rPr lang="en-US" dirty="0"/>
              <a:t>It’s a unique language and skill set that takes time to understand and adopt</a:t>
            </a:r>
          </a:p>
          <a:p>
            <a:pPr lvl="1"/>
            <a:r>
              <a:rPr lang="en-US" dirty="0"/>
              <a:t>Involvement with the interoperability community optimizes this process</a:t>
            </a:r>
          </a:p>
          <a:p>
            <a:endParaRPr lang="en-US" dirty="0"/>
          </a:p>
          <a:p>
            <a:endParaRPr lang="en-US" dirty="0"/>
          </a:p>
          <a:p>
            <a:r>
              <a:rPr lang="en-US" dirty="0"/>
              <a:t>Applying </a:t>
            </a:r>
            <a:r>
              <a:rPr lang="en-US" b="1" u="sng" dirty="0"/>
              <a:t>standard</a:t>
            </a:r>
            <a:r>
              <a:rPr lang="en-US" dirty="0"/>
              <a:t> architectures, processes, technologies and lexicon is a key to success  </a:t>
            </a:r>
          </a:p>
        </p:txBody>
      </p:sp>
      <p:grpSp>
        <p:nvGrpSpPr>
          <p:cNvPr id="4" name="Group 3">
            <a:extLst>
              <a:ext uri="{FF2B5EF4-FFF2-40B4-BE49-F238E27FC236}">
                <a16:creationId xmlns:a16="http://schemas.microsoft.com/office/drawing/2014/main" id="{DF062083-9766-9247-9C14-3CB23931745A}"/>
              </a:ext>
            </a:extLst>
          </p:cNvPr>
          <p:cNvGrpSpPr/>
          <p:nvPr/>
        </p:nvGrpSpPr>
        <p:grpSpPr>
          <a:xfrm>
            <a:off x="136993" y="1244525"/>
            <a:ext cx="7598664" cy="4860406"/>
            <a:chOff x="1828800" y="866206"/>
            <a:chExt cx="8458200" cy="5410200"/>
          </a:xfrm>
        </p:grpSpPr>
        <p:sp>
          <p:nvSpPr>
            <p:cNvPr id="5" name="AutoShape 2">
              <a:extLst>
                <a:ext uri="{FF2B5EF4-FFF2-40B4-BE49-F238E27FC236}">
                  <a16:creationId xmlns:a16="http://schemas.microsoft.com/office/drawing/2014/main" id="{39A2B045-88E1-6743-B03D-CB66C74F83BC}"/>
                </a:ext>
              </a:extLst>
            </p:cNvPr>
            <p:cNvSpPr>
              <a:spLocks noChangeArrowheads="1"/>
            </p:cNvSpPr>
            <p:nvPr/>
          </p:nvSpPr>
          <p:spPr bwMode="auto">
            <a:xfrm>
              <a:off x="3505200" y="1933006"/>
              <a:ext cx="5181600" cy="3505200"/>
            </a:xfrm>
            <a:prstGeom prst="sun">
              <a:avLst>
                <a:gd name="adj" fmla="val 25000"/>
              </a:avLst>
            </a:prstGeom>
            <a:solidFill>
              <a:srgbClr val="996633"/>
            </a:solidFill>
            <a:ln w="19050">
              <a:solidFill>
                <a:schemeClr val="tx1"/>
              </a:solidFill>
              <a:miter lim="800000"/>
              <a:headEnd type="none" w="sm" len="sm"/>
              <a:tailEnd type="none" w="sm" len="sm"/>
            </a:ln>
          </p:spPr>
          <p:txBody>
            <a:bodyPr wrap="none" anchor="ctr"/>
            <a:lstStyle/>
            <a:p>
              <a:endParaRPr lang="en-US"/>
            </a:p>
          </p:txBody>
        </p:sp>
        <p:pic>
          <p:nvPicPr>
            <p:cNvPr id="6" name="Picture 5" descr="PE01561_">
              <a:extLst>
                <a:ext uri="{FF2B5EF4-FFF2-40B4-BE49-F238E27FC236}">
                  <a16:creationId xmlns:a16="http://schemas.microsoft.com/office/drawing/2014/main" id="{2717F0A2-7CDA-3B49-BEEC-AF1575E8E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8807"/>
              <a:ext cx="251460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D01F7BE-584E-AC49-8873-3235EC7F7BC4}"/>
                </a:ext>
              </a:extLst>
            </p:cNvPr>
            <p:cNvSpPr>
              <a:spLocks noChangeArrowheads="1"/>
            </p:cNvSpPr>
            <p:nvPr/>
          </p:nvSpPr>
          <p:spPr bwMode="auto">
            <a:xfrm>
              <a:off x="25908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is the conceptual model of the entire exercise?</a:t>
              </a:r>
            </a:p>
          </p:txBody>
        </p:sp>
        <p:sp>
          <p:nvSpPr>
            <p:cNvPr id="8" name="Oval 7">
              <a:extLst>
                <a:ext uri="{FF2B5EF4-FFF2-40B4-BE49-F238E27FC236}">
                  <a16:creationId xmlns:a16="http://schemas.microsoft.com/office/drawing/2014/main" id="{2DAE3F33-1BDD-5B40-9926-A1FF4FE82E1D}"/>
                </a:ext>
              </a:extLst>
            </p:cNvPr>
            <p:cNvSpPr>
              <a:spLocks noChangeArrowheads="1"/>
            </p:cNvSpPr>
            <p:nvPr/>
          </p:nvSpPr>
          <p:spPr bwMode="auto">
            <a:xfrm>
              <a:off x="5029200" y="8662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is the Information Data Exchange Model?</a:t>
              </a:r>
            </a:p>
          </p:txBody>
        </p:sp>
        <p:sp>
          <p:nvSpPr>
            <p:cNvPr id="9" name="Oval 8">
              <a:extLst>
                <a:ext uri="{FF2B5EF4-FFF2-40B4-BE49-F238E27FC236}">
                  <a16:creationId xmlns:a16="http://schemas.microsoft.com/office/drawing/2014/main" id="{373C9CFE-96D9-154B-B831-D9130A5D740A}"/>
                </a:ext>
              </a:extLst>
            </p:cNvPr>
            <p:cNvSpPr>
              <a:spLocks noChangeArrowheads="1"/>
            </p:cNvSpPr>
            <p:nvPr/>
          </p:nvSpPr>
          <p:spPr bwMode="auto">
            <a:xfrm>
              <a:off x="76200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Which coordinate systems are used? Conversions?</a:t>
              </a:r>
            </a:p>
          </p:txBody>
        </p:sp>
        <p:sp>
          <p:nvSpPr>
            <p:cNvPr id="10" name="Oval 9">
              <a:extLst>
                <a:ext uri="{FF2B5EF4-FFF2-40B4-BE49-F238E27FC236}">
                  <a16:creationId xmlns:a16="http://schemas.microsoft.com/office/drawing/2014/main" id="{200BC088-D65D-6A43-AA35-DED6D51BA6E3}"/>
                </a:ext>
              </a:extLst>
            </p:cNvPr>
            <p:cNvSpPr>
              <a:spLocks noChangeArrowheads="1"/>
            </p:cNvSpPr>
            <p:nvPr/>
          </p:nvSpPr>
          <p:spPr bwMode="auto">
            <a:xfrm>
              <a:off x="1828800" y="29236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logical sequences of interactions are required?</a:t>
              </a:r>
            </a:p>
            <a:p>
              <a:pPr algn="ctr" eaLnBrk="0" hangingPunct="0">
                <a:defRPr/>
              </a:pPr>
              <a:r>
                <a:rPr lang="en-US" sz="1300" b="1" dirty="0">
                  <a:latin typeface="Arial" pitchFamily="34" charset="0"/>
                </a:rPr>
                <a:t>Fair fight?</a:t>
              </a:r>
            </a:p>
          </p:txBody>
        </p:sp>
        <p:sp>
          <p:nvSpPr>
            <p:cNvPr id="11" name="Oval 10">
              <a:extLst>
                <a:ext uri="{FF2B5EF4-FFF2-40B4-BE49-F238E27FC236}">
                  <a16:creationId xmlns:a16="http://schemas.microsoft.com/office/drawing/2014/main" id="{2634E6A3-4701-1D43-8AB4-4F88D212C6E7}"/>
                </a:ext>
              </a:extLst>
            </p:cNvPr>
            <p:cNvSpPr>
              <a:spLocks noChangeArrowheads="1"/>
            </p:cNvSpPr>
            <p:nvPr/>
          </p:nvSpPr>
          <p:spPr bwMode="auto">
            <a:xfrm>
              <a:off x="2590800" y="43714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object names (marking) are used? Object types?</a:t>
              </a:r>
            </a:p>
          </p:txBody>
        </p:sp>
        <p:sp>
          <p:nvSpPr>
            <p:cNvPr id="12" name="Oval 11">
              <a:extLst>
                <a:ext uri="{FF2B5EF4-FFF2-40B4-BE49-F238E27FC236}">
                  <a16:creationId xmlns:a16="http://schemas.microsoft.com/office/drawing/2014/main" id="{04BF1513-45A9-E146-9F83-A1AF01F678BD}"/>
                </a:ext>
              </a:extLst>
            </p:cNvPr>
            <p:cNvSpPr>
              <a:spLocks noChangeArrowheads="1"/>
            </p:cNvSpPr>
            <p:nvPr/>
          </p:nvSpPr>
          <p:spPr bwMode="auto">
            <a:xfrm>
              <a:off x="8229600" y="2999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algorithms (such as line of sight) need to be shared?</a:t>
              </a:r>
            </a:p>
          </p:txBody>
        </p:sp>
        <p:sp>
          <p:nvSpPr>
            <p:cNvPr id="13" name="Oval 12">
              <a:extLst>
                <a:ext uri="{FF2B5EF4-FFF2-40B4-BE49-F238E27FC236}">
                  <a16:creationId xmlns:a16="http://schemas.microsoft.com/office/drawing/2014/main" id="{09047062-1D80-B146-ABA9-45E64477F513}"/>
                </a:ext>
              </a:extLst>
            </p:cNvPr>
            <p:cNvSpPr>
              <a:spLocks noChangeArrowheads="1"/>
            </p:cNvSpPr>
            <p:nvPr/>
          </p:nvSpPr>
          <p:spPr bwMode="auto">
            <a:xfrm>
              <a:off x="7619999" y="4600006"/>
              <a:ext cx="229151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representation of the environment is used?</a:t>
              </a:r>
            </a:p>
          </p:txBody>
        </p:sp>
        <p:sp>
          <p:nvSpPr>
            <p:cNvPr id="14" name="Oval 13">
              <a:extLst>
                <a:ext uri="{FF2B5EF4-FFF2-40B4-BE49-F238E27FC236}">
                  <a16:creationId xmlns:a16="http://schemas.microsoft.com/office/drawing/2014/main" id="{10C51E12-DA2B-B949-B344-02536421F22B}"/>
                </a:ext>
              </a:extLst>
            </p:cNvPr>
            <p:cNvSpPr>
              <a:spLocks noChangeArrowheads="1"/>
            </p:cNvSpPr>
            <p:nvPr/>
          </p:nvSpPr>
          <p:spPr bwMode="auto">
            <a:xfrm>
              <a:off x="5181600" y="49810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Time handling? Starting and stopping? Scenario handling?</a:t>
              </a:r>
            </a:p>
          </p:txBody>
        </p:sp>
      </p:grpSp>
      <p:sp>
        <p:nvSpPr>
          <p:cNvPr id="15" name="Slide Number Placeholder 3">
            <a:extLst>
              <a:ext uri="{FF2B5EF4-FFF2-40B4-BE49-F238E27FC236}">
                <a16:creationId xmlns:a16="http://schemas.microsoft.com/office/drawing/2014/main" id="{B3D7266E-B080-402E-8A1D-BCB2065B66E8}"/>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8269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131-67DA-D043-B65B-E2742E4E9118}"/>
              </a:ext>
            </a:extLst>
          </p:cNvPr>
          <p:cNvSpPr>
            <a:spLocks noGrp="1"/>
          </p:cNvSpPr>
          <p:nvPr>
            <p:ph type="title"/>
          </p:nvPr>
        </p:nvSpPr>
        <p:spPr/>
        <p:txBody>
          <a:bodyPr/>
          <a:lstStyle/>
          <a:p>
            <a:r>
              <a:rPr lang="en-US"/>
              <a:t>LVC Distributed Event Environment </a:t>
            </a:r>
          </a:p>
        </p:txBody>
      </p:sp>
      <p:sp>
        <p:nvSpPr>
          <p:cNvPr id="3" name="Content Placeholder 2">
            <a:extLst>
              <a:ext uri="{FF2B5EF4-FFF2-40B4-BE49-F238E27FC236}">
                <a16:creationId xmlns:a16="http://schemas.microsoft.com/office/drawing/2014/main" id="{67DB586D-038E-E041-915B-D55E4F1E12F6}"/>
              </a:ext>
            </a:extLst>
          </p:cNvPr>
          <p:cNvSpPr>
            <a:spLocks noGrp="1"/>
          </p:cNvSpPr>
          <p:nvPr>
            <p:ph sz="quarter" idx="11"/>
          </p:nvPr>
        </p:nvSpPr>
        <p:spPr>
          <a:xfrm>
            <a:off x="10103225" y="1733282"/>
            <a:ext cx="2017058" cy="2921845"/>
          </a:xfrm>
        </p:spPr>
        <p:txBody>
          <a:bodyPr/>
          <a:lstStyle/>
          <a:p>
            <a:pPr marL="0" indent="0">
              <a:buNone/>
            </a:pPr>
            <a:r>
              <a:rPr lang="en-US" sz="2400" dirty="0"/>
              <a:t>Joint Mission Environment Test Capability (JMETC) vision of Standards-based LVC Event Environment   </a:t>
            </a:r>
          </a:p>
        </p:txBody>
      </p:sp>
      <p:pic>
        <p:nvPicPr>
          <p:cNvPr id="258" name="Picture 257">
            <a:extLst>
              <a:ext uri="{FF2B5EF4-FFF2-40B4-BE49-F238E27FC236}">
                <a16:creationId xmlns:a16="http://schemas.microsoft.com/office/drawing/2014/main" id="{DDA2F5C5-34FF-8444-B26D-070B957B4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52" y="795130"/>
            <a:ext cx="9785307" cy="5498792"/>
          </a:xfrm>
          <a:prstGeom prst="rect">
            <a:avLst/>
          </a:prstGeom>
        </p:spPr>
      </p:pic>
      <p:sp>
        <p:nvSpPr>
          <p:cNvPr id="5" name="Slide Number Placeholder 3">
            <a:extLst>
              <a:ext uri="{FF2B5EF4-FFF2-40B4-BE49-F238E27FC236}">
                <a16:creationId xmlns:a16="http://schemas.microsoft.com/office/drawing/2014/main" id="{B27D128F-79E1-47E3-A226-C3AD0FC50A6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97427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3D-D48F-5141-8BE6-ED63AE3E5971}"/>
              </a:ext>
            </a:extLst>
          </p:cNvPr>
          <p:cNvSpPr>
            <a:spLocks noGrp="1"/>
          </p:cNvSpPr>
          <p:nvPr>
            <p:ph type="title"/>
          </p:nvPr>
        </p:nvSpPr>
        <p:spPr/>
        <p:txBody>
          <a:bodyPr/>
          <a:lstStyle/>
          <a:p>
            <a:r>
              <a:rPr lang="en-US" dirty="0"/>
              <a:t>4. Interoperability through Standards</a:t>
            </a:r>
          </a:p>
        </p:txBody>
      </p:sp>
      <p:sp>
        <p:nvSpPr>
          <p:cNvPr id="3" name="Content Placeholder 2">
            <a:extLst>
              <a:ext uri="{FF2B5EF4-FFF2-40B4-BE49-F238E27FC236}">
                <a16:creationId xmlns:a16="http://schemas.microsoft.com/office/drawing/2014/main" id="{4086ECFD-0E0C-634D-8619-02A7B963C94F}"/>
              </a:ext>
            </a:extLst>
          </p:cNvPr>
          <p:cNvSpPr>
            <a:spLocks noGrp="1"/>
          </p:cNvSpPr>
          <p:nvPr>
            <p:ph sz="quarter" idx="11"/>
          </p:nvPr>
        </p:nvSpPr>
        <p:spPr/>
        <p:txBody>
          <a:bodyPr/>
          <a:lstStyle/>
          <a:p>
            <a:r>
              <a:rPr lang="en-US" dirty="0"/>
              <a:t>The Value of Standards</a:t>
            </a:r>
          </a:p>
          <a:p>
            <a:r>
              <a:rPr lang="en-US" dirty="0"/>
              <a:t>Past and Current Interoperability Standards</a:t>
            </a:r>
          </a:p>
          <a:p>
            <a:pPr lvl="1"/>
            <a:r>
              <a:rPr lang="en-US" dirty="0"/>
              <a:t>DIS, HLA and TENA</a:t>
            </a:r>
          </a:p>
          <a:p>
            <a:r>
              <a:rPr lang="en-US" dirty="0"/>
              <a:t>Recommended LVC Integration Approach </a:t>
            </a:r>
          </a:p>
          <a:p>
            <a:pPr lvl="1"/>
            <a:endParaRPr lang="en-US" dirty="0"/>
          </a:p>
          <a:p>
            <a:endParaRPr lang="en-US" dirty="0"/>
          </a:p>
        </p:txBody>
      </p:sp>
      <p:sp>
        <p:nvSpPr>
          <p:cNvPr id="4" name="Slide Number Placeholder 3">
            <a:extLst>
              <a:ext uri="{FF2B5EF4-FFF2-40B4-BE49-F238E27FC236}">
                <a16:creationId xmlns:a16="http://schemas.microsoft.com/office/drawing/2014/main" id="{AF2BF119-F44B-41A9-B5F2-C6BE347CA8AC}"/>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55369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2" y="0"/>
            <a:ext cx="10276429" cy="795130"/>
          </a:xfrm>
        </p:spPr>
        <p:txBody>
          <a:bodyPr/>
          <a:lstStyle/>
          <a:p>
            <a:r>
              <a:rPr lang="en-US" noProof="0" dirty="0"/>
              <a:t>The Value of Interoperability Standards</a:t>
            </a:r>
            <a:endParaRPr lang="en-US" strike="sngStrike" noProof="0" dirty="0"/>
          </a:p>
        </p:txBody>
      </p:sp>
      <p:grpSp>
        <p:nvGrpSpPr>
          <p:cNvPr id="16" name="Group 15">
            <a:extLst>
              <a:ext uri="{FF2B5EF4-FFF2-40B4-BE49-F238E27FC236}">
                <a16:creationId xmlns:a16="http://schemas.microsoft.com/office/drawing/2014/main" id="{62DD1888-370E-B448-AD18-00188C004A76}"/>
              </a:ext>
            </a:extLst>
          </p:cNvPr>
          <p:cNvGrpSpPr/>
          <p:nvPr/>
        </p:nvGrpSpPr>
        <p:grpSpPr>
          <a:xfrm>
            <a:off x="555619" y="1098676"/>
            <a:ext cx="4101444" cy="4821302"/>
            <a:chOff x="555619" y="1098676"/>
            <a:chExt cx="4101444" cy="4821302"/>
          </a:xfrm>
        </p:grpSpPr>
        <p:grpSp>
          <p:nvGrpSpPr>
            <p:cNvPr id="6" name="Group 5"/>
            <p:cNvGrpSpPr/>
            <p:nvPr/>
          </p:nvGrpSpPr>
          <p:grpSpPr>
            <a:xfrm>
              <a:off x="666346" y="1136701"/>
              <a:ext cx="1778351" cy="1712600"/>
              <a:chOff x="476858" y="1704976"/>
              <a:chExt cx="2153557" cy="2116185"/>
            </a:xfrm>
          </p:grpSpPr>
          <p:pic>
            <p:nvPicPr>
              <p:cNvPr id="4" name="Picture 3"/>
              <p:cNvPicPr>
                <a:picLocks noChangeAspect="1"/>
              </p:cNvPicPr>
              <p:nvPr/>
            </p:nvPicPr>
            <p:blipFill>
              <a:blip r:embed="rId2"/>
              <a:stretch>
                <a:fillRect/>
              </a:stretch>
            </p:blipFill>
            <p:spPr>
              <a:xfrm>
                <a:off x="476858" y="2484032"/>
                <a:ext cx="1337129" cy="1337129"/>
              </a:xfrm>
              <a:prstGeom prst="rect">
                <a:avLst/>
              </a:prstGeom>
            </p:spPr>
          </p:pic>
          <p:sp>
            <p:nvSpPr>
              <p:cNvPr id="5" name="Rectangular Callout 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7" name="Group 6"/>
            <p:cNvGrpSpPr/>
            <p:nvPr/>
          </p:nvGrpSpPr>
          <p:grpSpPr>
            <a:xfrm>
              <a:off x="2742644" y="1098676"/>
              <a:ext cx="1778351" cy="1712600"/>
              <a:chOff x="476858" y="1704976"/>
              <a:chExt cx="2153557" cy="2116185"/>
            </a:xfrm>
          </p:grpSpPr>
          <p:pic>
            <p:nvPicPr>
              <p:cNvPr id="8" name="Picture 7"/>
              <p:cNvPicPr>
                <a:picLocks noChangeAspect="1"/>
              </p:cNvPicPr>
              <p:nvPr/>
            </p:nvPicPr>
            <p:blipFill>
              <a:blip r:embed="rId2"/>
              <a:stretch>
                <a:fillRect/>
              </a:stretch>
            </p:blipFill>
            <p:spPr>
              <a:xfrm>
                <a:off x="476858" y="2484032"/>
                <a:ext cx="1337129" cy="1337129"/>
              </a:xfrm>
              <a:prstGeom prst="rect">
                <a:avLst/>
              </a:prstGeom>
            </p:spPr>
          </p:pic>
          <p:sp>
            <p:nvSpPr>
              <p:cNvPr id="9" name="Rectangular Callout 8"/>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0" name="Group 9"/>
            <p:cNvGrpSpPr/>
            <p:nvPr/>
          </p:nvGrpSpPr>
          <p:grpSpPr>
            <a:xfrm>
              <a:off x="555619" y="3200275"/>
              <a:ext cx="1778351" cy="1712600"/>
              <a:chOff x="476858" y="1704976"/>
              <a:chExt cx="2153557" cy="2116185"/>
            </a:xfrm>
          </p:grpSpPr>
          <p:pic>
            <p:nvPicPr>
              <p:cNvPr id="11" name="Picture 10"/>
              <p:cNvPicPr>
                <a:picLocks noChangeAspect="1"/>
              </p:cNvPicPr>
              <p:nvPr/>
            </p:nvPicPr>
            <p:blipFill>
              <a:blip r:embed="rId2"/>
              <a:stretch>
                <a:fillRect/>
              </a:stretch>
            </p:blipFill>
            <p:spPr>
              <a:xfrm>
                <a:off x="476858" y="2484032"/>
                <a:ext cx="1337129" cy="1337129"/>
              </a:xfrm>
              <a:prstGeom prst="rect">
                <a:avLst/>
              </a:prstGeom>
            </p:spPr>
          </p:pic>
          <p:sp>
            <p:nvSpPr>
              <p:cNvPr id="12" name="Rectangular Callout 11"/>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3" name="Group 12"/>
            <p:cNvGrpSpPr/>
            <p:nvPr/>
          </p:nvGrpSpPr>
          <p:grpSpPr>
            <a:xfrm>
              <a:off x="2878712" y="3075943"/>
              <a:ext cx="1778351" cy="1712600"/>
              <a:chOff x="476858" y="1704976"/>
              <a:chExt cx="2153557" cy="2116185"/>
            </a:xfrm>
          </p:grpSpPr>
          <p:pic>
            <p:nvPicPr>
              <p:cNvPr id="14" name="Picture 13"/>
              <p:cNvPicPr>
                <a:picLocks noChangeAspect="1"/>
              </p:cNvPicPr>
              <p:nvPr/>
            </p:nvPicPr>
            <p:blipFill>
              <a:blip r:embed="rId2"/>
              <a:stretch>
                <a:fillRect/>
              </a:stretch>
            </p:blipFill>
            <p:spPr>
              <a:xfrm>
                <a:off x="476858" y="2484032"/>
                <a:ext cx="1337129" cy="1337129"/>
              </a:xfrm>
              <a:prstGeom prst="rect">
                <a:avLst/>
              </a:prstGeom>
            </p:spPr>
          </p:pic>
          <p:sp>
            <p:nvSpPr>
              <p:cNvPr id="15" name="Rectangular Callout 1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sp>
          <p:nvSpPr>
            <p:cNvPr id="20" name="Content Placeholder 6">
              <a:extLst>
                <a:ext uri="{FF2B5EF4-FFF2-40B4-BE49-F238E27FC236}">
                  <a16:creationId xmlns:a16="http://schemas.microsoft.com/office/drawing/2014/main" id="{0A0FDE54-086E-8D46-B985-82AB1460B387}"/>
                </a:ext>
              </a:extLst>
            </p:cNvPr>
            <p:cNvSpPr txBox="1">
              <a:spLocks/>
            </p:cNvSpPr>
            <p:nvPr/>
          </p:nvSpPr>
          <p:spPr>
            <a:xfrm>
              <a:off x="1185862" y="5461394"/>
              <a:ext cx="3331240" cy="458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me</a:t>
              </a:r>
              <a:r>
                <a:rPr lang="en-US" sz="2400" dirty="0"/>
                <a:t> right now</a:t>
              </a:r>
            </a:p>
          </p:txBody>
        </p:sp>
      </p:grpSp>
      <p:grpSp>
        <p:nvGrpSpPr>
          <p:cNvPr id="18" name="Group 17">
            <a:extLst>
              <a:ext uri="{FF2B5EF4-FFF2-40B4-BE49-F238E27FC236}">
                <a16:creationId xmlns:a16="http://schemas.microsoft.com/office/drawing/2014/main" id="{6E7AB346-2598-0644-96B0-D63079E3D2C5}"/>
              </a:ext>
            </a:extLst>
          </p:cNvPr>
          <p:cNvGrpSpPr/>
          <p:nvPr/>
        </p:nvGrpSpPr>
        <p:grpSpPr>
          <a:xfrm>
            <a:off x="5098311" y="938728"/>
            <a:ext cx="6179289" cy="5278567"/>
            <a:chOff x="5098311" y="938728"/>
            <a:chExt cx="6179289" cy="5278567"/>
          </a:xfrm>
        </p:grpSpPr>
        <p:sp>
          <p:nvSpPr>
            <p:cNvPr id="3" name="Right Arrow 2"/>
            <p:cNvSpPr/>
            <p:nvPr/>
          </p:nvSpPr>
          <p:spPr>
            <a:xfrm>
              <a:off x="5471448" y="5164078"/>
              <a:ext cx="1475510"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Remove Stovepipes</a:t>
              </a:r>
            </a:p>
          </p:txBody>
        </p:sp>
        <p:sp>
          <p:nvSpPr>
            <p:cNvPr id="17" name="Cloud 16"/>
            <p:cNvSpPr/>
            <p:nvPr/>
          </p:nvSpPr>
          <p:spPr>
            <a:xfrm>
              <a:off x="7852348" y="938728"/>
              <a:ext cx="2811008" cy="181894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Open Standard</a:t>
              </a:r>
            </a:p>
            <a:p>
              <a:pPr algn="ctr"/>
              <a:r>
                <a:rPr lang="en-US" sz="2400" dirty="0"/>
                <a:t>Solutions</a:t>
              </a:r>
            </a:p>
          </p:txBody>
        </p:sp>
        <p:sp>
          <p:nvSpPr>
            <p:cNvPr id="21" name="Content Placeholder 6">
              <a:extLst>
                <a:ext uri="{FF2B5EF4-FFF2-40B4-BE49-F238E27FC236}">
                  <a16:creationId xmlns:a16="http://schemas.microsoft.com/office/drawing/2014/main" id="{4B1DEAB6-8415-1540-8F43-151CEFCD862A}"/>
                </a:ext>
              </a:extLst>
            </p:cNvPr>
            <p:cNvSpPr txBox="1">
              <a:spLocks/>
            </p:cNvSpPr>
            <p:nvPr/>
          </p:nvSpPr>
          <p:spPr>
            <a:xfrm>
              <a:off x="7988698" y="3056702"/>
              <a:ext cx="3288902" cy="1987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Data Model</a:t>
              </a:r>
            </a:p>
            <a:p>
              <a:pPr>
                <a:lnSpc>
                  <a:spcPct val="120000"/>
                </a:lnSpc>
              </a:pPr>
              <a:r>
                <a:rPr lang="en-US" sz="2000" dirty="0"/>
                <a:t>Application Programmers Interface (API)</a:t>
              </a:r>
            </a:p>
            <a:p>
              <a:pPr>
                <a:lnSpc>
                  <a:spcPct val="120000"/>
                </a:lnSpc>
              </a:pPr>
              <a:r>
                <a:rPr lang="en-US" sz="2000" dirty="0"/>
                <a:t>Integration Processes</a:t>
              </a:r>
            </a:p>
          </p:txBody>
        </p:sp>
        <p:sp>
          <p:nvSpPr>
            <p:cNvPr id="22" name="Content Placeholder 6">
              <a:extLst>
                <a:ext uri="{FF2B5EF4-FFF2-40B4-BE49-F238E27FC236}">
                  <a16:creationId xmlns:a16="http://schemas.microsoft.com/office/drawing/2014/main" id="{DD812043-7461-0A44-91B5-835B61AE34E9}"/>
                </a:ext>
              </a:extLst>
            </p:cNvPr>
            <p:cNvSpPr txBox="1">
              <a:spLocks/>
            </p:cNvSpPr>
            <p:nvPr/>
          </p:nvSpPr>
          <p:spPr>
            <a:xfrm>
              <a:off x="7645506" y="5342733"/>
              <a:ext cx="3087806" cy="695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all</a:t>
              </a:r>
            </a:p>
            <a:p>
              <a:pPr marL="0" indent="0" algn="ctr">
                <a:buNone/>
              </a:pPr>
              <a:r>
                <a:rPr lang="en-US" sz="2400" dirty="0"/>
                <a:t>now and in the future</a:t>
              </a:r>
            </a:p>
          </p:txBody>
        </p:sp>
        <p:pic>
          <p:nvPicPr>
            <p:cNvPr id="23" name="Picture 22">
              <a:extLst>
                <a:ext uri="{FF2B5EF4-FFF2-40B4-BE49-F238E27FC236}">
                  <a16:creationId xmlns:a16="http://schemas.microsoft.com/office/drawing/2014/main" id="{7C610173-D24D-0B48-9BC1-3F7F00FBD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311" y="3104041"/>
              <a:ext cx="2022800" cy="13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88B3CF3-9775-2C44-8CE6-DDC038FD92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8439" y="3077771"/>
              <a:ext cx="1605239" cy="1605239"/>
            </a:xfrm>
            <a:prstGeom prst="rect">
              <a:avLst/>
            </a:prstGeom>
          </p:spPr>
        </p:pic>
      </p:grpSp>
      <p:sp>
        <p:nvSpPr>
          <p:cNvPr id="25" name="Slide Number Placeholder 3">
            <a:extLst>
              <a:ext uri="{FF2B5EF4-FFF2-40B4-BE49-F238E27FC236}">
                <a16:creationId xmlns:a16="http://schemas.microsoft.com/office/drawing/2014/main" id="{2C8A3093-4A85-4C41-BCC3-B87E20C5809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4420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Goals of Interoperability Standards</a:t>
            </a:r>
          </a:p>
        </p:txBody>
      </p:sp>
      <p:sp>
        <p:nvSpPr>
          <p:cNvPr id="17411" name="Content Placeholder 17"/>
          <p:cNvSpPr>
            <a:spLocks noGrp="1"/>
          </p:cNvSpPr>
          <p:nvPr>
            <p:ph sz="half" idx="1"/>
          </p:nvPr>
        </p:nvSpPr>
        <p:spPr>
          <a:xfrm>
            <a:off x="588818"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Enable efficient distributed simulation</a:t>
            </a:r>
          </a:p>
          <a:p>
            <a:pPr lvl="1"/>
            <a:r>
              <a:rPr lang="en-US" sz="1800" dirty="0"/>
              <a:t>Throughput, latency, scalability etc.</a:t>
            </a:r>
          </a:p>
          <a:p>
            <a:r>
              <a:rPr lang="en-US" sz="2200" dirty="0"/>
              <a:t>Support simulation specific requirements</a:t>
            </a:r>
          </a:p>
          <a:p>
            <a:pPr lvl="1"/>
            <a:r>
              <a:rPr lang="en-US" sz="1800" dirty="0"/>
              <a:t>Not limited to data distribution</a:t>
            </a:r>
          </a:p>
          <a:p>
            <a:pPr lvl="1"/>
            <a:r>
              <a:rPr lang="en-US" sz="1800" dirty="0"/>
              <a:t>Provide common services (Remote Methods, Time Management, Ownership (control over data elements), etc.)</a:t>
            </a:r>
          </a:p>
          <a:p>
            <a:r>
              <a:rPr lang="en-US" sz="2200" dirty="0"/>
              <a:t>Isolate simulator from physical transport method (i.e. network)</a:t>
            </a:r>
          </a:p>
          <a:p>
            <a:pPr lvl="1"/>
            <a:r>
              <a:rPr lang="en-US" sz="1800" dirty="0"/>
              <a:t>Avoid technology lock-in</a:t>
            </a:r>
          </a:p>
          <a:p>
            <a:endParaRPr lang="en-US" sz="2000" dirty="0"/>
          </a:p>
        </p:txBody>
      </p:sp>
      <p:sp>
        <p:nvSpPr>
          <p:cNvPr id="17412" name="Content Placeholder 18"/>
          <p:cNvSpPr>
            <a:spLocks noGrp="1"/>
          </p:cNvSpPr>
          <p:nvPr>
            <p:ph sz="half" idx="2"/>
          </p:nvPr>
        </p:nvSpPr>
        <p:spPr>
          <a:xfrm>
            <a:off x="6355080"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Promote interoperability and reuse</a:t>
            </a:r>
          </a:p>
          <a:p>
            <a:pPr lvl="1"/>
            <a:r>
              <a:rPr lang="en-US" sz="1800" dirty="0"/>
              <a:t>Leverage exiting solutions for other needs</a:t>
            </a:r>
          </a:p>
          <a:p>
            <a:pPr lvl="1"/>
            <a:r>
              <a:rPr lang="en-US" sz="1800" dirty="0"/>
              <a:t>Increased customer support </a:t>
            </a:r>
          </a:p>
          <a:p>
            <a:r>
              <a:rPr lang="en-US" sz="2200" dirty="0"/>
              <a:t>Vendor independent</a:t>
            </a:r>
          </a:p>
          <a:p>
            <a:pPr lvl="1"/>
            <a:r>
              <a:rPr lang="en-US" sz="1800" dirty="0"/>
              <a:t>Vendors and organizations equally comfortable with the standard</a:t>
            </a:r>
          </a:p>
          <a:p>
            <a:pPr lvl="1"/>
            <a:r>
              <a:rPr lang="en-US" sz="1800" dirty="0"/>
              <a:t>Open standard for contributions and influence</a:t>
            </a:r>
          </a:p>
          <a:p>
            <a:pPr lvl="1"/>
            <a:r>
              <a:rPr lang="en-US" sz="1800" dirty="0"/>
              <a:t>Easily replace interoperability implementation</a:t>
            </a:r>
          </a:p>
          <a:p>
            <a:r>
              <a:rPr lang="en-US" sz="2200" dirty="0"/>
              <a:t>Domain neutral</a:t>
            </a:r>
          </a:p>
          <a:p>
            <a:pPr lvl="1"/>
            <a:r>
              <a:rPr lang="en-US" sz="1800" dirty="0"/>
              <a:t>Support the simulation market as a whole, multi-purpose</a:t>
            </a:r>
          </a:p>
          <a:p>
            <a:pPr lvl="1"/>
            <a:r>
              <a:rPr lang="en-US" sz="1800" dirty="0"/>
              <a:t>Possibility to attract a large number of vendors and users</a:t>
            </a:r>
            <a:endParaRPr lang="en-US" sz="2400" dirty="0"/>
          </a:p>
        </p:txBody>
      </p:sp>
      <p:sp>
        <p:nvSpPr>
          <p:cNvPr id="34822" name="Slide Number Placeholder 3"/>
          <p:cNvSpPr>
            <a:spLocks noGrp="1"/>
          </p:cNvSpPr>
          <p:nvPr>
            <p:ph type="sldNum" sz="quarter" idx="10"/>
          </p:nvPr>
        </p:nvSpPr>
        <p:spPr>
          <a:xfrm>
            <a:off x="0" y="0"/>
            <a:ext cx="0" cy="0"/>
          </a:xfr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endParaRPr lang="en-US" altLang="x-none" dirty="0"/>
          </a:p>
        </p:txBody>
      </p:sp>
      <p:sp>
        <p:nvSpPr>
          <p:cNvPr id="34823" name="Content Placeholder 17"/>
          <p:cNvSpPr txBox="1">
            <a:spLocks/>
          </p:cNvSpPr>
          <p:nvPr/>
        </p:nvSpPr>
        <p:spPr bwMode="auto">
          <a:xfrm>
            <a:off x="588818"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Technical Aspects</a:t>
            </a:r>
          </a:p>
        </p:txBody>
      </p:sp>
      <p:sp>
        <p:nvSpPr>
          <p:cNvPr id="34824" name="Content Placeholder 17"/>
          <p:cNvSpPr txBox="1">
            <a:spLocks/>
          </p:cNvSpPr>
          <p:nvPr/>
        </p:nvSpPr>
        <p:spPr bwMode="auto">
          <a:xfrm>
            <a:off x="6355080"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Business Aspects</a:t>
            </a:r>
          </a:p>
        </p:txBody>
      </p:sp>
      <p:sp>
        <p:nvSpPr>
          <p:cNvPr id="8" name="Slide Number Placeholder 3">
            <a:extLst>
              <a:ext uri="{FF2B5EF4-FFF2-40B4-BE49-F238E27FC236}">
                <a16:creationId xmlns:a16="http://schemas.microsoft.com/office/drawing/2014/main" id="{94D7B41B-C8DD-5E41-8BCD-FB9299CA6B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61665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48" y="0"/>
            <a:ext cx="9054790" cy="795130"/>
          </a:xfrm>
        </p:spPr>
        <p:txBody>
          <a:bodyPr/>
          <a:lstStyle/>
          <a:p>
            <a:r>
              <a:rPr lang="en-US" sz="3200" noProof="0" dirty="0"/>
              <a:t>Interoperability Approaches</a:t>
            </a:r>
            <a:r>
              <a:rPr lang="en-US" sz="3200" dirty="0"/>
              <a:t> of the Past</a:t>
            </a:r>
            <a:endParaRPr lang="en-US" sz="2000" noProof="0" dirty="0"/>
          </a:p>
        </p:txBody>
      </p:sp>
      <p:sp>
        <p:nvSpPr>
          <p:cNvPr id="52" name="Content Placeholder 51"/>
          <p:cNvSpPr>
            <a:spLocks noGrp="1"/>
          </p:cNvSpPr>
          <p:nvPr>
            <p:ph idx="1"/>
          </p:nvPr>
        </p:nvSpPr>
        <p:spPr>
          <a:xfrm>
            <a:off x="535880" y="862752"/>
            <a:ext cx="11291686" cy="4192116"/>
          </a:xfrm>
        </p:spPr>
        <p:txBody>
          <a:bodyPr>
            <a:noAutofit/>
          </a:bodyPr>
          <a:lstStyle/>
          <a:p>
            <a:r>
              <a:rPr lang="en-US" sz="3200" noProof="0" dirty="0"/>
              <a:t>Standardize on a vendor solution</a:t>
            </a:r>
          </a:p>
          <a:p>
            <a:pPr lvl="1"/>
            <a:r>
              <a:rPr lang="en-US" noProof="0" dirty="0"/>
              <a:t>Optimized for a specific need</a:t>
            </a:r>
          </a:p>
          <a:p>
            <a:pPr lvl="1"/>
            <a:r>
              <a:rPr lang="en-US" dirty="0"/>
              <a:t>Creates a</a:t>
            </a:r>
            <a:r>
              <a:rPr lang="en-US" noProof="0" dirty="0"/>
              <a:t> vendor-lock situation for computers and/or software</a:t>
            </a:r>
          </a:p>
          <a:p>
            <a:r>
              <a:rPr lang="en-US" sz="3200" noProof="0" dirty="0"/>
              <a:t>Standardize on programming language</a:t>
            </a:r>
          </a:p>
          <a:p>
            <a:pPr lvl="1"/>
            <a:r>
              <a:rPr lang="en-US" dirty="0"/>
              <a:t>Optimized for a specific need</a:t>
            </a:r>
          </a:p>
          <a:p>
            <a:pPr lvl="1"/>
            <a:r>
              <a:rPr lang="en-US" noProof="0" dirty="0"/>
              <a:t>Problems may occur when maintaining code developed using older programming languages and compilers…the remember ADA mandate? </a:t>
            </a:r>
          </a:p>
          <a:p>
            <a:r>
              <a:rPr lang="en-US" dirty="0"/>
              <a:t>Incorporation of new software technologies becomes very difficult (Service Oriented Architectures (SOA), cloud based solutions, scripting languages, etc.)</a:t>
            </a:r>
          </a:p>
          <a:p>
            <a:pPr marL="609585" lvl="1" indent="0">
              <a:buNone/>
            </a:pPr>
            <a:endParaRPr lang="en-US" noProof="0" dirty="0"/>
          </a:p>
          <a:p>
            <a:pPr marL="0" indent="0">
              <a:buNone/>
            </a:pPr>
            <a:endParaRPr lang="en-US" sz="3200" noProof="0" dirty="0"/>
          </a:p>
        </p:txBody>
      </p:sp>
      <p:sp>
        <p:nvSpPr>
          <p:cNvPr id="6" name="Horizontal Scroll 5">
            <a:extLst>
              <a:ext uri="{FF2B5EF4-FFF2-40B4-BE49-F238E27FC236}">
                <a16:creationId xmlns:a16="http://schemas.microsoft.com/office/drawing/2014/main" id="{299F8057-963E-F44F-9A30-3129D159113C}"/>
              </a:ext>
            </a:extLst>
          </p:cNvPr>
          <p:cNvSpPr/>
          <p:nvPr/>
        </p:nvSpPr>
        <p:spPr>
          <a:xfrm>
            <a:off x="694906" y="5034990"/>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This approach was adopted when reuse, composability and interoperability were not high priorities </a:t>
            </a:r>
          </a:p>
        </p:txBody>
      </p:sp>
      <p:sp>
        <p:nvSpPr>
          <p:cNvPr id="7" name="Slide Number Placeholder 3">
            <a:extLst>
              <a:ext uri="{FF2B5EF4-FFF2-40B4-BE49-F238E27FC236}">
                <a16:creationId xmlns:a16="http://schemas.microsoft.com/office/drawing/2014/main" id="{32AA1031-F0B9-614D-9919-0158749321A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83981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04" y="-49695"/>
            <a:ext cx="9054790" cy="795130"/>
          </a:xfrm>
        </p:spPr>
        <p:txBody>
          <a:bodyPr/>
          <a:lstStyle/>
          <a:p>
            <a:r>
              <a:rPr lang="en-US" sz="2800" noProof="0" dirty="0"/>
              <a:t>Modern </a:t>
            </a:r>
            <a:r>
              <a:rPr lang="en-US" sz="2800" dirty="0"/>
              <a:t>Interoperability </a:t>
            </a:r>
            <a:r>
              <a:rPr lang="en-US" sz="2800" noProof="0" dirty="0"/>
              <a:t>Approaches</a:t>
            </a:r>
          </a:p>
        </p:txBody>
      </p:sp>
      <p:sp>
        <p:nvSpPr>
          <p:cNvPr id="52" name="Content Placeholder 51"/>
          <p:cNvSpPr>
            <a:spLocks noGrp="1"/>
          </p:cNvSpPr>
          <p:nvPr>
            <p:ph idx="1"/>
          </p:nvPr>
        </p:nvSpPr>
        <p:spPr>
          <a:xfrm>
            <a:off x="974270" y="999504"/>
            <a:ext cx="10243457" cy="3284261"/>
          </a:xfrm>
        </p:spPr>
        <p:txBody>
          <a:bodyPr>
            <a:noAutofit/>
          </a:bodyPr>
          <a:lstStyle/>
          <a:p>
            <a:r>
              <a:rPr lang="en-US" noProof="0" dirty="0"/>
              <a:t>Standardize on the </a:t>
            </a:r>
            <a:r>
              <a:rPr lang="en-US" b="1" u="sng" noProof="0" dirty="0"/>
              <a:t>Data Model </a:t>
            </a:r>
          </a:p>
          <a:p>
            <a:pPr lvl="1"/>
            <a:r>
              <a:rPr lang="en-US" dirty="0"/>
              <a:t>Data Model is the defined </a:t>
            </a:r>
            <a:r>
              <a:rPr lang="en-US" noProof="0" dirty="0"/>
              <a:t>network protocol or message format</a:t>
            </a:r>
          </a:p>
          <a:p>
            <a:pPr lvl="1"/>
            <a:r>
              <a:rPr lang="en-US" noProof="0" dirty="0"/>
              <a:t>This defines the data needed to interoperate </a:t>
            </a:r>
          </a:p>
          <a:p>
            <a:r>
              <a:rPr lang="en-US" noProof="0" dirty="0"/>
              <a:t>Standardize on a software </a:t>
            </a:r>
            <a:r>
              <a:rPr lang="en-US" b="1" u="sng" noProof="0" dirty="0"/>
              <a:t>Application Programmers Interface (API)</a:t>
            </a:r>
          </a:p>
          <a:p>
            <a:pPr lvl="1"/>
            <a:r>
              <a:rPr lang="en-US" noProof="0" dirty="0"/>
              <a:t>Provides software interface to interoperability services and solutions for distributed simulations</a:t>
            </a:r>
          </a:p>
          <a:p>
            <a:r>
              <a:rPr lang="en-US" dirty="0"/>
              <a:t>Standardize on </a:t>
            </a:r>
            <a:r>
              <a:rPr lang="en-US" b="1" u="sng" dirty="0"/>
              <a:t>Processes</a:t>
            </a:r>
          </a:p>
          <a:p>
            <a:endParaRPr lang="en-US" sz="2400" b="1" u="sng" noProof="0" dirty="0"/>
          </a:p>
        </p:txBody>
      </p:sp>
      <p:sp>
        <p:nvSpPr>
          <p:cNvPr id="7" name="Horizontal Scroll 6">
            <a:extLst>
              <a:ext uri="{FF2B5EF4-FFF2-40B4-BE49-F238E27FC236}">
                <a16:creationId xmlns:a16="http://schemas.microsoft.com/office/drawing/2014/main" id="{F09DBBA2-D0F4-2840-8AA5-A0A0B5EF27EB}"/>
              </a:ext>
            </a:extLst>
          </p:cNvPr>
          <p:cNvSpPr/>
          <p:nvPr/>
        </p:nvSpPr>
        <p:spPr>
          <a:xfrm>
            <a:off x="694905" y="476423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Modular Open Systems Architecture (MOSA) concepts enable success and solution flexibility … now and in the future </a:t>
            </a:r>
          </a:p>
        </p:txBody>
      </p:sp>
      <p:sp>
        <p:nvSpPr>
          <p:cNvPr id="5" name="Slide Number Placeholder 3">
            <a:extLst>
              <a:ext uri="{FF2B5EF4-FFF2-40B4-BE49-F238E27FC236}">
                <a16:creationId xmlns:a16="http://schemas.microsoft.com/office/drawing/2014/main" id="{551805FB-9815-9F45-8B15-89926FAB5FB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08140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8729" y="35916"/>
            <a:ext cx="10243457" cy="722270"/>
          </a:xfrm>
        </p:spPr>
        <p:txBody>
          <a:bodyPr>
            <a:normAutofit/>
          </a:bodyPr>
          <a:lstStyle/>
          <a:p>
            <a:r>
              <a:rPr lang="en-US" dirty="0"/>
              <a:t>Interoperability Standard: Data Models</a:t>
            </a:r>
          </a:p>
        </p:txBody>
      </p:sp>
      <p:sp>
        <p:nvSpPr>
          <p:cNvPr id="18438" name="Slide Number Placeholder 20"/>
          <p:cNvSpPr>
            <a:spLocks noGrp="1"/>
          </p:cNvSpPr>
          <p:nvPr>
            <p:ph type="sldNum" sz="quarter" idx="4"/>
          </p:nvPr>
        </p:nvSpPr>
        <p:spPr>
          <a:xfrm>
            <a:off x="10893288" y="6477001"/>
            <a:ext cx="821634" cy="340935"/>
          </a:xfrm>
        </p:spPr>
        <p:txBody>
          <a:bodyPr/>
          <a:lstStyle>
            <a:lvl1pPr eaLnBrk="0" hangingPunct="0">
              <a:defRPr sz="2400">
                <a:solidFill>
                  <a:schemeClr val="bg1"/>
                </a:solidFill>
                <a:latin typeface="Arial" charset="0"/>
                <a:ea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E9A33377-4B29-5C41-850D-F3DB6C27935C}" type="slidenum">
              <a:rPr lang="en-US" smtClean="0"/>
              <a:pPr/>
              <a:t>18</a:t>
            </a:fld>
            <a:endParaRPr lang="en-US"/>
          </a:p>
        </p:txBody>
      </p:sp>
      <p:grpSp>
        <p:nvGrpSpPr>
          <p:cNvPr id="18435" name="Group 18"/>
          <p:cNvGrpSpPr>
            <a:grpSpLocks/>
          </p:cNvGrpSpPr>
          <p:nvPr/>
        </p:nvGrpSpPr>
        <p:grpSpPr bwMode="auto">
          <a:xfrm>
            <a:off x="1676400" y="1826503"/>
            <a:ext cx="2514600" cy="4267199"/>
            <a:chOff x="2057399" y="7315199"/>
            <a:chExt cx="6477834" cy="2084457"/>
          </a:xfrm>
        </p:grpSpPr>
        <p:grpSp>
          <p:nvGrpSpPr>
            <p:cNvPr id="18439" name="Group 85"/>
            <p:cNvGrpSpPr>
              <a:grpSpLocks/>
            </p:cNvGrpSpPr>
            <p:nvPr/>
          </p:nvGrpSpPr>
          <p:grpSpPr bwMode="auto">
            <a:xfrm>
              <a:off x="2057399" y="7315200"/>
              <a:ext cx="6477453" cy="2084456"/>
              <a:chOff x="3288" y="2160"/>
              <a:chExt cx="1544" cy="1134"/>
            </a:xfrm>
          </p:grpSpPr>
          <p:sp>
            <p:nvSpPr>
              <p:cNvPr id="18452" name="Rectangle 20"/>
              <p:cNvSpPr>
                <a:spLocks noChangeArrowheads="1"/>
              </p:cNvSpPr>
              <p:nvPr/>
            </p:nvSpPr>
            <p:spPr bwMode="auto">
              <a:xfrm>
                <a:off x="3288" y="2160"/>
                <a:ext cx="1544" cy="1134"/>
              </a:xfrm>
              <a:prstGeom prst="rect">
                <a:avLst/>
              </a:prstGeom>
              <a:solidFill>
                <a:srgbClr val="85C2FF"/>
              </a:solidFill>
              <a:ln w="12700">
                <a:solidFill>
                  <a:schemeClr val="tx1"/>
                </a:solidFill>
                <a:miter lim="800000"/>
                <a:headEnd/>
                <a:tailEnd/>
              </a:ln>
            </p:spPr>
            <p:txBody>
              <a:bodyPr anchor="ctr"/>
              <a:lstStyle/>
              <a:p>
                <a:pPr algn="ctr"/>
                <a:endParaRPr lang="en-US">
                  <a:solidFill>
                    <a:srgbClr val="800000"/>
                  </a:solidFill>
                </a:endParaRPr>
              </a:p>
            </p:txBody>
          </p:sp>
          <p:sp>
            <p:nvSpPr>
              <p:cNvPr id="18453" name="Rectangle 11"/>
              <p:cNvSpPr>
                <a:spLocks noChangeArrowheads="1"/>
              </p:cNvSpPr>
              <p:nvPr/>
            </p:nvSpPr>
            <p:spPr bwMode="auto">
              <a:xfrm>
                <a:off x="3288" y="3083"/>
                <a:ext cx="154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Technical Level</a:t>
                </a:r>
              </a:p>
              <a:p>
                <a:pPr algn="ctr"/>
                <a:r>
                  <a:rPr lang="en-US" sz="1200">
                    <a:solidFill>
                      <a:srgbClr val="800000"/>
                    </a:solidFill>
                  </a:rPr>
                  <a:t>(networking)</a:t>
                </a:r>
              </a:p>
            </p:txBody>
          </p:sp>
        </p:grpSp>
        <p:grpSp>
          <p:nvGrpSpPr>
            <p:cNvPr id="18440" name="Group 91"/>
            <p:cNvGrpSpPr>
              <a:grpSpLocks/>
            </p:cNvGrpSpPr>
            <p:nvPr/>
          </p:nvGrpSpPr>
          <p:grpSpPr bwMode="auto">
            <a:xfrm>
              <a:off x="2057400" y="7315200"/>
              <a:ext cx="6477136" cy="1667197"/>
              <a:chOff x="2426" y="2160"/>
              <a:chExt cx="2407" cy="907"/>
            </a:xfrm>
          </p:grpSpPr>
          <p:sp>
            <p:nvSpPr>
              <p:cNvPr id="18450" name="Rectangle 21"/>
              <p:cNvSpPr>
                <a:spLocks noChangeArrowheads="1"/>
              </p:cNvSpPr>
              <p:nvPr/>
            </p:nvSpPr>
            <p:spPr bwMode="auto">
              <a:xfrm>
                <a:off x="2426" y="2160"/>
                <a:ext cx="2407" cy="907"/>
              </a:xfrm>
              <a:prstGeom prst="rect">
                <a:avLst/>
              </a:prstGeom>
              <a:solidFill>
                <a:srgbClr val="7DD1FF"/>
              </a:solidFill>
              <a:ln w="12700">
                <a:solidFill>
                  <a:schemeClr val="tx1"/>
                </a:solidFill>
                <a:miter lim="800000"/>
                <a:headEnd/>
                <a:tailEnd/>
              </a:ln>
            </p:spPr>
            <p:txBody>
              <a:bodyPr anchor="ctr"/>
              <a:lstStyle/>
              <a:p>
                <a:pPr algn="ctr"/>
                <a:endParaRPr lang="en-US">
                  <a:solidFill>
                    <a:srgbClr val="800000"/>
                  </a:solidFill>
                </a:endParaRPr>
              </a:p>
            </p:txBody>
          </p:sp>
          <p:sp>
            <p:nvSpPr>
              <p:cNvPr id="18451" name="Rectangle 12"/>
              <p:cNvSpPr>
                <a:spLocks noChangeArrowheads="1"/>
              </p:cNvSpPr>
              <p:nvPr/>
            </p:nvSpPr>
            <p:spPr bwMode="auto">
              <a:xfrm>
                <a:off x="2426" y="2861"/>
                <a:ext cx="240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Syntactic Level</a:t>
                </a:r>
              </a:p>
              <a:p>
                <a:pPr algn="ctr"/>
                <a:r>
                  <a:rPr lang="en-US" sz="1200">
                    <a:solidFill>
                      <a:srgbClr val="800000"/>
                    </a:solidFill>
                  </a:rPr>
                  <a:t>(data exchange)</a:t>
                </a:r>
              </a:p>
            </p:txBody>
          </p:sp>
        </p:grpSp>
        <p:grpSp>
          <p:nvGrpSpPr>
            <p:cNvPr id="18441" name="Group 87"/>
            <p:cNvGrpSpPr>
              <a:grpSpLocks/>
            </p:cNvGrpSpPr>
            <p:nvPr/>
          </p:nvGrpSpPr>
          <p:grpSpPr bwMode="auto">
            <a:xfrm>
              <a:off x="2057400" y="7315199"/>
              <a:ext cx="6477333" cy="1255453"/>
              <a:chOff x="1701" y="2160"/>
              <a:chExt cx="3133" cy="683"/>
            </a:xfrm>
          </p:grpSpPr>
          <p:sp>
            <p:nvSpPr>
              <p:cNvPr id="18448" name="Rectangle 8"/>
              <p:cNvSpPr>
                <a:spLocks noChangeArrowheads="1"/>
              </p:cNvSpPr>
              <p:nvPr/>
            </p:nvSpPr>
            <p:spPr bwMode="auto">
              <a:xfrm>
                <a:off x="1701" y="2160"/>
                <a:ext cx="3133" cy="683"/>
              </a:xfrm>
              <a:prstGeom prst="rect">
                <a:avLst/>
              </a:prstGeom>
              <a:solidFill>
                <a:srgbClr val="A3DEFF"/>
              </a:solidFill>
              <a:ln w="12700">
                <a:solidFill>
                  <a:schemeClr val="tx1"/>
                </a:solidFill>
                <a:miter lim="800000"/>
                <a:headEnd/>
                <a:tailEnd/>
              </a:ln>
            </p:spPr>
            <p:txBody>
              <a:bodyPr anchor="ctr"/>
              <a:lstStyle/>
              <a:p>
                <a:pPr algn="ctr"/>
                <a:endParaRPr lang="en-US">
                  <a:solidFill>
                    <a:srgbClr val="800000"/>
                  </a:solidFill>
                </a:endParaRPr>
              </a:p>
            </p:txBody>
          </p:sp>
          <p:sp>
            <p:nvSpPr>
              <p:cNvPr id="18449" name="Rectangle 13"/>
              <p:cNvSpPr>
                <a:spLocks noChangeArrowheads="1"/>
              </p:cNvSpPr>
              <p:nvPr/>
            </p:nvSpPr>
            <p:spPr bwMode="auto">
              <a:xfrm>
                <a:off x="1797" y="2637"/>
                <a:ext cx="284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Semantic Level</a:t>
                </a:r>
              </a:p>
              <a:p>
                <a:pPr algn="ctr"/>
                <a:r>
                  <a:rPr lang="en-US" sz="1200">
                    <a:solidFill>
                      <a:srgbClr val="800000"/>
                    </a:solidFill>
                  </a:rPr>
                  <a:t>(information exchange)</a:t>
                </a:r>
              </a:p>
            </p:txBody>
          </p:sp>
        </p:grpSp>
        <p:grpSp>
          <p:nvGrpSpPr>
            <p:cNvPr id="18442" name="Group 88"/>
            <p:cNvGrpSpPr>
              <a:grpSpLocks/>
            </p:cNvGrpSpPr>
            <p:nvPr/>
          </p:nvGrpSpPr>
          <p:grpSpPr bwMode="auto">
            <a:xfrm>
              <a:off x="2057400" y="7315205"/>
              <a:ext cx="6477260" cy="838195"/>
              <a:chOff x="884" y="2160"/>
              <a:chExt cx="3951" cy="456"/>
            </a:xfrm>
          </p:grpSpPr>
          <p:sp>
            <p:nvSpPr>
              <p:cNvPr id="18446" name="Rectangle 9"/>
              <p:cNvSpPr>
                <a:spLocks noChangeArrowheads="1"/>
              </p:cNvSpPr>
              <p:nvPr/>
            </p:nvSpPr>
            <p:spPr bwMode="auto">
              <a:xfrm>
                <a:off x="884" y="2160"/>
                <a:ext cx="3951" cy="456"/>
              </a:xfrm>
              <a:prstGeom prst="rect">
                <a:avLst/>
              </a:prstGeom>
              <a:solidFill>
                <a:srgbClr val="C1E9FF"/>
              </a:solidFill>
              <a:ln w="12700">
                <a:solidFill>
                  <a:schemeClr val="tx1"/>
                </a:solidFill>
                <a:miter lim="800000"/>
                <a:headEnd/>
                <a:tailEnd/>
              </a:ln>
            </p:spPr>
            <p:txBody>
              <a:bodyPr anchor="ctr"/>
              <a:lstStyle/>
              <a:p>
                <a:pPr algn="ctr"/>
                <a:endParaRPr lang="en-US">
                  <a:solidFill>
                    <a:srgbClr val="800000"/>
                  </a:solidFill>
                </a:endParaRPr>
              </a:p>
            </p:txBody>
          </p:sp>
          <p:sp>
            <p:nvSpPr>
              <p:cNvPr id="18447" name="Rectangle 15"/>
              <p:cNvSpPr>
                <a:spLocks noChangeArrowheads="1"/>
              </p:cNvSpPr>
              <p:nvPr/>
            </p:nvSpPr>
            <p:spPr bwMode="auto">
              <a:xfrm>
                <a:off x="942" y="2421"/>
                <a:ext cx="371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Pragmatic/Dynamic Level</a:t>
                </a:r>
              </a:p>
              <a:p>
                <a:pPr algn="ctr"/>
                <a:r>
                  <a:rPr lang="en-US" sz="1200">
                    <a:solidFill>
                      <a:srgbClr val="800000"/>
                    </a:solidFill>
                  </a:rPr>
                  <a:t>(common use of information)</a:t>
                </a:r>
              </a:p>
            </p:txBody>
          </p:sp>
        </p:grpSp>
        <p:grpSp>
          <p:nvGrpSpPr>
            <p:cNvPr id="18443" name="Group 89"/>
            <p:cNvGrpSpPr>
              <a:grpSpLocks/>
            </p:cNvGrpSpPr>
            <p:nvPr/>
          </p:nvGrpSpPr>
          <p:grpSpPr bwMode="auto">
            <a:xfrm>
              <a:off x="2058005" y="7315199"/>
              <a:ext cx="6477228" cy="420936"/>
              <a:chOff x="204" y="2160"/>
              <a:chExt cx="4630" cy="229"/>
            </a:xfrm>
          </p:grpSpPr>
          <p:sp>
            <p:nvSpPr>
              <p:cNvPr id="18444" name="Rectangle 19"/>
              <p:cNvSpPr>
                <a:spLocks noChangeArrowheads="1"/>
              </p:cNvSpPr>
              <p:nvPr/>
            </p:nvSpPr>
            <p:spPr bwMode="auto">
              <a:xfrm>
                <a:off x="204" y="2160"/>
                <a:ext cx="4630" cy="229"/>
              </a:xfrm>
              <a:prstGeom prst="rect">
                <a:avLst/>
              </a:prstGeom>
              <a:solidFill>
                <a:srgbClr val="E1F4FF"/>
              </a:solidFill>
              <a:ln w="12700">
                <a:solidFill>
                  <a:schemeClr val="tx1"/>
                </a:solidFill>
                <a:miter lim="800000"/>
                <a:headEnd/>
                <a:tailEnd/>
              </a:ln>
            </p:spPr>
            <p:txBody>
              <a:bodyPr anchor="ctr"/>
              <a:lstStyle/>
              <a:p>
                <a:pPr algn="ctr"/>
                <a:endParaRPr lang="en-US">
                  <a:solidFill>
                    <a:srgbClr val="800000"/>
                  </a:solidFill>
                </a:endParaRPr>
              </a:p>
            </p:txBody>
          </p:sp>
          <p:sp>
            <p:nvSpPr>
              <p:cNvPr id="18445" name="Rectangle 16"/>
              <p:cNvSpPr>
                <a:spLocks noChangeArrowheads="1"/>
              </p:cNvSpPr>
              <p:nvPr/>
            </p:nvSpPr>
            <p:spPr bwMode="auto">
              <a:xfrm>
                <a:off x="204" y="2197"/>
                <a:ext cx="449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Conceptual Level</a:t>
                </a:r>
              </a:p>
              <a:p>
                <a:pPr algn="ctr"/>
                <a:r>
                  <a:rPr lang="en-US" sz="1200">
                    <a:solidFill>
                      <a:srgbClr val="800000"/>
                    </a:solidFill>
                  </a:rPr>
                  <a:t>(common understanding</a:t>
                </a:r>
              </a:p>
              <a:p>
                <a:pPr algn="ctr"/>
                <a:r>
                  <a:rPr lang="en-US" sz="1200">
                    <a:solidFill>
                      <a:srgbClr val="800000"/>
                    </a:solidFill>
                  </a:rPr>
                  <a:t>of information)</a:t>
                </a:r>
              </a:p>
            </p:txBody>
          </p:sp>
        </p:grpSp>
      </p:grpSp>
      <p:sp>
        <p:nvSpPr>
          <p:cNvPr id="18437" name="Rectangle 27"/>
          <p:cNvSpPr>
            <a:spLocks noChangeArrowheads="1"/>
          </p:cNvSpPr>
          <p:nvPr/>
        </p:nvSpPr>
        <p:spPr bwMode="auto">
          <a:xfrm>
            <a:off x="1629808" y="6071136"/>
            <a:ext cx="265502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i="1">
                <a:solidFill>
                  <a:srgbClr val="800000"/>
                </a:solidFill>
              </a:rPr>
              <a:t>Levels of Interoperability (Tolk)</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664694" y="5264169"/>
            <a:ext cx="2133600" cy="1004815"/>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4740894" y="3877303"/>
            <a:ext cx="1981200" cy="1148424"/>
          </a:xfrm>
          <a:prstGeom prst="rect">
            <a:avLst/>
          </a:prstGeom>
        </p:spPr>
      </p:pic>
      <p:pic>
        <p:nvPicPr>
          <p:cNvPr id="15" name="Picture 14"/>
          <p:cNvPicPr>
            <a:picLocks noChangeAspect="1"/>
          </p:cNvPicPr>
          <p:nvPr/>
        </p:nvPicPr>
        <p:blipFill rotWithShape="1">
          <a:blip r:embed="rId5">
            <a:clrChange>
              <a:clrFrom>
                <a:srgbClr val="FEFEFE"/>
              </a:clrFrom>
              <a:clrTo>
                <a:srgbClr val="FEFEFE">
                  <a:alpha val="0"/>
                </a:srgbClr>
              </a:clrTo>
            </a:clrChange>
          </a:blip>
          <a:srcRect l="-38" r="4629" b="15315"/>
          <a:stretch/>
        </p:blipFill>
        <p:spPr>
          <a:xfrm>
            <a:off x="4447958" y="1635427"/>
            <a:ext cx="2567072" cy="1891200"/>
          </a:xfrm>
          <a:prstGeom prst="rect">
            <a:avLst/>
          </a:prstGeom>
        </p:spPr>
      </p:pic>
      <p:sp>
        <p:nvSpPr>
          <p:cNvPr id="16" name="Folded Corner 15"/>
          <p:cNvSpPr/>
          <p:nvPr/>
        </p:nvSpPr>
        <p:spPr>
          <a:xfrm>
            <a:off x="7784454" y="3065711"/>
            <a:ext cx="1981200" cy="2847976"/>
          </a:xfrm>
          <a:prstGeom prst="foldedCorner">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Object Model</a:t>
            </a:r>
          </a:p>
          <a:p>
            <a:pPr algn="ctr"/>
            <a:endParaRPr lang="en-US" sz="2000" dirty="0"/>
          </a:p>
          <a:p>
            <a:pPr algn="ctr"/>
            <a:r>
              <a:rPr lang="en-US" sz="2000" dirty="0"/>
              <a:t>A document describing the data that will be exchanged</a:t>
            </a:r>
          </a:p>
        </p:txBody>
      </p:sp>
      <p:sp>
        <p:nvSpPr>
          <p:cNvPr id="18" name="Left Brace 17"/>
          <p:cNvSpPr/>
          <p:nvPr/>
        </p:nvSpPr>
        <p:spPr>
          <a:xfrm>
            <a:off x="7048364" y="3065711"/>
            <a:ext cx="609600" cy="2895600"/>
          </a:xfrm>
          <a:prstGeom prst="leftBrace">
            <a:avLst>
              <a:gd name="adj1" fmla="val 166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503582" y="733800"/>
            <a:ext cx="11275830" cy="923330"/>
          </a:xfrm>
          <a:prstGeom prst="rect">
            <a:avLst/>
          </a:prstGeom>
        </p:spPr>
        <p:txBody>
          <a:bodyPr wrap="square">
            <a:spAutoFit/>
          </a:bodyPr>
          <a:lstStyle/>
          <a:p>
            <a:pPr marL="285750" indent="-285750">
              <a:lnSpc>
                <a:spcPct val="90000"/>
              </a:lnSpc>
              <a:buFont typeface="Arial" charset="0"/>
              <a:buChar char="•"/>
            </a:pPr>
            <a:r>
              <a:rPr lang="en-US" sz="2000" dirty="0"/>
              <a:t>Enable semantic interoperability among simulation applications</a:t>
            </a:r>
          </a:p>
          <a:p>
            <a:pPr marL="285750" indent="-285750">
              <a:lnSpc>
                <a:spcPct val="90000"/>
              </a:lnSpc>
              <a:buFont typeface="Arial" charset="0"/>
              <a:buChar char="•"/>
            </a:pPr>
            <a:r>
              <a:rPr lang="en-US" sz="2000" dirty="0"/>
              <a:t>Provide the “common language” that all simulation applications use to communicate </a:t>
            </a:r>
          </a:p>
          <a:p>
            <a:pPr marL="285750" indent="-285750">
              <a:lnSpc>
                <a:spcPct val="90000"/>
              </a:lnSpc>
              <a:buFont typeface="Arial" charset="0"/>
              <a:buChar char="•"/>
            </a:pPr>
            <a:r>
              <a:rPr lang="en-US" sz="2000" dirty="0"/>
              <a:t>Data Models = Object Model(OM) = Data Exchange Agreement (DEM)</a:t>
            </a:r>
          </a:p>
        </p:txBody>
      </p:sp>
      <p:grpSp>
        <p:nvGrpSpPr>
          <p:cNvPr id="3" name="Group 2"/>
          <p:cNvGrpSpPr/>
          <p:nvPr/>
        </p:nvGrpSpPr>
        <p:grpSpPr>
          <a:xfrm>
            <a:off x="10097890" y="2918822"/>
            <a:ext cx="1681522" cy="1886980"/>
            <a:chOff x="1457454" y="2722659"/>
            <a:chExt cx="2439650" cy="2627316"/>
          </a:xfrm>
        </p:grpSpPr>
        <p:pic>
          <p:nvPicPr>
            <p:cNvPr id="27" name="Picture 7" descr="C:\Users\martin\AppData\Local\Microsoft\Windows\Temporary Internet Files\Content.IE5\I6YM12GK\MC90044176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832" y="2722659"/>
              <a:ext cx="1930272" cy="193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Users\martin\AppData\Local\Microsoft\Windows\Temporary Internet Files\Content.IE5\V22LK8XB\MC90043388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805" y="3120709"/>
              <a:ext cx="1206420" cy="120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Users\martin\AppData\Local\Microsoft\Windows\Temporary Internet Files\Content.IE5\V22LK8XB\MP90043923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454" y="4652932"/>
              <a:ext cx="697043" cy="69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5"/>
            <p:cNvSpPr txBox="1">
              <a:spLocks noChangeArrowheads="1"/>
            </p:cNvSpPr>
            <p:nvPr/>
          </p:nvSpPr>
          <p:spPr bwMode="auto">
            <a:xfrm>
              <a:off x="2154496" y="4854002"/>
              <a:ext cx="1377842" cy="42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rPr>
                <a:t>Airplane!</a:t>
              </a:r>
            </a:p>
          </p:txBody>
        </p:sp>
      </p:grpSp>
      <p:sp>
        <p:nvSpPr>
          <p:cNvPr id="32" name="Slide Number Placeholder 3">
            <a:extLst>
              <a:ext uri="{FF2B5EF4-FFF2-40B4-BE49-F238E27FC236}">
                <a16:creationId xmlns:a16="http://schemas.microsoft.com/office/drawing/2014/main" id="{C81C83E7-6EF0-2845-B798-C9DE1FA95E42}"/>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405458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01" y="-79513"/>
            <a:ext cx="7416800" cy="841248"/>
          </a:xfrm>
        </p:spPr>
        <p:txBody>
          <a:bodyPr/>
          <a:lstStyle/>
          <a:p>
            <a:r>
              <a:rPr lang="en-US" sz="2800" dirty="0"/>
              <a:t>Interoperability Standard: API </a:t>
            </a:r>
            <a:endParaRPr lang="en-US" sz="2800" noProof="0" dirty="0"/>
          </a:p>
        </p:txBody>
      </p:sp>
      <p:sp>
        <p:nvSpPr>
          <p:cNvPr id="3" name="Content Placeholder 2"/>
          <p:cNvSpPr>
            <a:spLocks noGrp="1"/>
          </p:cNvSpPr>
          <p:nvPr>
            <p:ph idx="1"/>
          </p:nvPr>
        </p:nvSpPr>
        <p:spPr>
          <a:xfrm>
            <a:off x="589965" y="983895"/>
            <a:ext cx="10928351" cy="4134758"/>
          </a:xfrm>
        </p:spPr>
        <p:txBody>
          <a:bodyPr>
            <a:normAutofit lnSpcReduction="10000"/>
          </a:bodyPr>
          <a:lstStyle/>
          <a:p>
            <a:r>
              <a:rPr lang="en-US" sz="2400" noProof="0" dirty="0"/>
              <a:t>Application Programmers Interface (API) is a software interface to software services that enable interoperability</a:t>
            </a:r>
          </a:p>
          <a:p>
            <a:pPr lvl="1"/>
            <a:r>
              <a:rPr lang="en-US" sz="2000" noProof="0" dirty="0"/>
              <a:t>Time Management</a:t>
            </a:r>
          </a:p>
          <a:p>
            <a:pPr lvl="2"/>
            <a:r>
              <a:rPr lang="en-US" sz="1800" noProof="0" dirty="0"/>
              <a:t>Manage and synchronize time between participating applications</a:t>
            </a:r>
          </a:p>
          <a:p>
            <a:pPr lvl="1"/>
            <a:r>
              <a:rPr lang="en-US" sz="2000" noProof="0" dirty="0"/>
              <a:t>Quality of Service (in simulation)</a:t>
            </a:r>
          </a:p>
          <a:p>
            <a:pPr lvl="2"/>
            <a:r>
              <a:rPr lang="en-US" sz="1800" noProof="0" dirty="0"/>
              <a:t>Services for managing how data is distributed on the network</a:t>
            </a:r>
          </a:p>
          <a:p>
            <a:pPr lvl="1"/>
            <a:r>
              <a:rPr lang="en-US" sz="2000" noProof="0" dirty="0"/>
              <a:t>Ownership Management</a:t>
            </a:r>
          </a:p>
          <a:p>
            <a:pPr lvl="2"/>
            <a:r>
              <a:rPr lang="en-US" sz="1800" noProof="0" dirty="0"/>
              <a:t>Transfer of modelling responsibility from one participating application to another</a:t>
            </a:r>
          </a:p>
          <a:p>
            <a:pPr lvl="1"/>
            <a:r>
              <a:rPr lang="en-US" sz="2000" noProof="0" dirty="0"/>
              <a:t>Data Distribution Management, DDM</a:t>
            </a:r>
          </a:p>
          <a:p>
            <a:pPr lvl="2"/>
            <a:r>
              <a:rPr lang="en-US" sz="1800" noProof="0" dirty="0"/>
              <a:t>Data filtering based on regions or any other attribute to reduce data load</a:t>
            </a:r>
          </a:p>
          <a:p>
            <a:pPr lvl="1"/>
            <a:r>
              <a:rPr lang="en-US" sz="2000" noProof="0" dirty="0"/>
              <a:t>Remote Method Invocation, RMI</a:t>
            </a:r>
          </a:p>
          <a:p>
            <a:pPr lvl="2"/>
            <a:r>
              <a:rPr lang="en-US" sz="1800" noProof="0" dirty="0"/>
              <a:t>Participating applications can have methods that can be remotely invoked by other applications</a:t>
            </a:r>
          </a:p>
          <a:p>
            <a:endParaRPr lang="en-US" sz="2400" noProof="0" dirty="0"/>
          </a:p>
        </p:txBody>
      </p:sp>
      <p:sp>
        <p:nvSpPr>
          <p:cNvPr id="5" name="Horizontal Scroll 4">
            <a:extLst>
              <a:ext uri="{FF2B5EF4-FFF2-40B4-BE49-F238E27FC236}">
                <a16:creationId xmlns:a16="http://schemas.microsoft.com/office/drawing/2014/main" id="{E2DE0C52-FE09-804A-B476-66437E62BF18}"/>
              </a:ext>
            </a:extLst>
          </p:cNvPr>
          <p:cNvSpPr/>
          <p:nvPr/>
        </p:nvSpPr>
        <p:spPr>
          <a:xfrm>
            <a:off x="792729" y="488188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services have made significant enhancements to LVC interoperability. Understanding these capabilities and implementing them using common practices improves performance and reduces risk</a:t>
            </a:r>
          </a:p>
        </p:txBody>
      </p:sp>
      <p:sp>
        <p:nvSpPr>
          <p:cNvPr id="6" name="Slide Number Placeholder 3">
            <a:extLst>
              <a:ext uri="{FF2B5EF4-FFF2-40B4-BE49-F238E27FC236}">
                <a16:creationId xmlns:a16="http://schemas.microsoft.com/office/drawing/2014/main" id="{45E209CD-75A5-5043-B2D7-08D5C0993FE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348718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Overview</a:t>
            </a:r>
          </a:p>
          <a:p>
            <a:pPr marL="514350" indent="-514350">
              <a:buFont typeface="+mj-lt"/>
              <a:buAutoNum type="arabicPeriod"/>
            </a:pPr>
            <a:r>
              <a:rPr lang="en-US" dirty="0"/>
              <a:t>Learning Objectives</a:t>
            </a:r>
          </a:p>
          <a:p>
            <a:pPr marL="514350" indent="-514350">
              <a:buFont typeface="+mj-lt"/>
              <a:buAutoNum type="arabicPeriod"/>
            </a:pPr>
            <a:r>
              <a:rPr lang="en-US" dirty="0"/>
              <a:t>LVC Interoperability Overview</a:t>
            </a:r>
          </a:p>
          <a:p>
            <a:pPr marL="514350" indent="-514350">
              <a:buFont typeface="+mj-lt"/>
              <a:buAutoNum type="arabicPeriod"/>
            </a:pPr>
            <a:r>
              <a:rPr lang="en-US" dirty="0"/>
              <a:t>Interoperability Through Standards </a:t>
            </a:r>
          </a:p>
          <a:p>
            <a:pPr marL="514350" indent="-514350">
              <a:buFont typeface="+mj-lt"/>
              <a:buAutoNum type="arabicPeriod"/>
            </a:pPr>
            <a:r>
              <a:rPr lang="en-US" dirty="0"/>
              <a:t>Interoperability Using Gateways and Cross Domain Solutions </a:t>
            </a:r>
          </a:p>
          <a:p>
            <a:pPr marL="514350" indent="-514350">
              <a:buFont typeface="+mj-lt"/>
              <a:buAutoNum type="arabicPeriod"/>
            </a:pPr>
            <a:r>
              <a:rPr lang="en-US" dirty="0"/>
              <a:t>LVC Interoperability Use Case</a:t>
            </a:r>
          </a:p>
          <a:p>
            <a:pPr marL="514350" indent="-514350">
              <a:buFont typeface="+mj-lt"/>
              <a:buAutoNum type="arabicPeriod"/>
            </a:pPr>
            <a:r>
              <a:rPr lang="en-US" dirty="0"/>
              <a:t>Summary</a:t>
            </a:r>
          </a:p>
        </p:txBody>
      </p:sp>
      <p:sp>
        <p:nvSpPr>
          <p:cNvPr id="5" name="Slide Number Placeholder 3">
            <a:extLst>
              <a:ext uri="{FF2B5EF4-FFF2-40B4-BE49-F238E27FC236}">
                <a16:creationId xmlns:a16="http://schemas.microsoft.com/office/drawing/2014/main" id="{512F5B5B-E951-4367-A1D3-057AB3C62FA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4528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182756" y="-49694"/>
            <a:ext cx="9332843" cy="795130"/>
          </a:xfrm>
        </p:spPr>
        <p:txBody>
          <a:bodyPr/>
          <a:lstStyle/>
          <a:p>
            <a:r>
              <a:rPr lang="en-US" dirty="0"/>
              <a:t>Interoperability Standards: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p:txBody>
          <a:bodyPr/>
          <a:lstStyle/>
          <a:p>
            <a:r>
              <a:rPr lang="en-US" sz="3200" dirty="0"/>
              <a:t>A well-defined Integration Process is critical to success</a:t>
            </a:r>
          </a:p>
          <a:p>
            <a:pPr lvl="1"/>
            <a:r>
              <a:rPr lang="en-US" sz="2800" dirty="0"/>
              <a:t>First step in planning for an LVC Environment is identification and adoption of a proven process to support the design, integration and execution of the environment </a:t>
            </a:r>
          </a:p>
          <a:p>
            <a:pPr lvl="1"/>
            <a:r>
              <a:rPr lang="en-US" sz="2800" dirty="0"/>
              <a:t>To ensure the environment is designed and configured to meet the event requirements, a structured process is necessary to properly identify needs, deigns and solutions.</a:t>
            </a:r>
          </a:p>
          <a:p>
            <a:pPr lvl="2"/>
            <a:r>
              <a:rPr lang="en-US" sz="2400" dirty="0"/>
              <a:t>Several standard, and proven, processes exist.  </a:t>
            </a:r>
          </a:p>
          <a:p>
            <a:pPr lvl="2"/>
            <a:r>
              <a:rPr lang="en-US" sz="2400" dirty="0"/>
              <a:t>Do not add risk to your program by “winging it” through a very complex endeavor </a:t>
            </a:r>
          </a:p>
        </p:txBody>
      </p:sp>
      <p:sp>
        <p:nvSpPr>
          <p:cNvPr id="4" name="Slide Number Placeholder 3">
            <a:extLst>
              <a:ext uri="{FF2B5EF4-FFF2-40B4-BE49-F238E27FC236}">
                <a16:creationId xmlns:a16="http://schemas.microsoft.com/office/drawing/2014/main" id="{54834045-63D1-4BA4-8E79-29C54508DB3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28354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7600" y="-66341"/>
            <a:ext cx="7416800" cy="841248"/>
          </a:xfrm>
        </p:spPr>
        <p:txBody>
          <a:bodyPr/>
          <a:lstStyle/>
          <a:p>
            <a:r>
              <a:rPr lang="en-US" dirty="0"/>
              <a:t>Open Standards</a:t>
            </a:r>
          </a:p>
        </p:txBody>
      </p:sp>
      <p:sp>
        <p:nvSpPr>
          <p:cNvPr id="6" name="Content Placeholder 5"/>
          <p:cNvSpPr>
            <a:spLocks noGrp="1"/>
          </p:cNvSpPr>
          <p:nvPr>
            <p:ph idx="1"/>
          </p:nvPr>
        </p:nvSpPr>
        <p:spPr>
          <a:xfrm>
            <a:off x="188260" y="989946"/>
            <a:ext cx="12102352" cy="4896678"/>
          </a:xfrm>
        </p:spPr>
        <p:txBody>
          <a:bodyPr>
            <a:normAutofit/>
          </a:bodyPr>
          <a:lstStyle/>
          <a:p>
            <a:r>
              <a:rPr lang="en-US" sz="3200" dirty="0"/>
              <a:t>According to the Software Engineering Institute a system is open if:</a:t>
            </a:r>
          </a:p>
          <a:p>
            <a:pPr marL="952485" lvl="1" indent="-342900">
              <a:buFont typeface="Arial" panose="020B0604020202020204" pitchFamily="34" charset="0"/>
              <a:buChar char="•"/>
            </a:pPr>
            <a:r>
              <a:rPr lang="en-US" sz="2800" dirty="0"/>
              <a:t>It is fully defined</a:t>
            </a:r>
          </a:p>
          <a:p>
            <a:pPr marL="952485" lvl="1" indent="-342900">
              <a:buFont typeface="Arial" panose="020B0604020202020204" pitchFamily="34" charset="0"/>
              <a:buChar char="•"/>
            </a:pPr>
            <a:r>
              <a:rPr lang="en-US" sz="2800" dirty="0"/>
              <a:t>Available to the public</a:t>
            </a:r>
          </a:p>
          <a:p>
            <a:pPr marL="952485" lvl="1" indent="-342900">
              <a:buFont typeface="Arial" panose="020B0604020202020204" pitchFamily="34" charset="0"/>
              <a:buChar char="•"/>
            </a:pPr>
            <a:r>
              <a:rPr lang="en-US" sz="2800" dirty="0"/>
              <a:t>Maintained according to group consensus</a:t>
            </a:r>
          </a:p>
          <a:p>
            <a:pPr marL="419099" indent="-342900">
              <a:buFont typeface="Arial" panose="020B0604020202020204" pitchFamily="34" charset="0"/>
              <a:buChar char="•"/>
            </a:pPr>
            <a:r>
              <a:rPr lang="en-US" sz="3200" dirty="0"/>
              <a:t>Support Organizations for Interoperability Standards include:</a:t>
            </a:r>
          </a:p>
          <a:p>
            <a:pPr marL="952485" lvl="1" indent="-342900">
              <a:buFont typeface="Arial" panose="020B0604020202020204" pitchFamily="34" charset="0"/>
              <a:buChar char="•"/>
            </a:pPr>
            <a:r>
              <a:rPr lang="en-US" dirty="0"/>
              <a:t>Institute of Electrical and Electronics Engineers (IEEE</a:t>
            </a:r>
            <a:r>
              <a:rPr lang="en-US" sz="2800" dirty="0"/>
              <a:t>) </a:t>
            </a:r>
            <a:r>
              <a:rPr lang="en-US" dirty="0">
                <a:hlinkClick r:id="rId2">
                  <a:extLst>
                    <a:ext uri="{A12FA001-AC4F-418D-AE19-62706E023703}">
                      <ahyp:hlinkClr xmlns:ahyp="http://schemas.microsoft.com/office/drawing/2018/hyperlinkcolor" val="tx"/>
                    </a:ext>
                  </a:extLst>
                </a:hlinkClick>
              </a:rPr>
              <a:t>https://www.ieee.org/standards/index.html</a:t>
            </a:r>
            <a:endParaRPr lang="en-US" sz="2800" dirty="0"/>
          </a:p>
          <a:p>
            <a:pPr marL="952485" lvl="1" indent="-342900">
              <a:buFont typeface="Arial" panose="020B0604020202020204" pitchFamily="34" charset="0"/>
              <a:buChar char="•"/>
            </a:pPr>
            <a:r>
              <a:rPr lang="en-US" dirty="0"/>
              <a:t>Simulation Interoperability Standards Organization(SISO) </a:t>
            </a:r>
            <a:r>
              <a:rPr lang="en-US" dirty="0">
                <a:hlinkClick r:id="rId3">
                  <a:extLst>
                    <a:ext uri="{A12FA001-AC4F-418D-AE19-62706E023703}">
                      <ahyp:hlinkClr xmlns:ahyp="http://schemas.microsoft.com/office/drawing/2018/hyperlinkcolor" val="tx"/>
                    </a:ext>
                  </a:extLst>
                </a:hlinkClick>
              </a:rPr>
              <a:t>https://www.sisostds.org/</a:t>
            </a:r>
            <a:endParaRPr lang="en-US" dirty="0"/>
          </a:p>
          <a:p>
            <a:pPr marL="952485" lvl="1" indent="-342900">
              <a:buFont typeface="Arial" panose="020B0604020202020204" pitchFamily="34" charset="0"/>
              <a:buChar char="•"/>
            </a:pPr>
            <a:r>
              <a:rPr lang="en-US" dirty="0"/>
              <a:t>TENA Architecture Management Team </a:t>
            </a:r>
            <a:r>
              <a:rPr lang="en-US" dirty="0">
                <a:hlinkClick r:id="rId4">
                  <a:extLst>
                    <a:ext uri="{A12FA001-AC4F-418D-AE19-62706E023703}">
                      <ahyp:hlinkClr xmlns:ahyp="http://schemas.microsoft.com/office/drawing/2018/hyperlinkcolor" val="tx"/>
                    </a:ext>
                  </a:extLst>
                </a:hlinkClick>
              </a:rPr>
              <a:t>https://www.tena-sda.org</a:t>
            </a:r>
            <a:endParaRPr lang="en-US" dirty="0"/>
          </a:p>
          <a:p>
            <a:endParaRPr lang="en-US" sz="3200" dirty="0"/>
          </a:p>
          <a:p>
            <a:endParaRPr lang="en-US" sz="3200" dirty="0"/>
          </a:p>
        </p:txBody>
      </p:sp>
      <p:pic>
        <p:nvPicPr>
          <p:cNvPr id="7" name="Picture 10" descr="fi2010tenapub copy">
            <a:extLst>
              <a:ext uri="{FF2B5EF4-FFF2-40B4-BE49-F238E27FC236}">
                <a16:creationId xmlns:a16="http://schemas.microsoft.com/office/drawing/2014/main" id="{7BFD64E8-0E38-B04C-AE7C-3EA9373863C2}"/>
              </a:ext>
            </a:extLst>
          </p:cNvPr>
          <p:cNvPicPr>
            <a:picLocks noChangeAspect="1" noChangeArrowheads="1"/>
          </p:cNvPicPr>
          <p:nvPr/>
        </p:nvPicPr>
        <p:blipFill>
          <a:blip r:embed="rId5" cstate="print"/>
          <a:srcRect/>
          <a:stretch>
            <a:fillRect/>
          </a:stretch>
        </p:blipFill>
        <p:spPr bwMode="auto">
          <a:xfrm>
            <a:off x="1180681" y="5219358"/>
            <a:ext cx="851769" cy="793117"/>
          </a:xfrm>
          <a:prstGeom prst="rect">
            <a:avLst/>
          </a:prstGeom>
          <a:noFill/>
          <a:ln w="9525">
            <a:noFill/>
            <a:miter lim="800000"/>
            <a:headEnd/>
            <a:tailEnd/>
          </a:ln>
        </p:spPr>
      </p:pic>
      <p:pic>
        <p:nvPicPr>
          <p:cNvPr id="8" name="Picture 6" descr="Q:\PitchKB\Produkter\EvolvedProfile\Evolved Logo\EvolvedLogo-912x616.gif">
            <a:extLst>
              <a:ext uri="{FF2B5EF4-FFF2-40B4-BE49-F238E27FC236}">
                <a16:creationId xmlns:a16="http://schemas.microsoft.com/office/drawing/2014/main" id="{716F0F62-89F2-4C41-BAC3-A769A2F7B3AF}"/>
              </a:ext>
            </a:extLst>
          </p:cNvPr>
          <p:cNvPicPr>
            <a:picLocks noChangeAspect="1" noChangeArrowheads="1"/>
          </p:cNvPicPr>
          <p:nvPr/>
        </p:nvPicPr>
        <p:blipFill>
          <a:blip r:embed="rId6" cstate="print"/>
          <a:srcRect/>
          <a:stretch>
            <a:fillRect/>
          </a:stretch>
        </p:blipFill>
        <p:spPr bwMode="auto">
          <a:xfrm>
            <a:off x="10661123" y="5319307"/>
            <a:ext cx="850215" cy="574268"/>
          </a:xfrm>
          <a:prstGeom prst="rect">
            <a:avLst/>
          </a:prstGeom>
          <a:noFill/>
        </p:spPr>
      </p:pic>
      <p:pic>
        <p:nvPicPr>
          <p:cNvPr id="3" name="Picture 2">
            <a:extLst>
              <a:ext uri="{FF2B5EF4-FFF2-40B4-BE49-F238E27FC236}">
                <a16:creationId xmlns:a16="http://schemas.microsoft.com/office/drawing/2014/main" id="{7EE00CDE-E58A-3640-A94C-561E13677B9D}"/>
              </a:ext>
            </a:extLst>
          </p:cNvPr>
          <p:cNvPicPr>
            <a:picLocks noChangeAspect="1"/>
          </p:cNvPicPr>
          <p:nvPr/>
        </p:nvPicPr>
        <p:blipFill>
          <a:blip r:embed="rId7"/>
          <a:stretch>
            <a:fillRect/>
          </a:stretch>
        </p:blipFill>
        <p:spPr>
          <a:xfrm>
            <a:off x="3402350" y="5384191"/>
            <a:ext cx="3187700" cy="444500"/>
          </a:xfrm>
          <a:prstGeom prst="rect">
            <a:avLst/>
          </a:prstGeom>
        </p:spPr>
      </p:pic>
      <p:pic>
        <p:nvPicPr>
          <p:cNvPr id="4" name="Picture 3">
            <a:extLst>
              <a:ext uri="{FF2B5EF4-FFF2-40B4-BE49-F238E27FC236}">
                <a16:creationId xmlns:a16="http://schemas.microsoft.com/office/drawing/2014/main" id="{3D4BFED3-8EC7-8540-BD94-72E8DB215208}"/>
              </a:ext>
            </a:extLst>
          </p:cNvPr>
          <p:cNvPicPr>
            <a:picLocks noChangeAspect="1"/>
          </p:cNvPicPr>
          <p:nvPr/>
        </p:nvPicPr>
        <p:blipFill>
          <a:blip r:embed="rId8"/>
          <a:stretch>
            <a:fillRect/>
          </a:stretch>
        </p:blipFill>
        <p:spPr>
          <a:xfrm>
            <a:off x="7195801" y="5216699"/>
            <a:ext cx="1955800" cy="1003300"/>
          </a:xfrm>
          <a:prstGeom prst="rect">
            <a:avLst/>
          </a:prstGeom>
        </p:spPr>
      </p:pic>
      <p:sp>
        <p:nvSpPr>
          <p:cNvPr id="10" name="Slide Number Placeholder 3">
            <a:extLst>
              <a:ext uri="{FF2B5EF4-FFF2-40B4-BE49-F238E27FC236}">
                <a16:creationId xmlns:a16="http://schemas.microsoft.com/office/drawing/2014/main" id="{7E9E625C-DC1D-6146-B078-3E8A09D1621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91490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The “Big 3” LVC Interoperability Architecture Standards</a:t>
            </a:r>
            <a:endParaRPr lang="en-US" noProof="0" dirty="0"/>
          </a:p>
        </p:txBody>
      </p:sp>
      <p:sp>
        <p:nvSpPr>
          <p:cNvPr id="3" name="Content Placeholder 2"/>
          <p:cNvSpPr>
            <a:spLocks noGrp="1"/>
          </p:cNvSpPr>
          <p:nvPr>
            <p:ph sz="half" idx="4294967295"/>
          </p:nvPr>
        </p:nvSpPr>
        <p:spPr>
          <a:xfrm>
            <a:off x="329156" y="4828995"/>
            <a:ext cx="11590761" cy="1492453"/>
          </a:xfrm>
          <a:ln>
            <a:solidFill>
              <a:schemeClr val="tx1"/>
            </a:solidFill>
          </a:ln>
        </p:spPr>
        <p:style>
          <a:lnRef idx="2">
            <a:schemeClr val="accent6"/>
          </a:lnRef>
          <a:fillRef idx="1">
            <a:schemeClr val="lt1"/>
          </a:fillRef>
          <a:effectRef idx="0">
            <a:schemeClr val="accent6"/>
          </a:effectRef>
          <a:fontRef idx="minor">
            <a:schemeClr val="dk1"/>
          </a:fontRef>
        </p:style>
        <p:txBody>
          <a:bodyPr anchor="t">
            <a:noAutofit/>
          </a:bodyPr>
          <a:lstStyle/>
          <a:p>
            <a:pPr marL="228600" indent="-228600">
              <a:lnSpc>
                <a:spcPct val="90000"/>
              </a:lnSpc>
              <a:spcBef>
                <a:spcPts val="1000"/>
              </a:spcBef>
              <a:buFont typeface="Wingdings" pitchFamily="2" charset="2"/>
              <a:buChar char="Ø"/>
            </a:pPr>
            <a:r>
              <a:rPr lang="en-US" altLang="x-none" sz="2000" kern="1200" dirty="0">
                <a:latin typeface="+mj-lt"/>
              </a:rPr>
              <a:t>Test and Training Enabling Architecture (TENA) </a:t>
            </a:r>
          </a:p>
          <a:p>
            <a:pPr lvl="1">
              <a:lnSpc>
                <a:spcPct val="90000"/>
              </a:lnSpc>
            </a:pPr>
            <a:r>
              <a:rPr lang="en-US" altLang="x-none" sz="2000" b="1" u="sng" kern="1200" dirty="0">
                <a:solidFill>
                  <a:schemeClr val="tx1"/>
                </a:solidFill>
                <a:latin typeface="Arial Narrow" charset="0"/>
                <a:cs typeface="Arial Narrow" charset="0"/>
              </a:rPr>
              <a:t>API standard </a:t>
            </a:r>
            <a:r>
              <a:rPr lang="en-US" altLang="x-none" sz="2000" kern="1200" dirty="0">
                <a:solidFill>
                  <a:schemeClr val="tx1"/>
                </a:solidFill>
                <a:latin typeface="Arial Narrow" charset="0"/>
                <a:cs typeface="Arial Narrow" charset="0"/>
              </a:rPr>
              <a:t>–auto-generated user software for quality and usability</a:t>
            </a:r>
          </a:p>
          <a:p>
            <a:pPr lvl="1">
              <a:lnSpc>
                <a:spcPct val="90000"/>
              </a:lnSpc>
            </a:pPr>
            <a:r>
              <a:rPr lang="en-US" altLang="x-none" sz="2000" kern="1200" dirty="0">
                <a:solidFill>
                  <a:schemeClr val="tx1"/>
                </a:solidFill>
                <a:latin typeface="Arial Narrow" charset="0"/>
                <a:cs typeface="Arial Narrow" charset="0"/>
              </a:rPr>
              <a:t>Semantic model expressed in a </a:t>
            </a:r>
            <a:r>
              <a:rPr lang="en-US" altLang="x-none" sz="2000" b="1" u="sng" kern="1200" dirty="0">
                <a:solidFill>
                  <a:schemeClr val="tx1"/>
                </a:solidFill>
                <a:latin typeface="Arial Narrow" charset="0"/>
                <a:cs typeface="Arial Narrow" charset="0"/>
              </a:rPr>
              <a:t>Standard Object Model</a:t>
            </a:r>
          </a:p>
          <a:p>
            <a:pPr lvl="1">
              <a:lnSpc>
                <a:spcPct val="90000"/>
              </a:lnSpc>
            </a:pPr>
            <a:r>
              <a:rPr lang="en-US" altLang="x-none" sz="2000" kern="1200" dirty="0">
                <a:solidFill>
                  <a:schemeClr val="tx1"/>
                </a:solidFill>
                <a:latin typeface="Arial Narrow" charset="0"/>
                <a:cs typeface="Arial Narrow" charset="0"/>
              </a:rPr>
              <a:t>Includes standard object model, extensive middleware services and a set of interoperability &amp; event support tools</a:t>
            </a:r>
          </a:p>
        </p:txBody>
      </p:sp>
      <p:sp>
        <p:nvSpPr>
          <p:cNvPr id="11" name="Content Placeholder 8"/>
          <p:cNvSpPr txBox="1">
            <a:spLocks/>
          </p:cNvSpPr>
          <p:nvPr/>
        </p:nvSpPr>
        <p:spPr>
          <a:xfrm>
            <a:off x="329156" y="2868379"/>
            <a:ext cx="11590761" cy="14924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High Level Architecture (HLA) – IEEE 1516-2010 </a:t>
            </a:r>
            <a:r>
              <a:rPr lang="en-GB" sz="2000" dirty="0">
                <a:solidFill>
                  <a:schemeClr val="tx1"/>
                </a:solidFill>
              </a:rPr>
              <a:t>and</a:t>
            </a:r>
            <a:r>
              <a:rPr lang="en-GB" sz="2000" dirty="0"/>
              <a:t> NATO STANAG 4603</a:t>
            </a:r>
            <a:endParaRPr lang="en-US" sz="2000" dirty="0"/>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 </a:t>
            </a:r>
            <a:endParaRPr lang="sv-S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Separate semantic model expressed in a (Federation) </a:t>
            </a:r>
            <a:r>
              <a:rPr lang="en-US" altLang="x-none" sz="2000" dirty="0">
                <a:solidFill>
                  <a:schemeClr val="tx1"/>
                </a:solidFill>
                <a:latin typeface="Arial Narrow" charset="0"/>
                <a:cs typeface="Arial Narrow" charset="0"/>
              </a:rPr>
              <a:t>Object Model</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Services standard – A rich set of interoperability services</a:t>
            </a:r>
          </a:p>
          <a:p>
            <a:pPr marL="609585" lvl="1" indent="0">
              <a:spcBef>
                <a:spcPct val="20000"/>
              </a:spcBef>
              <a:buClr>
                <a:schemeClr val="tx1"/>
              </a:buClr>
              <a:buSzPct val="75000"/>
              <a:buNone/>
            </a:pPr>
            <a:endParaRPr lang="en-US" sz="2000" b="0" u="none" dirty="0">
              <a:solidFill>
                <a:schemeClr val="tx1"/>
              </a:solidFill>
              <a:latin typeface="Arial Narrow" charset="0"/>
              <a:cs typeface="Arial Narrow" charset="0"/>
            </a:endParaRPr>
          </a:p>
        </p:txBody>
      </p:sp>
      <p:sp>
        <p:nvSpPr>
          <p:cNvPr id="14" name="Text Placeholder 7">
            <a:extLst>
              <a:ext uri="{FF2B5EF4-FFF2-40B4-BE49-F238E27FC236}">
                <a16:creationId xmlns:a16="http://schemas.microsoft.com/office/drawing/2014/main" id="{923D65BC-7440-924F-BA06-3D38DD34EBF1}"/>
              </a:ext>
            </a:extLst>
          </p:cNvPr>
          <p:cNvSpPr txBox="1">
            <a:spLocks/>
          </p:cNvSpPr>
          <p:nvPr/>
        </p:nvSpPr>
        <p:spPr>
          <a:xfrm>
            <a:off x="329156" y="847855"/>
            <a:ext cx="11590761" cy="13908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solidFill>
                  <a:schemeClr val="dk1"/>
                </a:solidFill>
                <a:latin typeface="+mj-lt"/>
              </a:defRPr>
            </a:lvl1pPr>
            <a:lvl2pPr marL="685800" lvl="1" indent="-228600" defTabSz="914400" eaLnBrk="1" latinLnBrk="0" hangingPunct="1">
              <a:lnSpc>
                <a:spcPct val="90000"/>
              </a:lnSpc>
              <a:spcBef>
                <a:spcPts val="500"/>
              </a:spcBef>
              <a:buFont typeface="Courier New" charset="0"/>
              <a:buChar char="o"/>
              <a:defRPr sz="1800" b="1" u="sng">
                <a:solidFill>
                  <a:schemeClr val="dk1"/>
                </a:solidFill>
                <a:latin typeface="+mj-lt"/>
              </a:defRPr>
            </a:lvl2pPr>
            <a:lvl3pPr marL="1143000" indent="-228600" defTabSz="914400" eaLnBrk="1" latinLnBrk="0" hangingPunct="1">
              <a:lnSpc>
                <a:spcPct val="90000"/>
              </a:lnSpc>
              <a:spcBef>
                <a:spcPts val="500"/>
              </a:spcBef>
              <a:buFont typeface="Arial"/>
              <a:buChar char="•"/>
              <a:defRPr sz="2000">
                <a:solidFill>
                  <a:schemeClr val="dk1"/>
                </a:solidFill>
                <a:latin typeface="+mn-lt"/>
              </a:defRPr>
            </a:lvl3pPr>
            <a:lvl4pPr marL="1600200" indent="-228600" defTabSz="914400" eaLnBrk="1" latinLnBrk="0" hangingPunct="1">
              <a:lnSpc>
                <a:spcPct val="90000"/>
              </a:lnSpc>
              <a:spcBef>
                <a:spcPts val="500"/>
              </a:spcBef>
              <a:buFont typeface="Arial"/>
              <a:buChar char="•"/>
              <a:defRPr sz="1800">
                <a:solidFill>
                  <a:schemeClr val="dk1"/>
                </a:solidFill>
                <a:latin typeface="+mn-lt"/>
              </a:defRPr>
            </a:lvl4pPr>
            <a:lvl5pPr marL="2057400" indent="-228600" defTabSz="914400" eaLnBrk="1" latinLnBrk="0" hangingPunct="1">
              <a:lnSpc>
                <a:spcPct val="90000"/>
              </a:lnSpc>
              <a:spcBef>
                <a:spcPts val="500"/>
              </a:spcBef>
              <a:buFont typeface="Arial"/>
              <a:buChar char="•"/>
              <a:defRPr sz="1800">
                <a:solidFill>
                  <a:schemeClr val="dk1"/>
                </a:solidFill>
                <a:latin typeface="+mn-lt"/>
              </a:defRPr>
            </a:lvl5pPr>
            <a:lvl6pPr marL="2514600" indent="-228600" defTabSz="914400">
              <a:lnSpc>
                <a:spcPct val="90000"/>
              </a:lnSpc>
              <a:spcBef>
                <a:spcPts val="500"/>
              </a:spcBef>
              <a:buFont typeface="Arial"/>
              <a:buChar char="•"/>
              <a:defRPr sz="1800">
                <a:solidFill>
                  <a:schemeClr val="dk1"/>
                </a:solidFill>
                <a:latin typeface="+mn-lt"/>
              </a:defRPr>
            </a:lvl6pPr>
            <a:lvl7pPr marL="2971800" indent="-228600" defTabSz="914400">
              <a:lnSpc>
                <a:spcPct val="90000"/>
              </a:lnSpc>
              <a:spcBef>
                <a:spcPts val="500"/>
              </a:spcBef>
              <a:buFont typeface="Arial"/>
              <a:buChar char="•"/>
              <a:defRPr sz="1800">
                <a:solidFill>
                  <a:schemeClr val="dk1"/>
                </a:solidFill>
                <a:latin typeface="+mn-lt"/>
              </a:defRPr>
            </a:lvl7pPr>
            <a:lvl8pPr marL="3429000" indent="-228600" defTabSz="914400">
              <a:lnSpc>
                <a:spcPct val="90000"/>
              </a:lnSpc>
              <a:spcBef>
                <a:spcPts val="500"/>
              </a:spcBef>
              <a:buFont typeface="Arial"/>
              <a:buChar char="•"/>
              <a:defRPr sz="1800">
                <a:solidFill>
                  <a:schemeClr val="dk1"/>
                </a:solidFill>
                <a:latin typeface="+mn-lt"/>
              </a:defRPr>
            </a:lvl8pPr>
            <a:lvl9pPr marL="3886200" indent="-228600" defTabSz="914400">
              <a:lnSpc>
                <a:spcPct val="90000"/>
              </a:lnSpc>
              <a:spcBef>
                <a:spcPts val="500"/>
              </a:spcBef>
              <a:buFont typeface="Arial"/>
              <a:buChar char="•"/>
              <a:defRPr sz="1800">
                <a:solidFill>
                  <a:schemeClr val="dk1"/>
                </a:solidFill>
                <a:latin typeface="+mn-lt"/>
              </a:defRPr>
            </a:lvl9pPr>
          </a:lstStyle>
          <a:p>
            <a:pPr>
              <a:buFont typeface="Wingdings" pitchFamily="2" charset="2"/>
              <a:buChar char="Ø"/>
            </a:pPr>
            <a:r>
              <a:rPr lang="en-US" sz="2000" dirty="0"/>
              <a:t>Distributed Interactive Simulation (DIS) - IEEE 1278</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Protocol standard </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Covers several levels of interoperability</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Broadcast/Multicast UDP (Best effort)</a:t>
            </a:r>
          </a:p>
        </p:txBody>
      </p:sp>
      <p:sp>
        <p:nvSpPr>
          <p:cNvPr id="4" name="Rectangle 3">
            <a:extLst>
              <a:ext uri="{FF2B5EF4-FFF2-40B4-BE49-F238E27FC236}">
                <a16:creationId xmlns:a16="http://schemas.microsoft.com/office/drawing/2014/main" id="{A6C681DE-C460-0C41-BA31-ABD6CB54FB3B}"/>
              </a:ext>
            </a:extLst>
          </p:cNvPr>
          <p:cNvSpPr/>
          <p:nvPr/>
        </p:nvSpPr>
        <p:spPr>
          <a:xfrm>
            <a:off x="8570976" y="1282778"/>
            <a:ext cx="3172600"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a:t>
            </a:r>
          </a:p>
        </p:txBody>
      </p:sp>
      <p:sp>
        <p:nvSpPr>
          <p:cNvPr id="10" name="Rectangle 9">
            <a:extLst>
              <a:ext uri="{FF2B5EF4-FFF2-40B4-BE49-F238E27FC236}">
                <a16:creationId xmlns:a16="http://schemas.microsoft.com/office/drawing/2014/main" id="{44A2A58D-4BA3-DB4D-9325-7B7C1B18EBED}"/>
              </a:ext>
            </a:extLst>
          </p:cNvPr>
          <p:cNvSpPr/>
          <p:nvPr/>
        </p:nvSpPr>
        <p:spPr>
          <a:xfrm>
            <a:off x="8487003" y="3277710"/>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0" name="Rectangle 19">
            <a:extLst>
              <a:ext uri="{FF2B5EF4-FFF2-40B4-BE49-F238E27FC236}">
                <a16:creationId xmlns:a16="http://schemas.microsoft.com/office/drawing/2014/main" id="{2E04753E-E88B-2A43-BAF8-DF9A151B289C}"/>
              </a:ext>
            </a:extLst>
          </p:cNvPr>
          <p:cNvSpPr/>
          <p:nvPr/>
        </p:nvSpPr>
        <p:spPr>
          <a:xfrm>
            <a:off x="8529422" y="4978118"/>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319129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2095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latin typeface="+mn-lt"/>
              </a:rPr>
              <a:t>LVC “Interoperability” requires data exchange with other systems without requiring modification to already connected systems, thus </a:t>
            </a:r>
            <a:r>
              <a:rPr lang="en-US" sz="2000" b="1" u="sng" dirty="0">
                <a:latin typeface="+mn-lt"/>
              </a:rPr>
              <a:t>permitting flexible connections</a:t>
            </a:r>
            <a:r>
              <a:rPr lang="en-US" sz="2000" dirty="0">
                <a:latin typeface="+mn-lt"/>
              </a:rPr>
              <a:t>.</a:t>
            </a:r>
          </a:p>
          <a:p>
            <a:pPr>
              <a:buFont typeface="Wingdings" pitchFamily="2" charset="2"/>
              <a:buChar char="Ø"/>
            </a:pPr>
            <a:r>
              <a:rPr lang="en-US" sz="2000" dirty="0">
                <a:latin typeface="+mn-lt"/>
              </a:rPr>
              <a:t>“Interconnectivity” involving some data exchange protocols requires system-wide changes, recompilations of source code, re-linking to new software libraries, </a:t>
            </a:r>
            <a:r>
              <a:rPr lang="en-US" sz="2000" dirty="0" err="1">
                <a:latin typeface="+mn-lt"/>
              </a:rPr>
              <a:t>etc</a:t>
            </a:r>
            <a:r>
              <a:rPr lang="en-US" sz="2000" dirty="0">
                <a:latin typeface="+mn-lt"/>
              </a:rPr>
              <a:t>, thus </a:t>
            </a:r>
            <a:r>
              <a:rPr lang="en-US" sz="2000" b="1" u="sng" dirty="0">
                <a:latin typeface="+mn-lt"/>
              </a:rPr>
              <a:t>implementing specific connections</a:t>
            </a:r>
            <a:r>
              <a:rPr lang="en-US" sz="2000" dirty="0">
                <a:latin typeface="+mn-lt"/>
              </a:rPr>
              <a:t>.</a:t>
            </a:r>
          </a:p>
          <a:p>
            <a:pPr>
              <a:buFont typeface="Wingdings" pitchFamily="2" charset="2"/>
              <a:buChar char="Ø"/>
            </a:pPr>
            <a:r>
              <a:rPr lang="en-US" sz="2000" dirty="0">
                <a:solidFill>
                  <a:schemeClr val="tx1"/>
                </a:solidFill>
                <a:latin typeface="+mn-lt"/>
                <a:cs typeface="Arial Narrow" charset="0"/>
              </a:rPr>
              <a:t>Many (an infinite number?) of data messaging methods exist.  Examples are:</a:t>
            </a:r>
            <a:endParaRPr lang="en-US" b="0" u="none" dirty="0">
              <a:solidFill>
                <a:schemeClr val="tx1"/>
              </a:solidFill>
              <a:latin typeface="+mn-lt"/>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23</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01" y="3269974"/>
            <a:ext cx="9975330" cy="2996595"/>
          </a:xfrm>
          <a:prstGeom prst="rect">
            <a:avLst/>
          </a:prstGeom>
        </p:spPr>
      </p:pic>
    </p:spTree>
    <p:extLst>
      <p:ext uri="{BB962C8B-B14F-4D97-AF65-F5344CB8AC3E}">
        <p14:creationId xmlns:p14="http://schemas.microsoft.com/office/powerpoint/2010/main" val="3672127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5088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Data Distribution Service (DDS)</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Available through the Object Management Group (OMG) … www.omg.org</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For real-time interconnectivity of systems exchanging data via DDS</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Common application is for “Internet of Things” (</a:t>
            </a:r>
            <a:r>
              <a:rPr lang="en-US" dirty="0" err="1">
                <a:solidFill>
                  <a:schemeClr val="tx1"/>
                </a:solidFill>
                <a:latin typeface="Arial Narrow" charset="0"/>
                <a:cs typeface="Arial Narrow" charset="0"/>
              </a:rPr>
              <a:t>IoT</a:t>
            </a:r>
            <a:r>
              <a:rPr lang="en-US" dirty="0">
                <a:solidFill>
                  <a:schemeClr val="tx1"/>
                </a:solidFill>
                <a:latin typeface="Arial Narrow" charset="0"/>
                <a:cs typeface="Arial Narrow" charset="0"/>
              </a:rPr>
              <a:t>), to enable interconnected systems to exchange data over a network</a:t>
            </a:r>
            <a:endParaRPr lang="sv-SE"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DDS uses some similar concepts as TENA and High Level Architecture (HLA)</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Publish-Subscribe architecture</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Data model … HLA has a </a:t>
            </a:r>
            <a:r>
              <a:rPr lang="en-US" altLang="x-none" i="1" dirty="0">
                <a:solidFill>
                  <a:schemeClr val="tx1"/>
                </a:solidFill>
                <a:latin typeface="Arial Narrow" charset="0"/>
                <a:cs typeface="Arial Narrow" charset="0"/>
              </a:rPr>
              <a:t>“Federation Object Model” </a:t>
            </a:r>
            <a:r>
              <a:rPr lang="en-US" altLang="x-none" dirty="0">
                <a:solidFill>
                  <a:schemeClr val="tx1"/>
                </a:solidFill>
                <a:latin typeface="Arial Narrow" charset="0"/>
                <a:cs typeface="Arial Narrow" charset="0"/>
              </a:rPr>
              <a:t>… DDS has a </a:t>
            </a:r>
            <a:r>
              <a:rPr lang="en-US" altLang="x-none" i="1" dirty="0">
                <a:solidFill>
                  <a:schemeClr val="tx1"/>
                </a:solidFill>
                <a:latin typeface="Arial Narrow" charset="0"/>
                <a:cs typeface="Arial Narrow" charset="0"/>
              </a:rPr>
              <a:t>“Data Space”</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Targeted use = interconnectivity, e.g. Internet of Things (</a:t>
            </a:r>
            <a:r>
              <a:rPr lang="en-US" altLang="x-none" sz="2000" b="0" u="none" dirty="0" err="1">
                <a:solidFill>
                  <a:schemeClr val="tx1"/>
                </a:solidFill>
                <a:latin typeface="Arial Narrow" charset="0"/>
                <a:cs typeface="Arial Narrow" charset="0"/>
              </a:rPr>
              <a:t>IoT</a:t>
            </a:r>
            <a:r>
              <a:rPr lang="en-US" altLang="x-none" sz="2000" b="0" u="none" dirty="0">
                <a:solidFill>
                  <a:schemeClr val="tx1"/>
                </a:solidFill>
                <a:latin typeface="Arial Narrow" charset="0"/>
                <a:cs typeface="Arial Narrow" charset="0"/>
              </a:rPr>
              <a:t>) applications</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Does not provide runtime interoperability services (e.g. time management) like HLA</a:t>
            </a:r>
            <a:endParaRPr lang="en-US" altLang="x-non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Cannot be used in place of HLA but could be used in conjunction with HLA</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Often confused item:</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HLA has a “Run Time Infrastructure” (</a:t>
            </a:r>
            <a:r>
              <a:rPr lang="en-US" b="1" dirty="0">
                <a:solidFill>
                  <a:schemeClr val="tx1"/>
                </a:solidFill>
                <a:latin typeface="Arial Narrow" charset="0"/>
                <a:cs typeface="Arial Narrow" charset="0"/>
              </a:rPr>
              <a:t>RTI</a:t>
            </a:r>
            <a:r>
              <a:rPr lang="en-US" dirty="0">
                <a:solidFill>
                  <a:schemeClr val="tx1"/>
                </a:solidFill>
                <a:latin typeface="Arial Narrow" charset="0"/>
                <a:cs typeface="Arial Narrow" charset="0"/>
              </a:rPr>
              <a:t>) … DDS has no equivalent</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The best known company providing DDS software is “Real-Time Innovations” (</a:t>
            </a:r>
            <a:r>
              <a:rPr lang="en-US" b="1" dirty="0">
                <a:solidFill>
                  <a:schemeClr val="tx1"/>
                </a:solidFill>
                <a:latin typeface="Arial Narrow" charset="0"/>
                <a:cs typeface="Arial Narrow" charset="0"/>
              </a:rPr>
              <a:t>RTI)</a:t>
            </a:r>
            <a:endParaRPr lang="en-US" b="0" u="none" dirty="0">
              <a:solidFill>
                <a:schemeClr val="tx1"/>
              </a:solidFill>
              <a:latin typeface="Arial Narrow" charset="0"/>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01265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7872" y="913358"/>
            <a:ext cx="1137468" cy="510192"/>
          </a:xfrm>
          <a:prstGeom prst="rect">
            <a:avLst/>
          </a:prstGeom>
          <a:solidFill>
            <a:srgbClr val="F897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793119" y="1192697"/>
            <a:ext cx="1" cy="1879731"/>
          </a:xfrm>
          <a:prstGeom prst="straightConnector1">
            <a:avLst/>
          </a:prstGeom>
          <a:ln>
            <a:solidFill>
              <a:srgbClr val="F89733"/>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8068911" y="2815463"/>
            <a:ext cx="299957" cy="2642656"/>
          </a:xfrm>
          <a:prstGeom prst="straightConnector1">
            <a:avLst/>
          </a:prstGeom>
          <a:ln>
            <a:solidFill>
              <a:srgbClr val="169CA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957" y="2720382"/>
            <a:ext cx="3359369" cy="3847773"/>
          </a:xfrm>
          <a:prstGeom prst="rect">
            <a:avLst/>
          </a:prstGeom>
        </p:spPr>
      </p:pic>
      <p:sp>
        <p:nvSpPr>
          <p:cNvPr id="9" name="Oval 8"/>
          <p:cNvSpPr/>
          <p:nvPr/>
        </p:nvSpPr>
        <p:spPr>
          <a:xfrm>
            <a:off x="7978735" y="2556086"/>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v7</a:t>
            </a:r>
          </a:p>
        </p:txBody>
      </p:sp>
      <p:sp>
        <p:nvSpPr>
          <p:cNvPr id="31" name="TextBox 30"/>
          <p:cNvSpPr txBox="1"/>
          <p:nvPr/>
        </p:nvSpPr>
        <p:spPr>
          <a:xfrm>
            <a:off x="8526972" y="2982767"/>
            <a:ext cx="753057" cy="276999"/>
          </a:xfrm>
          <a:prstGeom prst="rect">
            <a:avLst/>
          </a:prstGeom>
          <a:noFill/>
        </p:spPr>
        <p:txBody>
          <a:bodyPr wrap="square" rtlCol="0">
            <a:spAutoFit/>
          </a:bodyPr>
          <a:lstStyle/>
          <a:p>
            <a:pPr algn="ctr"/>
            <a:r>
              <a:rPr lang="en-US" sz="1200" dirty="0"/>
              <a:t>2012</a:t>
            </a:r>
          </a:p>
        </p:txBody>
      </p:sp>
      <p:sp>
        <p:nvSpPr>
          <p:cNvPr id="27" name="Oval 26"/>
          <p:cNvSpPr/>
          <p:nvPr/>
        </p:nvSpPr>
        <p:spPr>
          <a:xfrm>
            <a:off x="5234957" y="1526631"/>
            <a:ext cx="1147231" cy="493540"/>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Space FOM</a:t>
            </a:r>
          </a:p>
        </p:txBody>
      </p:sp>
      <p:sp>
        <p:nvSpPr>
          <p:cNvPr id="36" name="TextBox 35"/>
          <p:cNvSpPr txBox="1"/>
          <p:nvPr/>
        </p:nvSpPr>
        <p:spPr>
          <a:xfrm>
            <a:off x="4786244" y="1461519"/>
            <a:ext cx="586479" cy="276999"/>
          </a:xfrm>
          <a:prstGeom prst="rect">
            <a:avLst/>
          </a:prstGeom>
          <a:noFill/>
        </p:spPr>
        <p:txBody>
          <a:bodyPr wrap="square" rtlCol="0">
            <a:spAutoFit/>
          </a:bodyPr>
          <a:lstStyle/>
          <a:p>
            <a:pPr algn="ctr"/>
            <a:r>
              <a:rPr lang="en-US" sz="1200" dirty="0"/>
              <a:t>2018</a:t>
            </a:r>
          </a:p>
        </p:txBody>
      </p:sp>
      <p:sp>
        <p:nvSpPr>
          <p:cNvPr id="37" name="Oval 36"/>
          <p:cNvSpPr/>
          <p:nvPr/>
        </p:nvSpPr>
        <p:spPr>
          <a:xfrm>
            <a:off x="4931319" y="2169822"/>
            <a:ext cx="1477627" cy="841711"/>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NATO standard NETN FOM</a:t>
            </a:r>
          </a:p>
        </p:txBody>
      </p:sp>
      <p:sp>
        <p:nvSpPr>
          <p:cNvPr id="38" name="TextBox 37"/>
          <p:cNvSpPr txBox="1"/>
          <p:nvPr/>
        </p:nvSpPr>
        <p:spPr>
          <a:xfrm>
            <a:off x="4397760" y="2607062"/>
            <a:ext cx="586479" cy="276999"/>
          </a:xfrm>
          <a:prstGeom prst="rect">
            <a:avLst/>
          </a:prstGeom>
          <a:noFill/>
        </p:spPr>
        <p:txBody>
          <a:bodyPr wrap="square" rtlCol="0">
            <a:spAutoFit/>
          </a:bodyPr>
          <a:lstStyle/>
          <a:p>
            <a:pPr algn="ctr"/>
            <a:r>
              <a:rPr lang="en-US" sz="1200" dirty="0"/>
              <a:t>2013</a:t>
            </a:r>
          </a:p>
        </p:txBody>
      </p:sp>
      <p:cxnSp>
        <p:nvCxnSpPr>
          <p:cNvPr id="40" name="Straight Connector 39"/>
          <p:cNvCxnSpPr/>
          <p:nvPr/>
        </p:nvCxnSpPr>
        <p:spPr>
          <a:xfrm flipV="1">
            <a:off x="6382188" y="1767030"/>
            <a:ext cx="410933"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383924" y="2560784"/>
            <a:ext cx="409197"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515332" y="3264222"/>
            <a:ext cx="586479" cy="276999"/>
          </a:xfrm>
          <a:prstGeom prst="rect">
            <a:avLst/>
          </a:prstGeom>
          <a:noFill/>
        </p:spPr>
        <p:txBody>
          <a:bodyPr wrap="square" rtlCol="0">
            <a:spAutoFit/>
          </a:bodyPr>
          <a:lstStyle/>
          <a:p>
            <a:pPr algn="ctr"/>
            <a:r>
              <a:rPr lang="en-US" sz="1200" dirty="0"/>
              <a:t>2010</a:t>
            </a:r>
          </a:p>
        </p:txBody>
      </p:sp>
      <p:sp>
        <p:nvSpPr>
          <p:cNvPr id="46" name="Rectangle 45"/>
          <p:cNvSpPr/>
          <p:nvPr/>
        </p:nvSpPr>
        <p:spPr>
          <a:xfrm>
            <a:off x="7554202" y="3188505"/>
            <a:ext cx="514708" cy="251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7373210" y="1025463"/>
            <a:ext cx="1059590" cy="276999"/>
          </a:xfrm>
          <a:prstGeom prst="rect">
            <a:avLst/>
          </a:prstGeom>
          <a:noFill/>
        </p:spPr>
        <p:txBody>
          <a:bodyPr wrap="square" rtlCol="0">
            <a:spAutoFit/>
          </a:bodyPr>
          <a:lstStyle/>
          <a:p>
            <a:pPr algn="ctr"/>
            <a:r>
              <a:rPr lang="en-US" sz="1200" dirty="0"/>
              <a:t>2021/2022 </a:t>
            </a:r>
          </a:p>
        </p:txBody>
      </p:sp>
      <p:sp>
        <p:nvSpPr>
          <p:cNvPr id="52" name="Oval 51"/>
          <p:cNvSpPr/>
          <p:nvPr/>
        </p:nvSpPr>
        <p:spPr>
          <a:xfrm>
            <a:off x="7119825" y="3748273"/>
            <a:ext cx="767098" cy="467139"/>
          </a:xfrm>
          <a:prstGeom prst="ellipse">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RPR FOM</a:t>
            </a:r>
          </a:p>
        </p:txBody>
      </p:sp>
      <p:cxnSp>
        <p:nvCxnSpPr>
          <p:cNvPr id="54" name="Straight Connector 53"/>
          <p:cNvCxnSpPr/>
          <p:nvPr/>
        </p:nvCxnSpPr>
        <p:spPr>
          <a:xfrm flipH="1">
            <a:off x="6793119" y="3978187"/>
            <a:ext cx="319294"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72" y="932347"/>
            <a:ext cx="1137468" cy="520700"/>
          </a:xfrm>
          <a:prstGeom prst="rect">
            <a:avLst/>
          </a:prstGeom>
        </p:spPr>
      </p:pic>
      <p:sp>
        <p:nvSpPr>
          <p:cNvPr id="33" name="Oval 32"/>
          <p:cNvSpPr/>
          <p:nvPr/>
        </p:nvSpPr>
        <p:spPr>
          <a:xfrm>
            <a:off x="9634643" y="1025463"/>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v8</a:t>
            </a:r>
          </a:p>
        </p:txBody>
      </p:sp>
      <p:cxnSp>
        <p:nvCxnSpPr>
          <p:cNvPr id="12" name="Elbow Connector 11"/>
          <p:cNvCxnSpPr>
            <a:stCxn id="9" idx="6"/>
            <a:endCxn id="33" idx="4"/>
          </p:cNvCxnSpPr>
          <p:nvPr/>
        </p:nvCxnSpPr>
        <p:spPr bwMode="auto">
          <a:xfrm flipV="1">
            <a:off x="8884370" y="1523404"/>
            <a:ext cx="1203091" cy="1281653"/>
          </a:xfrm>
          <a:prstGeom prst="bentConnector2">
            <a:avLst/>
          </a:prstGeom>
          <a:solidFill>
            <a:schemeClr val="accent1"/>
          </a:solidFill>
          <a:ln w="19050" cap="flat" cmpd="sng" algn="ctr">
            <a:solidFill>
              <a:schemeClr val="tx1"/>
            </a:solidFill>
            <a:prstDash val="lgDashDot"/>
            <a:miter lim="800000"/>
            <a:headEnd type="none" w="med" len="med"/>
            <a:tailEnd type="none" w="med" len="med"/>
          </a:ln>
          <a:effectLst/>
        </p:spPr>
      </p:cxnSp>
      <p:sp>
        <p:nvSpPr>
          <p:cNvPr id="39" name="TextBox 38"/>
          <p:cNvSpPr txBox="1"/>
          <p:nvPr/>
        </p:nvSpPr>
        <p:spPr>
          <a:xfrm>
            <a:off x="10505723" y="1025462"/>
            <a:ext cx="695700" cy="276999"/>
          </a:xfrm>
          <a:prstGeom prst="rect">
            <a:avLst/>
          </a:prstGeom>
          <a:noFill/>
        </p:spPr>
        <p:txBody>
          <a:bodyPr wrap="square" rtlCol="0">
            <a:spAutoFit/>
          </a:bodyPr>
          <a:lstStyle/>
          <a:p>
            <a:pPr algn="ctr"/>
            <a:r>
              <a:rPr lang="en-US" sz="1200" dirty="0"/>
              <a:t>2022? </a:t>
            </a:r>
          </a:p>
        </p:txBody>
      </p:sp>
      <p:sp>
        <p:nvSpPr>
          <p:cNvPr id="10" name="Title 9">
            <a:extLst>
              <a:ext uri="{FF2B5EF4-FFF2-40B4-BE49-F238E27FC236}">
                <a16:creationId xmlns:a16="http://schemas.microsoft.com/office/drawing/2014/main" id="{299AF30C-D5D9-6C47-A204-E47D55A99572}"/>
              </a:ext>
            </a:extLst>
          </p:cNvPr>
          <p:cNvSpPr>
            <a:spLocks noGrp="1"/>
          </p:cNvSpPr>
          <p:nvPr>
            <p:ph type="title"/>
          </p:nvPr>
        </p:nvSpPr>
        <p:spPr>
          <a:xfrm>
            <a:off x="2387600" y="-38741"/>
            <a:ext cx="7416800" cy="795130"/>
          </a:xfrm>
        </p:spPr>
        <p:txBody>
          <a:bodyPr/>
          <a:lstStyle/>
          <a:p>
            <a:r>
              <a:rPr lang="en-US" dirty="0"/>
              <a:t>Timeline Of Interoperability Standards </a:t>
            </a:r>
          </a:p>
        </p:txBody>
      </p:sp>
      <p:sp>
        <p:nvSpPr>
          <p:cNvPr id="24" name="Oval 23">
            <a:extLst>
              <a:ext uri="{FF2B5EF4-FFF2-40B4-BE49-F238E27FC236}">
                <a16:creationId xmlns:a16="http://schemas.microsoft.com/office/drawing/2014/main" id="{70D20EA6-7F6B-B84A-85D1-B136CF8E7EED}"/>
              </a:ext>
            </a:extLst>
          </p:cNvPr>
          <p:cNvSpPr/>
          <p:nvPr/>
        </p:nvSpPr>
        <p:spPr>
          <a:xfrm>
            <a:off x="2815689" y="2048938"/>
            <a:ext cx="1236286" cy="746533"/>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V6.0.1 </a:t>
            </a:r>
          </a:p>
        </p:txBody>
      </p:sp>
      <p:sp>
        <p:nvSpPr>
          <p:cNvPr id="25" name="TextBox 24">
            <a:extLst>
              <a:ext uri="{FF2B5EF4-FFF2-40B4-BE49-F238E27FC236}">
                <a16:creationId xmlns:a16="http://schemas.microsoft.com/office/drawing/2014/main" id="{230028C5-7148-8947-8888-890A9379772B}"/>
              </a:ext>
            </a:extLst>
          </p:cNvPr>
          <p:cNvSpPr txBox="1"/>
          <p:nvPr/>
        </p:nvSpPr>
        <p:spPr>
          <a:xfrm>
            <a:off x="3305705" y="2982767"/>
            <a:ext cx="586479" cy="276999"/>
          </a:xfrm>
          <a:prstGeom prst="rect">
            <a:avLst/>
          </a:prstGeom>
          <a:noFill/>
        </p:spPr>
        <p:txBody>
          <a:bodyPr wrap="square" rtlCol="0">
            <a:spAutoFit/>
          </a:bodyPr>
          <a:lstStyle/>
          <a:p>
            <a:pPr algn="ctr"/>
            <a:r>
              <a:rPr lang="en-US" sz="1200" dirty="0"/>
              <a:t>2015</a:t>
            </a:r>
          </a:p>
        </p:txBody>
      </p:sp>
      <p:sp>
        <p:nvSpPr>
          <p:cNvPr id="26" name="Oval 25">
            <a:extLst>
              <a:ext uri="{FF2B5EF4-FFF2-40B4-BE49-F238E27FC236}">
                <a16:creationId xmlns:a16="http://schemas.microsoft.com/office/drawing/2014/main" id="{67F2E923-314B-9249-88C3-373E9F2D83DE}"/>
              </a:ext>
            </a:extLst>
          </p:cNvPr>
          <p:cNvSpPr/>
          <p:nvPr/>
        </p:nvSpPr>
        <p:spPr>
          <a:xfrm>
            <a:off x="1907296" y="928291"/>
            <a:ext cx="2142045" cy="746533"/>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V6.0.7 </a:t>
            </a:r>
          </a:p>
        </p:txBody>
      </p:sp>
      <p:sp>
        <p:nvSpPr>
          <p:cNvPr id="28" name="TextBox 27">
            <a:extLst>
              <a:ext uri="{FF2B5EF4-FFF2-40B4-BE49-F238E27FC236}">
                <a16:creationId xmlns:a16="http://schemas.microsoft.com/office/drawing/2014/main" id="{D5BFDC12-9627-594E-ADEB-BF23794AAF38}"/>
              </a:ext>
            </a:extLst>
          </p:cNvPr>
          <p:cNvSpPr txBox="1"/>
          <p:nvPr/>
        </p:nvSpPr>
        <p:spPr>
          <a:xfrm>
            <a:off x="2231604" y="1791698"/>
            <a:ext cx="586479" cy="276999"/>
          </a:xfrm>
          <a:prstGeom prst="rect">
            <a:avLst/>
          </a:prstGeom>
          <a:noFill/>
        </p:spPr>
        <p:txBody>
          <a:bodyPr wrap="square" rtlCol="0">
            <a:spAutoFit/>
          </a:bodyPr>
          <a:lstStyle/>
          <a:p>
            <a:pPr algn="ctr"/>
            <a:r>
              <a:rPr lang="en-US" sz="1200" dirty="0"/>
              <a:t>2019</a:t>
            </a:r>
          </a:p>
        </p:txBody>
      </p:sp>
      <p:cxnSp>
        <p:nvCxnSpPr>
          <p:cNvPr id="5" name="Straight Arrow Connector 4">
            <a:extLst>
              <a:ext uri="{FF2B5EF4-FFF2-40B4-BE49-F238E27FC236}">
                <a16:creationId xmlns:a16="http://schemas.microsoft.com/office/drawing/2014/main" id="{EE15EAAB-C7AA-BD4F-BA65-F409983FD165}"/>
              </a:ext>
            </a:extLst>
          </p:cNvPr>
          <p:cNvCxnSpPr>
            <a:cxnSpLocks/>
          </p:cNvCxnSpPr>
          <p:nvPr/>
        </p:nvCxnSpPr>
        <p:spPr bwMode="auto">
          <a:xfrm flipH="1" flipV="1">
            <a:off x="3959167" y="2793361"/>
            <a:ext cx="1275789" cy="1053107"/>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34" name="Straight Arrow Connector 33">
            <a:extLst>
              <a:ext uri="{FF2B5EF4-FFF2-40B4-BE49-F238E27FC236}">
                <a16:creationId xmlns:a16="http://schemas.microsoft.com/office/drawing/2014/main" id="{9908DDE8-084A-9A4F-87B5-A0909DAC9CB4}"/>
              </a:ext>
            </a:extLst>
          </p:cNvPr>
          <p:cNvCxnSpPr>
            <a:cxnSpLocks/>
          </p:cNvCxnSpPr>
          <p:nvPr/>
        </p:nvCxnSpPr>
        <p:spPr bwMode="auto">
          <a:xfrm flipH="1" flipV="1">
            <a:off x="2775932" y="1753778"/>
            <a:ext cx="301633" cy="279682"/>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pic>
        <p:nvPicPr>
          <p:cNvPr id="41" name="Picture 10" descr="fi2010tenapub copy">
            <a:extLst>
              <a:ext uri="{FF2B5EF4-FFF2-40B4-BE49-F238E27FC236}">
                <a16:creationId xmlns:a16="http://schemas.microsoft.com/office/drawing/2014/main" id="{ECAB3822-264B-A545-8C25-EB689F92E9FD}"/>
              </a:ext>
            </a:extLst>
          </p:cNvPr>
          <p:cNvPicPr>
            <a:picLocks noChangeAspect="1" noChangeArrowheads="1"/>
          </p:cNvPicPr>
          <p:nvPr/>
        </p:nvPicPr>
        <p:blipFill>
          <a:blip r:embed="rId5" cstate="print"/>
          <a:srcRect/>
          <a:stretch>
            <a:fillRect/>
          </a:stretch>
        </p:blipFill>
        <p:spPr bwMode="auto">
          <a:xfrm>
            <a:off x="4510558" y="3770376"/>
            <a:ext cx="579862" cy="539933"/>
          </a:xfrm>
          <a:prstGeom prst="rect">
            <a:avLst/>
          </a:prstGeom>
          <a:noFill/>
          <a:ln w="9525">
            <a:noFill/>
            <a:miter lim="800000"/>
            <a:headEnd/>
            <a:tailEnd/>
          </a:ln>
        </p:spPr>
      </p:pic>
      <p:sp>
        <p:nvSpPr>
          <p:cNvPr id="43" name="Slide Number Placeholder 3">
            <a:extLst>
              <a:ext uri="{FF2B5EF4-FFF2-40B4-BE49-F238E27FC236}">
                <a16:creationId xmlns:a16="http://schemas.microsoft.com/office/drawing/2014/main" id="{D2DD28FA-9F02-5343-8C9C-51E705C4DF9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72193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0"/>
            <a:ext cx="10015538" cy="795130"/>
          </a:xfrm>
        </p:spPr>
        <p:txBody>
          <a:bodyPr/>
          <a:lstStyle/>
          <a:p>
            <a:r>
              <a:rPr lang="en-US" noProof="0" dirty="0"/>
              <a:t>Distributed Interactive Simulation (DIS) Overview</a:t>
            </a:r>
          </a:p>
        </p:txBody>
      </p:sp>
      <p:sp>
        <p:nvSpPr>
          <p:cNvPr id="24" name="Content Placeholder 23"/>
          <p:cNvSpPr>
            <a:spLocks noGrp="1"/>
          </p:cNvSpPr>
          <p:nvPr>
            <p:ph idx="1"/>
          </p:nvPr>
        </p:nvSpPr>
        <p:spPr>
          <a:xfrm>
            <a:off x="759498" y="2737983"/>
            <a:ext cx="11155013" cy="3989650"/>
          </a:xfrm>
        </p:spPr>
        <p:txBody>
          <a:bodyPr>
            <a:normAutofit fontScale="92500" lnSpcReduction="20000"/>
          </a:bodyPr>
          <a:lstStyle/>
          <a:p>
            <a:r>
              <a:rPr lang="en-US" dirty="0"/>
              <a:t>DIS IEEE 1278 i</a:t>
            </a:r>
            <a:r>
              <a:rPr lang="en-US" noProof="0" dirty="0"/>
              <a:t>s an “Over the Wire” specification</a:t>
            </a:r>
          </a:p>
          <a:p>
            <a:pPr lvl="1"/>
            <a:r>
              <a:rPr lang="en-US" noProof="0" dirty="0"/>
              <a:t>Defines the structure of data sent over the network </a:t>
            </a:r>
          </a:p>
          <a:p>
            <a:pPr marL="609585" lvl="1" indent="0">
              <a:buNone/>
            </a:pPr>
            <a:r>
              <a:rPr lang="en-US" noProof="0" dirty="0"/>
              <a:t>        using a Protocol Data Unit (PDU)</a:t>
            </a:r>
          </a:p>
          <a:p>
            <a:pPr lvl="1"/>
            <a:r>
              <a:rPr lang="en-US" dirty="0"/>
              <a:t>Is a binary protocol where individual bits are defined and bit order and byte order is mandated </a:t>
            </a:r>
          </a:p>
          <a:p>
            <a:pPr lvl="1"/>
            <a:r>
              <a:rPr lang="en-US" noProof="0" dirty="0"/>
              <a:t>Defines behavior of message handling. </a:t>
            </a:r>
            <a:r>
              <a:rPr lang="en-US" dirty="0"/>
              <a:t>Receiving participants must review each packet for applicability </a:t>
            </a:r>
            <a:endParaRPr lang="en-US" noProof="0" dirty="0"/>
          </a:p>
          <a:p>
            <a:pPr lvl="1"/>
            <a:r>
              <a:rPr lang="en-US" noProof="0" dirty="0"/>
              <a:t>Does not include an “API” or implementation details or solutions</a:t>
            </a:r>
          </a:p>
          <a:p>
            <a:pPr lvl="1"/>
            <a:r>
              <a:rPr lang="en-US" noProof="0" dirty="0"/>
              <a:t>Follows the COTS and Open Source business </a:t>
            </a:r>
            <a:r>
              <a:rPr lang="en-US" dirty="0"/>
              <a:t>m</a:t>
            </a:r>
            <a:r>
              <a:rPr lang="en-US" noProof="0" dirty="0" err="1"/>
              <a:t>odels</a:t>
            </a:r>
            <a:r>
              <a:rPr lang="en-US" noProof="0" dirty="0"/>
              <a:t> </a:t>
            </a:r>
          </a:p>
          <a:p>
            <a:pPr lvl="1"/>
            <a:r>
              <a:rPr lang="en-US" noProof="0" dirty="0"/>
              <a:t>Primarily focuses on military systems/requirements </a:t>
            </a:r>
          </a:p>
          <a:p>
            <a:r>
              <a:rPr lang="en-US" dirty="0"/>
              <a:t>DIS participants must Broadcast or Multicast data on a local network using UDP network transfer protocol</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55264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498" y="0"/>
            <a:ext cx="10941965" cy="795130"/>
          </a:xfrm>
        </p:spPr>
        <p:txBody>
          <a:bodyPr/>
          <a:lstStyle/>
          <a:p>
            <a:r>
              <a:rPr lang="en-US" noProof="0" dirty="0"/>
              <a:t>Distributed Interactive Simulation (DIS) Example PDU</a:t>
            </a:r>
          </a:p>
        </p:txBody>
      </p:sp>
      <p:sp>
        <p:nvSpPr>
          <p:cNvPr id="24" name="Content Placeholder 23"/>
          <p:cNvSpPr>
            <a:spLocks noGrp="1"/>
          </p:cNvSpPr>
          <p:nvPr>
            <p:ph idx="1"/>
          </p:nvPr>
        </p:nvSpPr>
        <p:spPr>
          <a:xfrm>
            <a:off x="759498" y="2737983"/>
            <a:ext cx="6005369" cy="3989650"/>
          </a:xfrm>
        </p:spPr>
        <p:txBody>
          <a:bodyPr>
            <a:normAutofit/>
          </a:bodyPr>
          <a:lstStyle/>
          <a:p>
            <a:r>
              <a:rPr lang="en-US" dirty="0"/>
              <a:t>Examples:  DIS “Entity Type” PDU</a:t>
            </a:r>
          </a:p>
          <a:p>
            <a:pPr lvl="1"/>
            <a:r>
              <a:rPr lang="en-US" dirty="0">
                <a:solidFill>
                  <a:schemeClr val="tx2">
                    <a:lumMod val="75000"/>
                  </a:schemeClr>
                </a:solidFill>
              </a:rPr>
              <a:t>USAF F-16C Falcon</a:t>
            </a:r>
          </a:p>
          <a:p>
            <a:pPr lvl="2"/>
            <a:r>
              <a:rPr lang="en-US" dirty="0">
                <a:solidFill>
                  <a:schemeClr val="tx2">
                    <a:lumMod val="75000"/>
                  </a:schemeClr>
                </a:solidFill>
              </a:rPr>
              <a:t>Entity Kind = 1</a:t>
            </a:r>
          </a:p>
          <a:p>
            <a:pPr lvl="2"/>
            <a:r>
              <a:rPr lang="en-US" dirty="0">
                <a:solidFill>
                  <a:schemeClr val="tx2">
                    <a:lumMod val="75000"/>
                  </a:schemeClr>
                </a:solidFill>
              </a:rPr>
              <a:t>Domain = 2</a:t>
            </a:r>
          </a:p>
          <a:p>
            <a:pPr lvl="2"/>
            <a:r>
              <a:rPr lang="en-US" dirty="0">
                <a:solidFill>
                  <a:schemeClr val="tx2">
                    <a:lumMod val="75000"/>
                  </a:schemeClr>
                </a:solidFill>
              </a:rPr>
              <a:t>Country = 225</a:t>
            </a:r>
          </a:p>
          <a:p>
            <a:pPr lvl="2"/>
            <a:r>
              <a:rPr lang="en-US" dirty="0">
                <a:solidFill>
                  <a:schemeClr val="tx2">
                    <a:lumMod val="75000"/>
                  </a:schemeClr>
                </a:solidFill>
              </a:rPr>
              <a:t>Category = 1</a:t>
            </a:r>
          </a:p>
          <a:p>
            <a:pPr lvl="2"/>
            <a:r>
              <a:rPr lang="en-US" b="1" dirty="0">
                <a:solidFill>
                  <a:schemeClr val="tx2">
                    <a:lumMod val="75000"/>
                  </a:schemeClr>
                </a:solidFill>
              </a:rPr>
              <a:t>Sub Category = 3</a:t>
            </a:r>
          </a:p>
          <a:p>
            <a:pPr lvl="2"/>
            <a:r>
              <a:rPr lang="en-US" b="1" dirty="0">
                <a:solidFill>
                  <a:schemeClr val="tx2">
                    <a:lumMod val="75000"/>
                  </a:schemeClr>
                </a:solidFill>
              </a:rPr>
              <a:t>Specific = 3</a:t>
            </a:r>
          </a:p>
          <a:p>
            <a:pPr lvl="2"/>
            <a:r>
              <a:rPr lang="en-US" dirty="0">
                <a:solidFill>
                  <a:schemeClr val="tx2">
                    <a:lumMod val="75000"/>
                  </a:schemeClr>
                </a:solidFill>
              </a:rPr>
              <a:t>Extra = 0</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sp>
        <p:nvSpPr>
          <p:cNvPr id="19" name="Content Placeholder 23"/>
          <p:cNvSpPr txBox="1">
            <a:spLocks/>
          </p:cNvSpPr>
          <p:nvPr/>
        </p:nvSpPr>
        <p:spPr bwMode="auto">
          <a:xfrm>
            <a:off x="3988993" y="3234862"/>
            <a:ext cx="3964901" cy="314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solidFill>
                  <a:schemeClr val="accent5">
                    <a:lumMod val="25000"/>
                  </a:schemeClr>
                </a:solidFill>
              </a:rPr>
              <a:t>USAF F-22B Raptor</a:t>
            </a:r>
          </a:p>
          <a:p>
            <a:pPr lvl="2"/>
            <a:r>
              <a:rPr lang="en-US" kern="0" dirty="0">
                <a:solidFill>
                  <a:schemeClr val="accent5">
                    <a:lumMod val="25000"/>
                  </a:schemeClr>
                </a:solidFill>
              </a:rPr>
              <a:t>Entity Kind = 1</a:t>
            </a:r>
          </a:p>
          <a:p>
            <a:pPr lvl="2"/>
            <a:r>
              <a:rPr lang="en-US" kern="0" dirty="0">
                <a:solidFill>
                  <a:schemeClr val="accent5">
                    <a:lumMod val="25000"/>
                  </a:schemeClr>
                </a:solidFill>
              </a:rPr>
              <a:t>Domain = 2</a:t>
            </a:r>
          </a:p>
          <a:p>
            <a:pPr lvl="2"/>
            <a:r>
              <a:rPr lang="en-US" kern="0" dirty="0">
                <a:solidFill>
                  <a:schemeClr val="accent5">
                    <a:lumMod val="25000"/>
                  </a:schemeClr>
                </a:solidFill>
              </a:rPr>
              <a:t>Country = 225</a:t>
            </a:r>
          </a:p>
          <a:p>
            <a:pPr lvl="2"/>
            <a:r>
              <a:rPr lang="en-US" kern="0" dirty="0">
                <a:solidFill>
                  <a:schemeClr val="accent5">
                    <a:lumMod val="25000"/>
                  </a:schemeClr>
                </a:solidFill>
              </a:rPr>
              <a:t>Category = 1</a:t>
            </a:r>
          </a:p>
          <a:p>
            <a:pPr lvl="2"/>
            <a:r>
              <a:rPr lang="en-US" b="1" kern="0" dirty="0">
                <a:solidFill>
                  <a:schemeClr val="accent5">
                    <a:lumMod val="25000"/>
                  </a:schemeClr>
                </a:solidFill>
              </a:rPr>
              <a:t>Sub Category = 6</a:t>
            </a:r>
          </a:p>
          <a:p>
            <a:pPr lvl="2"/>
            <a:r>
              <a:rPr lang="en-US" b="1" kern="0" dirty="0">
                <a:solidFill>
                  <a:schemeClr val="accent5">
                    <a:lumMod val="25000"/>
                  </a:schemeClr>
                </a:solidFill>
              </a:rPr>
              <a:t>Specific = 2</a:t>
            </a:r>
          </a:p>
          <a:p>
            <a:pPr lvl="2"/>
            <a:r>
              <a:rPr lang="en-US" kern="0" dirty="0">
                <a:solidFill>
                  <a:schemeClr val="accent5">
                    <a:lumMod val="25000"/>
                  </a:schemeClr>
                </a:solidFill>
              </a:rPr>
              <a:t>Extra = 0</a:t>
            </a:r>
          </a:p>
        </p:txBody>
      </p:sp>
    </p:spTree>
    <p:extLst>
      <p:ext uri="{BB962C8B-B14F-4D97-AF65-F5344CB8AC3E}">
        <p14:creationId xmlns:p14="http://schemas.microsoft.com/office/powerpoint/2010/main" val="214622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44869"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747" name="Title 1"/>
          <p:cNvSpPr>
            <a:spLocks noGrp="1"/>
          </p:cNvSpPr>
          <p:nvPr>
            <p:ph type="title"/>
          </p:nvPr>
        </p:nvSpPr>
        <p:spPr/>
        <p:txBody>
          <a:bodyPr/>
          <a:lstStyle/>
          <a:p>
            <a:r>
              <a:rPr lang="en-US" noProof="0" dirty="0"/>
              <a:t>High Level Architecture (HLA) Overview</a:t>
            </a:r>
          </a:p>
        </p:txBody>
      </p:sp>
      <p:sp>
        <p:nvSpPr>
          <p:cNvPr id="31748" name="Content Placeholder 2"/>
          <p:cNvSpPr>
            <a:spLocks noGrp="1"/>
          </p:cNvSpPr>
          <p:nvPr>
            <p:ph idx="1"/>
          </p:nvPr>
        </p:nvSpPr>
        <p:spPr>
          <a:xfrm>
            <a:off x="696535" y="762408"/>
            <a:ext cx="9675630" cy="3741330"/>
          </a:xfrm>
        </p:spPr>
        <p:txBody>
          <a:bodyPr>
            <a:normAutofit/>
          </a:bodyPr>
          <a:lstStyle/>
          <a:p>
            <a:r>
              <a:rPr lang="en-US" sz="2400" noProof="0" dirty="0"/>
              <a:t>Defines services for simulation data exchange and coordination provided by a Run-Time Infrastructure (RTI) </a:t>
            </a:r>
          </a:p>
          <a:p>
            <a:r>
              <a:rPr lang="en-US" sz="2400" noProof="0" dirty="0"/>
              <a:t>Services are accessed through a standardized interface.</a:t>
            </a:r>
          </a:p>
          <a:p>
            <a:r>
              <a:rPr lang="en-US" sz="2400" noProof="0" dirty="0"/>
              <a:t>A data model (Federation Object Model FOM) expressed in a standardized text file, using the xml standard, defines how objects interact with each other </a:t>
            </a:r>
          </a:p>
          <a:p>
            <a:r>
              <a:rPr lang="en-US" altLang="x-none" sz="2400" noProof="0" dirty="0"/>
              <a:t>Information exchange governed by Federation Agreements and supporting federation </a:t>
            </a:r>
            <a:r>
              <a:rPr lang="en-US" altLang="x-none" sz="2400" u="sng" noProof="0" dirty="0"/>
              <a:t>I</a:t>
            </a:r>
            <a:r>
              <a:rPr lang="en-US" altLang="x-none" sz="2400" noProof="0" dirty="0"/>
              <a:t>nformation </a:t>
            </a:r>
            <a:r>
              <a:rPr lang="en-US" altLang="x-none" sz="2400" u="sng" noProof="0" dirty="0"/>
              <a:t>D</a:t>
            </a:r>
            <a:r>
              <a:rPr lang="en-US" altLang="x-none" sz="2400" noProof="0" dirty="0"/>
              <a:t>ata </a:t>
            </a:r>
            <a:r>
              <a:rPr lang="en-US" altLang="x-none" sz="2400" u="sng" dirty="0"/>
              <a:t>E</a:t>
            </a:r>
            <a:r>
              <a:rPr lang="en-US" altLang="x-none" sz="2400" dirty="0"/>
              <a:t>xchange </a:t>
            </a:r>
            <a:r>
              <a:rPr lang="en-US" altLang="x-none" sz="2400" u="sng" noProof="0" dirty="0"/>
              <a:t>M</a:t>
            </a:r>
            <a:r>
              <a:rPr lang="en-US" altLang="x-none" sz="2400" noProof="0" dirty="0"/>
              <a:t>odels (IDEM)</a:t>
            </a:r>
          </a:p>
          <a:p>
            <a:pPr lvl="1">
              <a:buFont typeface="Courier New" charset="0"/>
              <a:buChar char="o"/>
            </a:pPr>
            <a:r>
              <a:rPr lang="en-US" altLang="x-none" sz="1800" noProof="0" dirty="0"/>
              <a:t>e.g. when, where and how to utilize the service to distribute data in order to exchange information</a:t>
            </a:r>
          </a:p>
          <a:p>
            <a:pPr>
              <a:buFont typeface="Wingdings" panose="05000000000000000000" pitchFamily="2" charset="2"/>
              <a:buChar char="Ø"/>
            </a:pPr>
            <a:r>
              <a:rPr lang="en-US" altLang="x-none" sz="2400" noProof="0" dirty="0"/>
              <a:t>Uses COTS and Open Source business </a:t>
            </a:r>
            <a:r>
              <a:rPr lang="en-US" altLang="x-none" sz="2400" dirty="0"/>
              <a:t>m</a:t>
            </a:r>
            <a:r>
              <a:rPr lang="en-US" altLang="x-none" sz="2400" noProof="0" dirty="0" err="1"/>
              <a:t>odels</a:t>
            </a:r>
            <a:endParaRPr lang="en-US" altLang="x-none" sz="2400" noProof="0" dirty="0"/>
          </a:p>
          <a:p>
            <a:endParaRPr lang="en-US" sz="2400" noProof="0" dirty="0"/>
          </a:p>
        </p:txBody>
      </p:sp>
      <p:cxnSp>
        <p:nvCxnSpPr>
          <p:cNvPr id="31749" name="Straight Connector 4"/>
          <p:cNvCxnSpPr>
            <a:cxnSpLocks noChangeShapeType="1"/>
          </p:cNvCxnSpPr>
          <p:nvPr/>
        </p:nvCxnSpPr>
        <p:spPr bwMode="auto">
          <a:xfrm rot="5400000">
            <a:off x="4491812" y="5450422"/>
            <a:ext cx="857250" cy="0"/>
          </a:xfrm>
          <a:prstGeom prst="line">
            <a:avLst/>
          </a:prstGeom>
          <a:noFill/>
          <a:ln w="9525" algn="ctr">
            <a:solidFill>
              <a:schemeClr val="tx1"/>
            </a:solidFill>
            <a:round/>
            <a:headEnd/>
            <a:tailEnd/>
          </a:ln>
        </p:spPr>
      </p:cxnSp>
      <p:cxnSp>
        <p:nvCxnSpPr>
          <p:cNvPr id="31750" name="Straight Connector 5"/>
          <p:cNvCxnSpPr>
            <a:cxnSpLocks noChangeShapeType="1"/>
          </p:cNvCxnSpPr>
          <p:nvPr/>
        </p:nvCxnSpPr>
        <p:spPr bwMode="auto">
          <a:xfrm rot="5400000">
            <a:off x="3531375" y="5444067"/>
            <a:ext cx="857250" cy="0"/>
          </a:xfrm>
          <a:prstGeom prst="line">
            <a:avLst/>
          </a:prstGeom>
          <a:noFill/>
          <a:ln w="9525" algn="ctr">
            <a:solidFill>
              <a:schemeClr val="tx1"/>
            </a:solidFill>
            <a:round/>
            <a:headEnd/>
            <a:tailEnd/>
          </a:ln>
        </p:spPr>
      </p:cxnSp>
      <p:cxnSp>
        <p:nvCxnSpPr>
          <p:cNvPr id="31751" name="Straight Connector 6"/>
          <p:cNvCxnSpPr>
            <a:cxnSpLocks noChangeShapeType="1"/>
          </p:cNvCxnSpPr>
          <p:nvPr/>
        </p:nvCxnSpPr>
        <p:spPr bwMode="auto">
          <a:xfrm rot="5400000">
            <a:off x="5452250" y="5450422"/>
            <a:ext cx="857250" cy="0"/>
          </a:xfrm>
          <a:prstGeom prst="line">
            <a:avLst/>
          </a:prstGeom>
          <a:noFill/>
          <a:ln w="9525" algn="ctr">
            <a:solidFill>
              <a:schemeClr val="tx1"/>
            </a:solidFill>
            <a:round/>
            <a:headEnd/>
            <a:tailEnd/>
          </a:ln>
        </p:spPr>
      </p:cxnSp>
      <p:cxnSp>
        <p:nvCxnSpPr>
          <p:cNvPr id="31752" name="Straight Connector 7"/>
          <p:cNvCxnSpPr>
            <a:cxnSpLocks noChangeShapeType="1"/>
          </p:cNvCxnSpPr>
          <p:nvPr/>
        </p:nvCxnSpPr>
        <p:spPr bwMode="auto">
          <a:xfrm rot="5400000">
            <a:off x="6520637" y="5450422"/>
            <a:ext cx="857250" cy="0"/>
          </a:xfrm>
          <a:prstGeom prst="line">
            <a:avLst/>
          </a:prstGeom>
          <a:noFill/>
          <a:ln w="9525" algn="ctr">
            <a:solidFill>
              <a:schemeClr val="tx1"/>
            </a:solidFill>
            <a:round/>
            <a:headEnd/>
            <a:tailEnd/>
          </a:ln>
        </p:spPr>
      </p:cxnSp>
      <p:cxnSp>
        <p:nvCxnSpPr>
          <p:cNvPr id="31753" name="Straight Connector 8"/>
          <p:cNvCxnSpPr>
            <a:cxnSpLocks noChangeShapeType="1"/>
          </p:cNvCxnSpPr>
          <p:nvPr/>
        </p:nvCxnSpPr>
        <p:spPr bwMode="auto">
          <a:xfrm rot="5400000">
            <a:off x="7481075" y="5450422"/>
            <a:ext cx="857250" cy="0"/>
          </a:xfrm>
          <a:prstGeom prst="line">
            <a:avLst/>
          </a:prstGeom>
          <a:noFill/>
          <a:ln w="9525" algn="ctr">
            <a:solidFill>
              <a:schemeClr val="tx1"/>
            </a:solidFill>
            <a:round/>
            <a:headEnd/>
            <a:tailEnd/>
          </a:ln>
        </p:spPr>
      </p:cxnSp>
      <p:sp>
        <p:nvSpPr>
          <p:cNvPr id="31759" name="Rectangle 14"/>
          <p:cNvSpPr>
            <a:spLocks noChangeArrowheads="1"/>
          </p:cNvSpPr>
          <p:nvPr/>
        </p:nvSpPr>
        <p:spPr bwMode="auto">
          <a:xfrm>
            <a:off x="3608747" y="5889254"/>
            <a:ext cx="4591050" cy="612332"/>
          </a:xfrm>
          <a:prstGeom prst="rect">
            <a:avLst/>
          </a:prstGeom>
          <a:solidFill>
            <a:schemeClr val="accent6">
              <a:lumMod val="40000"/>
              <a:lumOff val="60000"/>
            </a:schemeClr>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600" dirty="0"/>
          </a:p>
        </p:txBody>
      </p:sp>
      <p:cxnSp>
        <p:nvCxnSpPr>
          <p:cNvPr id="31760" name="Straight Arrow Connector 16"/>
          <p:cNvCxnSpPr>
            <a:cxnSpLocks noChangeShapeType="1"/>
            <a:stCxn id="31761" idx="3"/>
          </p:cNvCxnSpPr>
          <p:nvPr/>
        </p:nvCxnSpPr>
        <p:spPr bwMode="auto">
          <a:xfrm flipV="1">
            <a:off x="3143355" y="4846857"/>
            <a:ext cx="304540" cy="0"/>
          </a:xfrm>
          <a:prstGeom prst="straightConnector1">
            <a:avLst/>
          </a:prstGeom>
          <a:noFill/>
          <a:ln w="9525" algn="ctr">
            <a:solidFill>
              <a:schemeClr val="tx1"/>
            </a:solidFill>
            <a:round/>
            <a:headEnd/>
            <a:tailEnd type="arrow" w="med" len="med"/>
          </a:ln>
        </p:spPr>
      </p:cxnSp>
      <p:sp>
        <p:nvSpPr>
          <p:cNvPr id="31761" name="TextBox 18"/>
          <p:cNvSpPr txBox="1">
            <a:spLocks noChangeArrowheads="1"/>
          </p:cNvSpPr>
          <p:nvPr/>
        </p:nvSpPr>
        <p:spPr bwMode="auto">
          <a:xfrm>
            <a:off x="1969316" y="4677580"/>
            <a:ext cx="1174039" cy="369332"/>
          </a:xfrm>
          <a:prstGeom prst="rect">
            <a:avLst/>
          </a:prstGeom>
          <a:noFill/>
          <a:ln w="9525">
            <a:noFill/>
            <a:miter lim="800000"/>
            <a:headEnd/>
            <a:tailEnd/>
          </a:ln>
        </p:spPr>
        <p:txBody>
          <a:bodyPr wrap="none">
            <a:spAutoFit/>
          </a:bodyPr>
          <a:lstStyle/>
          <a:p>
            <a:r>
              <a:rPr lang="sv-SE" sz="1800" dirty="0">
                <a:latin typeface="+mj-lt"/>
              </a:rPr>
              <a:t>Federates</a:t>
            </a:r>
          </a:p>
        </p:txBody>
      </p:sp>
      <p:cxnSp>
        <p:nvCxnSpPr>
          <p:cNvPr id="31762" name="Straight Arrow Connector 31"/>
          <p:cNvCxnSpPr>
            <a:cxnSpLocks noChangeShapeType="1"/>
            <a:stCxn id="31763" idx="3"/>
          </p:cNvCxnSpPr>
          <p:nvPr/>
        </p:nvCxnSpPr>
        <p:spPr bwMode="auto">
          <a:xfrm flipV="1">
            <a:off x="2901072" y="6068127"/>
            <a:ext cx="654033" cy="6601"/>
          </a:xfrm>
          <a:prstGeom prst="straightConnector1">
            <a:avLst/>
          </a:prstGeom>
          <a:noFill/>
          <a:ln w="9525" algn="ctr">
            <a:solidFill>
              <a:schemeClr val="tx1"/>
            </a:solidFill>
            <a:round/>
            <a:headEnd/>
            <a:tailEnd type="arrow" w="med" len="med"/>
          </a:ln>
        </p:spPr>
      </p:cxnSp>
      <p:sp>
        <p:nvSpPr>
          <p:cNvPr id="31763" name="TextBox 33"/>
          <p:cNvSpPr txBox="1">
            <a:spLocks noChangeArrowheads="1"/>
          </p:cNvSpPr>
          <p:nvPr/>
        </p:nvSpPr>
        <p:spPr bwMode="auto">
          <a:xfrm>
            <a:off x="1454201" y="5890062"/>
            <a:ext cx="1446871" cy="369332"/>
          </a:xfrm>
          <a:prstGeom prst="rect">
            <a:avLst/>
          </a:prstGeom>
          <a:noFill/>
          <a:ln w="9525">
            <a:noFill/>
            <a:miter lim="800000"/>
            <a:headEnd/>
            <a:tailEnd/>
          </a:ln>
        </p:spPr>
        <p:txBody>
          <a:bodyPr wrap="none">
            <a:spAutoFit/>
          </a:bodyPr>
          <a:lstStyle/>
          <a:p>
            <a:r>
              <a:rPr lang="sv-SE" sz="1800" dirty="0">
                <a:latin typeface="+mj-lt"/>
              </a:rPr>
              <a:t>RTI Services</a:t>
            </a:r>
          </a:p>
        </p:txBody>
      </p:sp>
      <p:sp>
        <p:nvSpPr>
          <p:cNvPr id="31764" name="TextBox 34"/>
          <p:cNvSpPr txBox="1">
            <a:spLocks noChangeArrowheads="1"/>
          </p:cNvSpPr>
          <p:nvPr/>
        </p:nvSpPr>
        <p:spPr bwMode="auto">
          <a:xfrm>
            <a:off x="1111132" y="5199182"/>
            <a:ext cx="1012008" cy="369332"/>
          </a:xfrm>
          <a:prstGeom prst="rect">
            <a:avLst/>
          </a:prstGeom>
          <a:noFill/>
          <a:ln w="9525">
            <a:noFill/>
            <a:miter lim="800000"/>
            <a:headEnd/>
            <a:tailEnd/>
          </a:ln>
        </p:spPr>
        <p:txBody>
          <a:bodyPr wrap="none">
            <a:spAutoFit/>
          </a:bodyPr>
          <a:lstStyle/>
          <a:p>
            <a:r>
              <a:rPr lang="sv-SE" sz="1800" dirty="0">
                <a:latin typeface="+mj-lt"/>
              </a:rPr>
              <a:t>HLA API</a:t>
            </a:r>
          </a:p>
        </p:txBody>
      </p:sp>
      <p:sp>
        <p:nvSpPr>
          <p:cNvPr id="3" name="Rectangle 2"/>
          <p:cNvSpPr/>
          <p:nvPr/>
        </p:nvSpPr>
        <p:spPr>
          <a:xfrm>
            <a:off x="3559301" y="5296623"/>
            <a:ext cx="4672013" cy="1735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473798"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Oval 24"/>
          <p:cNvSpPr/>
          <p:nvPr/>
        </p:nvSpPr>
        <p:spPr>
          <a:xfrm>
            <a:off x="6542186"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p:cNvSpPr/>
          <p:nvPr/>
        </p:nvSpPr>
        <p:spPr>
          <a:xfrm>
            <a:off x="7502624"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Oval 26"/>
          <p:cNvSpPr/>
          <p:nvPr/>
        </p:nvSpPr>
        <p:spPr>
          <a:xfrm>
            <a:off x="4511422"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1194"/>
          <p:cNvSpPr>
            <a:spLocks noChangeArrowheads="1"/>
          </p:cNvSpPr>
          <p:nvPr/>
        </p:nvSpPr>
        <p:spPr bwMode="auto">
          <a:xfrm>
            <a:off x="3640267" y="5913255"/>
            <a:ext cx="2150933"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Federation Management</a:t>
            </a:r>
          </a:p>
          <a:p>
            <a:pPr algn="ctr" defTabSz="338138">
              <a:lnSpc>
                <a:spcPct val="90000"/>
              </a:lnSpc>
              <a:tabLst>
                <a:tab pos="3194050" algn="r"/>
              </a:tabLst>
            </a:pPr>
            <a:r>
              <a:rPr lang="en-GB" sz="1400" dirty="0">
                <a:latin typeface="Calibri Light"/>
                <a:cs typeface="Calibri Light"/>
              </a:rPr>
              <a:t>Declaration Management</a:t>
            </a:r>
          </a:p>
          <a:p>
            <a:pPr algn="ctr" defTabSz="338138">
              <a:lnSpc>
                <a:spcPct val="90000"/>
              </a:lnSpc>
              <a:tabLst>
                <a:tab pos="3194050" algn="r"/>
              </a:tabLst>
            </a:pPr>
            <a:r>
              <a:rPr lang="en-GB" sz="1400" dirty="0">
                <a:latin typeface="Calibri Light"/>
                <a:cs typeface="Calibri Light"/>
              </a:rPr>
              <a:t>Object Management</a:t>
            </a:r>
          </a:p>
        </p:txBody>
      </p:sp>
      <p:sp>
        <p:nvSpPr>
          <p:cNvPr id="28" name="AutoShape 16"/>
          <p:cNvSpPr>
            <a:spLocks noChangeArrowheads="1"/>
          </p:cNvSpPr>
          <p:nvPr/>
        </p:nvSpPr>
        <p:spPr bwMode="auto">
          <a:xfrm>
            <a:off x="8982072" y="4666116"/>
            <a:ext cx="2350713" cy="1398962"/>
          </a:xfrm>
          <a:prstGeom prst="foldedCorner">
            <a:avLst>
              <a:gd name="adj" fmla="val 12500"/>
            </a:avLst>
          </a:prstGeom>
          <a:solidFill>
            <a:srgbClr val="FFFF99"/>
          </a:solidFill>
          <a:ln w="9525">
            <a:solidFill>
              <a:schemeClr val="tx1"/>
            </a:solidFill>
            <a:round/>
            <a:headEnd type="none" w="sm" len="sm"/>
            <a:tailEnd type="none" w="sm" len="sm"/>
          </a:ln>
        </p:spPr>
        <p:txBody>
          <a:bodyPr wrap="none" anchor="ctr"/>
          <a:lstStyle/>
          <a:p>
            <a:r>
              <a:rPr lang="en-GB" sz="1200" b="1" dirty="0"/>
              <a:t>Federation Object Model</a:t>
            </a:r>
          </a:p>
          <a:p>
            <a:r>
              <a:rPr lang="en-GB" sz="1200" dirty="0"/>
              <a:t>&lt;FOM&gt;</a:t>
            </a:r>
          </a:p>
          <a:p>
            <a:r>
              <a:rPr lang="en-GB" sz="1200" dirty="0"/>
              <a:t>  &lt;Shared object classes&gt;</a:t>
            </a:r>
          </a:p>
          <a:p>
            <a:r>
              <a:rPr lang="en-GB" sz="1200" dirty="0"/>
              <a:t>  &lt;Shared interaction classes&gt;</a:t>
            </a:r>
          </a:p>
          <a:p>
            <a:r>
              <a:rPr lang="en-GB" sz="1200" dirty="0"/>
              <a:t>  &lt;More&gt;</a:t>
            </a:r>
          </a:p>
          <a:p>
            <a:r>
              <a:rPr lang="en-GB" sz="1200" dirty="0"/>
              <a:t>&lt;/FOM&gt;</a:t>
            </a:r>
          </a:p>
        </p:txBody>
      </p:sp>
      <p:pic>
        <p:nvPicPr>
          <p:cNvPr id="29" name="Picture 6" descr="Q:\PitchKB\Produkter\EvolvedProfile\Evolved Logo\EvolvedLogo-912x616.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19654" y="1133700"/>
            <a:ext cx="1388995" cy="938181"/>
          </a:xfrm>
          <a:prstGeom prst="rect">
            <a:avLst/>
          </a:prstGeom>
          <a:noFill/>
        </p:spPr>
      </p:pic>
      <p:sp>
        <p:nvSpPr>
          <p:cNvPr id="30" name="Rectangle 1194"/>
          <p:cNvSpPr>
            <a:spLocks noChangeArrowheads="1"/>
          </p:cNvSpPr>
          <p:nvPr/>
        </p:nvSpPr>
        <p:spPr bwMode="auto">
          <a:xfrm>
            <a:off x="5914074" y="5913255"/>
            <a:ext cx="2241548"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Ownership Management</a:t>
            </a:r>
          </a:p>
          <a:p>
            <a:pPr algn="ctr" defTabSz="338138">
              <a:lnSpc>
                <a:spcPct val="90000"/>
              </a:lnSpc>
              <a:tabLst>
                <a:tab pos="3194050" algn="r"/>
              </a:tabLst>
            </a:pPr>
            <a:r>
              <a:rPr lang="en-GB" sz="1400" dirty="0">
                <a:latin typeface="Calibri Light"/>
                <a:cs typeface="Calibri Light"/>
              </a:rPr>
              <a:t>Time Management</a:t>
            </a:r>
          </a:p>
          <a:p>
            <a:pPr algn="ctr" defTabSz="338138">
              <a:lnSpc>
                <a:spcPct val="90000"/>
              </a:lnSpc>
              <a:tabLst>
                <a:tab pos="3194050" algn="r"/>
              </a:tabLst>
            </a:pPr>
            <a:r>
              <a:rPr lang="en-GB" sz="1400" dirty="0">
                <a:latin typeface="Calibri Light"/>
                <a:cs typeface="Calibri Light"/>
              </a:rPr>
              <a:t>Data Distribution Management</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cxnSp>
        <p:nvCxnSpPr>
          <p:cNvPr id="12" name="Straight Arrow Connector 11"/>
          <p:cNvCxnSpPr/>
          <p:nvPr/>
        </p:nvCxnSpPr>
        <p:spPr bwMode="auto">
          <a:xfrm>
            <a:off x="2079839" y="5368459"/>
            <a:ext cx="1437847" cy="0"/>
          </a:xfrm>
          <a:prstGeom prst="straightConnector1">
            <a:avLst/>
          </a:prstGeom>
          <a:solidFill>
            <a:schemeClr val="accent1"/>
          </a:solidFill>
          <a:ln w="9525" cap="flat" cmpd="sng" algn="ctr">
            <a:solidFill>
              <a:schemeClr val="tx1"/>
            </a:solidFill>
            <a:prstDash val="solid"/>
            <a:miter lim="800000"/>
            <a:headEnd type="none" w="med" len="med"/>
            <a:tailEnd type="arrow" w="med" len="med"/>
          </a:ln>
          <a:effectLst/>
        </p:spPr>
      </p:cxnSp>
    </p:spTree>
    <p:extLst>
      <p:ext uri="{BB962C8B-B14F-4D97-AF65-F5344CB8AC3E}">
        <p14:creationId xmlns:p14="http://schemas.microsoft.com/office/powerpoint/2010/main" val="39081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EEEE06A1-7192-5748-9432-8F5AF8A2DA66}"/>
              </a:ext>
            </a:extLst>
          </p:cNvPr>
          <p:cNvPicPr>
            <a:picLocks noChangeAspect="1"/>
          </p:cNvPicPr>
          <p:nvPr/>
        </p:nvPicPr>
        <p:blipFill>
          <a:blip r:embed="rId2"/>
          <a:stretch>
            <a:fillRect/>
          </a:stretch>
        </p:blipFill>
        <p:spPr>
          <a:xfrm>
            <a:off x="2061833" y="3512554"/>
            <a:ext cx="4434375" cy="3044039"/>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 t="28342" r="59777"/>
          <a:stretch/>
        </p:blipFill>
        <p:spPr>
          <a:xfrm>
            <a:off x="8297275" y="742107"/>
            <a:ext cx="1954414" cy="1930139"/>
          </a:xfrm>
          <a:prstGeom prst="rect">
            <a:avLst/>
          </a:prstGeom>
        </p:spPr>
      </p:pic>
      <p:sp>
        <p:nvSpPr>
          <p:cNvPr id="2" name="Title 1"/>
          <p:cNvSpPr>
            <a:spLocks noGrp="1"/>
          </p:cNvSpPr>
          <p:nvPr>
            <p:ph type="title"/>
          </p:nvPr>
        </p:nvSpPr>
        <p:spPr>
          <a:xfrm>
            <a:off x="1976224" y="13618"/>
            <a:ext cx="9090738" cy="795130"/>
          </a:xfrm>
        </p:spPr>
        <p:txBody>
          <a:bodyPr/>
          <a:lstStyle/>
          <a:p>
            <a:r>
              <a:rPr lang="en-US" noProof="0" dirty="0"/>
              <a:t>DIS and HLA Data Model &amp; Standardization</a:t>
            </a:r>
          </a:p>
        </p:txBody>
      </p:sp>
      <p:sp>
        <p:nvSpPr>
          <p:cNvPr id="26" name="Right Arrow 25">
            <a:extLst>
              <a:ext uri="{FF2B5EF4-FFF2-40B4-BE49-F238E27FC236}">
                <a16:creationId xmlns:a16="http://schemas.microsoft.com/office/drawing/2014/main" id="{D4234709-3BF9-B44E-9F0B-CBC6842BF37C}"/>
              </a:ext>
            </a:extLst>
          </p:cNvPr>
          <p:cNvSpPr/>
          <p:nvPr/>
        </p:nvSpPr>
        <p:spPr>
          <a:xfrm>
            <a:off x="5897590" y="1246656"/>
            <a:ext cx="2107892"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“Objectification”</a:t>
            </a:r>
          </a:p>
        </p:txBody>
      </p:sp>
      <p:sp>
        <p:nvSpPr>
          <p:cNvPr id="27" name="Content Placeholder 6">
            <a:extLst>
              <a:ext uri="{FF2B5EF4-FFF2-40B4-BE49-F238E27FC236}">
                <a16:creationId xmlns:a16="http://schemas.microsoft.com/office/drawing/2014/main" id="{C63D97B6-638A-014A-BAE3-A42FEAC12786}"/>
              </a:ext>
            </a:extLst>
          </p:cNvPr>
          <p:cNvSpPr txBox="1">
            <a:spLocks/>
          </p:cNvSpPr>
          <p:nvPr/>
        </p:nvSpPr>
        <p:spPr>
          <a:xfrm>
            <a:off x="769031" y="2843513"/>
            <a:ext cx="5128559" cy="412782"/>
          </a:xfrm>
          <a:prstGeom prst="rect">
            <a:avLst/>
          </a:prstGeom>
        </p:spPr>
        <p:txBody>
          <a:bodyPr vert="horz" lIns="91440" tIns="45720" rIns="91440" bIns="45720" rtlCol="0">
            <a:normAutofit/>
          </a:bodyPr>
          <a:lstStyle>
            <a:defPPr>
              <a:defRPr lang="en-US"/>
            </a:defPPr>
            <a:lvl1pPr marL="0" indent="0" algn="ctr" defTabSz="914400" eaLnBrk="1" latinLnBrk="0" hangingPunct="1">
              <a:lnSpc>
                <a:spcPct val="90000"/>
              </a:lnSpc>
              <a:spcBef>
                <a:spcPts val="1000"/>
              </a:spcBef>
              <a:buFont typeface="Arial"/>
              <a:buNone/>
              <a:defRPr sz="2400">
                <a:latin typeface="+mn-lt"/>
              </a:defRPr>
            </a:lvl1pPr>
            <a:lvl2pPr marL="685800" indent="-228600" defTabSz="914400" eaLnBrk="1" latinLnBrk="0" hangingPunct="1">
              <a:lnSpc>
                <a:spcPct val="90000"/>
              </a:lnSpc>
              <a:spcBef>
                <a:spcPts val="500"/>
              </a:spcBef>
              <a:buFont typeface="Arial"/>
              <a:buChar char="•"/>
              <a:defRPr sz="2400">
                <a:latin typeface="+mn-lt"/>
              </a:defRPr>
            </a:lvl2pPr>
            <a:lvl3pPr marL="1143000" indent="-228600" defTabSz="914400" eaLnBrk="1" latinLnBrk="0" hangingPunct="1">
              <a:lnSpc>
                <a:spcPct val="90000"/>
              </a:lnSpc>
              <a:spcBef>
                <a:spcPts val="500"/>
              </a:spcBef>
              <a:buFont typeface="Arial"/>
              <a:buChar char="•"/>
              <a:defRPr sz="2000">
                <a:latin typeface="+mn-lt"/>
              </a:defRPr>
            </a:lvl3pPr>
            <a:lvl4pPr marL="1600200" indent="-228600" defTabSz="914400" eaLnBrk="1" latinLnBrk="0" hangingPunct="1">
              <a:lnSpc>
                <a:spcPct val="90000"/>
              </a:lnSpc>
              <a:spcBef>
                <a:spcPts val="500"/>
              </a:spcBef>
              <a:buFont typeface="Arial"/>
              <a:buChar char="•"/>
              <a:defRPr sz="1800">
                <a:latin typeface="+mn-lt"/>
              </a:defRPr>
            </a:lvl4pPr>
            <a:lvl5pPr marL="2057400" indent="-228600" defTabSz="914400" eaLnBrk="1" latinLnBrk="0" hangingPunct="1">
              <a:lnSpc>
                <a:spcPct val="90000"/>
              </a:lnSpc>
              <a:spcBef>
                <a:spcPts val="500"/>
              </a:spcBef>
              <a:buFont typeface="Arial"/>
              <a:buChar char="•"/>
              <a:defRPr sz="1800">
                <a:latin typeface="+mn-lt"/>
              </a:defRPr>
            </a:lvl5pPr>
            <a:lvl6pPr marL="2514600" indent="-228600" defTabSz="914400">
              <a:lnSpc>
                <a:spcPct val="90000"/>
              </a:lnSpc>
              <a:spcBef>
                <a:spcPts val="500"/>
              </a:spcBef>
              <a:buFont typeface="Arial"/>
              <a:buChar char="•"/>
              <a:defRPr sz="1800">
                <a:latin typeface="+mn-lt"/>
              </a:defRPr>
            </a:lvl6pPr>
            <a:lvl7pPr marL="2971800" indent="-228600" defTabSz="914400">
              <a:lnSpc>
                <a:spcPct val="90000"/>
              </a:lnSpc>
              <a:spcBef>
                <a:spcPts val="500"/>
              </a:spcBef>
              <a:buFont typeface="Arial"/>
              <a:buChar char="•"/>
              <a:defRPr sz="1800">
                <a:latin typeface="+mn-lt"/>
              </a:defRPr>
            </a:lvl7pPr>
            <a:lvl8pPr marL="3429000" indent="-228600" defTabSz="914400">
              <a:lnSpc>
                <a:spcPct val="90000"/>
              </a:lnSpc>
              <a:spcBef>
                <a:spcPts val="500"/>
              </a:spcBef>
              <a:buFont typeface="Arial"/>
              <a:buChar char="•"/>
              <a:defRPr sz="1800">
                <a:latin typeface="+mn-lt"/>
              </a:defRPr>
            </a:lvl8pPr>
            <a:lvl9pPr marL="3886200" indent="-228600" defTabSz="914400">
              <a:lnSpc>
                <a:spcPct val="90000"/>
              </a:lnSpc>
              <a:spcBef>
                <a:spcPts val="500"/>
              </a:spcBef>
              <a:buFont typeface="Arial"/>
              <a:buChar char="•"/>
              <a:defRPr sz="1800">
                <a:latin typeface="+mn-lt"/>
              </a:defRPr>
            </a:lvl9pPr>
          </a:lstStyle>
          <a:p>
            <a:r>
              <a:rPr lang="en-US" sz="2000" dirty="0"/>
              <a:t>DIS IEEE 1278 Data Model</a:t>
            </a:r>
          </a:p>
        </p:txBody>
      </p:sp>
      <p:grpSp>
        <p:nvGrpSpPr>
          <p:cNvPr id="52" name="Group 51">
            <a:extLst>
              <a:ext uri="{FF2B5EF4-FFF2-40B4-BE49-F238E27FC236}">
                <a16:creationId xmlns:a16="http://schemas.microsoft.com/office/drawing/2014/main" id="{84B98B95-720C-B244-AB91-A8137C6FF2D6}"/>
              </a:ext>
            </a:extLst>
          </p:cNvPr>
          <p:cNvGrpSpPr/>
          <p:nvPr/>
        </p:nvGrpSpPr>
        <p:grpSpPr>
          <a:xfrm>
            <a:off x="1374334" y="854769"/>
            <a:ext cx="4052431" cy="1759956"/>
            <a:chOff x="838200" y="2376349"/>
            <a:chExt cx="5643772" cy="2584007"/>
          </a:xfrm>
        </p:grpSpPr>
        <p:sp>
          <p:nvSpPr>
            <p:cNvPr id="53" name="Rectangle 52">
              <a:extLst>
                <a:ext uri="{FF2B5EF4-FFF2-40B4-BE49-F238E27FC236}">
                  <a16:creationId xmlns:a16="http://schemas.microsoft.com/office/drawing/2014/main" id="{0CD0EFE9-3D32-E945-A592-BE17986E10CA}"/>
                </a:ext>
              </a:extLst>
            </p:cNvPr>
            <p:cNvSpPr/>
            <p:nvPr/>
          </p:nvSpPr>
          <p:spPr bwMode="auto">
            <a:xfrm>
              <a:off x="838200" y="2376349"/>
              <a:ext cx="5643772" cy="2584007"/>
            </a:xfrm>
            <a:prstGeom prst="rect">
              <a:avLst/>
            </a:prstGeom>
            <a:solidFill>
              <a:schemeClr val="bg1"/>
            </a:solidFill>
            <a:ln w="19050" cap="flat" cmpd="sng" algn="ctr">
              <a:solidFill>
                <a:schemeClr val="tx1"/>
              </a:solidFill>
              <a:prstDash val="solid"/>
              <a:miter lim="800000"/>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lang="en-US" sz="1600"/>
            </a:p>
          </p:txBody>
        </p:sp>
        <p:pic>
          <p:nvPicPr>
            <p:cNvPr id="54" name="Picture 53" descr="FOM-Aggregate-64.png">
              <a:extLst>
                <a:ext uri="{FF2B5EF4-FFF2-40B4-BE49-F238E27FC236}">
                  <a16:creationId xmlns:a16="http://schemas.microsoft.com/office/drawing/2014/main" id="{958C2728-3A90-9C4A-97A8-1DF6068C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154" y="2555167"/>
              <a:ext cx="676724" cy="676724"/>
            </a:xfrm>
            <a:prstGeom prst="rect">
              <a:avLst/>
            </a:prstGeom>
          </p:spPr>
        </p:pic>
        <p:pic>
          <p:nvPicPr>
            <p:cNvPr id="55" name="Picture 54" descr="FOM-Communications-64.png">
              <a:extLst>
                <a:ext uri="{FF2B5EF4-FFF2-40B4-BE49-F238E27FC236}">
                  <a16:creationId xmlns:a16="http://schemas.microsoft.com/office/drawing/2014/main" id="{5721B578-0B0D-2147-9120-F3F5E50CE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238" y="2555167"/>
              <a:ext cx="676724" cy="676724"/>
            </a:xfrm>
            <a:prstGeom prst="rect">
              <a:avLst/>
            </a:prstGeom>
          </p:spPr>
        </p:pic>
        <p:pic>
          <p:nvPicPr>
            <p:cNvPr id="56" name="Picture 55" descr="FOM-UnderwaterAcoustics-64.png">
              <a:extLst>
                <a:ext uri="{FF2B5EF4-FFF2-40B4-BE49-F238E27FC236}">
                  <a16:creationId xmlns:a16="http://schemas.microsoft.com/office/drawing/2014/main" id="{62832623-E6D8-7A4C-B1A7-6F0167BF2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154" y="3724906"/>
              <a:ext cx="676724" cy="676724"/>
            </a:xfrm>
            <a:prstGeom prst="rect">
              <a:avLst/>
            </a:prstGeom>
          </p:spPr>
        </p:pic>
        <p:pic>
          <p:nvPicPr>
            <p:cNvPr id="57" name="Picture 56" descr="FOM-Physical-64.png">
              <a:extLst>
                <a:ext uri="{FF2B5EF4-FFF2-40B4-BE49-F238E27FC236}">
                  <a16:creationId xmlns:a16="http://schemas.microsoft.com/office/drawing/2014/main" id="{7FD0D3DC-95AD-F24F-9826-7F5C75EB8C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071" y="2555167"/>
              <a:ext cx="676724" cy="676724"/>
            </a:xfrm>
            <a:prstGeom prst="rect">
              <a:avLst/>
            </a:prstGeom>
          </p:spPr>
        </p:pic>
        <p:pic>
          <p:nvPicPr>
            <p:cNvPr id="58" name="Picture 57" descr="FOM-SimMgmt-64.png">
              <a:extLst>
                <a:ext uri="{FF2B5EF4-FFF2-40B4-BE49-F238E27FC236}">
                  <a16:creationId xmlns:a16="http://schemas.microsoft.com/office/drawing/2014/main" id="{97A58F73-BBFC-DD45-BAEE-DF12F0DE5D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322" y="3724906"/>
              <a:ext cx="676724" cy="676724"/>
            </a:xfrm>
            <a:prstGeom prst="rect">
              <a:avLst/>
            </a:prstGeom>
          </p:spPr>
        </p:pic>
        <p:pic>
          <p:nvPicPr>
            <p:cNvPr id="59" name="Picture 58" descr="FOM-Warfare-64.png">
              <a:extLst>
                <a:ext uri="{FF2B5EF4-FFF2-40B4-BE49-F238E27FC236}">
                  <a16:creationId xmlns:a16="http://schemas.microsoft.com/office/drawing/2014/main" id="{902B34C9-91DA-2D4D-A0DD-25B8CD6911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071" y="3724906"/>
              <a:ext cx="676724" cy="676724"/>
            </a:xfrm>
            <a:prstGeom prst="rect">
              <a:avLst/>
            </a:prstGeom>
          </p:spPr>
        </p:pic>
        <p:pic>
          <p:nvPicPr>
            <p:cNvPr id="60" name="Picture 59" descr="FOM-SynthEnvironment-64.png">
              <a:extLst>
                <a:ext uri="{FF2B5EF4-FFF2-40B4-BE49-F238E27FC236}">
                  <a16:creationId xmlns:a16="http://schemas.microsoft.com/office/drawing/2014/main" id="{7820B0F8-8F72-4247-8D8A-D2DCB8D47C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9405" y="2555167"/>
              <a:ext cx="676724" cy="676724"/>
            </a:xfrm>
            <a:prstGeom prst="rect">
              <a:avLst/>
            </a:prstGeom>
          </p:spPr>
        </p:pic>
        <p:pic>
          <p:nvPicPr>
            <p:cNvPr id="61" name="Picture 60" descr="FOM-Logistics-64.png">
              <a:extLst>
                <a:ext uri="{FF2B5EF4-FFF2-40B4-BE49-F238E27FC236}">
                  <a16:creationId xmlns:a16="http://schemas.microsoft.com/office/drawing/2014/main" id="{4199E0CD-9BBF-354E-A87A-F4EF9AAA0F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6322" y="2555167"/>
              <a:ext cx="676724" cy="676724"/>
            </a:xfrm>
            <a:prstGeom prst="rect">
              <a:avLst/>
            </a:prstGeom>
          </p:spPr>
        </p:pic>
        <p:pic>
          <p:nvPicPr>
            <p:cNvPr id="62" name="Picture 61" descr="FOM-DistrEmissions-64.png">
              <a:extLst>
                <a:ext uri="{FF2B5EF4-FFF2-40B4-BE49-F238E27FC236}">
                  <a16:creationId xmlns:a16="http://schemas.microsoft.com/office/drawing/2014/main" id="{9D51C34B-AC05-C04E-B4BD-7FCC1F092F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9405" y="3724906"/>
              <a:ext cx="676724" cy="676724"/>
            </a:xfrm>
            <a:prstGeom prst="rect">
              <a:avLst/>
            </a:prstGeom>
          </p:spPr>
        </p:pic>
        <p:pic>
          <p:nvPicPr>
            <p:cNvPr id="63" name="Picture 62" descr="FOM-Minefield-64.png">
              <a:extLst>
                <a:ext uri="{FF2B5EF4-FFF2-40B4-BE49-F238E27FC236}">
                  <a16:creationId xmlns:a16="http://schemas.microsoft.com/office/drawing/2014/main" id="{E33BCDCC-67F6-ED4E-8DCD-979C4C6D48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3238" y="3724906"/>
              <a:ext cx="676724" cy="676724"/>
            </a:xfrm>
            <a:prstGeom prst="rect">
              <a:avLst/>
            </a:prstGeom>
          </p:spPr>
        </p:pic>
        <p:sp>
          <p:nvSpPr>
            <p:cNvPr id="64" name="TextBox 63">
              <a:extLst>
                <a:ext uri="{FF2B5EF4-FFF2-40B4-BE49-F238E27FC236}">
                  <a16:creationId xmlns:a16="http://schemas.microsoft.com/office/drawing/2014/main" id="{1D2B00E7-6970-6841-B1BE-857FE0482B75}"/>
                </a:ext>
              </a:extLst>
            </p:cNvPr>
            <p:cNvSpPr txBox="1"/>
            <p:nvPr/>
          </p:nvSpPr>
          <p:spPr>
            <a:xfrm>
              <a:off x="1038915" y="3228628"/>
              <a:ext cx="756756" cy="479924"/>
            </a:xfrm>
            <a:prstGeom prst="rect">
              <a:avLst/>
            </a:prstGeom>
            <a:noFill/>
          </p:spPr>
          <p:txBody>
            <a:bodyPr wrap="none" rtlCol="0">
              <a:spAutoFit/>
            </a:bodyPr>
            <a:lstStyle/>
            <a:p>
              <a:pPr algn="ctr"/>
              <a:r>
                <a:rPr lang="en-US" sz="900" dirty="0"/>
                <a:t>Physical</a:t>
              </a:r>
              <a:br>
                <a:rPr lang="en-US" sz="900" dirty="0"/>
              </a:br>
              <a:r>
                <a:rPr lang="en-US" sz="900" dirty="0"/>
                <a:t>Entities</a:t>
              </a:r>
            </a:p>
          </p:txBody>
        </p:sp>
        <p:sp>
          <p:nvSpPr>
            <p:cNvPr id="65" name="TextBox 64">
              <a:extLst>
                <a:ext uri="{FF2B5EF4-FFF2-40B4-BE49-F238E27FC236}">
                  <a16:creationId xmlns:a16="http://schemas.microsoft.com/office/drawing/2014/main" id="{F9613BAC-814B-3A44-B47F-32EC32F7B81A}"/>
                </a:ext>
              </a:extLst>
            </p:cNvPr>
            <p:cNvSpPr txBox="1"/>
            <p:nvPr/>
          </p:nvSpPr>
          <p:spPr>
            <a:xfrm>
              <a:off x="2003100" y="3318316"/>
              <a:ext cx="979938" cy="299952"/>
            </a:xfrm>
            <a:prstGeom prst="rect">
              <a:avLst/>
            </a:prstGeom>
            <a:noFill/>
          </p:spPr>
          <p:txBody>
            <a:bodyPr wrap="none" rtlCol="0">
              <a:spAutoFit/>
            </a:bodyPr>
            <a:lstStyle/>
            <a:p>
              <a:pPr algn="ctr"/>
              <a:r>
                <a:rPr lang="en-US" sz="900" dirty="0"/>
                <a:t>Aggregates</a:t>
              </a:r>
            </a:p>
          </p:txBody>
        </p:sp>
        <p:sp>
          <p:nvSpPr>
            <p:cNvPr id="66" name="TextBox 65">
              <a:extLst>
                <a:ext uri="{FF2B5EF4-FFF2-40B4-BE49-F238E27FC236}">
                  <a16:creationId xmlns:a16="http://schemas.microsoft.com/office/drawing/2014/main" id="{677C9850-F8E9-384E-87CB-9D8F2D48D5FC}"/>
                </a:ext>
              </a:extLst>
            </p:cNvPr>
            <p:cNvSpPr txBox="1"/>
            <p:nvPr/>
          </p:nvSpPr>
          <p:spPr>
            <a:xfrm>
              <a:off x="3279322" y="3318316"/>
              <a:ext cx="677777" cy="299952"/>
            </a:xfrm>
            <a:prstGeom prst="rect">
              <a:avLst/>
            </a:prstGeom>
            <a:noFill/>
          </p:spPr>
          <p:txBody>
            <a:bodyPr wrap="square" rtlCol="0">
              <a:spAutoFit/>
            </a:bodyPr>
            <a:lstStyle/>
            <a:p>
              <a:pPr algn="ctr"/>
              <a:r>
                <a:rPr lang="en-US" sz="900" dirty="0"/>
                <a:t>Radio</a:t>
              </a:r>
            </a:p>
          </p:txBody>
        </p:sp>
        <p:sp>
          <p:nvSpPr>
            <p:cNvPr id="67" name="TextBox 66">
              <a:extLst>
                <a:ext uri="{FF2B5EF4-FFF2-40B4-BE49-F238E27FC236}">
                  <a16:creationId xmlns:a16="http://schemas.microsoft.com/office/drawing/2014/main" id="{68E9289A-A8D2-9641-A14F-EBA30FA933D8}"/>
                </a:ext>
              </a:extLst>
            </p:cNvPr>
            <p:cNvSpPr txBox="1"/>
            <p:nvPr/>
          </p:nvSpPr>
          <p:spPr>
            <a:xfrm>
              <a:off x="4295858" y="3318316"/>
              <a:ext cx="791888" cy="299952"/>
            </a:xfrm>
            <a:prstGeom prst="rect">
              <a:avLst/>
            </a:prstGeom>
            <a:noFill/>
          </p:spPr>
          <p:txBody>
            <a:bodyPr wrap="none" rtlCol="0">
              <a:spAutoFit/>
            </a:bodyPr>
            <a:lstStyle/>
            <a:p>
              <a:pPr algn="ctr"/>
              <a:r>
                <a:rPr lang="en-US" sz="900" dirty="0"/>
                <a:t>Logistics</a:t>
              </a:r>
            </a:p>
          </p:txBody>
        </p:sp>
        <p:sp>
          <p:nvSpPr>
            <p:cNvPr id="68" name="TextBox 67">
              <a:extLst>
                <a:ext uri="{FF2B5EF4-FFF2-40B4-BE49-F238E27FC236}">
                  <a16:creationId xmlns:a16="http://schemas.microsoft.com/office/drawing/2014/main" id="{FF8B66AA-6A56-A745-B7EA-850B1826D931}"/>
                </a:ext>
              </a:extLst>
            </p:cNvPr>
            <p:cNvSpPr txBox="1"/>
            <p:nvPr/>
          </p:nvSpPr>
          <p:spPr>
            <a:xfrm>
              <a:off x="5278528" y="3228628"/>
              <a:ext cx="1062600" cy="479924"/>
            </a:xfrm>
            <a:prstGeom prst="rect">
              <a:avLst/>
            </a:prstGeom>
            <a:noFill/>
          </p:spPr>
          <p:txBody>
            <a:bodyPr wrap="none" rtlCol="0">
              <a:spAutoFit/>
            </a:bodyPr>
            <a:lstStyle/>
            <a:p>
              <a:pPr algn="ctr"/>
              <a:r>
                <a:rPr lang="en-US" sz="900" dirty="0"/>
                <a:t>Synthetic</a:t>
              </a:r>
              <a:br>
                <a:rPr lang="en-US" sz="900" dirty="0"/>
              </a:br>
              <a:r>
                <a:rPr lang="en-US" sz="900" dirty="0"/>
                <a:t>Environment</a:t>
              </a:r>
            </a:p>
          </p:txBody>
        </p:sp>
        <p:sp>
          <p:nvSpPr>
            <p:cNvPr id="69" name="TextBox 68">
              <a:extLst>
                <a:ext uri="{FF2B5EF4-FFF2-40B4-BE49-F238E27FC236}">
                  <a16:creationId xmlns:a16="http://schemas.microsoft.com/office/drawing/2014/main" id="{C3EE31A8-B6BC-0C44-9C22-8D5CC7483D7B}"/>
                </a:ext>
              </a:extLst>
            </p:cNvPr>
            <p:cNvSpPr txBox="1"/>
            <p:nvPr/>
          </p:nvSpPr>
          <p:spPr>
            <a:xfrm>
              <a:off x="1040701" y="4537802"/>
              <a:ext cx="762957" cy="299952"/>
            </a:xfrm>
            <a:prstGeom prst="rect">
              <a:avLst/>
            </a:prstGeom>
            <a:noFill/>
          </p:spPr>
          <p:txBody>
            <a:bodyPr wrap="none" rtlCol="0">
              <a:spAutoFit/>
            </a:bodyPr>
            <a:lstStyle/>
            <a:p>
              <a:pPr algn="ctr"/>
              <a:r>
                <a:rPr lang="en-US" sz="900" dirty="0"/>
                <a:t>Warfare</a:t>
              </a:r>
            </a:p>
          </p:txBody>
        </p:sp>
        <p:sp>
          <p:nvSpPr>
            <p:cNvPr id="70" name="TextBox 69">
              <a:extLst>
                <a:ext uri="{FF2B5EF4-FFF2-40B4-BE49-F238E27FC236}">
                  <a16:creationId xmlns:a16="http://schemas.microsoft.com/office/drawing/2014/main" id="{4EB2DD66-ACB6-0947-862F-88A12E5A9E08}"/>
                </a:ext>
              </a:extLst>
            </p:cNvPr>
            <p:cNvSpPr txBox="1"/>
            <p:nvPr/>
          </p:nvSpPr>
          <p:spPr>
            <a:xfrm>
              <a:off x="1996621" y="4455115"/>
              <a:ext cx="1002671" cy="479924"/>
            </a:xfrm>
            <a:prstGeom prst="rect">
              <a:avLst/>
            </a:prstGeom>
            <a:noFill/>
          </p:spPr>
          <p:txBody>
            <a:bodyPr wrap="none" rtlCol="0">
              <a:spAutoFit/>
            </a:bodyPr>
            <a:lstStyle/>
            <a:p>
              <a:pPr algn="ctr"/>
              <a:r>
                <a:rPr lang="en-US" sz="900" dirty="0"/>
                <a:t>Underwater</a:t>
              </a:r>
            </a:p>
            <a:p>
              <a:pPr algn="ctr"/>
              <a:r>
                <a:rPr lang="en-US" sz="900" dirty="0"/>
                <a:t>Acoustics</a:t>
              </a:r>
            </a:p>
          </p:txBody>
        </p:sp>
        <p:sp>
          <p:nvSpPr>
            <p:cNvPr id="71" name="TextBox 70">
              <a:extLst>
                <a:ext uri="{FF2B5EF4-FFF2-40B4-BE49-F238E27FC236}">
                  <a16:creationId xmlns:a16="http://schemas.microsoft.com/office/drawing/2014/main" id="{70E95750-0B57-7642-A2A8-24F8C3DC9C1F}"/>
                </a:ext>
              </a:extLst>
            </p:cNvPr>
            <p:cNvSpPr txBox="1"/>
            <p:nvPr/>
          </p:nvSpPr>
          <p:spPr>
            <a:xfrm>
              <a:off x="3174352" y="4537802"/>
              <a:ext cx="903002" cy="299952"/>
            </a:xfrm>
            <a:prstGeom prst="rect">
              <a:avLst/>
            </a:prstGeom>
            <a:noFill/>
          </p:spPr>
          <p:txBody>
            <a:bodyPr wrap="square" rtlCol="0">
              <a:spAutoFit/>
            </a:bodyPr>
            <a:lstStyle/>
            <a:p>
              <a:pPr algn="ctr"/>
              <a:r>
                <a:rPr lang="en-US" sz="900" dirty="0"/>
                <a:t>Minefield</a:t>
              </a:r>
            </a:p>
          </p:txBody>
        </p:sp>
        <p:sp>
          <p:nvSpPr>
            <p:cNvPr id="72" name="TextBox 71">
              <a:extLst>
                <a:ext uri="{FF2B5EF4-FFF2-40B4-BE49-F238E27FC236}">
                  <a16:creationId xmlns:a16="http://schemas.microsoft.com/office/drawing/2014/main" id="{2161401F-8C42-5B41-9E73-B63031B7849C}"/>
                </a:ext>
              </a:extLst>
            </p:cNvPr>
            <p:cNvSpPr txBox="1"/>
            <p:nvPr/>
          </p:nvSpPr>
          <p:spPr>
            <a:xfrm>
              <a:off x="4152992" y="4462119"/>
              <a:ext cx="1087398" cy="479924"/>
            </a:xfrm>
            <a:prstGeom prst="rect">
              <a:avLst/>
            </a:prstGeom>
            <a:noFill/>
          </p:spPr>
          <p:txBody>
            <a:bodyPr wrap="none" rtlCol="0">
              <a:spAutoFit/>
            </a:bodyPr>
            <a:lstStyle/>
            <a:p>
              <a:pPr algn="ctr"/>
              <a:r>
                <a:rPr lang="en-US" sz="900" dirty="0"/>
                <a:t>Simulation</a:t>
              </a:r>
              <a:br>
                <a:rPr lang="en-US" sz="900" dirty="0"/>
              </a:br>
              <a:r>
                <a:rPr lang="en-US" sz="900" dirty="0"/>
                <a:t>Management</a:t>
              </a:r>
            </a:p>
          </p:txBody>
        </p:sp>
        <p:sp>
          <p:nvSpPr>
            <p:cNvPr id="73" name="TextBox 72">
              <a:extLst>
                <a:ext uri="{FF2B5EF4-FFF2-40B4-BE49-F238E27FC236}">
                  <a16:creationId xmlns:a16="http://schemas.microsoft.com/office/drawing/2014/main" id="{1FBA24AF-5935-5740-8196-7AC2FDBD46BA}"/>
                </a:ext>
              </a:extLst>
            </p:cNvPr>
            <p:cNvSpPr txBox="1"/>
            <p:nvPr/>
          </p:nvSpPr>
          <p:spPr>
            <a:xfrm>
              <a:off x="5378475" y="4537802"/>
              <a:ext cx="872480" cy="299952"/>
            </a:xfrm>
            <a:prstGeom prst="rect">
              <a:avLst/>
            </a:prstGeom>
            <a:noFill/>
          </p:spPr>
          <p:txBody>
            <a:bodyPr wrap="none" rtlCol="0">
              <a:spAutoFit/>
            </a:bodyPr>
            <a:lstStyle/>
            <a:p>
              <a:pPr algn="ctr"/>
              <a:r>
                <a:rPr lang="en-US" sz="900" dirty="0"/>
                <a:t>Emissions</a:t>
              </a:r>
            </a:p>
          </p:txBody>
        </p:sp>
      </p:grpSp>
      <p:pic>
        <p:nvPicPr>
          <p:cNvPr id="76" name="Picture 6" descr="Q:\PitchKB\Produkter\EvolvedProfile\Evolved Logo\EvolvedLogo-912x616.gif">
            <a:extLst>
              <a:ext uri="{FF2B5EF4-FFF2-40B4-BE49-F238E27FC236}">
                <a16:creationId xmlns:a16="http://schemas.microsoft.com/office/drawing/2014/main" id="{5C63D321-0CA2-7042-A4CD-E0138CA7BF0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646148" y="1450512"/>
            <a:ext cx="841629" cy="568469"/>
          </a:xfrm>
          <a:prstGeom prst="rect">
            <a:avLst/>
          </a:prstGeom>
          <a:noFill/>
        </p:spPr>
      </p:pic>
      <p:pic>
        <p:nvPicPr>
          <p:cNvPr id="77" name="Picture 76" descr="SISO_Logo_FontsOutlined.jpg">
            <a:extLst>
              <a:ext uri="{FF2B5EF4-FFF2-40B4-BE49-F238E27FC236}">
                <a16:creationId xmlns:a16="http://schemas.microsoft.com/office/drawing/2014/main" id="{C3563B64-B89A-B041-9426-87B5CDED0C3D}"/>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912" y="854769"/>
            <a:ext cx="804833" cy="438916"/>
          </a:xfrm>
          <a:prstGeom prst="rect">
            <a:avLst/>
          </a:prstGeom>
        </p:spPr>
      </p:pic>
      <p:pic>
        <p:nvPicPr>
          <p:cNvPr id="78" name="Picture 77">
            <a:extLst>
              <a:ext uri="{FF2B5EF4-FFF2-40B4-BE49-F238E27FC236}">
                <a16:creationId xmlns:a16="http://schemas.microsoft.com/office/drawing/2014/main" id="{F6B5BD1D-3824-A54B-BFE8-107E001F5AB5}"/>
              </a:ext>
            </a:extLst>
          </p:cNvPr>
          <p:cNvPicPr>
            <a:picLocks noChangeAspect="1"/>
          </p:cNvPicPr>
          <p:nvPr/>
        </p:nvPicPr>
        <p:blipFill>
          <a:blip r:embed="rId16"/>
          <a:stretch>
            <a:fillRect/>
          </a:stretch>
        </p:blipFill>
        <p:spPr>
          <a:xfrm>
            <a:off x="54958" y="1917916"/>
            <a:ext cx="1197755" cy="614433"/>
          </a:xfrm>
          <a:prstGeom prst="rect">
            <a:avLst/>
          </a:prstGeom>
        </p:spPr>
      </p:pic>
      <p:sp>
        <p:nvSpPr>
          <p:cNvPr id="84" name="Rectangle 83">
            <a:extLst>
              <a:ext uri="{FF2B5EF4-FFF2-40B4-BE49-F238E27FC236}">
                <a16:creationId xmlns:a16="http://schemas.microsoft.com/office/drawing/2014/main" id="{C7B80F3E-E59E-1140-9301-0D7CC96D8A51}"/>
              </a:ext>
            </a:extLst>
          </p:cNvPr>
          <p:cNvSpPr/>
          <p:nvPr/>
        </p:nvSpPr>
        <p:spPr>
          <a:xfrm>
            <a:off x="205381" y="3948188"/>
            <a:ext cx="2337905" cy="1200329"/>
          </a:xfrm>
          <a:prstGeom prst="rect">
            <a:avLst/>
          </a:prstGeom>
        </p:spPr>
        <p:txBody>
          <a:bodyPr wrap="square">
            <a:spAutoFit/>
          </a:bodyPr>
          <a:lstStyle/>
          <a:p>
            <a:pPr algn="ctr"/>
            <a:r>
              <a:rPr lang="en-US" sz="2400" dirty="0"/>
              <a:t>DIS and HLA are maintained through SISO</a:t>
            </a:r>
          </a:p>
        </p:txBody>
      </p:sp>
      <p:sp>
        <p:nvSpPr>
          <p:cNvPr id="85" name="Text Box 10">
            <a:extLst>
              <a:ext uri="{FF2B5EF4-FFF2-40B4-BE49-F238E27FC236}">
                <a16:creationId xmlns:a16="http://schemas.microsoft.com/office/drawing/2014/main" id="{E3486D6B-AB0B-6A44-BC5D-1B8C2DE9420D}"/>
              </a:ext>
            </a:extLst>
          </p:cNvPr>
          <p:cNvSpPr txBox="1">
            <a:spLocks noChangeArrowheads="1"/>
          </p:cNvSpPr>
          <p:nvPr/>
        </p:nvSpPr>
        <p:spPr bwMode="auto">
          <a:xfrm>
            <a:off x="6470744" y="3570136"/>
            <a:ext cx="1273875" cy="954107"/>
          </a:xfrm>
          <a:prstGeom prst="rect">
            <a:avLst/>
          </a:prstGeom>
          <a:noFill/>
          <a:ln w="9525">
            <a:noFill/>
            <a:miter lim="800000"/>
            <a:headEnd type="none" w="sm" len="sm"/>
            <a:tailEnd type="none" w="sm" len="sm"/>
          </a:ln>
        </p:spPr>
        <p:txBody>
          <a:bodyPr wrap="none">
            <a:spAutoFit/>
          </a:bodyPr>
          <a:lstStyle/>
          <a:p>
            <a:r>
              <a:rPr lang="en-US" sz="1400"/>
              <a:t>- Government</a:t>
            </a:r>
          </a:p>
          <a:p>
            <a:pPr>
              <a:buFontTx/>
              <a:buChar char="-"/>
            </a:pPr>
            <a:r>
              <a:rPr lang="en-US" sz="1400"/>
              <a:t> Industry</a:t>
            </a:r>
          </a:p>
          <a:p>
            <a:pPr>
              <a:buFontTx/>
              <a:buChar char="-"/>
            </a:pPr>
            <a:r>
              <a:rPr lang="en-US" sz="1400"/>
              <a:t> Academia</a:t>
            </a:r>
          </a:p>
          <a:p>
            <a:r>
              <a:rPr lang="en-US" sz="1400"/>
              <a:t>- Etc</a:t>
            </a:r>
          </a:p>
        </p:txBody>
      </p:sp>
      <p:sp>
        <p:nvSpPr>
          <p:cNvPr id="86" name="Text Box 11">
            <a:extLst>
              <a:ext uri="{FF2B5EF4-FFF2-40B4-BE49-F238E27FC236}">
                <a16:creationId xmlns:a16="http://schemas.microsoft.com/office/drawing/2014/main" id="{550552BD-82D2-E241-AEA3-5FD57D55E4F6}"/>
              </a:ext>
            </a:extLst>
          </p:cNvPr>
          <p:cNvSpPr txBox="1">
            <a:spLocks noChangeArrowheads="1"/>
          </p:cNvSpPr>
          <p:nvPr/>
        </p:nvSpPr>
        <p:spPr bwMode="auto">
          <a:xfrm>
            <a:off x="6457150" y="4800019"/>
            <a:ext cx="1301062" cy="954107"/>
          </a:xfrm>
          <a:prstGeom prst="rect">
            <a:avLst/>
          </a:prstGeom>
          <a:noFill/>
          <a:ln w="9525">
            <a:noFill/>
            <a:miter lim="800000"/>
            <a:headEnd type="none" w="sm" len="sm"/>
            <a:tailEnd type="none" w="sm" len="sm"/>
          </a:ln>
        </p:spPr>
        <p:txBody>
          <a:bodyPr wrap="none">
            <a:spAutoFit/>
          </a:bodyPr>
          <a:lstStyle/>
          <a:p>
            <a:r>
              <a:rPr lang="en-US" sz="1400"/>
              <a:t>- COTS, GOTS</a:t>
            </a:r>
          </a:p>
          <a:p>
            <a:pPr>
              <a:buFontTx/>
              <a:buChar char="-"/>
            </a:pPr>
            <a:r>
              <a:rPr lang="en-US" sz="1400"/>
              <a:t> In-house</a:t>
            </a:r>
          </a:p>
          <a:p>
            <a:pPr>
              <a:buFontTx/>
              <a:buChar char="-"/>
            </a:pPr>
            <a:r>
              <a:rPr lang="en-US" sz="1400"/>
              <a:t> Open source</a:t>
            </a:r>
          </a:p>
          <a:p>
            <a:r>
              <a:rPr lang="en-US" sz="1400"/>
              <a:t>- Other</a:t>
            </a:r>
          </a:p>
        </p:txBody>
      </p:sp>
      <p:sp>
        <p:nvSpPr>
          <p:cNvPr id="87" name="Text Box 20">
            <a:extLst>
              <a:ext uri="{FF2B5EF4-FFF2-40B4-BE49-F238E27FC236}">
                <a16:creationId xmlns:a16="http://schemas.microsoft.com/office/drawing/2014/main" id="{FEDE5BF0-7C22-AF48-977D-C27CC3B23592}"/>
              </a:ext>
            </a:extLst>
          </p:cNvPr>
          <p:cNvSpPr txBox="1">
            <a:spLocks noChangeArrowheads="1"/>
          </p:cNvSpPr>
          <p:nvPr/>
        </p:nvSpPr>
        <p:spPr bwMode="auto">
          <a:xfrm>
            <a:off x="6470744" y="5992894"/>
            <a:ext cx="1602426" cy="738664"/>
          </a:xfrm>
          <a:prstGeom prst="rect">
            <a:avLst/>
          </a:prstGeom>
          <a:noFill/>
          <a:ln w="9525">
            <a:noFill/>
            <a:miter lim="800000"/>
            <a:headEnd type="none" w="sm" len="sm"/>
            <a:tailEnd type="none" w="sm" len="sm"/>
          </a:ln>
        </p:spPr>
        <p:txBody>
          <a:bodyPr wrap="none">
            <a:spAutoFit/>
          </a:bodyPr>
          <a:lstStyle/>
          <a:p>
            <a:pPr>
              <a:buFontTx/>
              <a:buChar char="-"/>
            </a:pPr>
            <a:r>
              <a:rPr lang="en-US" sz="1400"/>
              <a:t> Research</a:t>
            </a:r>
          </a:p>
          <a:p>
            <a:pPr>
              <a:buFontTx/>
              <a:buChar char="-"/>
            </a:pPr>
            <a:r>
              <a:rPr lang="en-US" sz="1400"/>
              <a:t> Student projects</a:t>
            </a:r>
          </a:p>
          <a:p>
            <a:pPr>
              <a:buFontTx/>
              <a:buChar char="-"/>
            </a:pPr>
            <a:r>
              <a:rPr lang="en-US" sz="1400"/>
              <a:t> Courses</a:t>
            </a:r>
          </a:p>
        </p:txBody>
      </p:sp>
      <p:sp>
        <p:nvSpPr>
          <p:cNvPr id="88" name="Content Placeholder 2">
            <a:extLst>
              <a:ext uri="{FF2B5EF4-FFF2-40B4-BE49-F238E27FC236}">
                <a16:creationId xmlns:a16="http://schemas.microsoft.com/office/drawing/2014/main" id="{3AF85B6C-00FF-1443-94DC-52C5512CD40C}"/>
              </a:ext>
            </a:extLst>
          </p:cNvPr>
          <p:cNvSpPr txBox="1">
            <a:spLocks/>
          </p:cNvSpPr>
          <p:nvPr/>
        </p:nvSpPr>
        <p:spPr>
          <a:xfrm>
            <a:off x="7758212" y="2635520"/>
            <a:ext cx="4240835" cy="600407"/>
          </a:xfrm>
          <a:prstGeom prst="rect">
            <a:avLst/>
          </a:prstGeom>
        </p:spPr>
        <p:txBody>
          <a:bodyPr vert="horz" lIns="91440" tIns="45720" rIns="91440" bIns="45720" rtlCol="0">
            <a:normAutofit fontScale="85000" lnSpcReduction="10000"/>
          </a:bodyPr>
          <a:lstStyle>
            <a:defPPr>
              <a:defRPr lang="en-US"/>
            </a:defPPr>
            <a:lvl1pPr marL="0" indent="0" algn="ctr" defTabSz="914400" eaLnBrk="1" latinLnBrk="0" hangingPunct="1">
              <a:lnSpc>
                <a:spcPct val="90000"/>
              </a:lnSpc>
              <a:spcBef>
                <a:spcPts val="1000"/>
              </a:spcBef>
              <a:buFont typeface="Arial"/>
              <a:buNone/>
              <a:defRPr sz="2400">
                <a:solidFill>
                  <a:schemeClr val="tx1"/>
                </a:solidFill>
              </a:defRPr>
            </a:lvl1pPr>
            <a:lvl2pPr marL="685800" indent="-228600" defTabSz="914400" eaLnBrk="1" latinLnBrk="0" hangingPunct="1">
              <a:lnSpc>
                <a:spcPct val="90000"/>
              </a:lnSpc>
              <a:spcBef>
                <a:spcPts val="500"/>
              </a:spcBef>
              <a:buFont typeface="Arial"/>
              <a:buChar char="•"/>
              <a:defRPr sz="2400">
                <a:solidFill>
                  <a:schemeClr val="tx1"/>
                </a:solidFill>
              </a:defRPr>
            </a:lvl2pPr>
            <a:lvl3pPr marL="1143000" indent="-228600" defTabSz="914400" eaLnBrk="1" latinLnBrk="0" hangingPunct="1">
              <a:lnSpc>
                <a:spcPct val="90000"/>
              </a:lnSpc>
              <a:spcBef>
                <a:spcPts val="500"/>
              </a:spcBef>
              <a:buFont typeface="Arial"/>
              <a:buChar char="•"/>
              <a:defRPr sz="2000">
                <a:solidFill>
                  <a:schemeClr val="tx1"/>
                </a:solidFill>
              </a:defRPr>
            </a:lvl3pPr>
            <a:lvl4pPr marL="1600200" indent="-228600" defTabSz="914400" eaLnBrk="1" latinLnBrk="0" hangingPunct="1">
              <a:lnSpc>
                <a:spcPct val="90000"/>
              </a:lnSpc>
              <a:spcBef>
                <a:spcPts val="500"/>
              </a:spcBef>
              <a:buFont typeface="Arial"/>
              <a:buChar char="•"/>
              <a:defRPr sz="1800">
                <a:solidFill>
                  <a:schemeClr val="tx1"/>
                </a:solidFill>
              </a:defRPr>
            </a:lvl4pPr>
            <a:lvl5pPr marL="2057400" indent="-228600" defTabSz="914400" eaLnBrk="1" latinLnBrk="0" hangingPunct="1">
              <a:lnSpc>
                <a:spcPct val="90000"/>
              </a:lnSpc>
              <a:spcBef>
                <a:spcPts val="500"/>
              </a:spcBef>
              <a:buFont typeface="Arial"/>
              <a:buChar char="•"/>
              <a:defRPr sz="1800">
                <a:solidFill>
                  <a:schemeClr val="tx1"/>
                </a:solidFill>
              </a:defRPr>
            </a:lvl5pPr>
            <a:lvl6pPr marL="2514600" indent="-228600" defTabSz="914400">
              <a:lnSpc>
                <a:spcPct val="90000"/>
              </a:lnSpc>
              <a:spcBef>
                <a:spcPts val="500"/>
              </a:spcBef>
              <a:buFont typeface="Arial"/>
              <a:buChar char="•"/>
              <a:defRPr sz="1800">
                <a:solidFill>
                  <a:schemeClr val="tx1"/>
                </a:solidFill>
              </a:defRPr>
            </a:lvl6pPr>
            <a:lvl7pPr marL="2971800" indent="-228600" defTabSz="914400">
              <a:lnSpc>
                <a:spcPct val="90000"/>
              </a:lnSpc>
              <a:spcBef>
                <a:spcPts val="500"/>
              </a:spcBef>
              <a:buFont typeface="Arial"/>
              <a:buChar char="•"/>
              <a:defRPr sz="1800">
                <a:solidFill>
                  <a:schemeClr val="tx1"/>
                </a:solidFill>
              </a:defRPr>
            </a:lvl7pPr>
            <a:lvl8pPr marL="3429000" indent="-228600" defTabSz="914400">
              <a:lnSpc>
                <a:spcPct val="90000"/>
              </a:lnSpc>
              <a:spcBef>
                <a:spcPts val="500"/>
              </a:spcBef>
              <a:buFont typeface="Arial"/>
              <a:buChar char="•"/>
              <a:defRPr sz="1800">
                <a:solidFill>
                  <a:schemeClr val="tx1"/>
                </a:solidFill>
              </a:defRPr>
            </a:lvl8pPr>
            <a:lvl9pPr marL="3886200" indent="-228600" defTabSz="914400">
              <a:lnSpc>
                <a:spcPct val="90000"/>
              </a:lnSpc>
              <a:spcBef>
                <a:spcPts val="500"/>
              </a:spcBef>
              <a:buFont typeface="Arial"/>
              <a:buChar char="•"/>
              <a:defRPr sz="1800">
                <a:solidFill>
                  <a:schemeClr val="tx1"/>
                </a:solidFill>
              </a:defRPr>
            </a:lvl9pPr>
          </a:lstStyle>
          <a:p>
            <a:r>
              <a:rPr lang="en-US" altLang="x-none" dirty="0"/>
              <a:t>HLA Real-time Platform Reference FOM (RPR-FOM)    SISO-STD-001</a:t>
            </a:r>
          </a:p>
        </p:txBody>
      </p:sp>
      <p:sp>
        <p:nvSpPr>
          <p:cNvPr id="89" name="Rectangle 88">
            <a:extLst>
              <a:ext uri="{FF2B5EF4-FFF2-40B4-BE49-F238E27FC236}">
                <a16:creationId xmlns:a16="http://schemas.microsoft.com/office/drawing/2014/main" id="{B11750E8-72FE-804F-8487-5178E50D8333}"/>
              </a:ext>
            </a:extLst>
          </p:cNvPr>
          <p:cNvSpPr/>
          <p:nvPr/>
        </p:nvSpPr>
        <p:spPr>
          <a:xfrm>
            <a:off x="8401983" y="4923129"/>
            <a:ext cx="3531884" cy="830997"/>
          </a:xfrm>
          <a:prstGeom prst="rect">
            <a:avLst/>
          </a:prstGeom>
        </p:spPr>
        <p:txBody>
          <a:bodyPr wrap="square">
            <a:spAutoFit/>
          </a:bodyPr>
          <a:lstStyle/>
          <a:p>
            <a:pPr algn="ctr"/>
            <a:r>
              <a:rPr lang="en-US" sz="2400" dirty="0"/>
              <a:t>IEEE is the external  standards body for SISO</a:t>
            </a:r>
          </a:p>
        </p:txBody>
      </p:sp>
      <p:pic>
        <p:nvPicPr>
          <p:cNvPr id="90" name="Picture 89">
            <a:extLst>
              <a:ext uri="{FF2B5EF4-FFF2-40B4-BE49-F238E27FC236}">
                <a16:creationId xmlns:a16="http://schemas.microsoft.com/office/drawing/2014/main" id="{7142EE64-D9B9-6047-8D72-D8A56DAF6D42}"/>
              </a:ext>
            </a:extLst>
          </p:cNvPr>
          <p:cNvPicPr>
            <a:picLocks noChangeAspect="1"/>
          </p:cNvPicPr>
          <p:nvPr/>
        </p:nvPicPr>
        <p:blipFill>
          <a:blip r:embed="rId16"/>
          <a:stretch>
            <a:fillRect/>
          </a:stretch>
        </p:blipFill>
        <p:spPr>
          <a:xfrm>
            <a:off x="8925643" y="3852466"/>
            <a:ext cx="1955800" cy="1003300"/>
          </a:xfrm>
          <a:prstGeom prst="rect">
            <a:avLst/>
          </a:prstGeom>
        </p:spPr>
      </p:pic>
      <p:cxnSp>
        <p:nvCxnSpPr>
          <p:cNvPr id="92" name="Straight Connector 91">
            <a:extLst>
              <a:ext uri="{FF2B5EF4-FFF2-40B4-BE49-F238E27FC236}">
                <a16:creationId xmlns:a16="http://schemas.microsoft.com/office/drawing/2014/main" id="{A966A5FE-E97C-3B42-81B6-FF5CBB731A43}"/>
              </a:ext>
            </a:extLst>
          </p:cNvPr>
          <p:cNvCxnSpPr>
            <a:cxnSpLocks/>
          </p:cNvCxnSpPr>
          <p:nvPr/>
        </p:nvCxnSpPr>
        <p:spPr bwMode="auto">
          <a:xfrm flipV="1">
            <a:off x="159026" y="3464715"/>
            <a:ext cx="11840021" cy="18793"/>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94" name="Slide Number Placeholder 3">
            <a:extLst>
              <a:ext uri="{FF2B5EF4-FFF2-40B4-BE49-F238E27FC236}">
                <a16:creationId xmlns:a16="http://schemas.microsoft.com/office/drawing/2014/main" id="{941D83CD-51C7-B447-8F3E-D8DB779318D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89619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Overview</a:t>
            </a:r>
          </a:p>
        </p:txBody>
      </p:sp>
      <p:sp>
        <p:nvSpPr>
          <p:cNvPr id="4" name="Content Placeholder 3"/>
          <p:cNvSpPr>
            <a:spLocks noGrp="1"/>
          </p:cNvSpPr>
          <p:nvPr>
            <p:ph sz="quarter" idx="11"/>
          </p:nvPr>
        </p:nvSpPr>
        <p:spPr/>
        <p:txBody>
          <a:bodyPr/>
          <a:lstStyle/>
          <a:p>
            <a:r>
              <a:rPr lang="en-US" dirty="0"/>
              <a:t>The tutorial is intended for decision makers who need a top-level understanding of Live, Virtual and Constructive (LVC) interoperability and the supporting standards, technology and processes.  </a:t>
            </a:r>
          </a:p>
          <a:p>
            <a:r>
              <a:rPr lang="en-US" dirty="0"/>
              <a:t>The tutorial will provide:</a:t>
            </a:r>
          </a:p>
          <a:p>
            <a:pPr lvl="1"/>
            <a:r>
              <a:rPr lang="en-US" dirty="0"/>
              <a:t>An overview of recommended concepts, processes and tools needed to achieve interoperability </a:t>
            </a:r>
          </a:p>
          <a:p>
            <a:pPr lvl="1"/>
            <a:r>
              <a:rPr lang="en-US" dirty="0"/>
              <a:t>Use Case that demonstrates interoperability solutions meeting a military training need</a:t>
            </a:r>
          </a:p>
          <a:p>
            <a:pPr lvl="1"/>
            <a:r>
              <a:rPr lang="en-US" dirty="0"/>
              <a:t>Summary with recommendations </a:t>
            </a:r>
          </a:p>
          <a:p>
            <a:r>
              <a:rPr lang="en-US" dirty="0"/>
              <a:t>The objective of this tutorial is to provide managers and those new to LVC technology the high-level insight needed to support intelligent decision making when encountering a need for interoperability </a:t>
            </a:r>
          </a:p>
        </p:txBody>
      </p:sp>
      <p:sp>
        <p:nvSpPr>
          <p:cNvPr id="5" name="Slide Number Placeholder 3">
            <a:extLst>
              <a:ext uri="{FF2B5EF4-FFF2-40B4-BE49-F238E27FC236}">
                <a16:creationId xmlns:a16="http://schemas.microsoft.com/office/drawing/2014/main" id="{9DC0F224-DF91-452C-85EB-A9C95BA68C0C}"/>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82563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781" y="-224718"/>
            <a:ext cx="7002463" cy="10287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kern="1200" dirty="0"/>
              <a:t>TENA Overview</a:t>
            </a:r>
          </a:p>
        </p:txBody>
      </p:sp>
      <p:sp>
        <p:nvSpPr>
          <p:cNvPr id="3" name="Content Placeholder 2"/>
          <p:cNvSpPr>
            <a:spLocks noGrp="1"/>
          </p:cNvSpPr>
          <p:nvPr>
            <p:ph idx="4294967295"/>
          </p:nvPr>
        </p:nvSpPr>
        <p:spPr>
          <a:xfrm>
            <a:off x="1542159" y="1466125"/>
            <a:ext cx="8683625" cy="4953000"/>
          </a:xfrm>
        </p:spPr>
        <p:txBody>
          <a:bodyPr>
            <a:normAutofit fontScale="92500"/>
          </a:bodyPr>
          <a:lstStyle/>
          <a:p>
            <a:r>
              <a:rPr lang="en-US" sz="2344" dirty="0"/>
              <a:t>What does TENA enable?</a:t>
            </a:r>
          </a:p>
          <a:p>
            <a:pPr lvl="1"/>
            <a:r>
              <a:rPr lang="en-US" sz="2063" dirty="0"/>
              <a:t>Interoperability between inter- and intra-range assets</a:t>
            </a:r>
          </a:p>
          <a:p>
            <a:pPr lvl="1"/>
            <a:r>
              <a:rPr lang="en-US" sz="2063" dirty="0"/>
              <a:t>Elimination of proprietary interfaces to range instrumentation</a:t>
            </a:r>
          </a:p>
          <a:p>
            <a:pPr lvl="1"/>
            <a:r>
              <a:rPr lang="en-US" sz="2063" dirty="0"/>
              <a:t>Efficient incremental upgrades to test and training capabilities</a:t>
            </a:r>
          </a:p>
          <a:p>
            <a:pPr lvl="1"/>
            <a:r>
              <a:rPr lang="en-US" sz="2063" dirty="0"/>
              <a:t>Integration of Live, Virtual, and Constructive assets (locally or distributed)</a:t>
            </a:r>
          </a:p>
          <a:p>
            <a:pPr lvl="1"/>
            <a:r>
              <a:rPr lang="en-US" sz="2063" dirty="0"/>
              <a:t>Sharing and reuse of common capabilities across existing and new investments</a:t>
            </a:r>
          </a:p>
          <a:p>
            <a:pPr lvl="4"/>
            <a:endParaRPr lang="en-US" sz="1031" dirty="0"/>
          </a:p>
          <a:p>
            <a:r>
              <a:rPr lang="en-US" sz="2344" dirty="0"/>
              <a:t>What is included in the TENA architecture?</a:t>
            </a:r>
          </a:p>
          <a:p>
            <a:pPr lvl="1"/>
            <a:r>
              <a:rPr lang="en-US" sz="2063" dirty="0"/>
              <a:t>Customizable “data contracts” that standardize repeatable information exchange </a:t>
            </a:r>
          </a:p>
          <a:p>
            <a:pPr lvl="1"/>
            <a:r>
              <a:rPr lang="en-US" sz="2063" dirty="0"/>
              <a:t>Interoperability-enabling, auto-code generated software libraries</a:t>
            </a:r>
          </a:p>
          <a:p>
            <a:pPr lvl="1"/>
            <a:r>
              <a:rPr lang="en-US" sz="2063" dirty="0"/>
              <a:t>A core set of tools that address common test and training requirements</a:t>
            </a:r>
          </a:p>
          <a:p>
            <a:pPr lvl="1"/>
            <a:r>
              <a:rPr lang="en-US" sz="2063" dirty="0"/>
              <a:t>Collaboration mechanisms that facilitate sharing and reuse</a:t>
            </a:r>
          </a:p>
          <a:p>
            <a:pPr lvl="4"/>
            <a:endParaRPr lang="en-US" sz="1031" dirty="0"/>
          </a:p>
          <a:p>
            <a:r>
              <a:rPr lang="en-US" sz="2344" dirty="0"/>
              <a:t>TENA is continuing to be evolved and has institutional funding</a:t>
            </a:r>
          </a:p>
        </p:txBody>
      </p:sp>
      <p:sp>
        <p:nvSpPr>
          <p:cNvPr id="4" name="TextBox 3"/>
          <p:cNvSpPr txBox="1"/>
          <p:nvPr/>
        </p:nvSpPr>
        <p:spPr>
          <a:xfrm>
            <a:off x="953968" y="865143"/>
            <a:ext cx="9589186" cy="451249"/>
          </a:xfrm>
          <a:prstGeom prst="rect">
            <a:avLst/>
          </a:prstGeom>
        </p:spPr>
        <p:style>
          <a:lnRef idx="1">
            <a:schemeClr val="dk1"/>
          </a:lnRef>
          <a:fillRef idx="2">
            <a:schemeClr val="dk1"/>
          </a:fillRef>
          <a:effectRef idx="1">
            <a:schemeClr val="dk1"/>
          </a:effectRef>
          <a:fontRef idx="minor">
            <a:schemeClr val="dk1"/>
          </a:fontRef>
        </p:style>
        <p:txBody>
          <a:bodyPr wrap="square" lIns="89626" tIns="44817" rIns="89626" bIns="44817" rtlCol="0">
            <a:spAutoFit/>
          </a:bodyPr>
          <a:lstStyle/>
          <a:p>
            <a:pPr algn="ctr" defTabSz="856487"/>
            <a:r>
              <a:rPr lang="en-US" sz="2344" b="1" dirty="0">
                <a:solidFill>
                  <a:srgbClr val="000000"/>
                </a:solidFill>
              </a:rPr>
              <a:t>TENA is the DoD GOTS live range integration architecture</a:t>
            </a:r>
          </a:p>
        </p:txBody>
      </p:sp>
      <p:pic>
        <p:nvPicPr>
          <p:cNvPr id="5" name="Picture 4" descr="TENA-Enabled-19-July-2005(Hi-Res)"/>
          <p:cNvPicPr>
            <a:picLocks noChangeAspect="1" noChangeArrowheads="1"/>
          </p:cNvPicPr>
          <p:nvPr/>
        </p:nvPicPr>
        <p:blipFill>
          <a:blip r:embed="rId2" cstate="print">
            <a:extLst>
              <a:ext uri="{28A0092B-C50C-407E-A947-70E740481C1C}">
                <a14:useLocalDpi xmlns:a14="http://schemas.microsoft.com/office/drawing/2010/main" val="0"/>
              </a:ext>
            </a:extLst>
          </a:blip>
          <a:srcRect b="25795"/>
          <a:stretch>
            <a:fillRect/>
          </a:stretch>
        </p:blipFill>
        <p:spPr bwMode="auto">
          <a:xfrm>
            <a:off x="9746215" y="4835098"/>
            <a:ext cx="2115227" cy="8016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79" name="Picture 178">
            <a:extLst>
              <a:ext uri="{FF2B5EF4-FFF2-40B4-BE49-F238E27FC236}">
                <a16:creationId xmlns:a16="http://schemas.microsoft.com/office/drawing/2014/main" id="{D7DE508F-B71C-4845-B7C6-EF9EF884C856}"/>
              </a:ext>
            </a:extLst>
          </p:cNvPr>
          <p:cNvPicPr>
            <a:picLocks noChangeAspect="1"/>
          </p:cNvPicPr>
          <p:nvPr/>
        </p:nvPicPr>
        <p:blipFill>
          <a:blip r:embed="rId3"/>
          <a:stretch>
            <a:fillRect/>
          </a:stretch>
        </p:blipFill>
        <p:spPr>
          <a:xfrm>
            <a:off x="9544797" y="1622083"/>
            <a:ext cx="1996715" cy="1428443"/>
          </a:xfrm>
          <a:prstGeom prst="rect">
            <a:avLst/>
          </a:prstGeom>
        </p:spPr>
      </p:pic>
      <p:sp>
        <p:nvSpPr>
          <p:cNvPr id="7" name="Slide Number Placeholder 3">
            <a:extLst>
              <a:ext uri="{FF2B5EF4-FFF2-40B4-BE49-F238E27FC236}">
                <a16:creationId xmlns:a16="http://schemas.microsoft.com/office/drawing/2014/main" id="{B2167219-C473-41EC-8D2C-13B6C14B336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968842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94471"/>
            <a:ext cx="9846527" cy="1227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400" b="1" dirty="0">
                <a:solidFill>
                  <a:schemeClr val="bg1"/>
                </a:solidFill>
                <a:effectLst>
                  <a:outerShdw blurRad="38100" dist="38100" dir="2700000" algn="tl">
                    <a:srgbClr val="C0C0C0"/>
                  </a:outerShdw>
                </a:effectLst>
              </a:rPr>
              <a:t>TENA-Enabled Interoperability </a:t>
            </a:r>
          </a:p>
        </p:txBody>
      </p:sp>
      <p:sp>
        <p:nvSpPr>
          <p:cNvPr id="9" name="Content Placeholder 4">
            <a:extLst>
              <a:ext uri="{FF2B5EF4-FFF2-40B4-BE49-F238E27FC236}">
                <a16:creationId xmlns:a16="http://schemas.microsoft.com/office/drawing/2014/main" id="{643CAF4C-5D7C-479A-BEB6-C0D2DBB7DF42}"/>
              </a:ext>
            </a:extLst>
          </p:cNvPr>
          <p:cNvSpPr>
            <a:spLocks noGrp="1"/>
          </p:cNvSpPr>
          <p:nvPr/>
        </p:nvSpPr>
        <p:spPr bwMode="auto">
          <a:xfrm>
            <a:off x="1676400" y="1315879"/>
            <a:ext cx="8743530" cy="5637371"/>
          </a:xfrm>
          <a:prstGeom prst="rect">
            <a:avLst/>
          </a:prstGeom>
          <a:noFill/>
          <a:ln w="9525">
            <a:noFill/>
            <a:miter lim="800000"/>
            <a:headEnd/>
            <a:tailEnd/>
          </a:ln>
        </p:spPr>
        <p:txBody>
          <a:bodyPr vert="horz" wrap="square" lIns="95902" tIns="47956" rIns="95902" bIns="47956" numCol="1" anchor="t" anchorCtr="0" compatLnSpc="1">
            <a:prstTxWarp prst="textNoShape">
              <a:avLst/>
            </a:prstTxWarp>
            <a:normAutofit/>
          </a:bodyPr>
          <a:lstStyle>
            <a:lvl1pPr marL="238018"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400" b="1">
                <a:solidFill>
                  <a:schemeClr val="tx1"/>
                </a:solidFill>
                <a:latin typeface="+mn-lt"/>
                <a:ea typeface="+mn-ea"/>
                <a:cs typeface="+mn-cs"/>
              </a:defRPr>
            </a:lvl1pPr>
            <a:lvl2pPr marL="710900" indent="-2427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2pPr>
            <a:lvl3pPr marL="1124282" indent="-225491"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3pPr>
            <a:lvl4pPr marL="1608142"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4pPr>
            <a:lvl5pPr marL="2077932" indent="-225491" algn="l" defTabSz="950479"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5pPr>
            <a:lvl6pPr marL="2530431"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6pPr>
            <a:lvl7pPr marL="2981112"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7pPr>
            <a:lvl8pPr marL="3431799"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8pPr>
            <a:lvl9pPr marL="3882478"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9pPr>
          </a:lstStyle>
          <a:p>
            <a:r>
              <a:rPr lang="en-US" sz="1800" dirty="0"/>
              <a:t>Common specifications for test and training data</a:t>
            </a:r>
          </a:p>
          <a:p>
            <a:r>
              <a:rPr lang="en-US" sz="1800" dirty="0"/>
              <a:t>Data Dissemination across variable applications, platforms, </a:t>
            </a:r>
          </a:p>
          <a:p>
            <a:pPr marL="0" indent="0">
              <a:buNone/>
            </a:pPr>
            <a:r>
              <a:rPr lang="en-US" sz="1800" dirty="0"/>
              <a:t>    programming languages, networks, and classification levels</a:t>
            </a:r>
          </a:p>
          <a:p>
            <a:r>
              <a:rPr lang="en-US" sz="1800" dirty="0"/>
              <a:t>Data Collection and Playback</a:t>
            </a:r>
          </a:p>
          <a:p>
            <a:pPr>
              <a:spcBef>
                <a:spcPts val="1500"/>
              </a:spcBef>
            </a:pPr>
            <a:r>
              <a:rPr lang="en-US" sz="1800" dirty="0"/>
              <a:t>Local and Remote Command and Control</a:t>
            </a:r>
          </a:p>
          <a:p>
            <a:r>
              <a:rPr lang="en-US" sz="1800" dirty="0"/>
              <a:t>Health &amp; Status Monitoring</a:t>
            </a:r>
          </a:p>
          <a:p>
            <a:pPr>
              <a:spcBef>
                <a:spcPts val="1500"/>
              </a:spcBef>
            </a:pPr>
            <a:r>
              <a:rPr lang="en-US" sz="1800" dirty="0"/>
              <a:t>Real-Time simulations</a:t>
            </a:r>
          </a:p>
          <a:p>
            <a:r>
              <a:rPr lang="en-US" sz="1800" dirty="0"/>
              <a:t>Stimulation of live sensors and instrumentation</a:t>
            </a:r>
          </a:p>
          <a:p>
            <a:r>
              <a:rPr lang="en-US" sz="1800" dirty="0"/>
              <a:t>Connecting non-interoperable inter- and intra-range systems</a:t>
            </a:r>
          </a:p>
          <a:p>
            <a:endParaRPr lang="en-US" sz="1500" dirty="0"/>
          </a:p>
          <a:p>
            <a:r>
              <a:rPr lang="en-US" sz="1800" dirty="0"/>
              <a:t>Eliminating proprietary interfaces to range instrumentation</a:t>
            </a:r>
          </a:p>
          <a:p>
            <a:r>
              <a:rPr lang="en-US" sz="1800" dirty="0"/>
              <a:t>Sharing and reuse of common range tools and capabilities</a:t>
            </a:r>
          </a:p>
          <a:p>
            <a:r>
              <a:rPr lang="en-US" sz="1800" dirty="0"/>
              <a:t>Online Collaboration and File Sharing</a:t>
            </a:r>
          </a:p>
          <a:p>
            <a:endParaRPr lang="en-US" dirty="0"/>
          </a:p>
        </p:txBody>
      </p:sp>
      <p:sp>
        <p:nvSpPr>
          <p:cNvPr id="10" name="TextBox 6">
            <a:extLst>
              <a:ext uri="{FF2B5EF4-FFF2-40B4-BE49-F238E27FC236}">
                <a16:creationId xmlns:a16="http://schemas.microsoft.com/office/drawing/2014/main" id="{8C69210E-1754-4C10-A17B-179A55BF9359}"/>
              </a:ext>
            </a:extLst>
          </p:cNvPr>
          <p:cNvSpPr txBox="1"/>
          <p:nvPr/>
        </p:nvSpPr>
        <p:spPr>
          <a:xfrm>
            <a:off x="9311950" y="1701428"/>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Data Management</a:t>
            </a:r>
            <a:endParaRPr lang="en-US" sz="2000" i="1" dirty="0">
              <a:solidFill>
                <a:srgbClr val="0070C0"/>
              </a:solidFill>
            </a:endParaRPr>
          </a:p>
        </p:txBody>
      </p:sp>
      <p:sp>
        <p:nvSpPr>
          <p:cNvPr id="11" name="TextBox 7">
            <a:extLst>
              <a:ext uri="{FF2B5EF4-FFF2-40B4-BE49-F238E27FC236}">
                <a16:creationId xmlns:a16="http://schemas.microsoft.com/office/drawing/2014/main" id="{CA500004-D9D1-494F-B15C-FD3A37326FE5}"/>
              </a:ext>
            </a:extLst>
          </p:cNvPr>
          <p:cNvSpPr txBox="1"/>
          <p:nvPr/>
        </p:nvSpPr>
        <p:spPr>
          <a:xfrm>
            <a:off x="9320345" y="2757143"/>
            <a:ext cx="1802174"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Event Management</a:t>
            </a:r>
            <a:endParaRPr lang="en-US" sz="2000" i="1" dirty="0">
              <a:solidFill>
                <a:srgbClr val="0070C0"/>
              </a:solidFill>
            </a:endParaRPr>
          </a:p>
        </p:txBody>
      </p:sp>
      <p:sp>
        <p:nvSpPr>
          <p:cNvPr id="12" name="TextBox 8">
            <a:extLst>
              <a:ext uri="{FF2B5EF4-FFF2-40B4-BE49-F238E27FC236}">
                <a16:creationId xmlns:a16="http://schemas.microsoft.com/office/drawing/2014/main" id="{8C52F11A-280B-44C7-A3D6-64FFFE169C74}"/>
              </a:ext>
            </a:extLst>
          </p:cNvPr>
          <p:cNvSpPr txBox="1"/>
          <p:nvPr/>
        </p:nvSpPr>
        <p:spPr>
          <a:xfrm>
            <a:off x="9325806" y="4954304"/>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Sharing &amp; Reuse </a:t>
            </a:r>
            <a:endParaRPr lang="en-US" sz="2000" i="1" dirty="0">
              <a:solidFill>
                <a:srgbClr val="0070C0"/>
              </a:solidFill>
            </a:endParaRPr>
          </a:p>
        </p:txBody>
      </p:sp>
      <p:sp>
        <p:nvSpPr>
          <p:cNvPr id="13" name="TextBox 9">
            <a:extLst>
              <a:ext uri="{FF2B5EF4-FFF2-40B4-BE49-F238E27FC236}">
                <a16:creationId xmlns:a16="http://schemas.microsoft.com/office/drawing/2014/main" id="{07CD2AD2-BD16-4887-91E3-6A40C5478262}"/>
              </a:ext>
            </a:extLst>
          </p:cNvPr>
          <p:cNvSpPr txBox="1"/>
          <p:nvPr/>
        </p:nvSpPr>
        <p:spPr>
          <a:xfrm>
            <a:off x="9325806" y="3658597"/>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LVC Integration</a:t>
            </a:r>
            <a:endParaRPr lang="en-US" sz="2000" i="1" dirty="0">
              <a:solidFill>
                <a:srgbClr val="0070C0"/>
              </a:solidFill>
            </a:endParaRPr>
          </a:p>
        </p:txBody>
      </p:sp>
      <p:sp>
        <p:nvSpPr>
          <p:cNvPr id="14" name="Right Brace 13">
            <a:extLst>
              <a:ext uri="{FF2B5EF4-FFF2-40B4-BE49-F238E27FC236}">
                <a16:creationId xmlns:a16="http://schemas.microsoft.com/office/drawing/2014/main" id="{FFC3F353-E01F-42F3-8527-F9252414B1C7}"/>
              </a:ext>
            </a:extLst>
          </p:cNvPr>
          <p:cNvSpPr/>
          <p:nvPr/>
        </p:nvSpPr>
        <p:spPr bwMode="auto">
          <a:xfrm>
            <a:off x="9016629" y="4677137"/>
            <a:ext cx="364546" cy="109605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5" name="Right Brace 14">
            <a:extLst>
              <a:ext uri="{FF2B5EF4-FFF2-40B4-BE49-F238E27FC236}">
                <a16:creationId xmlns:a16="http://schemas.microsoft.com/office/drawing/2014/main" id="{E882F216-B7B3-48E9-938D-69071E7B3B81}"/>
              </a:ext>
            </a:extLst>
          </p:cNvPr>
          <p:cNvSpPr/>
          <p:nvPr/>
        </p:nvSpPr>
        <p:spPr bwMode="auto">
          <a:xfrm>
            <a:off x="9018792" y="2729131"/>
            <a:ext cx="364546" cy="782873"/>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6" name="Right Brace 15">
            <a:extLst>
              <a:ext uri="{FF2B5EF4-FFF2-40B4-BE49-F238E27FC236}">
                <a16:creationId xmlns:a16="http://schemas.microsoft.com/office/drawing/2014/main" id="{1AD56A1A-31C3-4B7B-A2F8-DA3648D26865}"/>
              </a:ext>
            </a:extLst>
          </p:cNvPr>
          <p:cNvSpPr/>
          <p:nvPr/>
        </p:nvSpPr>
        <p:spPr bwMode="auto">
          <a:xfrm>
            <a:off x="9016625" y="3551364"/>
            <a:ext cx="350706" cy="105492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7" name="Right Brace 16">
            <a:extLst>
              <a:ext uri="{FF2B5EF4-FFF2-40B4-BE49-F238E27FC236}">
                <a16:creationId xmlns:a16="http://schemas.microsoft.com/office/drawing/2014/main" id="{E8CC0B56-FCEB-44F2-808E-D687317E109B}"/>
              </a:ext>
            </a:extLst>
          </p:cNvPr>
          <p:cNvSpPr/>
          <p:nvPr/>
        </p:nvSpPr>
        <p:spPr bwMode="auto">
          <a:xfrm>
            <a:off x="9018794" y="1396632"/>
            <a:ext cx="348540" cy="1288466"/>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8" name="Slide Number Placeholder 3">
            <a:extLst>
              <a:ext uri="{FF2B5EF4-FFF2-40B4-BE49-F238E27FC236}">
                <a16:creationId xmlns:a16="http://schemas.microsoft.com/office/drawing/2014/main" id="{8307291D-1D50-488B-B42D-9B129436AA8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588180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277" name="Rectangle 173"/>
          <p:cNvSpPr>
            <a:spLocks noGrp="1" noChangeArrowheads="1"/>
          </p:cNvSpPr>
          <p:nvPr>
            <p:ph type="title"/>
          </p:nvPr>
        </p:nvSpPr>
        <p:spPr>
          <a:xfrm>
            <a:off x="301634" y="-40114"/>
            <a:ext cx="11673773" cy="795130"/>
          </a:xfrm>
        </p:spPr>
        <p:txBody>
          <a:bodyPr/>
          <a:lstStyle/>
          <a:p>
            <a:r>
              <a:rPr lang="en-US" noProof="0" dirty="0"/>
              <a:t>Test and Training Enabling Architecture (</a:t>
            </a:r>
            <a:r>
              <a:rPr lang="en-US" noProof="0"/>
              <a:t>TENA) Overview</a:t>
            </a:r>
            <a:endParaRPr lang="en-US" noProof="0" dirty="0"/>
          </a:p>
        </p:txBody>
      </p:sp>
      <p:grpSp>
        <p:nvGrpSpPr>
          <p:cNvPr id="5" name="Group 4"/>
          <p:cNvGrpSpPr/>
          <p:nvPr/>
        </p:nvGrpSpPr>
        <p:grpSpPr>
          <a:xfrm>
            <a:off x="43374" y="1134992"/>
            <a:ext cx="7161976" cy="4962031"/>
            <a:chOff x="950119" y="1685926"/>
            <a:chExt cx="7700962" cy="5358943"/>
          </a:xfrm>
        </p:grpSpPr>
        <p:sp>
          <p:nvSpPr>
            <p:cNvPr id="1199283" name="Oval 179"/>
            <p:cNvSpPr>
              <a:spLocks noChangeArrowheads="1"/>
            </p:cNvSpPr>
            <p:nvPr/>
          </p:nvSpPr>
          <p:spPr bwMode="auto">
            <a:xfrm>
              <a:off x="6184901" y="2862263"/>
              <a:ext cx="604838" cy="250825"/>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4" name="Freeform 180"/>
            <p:cNvSpPr>
              <a:spLocks/>
            </p:cNvSpPr>
            <p:nvPr/>
          </p:nvSpPr>
          <p:spPr bwMode="auto">
            <a:xfrm>
              <a:off x="7209632" y="3802064"/>
              <a:ext cx="552450" cy="746125"/>
            </a:xfrm>
            <a:custGeom>
              <a:avLst/>
              <a:gdLst/>
              <a:ahLst/>
              <a:cxnLst>
                <a:cxn ang="0">
                  <a:pos x="0" y="470"/>
                </a:cxn>
                <a:cxn ang="0">
                  <a:pos x="0" y="243"/>
                </a:cxn>
                <a:cxn ang="0">
                  <a:pos x="349" y="0"/>
                </a:cxn>
              </a:cxnLst>
              <a:rect l="0" t="0" r="r" b="b"/>
              <a:pathLst>
                <a:path w="349" h="470">
                  <a:moveTo>
                    <a:pt x="0" y="470"/>
                  </a:moveTo>
                  <a:lnTo>
                    <a:pt x="0" y="243"/>
                  </a:lnTo>
                  <a:lnTo>
                    <a:pt x="349" y="0"/>
                  </a:lnTo>
                </a:path>
              </a:pathLst>
            </a:custGeom>
            <a:noFill/>
            <a:ln w="57150" cap="flat" cmpd="sng">
              <a:solidFill>
                <a:srgbClr val="800080"/>
              </a:solidFill>
              <a:prstDash val="solid"/>
              <a:round/>
              <a:headEnd type="none" w="med" len="med"/>
              <a:tailEnd type="none" w="med" len="med"/>
            </a:ln>
            <a:effectLst/>
          </p:spPr>
          <p:txBody>
            <a:bodyPr wrap="none" lIns="91432" tIns="45716" rIns="91432" bIns="45716" anchor="ctr"/>
            <a:lstStyle/>
            <a:p>
              <a:endParaRPr lang="en-US"/>
            </a:p>
          </p:txBody>
        </p:sp>
        <p:sp>
          <p:nvSpPr>
            <p:cNvPr id="1199285" name="Rectangle 181"/>
            <p:cNvSpPr>
              <a:spLocks noChangeArrowheads="1"/>
            </p:cNvSpPr>
            <p:nvPr/>
          </p:nvSpPr>
          <p:spPr bwMode="auto">
            <a:xfrm>
              <a:off x="5995195" y="6119814"/>
              <a:ext cx="2654300" cy="820737"/>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6" name="Text Box 182"/>
            <p:cNvSpPr txBox="1">
              <a:spLocks noChangeArrowheads="1"/>
            </p:cNvSpPr>
            <p:nvPr/>
          </p:nvSpPr>
          <p:spPr bwMode="auto">
            <a:xfrm>
              <a:off x="6110996" y="6829425"/>
              <a:ext cx="2467147"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B2B2B2"/>
                  </a:solidFill>
                  <a:latin typeface="Arial Black" pitchFamily="34" charset="0"/>
                </a:rPr>
                <a:t>Non-TENA Applications</a:t>
              </a:r>
            </a:p>
          </p:txBody>
        </p:sp>
        <p:sp>
          <p:nvSpPr>
            <p:cNvPr id="1199287" name="Oval 183"/>
            <p:cNvSpPr>
              <a:spLocks noChangeArrowheads="1"/>
            </p:cNvSpPr>
            <p:nvPr/>
          </p:nvSpPr>
          <p:spPr bwMode="auto">
            <a:xfrm>
              <a:off x="7642226" y="2835275"/>
              <a:ext cx="604838"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8" name="Rectangle 184"/>
            <p:cNvSpPr>
              <a:spLocks noChangeArrowheads="1"/>
            </p:cNvSpPr>
            <p:nvPr/>
          </p:nvSpPr>
          <p:spPr bwMode="auto">
            <a:xfrm>
              <a:off x="967581" y="1768476"/>
              <a:ext cx="7683500" cy="22891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9" name="Line 185"/>
            <p:cNvSpPr>
              <a:spLocks noChangeShapeType="1"/>
            </p:cNvSpPr>
            <p:nvPr/>
          </p:nvSpPr>
          <p:spPr bwMode="auto">
            <a:xfrm>
              <a:off x="76604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0" name="Line 186"/>
            <p:cNvSpPr>
              <a:spLocks noChangeShapeType="1"/>
            </p:cNvSpPr>
            <p:nvPr/>
          </p:nvSpPr>
          <p:spPr bwMode="auto">
            <a:xfrm>
              <a:off x="65809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1" name="Freeform 187"/>
            <p:cNvSpPr>
              <a:spLocks/>
            </p:cNvSpPr>
            <p:nvPr/>
          </p:nvSpPr>
          <p:spPr bwMode="auto">
            <a:xfrm>
              <a:off x="950119" y="5189539"/>
              <a:ext cx="7693025" cy="1743075"/>
            </a:xfrm>
            <a:custGeom>
              <a:avLst/>
              <a:gdLst/>
              <a:ahLst/>
              <a:cxnLst>
                <a:cxn ang="0">
                  <a:pos x="5" y="1092"/>
                </a:cxn>
                <a:cxn ang="0">
                  <a:pos x="12" y="0"/>
                </a:cxn>
                <a:cxn ang="0">
                  <a:pos x="4846" y="0"/>
                </a:cxn>
                <a:cxn ang="0">
                  <a:pos x="4846" y="533"/>
                </a:cxn>
                <a:cxn ang="0">
                  <a:pos x="3107" y="533"/>
                </a:cxn>
                <a:cxn ang="0">
                  <a:pos x="3107" y="1098"/>
                </a:cxn>
                <a:cxn ang="0">
                  <a:pos x="0" y="1092"/>
                </a:cxn>
              </a:cxnLst>
              <a:rect l="0" t="0" r="r" b="b"/>
              <a:pathLst>
                <a:path w="4846" h="1098">
                  <a:moveTo>
                    <a:pt x="5" y="1092"/>
                  </a:moveTo>
                  <a:lnTo>
                    <a:pt x="12" y="0"/>
                  </a:lnTo>
                  <a:lnTo>
                    <a:pt x="4846" y="0"/>
                  </a:lnTo>
                  <a:lnTo>
                    <a:pt x="4846" y="533"/>
                  </a:lnTo>
                  <a:lnTo>
                    <a:pt x="3107" y="533"/>
                  </a:lnTo>
                  <a:lnTo>
                    <a:pt x="3107" y="1098"/>
                  </a:lnTo>
                  <a:lnTo>
                    <a:pt x="0" y="1092"/>
                  </a:lnTo>
                </a:path>
              </a:pathLst>
            </a:custGeom>
            <a:noFill/>
            <a:ln w="12700" cap="rnd" cmpd="sng">
              <a:solidFill>
                <a:schemeClr val="tx1"/>
              </a:solidFill>
              <a:prstDash val="sysDot"/>
              <a:round/>
              <a:headEnd/>
              <a:tailEnd/>
            </a:ln>
            <a:effectLst/>
          </p:spPr>
          <p:txBody>
            <a:bodyPr lIns="0" tIns="0" rIns="0" bIns="0" anchor="ctr"/>
            <a:lstStyle/>
            <a:p>
              <a:endParaRPr lang="en-US"/>
            </a:p>
          </p:txBody>
        </p:sp>
        <p:sp>
          <p:nvSpPr>
            <p:cNvPr id="1199292" name="Line 188"/>
            <p:cNvSpPr>
              <a:spLocks noChangeShapeType="1"/>
            </p:cNvSpPr>
            <p:nvPr/>
          </p:nvSpPr>
          <p:spPr bwMode="auto">
            <a:xfrm>
              <a:off x="6471444" y="4624389"/>
              <a:ext cx="0" cy="9128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3" name="Line 189"/>
            <p:cNvSpPr>
              <a:spLocks noChangeShapeType="1"/>
            </p:cNvSpPr>
            <p:nvPr/>
          </p:nvSpPr>
          <p:spPr bwMode="auto">
            <a:xfrm>
              <a:off x="25947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4" name="Line 190"/>
            <p:cNvSpPr>
              <a:spLocks noChangeShapeType="1"/>
            </p:cNvSpPr>
            <p:nvPr/>
          </p:nvSpPr>
          <p:spPr bwMode="auto">
            <a:xfrm>
              <a:off x="3488531"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5" name="Line 191"/>
            <p:cNvSpPr>
              <a:spLocks noChangeShapeType="1"/>
            </p:cNvSpPr>
            <p:nvPr/>
          </p:nvSpPr>
          <p:spPr bwMode="auto">
            <a:xfrm>
              <a:off x="46775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6" name="Oval 192"/>
            <p:cNvSpPr>
              <a:spLocks noChangeArrowheads="1"/>
            </p:cNvSpPr>
            <p:nvPr/>
          </p:nvSpPr>
          <p:spPr bwMode="auto">
            <a:xfrm>
              <a:off x="4363246" y="2847975"/>
              <a:ext cx="604837"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7" name="Oval 193"/>
            <p:cNvSpPr>
              <a:spLocks noChangeArrowheads="1"/>
            </p:cNvSpPr>
            <p:nvPr/>
          </p:nvSpPr>
          <p:spPr bwMode="auto">
            <a:xfrm>
              <a:off x="3153570" y="2844801"/>
              <a:ext cx="606425"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8" name="Oval 194"/>
            <p:cNvSpPr>
              <a:spLocks noChangeArrowheads="1"/>
            </p:cNvSpPr>
            <p:nvPr/>
          </p:nvSpPr>
          <p:spPr bwMode="auto">
            <a:xfrm>
              <a:off x="1602581" y="2643188"/>
              <a:ext cx="603250" cy="249237"/>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9" name="Line 195"/>
            <p:cNvSpPr>
              <a:spLocks noChangeShapeType="1"/>
            </p:cNvSpPr>
            <p:nvPr/>
          </p:nvSpPr>
          <p:spPr bwMode="auto">
            <a:xfrm>
              <a:off x="1307306" y="4992688"/>
              <a:ext cx="0" cy="1225550"/>
            </a:xfrm>
            <a:prstGeom prst="line">
              <a:avLst/>
            </a:prstGeom>
            <a:noFill/>
            <a:ln w="57150">
              <a:solidFill>
                <a:srgbClr val="800080"/>
              </a:solidFill>
              <a:round/>
              <a:headEnd type="triangle" w="med" len="med"/>
              <a:tailEnd type="triangle" w="med" len="med"/>
            </a:ln>
            <a:effectLst/>
          </p:spPr>
          <p:txBody>
            <a:bodyPr wrap="none" lIns="91432" tIns="45716" rIns="91432" bIns="45716" anchor="ctr"/>
            <a:lstStyle/>
            <a:p>
              <a:endParaRPr lang="en-US"/>
            </a:p>
          </p:txBody>
        </p:sp>
        <p:sp>
          <p:nvSpPr>
            <p:cNvPr id="1199301" name="Line 197"/>
            <p:cNvSpPr>
              <a:spLocks noChangeShapeType="1"/>
            </p:cNvSpPr>
            <p:nvPr/>
          </p:nvSpPr>
          <p:spPr bwMode="auto">
            <a:xfrm flipH="1">
              <a:off x="7976394" y="3702050"/>
              <a:ext cx="0" cy="630238"/>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2" name="Line 198"/>
            <p:cNvSpPr>
              <a:spLocks noChangeShapeType="1"/>
            </p:cNvSpPr>
            <p:nvPr/>
          </p:nvSpPr>
          <p:spPr bwMode="auto">
            <a:xfrm rot="10800000" flipV="1">
              <a:off x="7993856" y="5018089"/>
              <a:ext cx="0" cy="5111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3" name="Line 199"/>
            <p:cNvSpPr>
              <a:spLocks noChangeShapeType="1"/>
            </p:cNvSpPr>
            <p:nvPr/>
          </p:nvSpPr>
          <p:spPr bwMode="auto">
            <a:xfrm>
              <a:off x="1564481" y="5013325"/>
              <a:ext cx="0" cy="958850"/>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4" name="Line 200"/>
            <p:cNvSpPr>
              <a:spLocks noChangeShapeType="1"/>
            </p:cNvSpPr>
            <p:nvPr/>
          </p:nvSpPr>
          <p:spPr bwMode="auto">
            <a:xfrm>
              <a:off x="1826419" y="4832351"/>
              <a:ext cx="0" cy="817563"/>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5" name="Line 201"/>
            <p:cNvSpPr>
              <a:spLocks noChangeShapeType="1"/>
            </p:cNvSpPr>
            <p:nvPr/>
          </p:nvSpPr>
          <p:spPr bwMode="auto">
            <a:xfrm>
              <a:off x="5345907" y="4760913"/>
              <a:ext cx="0" cy="7477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6" name="Line 202"/>
            <p:cNvSpPr>
              <a:spLocks noChangeShapeType="1"/>
            </p:cNvSpPr>
            <p:nvPr/>
          </p:nvSpPr>
          <p:spPr bwMode="auto">
            <a:xfrm rot="16200000" flipV="1">
              <a:off x="2940844" y="4525963"/>
              <a:ext cx="0" cy="21875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7" name="Line 203"/>
            <p:cNvSpPr>
              <a:spLocks noChangeShapeType="1"/>
            </p:cNvSpPr>
            <p:nvPr/>
          </p:nvSpPr>
          <p:spPr bwMode="auto">
            <a:xfrm>
              <a:off x="6504781" y="3524251"/>
              <a:ext cx="0" cy="11017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8" name="Line 204"/>
            <p:cNvSpPr>
              <a:spLocks noChangeShapeType="1"/>
            </p:cNvSpPr>
            <p:nvPr/>
          </p:nvSpPr>
          <p:spPr bwMode="auto">
            <a:xfrm>
              <a:off x="7235031" y="4719638"/>
              <a:ext cx="0" cy="7588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9" name="AutoShape 205"/>
            <p:cNvSpPr>
              <a:spLocks noChangeArrowheads="1"/>
            </p:cNvSpPr>
            <p:nvPr/>
          </p:nvSpPr>
          <p:spPr bwMode="auto">
            <a:xfrm>
              <a:off x="4117182" y="3028951"/>
              <a:ext cx="1090613"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10" name="AutoShape 206"/>
            <p:cNvSpPr>
              <a:spLocks noChangeArrowheads="1"/>
            </p:cNvSpPr>
            <p:nvPr/>
          </p:nvSpPr>
          <p:spPr bwMode="auto">
            <a:xfrm>
              <a:off x="5750720" y="3051175"/>
              <a:ext cx="1473200" cy="83343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1" name="AutoShape 207"/>
            <p:cNvSpPr>
              <a:spLocks noChangeArrowheads="1"/>
            </p:cNvSpPr>
            <p:nvPr/>
          </p:nvSpPr>
          <p:spPr bwMode="auto">
            <a:xfrm>
              <a:off x="7382670" y="3022600"/>
              <a:ext cx="1123950" cy="860425"/>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2" name="Line 208"/>
            <p:cNvSpPr>
              <a:spLocks noChangeShapeType="1"/>
            </p:cNvSpPr>
            <p:nvPr/>
          </p:nvSpPr>
          <p:spPr bwMode="auto">
            <a:xfrm>
              <a:off x="6068220" y="6299200"/>
              <a:ext cx="2387600" cy="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3" name="Text Box 209"/>
            <p:cNvSpPr txBox="1">
              <a:spLocks noChangeArrowheads="1"/>
            </p:cNvSpPr>
            <p:nvPr/>
          </p:nvSpPr>
          <p:spPr bwMode="auto">
            <a:xfrm>
              <a:off x="6469857" y="6122988"/>
              <a:ext cx="1801813" cy="165100"/>
            </a:xfrm>
            <a:prstGeom prst="rect">
              <a:avLst/>
            </a:prstGeom>
            <a:noFill/>
            <a:ln w="9525">
              <a:noFill/>
              <a:miter lim="800000"/>
              <a:headEnd/>
              <a:tailEnd/>
            </a:ln>
            <a:effectLst/>
          </p:spPr>
          <p:txBody>
            <a:bodyPr wrap="none" lIns="0" tIns="0" rIns="0" bIns="0">
              <a:spAutoFit/>
            </a:bodyPr>
            <a:lstStyle/>
            <a:p>
              <a:pPr algn="l">
                <a:lnSpc>
                  <a:spcPct val="90000"/>
                </a:lnSpc>
                <a:spcBef>
                  <a:spcPct val="0"/>
                </a:spcBef>
              </a:pPr>
              <a:r>
                <a:rPr lang="en-US" sz="1100" dirty="0">
                  <a:latin typeface="Times New Roman" pitchFamily="18" charset="0"/>
                </a:rPr>
                <a:t>Non-TENA Communications</a:t>
              </a:r>
            </a:p>
          </p:txBody>
        </p:sp>
        <p:sp>
          <p:nvSpPr>
            <p:cNvPr id="1199314" name="Line 210"/>
            <p:cNvSpPr>
              <a:spLocks noChangeShapeType="1"/>
            </p:cNvSpPr>
            <p:nvPr/>
          </p:nvSpPr>
          <p:spPr bwMode="auto">
            <a:xfrm>
              <a:off x="6425406" y="5724525"/>
              <a:ext cx="0" cy="56515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5" name="AutoShape 211"/>
            <p:cNvSpPr>
              <a:spLocks noChangeArrowheads="1"/>
            </p:cNvSpPr>
            <p:nvPr/>
          </p:nvSpPr>
          <p:spPr bwMode="auto">
            <a:xfrm>
              <a:off x="5977732" y="5291139"/>
              <a:ext cx="1017588" cy="684212"/>
            </a:xfrm>
            <a:prstGeom prst="roundRect">
              <a:avLst>
                <a:gd name="adj" fmla="val 16667"/>
              </a:avLst>
            </a:prstGeom>
            <a:solidFill>
              <a:srgbClr val="0033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91407" rIns="0" bIns="0">
              <a:flatTx/>
            </a:bodyPr>
            <a:lstStyle/>
            <a:p>
              <a:pPr>
                <a:lnSpc>
                  <a:spcPct val="85000"/>
                </a:lnSpc>
                <a:spcBef>
                  <a:spcPct val="0"/>
                </a:spcBef>
              </a:pPr>
              <a:endParaRPr lang="en-US" sz="800" dirty="0">
                <a:solidFill>
                  <a:schemeClr val="bg1"/>
                </a:solidFill>
                <a:effectLst>
                  <a:outerShdw blurRad="38100" dist="38100" dir="2700000" algn="tl">
                    <a:srgbClr val="000000"/>
                  </a:outerShdw>
                </a:effectLst>
                <a:latin typeface="Times New Roman" pitchFamily="18" charset="0"/>
              </a:endParaRPr>
            </a:p>
            <a:p>
              <a:pPr>
                <a:lnSpc>
                  <a:spcPct val="85000"/>
                </a:lnSpc>
                <a:spcBef>
                  <a:spcPct val="0"/>
                </a:spcBef>
              </a:pPr>
              <a:r>
                <a:rPr lang="en-US" sz="1300" dirty="0">
                  <a:solidFill>
                    <a:schemeClr val="bg1"/>
                  </a:solidFill>
                  <a:effectLst>
                    <a:outerShdw blurRad="38100" dist="38100" dir="2700000" algn="tl">
                      <a:srgbClr val="000000"/>
                    </a:outerShdw>
                  </a:effectLst>
                  <a:latin typeface="Times New Roman" pitchFamily="18" charset="0"/>
                </a:rPr>
                <a:t>TENA</a:t>
              </a:r>
            </a:p>
            <a:p>
              <a:pPr>
                <a:lnSpc>
                  <a:spcPct val="85000"/>
                </a:lnSpc>
                <a:spcBef>
                  <a:spcPct val="0"/>
                </a:spcBef>
              </a:pPr>
              <a:endParaRPr lang="en-US" sz="1300" dirty="0">
                <a:solidFill>
                  <a:schemeClr val="bg1"/>
                </a:solidFill>
                <a:effectLst>
                  <a:outerShdw blurRad="38100" dist="38100" dir="2700000" algn="tl">
                    <a:srgbClr val="000000"/>
                  </a:outerShdw>
                </a:effectLst>
                <a:latin typeface="Times New Roman" pitchFamily="18" charset="0"/>
              </a:endParaRPr>
            </a:p>
          </p:txBody>
        </p:sp>
        <p:grpSp>
          <p:nvGrpSpPr>
            <p:cNvPr id="1199316" name="Group 212"/>
            <p:cNvGrpSpPr>
              <a:grpSpLocks noChangeAspect="1"/>
            </p:cNvGrpSpPr>
            <p:nvPr/>
          </p:nvGrpSpPr>
          <p:grpSpPr bwMode="auto">
            <a:xfrm rot="16200000">
              <a:off x="8384381" y="6486526"/>
              <a:ext cx="55563" cy="258763"/>
              <a:chOff x="4372" y="3926"/>
              <a:chExt cx="56" cy="248"/>
            </a:xfrm>
          </p:grpSpPr>
          <p:sp>
            <p:nvSpPr>
              <p:cNvPr id="1199317" name="Oval 213"/>
              <p:cNvSpPr>
                <a:spLocks noChangeAspect="1" noChangeArrowheads="1"/>
              </p:cNvSpPr>
              <p:nvPr/>
            </p:nvSpPr>
            <p:spPr bwMode="auto">
              <a:xfrm>
                <a:off x="4372" y="3926"/>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8" name="Oval 214"/>
              <p:cNvSpPr>
                <a:spLocks noChangeAspect="1" noChangeArrowheads="1"/>
              </p:cNvSpPr>
              <p:nvPr/>
            </p:nvSpPr>
            <p:spPr bwMode="auto">
              <a:xfrm>
                <a:off x="4372" y="4022"/>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9" name="Oval 215"/>
              <p:cNvSpPr>
                <a:spLocks noChangeAspect="1" noChangeArrowheads="1"/>
              </p:cNvSpPr>
              <p:nvPr/>
            </p:nvSpPr>
            <p:spPr bwMode="auto">
              <a:xfrm>
                <a:off x="4372" y="4118"/>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grpSp>
        <p:sp>
          <p:nvSpPr>
            <p:cNvPr id="1199320" name="AutoShape 216"/>
            <p:cNvSpPr>
              <a:spLocks noChangeArrowheads="1"/>
            </p:cNvSpPr>
            <p:nvPr/>
          </p:nvSpPr>
          <p:spPr bwMode="auto">
            <a:xfrm>
              <a:off x="1050132" y="2841625"/>
              <a:ext cx="1770063" cy="1027113"/>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182815" rIns="0" bIns="0" anchor="ctr">
              <a:flatTx/>
            </a:bodyPr>
            <a:lstStyle/>
            <a:p>
              <a:pPr defTabSz="553701">
                <a:lnSpc>
                  <a:spcPct val="90000"/>
                </a:lnSpc>
              </a:pPr>
              <a:r>
                <a:rPr lang="en-US" sz="1500" dirty="0">
                  <a:solidFill>
                    <a:schemeClr val="bg1"/>
                  </a:solidFill>
                  <a:latin typeface="Times New Roman" pitchFamily="18" charset="0"/>
                </a:rPr>
                <a:t>Range Resource</a:t>
              </a:r>
            </a:p>
            <a:p>
              <a:pPr defTabSz="553701">
                <a:lnSpc>
                  <a:spcPct val="90000"/>
                </a:lnSpc>
              </a:pPr>
              <a:r>
                <a:rPr lang="en-US" sz="1500" dirty="0">
                  <a:solidFill>
                    <a:schemeClr val="bg1"/>
                  </a:solidFill>
                  <a:latin typeface="Times New Roman" pitchFamily="18" charset="0"/>
                </a:rPr>
                <a:t>Application</a:t>
              </a: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p:txBody>
        </p:sp>
        <p:sp>
          <p:nvSpPr>
            <p:cNvPr id="1199321" name="AutoShape 217"/>
            <p:cNvSpPr>
              <a:spLocks noChangeArrowheads="1"/>
            </p:cNvSpPr>
            <p:nvPr/>
          </p:nvSpPr>
          <p:spPr bwMode="auto">
            <a:xfrm>
              <a:off x="7131844" y="5316538"/>
              <a:ext cx="1157287" cy="615950"/>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Data</a:t>
              </a:r>
              <a:br>
                <a:rPr lang="en-US" sz="1300" dirty="0">
                  <a:solidFill>
                    <a:schemeClr val="bg1"/>
                  </a:solidFill>
                  <a:latin typeface="Times New Roman" pitchFamily="18" charset="0"/>
                </a:rPr>
              </a:br>
              <a:r>
                <a:rPr lang="en-US" sz="1300" dirty="0">
                  <a:solidFill>
                    <a:schemeClr val="bg1"/>
                  </a:solidFill>
                  <a:latin typeface="Times New Roman" pitchFamily="18" charset="0"/>
                </a:rPr>
                <a:t>Collectors</a:t>
              </a:r>
            </a:p>
          </p:txBody>
        </p:sp>
        <p:grpSp>
          <p:nvGrpSpPr>
            <p:cNvPr id="1199322" name="Group 218"/>
            <p:cNvGrpSpPr>
              <a:grpSpLocks/>
            </p:cNvGrpSpPr>
            <p:nvPr/>
          </p:nvGrpSpPr>
          <p:grpSpPr bwMode="auto">
            <a:xfrm rot="16200000">
              <a:off x="5434013" y="3245645"/>
              <a:ext cx="76201" cy="369887"/>
              <a:chOff x="4372" y="3926"/>
              <a:chExt cx="56" cy="248"/>
            </a:xfrm>
          </p:grpSpPr>
          <p:sp>
            <p:nvSpPr>
              <p:cNvPr id="1199323" name="Oval 219"/>
              <p:cNvSpPr>
                <a:spLocks noChangeArrowheads="1"/>
              </p:cNvSpPr>
              <p:nvPr/>
            </p:nvSpPr>
            <p:spPr bwMode="auto">
              <a:xfrm>
                <a:off x="4372" y="3926"/>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4" name="Oval 220"/>
              <p:cNvSpPr>
                <a:spLocks noChangeArrowheads="1"/>
              </p:cNvSpPr>
              <p:nvPr/>
            </p:nvSpPr>
            <p:spPr bwMode="auto">
              <a:xfrm>
                <a:off x="4372" y="4022"/>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5" name="Oval 221"/>
              <p:cNvSpPr>
                <a:spLocks noChangeArrowheads="1"/>
              </p:cNvSpPr>
              <p:nvPr/>
            </p:nvSpPr>
            <p:spPr bwMode="auto">
              <a:xfrm>
                <a:off x="4372" y="4118"/>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grpSp>
        <p:grpSp>
          <p:nvGrpSpPr>
            <p:cNvPr id="1199326" name="Group 222"/>
            <p:cNvGrpSpPr>
              <a:grpSpLocks noChangeAspect="1"/>
            </p:cNvGrpSpPr>
            <p:nvPr/>
          </p:nvGrpSpPr>
          <p:grpSpPr bwMode="auto">
            <a:xfrm flipH="1">
              <a:off x="2963069" y="2178051"/>
              <a:ext cx="989012" cy="771525"/>
              <a:chOff x="473" y="508"/>
              <a:chExt cx="590" cy="513"/>
            </a:xfrm>
          </p:grpSpPr>
          <p:sp>
            <p:nvSpPr>
              <p:cNvPr id="1199327" name="Freeform 223"/>
              <p:cNvSpPr>
                <a:spLocks noChangeAspect="1"/>
              </p:cNvSpPr>
              <p:nvPr/>
            </p:nvSpPr>
            <p:spPr bwMode="auto">
              <a:xfrm>
                <a:off x="522" y="925"/>
                <a:ext cx="230" cy="77"/>
              </a:xfrm>
              <a:custGeom>
                <a:avLst/>
                <a:gdLst/>
                <a:ahLst/>
                <a:cxnLst>
                  <a:cxn ang="0">
                    <a:pos x="227" y="4"/>
                  </a:cxn>
                  <a:cxn ang="0">
                    <a:pos x="229" y="76"/>
                  </a:cxn>
                  <a:cxn ang="0">
                    <a:pos x="0" y="71"/>
                  </a:cxn>
                  <a:cxn ang="0">
                    <a:pos x="0" y="0"/>
                  </a:cxn>
                  <a:cxn ang="0">
                    <a:pos x="227" y="4"/>
                  </a:cxn>
                </a:cxnLst>
                <a:rect l="0" t="0" r="r" b="b"/>
                <a:pathLst>
                  <a:path w="230" h="77">
                    <a:moveTo>
                      <a:pt x="227" y="4"/>
                    </a:moveTo>
                    <a:lnTo>
                      <a:pt x="229" y="76"/>
                    </a:lnTo>
                    <a:lnTo>
                      <a:pt x="0" y="71"/>
                    </a:lnTo>
                    <a:lnTo>
                      <a:pt x="0" y="0"/>
                    </a:lnTo>
                    <a:lnTo>
                      <a:pt x="227" y="4"/>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8" name="Freeform 224"/>
              <p:cNvSpPr>
                <a:spLocks noChangeAspect="1"/>
              </p:cNvSpPr>
              <p:nvPr/>
            </p:nvSpPr>
            <p:spPr bwMode="auto">
              <a:xfrm>
                <a:off x="714" y="866"/>
                <a:ext cx="30" cy="37"/>
              </a:xfrm>
              <a:custGeom>
                <a:avLst/>
                <a:gdLst/>
                <a:ahLst/>
                <a:cxnLst>
                  <a:cxn ang="0">
                    <a:pos x="2" y="0"/>
                  </a:cxn>
                  <a:cxn ang="0">
                    <a:pos x="29" y="0"/>
                  </a:cxn>
                  <a:cxn ang="0">
                    <a:pos x="29" y="36"/>
                  </a:cxn>
                  <a:cxn ang="0">
                    <a:pos x="0" y="31"/>
                  </a:cxn>
                  <a:cxn ang="0">
                    <a:pos x="2" y="0"/>
                  </a:cxn>
                </a:cxnLst>
                <a:rect l="0" t="0" r="r" b="b"/>
                <a:pathLst>
                  <a:path w="30" h="37">
                    <a:moveTo>
                      <a:pt x="2" y="0"/>
                    </a:moveTo>
                    <a:lnTo>
                      <a:pt x="29" y="0"/>
                    </a:lnTo>
                    <a:lnTo>
                      <a:pt x="29" y="36"/>
                    </a:lnTo>
                    <a:lnTo>
                      <a:pt x="0" y="31"/>
                    </a:lnTo>
                    <a:lnTo>
                      <a:pt x="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9" name="Freeform 225"/>
              <p:cNvSpPr>
                <a:spLocks noChangeAspect="1"/>
              </p:cNvSpPr>
              <p:nvPr/>
            </p:nvSpPr>
            <p:spPr bwMode="auto">
              <a:xfrm>
                <a:off x="639" y="563"/>
                <a:ext cx="186" cy="232"/>
              </a:xfrm>
              <a:custGeom>
                <a:avLst/>
                <a:gdLst/>
                <a:ahLst/>
                <a:cxnLst>
                  <a:cxn ang="0">
                    <a:pos x="56" y="0"/>
                  </a:cxn>
                  <a:cxn ang="0">
                    <a:pos x="0" y="46"/>
                  </a:cxn>
                  <a:cxn ang="0">
                    <a:pos x="39" y="157"/>
                  </a:cxn>
                  <a:cxn ang="0">
                    <a:pos x="132" y="231"/>
                  </a:cxn>
                  <a:cxn ang="0">
                    <a:pos x="185" y="191"/>
                  </a:cxn>
                  <a:cxn ang="0">
                    <a:pos x="82" y="107"/>
                  </a:cxn>
                  <a:cxn ang="0">
                    <a:pos x="56" y="0"/>
                  </a:cxn>
                </a:cxnLst>
                <a:rect l="0" t="0" r="r" b="b"/>
                <a:pathLst>
                  <a:path w="186" h="232">
                    <a:moveTo>
                      <a:pt x="56" y="0"/>
                    </a:moveTo>
                    <a:lnTo>
                      <a:pt x="0" y="46"/>
                    </a:lnTo>
                    <a:lnTo>
                      <a:pt x="39" y="157"/>
                    </a:lnTo>
                    <a:lnTo>
                      <a:pt x="132" y="231"/>
                    </a:lnTo>
                    <a:lnTo>
                      <a:pt x="185" y="191"/>
                    </a:lnTo>
                    <a:lnTo>
                      <a:pt x="82" y="107"/>
                    </a:lnTo>
                    <a:lnTo>
                      <a:pt x="56"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0" name="Freeform 226"/>
              <p:cNvSpPr>
                <a:spLocks noChangeAspect="1"/>
              </p:cNvSpPr>
              <p:nvPr/>
            </p:nvSpPr>
            <p:spPr bwMode="auto">
              <a:xfrm>
                <a:off x="627" y="605"/>
                <a:ext cx="99" cy="191"/>
              </a:xfrm>
              <a:custGeom>
                <a:avLst/>
                <a:gdLst/>
                <a:ahLst/>
                <a:cxnLst>
                  <a:cxn ang="0">
                    <a:pos x="61" y="149"/>
                  </a:cxn>
                  <a:cxn ang="0">
                    <a:pos x="63" y="35"/>
                  </a:cxn>
                  <a:cxn ang="0">
                    <a:pos x="61" y="22"/>
                  </a:cxn>
                  <a:cxn ang="0">
                    <a:pos x="56" y="10"/>
                  </a:cxn>
                  <a:cxn ang="0">
                    <a:pos x="51" y="6"/>
                  </a:cxn>
                  <a:cxn ang="0">
                    <a:pos x="44" y="2"/>
                  </a:cxn>
                  <a:cxn ang="0">
                    <a:pos x="41" y="0"/>
                  </a:cxn>
                  <a:cxn ang="0">
                    <a:pos x="0" y="0"/>
                  </a:cxn>
                  <a:cxn ang="0">
                    <a:pos x="10" y="4"/>
                  </a:cxn>
                  <a:cxn ang="0">
                    <a:pos x="15" y="11"/>
                  </a:cxn>
                  <a:cxn ang="0">
                    <a:pos x="18" y="22"/>
                  </a:cxn>
                  <a:cxn ang="0">
                    <a:pos x="18" y="43"/>
                  </a:cxn>
                  <a:cxn ang="0">
                    <a:pos x="18" y="65"/>
                  </a:cxn>
                  <a:cxn ang="0">
                    <a:pos x="22" y="188"/>
                  </a:cxn>
                  <a:cxn ang="0">
                    <a:pos x="98" y="190"/>
                  </a:cxn>
                  <a:cxn ang="0">
                    <a:pos x="61" y="149"/>
                  </a:cxn>
                </a:cxnLst>
                <a:rect l="0" t="0" r="r" b="b"/>
                <a:pathLst>
                  <a:path w="99" h="191">
                    <a:moveTo>
                      <a:pt x="61" y="149"/>
                    </a:moveTo>
                    <a:lnTo>
                      <a:pt x="63" y="35"/>
                    </a:lnTo>
                    <a:lnTo>
                      <a:pt x="61" y="22"/>
                    </a:lnTo>
                    <a:lnTo>
                      <a:pt x="56" y="10"/>
                    </a:lnTo>
                    <a:lnTo>
                      <a:pt x="51" y="6"/>
                    </a:lnTo>
                    <a:lnTo>
                      <a:pt x="44" y="2"/>
                    </a:lnTo>
                    <a:lnTo>
                      <a:pt x="41" y="0"/>
                    </a:lnTo>
                    <a:lnTo>
                      <a:pt x="0" y="0"/>
                    </a:lnTo>
                    <a:lnTo>
                      <a:pt x="10" y="4"/>
                    </a:lnTo>
                    <a:lnTo>
                      <a:pt x="15" y="11"/>
                    </a:lnTo>
                    <a:lnTo>
                      <a:pt x="18" y="22"/>
                    </a:lnTo>
                    <a:lnTo>
                      <a:pt x="18" y="43"/>
                    </a:lnTo>
                    <a:lnTo>
                      <a:pt x="18" y="65"/>
                    </a:lnTo>
                    <a:lnTo>
                      <a:pt x="22" y="188"/>
                    </a:lnTo>
                    <a:lnTo>
                      <a:pt x="98" y="190"/>
                    </a:lnTo>
                    <a:lnTo>
                      <a:pt x="61" y="149"/>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1" name="Freeform 227"/>
              <p:cNvSpPr>
                <a:spLocks noChangeAspect="1"/>
              </p:cNvSpPr>
              <p:nvPr/>
            </p:nvSpPr>
            <p:spPr bwMode="auto">
              <a:xfrm>
                <a:off x="605" y="607"/>
                <a:ext cx="43" cy="188"/>
              </a:xfrm>
              <a:custGeom>
                <a:avLst/>
                <a:gdLst/>
                <a:ahLst/>
                <a:cxnLst>
                  <a:cxn ang="0">
                    <a:pos x="42" y="186"/>
                  </a:cxn>
                  <a:cxn ang="0">
                    <a:pos x="42" y="133"/>
                  </a:cxn>
                  <a:cxn ang="0">
                    <a:pos x="38" y="20"/>
                  </a:cxn>
                  <a:cxn ang="0">
                    <a:pos x="38" y="12"/>
                  </a:cxn>
                  <a:cxn ang="0">
                    <a:pos x="32" y="4"/>
                  </a:cxn>
                  <a:cxn ang="0">
                    <a:pos x="25" y="0"/>
                  </a:cxn>
                  <a:cxn ang="0">
                    <a:pos x="18" y="0"/>
                  </a:cxn>
                  <a:cxn ang="0">
                    <a:pos x="10" y="1"/>
                  </a:cxn>
                  <a:cxn ang="0">
                    <a:pos x="5" y="5"/>
                  </a:cxn>
                  <a:cxn ang="0">
                    <a:pos x="4" y="11"/>
                  </a:cxn>
                  <a:cxn ang="0">
                    <a:pos x="0" y="16"/>
                  </a:cxn>
                  <a:cxn ang="0">
                    <a:pos x="0" y="187"/>
                  </a:cxn>
                  <a:cxn ang="0">
                    <a:pos x="42" y="186"/>
                  </a:cxn>
                </a:cxnLst>
                <a:rect l="0" t="0" r="r" b="b"/>
                <a:pathLst>
                  <a:path w="43" h="188">
                    <a:moveTo>
                      <a:pt x="42" y="186"/>
                    </a:moveTo>
                    <a:lnTo>
                      <a:pt x="42" y="133"/>
                    </a:lnTo>
                    <a:lnTo>
                      <a:pt x="38" y="20"/>
                    </a:lnTo>
                    <a:lnTo>
                      <a:pt x="38" y="12"/>
                    </a:lnTo>
                    <a:lnTo>
                      <a:pt x="32" y="4"/>
                    </a:lnTo>
                    <a:lnTo>
                      <a:pt x="25" y="0"/>
                    </a:lnTo>
                    <a:lnTo>
                      <a:pt x="18" y="0"/>
                    </a:lnTo>
                    <a:lnTo>
                      <a:pt x="10" y="1"/>
                    </a:lnTo>
                    <a:lnTo>
                      <a:pt x="5" y="5"/>
                    </a:lnTo>
                    <a:lnTo>
                      <a:pt x="4" y="11"/>
                    </a:lnTo>
                    <a:lnTo>
                      <a:pt x="0" y="16"/>
                    </a:lnTo>
                    <a:lnTo>
                      <a:pt x="0" y="187"/>
                    </a:lnTo>
                    <a:lnTo>
                      <a:pt x="42" y="18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2" name="Freeform 228"/>
              <p:cNvSpPr>
                <a:spLocks noChangeAspect="1"/>
              </p:cNvSpPr>
              <p:nvPr/>
            </p:nvSpPr>
            <p:spPr bwMode="auto">
              <a:xfrm>
                <a:off x="697" y="508"/>
                <a:ext cx="275" cy="240"/>
              </a:xfrm>
              <a:custGeom>
                <a:avLst/>
                <a:gdLst/>
                <a:ahLst/>
                <a:cxnLst>
                  <a:cxn ang="0">
                    <a:pos x="0" y="52"/>
                  </a:cxn>
                  <a:cxn ang="0">
                    <a:pos x="52" y="0"/>
                  </a:cxn>
                  <a:cxn ang="0">
                    <a:pos x="159" y="0"/>
                  </a:cxn>
                  <a:cxn ang="0">
                    <a:pos x="248" y="69"/>
                  </a:cxn>
                  <a:cxn ang="0">
                    <a:pos x="274" y="176"/>
                  </a:cxn>
                  <a:cxn ang="0">
                    <a:pos x="223" y="239"/>
                  </a:cxn>
                  <a:cxn ang="0">
                    <a:pos x="120" y="238"/>
                  </a:cxn>
                  <a:cxn ang="0">
                    <a:pos x="24" y="163"/>
                  </a:cxn>
                  <a:cxn ang="0">
                    <a:pos x="0" y="52"/>
                  </a:cxn>
                </a:cxnLst>
                <a:rect l="0" t="0" r="r" b="b"/>
                <a:pathLst>
                  <a:path w="275" h="240">
                    <a:moveTo>
                      <a:pt x="0" y="52"/>
                    </a:moveTo>
                    <a:lnTo>
                      <a:pt x="52" y="0"/>
                    </a:lnTo>
                    <a:lnTo>
                      <a:pt x="159" y="0"/>
                    </a:lnTo>
                    <a:lnTo>
                      <a:pt x="248" y="69"/>
                    </a:lnTo>
                    <a:lnTo>
                      <a:pt x="274" y="176"/>
                    </a:lnTo>
                    <a:lnTo>
                      <a:pt x="223" y="239"/>
                    </a:lnTo>
                    <a:lnTo>
                      <a:pt x="120" y="238"/>
                    </a:lnTo>
                    <a:lnTo>
                      <a:pt x="24" y="163"/>
                    </a:lnTo>
                    <a:lnTo>
                      <a:pt x="0" y="52"/>
                    </a:lnTo>
                  </a:path>
                </a:pathLst>
              </a:custGeom>
              <a:solidFill>
                <a:srgbClr val="DADADA"/>
              </a:solidFill>
              <a:ln w="3175" cap="rnd" cmpd="sng">
                <a:solidFill>
                  <a:srgbClr val="000000"/>
                </a:solidFill>
                <a:prstDash val="solid"/>
                <a:round/>
                <a:headEnd type="none" w="med" len="med"/>
                <a:tailEnd type="none" w="med" len="med"/>
              </a:ln>
              <a:effectLst/>
            </p:spPr>
            <p:txBody>
              <a:bodyPr/>
              <a:lstStyle/>
              <a:p>
                <a:endParaRPr lang="en-US"/>
              </a:p>
            </p:txBody>
          </p:sp>
          <p:sp>
            <p:nvSpPr>
              <p:cNvPr id="1199333" name="Freeform 229"/>
              <p:cNvSpPr>
                <a:spLocks noChangeAspect="1"/>
              </p:cNvSpPr>
              <p:nvPr/>
            </p:nvSpPr>
            <p:spPr bwMode="auto">
              <a:xfrm>
                <a:off x="819" y="746"/>
                <a:ext cx="100" cy="9"/>
              </a:xfrm>
              <a:custGeom>
                <a:avLst/>
                <a:gdLst/>
                <a:ahLst/>
                <a:cxnLst>
                  <a:cxn ang="0">
                    <a:pos x="0" y="0"/>
                  </a:cxn>
                  <a:cxn ang="0">
                    <a:pos x="7" y="8"/>
                  </a:cxn>
                  <a:cxn ang="0">
                    <a:pos x="85" y="8"/>
                  </a:cxn>
                  <a:cxn ang="0">
                    <a:pos x="99" y="1"/>
                  </a:cxn>
                  <a:cxn ang="0">
                    <a:pos x="0" y="0"/>
                  </a:cxn>
                </a:cxnLst>
                <a:rect l="0" t="0" r="r" b="b"/>
                <a:pathLst>
                  <a:path w="100" h="9">
                    <a:moveTo>
                      <a:pt x="0" y="0"/>
                    </a:moveTo>
                    <a:lnTo>
                      <a:pt x="7" y="8"/>
                    </a:lnTo>
                    <a:lnTo>
                      <a:pt x="85" y="8"/>
                    </a:lnTo>
                    <a:lnTo>
                      <a:pt x="99" y="1"/>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4" name="Freeform 230"/>
              <p:cNvSpPr>
                <a:spLocks noChangeAspect="1"/>
              </p:cNvSpPr>
              <p:nvPr/>
            </p:nvSpPr>
            <p:spPr bwMode="auto">
              <a:xfrm>
                <a:off x="771" y="756"/>
                <a:ext cx="134" cy="40"/>
              </a:xfrm>
              <a:custGeom>
                <a:avLst/>
                <a:gdLst/>
                <a:ahLst/>
                <a:cxnLst>
                  <a:cxn ang="0">
                    <a:pos x="53" y="0"/>
                  </a:cxn>
                  <a:cxn ang="0">
                    <a:pos x="133" y="0"/>
                  </a:cxn>
                  <a:cxn ang="0">
                    <a:pos x="79" y="39"/>
                  </a:cxn>
                  <a:cxn ang="0">
                    <a:pos x="0" y="37"/>
                  </a:cxn>
                  <a:cxn ang="0">
                    <a:pos x="53" y="0"/>
                  </a:cxn>
                </a:cxnLst>
                <a:rect l="0" t="0" r="r" b="b"/>
                <a:pathLst>
                  <a:path w="134" h="40">
                    <a:moveTo>
                      <a:pt x="53" y="0"/>
                    </a:moveTo>
                    <a:lnTo>
                      <a:pt x="133" y="0"/>
                    </a:lnTo>
                    <a:lnTo>
                      <a:pt x="79" y="39"/>
                    </a:lnTo>
                    <a:lnTo>
                      <a:pt x="0" y="37"/>
                    </a:lnTo>
                    <a:lnTo>
                      <a:pt x="53"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5" name="Freeform 231"/>
              <p:cNvSpPr>
                <a:spLocks noChangeAspect="1"/>
              </p:cNvSpPr>
              <p:nvPr/>
            </p:nvSpPr>
            <p:spPr bwMode="auto">
              <a:xfrm>
                <a:off x="605" y="794"/>
                <a:ext cx="125" cy="72"/>
              </a:xfrm>
              <a:custGeom>
                <a:avLst/>
                <a:gdLst/>
                <a:ahLst/>
                <a:cxnLst>
                  <a:cxn ang="0">
                    <a:pos x="0" y="0"/>
                  </a:cxn>
                  <a:cxn ang="0">
                    <a:pos x="76" y="71"/>
                  </a:cxn>
                  <a:cxn ang="0">
                    <a:pos x="124" y="71"/>
                  </a:cxn>
                  <a:cxn ang="0">
                    <a:pos x="50" y="0"/>
                  </a:cxn>
                  <a:cxn ang="0">
                    <a:pos x="0" y="0"/>
                  </a:cxn>
                </a:cxnLst>
                <a:rect l="0" t="0" r="r" b="b"/>
                <a:pathLst>
                  <a:path w="125" h="72">
                    <a:moveTo>
                      <a:pt x="0" y="0"/>
                    </a:moveTo>
                    <a:lnTo>
                      <a:pt x="76" y="71"/>
                    </a:lnTo>
                    <a:lnTo>
                      <a:pt x="124" y="71"/>
                    </a:lnTo>
                    <a:lnTo>
                      <a:pt x="50" y="0"/>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6" name="Freeform 232"/>
              <p:cNvSpPr>
                <a:spLocks noChangeAspect="1"/>
              </p:cNvSpPr>
              <p:nvPr/>
            </p:nvSpPr>
            <p:spPr bwMode="auto">
              <a:xfrm>
                <a:off x="657" y="703"/>
                <a:ext cx="335" cy="165"/>
              </a:xfrm>
              <a:custGeom>
                <a:avLst/>
                <a:gdLst/>
                <a:ahLst/>
                <a:cxnLst>
                  <a:cxn ang="0">
                    <a:pos x="0" y="91"/>
                  </a:cxn>
                  <a:cxn ang="0">
                    <a:pos x="68" y="92"/>
                  </a:cxn>
                  <a:cxn ang="0">
                    <a:pos x="91" y="110"/>
                  </a:cxn>
                  <a:cxn ang="0">
                    <a:pos x="248" y="116"/>
                  </a:cxn>
                  <a:cxn ang="0">
                    <a:pos x="296" y="65"/>
                  </a:cxn>
                  <a:cxn ang="0">
                    <a:pos x="301" y="0"/>
                  </a:cxn>
                  <a:cxn ang="0">
                    <a:pos x="334" y="0"/>
                  </a:cxn>
                  <a:cxn ang="0">
                    <a:pos x="330" y="99"/>
                  </a:cxn>
                  <a:cxn ang="0">
                    <a:pos x="265" y="164"/>
                  </a:cxn>
                  <a:cxn ang="0">
                    <a:pos x="69" y="161"/>
                  </a:cxn>
                  <a:cxn ang="0">
                    <a:pos x="0" y="91"/>
                  </a:cxn>
                </a:cxnLst>
                <a:rect l="0" t="0" r="r" b="b"/>
                <a:pathLst>
                  <a:path w="335" h="165">
                    <a:moveTo>
                      <a:pt x="0" y="91"/>
                    </a:moveTo>
                    <a:lnTo>
                      <a:pt x="68" y="92"/>
                    </a:lnTo>
                    <a:lnTo>
                      <a:pt x="91" y="110"/>
                    </a:lnTo>
                    <a:lnTo>
                      <a:pt x="248" y="116"/>
                    </a:lnTo>
                    <a:lnTo>
                      <a:pt x="296" y="65"/>
                    </a:lnTo>
                    <a:lnTo>
                      <a:pt x="301" y="0"/>
                    </a:lnTo>
                    <a:lnTo>
                      <a:pt x="334" y="0"/>
                    </a:lnTo>
                    <a:lnTo>
                      <a:pt x="330" y="99"/>
                    </a:lnTo>
                    <a:lnTo>
                      <a:pt x="265" y="164"/>
                    </a:lnTo>
                    <a:lnTo>
                      <a:pt x="69" y="161"/>
                    </a:lnTo>
                    <a:lnTo>
                      <a:pt x="0" y="9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7" name="Freeform 233"/>
              <p:cNvSpPr>
                <a:spLocks noChangeAspect="1"/>
              </p:cNvSpPr>
              <p:nvPr/>
            </p:nvSpPr>
            <p:spPr bwMode="auto">
              <a:xfrm>
                <a:off x="905" y="704"/>
                <a:ext cx="51" cy="66"/>
              </a:xfrm>
              <a:custGeom>
                <a:avLst/>
                <a:gdLst/>
                <a:ahLst/>
                <a:cxnLst>
                  <a:cxn ang="0">
                    <a:pos x="50" y="0"/>
                  </a:cxn>
                  <a:cxn ang="0">
                    <a:pos x="28" y="29"/>
                  </a:cxn>
                  <a:cxn ang="0">
                    <a:pos x="13" y="43"/>
                  </a:cxn>
                  <a:cxn ang="0">
                    <a:pos x="9" y="47"/>
                  </a:cxn>
                  <a:cxn ang="0">
                    <a:pos x="0" y="52"/>
                  </a:cxn>
                  <a:cxn ang="0">
                    <a:pos x="0" y="65"/>
                  </a:cxn>
                  <a:cxn ang="0">
                    <a:pos x="48" y="65"/>
                  </a:cxn>
                  <a:cxn ang="0">
                    <a:pos x="50" y="0"/>
                  </a:cxn>
                </a:cxnLst>
                <a:rect l="0" t="0" r="r" b="b"/>
                <a:pathLst>
                  <a:path w="51" h="66">
                    <a:moveTo>
                      <a:pt x="50" y="0"/>
                    </a:moveTo>
                    <a:lnTo>
                      <a:pt x="28" y="29"/>
                    </a:lnTo>
                    <a:lnTo>
                      <a:pt x="13" y="43"/>
                    </a:lnTo>
                    <a:lnTo>
                      <a:pt x="9" y="47"/>
                    </a:lnTo>
                    <a:lnTo>
                      <a:pt x="0" y="52"/>
                    </a:lnTo>
                    <a:lnTo>
                      <a:pt x="0" y="65"/>
                    </a:lnTo>
                    <a:lnTo>
                      <a:pt x="48" y="65"/>
                    </a:lnTo>
                    <a:lnTo>
                      <a:pt x="5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8" name="Freeform 234"/>
              <p:cNvSpPr>
                <a:spLocks noChangeAspect="1"/>
              </p:cNvSpPr>
              <p:nvPr/>
            </p:nvSpPr>
            <p:spPr bwMode="auto">
              <a:xfrm>
                <a:off x="852" y="769"/>
                <a:ext cx="99" cy="49"/>
              </a:xfrm>
              <a:custGeom>
                <a:avLst/>
                <a:gdLst/>
                <a:ahLst/>
                <a:cxnLst>
                  <a:cxn ang="0">
                    <a:pos x="52" y="0"/>
                  </a:cxn>
                  <a:cxn ang="0">
                    <a:pos x="0" y="47"/>
                  </a:cxn>
                  <a:cxn ang="0">
                    <a:pos x="53" y="48"/>
                  </a:cxn>
                  <a:cxn ang="0">
                    <a:pos x="98" y="0"/>
                  </a:cxn>
                  <a:cxn ang="0">
                    <a:pos x="52" y="0"/>
                  </a:cxn>
                </a:cxnLst>
                <a:rect l="0" t="0" r="r" b="b"/>
                <a:pathLst>
                  <a:path w="99" h="49">
                    <a:moveTo>
                      <a:pt x="52" y="0"/>
                    </a:moveTo>
                    <a:lnTo>
                      <a:pt x="0" y="47"/>
                    </a:lnTo>
                    <a:lnTo>
                      <a:pt x="53" y="48"/>
                    </a:lnTo>
                    <a:lnTo>
                      <a:pt x="98" y="0"/>
                    </a:lnTo>
                    <a:lnTo>
                      <a:pt x="5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9" name="Freeform 235"/>
              <p:cNvSpPr>
                <a:spLocks noChangeAspect="1"/>
              </p:cNvSpPr>
              <p:nvPr/>
            </p:nvSpPr>
            <p:spPr bwMode="auto">
              <a:xfrm>
                <a:off x="957" y="626"/>
                <a:ext cx="35" cy="77"/>
              </a:xfrm>
              <a:custGeom>
                <a:avLst/>
                <a:gdLst/>
                <a:ahLst/>
                <a:cxnLst>
                  <a:cxn ang="0">
                    <a:pos x="34" y="76"/>
                  </a:cxn>
                  <a:cxn ang="0">
                    <a:pos x="34" y="29"/>
                  </a:cxn>
                  <a:cxn ang="0">
                    <a:pos x="34" y="18"/>
                  </a:cxn>
                  <a:cxn ang="0">
                    <a:pos x="26" y="8"/>
                  </a:cxn>
                  <a:cxn ang="0">
                    <a:pos x="18" y="3"/>
                  </a:cxn>
                  <a:cxn ang="0">
                    <a:pos x="8" y="1"/>
                  </a:cxn>
                  <a:cxn ang="0">
                    <a:pos x="0" y="0"/>
                  </a:cxn>
                  <a:cxn ang="0">
                    <a:pos x="14" y="55"/>
                  </a:cxn>
                  <a:cxn ang="0">
                    <a:pos x="3" y="76"/>
                  </a:cxn>
                  <a:cxn ang="0">
                    <a:pos x="34" y="76"/>
                  </a:cxn>
                </a:cxnLst>
                <a:rect l="0" t="0" r="r" b="b"/>
                <a:pathLst>
                  <a:path w="35" h="77">
                    <a:moveTo>
                      <a:pt x="34" y="76"/>
                    </a:moveTo>
                    <a:lnTo>
                      <a:pt x="34" y="29"/>
                    </a:lnTo>
                    <a:lnTo>
                      <a:pt x="34" y="18"/>
                    </a:lnTo>
                    <a:lnTo>
                      <a:pt x="26" y="8"/>
                    </a:lnTo>
                    <a:lnTo>
                      <a:pt x="18" y="3"/>
                    </a:lnTo>
                    <a:lnTo>
                      <a:pt x="8" y="1"/>
                    </a:lnTo>
                    <a:lnTo>
                      <a:pt x="0" y="0"/>
                    </a:lnTo>
                    <a:lnTo>
                      <a:pt x="14" y="55"/>
                    </a:lnTo>
                    <a:lnTo>
                      <a:pt x="3" y="76"/>
                    </a:lnTo>
                    <a:lnTo>
                      <a:pt x="34" y="76"/>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0" name="Freeform 236"/>
              <p:cNvSpPr>
                <a:spLocks noChangeAspect="1"/>
              </p:cNvSpPr>
              <p:nvPr/>
            </p:nvSpPr>
            <p:spPr bwMode="auto">
              <a:xfrm>
                <a:off x="991" y="656"/>
                <a:ext cx="15" cy="29"/>
              </a:xfrm>
              <a:custGeom>
                <a:avLst/>
                <a:gdLst/>
                <a:ahLst/>
                <a:cxnLst>
                  <a:cxn ang="0">
                    <a:pos x="0" y="0"/>
                  </a:cxn>
                  <a:cxn ang="0">
                    <a:pos x="14" y="0"/>
                  </a:cxn>
                  <a:cxn ang="0">
                    <a:pos x="14" y="28"/>
                  </a:cxn>
                  <a:cxn ang="0">
                    <a:pos x="2" y="28"/>
                  </a:cxn>
                  <a:cxn ang="0">
                    <a:pos x="0" y="0"/>
                  </a:cxn>
                </a:cxnLst>
                <a:rect l="0" t="0" r="r" b="b"/>
                <a:pathLst>
                  <a:path w="15" h="29">
                    <a:moveTo>
                      <a:pt x="0" y="0"/>
                    </a:moveTo>
                    <a:lnTo>
                      <a:pt x="14" y="0"/>
                    </a:lnTo>
                    <a:lnTo>
                      <a:pt x="14" y="28"/>
                    </a:lnTo>
                    <a:lnTo>
                      <a:pt x="2" y="28"/>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1" name="Freeform 237"/>
              <p:cNvSpPr>
                <a:spLocks noChangeAspect="1"/>
              </p:cNvSpPr>
              <p:nvPr/>
            </p:nvSpPr>
            <p:spPr bwMode="auto">
              <a:xfrm>
                <a:off x="541" y="668"/>
                <a:ext cx="167" cy="68"/>
              </a:xfrm>
              <a:custGeom>
                <a:avLst/>
                <a:gdLst/>
                <a:ahLst/>
                <a:cxnLst>
                  <a:cxn ang="0">
                    <a:pos x="3" y="12"/>
                  </a:cxn>
                  <a:cxn ang="0">
                    <a:pos x="82" y="0"/>
                  </a:cxn>
                  <a:cxn ang="0">
                    <a:pos x="166" y="8"/>
                  </a:cxn>
                  <a:cxn ang="0">
                    <a:pos x="164" y="67"/>
                  </a:cxn>
                  <a:cxn ang="0">
                    <a:pos x="79" y="61"/>
                  </a:cxn>
                  <a:cxn ang="0">
                    <a:pos x="0" y="67"/>
                  </a:cxn>
                  <a:cxn ang="0">
                    <a:pos x="1" y="10"/>
                  </a:cxn>
                </a:cxnLst>
                <a:rect l="0" t="0" r="r" b="b"/>
                <a:pathLst>
                  <a:path w="167" h="68">
                    <a:moveTo>
                      <a:pt x="3" y="12"/>
                    </a:moveTo>
                    <a:lnTo>
                      <a:pt x="82" y="0"/>
                    </a:lnTo>
                    <a:lnTo>
                      <a:pt x="166" y="8"/>
                    </a:lnTo>
                    <a:lnTo>
                      <a:pt x="164" y="67"/>
                    </a:lnTo>
                    <a:lnTo>
                      <a:pt x="79" y="61"/>
                    </a:lnTo>
                    <a:lnTo>
                      <a:pt x="0" y="67"/>
                    </a:lnTo>
                    <a:lnTo>
                      <a:pt x="1" y="1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2" name="Freeform 238"/>
              <p:cNvSpPr>
                <a:spLocks noChangeAspect="1"/>
              </p:cNvSpPr>
              <p:nvPr/>
            </p:nvSpPr>
            <p:spPr bwMode="auto">
              <a:xfrm>
                <a:off x="542" y="695"/>
                <a:ext cx="164" cy="12"/>
              </a:xfrm>
              <a:custGeom>
                <a:avLst/>
                <a:gdLst/>
                <a:ahLst/>
                <a:cxnLst>
                  <a:cxn ang="0">
                    <a:pos x="0" y="11"/>
                  </a:cxn>
                  <a:cxn ang="0">
                    <a:pos x="81" y="0"/>
                  </a:cxn>
                  <a:cxn ang="0">
                    <a:pos x="163" y="7"/>
                  </a:cxn>
                </a:cxnLst>
                <a:rect l="0" t="0" r="r" b="b"/>
                <a:pathLst>
                  <a:path w="164" h="12">
                    <a:moveTo>
                      <a:pt x="0" y="11"/>
                    </a:moveTo>
                    <a:lnTo>
                      <a:pt x="81" y="0"/>
                    </a:lnTo>
                    <a:lnTo>
                      <a:pt x="163" y="7"/>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3" name="Line 239"/>
              <p:cNvSpPr>
                <a:spLocks noChangeAspect="1" noChangeShapeType="1"/>
              </p:cNvSpPr>
              <p:nvPr/>
            </p:nvSpPr>
            <p:spPr bwMode="auto">
              <a:xfrm>
                <a:off x="564" y="682"/>
                <a:ext cx="0" cy="46"/>
              </a:xfrm>
              <a:prstGeom prst="line">
                <a:avLst/>
              </a:prstGeom>
              <a:noFill/>
              <a:ln w="3175">
                <a:solidFill>
                  <a:srgbClr val="000000"/>
                </a:solidFill>
                <a:round/>
                <a:headEnd/>
                <a:tailEnd/>
              </a:ln>
              <a:effectLst/>
            </p:spPr>
            <p:txBody>
              <a:bodyPr wrap="none" anchor="ctr"/>
              <a:lstStyle/>
              <a:p>
                <a:endParaRPr lang="en-US"/>
              </a:p>
            </p:txBody>
          </p:sp>
          <p:sp>
            <p:nvSpPr>
              <p:cNvPr id="1199344" name="Line 240"/>
              <p:cNvSpPr>
                <a:spLocks noChangeAspect="1" noChangeShapeType="1"/>
              </p:cNvSpPr>
              <p:nvPr/>
            </p:nvSpPr>
            <p:spPr bwMode="auto">
              <a:xfrm flipH="1">
                <a:off x="588" y="677"/>
                <a:ext cx="9" cy="50"/>
              </a:xfrm>
              <a:prstGeom prst="line">
                <a:avLst/>
              </a:prstGeom>
              <a:noFill/>
              <a:ln w="3175">
                <a:solidFill>
                  <a:srgbClr val="000000"/>
                </a:solidFill>
                <a:round/>
                <a:headEnd/>
                <a:tailEnd/>
              </a:ln>
              <a:effectLst/>
            </p:spPr>
            <p:txBody>
              <a:bodyPr wrap="none" anchor="ctr"/>
              <a:lstStyle/>
              <a:p>
                <a:endParaRPr lang="en-US"/>
              </a:p>
            </p:txBody>
          </p:sp>
          <p:sp>
            <p:nvSpPr>
              <p:cNvPr id="1199345" name="Line 241"/>
              <p:cNvSpPr>
                <a:spLocks noChangeAspect="1" noChangeShapeType="1"/>
              </p:cNvSpPr>
              <p:nvPr/>
            </p:nvSpPr>
            <p:spPr bwMode="auto">
              <a:xfrm flipH="1">
                <a:off x="618" y="672"/>
                <a:ext cx="9" cy="53"/>
              </a:xfrm>
              <a:prstGeom prst="line">
                <a:avLst/>
              </a:prstGeom>
              <a:noFill/>
              <a:ln w="3175">
                <a:solidFill>
                  <a:srgbClr val="000000"/>
                </a:solidFill>
                <a:round/>
                <a:headEnd/>
                <a:tailEnd/>
              </a:ln>
              <a:effectLst/>
            </p:spPr>
            <p:txBody>
              <a:bodyPr wrap="none" anchor="ctr"/>
              <a:lstStyle/>
              <a:p>
                <a:endParaRPr lang="en-US"/>
              </a:p>
            </p:txBody>
          </p:sp>
          <p:sp>
            <p:nvSpPr>
              <p:cNvPr id="1199346" name="Line 242"/>
              <p:cNvSpPr>
                <a:spLocks noChangeAspect="1" noChangeShapeType="1"/>
              </p:cNvSpPr>
              <p:nvPr/>
            </p:nvSpPr>
            <p:spPr bwMode="auto">
              <a:xfrm flipH="1">
                <a:off x="646" y="677"/>
                <a:ext cx="10" cy="48"/>
              </a:xfrm>
              <a:prstGeom prst="line">
                <a:avLst/>
              </a:prstGeom>
              <a:noFill/>
              <a:ln w="3175">
                <a:solidFill>
                  <a:srgbClr val="000000"/>
                </a:solidFill>
                <a:round/>
                <a:headEnd/>
                <a:tailEnd/>
              </a:ln>
              <a:effectLst/>
            </p:spPr>
            <p:txBody>
              <a:bodyPr wrap="none" anchor="ctr"/>
              <a:lstStyle/>
              <a:p>
                <a:endParaRPr lang="en-US"/>
              </a:p>
            </p:txBody>
          </p:sp>
          <p:sp>
            <p:nvSpPr>
              <p:cNvPr id="1199347" name="Line 243"/>
              <p:cNvSpPr>
                <a:spLocks noChangeAspect="1" noChangeShapeType="1"/>
              </p:cNvSpPr>
              <p:nvPr/>
            </p:nvSpPr>
            <p:spPr bwMode="auto">
              <a:xfrm flipH="1">
                <a:off x="676" y="678"/>
                <a:ext cx="9" cy="51"/>
              </a:xfrm>
              <a:prstGeom prst="line">
                <a:avLst/>
              </a:prstGeom>
              <a:noFill/>
              <a:ln w="3175">
                <a:solidFill>
                  <a:srgbClr val="000000"/>
                </a:solidFill>
                <a:round/>
                <a:headEnd/>
                <a:tailEnd/>
              </a:ln>
              <a:effectLst/>
            </p:spPr>
            <p:txBody>
              <a:bodyPr wrap="none" anchor="ctr"/>
              <a:lstStyle/>
              <a:p>
                <a:endParaRPr lang="en-US"/>
              </a:p>
            </p:txBody>
          </p:sp>
          <p:sp>
            <p:nvSpPr>
              <p:cNvPr id="1199348" name="Line 244"/>
              <p:cNvSpPr>
                <a:spLocks noChangeAspect="1" noChangeShapeType="1"/>
              </p:cNvSpPr>
              <p:nvPr/>
            </p:nvSpPr>
            <p:spPr bwMode="auto">
              <a:xfrm>
                <a:off x="569" y="740"/>
                <a:ext cx="40" cy="37"/>
              </a:xfrm>
              <a:prstGeom prst="line">
                <a:avLst/>
              </a:prstGeom>
              <a:noFill/>
              <a:ln w="3175">
                <a:solidFill>
                  <a:srgbClr val="000000"/>
                </a:solidFill>
                <a:round/>
                <a:headEnd/>
                <a:tailEnd/>
              </a:ln>
              <a:effectLst/>
            </p:spPr>
            <p:txBody>
              <a:bodyPr wrap="none" anchor="ctr"/>
              <a:lstStyle/>
              <a:p>
                <a:endParaRPr lang="en-US"/>
              </a:p>
            </p:txBody>
          </p:sp>
          <p:sp>
            <p:nvSpPr>
              <p:cNvPr id="1199349" name="Line 245"/>
              <p:cNvSpPr>
                <a:spLocks noChangeAspect="1" noChangeShapeType="1"/>
              </p:cNvSpPr>
              <p:nvPr/>
            </p:nvSpPr>
            <p:spPr bwMode="auto">
              <a:xfrm>
                <a:off x="599" y="739"/>
                <a:ext cx="44" cy="36"/>
              </a:xfrm>
              <a:prstGeom prst="line">
                <a:avLst/>
              </a:prstGeom>
              <a:noFill/>
              <a:ln w="3175">
                <a:solidFill>
                  <a:srgbClr val="000000"/>
                </a:solidFill>
                <a:round/>
                <a:headEnd/>
                <a:tailEnd/>
              </a:ln>
              <a:effectLst/>
            </p:spPr>
            <p:txBody>
              <a:bodyPr wrap="none" anchor="ctr"/>
              <a:lstStyle/>
              <a:p>
                <a:endParaRPr lang="en-US"/>
              </a:p>
            </p:txBody>
          </p:sp>
          <p:sp>
            <p:nvSpPr>
              <p:cNvPr id="1199350" name="Line 246"/>
              <p:cNvSpPr>
                <a:spLocks noChangeAspect="1" noChangeShapeType="1"/>
              </p:cNvSpPr>
              <p:nvPr/>
            </p:nvSpPr>
            <p:spPr bwMode="auto">
              <a:xfrm flipH="1">
                <a:off x="984" y="755"/>
                <a:ext cx="56" cy="31"/>
              </a:xfrm>
              <a:prstGeom prst="line">
                <a:avLst/>
              </a:prstGeom>
              <a:noFill/>
              <a:ln w="3175">
                <a:solidFill>
                  <a:srgbClr val="000000"/>
                </a:solidFill>
                <a:round/>
                <a:headEnd/>
                <a:tailEnd/>
              </a:ln>
              <a:effectLst/>
            </p:spPr>
            <p:txBody>
              <a:bodyPr wrap="none" anchor="ctr"/>
              <a:lstStyle/>
              <a:p>
                <a:endParaRPr lang="en-US"/>
              </a:p>
            </p:txBody>
          </p:sp>
          <p:sp>
            <p:nvSpPr>
              <p:cNvPr id="1199351" name="Line 247"/>
              <p:cNvSpPr>
                <a:spLocks noChangeAspect="1" noChangeShapeType="1"/>
              </p:cNvSpPr>
              <p:nvPr/>
            </p:nvSpPr>
            <p:spPr bwMode="auto">
              <a:xfrm flipH="1">
                <a:off x="986" y="751"/>
                <a:ext cx="14" cy="6"/>
              </a:xfrm>
              <a:prstGeom prst="line">
                <a:avLst/>
              </a:prstGeom>
              <a:noFill/>
              <a:ln w="3175">
                <a:solidFill>
                  <a:srgbClr val="000000"/>
                </a:solidFill>
                <a:round/>
                <a:headEnd/>
                <a:tailEnd/>
              </a:ln>
              <a:effectLst/>
            </p:spPr>
            <p:txBody>
              <a:bodyPr wrap="none" anchor="ctr"/>
              <a:lstStyle/>
              <a:p>
                <a:endParaRPr lang="en-US"/>
              </a:p>
            </p:txBody>
          </p:sp>
          <p:sp>
            <p:nvSpPr>
              <p:cNvPr id="1199352" name="Freeform 248"/>
              <p:cNvSpPr>
                <a:spLocks noChangeAspect="1"/>
              </p:cNvSpPr>
              <p:nvPr/>
            </p:nvSpPr>
            <p:spPr bwMode="auto">
              <a:xfrm>
                <a:off x="993" y="695"/>
                <a:ext cx="61" cy="57"/>
              </a:xfrm>
              <a:custGeom>
                <a:avLst/>
                <a:gdLst/>
                <a:ahLst/>
                <a:cxnLst>
                  <a:cxn ang="0">
                    <a:pos x="2" y="1"/>
                  </a:cxn>
                  <a:cxn ang="0">
                    <a:pos x="60" y="1"/>
                  </a:cxn>
                  <a:cxn ang="0">
                    <a:pos x="60" y="56"/>
                  </a:cxn>
                  <a:cxn ang="0">
                    <a:pos x="0" y="56"/>
                  </a:cxn>
                  <a:cxn ang="0">
                    <a:pos x="2" y="0"/>
                  </a:cxn>
                </a:cxnLst>
                <a:rect l="0" t="0" r="r" b="b"/>
                <a:pathLst>
                  <a:path w="61" h="57">
                    <a:moveTo>
                      <a:pt x="2" y="1"/>
                    </a:moveTo>
                    <a:lnTo>
                      <a:pt x="60" y="1"/>
                    </a:lnTo>
                    <a:lnTo>
                      <a:pt x="60" y="56"/>
                    </a:lnTo>
                    <a:lnTo>
                      <a:pt x="0" y="56"/>
                    </a:lnTo>
                    <a:lnTo>
                      <a:pt x="2" y="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53" name="Line 249"/>
              <p:cNvSpPr>
                <a:spLocks noChangeAspect="1" noChangeShapeType="1"/>
              </p:cNvSpPr>
              <p:nvPr/>
            </p:nvSpPr>
            <p:spPr bwMode="auto">
              <a:xfrm>
                <a:off x="999" y="721"/>
                <a:ext cx="48" cy="0"/>
              </a:xfrm>
              <a:prstGeom prst="line">
                <a:avLst/>
              </a:prstGeom>
              <a:noFill/>
              <a:ln w="3175">
                <a:solidFill>
                  <a:srgbClr val="000000"/>
                </a:solidFill>
                <a:round/>
                <a:headEnd/>
                <a:tailEnd/>
              </a:ln>
              <a:effectLst/>
            </p:spPr>
            <p:txBody>
              <a:bodyPr wrap="none" anchor="ctr"/>
              <a:lstStyle/>
              <a:p>
                <a:endParaRPr lang="en-US"/>
              </a:p>
            </p:txBody>
          </p:sp>
          <p:sp>
            <p:nvSpPr>
              <p:cNvPr id="1199354" name="Line 250"/>
              <p:cNvSpPr>
                <a:spLocks noChangeAspect="1" noChangeShapeType="1"/>
              </p:cNvSpPr>
              <p:nvPr/>
            </p:nvSpPr>
            <p:spPr bwMode="auto">
              <a:xfrm>
                <a:off x="1033" y="702"/>
                <a:ext cx="0" cy="44"/>
              </a:xfrm>
              <a:prstGeom prst="line">
                <a:avLst/>
              </a:prstGeom>
              <a:noFill/>
              <a:ln w="3175">
                <a:solidFill>
                  <a:srgbClr val="000000"/>
                </a:solidFill>
                <a:round/>
                <a:headEnd/>
                <a:tailEnd/>
              </a:ln>
              <a:effectLst/>
            </p:spPr>
            <p:txBody>
              <a:bodyPr wrap="none" anchor="ctr"/>
              <a:lstStyle/>
              <a:p>
                <a:endParaRPr lang="en-US"/>
              </a:p>
            </p:txBody>
          </p:sp>
          <p:sp>
            <p:nvSpPr>
              <p:cNvPr id="1199355" name="Line 251"/>
              <p:cNvSpPr>
                <a:spLocks noChangeAspect="1" noChangeShapeType="1"/>
              </p:cNvSpPr>
              <p:nvPr/>
            </p:nvSpPr>
            <p:spPr bwMode="auto">
              <a:xfrm>
                <a:off x="1011" y="700"/>
                <a:ext cx="4" cy="47"/>
              </a:xfrm>
              <a:prstGeom prst="line">
                <a:avLst/>
              </a:prstGeom>
              <a:noFill/>
              <a:ln w="3175">
                <a:solidFill>
                  <a:srgbClr val="000000"/>
                </a:solidFill>
                <a:round/>
                <a:headEnd/>
                <a:tailEnd/>
              </a:ln>
              <a:effectLst/>
            </p:spPr>
            <p:txBody>
              <a:bodyPr wrap="none" anchor="ctr"/>
              <a:lstStyle/>
              <a:p>
                <a:endParaRPr lang="en-US"/>
              </a:p>
            </p:txBody>
          </p:sp>
          <p:sp>
            <p:nvSpPr>
              <p:cNvPr id="1199356" name="Freeform 252"/>
              <p:cNvSpPr>
                <a:spLocks noChangeAspect="1"/>
              </p:cNvSpPr>
              <p:nvPr/>
            </p:nvSpPr>
            <p:spPr bwMode="auto">
              <a:xfrm>
                <a:off x="665" y="851"/>
                <a:ext cx="49" cy="47"/>
              </a:xfrm>
              <a:custGeom>
                <a:avLst/>
                <a:gdLst/>
                <a:ahLst/>
                <a:cxnLst>
                  <a:cxn ang="0">
                    <a:pos x="48" y="46"/>
                  </a:cxn>
                  <a:cxn ang="0">
                    <a:pos x="48" y="0"/>
                  </a:cxn>
                  <a:cxn ang="0">
                    <a:pos x="0" y="0"/>
                  </a:cxn>
                  <a:cxn ang="0">
                    <a:pos x="0" y="46"/>
                  </a:cxn>
                  <a:cxn ang="0">
                    <a:pos x="48" y="46"/>
                  </a:cxn>
                </a:cxnLst>
                <a:rect l="0" t="0" r="r" b="b"/>
                <a:pathLst>
                  <a:path w="49" h="47">
                    <a:moveTo>
                      <a:pt x="48" y="46"/>
                    </a:moveTo>
                    <a:lnTo>
                      <a:pt x="48" y="0"/>
                    </a:lnTo>
                    <a:lnTo>
                      <a:pt x="0" y="0"/>
                    </a:lnTo>
                    <a:lnTo>
                      <a:pt x="0" y="46"/>
                    </a:lnTo>
                    <a:lnTo>
                      <a:pt x="48" y="4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7" name="Freeform 253"/>
              <p:cNvSpPr>
                <a:spLocks noChangeAspect="1"/>
              </p:cNvSpPr>
              <p:nvPr/>
            </p:nvSpPr>
            <p:spPr bwMode="auto">
              <a:xfrm>
                <a:off x="512" y="849"/>
                <a:ext cx="154" cy="49"/>
              </a:xfrm>
              <a:custGeom>
                <a:avLst/>
                <a:gdLst/>
                <a:ahLst/>
                <a:cxnLst>
                  <a:cxn ang="0">
                    <a:pos x="153" y="3"/>
                  </a:cxn>
                  <a:cxn ang="0">
                    <a:pos x="0" y="0"/>
                  </a:cxn>
                  <a:cxn ang="0">
                    <a:pos x="0" y="45"/>
                  </a:cxn>
                  <a:cxn ang="0">
                    <a:pos x="153" y="48"/>
                  </a:cxn>
                  <a:cxn ang="0">
                    <a:pos x="153" y="3"/>
                  </a:cxn>
                </a:cxnLst>
                <a:rect l="0" t="0" r="r" b="b"/>
                <a:pathLst>
                  <a:path w="154" h="49">
                    <a:moveTo>
                      <a:pt x="153" y="3"/>
                    </a:moveTo>
                    <a:lnTo>
                      <a:pt x="0" y="0"/>
                    </a:lnTo>
                    <a:lnTo>
                      <a:pt x="0" y="45"/>
                    </a:lnTo>
                    <a:lnTo>
                      <a:pt x="153" y="48"/>
                    </a:lnTo>
                    <a:lnTo>
                      <a:pt x="153" y="3"/>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58" name="Freeform 254"/>
              <p:cNvSpPr>
                <a:spLocks noChangeAspect="1"/>
              </p:cNvSpPr>
              <p:nvPr/>
            </p:nvSpPr>
            <p:spPr bwMode="auto">
              <a:xfrm>
                <a:off x="473" y="900"/>
                <a:ext cx="276" cy="35"/>
              </a:xfrm>
              <a:custGeom>
                <a:avLst/>
                <a:gdLst/>
                <a:ahLst/>
                <a:cxnLst>
                  <a:cxn ang="0">
                    <a:pos x="1" y="0"/>
                  </a:cxn>
                  <a:cxn ang="0">
                    <a:pos x="275" y="3"/>
                  </a:cxn>
                  <a:cxn ang="0">
                    <a:pos x="275" y="34"/>
                  </a:cxn>
                  <a:cxn ang="0">
                    <a:pos x="0" y="28"/>
                  </a:cxn>
                  <a:cxn ang="0">
                    <a:pos x="1" y="0"/>
                  </a:cxn>
                </a:cxnLst>
                <a:rect l="0" t="0" r="r" b="b"/>
                <a:pathLst>
                  <a:path w="276" h="35">
                    <a:moveTo>
                      <a:pt x="1" y="0"/>
                    </a:moveTo>
                    <a:lnTo>
                      <a:pt x="275" y="3"/>
                    </a:lnTo>
                    <a:lnTo>
                      <a:pt x="275" y="34"/>
                    </a:lnTo>
                    <a:lnTo>
                      <a:pt x="0" y="28"/>
                    </a:lnTo>
                    <a:lnTo>
                      <a:pt x="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9" name="Freeform 255"/>
              <p:cNvSpPr>
                <a:spLocks noChangeAspect="1"/>
              </p:cNvSpPr>
              <p:nvPr/>
            </p:nvSpPr>
            <p:spPr bwMode="auto">
              <a:xfrm>
                <a:off x="756" y="900"/>
                <a:ext cx="19" cy="29"/>
              </a:xfrm>
              <a:custGeom>
                <a:avLst/>
                <a:gdLst/>
                <a:ahLst/>
                <a:cxnLst>
                  <a:cxn ang="0">
                    <a:pos x="2" y="0"/>
                  </a:cxn>
                  <a:cxn ang="0">
                    <a:pos x="18" y="1"/>
                  </a:cxn>
                  <a:cxn ang="0">
                    <a:pos x="18" y="28"/>
                  </a:cxn>
                  <a:cxn ang="0">
                    <a:pos x="0" y="28"/>
                  </a:cxn>
                  <a:cxn ang="0">
                    <a:pos x="2" y="0"/>
                  </a:cxn>
                </a:cxnLst>
                <a:rect l="0" t="0" r="r" b="b"/>
                <a:pathLst>
                  <a:path w="19" h="29">
                    <a:moveTo>
                      <a:pt x="2" y="0"/>
                    </a:moveTo>
                    <a:lnTo>
                      <a:pt x="18" y="1"/>
                    </a:lnTo>
                    <a:lnTo>
                      <a:pt x="18" y="28"/>
                    </a:lnTo>
                    <a:lnTo>
                      <a:pt x="0" y="28"/>
                    </a:lnTo>
                    <a:lnTo>
                      <a:pt x="2"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0" name="Freeform 256"/>
              <p:cNvSpPr>
                <a:spLocks noChangeAspect="1"/>
              </p:cNvSpPr>
              <p:nvPr/>
            </p:nvSpPr>
            <p:spPr bwMode="auto">
              <a:xfrm>
                <a:off x="751" y="929"/>
                <a:ext cx="270" cy="73"/>
              </a:xfrm>
              <a:custGeom>
                <a:avLst/>
                <a:gdLst/>
                <a:ahLst/>
                <a:cxnLst>
                  <a:cxn ang="0">
                    <a:pos x="21" y="0"/>
                  </a:cxn>
                  <a:cxn ang="0">
                    <a:pos x="21" y="36"/>
                  </a:cxn>
                  <a:cxn ang="0">
                    <a:pos x="202" y="37"/>
                  </a:cxn>
                  <a:cxn ang="0">
                    <a:pos x="201" y="11"/>
                  </a:cxn>
                  <a:cxn ang="0">
                    <a:pos x="267" y="9"/>
                  </a:cxn>
                  <a:cxn ang="0">
                    <a:pos x="269" y="25"/>
                  </a:cxn>
                  <a:cxn ang="0">
                    <a:pos x="204" y="26"/>
                  </a:cxn>
                  <a:cxn ang="0">
                    <a:pos x="202" y="63"/>
                  </a:cxn>
                  <a:cxn ang="0">
                    <a:pos x="21" y="72"/>
                  </a:cxn>
                  <a:cxn ang="0">
                    <a:pos x="0" y="72"/>
                  </a:cxn>
                  <a:cxn ang="0">
                    <a:pos x="0" y="0"/>
                  </a:cxn>
                  <a:cxn ang="0">
                    <a:pos x="21" y="0"/>
                  </a:cxn>
                </a:cxnLst>
                <a:rect l="0" t="0" r="r" b="b"/>
                <a:pathLst>
                  <a:path w="270" h="73">
                    <a:moveTo>
                      <a:pt x="21" y="0"/>
                    </a:moveTo>
                    <a:lnTo>
                      <a:pt x="21" y="36"/>
                    </a:lnTo>
                    <a:lnTo>
                      <a:pt x="202" y="37"/>
                    </a:lnTo>
                    <a:lnTo>
                      <a:pt x="201" y="11"/>
                    </a:lnTo>
                    <a:lnTo>
                      <a:pt x="267" y="9"/>
                    </a:lnTo>
                    <a:lnTo>
                      <a:pt x="269" y="25"/>
                    </a:lnTo>
                    <a:lnTo>
                      <a:pt x="204" y="26"/>
                    </a:lnTo>
                    <a:lnTo>
                      <a:pt x="202" y="63"/>
                    </a:lnTo>
                    <a:lnTo>
                      <a:pt x="21" y="72"/>
                    </a:lnTo>
                    <a:lnTo>
                      <a:pt x="0" y="72"/>
                    </a:lnTo>
                    <a:lnTo>
                      <a:pt x="0" y="0"/>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1" name="Freeform 257"/>
              <p:cNvSpPr>
                <a:spLocks noChangeAspect="1"/>
              </p:cNvSpPr>
              <p:nvPr/>
            </p:nvSpPr>
            <p:spPr bwMode="auto">
              <a:xfrm>
                <a:off x="552" y="998"/>
                <a:ext cx="11" cy="12"/>
              </a:xfrm>
              <a:custGeom>
                <a:avLst/>
                <a:gdLst/>
                <a:ahLst/>
                <a:cxnLst>
                  <a:cxn ang="0">
                    <a:pos x="0" y="0"/>
                  </a:cxn>
                  <a:cxn ang="0">
                    <a:pos x="10" y="0"/>
                  </a:cxn>
                  <a:cxn ang="0">
                    <a:pos x="10" y="11"/>
                  </a:cxn>
                  <a:cxn ang="0">
                    <a:pos x="2" y="11"/>
                  </a:cxn>
                  <a:cxn ang="0">
                    <a:pos x="0" y="0"/>
                  </a:cxn>
                </a:cxnLst>
                <a:rect l="0" t="0" r="r" b="b"/>
                <a:pathLst>
                  <a:path w="11" h="12">
                    <a:moveTo>
                      <a:pt x="0" y="0"/>
                    </a:moveTo>
                    <a:lnTo>
                      <a:pt x="10" y="0"/>
                    </a:lnTo>
                    <a:lnTo>
                      <a:pt x="10" y="11"/>
                    </a:lnTo>
                    <a:lnTo>
                      <a:pt x="2" y="11"/>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2" name="Freeform 258"/>
              <p:cNvSpPr>
                <a:spLocks noChangeAspect="1"/>
              </p:cNvSpPr>
              <p:nvPr/>
            </p:nvSpPr>
            <p:spPr bwMode="auto">
              <a:xfrm>
                <a:off x="735" y="1001"/>
                <a:ext cx="12" cy="9"/>
              </a:xfrm>
              <a:custGeom>
                <a:avLst/>
                <a:gdLst/>
                <a:ahLst/>
                <a:cxnLst>
                  <a:cxn ang="0">
                    <a:pos x="3" y="0"/>
                  </a:cxn>
                  <a:cxn ang="0">
                    <a:pos x="11" y="0"/>
                  </a:cxn>
                  <a:cxn ang="0">
                    <a:pos x="9" y="8"/>
                  </a:cxn>
                  <a:cxn ang="0">
                    <a:pos x="0" y="8"/>
                  </a:cxn>
                  <a:cxn ang="0">
                    <a:pos x="3" y="0"/>
                  </a:cxn>
                </a:cxnLst>
                <a:rect l="0" t="0" r="r" b="b"/>
                <a:pathLst>
                  <a:path w="12" h="9">
                    <a:moveTo>
                      <a:pt x="3" y="0"/>
                    </a:moveTo>
                    <a:lnTo>
                      <a:pt x="11" y="0"/>
                    </a:lnTo>
                    <a:lnTo>
                      <a:pt x="9" y="8"/>
                    </a:lnTo>
                    <a:lnTo>
                      <a:pt x="0" y="8"/>
                    </a:lnTo>
                    <a:lnTo>
                      <a:pt x="3"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3" name="Freeform 259"/>
              <p:cNvSpPr>
                <a:spLocks noChangeAspect="1"/>
              </p:cNvSpPr>
              <p:nvPr/>
            </p:nvSpPr>
            <p:spPr bwMode="auto">
              <a:xfrm>
                <a:off x="963" y="813"/>
                <a:ext cx="59" cy="126"/>
              </a:xfrm>
              <a:custGeom>
                <a:avLst/>
                <a:gdLst/>
                <a:ahLst/>
                <a:cxnLst>
                  <a:cxn ang="0">
                    <a:pos x="4" y="125"/>
                  </a:cxn>
                  <a:cxn ang="0">
                    <a:pos x="0" y="12"/>
                  </a:cxn>
                  <a:cxn ang="0">
                    <a:pos x="14" y="0"/>
                  </a:cxn>
                  <a:cxn ang="0">
                    <a:pos x="58" y="2"/>
                  </a:cxn>
                  <a:cxn ang="0">
                    <a:pos x="55" y="124"/>
                  </a:cxn>
                  <a:cxn ang="0">
                    <a:pos x="4" y="125"/>
                  </a:cxn>
                </a:cxnLst>
                <a:rect l="0" t="0" r="r" b="b"/>
                <a:pathLst>
                  <a:path w="59" h="126">
                    <a:moveTo>
                      <a:pt x="4" y="125"/>
                    </a:moveTo>
                    <a:lnTo>
                      <a:pt x="0" y="12"/>
                    </a:lnTo>
                    <a:lnTo>
                      <a:pt x="14" y="0"/>
                    </a:lnTo>
                    <a:lnTo>
                      <a:pt x="58" y="2"/>
                    </a:lnTo>
                    <a:lnTo>
                      <a:pt x="55" y="124"/>
                    </a:lnTo>
                    <a:lnTo>
                      <a:pt x="4" y="125"/>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64" name="Freeform 260"/>
              <p:cNvSpPr>
                <a:spLocks noChangeAspect="1"/>
              </p:cNvSpPr>
              <p:nvPr/>
            </p:nvSpPr>
            <p:spPr bwMode="auto">
              <a:xfrm>
                <a:off x="950" y="828"/>
                <a:ext cx="16" cy="111"/>
              </a:xfrm>
              <a:custGeom>
                <a:avLst/>
                <a:gdLst/>
                <a:ahLst/>
                <a:cxnLst>
                  <a:cxn ang="0">
                    <a:pos x="0" y="110"/>
                  </a:cxn>
                  <a:cxn ang="0">
                    <a:pos x="0" y="13"/>
                  </a:cxn>
                  <a:cxn ang="0">
                    <a:pos x="12" y="0"/>
                  </a:cxn>
                  <a:cxn ang="0">
                    <a:pos x="15" y="110"/>
                  </a:cxn>
                  <a:cxn ang="0">
                    <a:pos x="0" y="110"/>
                  </a:cxn>
                </a:cxnLst>
                <a:rect l="0" t="0" r="r" b="b"/>
                <a:pathLst>
                  <a:path w="16" h="111">
                    <a:moveTo>
                      <a:pt x="0" y="110"/>
                    </a:moveTo>
                    <a:lnTo>
                      <a:pt x="0" y="13"/>
                    </a:lnTo>
                    <a:lnTo>
                      <a:pt x="12" y="0"/>
                    </a:lnTo>
                    <a:lnTo>
                      <a:pt x="15" y="110"/>
                    </a:lnTo>
                    <a:lnTo>
                      <a:pt x="0" y="11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5" name="Freeform 261"/>
              <p:cNvSpPr>
                <a:spLocks noChangeAspect="1"/>
              </p:cNvSpPr>
              <p:nvPr/>
            </p:nvSpPr>
            <p:spPr bwMode="auto">
              <a:xfrm>
                <a:off x="927" y="910"/>
                <a:ext cx="22" cy="38"/>
              </a:xfrm>
              <a:custGeom>
                <a:avLst/>
                <a:gdLst/>
                <a:ahLst/>
                <a:cxnLst>
                  <a:cxn ang="0">
                    <a:pos x="21" y="0"/>
                  </a:cxn>
                  <a:cxn ang="0">
                    <a:pos x="1" y="0"/>
                  </a:cxn>
                  <a:cxn ang="0">
                    <a:pos x="0" y="37"/>
                  </a:cxn>
                  <a:cxn ang="0">
                    <a:pos x="21" y="36"/>
                  </a:cxn>
                  <a:cxn ang="0">
                    <a:pos x="21" y="0"/>
                  </a:cxn>
                </a:cxnLst>
                <a:rect l="0" t="0" r="r" b="b"/>
                <a:pathLst>
                  <a:path w="22" h="38">
                    <a:moveTo>
                      <a:pt x="21" y="0"/>
                    </a:moveTo>
                    <a:lnTo>
                      <a:pt x="1" y="0"/>
                    </a:lnTo>
                    <a:lnTo>
                      <a:pt x="0" y="37"/>
                    </a:lnTo>
                    <a:lnTo>
                      <a:pt x="21" y="36"/>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6" name="Freeform 262"/>
              <p:cNvSpPr>
                <a:spLocks noChangeAspect="1"/>
              </p:cNvSpPr>
              <p:nvPr/>
            </p:nvSpPr>
            <p:spPr bwMode="auto">
              <a:xfrm>
                <a:off x="774" y="937"/>
                <a:ext cx="43" cy="28"/>
              </a:xfrm>
              <a:custGeom>
                <a:avLst/>
                <a:gdLst/>
                <a:ahLst/>
                <a:cxnLst>
                  <a:cxn ang="0">
                    <a:pos x="0" y="0"/>
                  </a:cxn>
                  <a:cxn ang="0">
                    <a:pos x="40" y="0"/>
                  </a:cxn>
                  <a:cxn ang="0">
                    <a:pos x="42" y="27"/>
                  </a:cxn>
                  <a:cxn ang="0">
                    <a:pos x="0" y="25"/>
                  </a:cxn>
                  <a:cxn ang="0">
                    <a:pos x="0" y="0"/>
                  </a:cxn>
                </a:cxnLst>
                <a:rect l="0" t="0" r="r" b="b"/>
                <a:pathLst>
                  <a:path w="43" h="28">
                    <a:moveTo>
                      <a:pt x="0" y="0"/>
                    </a:moveTo>
                    <a:lnTo>
                      <a:pt x="40" y="0"/>
                    </a:lnTo>
                    <a:lnTo>
                      <a:pt x="42" y="27"/>
                    </a:lnTo>
                    <a:lnTo>
                      <a:pt x="0" y="25"/>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7" name="Freeform 263"/>
              <p:cNvSpPr>
                <a:spLocks noChangeAspect="1"/>
              </p:cNvSpPr>
              <p:nvPr/>
            </p:nvSpPr>
            <p:spPr bwMode="auto">
              <a:xfrm>
                <a:off x="814" y="937"/>
                <a:ext cx="46" cy="28"/>
              </a:xfrm>
              <a:custGeom>
                <a:avLst/>
                <a:gdLst/>
                <a:ahLst/>
                <a:cxnLst>
                  <a:cxn ang="0">
                    <a:pos x="0" y="1"/>
                  </a:cxn>
                  <a:cxn ang="0">
                    <a:pos x="45" y="0"/>
                  </a:cxn>
                  <a:cxn ang="0">
                    <a:pos x="45" y="27"/>
                  </a:cxn>
                  <a:cxn ang="0">
                    <a:pos x="2" y="25"/>
                  </a:cxn>
                  <a:cxn ang="0">
                    <a:pos x="0" y="1"/>
                  </a:cxn>
                </a:cxnLst>
                <a:rect l="0" t="0" r="r" b="b"/>
                <a:pathLst>
                  <a:path w="46" h="28">
                    <a:moveTo>
                      <a:pt x="0" y="1"/>
                    </a:moveTo>
                    <a:lnTo>
                      <a:pt x="45" y="0"/>
                    </a:lnTo>
                    <a:lnTo>
                      <a:pt x="45" y="27"/>
                    </a:lnTo>
                    <a:lnTo>
                      <a:pt x="2" y="25"/>
                    </a:lnTo>
                    <a:lnTo>
                      <a:pt x="0" y="1"/>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8" name="Freeform 264"/>
              <p:cNvSpPr>
                <a:spLocks noChangeAspect="1"/>
              </p:cNvSpPr>
              <p:nvPr/>
            </p:nvSpPr>
            <p:spPr bwMode="auto">
              <a:xfrm>
                <a:off x="839" y="894"/>
                <a:ext cx="19" cy="41"/>
              </a:xfrm>
              <a:custGeom>
                <a:avLst/>
                <a:gdLst/>
                <a:ahLst/>
                <a:cxnLst>
                  <a:cxn ang="0">
                    <a:pos x="0" y="0"/>
                  </a:cxn>
                  <a:cxn ang="0">
                    <a:pos x="18" y="0"/>
                  </a:cxn>
                  <a:cxn ang="0">
                    <a:pos x="15" y="32"/>
                  </a:cxn>
                  <a:cxn ang="0">
                    <a:pos x="18" y="40"/>
                  </a:cxn>
                  <a:cxn ang="0">
                    <a:pos x="0" y="40"/>
                  </a:cxn>
                  <a:cxn ang="0">
                    <a:pos x="0" y="0"/>
                  </a:cxn>
                </a:cxnLst>
                <a:rect l="0" t="0" r="r" b="b"/>
                <a:pathLst>
                  <a:path w="19" h="41">
                    <a:moveTo>
                      <a:pt x="0" y="0"/>
                    </a:moveTo>
                    <a:lnTo>
                      <a:pt x="18" y="0"/>
                    </a:lnTo>
                    <a:lnTo>
                      <a:pt x="15" y="32"/>
                    </a:lnTo>
                    <a:lnTo>
                      <a:pt x="18" y="40"/>
                    </a:lnTo>
                    <a:lnTo>
                      <a:pt x="0" y="40"/>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9" name="Freeform 265"/>
              <p:cNvSpPr>
                <a:spLocks noChangeAspect="1"/>
              </p:cNvSpPr>
              <p:nvPr/>
            </p:nvSpPr>
            <p:spPr bwMode="auto">
              <a:xfrm>
                <a:off x="854" y="897"/>
                <a:ext cx="32" cy="71"/>
              </a:xfrm>
              <a:custGeom>
                <a:avLst/>
                <a:gdLst/>
                <a:ahLst/>
                <a:cxnLst>
                  <a:cxn ang="0">
                    <a:pos x="5" y="0"/>
                  </a:cxn>
                  <a:cxn ang="0">
                    <a:pos x="0" y="26"/>
                  </a:cxn>
                  <a:cxn ang="0">
                    <a:pos x="5" y="38"/>
                  </a:cxn>
                  <a:cxn ang="0">
                    <a:pos x="5" y="70"/>
                  </a:cxn>
                  <a:cxn ang="0">
                    <a:pos x="31" y="70"/>
                  </a:cxn>
                  <a:cxn ang="0">
                    <a:pos x="31" y="0"/>
                  </a:cxn>
                  <a:cxn ang="0">
                    <a:pos x="5" y="0"/>
                  </a:cxn>
                </a:cxnLst>
                <a:rect l="0" t="0" r="r" b="b"/>
                <a:pathLst>
                  <a:path w="32" h="71">
                    <a:moveTo>
                      <a:pt x="5" y="0"/>
                    </a:moveTo>
                    <a:lnTo>
                      <a:pt x="0" y="26"/>
                    </a:lnTo>
                    <a:lnTo>
                      <a:pt x="5" y="38"/>
                    </a:lnTo>
                    <a:lnTo>
                      <a:pt x="5" y="70"/>
                    </a:lnTo>
                    <a:lnTo>
                      <a:pt x="31" y="70"/>
                    </a:lnTo>
                    <a:lnTo>
                      <a:pt x="31" y="0"/>
                    </a:lnTo>
                    <a:lnTo>
                      <a:pt x="5"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0" name="Freeform 266"/>
              <p:cNvSpPr>
                <a:spLocks noChangeAspect="1"/>
              </p:cNvSpPr>
              <p:nvPr/>
            </p:nvSpPr>
            <p:spPr bwMode="auto">
              <a:xfrm>
                <a:off x="885" y="888"/>
                <a:ext cx="46" cy="78"/>
              </a:xfrm>
              <a:custGeom>
                <a:avLst/>
                <a:gdLst/>
                <a:ahLst/>
                <a:cxnLst>
                  <a:cxn ang="0">
                    <a:pos x="0" y="0"/>
                  </a:cxn>
                  <a:cxn ang="0">
                    <a:pos x="43" y="0"/>
                  </a:cxn>
                  <a:cxn ang="0">
                    <a:pos x="45" y="20"/>
                  </a:cxn>
                  <a:cxn ang="0">
                    <a:pos x="42" y="77"/>
                  </a:cxn>
                  <a:cxn ang="0">
                    <a:pos x="2" y="76"/>
                  </a:cxn>
                  <a:cxn ang="0">
                    <a:pos x="0" y="0"/>
                  </a:cxn>
                </a:cxnLst>
                <a:rect l="0" t="0" r="r" b="b"/>
                <a:pathLst>
                  <a:path w="46" h="78">
                    <a:moveTo>
                      <a:pt x="0" y="0"/>
                    </a:moveTo>
                    <a:lnTo>
                      <a:pt x="43" y="0"/>
                    </a:lnTo>
                    <a:lnTo>
                      <a:pt x="45" y="20"/>
                    </a:lnTo>
                    <a:lnTo>
                      <a:pt x="42" y="77"/>
                    </a:lnTo>
                    <a:lnTo>
                      <a:pt x="2" y="76"/>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1" name="Freeform 267"/>
              <p:cNvSpPr>
                <a:spLocks noChangeAspect="1"/>
              </p:cNvSpPr>
              <p:nvPr/>
            </p:nvSpPr>
            <p:spPr bwMode="auto">
              <a:xfrm>
                <a:off x="928" y="947"/>
                <a:ext cx="26" cy="19"/>
              </a:xfrm>
              <a:custGeom>
                <a:avLst/>
                <a:gdLst/>
                <a:ahLst/>
                <a:cxnLst>
                  <a:cxn ang="0">
                    <a:pos x="0" y="0"/>
                  </a:cxn>
                  <a:cxn ang="0">
                    <a:pos x="24" y="0"/>
                  </a:cxn>
                  <a:cxn ang="0">
                    <a:pos x="25" y="18"/>
                  </a:cxn>
                  <a:cxn ang="0">
                    <a:pos x="0" y="18"/>
                  </a:cxn>
                  <a:cxn ang="0">
                    <a:pos x="0" y="0"/>
                  </a:cxn>
                </a:cxnLst>
                <a:rect l="0" t="0" r="r" b="b"/>
                <a:pathLst>
                  <a:path w="26" h="19">
                    <a:moveTo>
                      <a:pt x="0" y="0"/>
                    </a:moveTo>
                    <a:lnTo>
                      <a:pt x="24" y="0"/>
                    </a:lnTo>
                    <a:lnTo>
                      <a:pt x="25" y="18"/>
                    </a:lnTo>
                    <a:lnTo>
                      <a:pt x="0" y="18"/>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72" name="Oval 268" descr="Outlined diamond"/>
              <p:cNvSpPr>
                <a:spLocks noChangeAspect="1" noChangeArrowheads="1"/>
              </p:cNvSpPr>
              <p:nvPr/>
            </p:nvSpPr>
            <p:spPr bwMode="auto">
              <a:xfrm>
                <a:off x="967" y="963"/>
                <a:ext cx="16"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3" name="Oval 269" descr="Outlined diamond"/>
              <p:cNvSpPr>
                <a:spLocks noChangeAspect="1" noChangeArrowheads="1"/>
              </p:cNvSpPr>
              <p:nvPr/>
            </p:nvSpPr>
            <p:spPr bwMode="auto">
              <a:xfrm>
                <a:off x="996" y="963"/>
                <a:ext cx="15"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4" name="Oval 270" descr="Outlined diamond"/>
              <p:cNvSpPr>
                <a:spLocks noChangeAspect="1" noChangeArrowheads="1"/>
              </p:cNvSpPr>
              <p:nvPr/>
            </p:nvSpPr>
            <p:spPr bwMode="auto">
              <a:xfrm>
                <a:off x="975" y="981"/>
                <a:ext cx="1" cy="1"/>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5" name="Oval 271" descr="Outlined diamond"/>
              <p:cNvSpPr>
                <a:spLocks noChangeAspect="1" noChangeArrowheads="1"/>
              </p:cNvSpPr>
              <p:nvPr/>
            </p:nvSpPr>
            <p:spPr bwMode="auto">
              <a:xfrm>
                <a:off x="1003" y="980"/>
                <a:ext cx="1" cy="2"/>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6" name="Freeform 272" descr="Outlined diamond"/>
              <p:cNvSpPr>
                <a:spLocks noChangeAspect="1"/>
              </p:cNvSpPr>
              <p:nvPr/>
            </p:nvSpPr>
            <p:spPr bwMode="auto">
              <a:xfrm>
                <a:off x="954" y="960"/>
                <a:ext cx="24" cy="50"/>
              </a:xfrm>
              <a:custGeom>
                <a:avLst/>
                <a:gdLst/>
                <a:ahLst/>
                <a:cxnLst>
                  <a:cxn ang="0">
                    <a:pos x="23" y="49"/>
                  </a:cxn>
                  <a:cxn ang="0">
                    <a:pos x="8" y="48"/>
                  </a:cxn>
                  <a:cxn ang="0">
                    <a:pos x="4" y="42"/>
                  </a:cxn>
                  <a:cxn ang="0">
                    <a:pos x="1" y="36"/>
                  </a:cxn>
                  <a:cxn ang="0">
                    <a:pos x="0" y="24"/>
                  </a:cxn>
                  <a:cxn ang="0">
                    <a:pos x="0" y="11"/>
                  </a:cxn>
                  <a:cxn ang="0">
                    <a:pos x="2" y="4"/>
                  </a:cxn>
                  <a:cxn ang="0">
                    <a:pos x="9" y="0"/>
                  </a:cxn>
                  <a:cxn ang="0">
                    <a:pos x="21" y="0"/>
                  </a:cxn>
                  <a:cxn ang="0">
                    <a:pos x="12" y="8"/>
                  </a:cxn>
                  <a:cxn ang="0">
                    <a:pos x="9" y="16"/>
                  </a:cxn>
                  <a:cxn ang="0">
                    <a:pos x="9" y="26"/>
                  </a:cxn>
                  <a:cxn ang="0">
                    <a:pos x="10" y="35"/>
                  </a:cxn>
                  <a:cxn ang="0">
                    <a:pos x="13" y="41"/>
                  </a:cxn>
                  <a:cxn ang="0">
                    <a:pos x="18" y="47"/>
                  </a:cxn>
                  <a:cxn ang="0">
                    <a:pos x="23" y="49"/>
                  </a:cxn>
                </a:cxnLst>
                <a:rect l="0" t="0" r="r" b="b"/>
                <a:pathLst>
                  <a:path w="24" h="50">
                    <a:moveTo>
                      <a:pt x="23" y="49"/>
                    </a:moveTo>
                    <a:lnTo>
                      <a:pt x="8" y="48"/>
                    </a:lnTo>
                    <a:lnTo>
                      <a:pt x="4" y="42"/>
                    </a:lnTo>
                    <a:lnTo>
                      <a:pt x="1" y="36"/>
                    </a:lnTo>
                    <a:lnTo>
                      <a:pt x="0" y="24"/>
                    </a:lnTo>
                    <a:lnTo>
                      <a:pt x="0" y="11"/>
                    </a:lnTo>
                    <a:lnTo>
                      <a:pt x="2" y="4"/>
                    </a:lnTo>
                    <a:lnTo>
                      <a:pt x="9" y="0"/>
                    </a:lnTo>
                    <a:lnTo>
                      <a:pt x="21" y="0"/>
                    </a:lnTo>
                    <a:lnTo>
                      <a:pt x="12" y="8"/>
                    </a:lnTo>
                    <a:lnTo>
                      <a:pt x="9" y="16"/>
                    </a:lnTo>
                    <a:lnTo>
                      <a:pt x="9" y="26"/>
                    </a:lnTo>
                    <a:lnTo>
                      <a:pt x="10" y="35"/>
                    </a:lnTo>
                    <a:lnTo>
                      <a:pt x="13" y="41"/>
                    </a:lnTo>
                    <a:lnTo>
                      <a:pt x="18" y="47"/>
                    </a:lnTo>
                    <a:lnTo>
                      <a:pt x="23" y="49"/>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7" name="Freeform 273" descr="Outlined diamond"/>
              <p:cNvSpPr>
                <a:spLocks noChangeAspect="1"/>
              </p:cNvSpPr>
              <p:nvPr/>
            </p:nvSpPr>
            <p:spPr bwMode="auto">
              <a:xfrm>
                <a:off x="989" y="996"/>
                <a:ext cx="17" cy="14"/>
              </a:xfrm>
              <a:custGeom>
                <a:avLst/>
                <a:gdLst/>
                <a:ahLst/>
                <a:cxnLst>
                  <a:cxn ang="0">
                    <a:pos x="3" y="0"/>
                  </a:cxn>
                  <a:cxn ang="0">
                    <a:pos x="6" y="5"/>
                  </a:cxn>
                  <a:cxn ang="0">
                    <a:pos x="9" y="9"/>
                  </a:cxn>
                  <a:cxn ang="0">
                    <a:pos x="12" y="11"/>
                  </a:cxn>
                  <a:cxn ang="0">
                    <a:pos x="16" y="13"/>
                  </a:cxn>
                  <a:cxn ang="0">
                    <a:pos x="2" y="13"/>
                  </a:cxn>
                  <a:cxn ang="0">
                    <a:pos x="1" y="10"/>
                  </a:cxn>
                  <a:cxn ang="0">
                    <a:pos x="0" y="6"/>
                  </a:cxn>
                  <a:cxn ang="0">
                    <a:pos x="2" y="3"/>
                  </a:cxn>
                  <a:cxn ang="0">
                    <a:pos x="3" y="0"/>
                  </a:cxn>
                </a:cxnLst>
                <a:rect l="0" t="0" r="r" b="b"/>
                <a:pathLst>
                  <a:path w="17" h="14">
                    <a:moveTo>
                      <a:pt x="3" y="0"/>
                    </a:moveTo>
                    <a:lnTo>
                      <a:pt x="6" y="5"/>
                    </a:lnTo>
                    <a:lnTo>
                      <a:pt x="9" y="9"/>
                    </a:lnTo>
                    <a:lnTo>
                      <a:pt x="12" y="11"/>
                    </a:lnTo>
                    <a:lnTo>
                      <a:pt x="16" y="13"/>
                    </a:lnTo>
                    <a:lnTo>
                      <a:pt x="2" y="13"/>
                    </a:lnTo>
                    <a:lnTo>
                      <a:pt x="1" y="10"/>
                    </a:lnTo>
                    <a:lnTo>
                      <a:pt x="0" y="6"/>
                    </a:lnTo>
                    <a:lnTo>
                      <a:pt x="2" y="3"/>
                    </a:lnTo>
                    <a:lnTo>
                      <a:pt x="3"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8" name="Freeform 274" descr="Outlined diamond"/>
              <p:cNvSpPr>
                <a:spLocks noChangeAspect="1"/>
              </p:cNvSpPr>
              <p:nvPr/>
            </p:nvSpPr>
            <p:spPr bwMode="auto">
              <a:xfrm>
                <a:off x="988" y="959"/>
                <a:ext cx="19" cy="16"/>
              </a:xfrm>
              <a:custGeom>
                <a:avLst/>
                <a:gdLst/>
                <a:ahLst/>
                <a:cxnLst>
                  <a:cxn ang="0">
                    <a:pos x="18" y="0"/>
                  </a:cxn>
                  <a:cxn ang="0">
                    <a:pos x="5" y="0"/>
                  </a:cxn>
                  <a:cxn ang="0">
                    <a:pos x="3" y="3"/>
                  </a:cxn>
                  <a:cxn ang="0">
                    <a:pos x="0" y="5"/>
                  </a:cxn>
                  <a:cxn ang="0">
                    <a:pos x="2" y="8"/>
                  </a:cxn>
                  <a:cxn ang="0">
                    <a:pos x="3" y="12"/>
                  </a:cxn>
                  <a:cxn ang="0">
                    <a:pos x="4" y="15"/>
                  </a:cxn>
                  <a:cxn ang="0">
                    <a:pos x="5" y="9"/>
                  </a:cxn>
                  <a:cxn ang="0">
                    <a:pos x="7" y="5"/>
                  </a:cxn>
                  <a:cxn ang="0">
                    <a:pos x="13" y="2"/>
                  </a:cxn>
                  <a:cxn ang="0">
                    <a:pos x="18" y="0"/>
                  </a:cxn>
                </a:cxnLst>
                <a:rect l="0" t="0" r="r" b="b"/>
                <a:pathLst>
                  <a:path w="19" h="16">
                    <a:moveTo>
                      <a:pt x="18" y="0"/>
                    </a:moveTo>
                    <a:lnTo>
                      <a:pt x="5" y="0"/>
                    </a:lnTo>
                    <a:lnTo>
                      <a:pt x="3" y="3"/>
                    </a:lnTo>
                    <a:lnTo>
                      <a:pt x="0" y="5"/>
                    </a:lnTo>
                    <a:lnTo>
                      <a:pt x="2" y="8"/>
                    </a:lnTo>
                    <a:lnTo>
                      <a:pt x="3" y="12"/>
                    </a:lnTo>
                    <a:lnTo>
                      <a:pt x="4" y="15"/>
                    </a:lnTo>
                    <a:lnTo>
                      <a:pt x="5" y="9"/>
                    </a:lnTo>
                    <a:lnTo>
                      <a:pt x="7" y="5"/>
                    </a:lnTo>
                    <a:lnTo>
                      <a:pt x="13" y="2"/>
                    </a:lnTo>
                    <a:lnTo>
                      <a:pt x="18"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9" name="Freeform 275"/>
              <p:cNvSpPr>
                <a:spLocks noChangeAspect="1"/>
              </p:cNvSpPr>
              <p:nvPr/>
            </p:nvSpPr>
            <p:spPr bwMode="auto">
              <a:xfrm>
                <a:off x="1020" y="910"/>
                <a:ext cx="43" cy="92"/>
              </a:xfrm>
              <a:custGeom>
                <a:avLst/>
                <a:gdLst/>
                <a:ahLst/>
                <a:cxnLst>
                  <a:cxn ang="0">
                    <a:pos x="0" y="0"/>
                  </a:cxn>
                  <a:cxn ang="0">
                    <a:pos x="42" y="41"/>
                  </a:cxn>
                  <a:cxn ang="0">
                    <a:pos x="42" y="91"/>
                  </a:cxn>
                  <a:cxn ang="0">
                    <a:pos x="41" y="91"/>
                  </a:cxn>
                </a:cxnLst>
                <a:rect l="0" t="0" r="r" b="b"/>
                <a:pathLst>
                  <a:path w="43" h="92">
                    <a:moveTo>
                      <a:pt x="0" y="0"/>
                    </a:moveTo>
                    <a:lnTo>
                      <a:pt x="42" y="41"/>
                    </a:lnTo>
                    <a:lnTo>
                      <a:pt x="42" y="91"/>
                    </a:lnTo>
                    <a:lnTo>
                      <a:pt x="41" y="91"/>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80" name="Line 276"/>
              <p:cNvSpPr>
                <a:spLocks noChangeAspect="1" noChangeShapeType="1"/>
              </p:cNvSpPr>
              <p:nvPr/>
            </p:nvSpPr>
            <p:spPr bwMode="auto">
              <a:xfrm>
                <a:off x="1024" y="943"/>
                <a:ext cx="33" cy="27"/>
              </a:xfrm>
              <a:prstGeom prst="line">
                <a:avLst/>
              </a:prstGeom>
              <a:noFill/>
              <a:ln w="3175">
                <a:solidFill>
                  <a:srgbClr val="000000"/>
                </a:solidFill>
                <a:round/>
                <a:headEnd/>
                <a:tailEnd/>
              </a:ln>
              <a:effectLst/>
            </p:spPr>
            <p:txBody>
              <a:bodyPr wrap="none" anchor="ctr"/>
              <a:lstStyle/>
              <a:p>
                <a:endParaRPr lang="en-US"/>
              </a:p>
            </p:txBody>
          </p:sp>
          <p:sp>
            <p:nvSpPr>
              <p:cNvPr id="1199381" name="Line 277"/>
              <p:cNvSpPr>
                <a:spLocks noChangeAspect="1" noChangeShapeType="1"/>
              </p:cNvSpPr>
              <p:nvPr/>
            </p:nvSpPr>
            <p:spPr bwMode="auto">
              <a:xfrm>
                <a:off x="1017" y="964"/>
                <a:ext cx="40" cy="28"/>
              </a:xfrm>
              <a:prstGeom prst="line">
                <a:avLst/>
              </a:prstGeom>
              <a:noFill/>
              <a:ln w="3175">
                <a:solidFill>
                  <a:srgbClr val="000000"/>
                </a:solidFill>
                <a:round/>
                <a:headEnd/>
                <a:tailEnd/>
              </a:ln>
              <a:effectLst/>
            </p:spPr>
            <p:txBody>
              <a:bodyPr wrap="none" anchor="ctr"/>
              <a:lstStyle/>
              <a:p>
                <a:endParaRPr lang="en-US"/>
              </a:p>
            </p:txBody>
          </p:sp>
          <p:sp>
            <p:nvSpPr>
              <p:cNvPr id="1199382" name="Freeform 278" descr="Outlined diamond"/>
              <p:cNvSpPr>
                <a:spLocks noChangeAspect="1"/>
              </p:cNvSpPr>
              <p:nvPr/>
            </p:nvSpPr>
            <p:spPr bwMode="auto">
              <a:xfrm>
                <a:off x="1015" y="965"/>
                <a:ext cx="47" cy="33"/>
              </a:xfrm>
              <a:custGeom>
                <a:avLst/>
                <a:gdLst/>
                <a:ahLst/>
                <a:cxnLst>
                  <a:cxn ang="0">
                    <a:pos x="4" y="2"/>
                  </a:cxn>
                  <a:cxn ang="0">
                    <a:pos x="46" y="32"/>
                  </a:cxn>
                  <a:cxn ang="0">
                    <a:pos x="31" y="32"/>
                  </a:cxn>
                  <a:cxn ang="0">
                    <a:pos x="6" y="15"/>
                  </a:cxn>
                  <a:cxn ang="0">
                    <a:pos x="6" y="9"/>
                  </a:cxn>
                  <a:cxn ang="0">
                    <a:pos x="3" y="4"/>
                  </a:cxn>
                  <a:cxn ang="0">
                    <a:pos x="0" y="0"/>
                  </a:cxn>
                  <a:cxn ang="0">
                    <a:pos x="4" y="2"/>
                  </a:cxn>
                </a:cxnLst>
                <a:rect l="0" t="0" r="r" b="b"/>
                <a:pathLst>
                  <a:path w="47" h="33">
                    <a:moveTo>
                      <a:pt x="4" y="2"/>
                    </a:moveTo>
                    <a:lnTo>
                      <a:pt x="46" y="32"/>
                    </a:lnTo>
                    <a:lnTo>
                      <a:pt x="31" y="32"/>
                    </a:lnTo>
                    <a:lnTo>
                      <a:pt x="6" y="15"/>
                    </a:lnTo>
                    <a:lnTo>
                      <a:pt x="6" y="9"/>
                    </a:lnTo>
                    <a:lnTo>
                      <a:pt x="3" y="4"/>
                    </a:lnTo>
                    <a:lnTo>
                      <a:pt x="0" y="0"/>
                    </a:lnTo>
                    <a:lnTo>
                      <a:pt x="4" y="2"/>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83" name="Freeform 279"/>
              <p:cNvSpPr>
                <a:spLocks noChangeAspect="1"/>
              </p:cNvSpPr>
              <p:nvPr/>
            </p:nvSpPr>
            <p:spPr bwMode="auto">
              <a:xfrm>
                <a:off x="546" y="998"/>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4" name="Freeform 280"/>
              <p:cNvSpPr>
                <a:spLocks noChangeAspect="1"/>
              </p:cNvSpPr>
              <p:nvPr/>
            </p:nvSpPr>
            <p:spPr bwMode="auto">
              <a:xfrm>
                <a:off x="721" y="1003"/>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5" name="Freeform 281"/>
              <p:cNvSpPr>
                <a:spLocks noChangeAspect="1"/>
              </p:cNvSpPr>
              <p:nvPr/>
            </p:nvSpPr>
            <p:spPr bwMode="auto">
              <a:xfrm>
                <a:off x="743" y="868"/>
                <a:ext cx="162" cy="69"/>
              </a:xfrm>
              <a:custGeom>
                <a:avLst/>
                <a:gdLst/>
                <a:ahLst/>
                <a:cxnLst>
                  <a:cxn ang="0">
                    <a:pos x="0" y="1"/>
                  </a:cxn>
                  <a:cxn ang="0">
                    <a:pos x="3" y="31"/>
                  </a:cxn>
                  <a:cxn ang="0">
                    <a:pos x="35" y="31"/>
                  </a:cxn>
                  <a:cxn ang="0">
                    <a:pos x="32" y="68"/>
                  </a:cxn>
                  <a:cxn ang="0">
                    <a:pos x="94" y="68"/>
                  </a:cxn>
                  <a:cxn ang="0">
                    <a:pos x="94" y="27"/>
                  </a:cxn>
                  <a:cxn ang="0">
                    <a:pos x="141" y="24"/>
                  </a:cxn>
                  <a:cxn ang="0">
                    <a:pos x="143" y="18"/>
                  </a:cxn>
                  <a:cxn ang="0">
                    <a:pos x="161" y="18"/>
                  </a:cxn>
                  <a:cxn ang="0">
                    <a:pos x="161" y="0"/>
                  </a:cxn>
                  <a:cxn ang="0">
                    <a:pos x="0" y="1"/>
                  </a:cxn>
                </a:cxnLst>
                <a:rect l="0" t="0" r="r" b="b"/>
                <a:pathLst>
                  <a:path w="162" h="69">
                    <a:moveTo>
                      <a:pt x="0" y="1"/>
                    </a:moveTo>
                    <a:lnTo>
                      <a:pt x="3" y="31"/>
                    </a:lnTo>
                    <a:lnTo>
                      <a:pt x="35" y="31"/>
                    </a:lnTo>
                    <a:lnTo>
                      <a:pt x="32" y="68"/>
                    </a:lnTo>
                    <a:lnTo>
                      <a:pt x="94" y="68"/>
                    </a:lnTo>
                    <a:lnTo>
                      <a:pt x="94" y="27"/>
                    </a:lnTo>
                    <a:lnTo>
                      <a:pt x="141" y="24"/>
                    </a:lnTo>
                    <a:lnTo>
                      <a:pt x="143" y="18"/>
                    </a:lnTo>
                    <a:lnTo>
                      <a:pt x="161" y="18"/>
                    </a:lnTo>
                    <a:lnTo>
                      <a:pt x="161" y="0"/>
                    </a:lnTo>
                    <a:lnTo>
                      <a:pt x="0" y="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grpSp>
        <p:grpSp>
          <p:nvGrpSpPr>
            <p:cNvPr id="1199386" name="Group 282"/>
            <p:cNvGrpSpPr>
              <a:grpSpLocks/>
            </p:cNvGrpSpPr>
            <p:nvPr/>
          </p:nvGrpSpPr>
          <p:grpSpPr bwMode="auto">
            <a:xfrm>
              <a:off x="4109245" y="2224089"/>
              <a:ext cx="1127125" cy="688975"/>
              <a:chOff x="2545" y="459"/>
              <a:chExt cx="851" cy="521"/>
            </a:xfrm>
          </p:grpSpPr>
          <p:sp>
            <p:nvSpPr>
              <p:cNvPr id="1199387" name="AutoShape 283"/>
              <p:cNvSpPr>
                <a:spLocks noChangeAspect="1" noChangeArrowheads="1"/>
              </p:cNvSpPr>
              <p:nvPr/>
            </p:nvSpPr>
            <p:spPr bwMode="auto">
              <a:xfrm>
                <a:off x="2545" y="459"/>
                <a:ext cx="851" cy="521"/>
              </a:xfrm>
              <a:prstGeom prst="cube">
                <a:avLst>
                  <a:gd name="adj" fmla="val 18009"/>
                </a:avLst>
              </a:prstGeom>
              <a:solidFill>
                <a:srgbClr val="B2B2B2"/>
              </a:solidFill>
              <a:ln w="15875">
                <a:solidFill>
                  <a:schemeClr val="tx1"/>
                </a:solidFill>
                <a:miter lim="800000"/>
                <a:headEnd/>
                <a:tailEnd/>
              </a:ln>
              <a:effectLst/>
            </p:spPr>
            <p:txBody>
              <a:bodyPr wrap="none" anchor="ctr"/>
              <a:lstStyle/>
              <a:p>
                <a:endParaRPr lang="en-US"/>
              </a:p>
            </p:txBody>
          </p:sp>
          <p:sp>
            <p:nvSpPr>
              <p:cNvPr id="1199388" name="Rectangle 284"/>
              <p:cNvSpPr>
                <a:spLocks noChangeAspect="1" noChangeArrowheads="1"/>
              </p:cNvSpPr>
              <p:nvPr/>
            </p:nvSpPr>
            <p:spPr bwMode="auto">
              <a:xfrm flipH="1">
                <a:off x="2558" y="570"/>
                <a:ext cx="726" cy="392"/>
              </a:xfrm>
              <a:prstGeom prst="rect">
                <a:avLst/>
              </a:prstGeom>
              <a:solidFill>
                <a:srgbClr val="0000FF"/>
              </a:solidFill>
              <a:ln w="38100" cmpd="dbl">
                <a:solidFill>
                  <a:srgbClr val="000000"/>
                </a:solidFill>
                <a:miter lim="800000"/>
                <a:headEnd/>
                <a:tailEnd/>
              </a:ln>
              <a:effectLst/>
            </p:spPr>
            <p:txBody>
              <a:bodyPr wrap="none" anchor="ctr"/>
              <a:lstStyle/>
              <a:p>
                <a:endParaRPr lang="en-US"/>
              </a:p>
            </p:txBody>
          </p:sp>
          <p:sp>
            <p:nvSpPr>
              <p:cNvPr id="1199389" name="Freeform 285"/>
              <p:cNvSpPr>
                <a:spLocks noChangeAspect="1"/>
              </p:cNvSpPr>
              <p:nvPr/>
            </p:nvSpPr>
            <p:spPr bwMode="auto">
              <a:xfrm>
                <a:off x="2587" y="601"/>
                <a:ext cx="677" cy="331"/>
              </a:xfrm>
              <a:custGeom>
                <a:avLst/>
                <a:gdLst/>
                <a:ahLst/>
                <a:cxnLst>
                  <a:cxn ang="0">
                    <a:pos x="653" y="6"/>
                  </a:cxn>
                  <a:cxn ang="0">
                    <a:pos x="570" y="58"/>
                  </a:cxn>
                  <a:cxn ang="0">
                    <a:pos x="535" y="0"/>
                  </a:cxn>
                  <a:cxn ang="0">
                    <a:pos x="482" y="46"/>
                  </a:cxn>
                  <a:cxn ang="0">
                    <a:pos x="443" y="6"/>
                  </a:cxn>
                  <a:cxn ang="0">
                    <a:pos x="360" y="58"/>
                  </a:cxn>
                  <a:cxn ang="0">
                    <a:pos x="277" y="0"/>
                  </a:cxn>
                  <a:cxn ang="0">
                    <a:pos x="234" y="58"/>
                  </a:cxn>
                  <a:cxn ang="0">
                    <a:pos x="160" y="0"/>
                  </a:cxn>
                  <a:cxn ang="0">
                    <a:pos x="107" y="53"/>
                  </a:cxn>
                  <a:cxn ang="0">
                    <a:pos x="53" y="0"/>
                  </a:cxn>
                  <a:cxn ang="0">
                    <a:pos x="9" y="58"/>
                  </a:cxn>
                  <a:cxn ang="0">
                    <a:pos x="39" y="104"/>
                  </a:cxn>
                  <a:cxn ang="0">
                    <a:pos x="4" y="175"/>
                  </a:cxn>
                  <a:cxn ang="0">
                    <a:pos x="43" y="233"/>
                  </a:cxn>
                  <a:cxn ang="0">
                    <a:pos x="0" y="279"/>
                  </a:cxn>
                  <a:cxn ang="0">
                    <a:pos x="48" y="325"/>
                  </a:cxn>
                  <a:cxn ang="0">
                    <a:pos x="131" y="291"/>
                  </a:cxn>
                  <a:cxn ang="0">
                    <a:pos x="195" y="320"/>
                  </a:cxn>
                  <a:cxn ang="0">
                    <a:pos x="238" y="267"/>
                  </a:cxn>
                  <a:cxn ang="0">
                    <a:pos x="287" y="325"/>
                  </a:cxn>
                  <a:cxn ang="0">
                    <a:pos x="355" y="279"/>
                  </a:cxn>
                  <a:cxn ang="0">
                    <a:pos x="414" y="331"/>
                  </a:cxn>
                  <a:cxn ang="0">
                    <a:pos x="458" y="279"/>
                  </a:cxn>
                  <a:cxn ang="0">
                    <a:pos x="507" y="325"/>
                  </a:cxn>
                  <a:cxn ang="0">
                    <a:pos x="546" y="262"/>
                  </a:cxn>
                  <a:cxn ang="0">
                    <a:pos x="599" y="320"/>
                  </a:cxn>
                  <a:cxn ang="0">
                    <a:pos x="623" y="262"/>
                  </a:cxn>
                  <a:cxn ang="0">
                    <a:pos x="677" y="227"/>
                  </a:cxn>
                  <a:cxn ang="0">
                    <a:pos x="633" y="186"/>
                  </a:cxn>
                  <a:cxn ang="0">
                    <a:pos x="677" y="133"/>
                  </a:cxn>
                  <a:cxn ang="0">
                    <a:pos x="633" y="104"/>
                  </a:cxn>
                  <a:cxn ang="0">
                    <a:pos x="672" y="53"/>
                  </a:cxn>
                  <a:cxn ang="0">
                    <a:pos x="653" y="6"/>
                  </a:cxn>
                </a:cxnLst>
                <a:rect l="0" t="0" r="r" b="b"/>
                <a:pathLst>
                  <a:path w="677" h="331">
                    <a:moveTo>
                      <a:pt x="653" y="6"/>
                    </a:moveTo>
                    <a:lnTo>
                      <a:pt x="570" y="58"/>
                    </a:lnTo>
                    <a:lnTo>
                      <a:pt x="535" y="0"/>
                    </a:lnTo>
                    <a:lnTo>
                      <a:pt x="482" y="46"/>
                    </a:lnTo>
                    <a:lnTo>
                      <a:pt x="443" y="6"/>
                    </a:lnTo>
                    <a:lnTo>
                      <a:pt x="360" y="58"/>
                    </a:lnTo>
                    <a:lnTo>
                      <a:pt x="277" y="0"/>
                    </a:lnTo>
                    <a:lnTo>
                      <a:pt x="234" y="58"/>
                    </a:lnTo>
                    <a:lnTo>
                      <a:pt x="160" y="0"/>
                    </a:lnTo>
                    <a:lnTo>
                      <a:pt x="107" y="53"/>
                    </a:lnTo>
                    <a:lnTo>
                      <a:pt x="53" y="0"/>
                    </a:lnTo>
                    <a:lnTo>
                      <a:pt x="9" y="58"/>
                    </a:lnTo>
                    <a:lnTo>
                      <a:pt x="39" y="104"/>
                    </a:lnTo>
                    <a:lnTo>
                      <a:pt x="4" y="175"/>
                    </a:lnTo>
                    <a:lnTo>
                      <a:pt x="43" y="233"/>
                    </a:lnTo>
                    <a:lnTo>
                      <a:pt x="0" y="279"/>
                    </a:lnTo>
                    <a:lnTo>
                      <a:pt x="48" y="325"/>
                    </a:lnTo>
                    <a:lnTo>
                      <a:pt x="131" y="291"/>
                    </a:lnTo>
                    <a:lnTo>
                      <a:pt x="195" y="320"/>
                    </a:lnTo>
                    <a:lnTo>
                      <a:pt x="238" y="267"/>
                    </a:lnTo>
                    <a:lnTo>
                      <a:pt x="287" y="325"/>
                    </a:lnTo>
                    <a:lnTo>
                      <a:pt x="355" y="279"/>
                    </a:lnTo>
                    <a:lnTo>
                      <a:pt x="414" y="331"/>
                    </a:lnTo>
                    <a:lnTo>
                      <a:pt x="458" y="279"/>
                    </a:lnTo>
                    <a:lnTo>
                      <a:pt x="507" y="325"/>
                    </a:lnTo>
                    <a:lnTo>
                      <a:pt x="546" y="262"/>
                    </a:lnTo>
                    <a:lnTo>
                      <a:pt x="599" y="320"/>
                    </a:lnTo>
                    <a:lnTo>
                      <a:pt x="623" y="262"/>
                    </a:lnTo>
                    <a:lnTo>
                      <a:pt x="677" y="227"/>
                    </a:lnTo>
                    <a:lnTo>
                      <a:pt x="633" y="186"/>
                    </a:lnTo>
                    <a:lnTo>
                      <a:pt x="677" y="133"/>
                    </a:lnTo>
                    <a:lnTo>
                      <a:pt x="633" y="104"/>
                    </a:lnTo>
                    <a:lnTo>
                      <a:pt x="672" y="53"/>
                    </a:lnTo>
                    <a:lnTo>
                      <a:pt x="653" y="6"/>
                    </a:lnTo>
                  </a:path>
                </a:pathLst>
              </a:custGeom>
              <a:solidFill>
                <a:schemeClr val="accent1"/>
              </a:solidFill>
              <a:ln w="12700" cap="rnd" cmpd="sng">
                <a:solidFill>
                  <a:srgbClr val="FFFFFF"/>
                </a:solidFill>
                <a:prstDash val="solid"/>
                <a:round/>
                <a:headEnd type="none" w="sm" len="sm"/>
                <a:tailEnd type="none" w="sm" len="sm"/>
              </a:ln>
              <a:effectLst/>
            </p:spPr>
            <p:txBody>
              <a:bodyPr/>
              <a:lstStyle/>
              <a:p>
                <a:endParaRPr lang="en-US"/>
              </a:p>
            </p:txBody>
          </p:sp>
          <p:sp>
            <p:nvSpPr>
              <p:cNvPr id="1199390" name="Rectangle 286"/>
              <p:cNvSpPr>
                <a:spLocks noChangeArrowheads="1"/>
              </p:cNvSpPr>
              <p:nvPr/>
            </p:nvSpPr>
            <p:spPr bwMode="auto">
              <a:xfrm>
                <a:off x="2656" y="684"/>
                <a:ext cx="522" cy="179"/>
              </a:xfrm>
              <a:prstGeom prst="rect">
                <a:avLst/>
              </a:prstGeom>
              <a:noFill/>
              <a:ln w="12700">
                <a:noFill/>
                <a:miter lim="800000"/>
                <a:headEnd/>
                <a:tailEnd/>
              </a:ln>
              <a:effectLst/>
            </p:spPr>
            <p:txBody>
              <a:bodyPr wrap="none" lIns="0" tIns="0" rIns="0" bIns="0" anchor="ctr" anchorCtr="1">
                <a:spAutoFit/>
              </a:bodyPr>
              <a:lstStyle/>
              <a:p>
                <a:pPr>
                  <a:lnSpc>
                    <a:spcPct val="85000"/>
                  </a:lnSpc>
                  <a:spcBef>
                    <a:spcPct val="0"/>
                  </a:spcBef>
                </a:pPr>
                <a:r>
                  <a:rPr lang="en-US" sz="1700" dirty="0">
                    <a:latin typeface="Copperplate Gothic Bold" pitchFamily="34" charset="0"/>
                  </a:rPr>
                  <a:t>HWIL</a:t>
                </a:r>
              </a:p>
            </p:txBody>
          </p:sp>
        </p:grpSp>
        <p:sp>
          <p:nvSpPr>
            <p:cNvPr id="1199391" name="AutoShape 287"/>
            <p:cNvSpPr>
              <a:spLocks noChangeArrowheads="1"/>
            </p:cNvSpPr>
            <p:nvPr/>
          </p:nvSpPr>
          <p:spPr bwMode="auto">
            <a:xfrm>
              <a:off x="2929731" y="3028951"/>
              <a:ext cx="1085850"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92" name="AutoShape 288"/>
            <p:cNvSpPr>
              <a:spLocks noChangeArrowheads="1"/>
            </p:cNvSpPr>
            <p:nvPr/>
          </p:nvSpPr>
          <p:spPr bwMode="auto">
            <a:xfrm>
              <a:off x="2550319" y="5834065"/>
              <a:ext cx="1093787"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Repository Utilities</a:t>
              </a:r>
            </a:p>
          </p:txBody>
        </p:sp>
        <p:sp>
          <p:nvSpPr>
            <p:cNvPr id="1199393" name="Oval 289"/>
            <p:cNvSpPr>
              <a:spLocks noChangeArrowheads="1"/>
            </p:cNvSpPr>
            <p:nvPr/>
          </p:nvSpPr>
          <p:spPr bwMode="auto">
            <a:xfrm>
              <a:off x="1110456" y="3406776"/>
              <a:ext cx="708026"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4" name="Text Box 290"/>
            <p:cNvSpPr txBox="1">
              <a:spLocks noChangeArrowheads="1"/>
            </p:cNvSpPr>
            <p:nvPr/>
          </p:nvSpPr>
          <p:spPr bwMode="auto">
            <a:xfrm>
              <a:off x="1156685" y="3429000"/>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5" name="Oval 291"/>
            <p:cNvSpPr>
              <a:spLocks noChangeArrowheads="1"/>
            </p:cNvSpPr>
            <p:nvPr/>
          </p:nvSpPr>
          <p:spPr bwMode="auto">
            <a:xfrm>
              <a:off x="2097881" y="3417888"/>
              <a:ext cx="708026" cy="36353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6" name="Text Box 292"/>
            <p:cNvSpPr txBox="1">
              <a:spLocks noChangeArrowheads="1"/>
            </p:cNvSpPr>
            <p:nvPr/>
          </p:nvSpPr>
          <p:spPr bwMode="auto">
            <a:xfrm>
              <a:off x="2152048" y="3436937"/>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7" name="Oval 293"/>
            <p:cNvSpPr>
              <a:spLocks noChangeAspect="1" noChangeArrowheads="1"/>
            </p:cNvSpPr>
            <p:nvPr/>
          </p:nvSpPr>
          <p:spPr bwMode="auto">
            <a:xfrm>
              <a:off x="3174206" y="3635376"/>
              <a:ext cx="201613"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8" name="Oval 294"/>
            <p:cNvSpPr>
              <a:spLocks noChangeAspect="1" noChangeArrowheads="1"/>
            </p:cNvSpPr>
            <p:nvPr/>
          </p:nvSpPr>
          <p:spPr bwMode="auto">
            <a:xfrm>
              <a:off x="3291681" y="3679826"/>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9" name="Oval 295"/>
            <p:cNvSpPr>
              <a:spLocks noChangeAspect="1" noChangeArrowheads="1"/>
            </p:cNvSpPr>
            <p:nvPr/>
          </p:nvSpPr>
          <p:spPr bwMode="auto">
            <a:xfrm>
              <a:off x="3418681" y="364648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0" name="Oval 296"/>
            <p:cNvSpPr>
              <a:spLocks noChangeAspect="1" noChangeArrowheads="1"/>
            </p:cNvSpPr>
            <p:nvPr/>
          </p:nvSpPr>
          <p:spPr bwMode="auto">
            <a:xfrm>
              <a:off x="3529806" y="369093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1" name="Oval 297"/>
            <p:cNvSpPr>
              <a:spLocks noChangeAspect="1" noChangeArrowheads="1"/>
            </p:cNvSpPr>
            <p:nvPr/>
          </p:nvSpPr>
          <p:spPr bwMode="auto">
            <a:xfrm>
              <a:off x="3663157" y="3657601"/>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2" name="Oval 298"/>
            <p:cNvSpPr>
              <a:spLocks noChangeAspect="1" noChangeArrowheads="1"/>
            </p:cNvSpPr>
            <p:nvPr/>
          </p:nvSpPr>
          <p:spPr bwMode="auto">
            <a:xfrm>
              <a:off x="4325144" y="3651251"/>
              <a:ext cx="203200" cy="10318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3" name="Oval 299"/>
            <p:cNvSpPr>
              <a:spLocks noChangeAspect="1" noChangeArrowheads="1"/>
            </p:cNvSpPr>
            <p:nvPr/>
          </p:nvSpPr>
          <p:spPr bwMode="auto">
            <a:xfrm>
              <a:off x="4442619" y="3697289"/>
              <a:ext cx="203200" cy="10318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4" name="Oval 300"/>
            <p:cNvSpPr>
              <a:spLocks noChangeAspect="1" noChangeArrowheads="1"/>
            </p:cNvSpPr>
            <p:nvPr/>
          </p:nvSpPr>
          <p:spPr bwMode="auto">
            <a:xfrm>
              <a:off x="4569620" y="366236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5" name="Oval 301"/>
            <p:cNvSpPr>
              <a:spLocks noChangeAspect="1" noChangeArrowheads="1"/>
            </p:cNvSpPr>
            <p:nvPr/>
          </p:nvSpPr>
          <p:spPr bwMode="auto">
            <a:xfrm>
              <a:off x="4680746" y="370681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6" name="Oval 302"/>
            <p:cNvSpPr>
              <a:spLocks noChangeAspect="1" noChangeArrowheads="1"/>
            </p:cNvSpPr>
            <p:nvPr/>
          </p:nvSpPr>
          <p:spPr bwMode="auto">
            <a:xfrm>
              <a:off x="4814096" y="3673476"/>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7" name="Oval 303"/>
            <p:cNvSpPr>
              <a:spLocks noChangeAspect="1" noChangeArrowheads="1"/>
            </p:cNvSpPr>
            <p:nvPr/>
          </p:nvSpPr>
          <p:spPr bwMode="auto">
            <a:xfrm>
              <a:off x="6239670" y="5335589"/>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8" name="Oval 304"/>
            <p:cNvSpPr>
              <a:spLocks noChangeAspect="1" noChangeArrowheads="1"/>
            </p:cNvSpPr>
            <p:nvPr/>
          </p:nvSpPr>
          <p:spPr bwMode="auto">
            <a:xfrm>
              <a:off x="6366670" y="5335589"/>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9" name="Oval 305"/>
            <p:cNvSpPr>
              <a:spLocks noChangeArrowheads="1"/>
            </p:cNvSpPr>
            <p:nvPr/>
          </p:nvSpPr>
          <p:spPr bwMode="auto">
            <a:xfrm>
              <a:off x="1604170" y="3486151"/>
              <a:ext cx="711200"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10" name="Text Box 306"/>
            <p:cNvSpPr txBox="1">
              <a:spLocks noChangeArrowheads="1"/>
            </p:cNvSpPr>
            <p:nvPr/>
          </p:nvSpPr>
          <p:spPr bwMode="auto">
            <a:xfrm>
              <a:off x="1658336" y="3509962"/>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411" name="AutoShape 307"/>
            <p:cNvSpPr>
              <a:spLocks noChangeArrowheads="1"/>
            </p:cNvSpPr>
            <p:nvPr/>
          </p:nvSpPr>
          <p:spPr bwMode="auto">
            <a:xfrm>
              <a:off x="4028281" y="5302251"/>
              <a:ext cx="1541463" cy="830263"/>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Infrastructure Management and Planning Utilities</a:t>
              </a:r>
            </a:p>
          </p:txBody>
        </p:sp>
        <p:grpSp>
          <p:nvGrpSpPr>
            <p:cNvPr id="1199412" name="Group 308"/>
            <p:cNvGrpSpPr>
              <a:grpSpLocks/>
            </p:cNvGrpSpPr>
            <p:nvPr/>
          </p:nvGrpSpPr>
          <p:grpSpPr bwMode="auto">
            <a:xfrm>
              <a:off x="4399757" y="5310188"/>
              <a:ext cx="695325" cy="158750"/>
              <a:chOff x="2727" y="1913"/>
              <a:chExt cx="470" cy="120"/>
            </a:xfrm>
          </p:grpSpPr>
          <p:sp>
            <p:nvSpPr>
              <p:cNvPr id="1199413" name="Oval 309"/>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4" name="Oval 310"/>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5" name="Oval 311"/>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6" name="Oval 312"/>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7" name="Oval 313"/>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18" name="Group 314"/>
            <p:cNvGrpSpPr>
              <a:grpSpLocks/>
            </p:cNvGrpSpPr>
            <p:nvPr/>
          </p:nvGrpSpPr>
          <p:grpSpPr bwMode="auto">
            <a:xfrm>
              <a:off x="6139658" y="3622675"/>
              <a:ext cx="695325" cy="158750"/>
              <a:chOff x="2727" y="1913"/>
              <a:chExt cx="470" cy="120"/>
            </a:xfrm>
          </p:grpSpPr>
          <p:sp>
            <p:nvSpPr>
              <p:cNvPr id="1199419" name="Oval 315"/>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0" name="Oval 316"/>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1" name="Oval 317"/>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2" name="Oval 318"/>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3" name="Oval 319"/>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24" name="Group 320"/>
            <p:cNvGrpSpPr>
              <a:grpSpLocks/>
            </p:cNvGrpSpPr>
            <p:nvPr/>
          </p:nvGrpSpPr>
          <p:grpSpPr bwMode="auto">
            <a:xfrm>
              <a:off x="7596983" y="3625850"/>
              <a:ext cx="695325" cy="173038"/>
              <a:chOff x="2727" y="1913"/>
              <a:chExt cx="470" cy="120"/>
            </a:xfrm>
          </p:grpSpPr>
          <p:sp>
            <p:nvSpPr>
              <p:cNvPr id="1199425" name="Oval 321"/>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6" name="Oval 322"/>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7" name="Oval 323"/>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8" name="Oval 324"/>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9" name="Oval 325"/>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30" name="Group 326"/>
            <p:cNvGrpSpPr>
              <a:grpSpLocks/>
            </p:cNvGrpSpPr>
            <p:nvPr/>
          </p:nvGrpSpPr>
          <p:grpSpPr bwMode="auto">
            <a:xfrm>
              <a:off x="7350919" y="5359400"/>
              <a:ext cx="693737" cy="157163"/>
              <a:chOff x="2727" y="1913"/>
              <a:chExt cx="470" cy="120"/>
            </a:xfrm>
          </p:grpSpPr>
          <p:sp>
            <p:nvSpPr>
              <p:cNvPr id="1199431" name="Oval 327"/>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2" name="Oval 328"/>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3" name="Oval 329"/>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4" name="Oval 330"/>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5" name="Oval 331"/>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sp>
          <p:nvSpPr>
            <p:cNvPr id="1199436" name="AutoShape 332"/>
            <p:cNvSpPr>
              <a:spLocks noChangeArrowheads="1"/>
            </p:cNvSpPr>
            <p:nvPr/>
          </p:nvSpPr>
          <p:spPr bwMode="auto">
            <a:xfrm>
              <a:off x="1185069" y="6203951"/>
              <a:ext cx="1200150"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Object Model Utilities</a:t>
              </a:r>
            </a:p>
          </p:txBody>
        </p:sp>
        <p:sp>
          <p:nvSpPr>
            <p:cNvPr id="1199437" name="Oval 333"/>
            <p:cNvSpPr>
              <a:spLocks noChangeAspect="1" noChangeArrowheads="1"/>
            </p:cNvSpPr>
            <p:nvPr/>
          </p:nvSpPr>
          <p:spPr bwMode="auto">
            <a:xfrm>
              <a:off x="6503194" y="5326064"/>
              <a:ext cx="203200"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38" name="Rectangle 334"/>
            <p:cNvSpPr>
              <a:spLocks noChangeArrowheads="1"/>
            </p:cNvSpPr>
            <p:nvPr/>
          </p:nvSpPr>
          <p:spPr bwMode="auto">
            <a:xfrm>
              <a:off x="965995" y="4111626"/>
              <a:ext cx="7683500" cy="989013"/>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39" name="Text Box 335"/>
            <p:cNvSpPr txBox="1">
              <a:spLocks noChangeArrowheads="1"/>
            </p:cNvSpPr>
            <p:nvPr/>
          </p:nvSpPr>
          <p:spPr bwMode="auto">
            <a:xfrm>
              <a:off x="2901156" y="6850063"/>
              <a:ext cx="1601788" cy="174886"/>
            </a:xfrm>
            <a:prstGeom prst="rect">
              <a:avLst/>
            </a:prstGeom>
            <a:solidFill>
              <a:schemeClr val="bg1"/>
            </a:solidFill>
            <a:ln w="9525">
              <a:noFill/>
              <a:miter lim="800000"/>
              <a:headEnd/>
              <a:tailEnd/>
            </a:ln>
            <a:effectLst/>
          </p:spPr>
          <p:txBody>
            <a:bodyPr lIns="91407" tIns="0" rIns="91407" bIns="0">
              <a:spAutoFit/>
            </a:bodyPr>
            <a:lstStyle/>
            <a:p>
              <a:pPr eaLnBrk="1" hangingPunct="1">
                <a:lnSpc>
                  <a:spcPct val="80000"/>
                </a:lnSpc>
                <a:spcBef>
                  <a:spcPct val="0"/>
                </a:spcBef>
              </a:pPr>
              <a:r>
                <a:rPr lang="en-US" sz="1300" dirty="0">
                  <a:solidFill>
                    <a:srgbClr val="0033CC"/>
                  </a:solidFill>
                  <a:latin typeface="Arial Black" pitchFamily="34" charset="0"/>
                </a:rPr>
                <a:t>TENA Utilities</a:t>
              </a:r>
            </a:p>
          </p:txBody>
        </p:sp>
        <p:sp>
          <p:nvSpPr>
            <p:cNvPr id="1199440" name="Text Box 336"/>
            <p:cNvSpPr txBox="1">
              <a:spLocks noChangeArrowheads="1"/>
            </p:cNvSpPr>
            <p:nvPr/>
          </p:nvSpPr>
          <p:spPr bwMode="auto">
            <a:xfrm>
              <a:off x="2088356" y="4973639"/>
              <a:ext cx="3098800" cy="174886"/>
            </a:xfrm>
            <a:prstGeom prst="rect">
              <a:avLst/>
            </a:prstGeom>
            <a:solidFill>
              <a:schemeClr val="bg1"/>
            </a:solidFill>
            <a:ln w="9525">
              <a:noFill/>
              <a:miter lim="800000"/>
              <a:headEnd/>
              <a:tailEnd/>
            </a:ln>
            <a:effectLst/>
          </p:spPr>
          <p:txBody>
            <a:bodyPr lIns="0" tIns="0" rIns="0" bIns="0">
              <a:spAutoFit/>
            </a:bodyPr>
            <a:lstStyle/>
            <a:p>
              <a:pPr eaLnBrk="1" hangingPunct="1">
                <a:lnSpc>
                  <a:spcPct val="80000"/>
                </a:lnSpc>
                <a:spcBef>
                  <a:spcPct val="0"/>
                </a:spcBef>
              </a:pPr>
              <a:r>
                <a:rPr lang="en-US" sz="1300" dirty="0">
                  <a:solidFill>
                    <a:srgbClr val="CC0000"/>
                  </a:solidFill>
                  <a:latin typeface="Arial Black" pitchFamily="34" charset="0"/>
                </a:rPr>
                <a:t>TENA Common Infrastructure</a:t>
              </a:r>
            </a:p>
          </p:txBody>
        </p:sp>
        <p:sp>
          <p:nvSpPr>
            <p:cNvPr id="1199441" name="Text Box 337"/>
            <p:cNvSpPr txBox="1">
              <a:spLocks noChangeArrowheads="1"/>
            </p:cNvSpPr>
            <p:nvPr/>
          </p:nvSpPr>
          <p:spPr bwMode="auto">
            <a:xfrm>
              <a:off x="3246936" y="1685926"/>
              <a:ext cx="2018306"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Applications</a:t>
              </a:r>
            </a:p>
          </p:txBody>
        </p:sp>
        <p:sp>
          <p:nvSpPr>
            <p:cNvPr id="1199442" name="Line 338"/>
            <p:cNvSpPr>
              <a:spLocks noChangeShapeType="1"/>
            </p:cNvSpPr>
            <p:nvPr/>
          </p:nvSpPr>
          <p:spPr bwMode="auto">
            <a:xfrm rot="16200000" flipV="1">
              <a:off x="2049463" y="5464969"/>
              <a:ext cx="0" cy="1020763"/>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443" name="AutoShape 339"/>
            <p:cNvSpPr>
              <a:spLocks noChangeArrowheads="1"/>
            </p:cNvSpPr>
            <p:nvPr/>
          </p:nvSpPr>
          <p:spPr bwMode="auto">
            <a:xfrm>
              <a:off x="7188995" y="6445251"/>
              <a:ext cx="941387"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sp>
          <p:nvSpPr>
            <p:cNvPr id="1199444" name="AutoShape 340"/>
            <p:cNvSpPr>
              <a:spLocks noChangeArrowheads="1"/>
            </p:cNvSpPr>
            <p:nvPr/>
          </p:nvSpPr>
          <p:spPr bwMode="auto">
            <a:xfrm>
              <a:off x="6109495" y="6445251"/>
              <a:ext cx="942975"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pic>
          <p:nvPicPr>
            <p:cNvPr id="1199446" name="Picture 342" descr="Untitled-1"/>
            <p:cNvPicPr>
              <a:picLocks noChangeAspect="1" noChangeArrowheads="1"/>
            </p:cNvPicPr>
            <p:nvPr/>
          </p:nvPicPr>
          <p:blipFill>
            <a:blip r:embed="rId2" cstate="print"/>
            <a:srcRect/>
            <a:stretch>
              <a:fillRect/>
            </a:stretch>
          </p:blipFill>
          <p:spPr bwMode="auto">
            <a:xfrm>
              <a:off x="6032089" y="2162174"/>
              <a:ext cx="910462" cy="803540"/>
            </a:xfrm>
            <a:prstGeom prst="rect">
              <a:avLst/>
            </a:prstGeom>
            <a:noFill/>
            <a:ln w="9525">
              <a:noFill/>
              <a:miter lim="800000"/>
              <a:headEnd/>
              <a:tailEnd/>
            </a:ln>
            <a:effectLst/>
          </p:spPr>
        </p:pic>
        <p:sp>
          <p:nvSpPr>
            <p:cNvPr id="1199447" name="Rectangle 343"/>
            <p:cNvSpPr>
              <a:spLocks noChangeArrowheads="1"/>
            </p:cNvSpPr>
            <p:nvPr/>
          </p:nvSpPr>
          <p:spPr bwMode="auto">
            <a:xfrm>
              <a:off x="5472906" y="1882775"/>
              <a:ext cx="3130550" cy="21240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48" name="Text Box 344"/>
            <p:cNvSpPr txBox="1">
              <a:spLocks noChangeArrowheads="1"/>
            </p:cNvSpPr>
            <p:nvPr/>
          </p:nvSpPr>
          <p:spPr bwMode="auto">
            <a:xfrm>
              <a:off x="6363097" y="1776414"/>
              <a:ext cx="1316832"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Tools</a:t>
              </a:r>
            </a:p>
          </p:txBody>
        </p:sp>
        <p:sp>
          <p:nvSpPr>
            <p:cNvPr id="1199449" name="AutoShape 345"/>
            <p:cNvSpPr>
              <a:spLocks noChangeArrowheads="1"/>
            </p:cNvSpPr>
            <p:nvPr/>
          </p:nvSpPr>
          <p:spPr bwMode="auto">
            <a:xfrm>
              <a:off x="5971382" y="5741988"/>
              <a:ext cx="1030288" cy="247650"/>
            </a:xfrm>
            <a:prstGeom prst="roundRect">
              <a:avLst>
                <a:gd name="adj" fmla="val 21394"/>
              </a:avLst>
            </a:prstGeom>
            <a:solidFill>
              <a:srgbClr val="C0C0C0"/>
            </a:solidFill>
            <a:ln w="3175">
              <a:noFill/>
              <a:round/>
              <a:headEnd/>
              <a:tailEnd/>
            </a:ln>
            <a:effectLst/>
            <a:scene3d>
              <a:camera prst="legacyObliqueTopRight"/>
              <a:lightRig rig="legacyFlat3" dir="b"/>
            </a:scene3d>
            <a:sp3d extrusionH="1254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300" dirty="0">
                  <a:effectLst>
                    <a:outerShdw blurRad="38100" dist="38100" dir="2700000" algn="tl">
                      <a:srgbClr val="FFFFFF"/>
                    </a:outerShdw>
                  </a:effectLst>
                  <a:latin typeface="Times New Roman" pitchFamily="18" charset="0"/>
                </a:rPr>
                <a:t>Gateway</a:t>
              </a:r>
              <a:r>
                <a:rPr lang="en-US" sz="1100" dirty="0">
                  <a:effectLst>
                    <a:outerShdw blurRad="38100" dist="38100" dir="2700000" algn="tl">
                      <a:srgbClr val="FFFFFF"/>
                    </a:outerShdw>
                  </a:effectLst>
                  <a:latin typeface="Times New Roman" pitchFamily="18" charset="0"/>
                </a:rPr>
                <a:t>s</a:t>
              </a:r>
              <a:endParaRPr lang="en-US" sz="800" dirty="0">
                <a:effectLst>
                  <a:outerShdw blurRad="38100" dist="38100" dir="2700000" algn="tl">
                    <a:srgbClr val="FFFFFF"/>
                  </a:outerShdw>
                </a:effectLst>
                <a:latin typeface="Times New Roman" pitchFamily="18" charset="0"/>
              </a:endParaRPr>
            </a:p>
          </p:txBody>
        </p:sp>
        <p:sp>
          <p:nvSpPr>
            <p:cNvPr id="1199450" name="Text Box 346"/>
            <p:cNvSpPr txBox="1">
              <a:spLocks noChangeArrowheads="1"/>
            </p:cNvSpPr>
            <p:nvPr/>
          </p:nvSpPr>
          <p:spPr bwMode="auto">
            <a:xfrm>
              <a:off x="3608291" y="4495800"/>
              <a:ext cx="1966933" cy="311881"/>
            </a:xfrm>
            <a:prstGeom prst="rect">
              <a:avLst/>
            </a:prstGeom>
            <a:noFill/>
            <a:ln w="9525">
              <a:noFill/>
              <a:miter lim="800000"/>
              <a:headEnd/>
              <a:tailEnd/>
            </a:ln>
            <a:effectLst/>
          </p:spPr>
          <p:txBody>
            <a:bodyPr wrap="none" lIns="0" tIns="0" rIns="0" bIns="0">
              <a:spAutoFit/>
            </a:bodyPr>
            <a:lstStyle/>
            <a:p>
              <a:pPr eaLnBrk="1" hangingPunct="1">
                <a:lnSpc>
                  <a:spcPct val="100000"/>
                </a:lnSpc>
                <a:spcBef>
                  <a:spcPct val="0"/>
                </a:spcBef>
              </a:pPr>
              <a:r>
                <a:rPr lang="en-US" sz="1900" dirty="0">
                  <a:solidFill>
                    <a:schemeClr val="bg1"/>
                  </a:solidFill>
                  <a:latin typeface="Times New Roman" pitchFamily="18" charset="0"/>
                </a:rPr>
                <a:t>TENA Middleware</a:t>
              </a:r>
            </a:p>
          </p:txBody>
        </p:sp>
        <p:sp>
          <p:nvSpPr>
            <p:cNvPr id="1199451" name="AutoShape 347"/>
            <p:cNvSpPr>
              <a:spLocks noChangeAspect="1" noChangeArrowheads="1"/>
            </p:cNvSpPr>
            <p:nvPr/>
          </p:nvSpPr>
          <p:spPr bwMode="auto">
            <a:xfrm>
              <a:off x="1012031" y="4143376"/>
              <a:ext cx="1155700" cy="881063"/>
            </a:xfrm>
            <a:prstGeom prst="can">
              <a:avLst>
                <a:gd name="adj" fmla="val 25000"/>
              </a:avLst>
            </a:prstGeom>
            <a:solidFill>
              <a:srgbClr val="A50021"/>
            </a:solidFill>
            <a:ln w="9525">
              <a:noFill/>
              <a:round/>
              <a:headEnd/>
              <a:tailEnd/>
            </a:ln>
            <a:effectLst/>
          </p:spPr>
          <p:txBody>
            <a:bodyPr wrap="none" lIns="91407" tIns="137111" rIns="91407" bIns="45704" anchor="ctr"/>
            <a:lstStyle/>
            <a:p>
              <a:pPr>
                <a:lnSpc>
                  <a:spcPct val="85000"/>
                </a:lnSpc>
                <a:spcBef>
                  <a:spcPct val="0"/>
                </a:spcBef>
              </a:pPr>
              <a:r>
                <a:rPr lang="en-US" sz="1500" dirty="0">
                  <a:solidFill>
                    <a:schemeClr val="bg1"/>
                  </a:solidFill>
                  <a:latin typeface="Times New Roman" pitchFamily="18" charset="0"/>
                </a:rPr>
                <a:t>TENA</a:t>
              </a:r>
            </a:p>
            <a:p>
              <a:pPr>
                <a:lnSpc>
                  <a:spcPct val="85000"/>
                </a:lnSpc>
                <a:spcBef>
                  <a:spcPct val="0"/>
                </a:spcBef>
              </a:pPr>
              <a:r>
                <a:rPr lang="en-US" sz="1500" dirty="0">
                  <a:solidFill>
                    <a:schemeClr val="bg1"/>
                  </a:solidFill>
                  <a:latin typeface="Times New Roman" pitchFamily="18" charset="0"/>
                </a:rPr>
                <a:t>Repository</a:t>
              </a:r>
            </a:p>
          </p:txBody>
        </p:sp>
        <p:sp>
          <p:nvSpPr>
            <p:cNvPr id="1199452" name="AutoShape 348"/>
            <p:cNvSpPr>
              <a:spLocks noChangeArrowheads="1"/>
            </p:cNvSpPr>
            <p:nvPr/>
          </p:nvSpPr>
          <p:spPr bwMode="auto">
            <a:xfrm rot="5400000">
              <a:off x="4621458" y="1903961"/>
              <a:ext cx="415925" cy="5450381"/>
            </a:xfrm>
            <a:prstGeom prst="can">
              <a:avLst>
                <a:gd name="adj" fmla="val 43186"/>
              </a:avLst>
            </a:prstGeom>
            <a:solidFill>
              <a:srgbClr val="A50021"/>
            </a:solidFill>
            <a:ln w="9525">
              <a:noFill/>
              <a:round/>
              <a:headEnd/>
              <a:tailEnd/>
            </a:ln>
            <a:effectLst/>
          </p:spPr>
          <p:txBody>
            <a:bodyPr rot="10800000" vert="eaVert" wrap="none" lIns="91407" tIns="137111" rIns="91407" bIns="45704" anchor="ctr"/>
            <a:lstStyle/>
            <a:p>
              <a:pPr>
                <a:lnSpc>
                  <a:spcPct val="85000"/>
                </a:lnSpc>
                <a:spcBef>
                  <a:spcPct val="0"/>
                </a:spcBef>
              </a:pPr>
              <a:r>
                <a:rPr lang="en-US">
                  <a:solidFill>
                    <a:schemeClr val="bg1"/>
                  </a:solidFill>
                  <a:latin typeface="Times New Roman" pitchFamily="18" charset="0"/>
                </a:rPr>
                <a:t>TENA Middleware</a:t>
              </a:r>
            </a:p>
          </p:txBody>
        </p:sp>
        <p:pic>
          <p:nvPicPr>
            <p:cNvPr id="1199454" name="Picture 350"/>
            <p:cNvPicPr>
              <a:picLocks noChangeAspect="1" noChangeArrowheads="1"/>
            </p:cNvPicPr>
            <p:nvPr/>
          </p:nvPicPr>
          <p:blipFill>
            <a:blip r:embed="rId3" cstate="print"/>
            <a:srcRect/>
            <a:stretch>
              <a:fillRect/>
            </a:stretch>
          </p:blipFill>
          <p:spPr bwMode="auto">
            <a:xfrm>
              <a:off x="1491457" y="1901826"/>
              <a:ext cx="1023938" cy="874713"/>
            </a:xfrm>
            <a:prstGeom prst="rect">
              <a:avLst/>
            </a:prstGeom>
            <a:noFill/>
          </p:spPr>
        </p:pic>
        <p:sp>
          <p:nvSpPr>
            <p:cNvPr id="1199453" name="AutoShape 349"/>
            <p:cNvSpPr>
              <a:spLocks noChangeAspect="1" noChangeArrowheads="1"/>
            </p:cNvSpPr>
            <p:nvPr/>
          </p:nvSpPr>
          <p:spPr bwMode="auto">
            <a:xfrm>
              <a:off x="7373145" y="4159251"/>
              <a:ext cx="1154112" cy="884238"/>
            </a:xfrm>
            <a:prstGeom prst="can">
              <a:avLst>
                <a:gd name="adj" fmla="val 25000"/>
              </a:avLst>
            </a:prstGeom>
            <a:solidFill>
              <a:srgbClr val="A50021"/>
            </a:solidFill>
            <a:ln w="9525">
              <a:noFill/>
              <a:round/>
              <a:headEnd/>
              <a:tailEnd/>
            </a:ln>
            <a:effectLst/>
          </p:spPr>
          <p:txBody>
            <a:bodyPr wrap="none" lIns="91407" tIns="155393" rIns="91407" bIns="45704" anchor="ctr"/>
            <a:lstStyle/>
            <a:p>
              <a:pPr>
                <a:lnSpc>
                  <a:spcPct val="75000"/>
                </a:lnSpc>
                <a:spcBef>
                  <a:spcPct val="0"/>
                </a:spcBef>
              </a:pPr>
              <a:endParaRPr lang="en-US" sz="1500" dirty="0">
                <a:solidFill>
                  <a:schemeClr val="bg1"/>
                </a:solidFill>
                <a:latin typeface="Times New Roman" pitchFamily="18" charset="0"/>
              </a:endParaRPr>
            </a:p>
            <a:p>
              <a:pPr>
                <a:lnSpc>
                  <a:spcPct val="75000"/>
                </a:lnSpc>
                <a:spcBef>
                  <a:spcPct val="0"/>
                </a:spcBef>
              </a:pPr>
              <a:r>
                <a:rPr lang="en-US" sz="1500" dirty="0">
                  <a:solidFill>
                    <a:schemeClr val="bg1"/>
                  </a:solidFill>
                  <a:latin typeface="Times New Roman" pitchFamily="18" charset="0"/>
                </a:rPr>
                <a:t>Logical</a:t>
              </a:r>
              <a:br>
                <a:rPr lang="en-US" sz="1500" dirty="0">
                  <a:solidFill>
                    <a:schemeClr val="bg1"/>
                  </a:solidFill>
                  <a:latin typeface="Times New Roman" pitchFamily="18" charset="0"/>
                </a:rPr>
              </a:br>
              <a:r>
                <a:rPr lang="en-US" sz="1500" dirty="0">
                  <a:solidFill>
                    <a:schemeClr val="bg1"/>
                  </a:solidFill>
                  <a:latin typeface="Times New Roman" pitchFamily="18" charset="0"/>
                </a:rPr>
                <a:t>Range Data</a:t>
              </a:r>
              <a:br>
                <a:rPr lang="en-US" sz="1500" dirty="0">
                  <a:solidFill>
                    <a:schemeClr val="bg1"/>
                  </a:solidFill>
                  <a:latin typeface="Times New Roman" pitchFamily="18" charset="0"/>
                </a:rPr>
              </a:br>
              <a:r>
                <a:rPr lang="en-US" sz="1500" dirty="0">
                  <a:solidFill>
                    <a:schemeClr val="bg1"/>
                  </a:solidFill>
                  <a:latin typeface="Times New Roman" pitchFamily="18" charset="0"/>
                </a:rPr>
                <a:t>Archive</a:t>
              </a:r>
            </a:p>
            <a:p>
              <a:pPr>
                <a:lnSpc>
                  <a:spcPct val="75000"/>
                </a:lnSpc>
                <a:spcBef>
                  <a:spcPct val="0"/>
                </a:spcBef>
              </a:pPr>
              <a:endParaRPr lang="en-US" sz="1500" dirty="0">
                <a:solidFill>
                  <a:schemeClr val="bg1"/>
                </a:solidFill>
                <a:latin typeface="Times New Roman"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87445" y="2209800"/>
              <a:ext cx="914400" cy="684657"/>
            </a:xfrm>
            <a:prstGeom prst="rect">
              <a:avLst/>
            </a:prstGeom>
            <a:ln w="28575" cmpd="sng">
              <a:solidFill>
                <a:srgbClr val="000066"/>
              </a:solidFill>
            </a:ln>
          </p:spPr>
        </p:pic>
      </p:grpSp>
      <p:sp>
        <p:nvSpPr>
          <p:cNvPr id="6" name="Rectangle 5"/>
          <p:cNvSpPr/>
          <p:nvPr/>
        </p:nvSpPr>
        <p:spPr>
          <a:xfrm>
            <a:off x="7147327" y="984519"/>
            <a:ext cx="5063693" cy="4524315"/>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100% Government off the Shelf (GOTS</a:t>
            </a:r>
            <a:r>
              <a:rPr lang="en-US" sz="1800" dirty="0">
                <a:latin typeface="Arial Narrow" charset="0"/>
                <a:cs typeface="Arial Narrow" charset="0"/>
              </a:rPr>
              <a:t>)</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Initially developed to support the demands of live system testing</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tools for common Event Planning, Execution, and Analysis functions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Subject Matter Experts to support distributed exercise and system integration</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Community-managed Open Architecture and Standards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Constantly improved to meet new user requirements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Download TENA Middleware and tool set</a:t>
            </a:r>
          </a:p>
          <a:p>
            <a:pPr marL="1504920" lvl="2" indent="-285750">
              <a:spcBef>
                <a:spcPct val="20000"/>
              </a:spcBef>
              <a:buClr>
                <a:schemeClr val="tx1"/>
              </a:buClr>
              <a:buSzPct val="75000"/>
              <a:buFont typeface="Arial" panose="020B0604020202020204" pitchFamily="34" charset="0"/>
              <a:buChar char="•"/>
            </a:pPr>
            <a:r>
              <a:rPr lang="en-US" sz="2000" dirty="0">
                <a:hlinkClick r:id="rId6">
                  <a:extLst>
                    <a:ext uri="{A12FA001-AC4F-418D-AE19-62706E023703}">
                      <ahyp:hlinkClr xmlns:ahyp="http://schemas.microsoft.com/office/drawing/2018/hyperlinkcolor" val="tx"/>
                    </a:ext>
                  </a:extLst>
                </a:hlinkClick>
              </a:rPr>
              <a:t>http://www.tena-sda.org</a:t>
            </a:r>
            <a:endParaRPr lang="en-US" sz="2000" dirty="0"/>
          </a:p>
        </p:txBody>
      </p:sp>
      <p:sp>
        <p:nvSpPr>
          <p:cNvPr id="176" name="Slide Number Placeholder 3">
            <a:extLst>
              <a:ext uri="{FF2B5EF4-FFF2-40B4-BE49-F238E27FC236}">
                <a16:creationId xmlns:a16="http://schemas.microsoft.com/office/drawing/2014/main" id="{5E7493FB-ABC4-144C-A050-57141FB834E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pic>
        <p:nvPicPr>
          <p:cNvPr id="177" name="Picture 10" descr="fi2010tenapub copy">
            <a:extLst>
              <a:ext uri="{FF2B5EF4-FFF2-40B4-BE49-F238E27FC236}">
                <a16:creationId xmlns:a16="http://schemas.microsoft.com/office/drawing/2014/main" id="{37BDE0C6-BCFC-5D4C-9CA8-FC53702EE967}"/>
              </a:ext>
            </a:extLst>
          </p:cNvPr>
          <p:cNvPicPr>
            <a:picLocks noChangeAspect="1" noChangeArrowheads="1"/>
          </p:cNvPicPr>
          <p:nvPr/>
        </p:nvPicPr>
        <p:blipFill>
          <a:blip r:embed="rId7" cstate="print"/>
          <a:srcRect/>
          <a:stretch>
            <a:fillRect/>
          </a:stretch>
        </p:blipFill>
        <p:spPr bwMode="auto">
          <a:xfrm>
            <a:off x="11390813" y="679083"/>
            <a:ext cx="714399" cy="665206"/>
          </a:xfrm>
          <a:prstGeom prst="rect">
            <a:avLst/>
          </a:prstGeom>
          <a:noFill/>
          <a:ln w="9525">
            <a:noFill/>
            <a:miter lim="800000"/>
            <a:headEnd/>
            <a:tailEnd/>
          </a:ln>
        </p:spPr>
      </p:pic>
    </p:spTree>
    <p:extLst>
      <p:ext uri="{BB962C8B-B14F-4D97-AF65-F5344CB8AC3E}">
        <p14:creationId xmlns:p14="http://schemas.microsoft.com/office/powerpoint/2010/main" val="14563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109626"/>
            <a:ext cx="7416800" cy="833933"/>
          </a:xfrm>
        </p:spPr>
        <p:txBody>
          <a:bodyPr/>
          <a:lstStyle/>
          <a:p>
            <a:r>
              <a:rPr lang="en-US" sz="2800" dirty="0"/>
              <a:t>TENA Data Model &amp; Standardization</a:t>
            </a:r>
            <a:endParaRPr lang="en-US" sz="2800" noProof="0" dirty="0"/>
          </a:p>
        </p:txBody>
      </p:sp>
      <p:sp>
        <p:nvSpPr>
          <p:cNvPr id="1436683" name="Rectangle 11"/>
          <p:cNvSpPr>
            <a:spLocks noGrp="1" noChangeArrowheads="1"/>
          </p:cNvSpPr>
          <p:nvPr>
            <p:ph type="body" sz="half" idx="2"/>
          </p:nvPr>
        </p:nvSpPr>
        <p:spPr>
          <a:xfrm>
            <a:off x="3315867" y="2392372"/>
            <a:ext cx="3103195" cy="4351338"/>
          </a:xfrm>
        </p:spPr>
        <p:txBody>
          <a:bodyPr>
            <a:normAutofit/>
          </a:bodyPr>
          <a:lstStyle/>
          <a:p>
            <a:r>
              <a:rPr lang="en-US" sz="1400" noProof="0" dirty="0"/>
              <a:t>Time-Space Position Information (TSPI) Related</a:t>
            </a:r>
          </a:p>
          <a:p>
            <a:pPr lvl="1"/>
            <a:r>
              <a:rPr lang="en-US" sz="1200" noProof="0" dirty="0"/>
              <a:t>TENA-TSPI-v5</a:t>
            </a:r>
          </a:p>
          <a:p>
            <a:pPr lvl="1"/>
            <a:r>
              <a:rPr lang="en-US" sz="1200" noProof="0" dirty="0"/>
              <a:t>TENA-Time-v2</a:t>
            </a:r>
          </a:p>
          <a:p>
            <a:pPr lvl="1"/>
            <a:r>
              <a:rPr lang="en-US" sz="1200" noProof="0" dirty="0"/>
              <a:t>TENA-SRFserver-v2</a:t>
            </a:r>
          </a:p>
          <a:p>
            <a:r>
              <a:rPr lang="en-US" sz="1400" noProof="0" dirty="0"/>
              <a:t>Other examples</a:t>
            </a:r>
          </a:p>
          <a:p>
            <a:pPr lvl="1"/>
            <a:r>
              <a:rPr lang="en-US" sz="1200" noProof="0" dirty="0"/>
              <a:t>TENA-AMO-v2</a:t>
            </a:r>
          </a:p>
          <a:p>
            <a:pPr lvl="1"/>
            <a:r>
              <a:rPr lang="en-US" sz="1200" noProof="0" dirty="0"/>
              <a:t>TENA-Engagement-v4</a:t>
            </a:r>
          </a:p>
          <a:p>
            <a:pPr lvl="1"/>
            <a:r>
              <a:rPr lang="en-US" sz="1200" noProof="0" dirty="0"/>
              <a:t>TENA-Exercise-v1</a:t>
            </a:r>
          </a:p>
          <a:p>
            <a:pPr lvl="1"/>
            <a:r>
              <a:rPr lang="en-US" sz="1200" noProof="0" dirty="0"/>
              <a:t>TENA-GPS-v3</a:t>
            </a:r>
          </a:p>
          <a:p>
            <a:pPr lvl="1"/>
            <a:r>
              <a:rPr lang="en-US" sz="1200" noProof="0" dirty="0"/>
              <a:t>TENA-Radar-v3.1</a:t>
            </a:r>
          </a:p>
          <a:p>
            <a:pPr lvl="1"/>
            <a:r>
              <a:rPr lang="en-US" sz="1200" dirty="0"/>
              <a:t>TENA OM for RPR FOM</a:t>
            </a:r>
          </a:p>
          <a:p>
            <a:pPr lvl="1"/>
            <a:r>
              <a:rPr lang="en-US" sz="1200" dirty="0">
                <a:solidFill>
                  <a:srgbClr val="0033CC"/>
                </a:solidFill>
              </a:rPr>
              <a:t>TENA OM for HLA</a:t>
            </a:r>
          </a:p>
          <a:p>
            <a:pPr lvl="1"/>
            <a:r>
              <a:rPr lang="en-US" sz="1200" dirty="0">
                <a:solidFill>
                  <a:srgbClr val="0033CC"/>
                </a:solidFill>
              </a:rPr>
              <a:t>TENA om for DIS</a:t>
            </a:r>
          </a:p>
          <a:p>
            <a:pPr lvl="1"/>
            <a:r>
              <a:rPr lang="en-US" sz="1200" dirty="0" err="1"/>
              <a:t>Etc</a:t>
            </a:r>
            <a:r>
              <a:rPr lang="en-US" sz="1200" dirty="0"/>
              <a:t>, etc., etc.</a:t>
            </a:r>
            <a:endParaRPr lang="en-US" sz="1200" noProof="0" dirty="0"/>
          </a:p>
          <a:p>
            <a:endParaRPr lang="en-US" sz="1400" noProof="0" dirty="0"/>
          </a:p>
          <a:p>
            <a:pPr lvl="1"/>
            <a:endParaRPr lang="en-US" sz="1200" noProof="0" dirty="0"/>
          </a:p>
        </p:txBody>
      </p:sp>
      <p:sp>
        <p:nvSpPr>
          <p:cNvPr id="6" name="Rectangle 10">
            <a:extLst>
              <a:ext uri="{FF2B5EF4-FFF2-40B4-BE49-F238E27FC236}">
                <a16:creationId xmlns:a16="http://schemas.microsoft.com/office/drawing/2014/main" id="{57515751-A1E1-5D41-8B2E-638818E8B886}"/>
              </a:ext>
            </a:extLst>
          </p:cNvPr>
          <p:cNvSpPr txBox="1">
            <a:spLocks noChangeArrowheads="1"/>
          </p:cNvSpPr>
          <p:nvPr/>
        </p:nvSpPr>
        <p:spPr>
          <a:xfrm>
            <a:off x="574710" y="2367542"/>
            <a:ext cx="4864966" cy="3488634"/>
          </a:xfrm>
          <a:prstGeom prst="rect">
            <a:avLst/>
          </a:prstGeom>
        </p:spPr>
        <p:txBody>
          <a:bodyPr>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400" kern="0" dirty="0"/>
              <a:t>Platform Related</a:t>
            </a:r>
          </a:p>
          <a:p>
            <a:pPr lvl="1"/>
            <a:r>
              <a:rPr lang="en-US" sz="1200" kern="0" dirty="0"/>
              <a:t>TENA-Platform-v4</a:t>
            </a:r>
          </a:p>
          <a:p>
            <a:pPr lvl="1"/>
            <a:r>
              <a:rPr lang="en-US" sz="1200" kern="0" dirty="0"/>
              <a:t>TENA-PlatformDetails-v4</a:t>
            </a:r>
          </a:p>
          <a:p>
            <a:pPr lvl="1"/>
            <a:r>
              <a:rPr lang="en-US" sz="1200" kern="0" dirty="0"/>
              <a:t>TENA-PlatformType-v2</a:t>
            </a:r>
          </a:p>
          <a:p>
            <a:pPr lvl="1"/>
            <a:r>
              <a:rPr lang="en-US" sz="1200" kern="0" dirty="0"/>
              <a:t>TENA-Embedded-v3</a:t>
            </a:r>
          </a:p>
          <a:p>
            <a:pPr lvl="1"/>
            <a:r>
              <a:rPr lang="en-US" sz="1200" kern="0" dirty="0"/>
              <a:t>TENA-Munition-v3</a:t>
            </a:r>
          </a:p>
          <a:p>
            <a:pPr lvl="1"/>
            <a:r>
              <a:rPr lang="en-US" sz="1200" kern="0" dirty="0"/>
              <a:t>TENA-SyncController-v1</a:t>
            </a:r>
          </a:p>
          <a:p>
            <a:pPr lvl="1"/>
            <a:r>
              <a:rPr lang="en-US" sz="1200" kern="0" dirty="0"/>
              <a:t>TENA-UniqueID-v3</a:t>
            </a:r>
          </a:p>
          <a:p>
            <a:r>
              <a:rPr lang="en-US" sz="1200" kern="0" dirty="0"/>
              <a:t>JNTC OMs (for Training)</a:t>
            </a:r>
          </a:p>
          <a:p>
            <a:pPr lvl="1"/>
            <a:r>
              <a:rPr lang="en-US" sz="1100" kern="0" dirty="0"/>
              <a:t>JNTC-AirRange-v2</a:t>
            </a:r>
          </a:p>
          <a:p>
            <a:pPr lvl="1"/>
            <a:r>
              <a:rPr lang="en-US" sz="1100" kern="0" dirty="0"/>
              <a:t>JNTC-CounterMeasure-v2</a:t>
            </a:r>
          </a:p>
          <a:p>
            <a:pPr lvl="1"/>
            <a:r>
              <a:rPr lang="en-US" sz="1100" kern="0" dirty="0"/>
              <a:t>JNTC-IndirectFire-v2</a:t>
            </a:r>
          </a:p>
          <a:p>
            <a:pPr lvl="1"/>
            <a:r>
              <a:rPr lang="en-US" sz="1100" kern="0" dirty="0"/>
              <a:t>JNTC-Instrumentation-v2</a:t>
            </a:r>
          </a:p>
          <a:p>
            <a:pPr lvl="1"/>
            <a:r>
              <a:rPr lang="en-US" sz="1100" kern="0" dirty="0"/>
              <a:t>JNTC-NBC-v2</a:t>
            </a:r>
          </a:p>
          <a:p>
            <a:pPr lvl="1"/>
            <a:r>
              <a:rPr lang="en-US" sz="1100" kern="0" dirty="0"/>
              <a:t>JNTC-ObstacleMinefield-v2</a:t>
            </a:r>
          </a:p>
          <a:p>
            <a:pPr lvl="1"/>
            <a:r>
              <a:rPr lang="en-US" sz="1100" kern="0" dirty="0"/>
              <a:t>JNTC-Threat-v2</a:t>
            </a:r>
          </a:p>
          <a:p>
            <a:endParaRPr lang="en-US" sz="1800" kern="0" dirty="0"/>
          </a:p>
          <a:p>
            <a:pPr lvl="1"/>
            <a:endParaRPr lang="en-US" sz="1200" kern="0" dirty="0"/>
          </a:p>
          <a:p>
            <a:endParaRPr lang="en-US" sz="1200" kern="0" dirty="0"/>
          </a:p>
        </p:txBody>
      </p:sp>
      <p:pic>
        <p:nvPicPr>
          <p:cNvPr id="8" name="Picture 7">
            <a:extLst>
              <a:ext uri="{FF2B5EF4-FFF2-40B4-BE49-F238E27FC236}">
                <a16:creationId xmlns:a16="http://schemas.microsoft.com/office/drawing/2014/main" id="{F6470FF0-DE55-A140-8F6D-2BB0D3BAFD24}"/>
              </a:ext>
            </a:extLst>
          </p:cNvPr>
          <p:cNvPicPr>
            <a:picLocks noChangeAspect="1"/>
          </p:cNvPicPr>
          <p:nvPr/>
        </p:nvPicPr>
        <p:blipFill>
          <a:blip r:embed="rId2"/>
          <a:stretch>
            <a:fillRect/>
          </a:stretch>
        </p:blipFill>
        <p:spPr>
          <a:xfrm>
            <a:off x="6819988" y="3361403"/>
            <a:ext cx="4790334" cy="2748179"/>
          </a:xfrm>
          <a:prstGeom prst="rect">
            <a:avLst/>
          </a:prstGeom>
        </p:spPr>
      </p:pic>
      <p:sp>
        <p:nvSpPr>
          <p:cNvPr id="4" name="Content Placeholder 3">
            <a:extLst>
              <a:ext uri="{FF2B5EF4-FFF2-40B4-BE49-F238E27FC236}">
                <a16:creationId xmlns:a16="http://schemas.microsoft.com/office/drawing/2014/main" id="{85869C23-DB58-6541-86AC-00D4DC162D64}"/>
              </a:ext>
            </a:extLst>
          </p:cNvPr>
          <p:cNvSpPr>
            <a:spLocks noGrp="1"/>
          </p:cNvSpPr>
          <p:nvPr>
            <p:ph sz="half" idx="1"/>
          </p:nvPr>
        </p:nvSpPr>
        <p:spPr>
          <a:xfrm>
            <a:off x="435876" y="768341"/>
            <a:ext cx="10007600" cy="2242248"/>
          </a:xfrm>
        </p:spPr>
        <p:txBody>
          <a:bodyPr/>
          <a:lstStyle/>
          <a:p>
            <a:r>
              <a:rPr lang="en-US" dirty="0"/>
              <a:t>The DoD maintains the extensive and extendable TENA Standard Object Model</a:t>
            </a:r>
          </a:p>
          <a:p>
            <a:r>
              <a:rPr lang="en-US" dirty="0"/>
              <a:t>Object Models were initially based on Live Test and Training Range requirements </a:t>
            </a:r>
          </a:p>
          <a:p>
            <a:r>
              <a:rPr lang="en-US" dirty="0"/>
              <a:t>Virtual and constructive simulation requirements are now included</a:t>
            </a:r>
          </a:p>
        </p:txBody>
      </p:sp>
      <p:sp>
        <p:nvSpPr>
          <p:cNvPr id="11" name="Rectangle 10">
            <a:extLst>
              <a:ext uri="{FF2B5EF4-FFF2-40B4-BE49-F238E27FC236}">
                <a16:creationId xmlns:a16="http://schemas.microsoft.com/office/drawing/2014/main" id="{420D931A-9F6D-D14E-9D6C-E7AA1853C57F}"/>
              </a:ext>
            </a:extLst>
          </p:cNvPr>
          <p:cNvSpPr/>
          <p:nvPr/>
        </p:nvSpPr>
        <p:spPr>
          <a:xfrm>
            <a:off x="7052255" y="2176587"/>
            <a:ext cx="4946449" cy="2031325"/>
          </a:xfrm>
          <a:prstGeom prst="rect">
            <a:avLst/>
          </a:prstGeom>
        </p:spPr>
        <p:txBody>
          <a:bodyPr wrap="square">
            <a:spAutoFit/>
          </a:bodyPr>
          <a:lstStyle/>
          <a:p>
            <a:pPr marL="285750" indent="-285750">
              <a:buFont typeface="Arial" panose="020B0604020202020204" pitchFamily="34" charset="0"/>
              <a:buChar char="•"/>
            </a:pPr>
            <a:r>
              <a:rPr lang="en-US" sz="1800" dirty="0"/>
              <a:t>TENA is funded, maintained, enhanced and provided via US Department of Defense (DoD) Test Resources Management Center (TRMC) </a:t>
            </a:r>
          </a:p>
          <a:p>
            <a:pPr marL="895335" lvl="1" indent="-285750">
              <a:buFont typeface="Arial" panose="020B0604020202020204" pitchFamily="34" charset="0"/>
              <a:buChar char="•"/>
            </a:pPr>
            <a:r>
              <a:rPr lang="en-US" sz="1800" dirty="0">
                <a:latin typeface="Arial Narrow" charset="0"/>
                <a:cs typeface="Arial Narrow" charset="0"/>
              </a:rPr>
              <a:t>Also sponsors JMETC for DoD-wide persistent network connectivity </a:t>
            </a:r>
          </a:p>
          <a:p>
            <a:pPr marL="285750" indent="-285750">
              <a:buFont typeface="Arial" panose="020B0604020202020204" pitchFamily="34" charset="0"/>
              <a:buChar char="•"/>
            </a:pPr>
            <a:endParaRPr lang="en-US" sz="1800" dirty="0"/>
          </a:p>
        </p:txBody>
      </p:sp>
      <p:pic>
        <p:nvPicPr>
          <p:cNvPr id="12" name="Picture 41" descr="060223-F-4884R-007">
            <a:hlinkClick r:id="rId3"/>
            <a:extLst>
              <a:ext uri="{FF2B5EF4-FFF2-40B4-BE49-F238E27FC236}">
                <a16:creationId xmlns:a16="http://schemas.microsoft.com/office/drawing/2014/main" id="{3DBF7593-478A-8C41-AB55-40E9D8F5AC43}"/>
              </a:ext>
            </a:extLst>
          </p:cNvPr>
          <p:cNvPicPr>
            <a:picLocks noChangeAspect="1" noChangeArrowheads="1"/>
          </p:cNvPicPr>
          <p:nvPr/>
        </p:nvPicPr>
        <p:blipFill>
          <a:blip r:embed="rId4" cstate="print"/>
          <a:srcRect/>
          <a:stretch>
            <a:fillRect/>
          </a:stretch>
        </p:blipFill>
        <p:spPr bwMode="auto">
          <a:xfrm>
            <a:off x="166560" y="5369619"/>
            <a:ext cx="875765" cy="892458"/>
          </a:xfrm>
          <a:prstGeom prst="rect">
            <a:avLst/>
          </a:prstGeom>
          <a:noFill/>
          <a:ln w="3175">
            <a:noFill/>
            <a:miter lim="800000"/>
            <a:headEnd/>
            <a:tailEnd/>
          </a:ln>
        </p:spPr>
      </p:pic>
      <p:pic>
        <p:nvPicPr>
          <p:cNvPr id="13" name="Picture 3" descr="6172CA002-006">
            <a:extLst>
              <a:ext uri="{FF2B5EF4-FFF2-40B4-BE49-F238E27FC236}">
                <a16:creationId xmlns:a16="http://schemas.microsoft.com/office/drawing/2014/main" id="{89398C28-66F1-F447-96CB-7B2CDC4266BA}"/>
              </a:ext>
            </a:extLst>
          </p:cNvPr>
          <p:cNvPicPr>
            <a:picLocks noChangeAspect="1" noChangeArrowheads="1"/>
          </p:cNvPicPr>
          <p:nvPr/>
        </p:nvPicPr>
        <p:blipFill>
          <a:blip r:embed="rId5" cstate="print"/>
          <a:srcRect/>
          <a:stretch>
            <a:fillRect/>
          </a:stretch>
        </p:blipFill>
        <p:spPr bwMode="auto">
          <a:xfrm>
            <a:off x="5386670" y="5590211"/>
            <a:ext cx="995863" cy="671866"/>
          </a:xfrm>
          <a:prstGeom prst="rect">
            <a:avLst/>
          </a:prstGeom>
          <a:noFill/>
          <a:ln w="3175">
            <a:noFill/>
            <a:miter lim="800000"/>
            <a:headEnd/>
            <a:tailEnd/>
          </a:ln>
        </p:spPr>
      </p:pic>
      <p:grpSp>
        <p:nvGrpSpPr>
          <p:cNvPr id="14" name="Group 68">
            <a:extLst>
              <a:ext uri="{FF2B5EF4-FFF2-40B4-BE49-F238E27FC236}">
                <a16:creationId xmlns:a16="http://schemas.microsoft.com/office/drawing/2014/main" id="{516E53DB-DE74-7644-810F-1EF59970DB7E}"/>
              </a:ext>
            </a:extLst>
          </p:cNvPr>
          <p:cNvGrpSpPr>
            <a:grpSpLocks/>
          </p:cNvGrpSpPr>
          <p:nvPr/>
        </p:nvGrpSpPr>
        <p:grpSpPr bwMode="auto">
          <a:xfrm>
            <a:off x="2867890" y="5359491"/>
            <a:ext cx="1383192" cy="993370"/>
            <a:chOff x="3516" y="3718"/>
            <a:chExt cx="574" cy="458"/>
          </a:xfrm>
        </p:grpSpPr>
        <p:sp>
          <p:nvSpPr>
            <p:cNvPr id="15" name="Rectangle 69">
              <a:extLst>
                <a:ext uri="{FF2B5EF4-FFF2-40B4-BE49-F238E27FC236}">
                  <a16:creationId xmlns:a16="http://schemas.microsoft.com/office/drawing/2014/main" id="{88E39B0B-F737-B044-A7E8-374D7F485171}"/>
                </a:ext>
              </a:extLst>
            </p:cNvPr>
            <p:cNvSpPr>
              <a:spLocks noChangeAspect="1" noChangeArrowheads="1"/>
            </p:cNvSpPr>
            <p:nvPr/>
          </p:nvSpPr>
          <p:spPr bwMode="auto">
            <a:xfrm>
              <a:off x="3727" y="4065"/>
              <a:ext cx="73" cy="21"/>
            </a:xfrm>
            <a:prstGeom prst="rect">
              <a:avLst/>
            </a:prstGeom>
            <a:solidFill>
              <a:srgbClr val="4D350F"/>
            </a:solidFill>
            <a:ln w="12700">
              <a:noFill/>
              <a:miter lim="800000"/>
              <a:headEnd type="none" w="sm" len="sm"/>
              <a:tailEnd type="none" w="sm" len="sm"/>
            </a:ln>
          </p:spPr>
          <p:txBody>
            <a:bodyPr wrap="none" anchor="ctr"/>
            <a:lstStyle/>
            <a:p>
              <a:endParaRPr lang="en-US"/>
            </a:p>
          </p:txBody>
        </p:sp>
        <p:sp>
          <p:nvSpPr>
            <p:cNvPr id="16" name="Freeform 70">
              <a:extLst>
                <a:ext uri="{FF2B5EF4-FFF2-40B4-BE49-F238E27FC236}">
                  <a16:creationId xmlns:a16="http://schemas.microsoft.com/office/drawing/2014/main" id="{B1783CE2-557B-1742-AE79-CFD8AD909519}"/>
                </a:ext>
              </a:extLst>
            </p:cNvPr>
            <p:cNvSpPr>
              <a:spLocks noChangeAspect="1"/>
            </p:cNvSpPr>
            <p:nvPr/>
          </p:nvSpPr>
          <p:spPr bwMode="auto">
            <a:xfrm>
              <a:off x="3698" y="4021"/>
              <a:ext cx="105" cy="19"/>
            </a:xfrm>
            <a:custGeom>
              <a:avLst/>
              <a:gdLst>
                <a:gd name="T0" fmla="*/ 69 w 777"/>
                <a:gd name="T1" fmla="*/ 51 h 126"/>
                <a:gd name="T2" fmla="*/ 123 w 777"/>
                <a:gd name="T3" fmla="*/ 75 h 126"/>
                <a:gd name="T4" fmla="*/ 294 w 777"/>
                <a:gd name="T5" fmla="*/ 72 h 126"/>
                <a:gd name="T6" fmla="*/ 267 w 777"/>
                <a:gd name="T7" fmla="*/ 48 h 126"/>
                <a:gd name="T8" fmla="*/ 306 w 777"/>
                <a:gd name="T9" fmla="*/ 30 h 126"/>
                <a:gd name="T10" fmla="*/ 519 w 777"/>
                <a:gd name="T11" fmla="*/ 0 h 126"/>
                <a:gd name="T12" fmla="*/ 618 w 777"/>
                <a:gd name="T13" fmla="*/ 9 h 126"/>
                <a:gd name="T14" fmla="*/ 777 w 777"/>
                <a:gd name="T15" fmla="*/ 9 h 126"/>
                <a:gd name="T16" fmla="*/ 651 w 777"/>
                <a:gd name="T17" fmla="*/ 69 h 126"/>
                <a:gd name="T18" fmla="*/ 243 w 777"/>
                <a:gd name="T19" fmla="*/ 117 h 126"/>
                <a:gd name="T20" fmla="*/ 0 w 777"/>
                <a:gd name="T21" fmla="*/ 126 h 126"/>
                <a:gd name="T22" fmla="*/ 69 w 777"/>
                <a:gd name="T23" fmla="*/ 51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7"/>
                <a:gd name="T37" fmla="*/ 0 h 126"/>
                <a:gd name="T38" fmla="*/ 777 w 77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7" h="126">
                  <a:moveTo>
                    <a:pt x="69" y="51"/>
                  </a:moveTo>
                  <a:lnTo>
                    <a:pt x="123" y="75"/>
                  </a:lnTo>
                  <a:lnTo>
                    <a:pt x="294" y="72"/>
                  </a:lnTo>
                  <a:lnTo>
                    <a:pt x="267" y="48"/>
                  </a:lnTo>
                  <a:lnTo>
                    <a:pt x="306" y="30"/>
                  </a:lnTo>
                  <a:lnTo>
                    <a:pt x="519" y="0"/>
                  </a:lnTo>
                  <a:lnTo>
                    <a:pt x="618" y="9"/>
                  </a:lnTo>
                  <a:lnTo>
                    <a:pt x="777" y="9"/>
                  </a:lnTo>
                  <a:lnTo>
                    <a:pt x="651" y="69"/>
                  </a:lnTo>
                  <a:lnTo>
                    <a:pt x="243" y="117"/>
                  </a:lnTo>
                  <a:lnTo>
                    <a:pt x="0" y="126"/>
                  </a:lnTo>
                  <a:lnTo>
                    <a:pt x="69" y="51"/>
                  </a:lnTo>
                  <a:close/>
                </a:path>
              </a:pathLst>
            </a:custGeom>
            <a:solidFill>
              <a:srgbClr val="4D350F"/>
            </a:solidFill>
            <a:ln w="12700">
              <a:noFill/>
              <a:round/>
              <a:headEnd type="none" w="sm" len="sm"/>
              <a:tailEnd type="none" w="sm" len="sm"/>
            </a:ln>
          </p:spPr>
          <p:txBody>
            <a:bodyPr wrap="none" anchor="ctr"/>
            <a:lstStyle/>
            <a:p>
              <a:endParaRPr lang="en-US"/>
            </a:p>
          </p:txBody>
        </p:sp>
        <p:sp>
          <p:nvSpPr>
            <p:cNvPr id="17" name="Freeform 71">
              <a:extLst>
                <a:ext uri="{FF2B5EF4-FFF2-40B4-BE49-F238E27FC236}">
                  <a16:creationId xmlns:a16="http://schemas.microsoft.com/office/drawing/2014/main" id="{FD89A6FC-0ECD-B140-9E4C-E3557976A3BC}"/>
                </a:ext>
              </a:extLst>
            </p:cNvPr>
            <p:cNvSpPr>
              <a:spLocks noChangeAspect="1"/>
            </p:cNvSpPr>
            <p:nvPr/>
          </p:nvSpPr>
          <p:spPr bwMode="auto">
            <a:xfrm>
              <a:off x="3754" y="4010"/>
              <a:ext cx="32" cy="17"/>
            </a:xfrm>
            <a:custGeom>
              <a:avLst/>
              <a:gdLst>
                <a:gd name="T0" fmla="*/ 123 w 231"/>
                <a:gd name="T1" fmla="*/ 0 h 117"/>
                <a:gd name="T2" fmla="*/ 93 w 231"/>
                <a:gd name="T3" fmla="*/ 9 h 117"/>
                <a:gd name="T4" fmla="*/ 84 w 231"/>
                <a:gd name="T5" fmla="*/ 51 h 117"/>
                <a:gd name="T6" fmla="*/ 72 w 231"/>
                <a:gd name="T7" fmla="*/ 60 h 117"/>
                <a:gd name="T8" fmla="*/ 24 w 231"/>
                <a:gd name="T9" fmla="*/ 57 h 117"/>
                <a:gd name="T10" fmla="*/ 0 w 231"/>
                <a:gd name="T11" fmla="*/ 117 h 117"/>
                <a:gd name="T12" fmla="*/ 81 w 231"/>
                <a:gd name="T13" fmla="*/ 105 h 117"/>
                <a:gd name="T14" fmla="*/ 93 w 231"/>
                <a:gd name="T15" fmla="*/ 75 h 117"/>
                <a:gd name="T16" fmla="*/ 108 w 231"/>
                <a:gd name="T17" fmla="*/ 96 h 117"/>
                <a:gd name="T18" fmla="*/ 231 w 231"/>
                <a:gd name="T19" fmla="*/ 90 h 117"/>
                <a:gd name="T20" fmla="*/ 225 w 231"/>
                <a:gd name="T21" fmla="*/ 66 h 117"/>
                <a:gd name="T22" fmla="*/ 183 w 231"/>
                <a:gd name="T23" fmla="*/ 9 h 117"/>
                <a:gd name="T24" fmla="*/ 123 w 231"/>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117"/>
                <a:gd name="T41" fmla="*/ 231 w 231"/>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117">
                  <a:moveTo>
                    <a:pt x="123" y="0"/>
                  </a:moveTo>
                  <a:cubicBezTo>
                    <a:pt x="101" y="7"/>
                    <a:pt x="111" y="4"/>
                    <a:pt x="93" y="9"/>
                  </a:cubicBezTo>
                  <a:cubicBezTo>
                    <a:pt x="77" y="20"/>
                    <a:pt x="76" y="34"/>
                    <a:pt x="84" y="51"/>
                  </a:cubicBezTo>
                  <a:cubicBezTo>
                    <a:pt x="74" y="58"/>
                    <a:pt x="78" y="54"/>
                    <a:pt x="72" y="60"/>
                  </a:cubicBezTo>
                  <a:lnTo>
                    <a:pt x="24" y="57"/>
                  </a:lnTo>
                  <a:lnTo>
                    <a:pt x="0" y="117"/>
                  </a:lnTo>
                  <a:lnTo>
                    <a:pt x="81" y="105"/>
                  </a:lnTo>
                  <a:lnTo>
                    <a:pt x="93" y="75"/>
                  </a:lnTo>
                  <a:lnTo>
                    <a:pt x="108" y="96"/>
                  </a:lnTo>
                  <a:lnTo>
                    <a:pt x="231" y="90"/>
                  </a:lnTo>
                  <a:lnTo>
                    <a:pt x="225" y="66"/>
                  </a:lnTo>
                  <a:lnTo>
                    <a:pt x="183" y="9"/>
                  </a:lnTo>
                  <a:lnTo>
                    <a:pt x="123" y="0"/>
                  </a:lnTo>
                  <a:close/>
                </a:path>
              </a:pathLst>
            </a:custGeom>
            <a:solidFill>
              <a:srgbClr val="4D350F"/>
            </a:solidFill>
            <a:ln w="12700">
              <a:noFill/>
              <a:round/>
              <a:headEnd type="none" w="sm" len="sm"/>
              <a:tailEnd type="none" w="sm" len="sm"/>
            </a:ln>
          </p:spPr>
          <p:txBody>
            <a:bodyPr wrap="none" anchor="ctr"/>
            <a:lstStyle/>
            <a:p>
              <a:endParaRPr lang="en-US"/>
            </a:p>
          </p:txBody>
        </p:sp>
        <p:sp>
          <p:nvSpPr>
            <p:cNvPr id="18" name="Freeform 72">
              <a:extLst>
                <a:ext uri="{FF2B5EF4-FFF2-40B4-BE49-F238E27FC236}">
                  <a16:creationId xmlns:a16="http://schemas.microsoft.com/office/drawing/2014/main" id="{0B8ABF39-5D18-0345-9AD8-E37D3DA17E3F}"/>
                </a:ext>
              </a:extLst>
            </p:cNvPr>
            <p:cNvSpPr>
              <a:spLocks noChangeAspect="1"/>
            </p:cNvSpPr>
            <p:nvPr/>
          </p:nvSpPr>
          <p:spPr bwMode="auto">
            <a:xfrm>
              <a:off x="3883" y="4142"/>
              <a:ext cx="207" cy="24"/>
            </a:xfrm>
            <a:custGeom>
              <a:avLst/>
              <a:gdLst>
                <a:gd name="T0" fmla="*/ 39 w 1524"/>
                <a:gd name="T1" fmla="*/ 159 h 159"/>
                <a:gd name="T2" fmla="*/ 423 w 1524"/>
                <a:gd name="T3" fmla="*/ 138 h 159"/>
                <a:gd name="T4" fmla="*/ 879 w 1524"/>
                <a:gd name="T5" fmla="*/ 147 h 159"/>
                <a:gd name="T6" fmla="*/ 993 w 1524"/>
                <a:gd name="T7" fmla="*/ 138 h 159"/>
                <a:gd name="T8" fmla="*/ 1440 w 1524"/>
                <a:gd name="T9" fmla="*/ 126 h 159"/>
                <a:gd name="T10" fmla="*/ 1524 w 1524"/>
                <a:gd name="T11" fmla="*/ 87 h 159"/>
                <a:gd name="T12" fmla="*/ 951 w 1524"/>
                <a:gd name="T13" fmla="*/ 57 h 159"/>
                <a:gd name="T14" fmla="*/ 672 w 1524"/>
                <a:gd name="T15" fmla="*/ 57 h 159"/>
                <a:gd name="T16" fmla="*/ 450 w 1524"/>
                <a:gd name="T17" fmla="*/ 66 h 159"/>
                <a:gd name="T18" fmla="*/ 303 w 1524"/>
                <a:gd name="T19" fmla="*/ 90 h 159"/>
                <a:gd name="T20" fmla="*/ 255 w 1524"/>
                <a:gd name="T21" fmla="*/ 84 h 159"/>
                <a:gd name="T22" fmla="*/ 273 w 1524"/>
                <a:gd name="T23" fmla="*/ 72 h 159"/>
                <a:gd name="T24" fmla="*/ 375 w 1524"/>
                <a:gd name="T25" fmla="*/ 69 h 159"/>
                <a:gd name="T26" fmla="*/ 375 w 1524"/>
                <a:gd name="T27" fmla="*/ 54 h 159"/>
                <a:gd name="T28" fmla="*/ 174 w 1524"/>
                <a:gd name="T29" fmla="*/ 45 h 159"/>
                <a:gd name="T30" fmla="*/ 114 w 1524"/>
                <a:gd name="T31" fmla="*/ 15 h 159"/>
                <a:gd name="T32" fmla="*/ 48 w 1524"/>
                <a:gd name="T33" fmla="*/ 0 h 159"/>
                <a:gd name="T34" fmla="*/ 0 w 1524"/>
                <a:gd name="T35" fmla="*/ 87 h 159"/>
                <a:gd name="T36" fmla="*/ 39 w 1524"/>
                <a:gd name="T37" fmla="*/ 159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4"/>
                <a:gd name="T58" fmla="*/ 0 h 159"/>
                <a:gd name="T59" fmla="*/ 1524 w 1524"/>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4" h="159">
                  <a:moveTo>
                    <a:pt x="39" y="159"/>
                  </a:moveTo>
                  <a:cubicBezTo>
                    <a:pt x="169" y="154"/>
                    <a:pt x="293" y="138"/>
                    <a:pt x="423" y="138"/>
                  </a:cubicBezTo>
                  <a:cubicBezTo>
                    <a:pt x="576" y="139"/>
                    <a:pt x="728" y="125"/>
                    <a:pt x="879" y="147"/>
                  </a:cubicBezTo>
                  <a:cubicBezTo>
                    <a:pt x="917" y="144"/>
                    <a:pt x="955" y="138"/>
                    <a:pt x="993" y="138"/>
                  </a:cubicBezTo>
                  <a:lnTo>
                    <a:pt x="1440" y="126"/>
                  </a:lnTo>
                  <a:lnTo>
                    <a:pt x="1524" y="87"/>
                  </a:lnTo>
                  <a:lnTo>
                    <a:pt x="951" y="57"/>
                  </a:lnTo>
                  <a:lnTo>
                    <a:pt x="672" y="57"/>
                  </a:lnTo>
                  <a:cubicBezTo>
                    <a:pt x="598" y="60"/>
                    <a:pt x="524" y="62"/>
                    <a:pt x="450" y="66"/>
                  </a:cubicBezTo>
                  <a:cubicBezTo>
                    <a:pt x="400" y="68"/>
                    <a:pt x="352" y="84"/>
                    <a:pt x="303" y="90"/>
                  </a:cubicBezTo>
                  <a:cubicBezTo>
                    <a:pt x="287" y="88"/>
                    <a:pt x="270" y="89"/>
                    <a:pt x="255" y="84"/>
                  </a:cubicBezTo>
                  <a:cubicBezTo>
                    <a:pt x="248" y="82"/>
                    <a:pt x="266" y="72"/>
                    <a:pt x="273" y="72"/>
                  </a:cubicBezTo>
                  <a:cubicBezTo>
                    <a:pt x="307" y="70"/>
                    <a:pt x="341" y="70"/>
                    <a:pt x="375" y="69"/>
                  </a:cubicBezTo>
                  <a:cubicBezTo>
                    <a:pt x="388" y="65"/>
                    <a:pt x="386" y="59"/>
                    <a:pt x="375" y="54"/>
                  </a:cubicBezTo>
                  <a:cubicBezTo>
                    <a:pt x="118" y="66"/>
                    <a:pt x="236" y="107"/>
                    <a:pt x="174" y="45"/>
                  </a:cubicBezTo>
                  <a:cubicBezTo>
                    <a:pt x="161" y="14"/>
                    <a:pt x="146" y="19"/>
                    <a:pt x="114" y="15"/>
                  </a:cubicBezTo>
                  <a:cubicBezTo>
                    <a:pt x="92" y="9"/>
                    <a:pt x="71" y="0"/>
                    <a:pt x="48" y="0"/>
                  </a:cubicBezTo>
                  <a:lnTo>
                    <a:pt x="0" y="87"/>
                  </a:lnTo>
                  <a:lnTo>
                    <a:pt x="39" y="159"/>
                  </a:lnTo>
                  <a:close/>
                </a:path>
              </a:pathLst>
            </a:custGeom>
            <a:solidFill>
              <a:schemeClr val="tx1"/>
            </a:solidFill>
            <a:ln w="12700">
              <a:noFill/>
              <a:round/>
              <a:headEnd type="none" w="sm" len="sm"/>
              <a:tailEnd type="none" w="sm" len="sm"/>
            </a:ln>
          </p:spPr>
          <p:txBody>
            <a:bodyPr wrap="none" anchor="ctr"/>
            <a:lstStyle/>
            <a:p>
              <a:endParaRPr lang="en-US"/>
            </a:p>
          </p:txBody>
        </p:sp>
        <p:sp>
          <p:nvSpPr>
            <p:cNvPr id="19" name="Freeform 73">
              <a:extLst>
                <a:ext uri="{FF2B5EF4-FFF2-40B4-BE49-F238E27FC236}">
                  <a16:creationId xmlns:a16="http://schemas.microsoft.com/office/drawing/2014/main" id="{71912524-5B97-6E46-A720-8A8C5FF1A9C7}"/>
                </a:ext>
              </a:extLst>
            </p:cNvPr>
            <p:cNvSpPr>
              <a:spLocks noChangeAspect="1"/>
            </p:cNvSpPr>
            <p:nvPr/>
          </p:nvSpPr>
          <p:spPr bwMode="auto">
            <a:xfrm>
              <a:off x="3870" y="4065"/>
              <a:ext cx="144" cy="88"/>
            </a:xfrm>
            <a:custGeom>
              <a:avLst/>
              <a:gdLst>
                <a:gd name="T0" fmla="*/ 711 w 1062"/>
                <a:gd name="T1" fmla="*/ 126 h 597"/>
                <a:gd name="T2" fmla="*/ 867 w 1062"/>
                <a:gd name="T3" fmla="*/ 204 h 597"/>
                <a:gd name="T4" fmla="*/ 888 w 1062"/>
                <a:gd name="T5" fmla="*/ 354 h 597"/>
                <a:gd name="T6" fmla="*/ 717 w 1062"/>
                <a:gd name="T7" fmla="*/ 273 h 597"/>
                <a:gd name="T8" fmla="*/ 522 w 1062"/>
                <a:gd name="T9" fmla="*/ 264 h 597"/>
                <a:gd name="T10" fmla="*/ 525 w 1062"/>
                <a:gd name="T11" fmla="*/ 201 h 597"/>
                <a:gd name="T12" fmla="*/ 0 w 1062"/>
                <a:gd name="T13" fmla="*/ 237 h 597"/>
                <a:gd name="T14" fmla="*/ 63 w 1062"/>
                <a:gd name="T15" fmla="*/ 333 h 597"/>
                <a:gd name="T16" fmla="*/ 231 w 1062"/>
                <a:gd name="T17" fmla="*/ 288 h 597"/>
                <a:gd name="T18" fmla="*/ 378 w 1062"/>
                <a:gd name="T19" fmla="*/ 312 h 597"/>
                <a:gd name="T20" fmla="*/ 420 w 1062"/>
                <a:gd name="T21" fmla="*/ 243 h 597"/>
                <a:gd name="T22" fmla="*/ 522 w 1062"/>
                <a:gd name="T23" fmla="*/ 276 h 597"/>
                <a:gd name="T24" fmla="*/ 690 w 1062"/>
                <a:gd name="T25" fmla="*/ 336 h 597"/>
                <a:gd name="T26" fmla="*/ 885 w 1062"/>
                <a:gd name="T27" fmla="*/ 405 h 597"/>
                <a:gd name="T28" fmla="*/ 894 w 1062"/>
                <a:gd name="T29" fmla="*/ 516 h 597"/>
                <a:gd name="T30" fmla="*/ 864 w 1062"/>
                <a:gd name="T31" fmla="*/ 555 h 597"/>
                <a:gd name="T32" fmla="*/ 771 w 1062"/>
                <a:gd name="T33" fmla="*/ 567 h 597"/>
                <a:gd name="T34" fmla="*/ 774 w 1062"/>
                <a:gd name="T35" fmla="*/ 591 h 597"/>
                <a:gd name="T36" fmla="*/ 867 w 1062"/>
                <a:gd name="T37" fmla="*/ 597 h 597"/>
                <a:gd name="T38" fmla="*/ 969 w 1062"/>
                <a:gd name="T39" fmla="*/ 597 h 597"/>
                <a:gd name="T40" fmla="*/ 1041 w 1062"/>
                <a:gd name="T41" fmla="*/ 597 h 597"/>
                <a:gd name="T42" fmla="*/ 1062 w 1062"/>
                <a:gd name="T43" fmla="*/ 585 h 597"/>
                <a:gd name="T44" fmla="*/ 1062 w 1062"/>
                <a:gd name="T45" fmla="*/ 555 h 597"/>
                <a:gd name="T46" fmla="*/ 930 w 1062"/>
                <a:gd name="T47" fmla="*/ 534 h 597"/>
                <a:gd name="T48" fmla="*/ 927 w 1062"/>
                <a:gd name="T49" fmla="*/ 378 h 597"/>
                <a:gd name="T50" fmla="*/ 927 w 1062"/>
                <a:gd name="T51" fmla="*/ 186 h 597"/>
                <a:gd name="T52" fmla="*/ 891 w 1062"/>
                <a:gd name="T53" fmla="*/ 138 h 597"/>
                <a:gd name="T54" fmla="*/ 774 w 1062"/>
                <a:gd name="T55" fmla="*/ 81 h 597"/>
                <a:gd name="T56" fmla="*/ 678 w 1062"/>
                <a:gd name="T57" fmla="*/ 0 h 597"/>
                <a:gd name="T58" fmla="*/ 678 w 1062"/>
                <a:gd name="T59" fmla="*/ 105 h 597"/>
                <a:gd name="T60" fmla="*/ 711 w 1062"/>
                <a:gd name="T61" fmla="*/ 126 h 5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2"/>
                <a:gd name="T94" fmla="*/ 0 h 597"/>
                <a:gd name="T95" fmla="*/ 1062 w 1062"/>
                <a:gd name="T96" fmla="*/ 597 h 5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2" h="597">
                  <a:moveTo>
                    <a:pt x="711" y="126"/>
                  </a:moveTo>
                  <a:lnTo>
                    <a:pt x="867" y="204"/>
                  </a:lnTo>
                  <a:lnTo>
                    <a:pt x="888" y="354"/>
                  </a:lnTo>
                  <a:lnTo>
                    <a:pt x="717" y="273"/>
                  </a:lnTo>
                  <a:lnTo>
                    <a:pt x="522" y="264"/>
                  </a:lnTo>
                  <a:lnTo>
                    <a:pt x="525" y="201"/>
                  </a:lnTo>
                  <a:lnTo>
                    <a:pt x="0" y="237"/>
                  </a:lnTo>
                  <a:lnTo>
                    <a:pt x="63" y="333"/>
                  </a:lnTo>
                  <a:lnTo>
                    <a:pt x="231" y="288"/>
                  </a:lnTo>
                  <a:lnTo>
                    <a:pt x="378" y="312"/>
                  </a:lnTo>
                  <a:lnTo>
                    <a:pt x="420" y="243"/>
                  </a:lnTo>
                  <a:lnTo>
                    <a:pt x="522" y="276"/>
                  </a:lnTo>
                  <a:lnTo>
                    <a:pt x="690" y="336"/>
                  </a:lnTo>
                  <a:lnTo>
                    <a:pt x="885" y="405"/>
                  </a:lnTo>
                  <a:lnTo>
                    <a:pt x="894" y="516"/>
                  </a:lnTo>
                  <a:lnTo>
                    <a:pt x="864" y="555"/>
                  </a:lnTo>
                  <a:lnTo>
                    <a:pt x="771" y="567"/>
                  </a:lnTo>
                  <a:lnTo>
                    <a:pt x="774" y="591"/>
                  </a:lnTo>
                  <a:lnTo>
                    <a:pt x="867" y="597"/>
                  </a:lnTo>
                  <a:lnTo>
                    <a:pt x="969" y="597"/>
                  </a:lnTo>
                  <a:lnTo>
                    <a:pt x="1041" y="597"/>
                  </a:lnTo>
                  <a:lnTo>
                    <a:pt x="1062" y="585"/>
                  </a:lnTo>
                  <a:lnTo>
                    <a:pt x="1062" y="555"/>
                  </a:lnTo>
                  <a:lnTo>
                    <a:pt x="930" y="534"/>
                  </a:lnTo>
                  <a:lnTo>
                    <a:pt x="927" y="378"/>
                  </a:lnTo>
                  <a:lnTo>
                    <a:pt x="927" y="186"/>
                  </a:lnTo>
                  <a:lnTo>
                    <a:pt x="891" y="138"/>
                  </a:lnTo>
                  <a:lnTo>
                    <a:pt x="774" y="81"/>
                  </a:lnTo>
                  <a:lnTo>
                    <a:pt x="678" y="0"/>
                  </a:lnTo>
                  <a:lnTo>
                    <a:pt x="678" y="105"/>
                  </a:lnTo>
                  <a:lnTo>
                    <a:pt x="711" y="126"/>
                  </a:lnTo>
                  <a:close/>
                </a:path>
              </a:pathLst>
            </a:custGeom>
            <a:solidFill>
              <a:srgbClr val="120D04"/>
            </a:solidFill>
            <a:ln w="12700">
              <a:noFill/>
              <a:round/>
              <a:headEnd type="none" w="sm" len="sm"/>
              <a:tailEnd type="none" w="sm" len="sm"/>
            </a:ln>
          </p:spPr>
          <p:txBody>
            <a:bodyPr wrap="none" anchor="ctr"/>
            <a:lstStyle/>
            <a:p>
              <a:endParaRPr lang="en-US"/>
            </a:p>
          </p:txBody>
        </p:sp>
        <p:sp>
          <p:nvSpPr>
            <p:cNvPr id="20" name="Freeform 74">
              <a:extLst>
                <a:ext uri="{FF2B5EF4-FFF2-40B4-BE49-F238E27FC236}">
                  <a16:creationId xmlns:a16="http://schemas.microsoft.com/office/drawing/2014/main" id="{5E20F8A9-94AB-AD40-9D8D-452E30584B6D}"/>
                </a:ext>
              </a:extLst>
            </p:cNvPr>
            <p:cNvSpPr>
              <a:spLocks noChangeAspect="1"/>
            </p:cNvSpPr>
            <p:nvPr/>
          </p:nvSpPr>
          <p:spPr bwMode="auto">
            <a:xfrm>
              <a:off x="3977" y="4075"/>
              <a:ext cx="11" cy="5"/>
            </a:xfrm>
            <a:custGeom>
              <a:avLst/>
              <a:gdLst>
                <a:gd name="T0" fmla="*/ 63 w 75"/>
                <a:gd name="T1" fmla="*/ 0 h 33"/>
                <a:gd name="T2" fmla="*/ 0 w 75"/>
                <a:gd name="T3" fmla="*/ 0 h 33"/>
                <a:gd name="T4" fmla="*/ 69 w 75"/>
                <a:gd name="T5" fmla="*/ 33 h 33"/>
                <a:gd name="T6" fmla="*/ 75 w 75"/>
                <a:gd name="T7" fmla="*/ 15 h 33"/>
                <a:gd name="T8" fmla="*/ 63 w 75"/>
                <a:gd name="T9" fmla="*/ 0 h 33"/>
                <a:gd name="T10" fmla="*/ 0 60000 65536"/>
                <a:gd name="T11" fmla="*/ 0 60000 65536"/>
                <a:gd name="T12" fmla="*/ 0 60000 65536"/>
                <a:gd name="T13" fmla="*/ 0 60000 65536"/>
                <a:gd name="T14" fmla="*/ 0 60000 65536"/>
                <a:gd name="T15" fmla="*/ 0 w 75"/>
                <a:gd name="T16" fmla="*/ 0 h 33"/>
                <a:gd name="T17" fmla="*/ 75 w 75"/>
                <a:gd name="T18" fmla="*/ 33 h 33"/>
              </a:gdLst>
              <a:ahLst/>
              <a:cxnLst>
                <a:cxn ang="T10">
                  <a:pos x="T0" y="T1"/>
                </a:cxn>
                <a:cxn ang="T11">
                  <a:pos x="T2" y="T3"/>
                </a:cxn>
                <a:cxn ang="T12">
                  <a:pos x="T4" y="T5"/>
                </a:cxn>
                <a:cxn ang="T13">
                  <a:pos x="T6" y="T7"/>
                </a:cxn>
                <a:cxn ang="T14">
                  <a:pos x="T8" y="T9"/>
                </a:cxn>
              </a:cxnLst>
              <a:rect l="T15" t="T16" r="T17" b="T18"/>
              <a:pathLst>
                <a:path w="75" h="33">
                  <a:moveTo>
                    <a:pt x="63" y="0"/>
                  </a:moveTo>
                  <a:lnTo>
                    <a:pt x="0" y="0"/>
                  </a:lnTo>
                  <a:lnTo>
                    <a:pt x="69" y="33"/>
                  </a:lnTo>
                  <a:lnTo>
                    <a:pt x="75" y="15"/>
                  </a:lnTo>
                  <a:lnTo>
                    <a:pt x="63" y="0"/>
                  </a:lnTo>
                  <a:close/>
                </a:path>
              </a:pathLst>
            </a:custGeom>
            <a:solidFill>
              <a:srgbClr val="F5E8D3"/>
            </a:solidFill>
            <a:ln w="12700">
              <a:noFill/>
              <a:round/>
              <a:headEnd type="none" w="sm" len="sm"/>
              <a:tailEnd type="none" w="sm" len="sm"/>
            </a:ln>
          </p:spPr>
          <p:txBody>
            <a:bodyPr wrap="none" anchor="ctr"/>
            <a:lstStyle/>
            <a:p>
              <a:endParaRPr lang="en-US"/>
            </a:p>
          </p:txBody>
        </p:sp>
        <p:sp>
          <p:nvSpPr>
            <p:cNvPr id="21" name="Line 75">
              <a:extLst>
                <a:ext uri="{FF2B5EF4-FFF2-40B4-BE49-F238E27FC236}">
                  <a16:creationId xmlns:a16="http://schemas.microsoft.com/office/drawing/2014/main" id="{FF102D39-4312-024C-8C14-7F9EB5D0942F}"/>
                </a:ext>
              </a:extLst>
            </p:cNvPr>
            <p:cNvSpPr>
              <a:spLocks noChangeAspect="1" noChangeShapeType="1"/>
            </p:cNvSpPr>
            <p:nvPr/>
          </p:nvSpPr>
          <p:spPr bwMode="auto">
            <a:xfrm flipH="1">
              <a:off x="4014" y="3942"/>
              <a:ext cx="34" cy="6"/>
            </a:xfrm>
            <a:prstGeom prst="line">
              <a:avLst/>
            </a:prstGeom>
            <a:noFill/>
            <a:ln w="19050">
              <a:solidFill>
                <a:srgbClr val="A57321"/>
              </a:solidFill>
              <a:round/>
              <a:headEnd type="none" w="sm" len="sm"/>
              <a:tailEnd type="none" w="sm" len="sm"/>
            </a:ln>
          </p:spPr>
          <p:txBody>
            <a:bodyPr wrap="none" anchor="ctr"/>
            <a:lstStyle/>
            <a:p>
              <a:endParaRPr lang="en-US"/>
            </a:p>
          </p:txBody>
        </p:sp>
        <p:sp>
          <p:nvSpPr>
            <p:cNvPr id="22" name="Line 76">
              <a:extLst>
                <a:ext uri="{FF2B5EF4-FFF2-40B4-BE49-F238E27FC236}">
                  <a16:creationId xmlns:a16="http://schemas.microsoft.com/office/drawing/2014/main" id="{3A231206-8BED-E145-8281-389FE5FE3F7C}"/>
                </a:ext>
              </a:extLst>
            </p:cNvPr>
            <p:cNvSpPr>
              <a:spLocks noChangeAspect="1" noChangeShapeType="1"/>
            </p:cNvSpPr>
            <p:nvPr/>
          </p:nvSpPr>
          <p:spPr bwMode="auto">
            <a:xfrm flipH="1">
              <a:off x="4019" y="3975"/>
              <a:ext cx="29" cy="1"/>
            </a:xfrm>
            <a:prstGeom prst="line">
              <a:avLst/>
            </a:prstGeom>
            <a:noFill/>
            <a:ln w="19050">
              <a:solidFill>
                <a:srgbClr val="A57321"/>
              </a:solidFill>
              <a:round/>
              <a:headEnd type="none" w="sm" len="sm"/>
              <a:tailEnd type="none" w="sm" len="sm"/>
            </a:ln>
          </p:spPr>
          <p:txBody>
            <a:bodyPr wrap="none" anchor="ctr"/>
            <a:lstStyle/>
            <a:p>
              <a:endParaRPr lang="en-US"/>
            </a:p>
          </p:txBody>
        </p:sp>
        <p:sp>
          <p:nvSpPr>
            <p:cNvPr id="23" name="Freeform 77">
              <a:extLst>
                <a:ext uri="{FF2B5EF4-FFF2-40B4-BE49-F238E27FC236}">
                  <a16:creationId xmlns:a16="http://schemas.microsoft.com/office/drawing/2014/main" id="{F1532068-FDDA-BD4F-94F8-6DE6343F60BD}"/>
                </a:ext>
              </a:extLst>
            </p:cNvPr>
            <p:cNvSpPr>
              <a:spLocks noChangeAspect="1"/>
            </p:cNvSpPr>
            <p:nvPr/>
          </p:nvSpPr>
          <p:spPr bwMode="auto">
            <a:xfrm>
              <a:off x="3639" y="4009"/>
              <a:ext cx="80" cy="27"/>
            </a:xfrm>
            <a:custGeom>
              <a:avLst/>
              <a:gdLst>
                <a:gd name="T0" fmla="*/ 0 w 588"/>
                <a:gd name="T1" fmla="*/ 69 h 180"/>
                <a:gd name="T2" fmla="*/ 60 w 588"/>
                <a:gd name="T3" fmla="*/ 165 h 180"/>
                <a:gd name="T4" fmla="*/ 588 w 588"/>
                <a:gd name="T5" fmla="*/ 180 h 180"/>
                <a:gd name="T6" fmla="*/ 585 w 588"/>
                <a:gd name="T7" fmla="*/ 156 h 180"/>
                <a:gd name="T8" fmla="*/ 567 w 588"/>
                <a:gd name="T9" fmla="*/ 147 h 180"/>
                <a:gd name="T10" fmla="*/ 90 w 588"/>
                <a:gd name="T11" fmla="*/ 0 h 180"/>
                <a:gd name="T12" fmla="*/ 0 w 588"/>
                <a:gd name="T13" fmla="*/ 69 h 180"/>
                <a:gd name="T14" fmla="*/ 0 60000 65536"/>
                <a:gd name="T15" fmla="*/ 0 60000 65536"/>
                <a:gd name="T16" fmla="*/ 0 60000 65536"/>
                <a:gd name="T17" fmla="*/ 0 60000 65536"/>
                <a:gd name="T18" fmla="*/ 0 60000 65536"/>
                <a:gd name="T19" fmla="*/ 0 60000 65536"/>
                <a:gd name="T20" fmla="*/ 0 60000 65536"/>
                <a:gd name="T21" fmla="*/ 0 w 588"/>
                <a:gd name="T22" fmla="*/ 0 h 180"/>
                <a:gd name="T23" fmla="*/ 588 w 588"/>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8" h="180">
                  <a:moveTo>
                    <a:pt x="0" y="69"/>
                  </a:moveTo>
                  <a:lnTo>
                    <a:pt x="60" y="165"/>
                  </a:lnTo>
                  <a:lnTo>
                    <a:pt x="588" y="180"/>
                  </a:lnTo>
                  <a:lnTo>
                    <a:pt x="585" y="156"/>
                  </a:lnTo>
                  <a:lnTo>
                    <a:pt x="567" y="147"/>
                  </a:lnTo>
                  <a:lnTo>
                    <a:pt x="90" y="0"/>
                  </a:lnTo>
                  <a:lnTo>
                    <a:pt x="0" y="69"/>
                  </a:lnTo>
                  <a:close/>
                </a:path>
              </a:pathLst>
            </a:custGeom>
            <a:solidFill>
              <a:srgbClr val="1F1607"/>
            </a:solidFill>
            <a:ln w="12700">
              <a:noFill/>
              <a:round/>
              <a:headEnd type="none" w="sm" len="sm"/>
              <a:tailEnd type="none" w="sm" len="sm"/>
            </a:ln>
          </p:spPr>
          <p:txBody>
            <a:bodyPr wrap="none" anchor="ctr"/>
            <a:lstStyle/>
            <a:p>
              <a:endParaRPr lang="en-US"/>
            </a:p>
          </p:txBody>
        </p:sp>
        <p:sp>
          <p:nvSpPr>
            <p:cNvPr id="24" name="Freeform 78">
              <a:extLst>
                <a:ext uri="{FF2B5EF4-FFF2-40B4-BE49-F238E27FC236}">
                  <a16:creationId xmlns:a16="http://schemas.microsoft.com/office/drawing/2014/main" id="{4348E30F-C39D-8045-81E2-88F711A5A41B}"/>
                </a:ext>
              </a:extLst>
            </p:cNvPr>
            <p:cNvSpPr>
              <a:spLocks noChangeAspect="1"/>
            </p:cNvSpPr>
            <p:nvPr/>
          </p:nvSpPr>
          <p:spPr bwMode="auto">
            <a:xfrm>
              <a:off x="3795" y="4021"/>
              <a:ext cx="42" cy="50"/>
            </a:xfrm>
            <a:custGeom>
              <a:avLst/>
              <a:gdLst>
                <a:gd name="T0" fmla="*/ 29 w 311"/>
                <a:gd name="T1" fmla="*/ 24 h 339"/>
                <a:gd name="T2" fmla="*/ 8 w 311"/>
                <a:gd name="T3" fmla="*/ 36 h 339"/>
                <a:gd name="T4" fmla="*/ 2 w 311"/>
                <a:gd name="T5" fmla="*/ 45 h 339"/>
                <a:gd name="T6" fmla="*/ 5 w 311"/>
                <a:gd name="T7" fmla="*/ 339 h 339"/>
                <a:gd name="T8" fmla="*/ 269 w 311"/>
                <a:gd name="T9" fmla="*/ 249 h 339"/>
                <a:gd name="T10" fmla="*/ 311 w 311"/>
                <a:gd name="T11" fmla="*/ 30 h 339"/>
                <a:gd name="T12" fmla="*/ 206 w 311"/>
                <a:gd name="T13" fmla="*/ 30 h 339"/>
                <a:gd name="T14" fmla="*/ 212 w 311"/>
                <a:gd name="T15" fmla="*/ 0 h 339"/>
                <a:gd name="T16" fmla="*/ 56 w 311"/>
                <a:gd name="T17" fmla="*/ 6 h 339"/>
                <a:gd name="T18" fmla="*/ 29 w 311"/>
                <a:gd name="T19" fmla="*/ 24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39"/>
                <a:gd name="T32" fmla="*/ 311 w 311"/>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39">
                  <a:moveTo>
                    <a:pt x="29" y="24"/>
                  </a:moveTo>
                  <a:cubicBezTo>
                    <a:pt x="26" y="25"/>
                    <a:pt x="11" y="32"/>
                    <a:pt x="8" y="36"/>
                  </a:cubicBezTo>
                  <a:cubicBezTo>
                    <a:pt x="0" y="46"/>
                    <a:pt x="10" y="45"/>
                    <a:pt x="2" y="45"/>
                  </a:cubicBezTo>
                  <a:lnTo>
                    <a:pt x="5" y="339"/>
                  </a:lnTo>
                  <a:lnTo>
                    <a:pt x="269" y="249"/>
                  </a:lnTo>
                  <a:lnTo>
                    <a:pt x="311" y="30"/>
                  </a:lnTo>
                  <a:lnTo>
                    <a:pt x="206" y="30"/>
                  </a:lnTo>
                  <a:lnTo>
                    <a:pt x="212" y="0"/>
                  </a:lnTo>
                  <a:lnTo>
                    <a:pt x="56" y="6"/>
                  </a:lnTo>
                  <a:lnTo>
                    <a:pt x="29" y="24"/>
                  </a:lnTo>
                  <a:close/>
                </a:path>
              </a:pathLst>
            </a:custGeom>
            <a:solidFill>
              <a:srgbClr val="E2C088"/>
            </a:solidFill>
            <a:ln w="6350">
              <a:noFill/>
              <a:round/>
              <a:headEnd type="none" w="sm" len="sm"/>
              <a:tailEnd type="none" w="sm" len="sm"/>
            </a:ln>
          </p:spPr>
          <p:txBody>
            <a:bodyPr wrap="none" anchor="ctr"/>
            <a:lstStyle/>
            <a:p>
              <a:endParaRPr lang="en-US"/>
            </a:p>
          </p:txBody>
        </p:sp>
        <p:sp>
          <p:nvSpPr>
            <p:cNvPr id="25" name="Freeform 79">
              <a:extLst>
                <a:ext uri="{FF2B5EF4-FFF2-40B4-BE49-F238E27FC236}">
                  <a16:creationId xmlns:a16="http://schemas.microsoft.com/office/drawing/2014/main" id="{AC5FA86D-3B70-4E41-AB42-108E86C47FCB}"/>
                </a:ext>
              </a:extLst>
            </p:cNvPr>
            <p:cNvSpPr>
              <a:spLocks noChangeAspect="1"/>
            </p:cNvSpPr>
            <p:nvPr/>
          </p:nvSpPr>
          <p:spPr bwMode="auto">
            <a:xfrm>
              <a:off x="3852" y="4106"/>
              <a:ext cx="26" cy="13"/>
            </a:xfrm>
            <a:custGeom>
              <a:avLst/>
              <a:gdLst>
                <a:gd name="T0" fmla="*/ 138 w 193"/>
                <a:gd name="T1" fmla="*/ 2 h 92"/>
                <a:gd name="T2" fmla="*/ 189 w 193"/>
                <a:gd name="T3" fmla="*/ 29 h 92"/>
                <a:gd name="T4" fmla="*/ 174 w 193"/>
                <a:gd name="T5" fmla="*/ 50 h 92"/>
                <a:gd name="T6" fmla="*/ 123 w 193"/>
                <a:gd name="T7" fmla="*/ 65 h 92"/>
                <a:gd name="T8" fmla="*/ 57 w 193"/>
                <a:gd name="T9" fmla="*/ 86 h 92"/>
                <a:gd name="T10" fmla="*/ 0 w 193"/>
                <a:gd name="T11" fmla="*/ 83 h 92"/>
                <a:gd name="T12" fmla="*/ 21 w 193"/>
                <a:gd name="T13" fmla="*/ 65 h 92"/>
                <a:gd name="T14" fmla="*/ 54 w 193"/>
                <a:gd name="T15" fmla="*/ 35 h 92"/>
                <a:gd name="T16" fmla="*/ 72 w 193"/>
                <a:gd name="T17" fmla="*/ 14 h 92"/>
                <a:gd name="T18" fmla="*/ 99 w 193"/>
                <a:gd name="T19" fmla="*/ 5 h 92"/>
                <a:gd name="T20" fmla="*/ 102 w 193"/>
                <a:gd name="T21" fmla="*/ 29 h 92"/>
                <a:gd name="T22" fmla="*/ 111 w 193"/>
                <a:gd name="T23" fmla="*/ 35 h 92"/>
                <a:gd name="T24" fmla="*/ 123 w 193"/>
                <a:gd name="T25" fmla="*/ 8 h 92"/>
                <a:gd name="T26" fmla="*/ 138 w 193"/>
                <a:gd name="T27" fmla="*/ 2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92"/>
                <a:gd name="T44" fmla="*/ 193 w 193"/>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92">
                  <a:moveTo>
                    <a:pt x="138" y="2"/>
                  </a:moveTo>
                  <a:cubicBezTo>
                    <a:pt x="159" y="7"/>
                    <a:pt x="168" y="24"/>
                    <a:pt x="189" y="29"/>
                  </a:cubicBezTo>
                  <a:cubicBezTo>
                    <a:pt x="193" y="45"/>
                    <a:pt x="189" y="45"/>
                    <a:pt x="174" y="50"/>
                  </a:cubicBezTo>
                  <a:cubicBezTo>
                    <a:pt x="163" y="67"/>
                    <a:pt x="141" y="62"/>
                    <a:pt x="123" y="65"/>
                  </a:cubicBezTo>
                  <a:cubicBezTo>
                    <a:pt x="101" y="80"/>
                    <a:pt x="84" y="83"/>
                    <a:pt x="57" y="86"/>
                  </a:cubicBezTo>
                  <a:cubicBezTo>
                    <a:pt x="38" y="92"/>
                    <a:pt x="19" y="89"/>
                    <a:pt x="0" y="83"/>
                  </a:cubicBezTo>
                  <a:cubicBezTo>
                    <a:pt x="4" y="71"/>
                    <a:pt x="10" y="72"/>
                    <a:pt x="21" y="65"/>
                  </a:cubicBezTo>
                  <a:cubicBezTo>
                    <a:pt x="40" y="36"/>
                    <a:pt x="12" y="40"/>
                    <a:pt x="54" y="35"/>
                  </a:cubicBezTo>
                  <a:cubicBezTo>
                    <a:pt x="58" y="23"/>
                    <a:pt x="60" y="18"/>
                    <a:pt x="72" y="14"/>
                  </a:cubicBezTo>
                  <a:cubicBezTo>
                    <a:pt x="82" y="4"/>
                    <a:pt x="85" y="0"/>
                    <a:pt x="99" y="5"/>
                  </a:cubicBezTo>
                  <a:cubicBezTo>
                    <a:pt x="100" y="13"/>
                    <a:pt x="99" y="22"/>
                    <a:pt x="102" y="29"/>
                  </a:cubicBezTo>
                  <a:cubicBezTo>
                    <a:pt x="103" y="32"/>
                    <a:pt x="107" y="36"/>
                    <a:pt x="111" y="35"/>
                  </a:cubicBezTo>
                  <a:cubicBezTo>
                    <a:pt x="121" y="33"/>
                    <a:pt x="114" y="11"/>
                    <a:pt x="123" y="8"/>
                  </a:cubicBezTo>
                  <a:cubicBezTo>
                    <a:pt x="134" y="4"/>
                    <a:pt x="129" y="6"/>
                    <a:pt x="138" y="2"/>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6" name="Freeform 80">
              <a:extLst>
                <a:ext uri="{FF2B5EF4-FFF2-40B4-BE49-F238E27FC236}">
                  <a16:creationId xmlns:a16="http://schemas.microsoft.com/office/drawing/2014/main" id="{5376D9EB-E7BF-D441-86BC-AF7B2E0A9464}"/>
                </a:ext>
              </a:extLst>
            </p:cNvPr>
            <p:cNvSpPr>
              <a:spLocks noChangeAspect="1"/>
            </p:cNvSpPr>
            <p:nvPr/>
          </p:nvSpPr>
          <p:spPr bwMode="auto">
            <a:xfrm>
              <a:off x="3521" y="4141"/>
              <a:ext cx="369" cy="35"/>
            </a:xfrm>
            <a:custGeom>
              <a:avLst/>
              <a:gdLst>
                <a:gd name="T0" fmla="*/ 0 w 2713"/>
                <a:gd name="T1" fmla="*/ 84 h 240"/>
                <a:gd name="T2" fmla="*/ 216 w 2713"/>
                <a:gd name="T3" fmla="*/ 69 h 240"/>
                <a:gd name="T4" fmla="*/ 282 w 2713"/>
                <a:gd name="T5" fmla="*/ 51 h 240"/>
                <a:gd name="T6" fmla="*/ 777 w 2713"/>
                <a:gd name="T7" fmla="*/ 45 h 240"/>
                <a:gd name="T8" fmla="*/ 942 w 2713"/>
                <a:gd name="T9" fmla="*/ 33 h 240"/>
                <a:gd name="T10" fmla="*/ 1152 w 2713"/>
                <a:gd name="T11" fmla="*/ 21 h 240"/>
                <a:gd name="T12" fmla="*/ 1272 w 2713"/>
                <a:gd name="T13" fmla="*/ 12 h 240"/>
                <a:gd name="T14" fmla="*/ 1632 w 2713"/>
                <a:gd name="T15" fmla="*/ 0 h 240"/>
                <a:gd name="T16" fmla="*/ 2076 w 2713"/>
                <a:gd name="T17" fmla="*/ 3 h 240"/>
                <a:gd name="T18" fmla="*/ 2415 w 2713"/>
                <a:gd name="T19" fmla="*/ 12 h 240"/>
                <a:gd name="T20" fmla="*/ 2712 w 2713"/>
                <a:gd name="T21" fmla="*/ 15 h 240"/>
                <a:gd name="T22" fmla="*/ 2703 w 2713"/>
                <a:gd name="T23" fmla="*/ 159 h 240"/>
                <a:gd name="T24" fmla="*/ 2661 w 2713"/>
                <a:gd name="T25" fmla="*/ 168 h 240"/>
                <a:gd name="T26" fmla="*/ 2433 w 2713"/>
                <a:gd name="T27" fmla="*/ 171 h 240"/>
                <a:gd name="T28" fmla="*/ 2328 w 2713"/>
                <a:gd name="T29" fmla="*/ 180 h 240"/>
                <a:gd name="T30" fmla="*/ 2034 w 2713"/>
                <a:gd name="T31" fmla="*/ 210 h 240"/>
                <a:gd name="T32" fmla="*/ 1839 w 2713"/>
                <a:gd name="T33" fmla="*/ 207 h 240"/>
                <a:gd name="T34" fmla="*/ 1830 w 2713"/>
                <a:gd name="T35" fmla="*/ 225 h 240"/>
                <a:gd name="T36" fmla="*/ 1737 w 2713"/>
                <a:gd name="T37" fmla="*/ 231 h 240"/>
                <a:gd name="T38" fmla="*/ 1752 w 2713"/>
                <a:gd name="T39" fmla="*/ 228 h 240"/>
                <a:gd name="T40" fmla="*/ 1812 w 2713"/>
                <a:gd name="T41" fmla="*/ 225 h 240"/>
                <a:gd name="T42" fmla="*/ 1830 w 2713"/>
                <a:gd name="T43" fmla="*/ 216 h 240"/>
                <a:gd name="T44" fmla="*/ 1842 w 2713"/>
                <a:gd name="T45" fmla="*/ 204 h 240"/>
                <a:gd name="T46" fmla="*/ 1845 w 2713"/>
                <a:gd name="T47" fmla="*/ 192 h 240"/>
                <a:gd name="T48" fmla="*/ 2307 w 2713"/>
                <a:gd name="T49" fmla="*/ 159 h 240"/>
                <a:gd name="T50" fmla="*/ 2109 w 2713"/>
                <a:gd name="T51" fmla="*/ 165 h 240"/>
                <a:gd name="T52" fmla="*/ 1956 w 2713"/>
                <a:gd name="T53" fmla="*/ 156 h 240"/>
                <a:gd name="T54" fmla="*/ 1935 w 2713"/>
                <a:gd name="T55" fmla="*/ 147 h 240"/>
                <a:gd name="T56" fmla="*/ 1524 w 2713"/>
                <a:gd name="T57" fmla="*/ 111 h 240"/>
                <a:gd name="T58" fmla="*/ 1482 w 2713"/>
                <a:gd name="T59" fmla="*/ 102 h 240"/>
                <a:gd name="T60" fmla="*/ 1263 w 2713"/>
                <a:gd name="T61" fmla="*/ 102 h 240"/>
                <a:gd name="T62" fmla="*/ 1029 w 2713"/>
                <a:gd name="T63" fmla="*/ 93 h 240"/>
                <a:gd name="T64" fmla="*/ 1020 w 2713"/>
                <a:gd name="T65" fmla="*/ 90 h 240"/>
                <a:gd name="T66" fmla="*/ 1029 w 2713"/>
                <a:gd name="T67" fmla="*/ 87 h 240"/>
                <a:gd name="T68" fmla="*/ 1056 w 2713"/>
                <a:gd name="T69" fmla="*/ 84 h 240"/>
                <a:gd name="T70" fmla="*/ 1047 w 2713"/>
                <a:gd name="T71" fmla="*/ 75 h 240"/>
                <a:gd name="T72" fmla="*/ 732 w 2713"/>
                <a:gd name="T73" fmla="*/ 72 h 240"/>
                <a:gd name="T74" fmla="*/ 735 w 2713"/>
                <a:gd name="T75" fmla="*/ 63 h 240"/>
                <a:gd name="T76" fmla="*/ 756 w 2713"/>
                <a:gd name="T77" fmla="*/ 60 h 240"/>
                <a:gd name="T78" fmla="*/ 759 w 2713"/>
                <a:gd name="T79" fmla="*/ 51 h 240"/>
                <a:gd name="T80" fmla="*/ 738 w 2713"/>
                <a:gd name="T81" fmla="*/ 51 h 240"/>
                <a:gd name="T82" fmla="*/ 291 w 2713"/>
                <a:gd name="T83" fmla="*/ 63 h 240"/>
                <a:gd name="T84" fmla="*/ 237 w 2713"/>
                <a:gd name="T85" fmla="*/ 75 h 240"/>
                <a:gd name="T86" fmla="*/ 129 w 2713"/>
                <a:gd name="T87" fmla="*/ 84 h 240"/>
                <a:gd name="T88" fmla="*/ 0 w 2713"/>
                <a:gd name="T89" fmla="*/ 84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3"/>
                <a:gd name="T136" fmla="*/ 0 h 240"/>
                <a:gd name="T137" fmla="*/ 2713 w 2713"/>
                <a:gd name="T138" fmla="*/ 240 h 2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3" h="240">
                  <a:moveTo>
                    <a:pt x="0" y="84"/>
                  </a:moveTo>
                  <a:cubicBezTo>
                    <a:pt x="92" y="82"/>
                    <a:pt x="140" y="84"/>
                    <a:pt x="216" y="69"/>
                  </a:cubicBezTo>
                  <a:cubicBezTo>
                    <a:pt x="235" y="57"/>
                    <a:pt x="272" y="61"/>
                    <a:pt x="282" y="51"/>
                  </a:cubicBezTo>
                  <a:cubicBezTo>
                    <a:pt x="447" y="47"/>
                    <a:pt x="617" y="5"/>
                    <a:pt x="777" y="45"/>
                  </a:cubicBezTo>
                  <a:cubicBezTo>
                    <a:pt x="834" y="41"/>
                    <a:pt x="882" y="35"/>
                    <a:pt x="942" y="33"/>
                  </a:cubicBezTo>
                  <a:cubicBezTo>
                    <a:pt x="1041" y="21"/>
                    <a:pt x="903" y="25"/>
                    <a:pt x="1152" y="21"/>
                  </a:cubicBezTo>
                  <a:cubicBezTo>
                    <a:pt x="1186" y="10"/>
                    <a:pt x="1234" y="12"/>
                    <a:pt x="1272" y="12"/>
                  </a:cubicBezTo>
                  <a:lnTo>
                    <a:pt x="1632" y="0"/>
                  </a:lnTo>
                  <a:lnTo>
                    <a:pt x="2076" y="3"/>
                  </a:lnTo>
                  <a:cubicBezTo>
                    <a:pt x="2202" y="4"/>
                    <a:pt x="2303" y="12"/>
                    <a:pt x="2415" y="12"/>
                  </a:cubicBezTo>
                  <a:lnTo>
                    <a:pt x="2712" y="15"/>
                  </a:lnTo>
                  <a:cubicBezTo>
                    <a:pt x="2709" y="63"/>
                    <a:pt x="2713" y="112"/>
                    <a:pt x="2703" y="159"/>
                  </a:cubicBezTo>
                  <a:cubicBezTo>
                    <a:pt x="2700" y="173"/>
                    <a:pt x="2675" y="168"/>
                    <a:pt x="2661" y="168"/>
                  </a:cubicBezTo>
                  <a:cubicBezTo>
                    <a:pt x="2585" y="170"/>
                    <a:pt x="2509" y="170"/>
                    <a:pt x="2433" y="171"/>
                  </a:cubicBezTo>
                  <a:cubicBezTo>
                    <a:pt x="2403" y="181"/>
                    <a:pt x="2359" y="180"/>
                    <a:pt x="2328" y="180"/>
                  </a:cubicBezTo>
                  <a:cubicBezTo>
                    <a:pt x="2230" y="190"/>
                    <a:pt x="2133" y="210"/>
                    <a:pt x="2034" y="210"/>
                  </a:cubicBezTo>
                  <a:cubicBezTo>
                    <a:pt x="1969" y="209"/>
                    <a:pt x="1904" y="205"/>
                    <a:pt x="1839" y="207"/>
                  </a:cubicBezTo>
                  <a:cubicBezTo>
                    <a:pt x="1832" y="207"/>
                    <a:pt x="1836" y="222"/>
                    <a:pt x="1830" y="225"/>
                  </a:cubicBezTo>
                  <a:cubicBezTo>
                    <a:pt x="1803" y="240"/>
                    <a:pt x="1768" y="230"/>
                    <a:pt x="1737" y="231"/>
                  </a:cubicBezTo>
                  <a:cubicBezTo>
                    <a:pt x="1737" y="231"/>
                    <a:pt x="1747" y="228"/>
                    <a:pt x="1752" y="228"/>
                  </a:cubicBezTo>
                  <a:cubicBezTo>
                    <a:pt x="1772" y="226"/>
                    <a:pt x="1792" y="226"/>
                    <a:pt x="1812" y="225"/>
                  </a:cubicBezTo>
                  <a:cubicBezTo>
                    <a:pt x="1818" y="221"/>
                    <a:pt x="1825" y="221"/>
                    <a:pt x="1830" y="216"/>
                  </a:cubicBezTo>
                  <a:cubicBezTo>
                    <a:pt x="1846" y="200"/>
                    <a:pt x="1818" y="212"/>
                    <a:pt x="1842" y="204"/>
                  </a:cubicBezTo>
                  <a:cubicBezTo>
                    <a:pt x="1843" y="200"/>
                    <a:pt x="1845" y="192"/>
                    <a:pt x="1845" y="192"/>
                  </a:cubicBezTo>
                  <a:lnTo>
                    <a:pt x="2307" y="159"/>
                  </a:lnTo>
                  <a:cubicBezTo>
                    <a:pt x="2241" y="161"/>
                    <a:pt x="2175" y="166"/>
                    <a:pt x="2109" y="165"/>
                  </a:cubicBezTo>
                  <a:cubicBezTo>
                    <a:pt x="2058" y="165"/>
                    <a:pt x="1956" y="156"/>
                    <a:pt x="1956" y="156"/>
                  </a:cubicBezTo>
                  <a:cubicBezTo>
                    <a:pt x="1949" y="154"/>
                    <a:pt x="1935" y="147"/>
                    <a:pt x="1935" y="147"/>
                  </a:cubicBezTo>
                  <a:cubicBezTo>
                    <a:pt x="1686" y="118"/>
                    <a:pt x="1681" y="101"/>
                    <a:pt x="1524" y="111"/>
                  </a:cubicBezTo>
                  <a:cubicBezTo>
                    <a:pt x="1509" y="109"/>
                    <a:pt x="1497" y="106"/>
                    <a:pt x="1482" y="102"/>
                  </a:cubicBezTo>
                  <a:cubicBezTo>
                    <a:pt x="1409" y="111"/>
                    <a:pt x="1336" y="104"/>
                    <a:pt x="1263" y="102"/>
                  </a:cubicBezTo>
                  <a:cubicBezTo>
                    <a:pt x="1179" y="96"/>
                    <a:pt x="1129" y="95"/>
                    <a:pt x="1029" y="93"/>
                  </a:cubicBezTo>
                  <a:cubicBezTo>
                    <a:pt x="1026" y="92"/>
                    <a:pt x="1020" y="93"/>
                    <a:pt x="1020" y="90"/>
                  </a:cubicBezTo>
                  <a:cubicBezTo>
                    <a:pt x="1020" y="87"/>
                    <a:pt x="1026" y="88"/>
                    <a:pt x="1029" y="87"/>
                  </a:cubicBezTo>
                  <a:cubicBezTo>
                    <a:pt x="1038" y="86"/>
                    <a:pt x="1100" y="88"/>
                    <a:pt x="1056" y="84"/>
                  </a:cubicBezTo>
                  <a:cubicBezTo>
                    <a:pt x="1105" y="72"/>
                    <a:pt x="1063" y="75"/>
                    <a:pt x="1047" y="75"/>
                  </a:cubicBezTo>
                  <a:cubicBezTo>
                    <a:pt x="930" y="79"/>
                    <a:pt x="842" y="77"/>
                    <a:pt x="732" y="72"/>
                  </a:cubicBezTo>
                  <a:cubicBezTo>
                    <a:pt x="733" y="69"/>
                    <a:pt x="732" y="64"/>
                    <a:pt x="735" y="63"/>
                  </a:cubicBezTo>
                  <a:cubicBezTo>
                    <a:pt x="741" y="60"/>
                    <a:pt x="750" y="63"/>
                    <a:pt x="756" y="60"/>
                  </a:cubicBezTo>
                  <a:cubicBezTo>
                    <a:pt x="759" y="59"/>
                    <a:pt x="762" y="52"/>
                    <a:pt x="759" y="51"/>
                  </a:cubicBezTo>
                  <a:cubicBezTo>
                    <a:pt x="753" y="48"/>
                    <a:pt x="745" y="51"/>
                    <a:pt x="738" y="51"/>
                  </a:cubicBezTo>
                  <a:lnTo>
                    <a:pt x="291" y="63"/>
                  </a:lnTo>
                  <a:cubicBezTo>
                    <a:pt x="261" y="66"/>
                    <a:pt x="260" y="69"/>
                    <a:pt x="237" y="75"/>
                  </a:cubicBezTo>
                  <a:cubicBezTo>
                    <a:pt x="206" y="96"/>
                    <a:pt x="165" y="84"/>
                    <a:pt x="129" y="84"/>
                  </a:cubicBezTo>
                  <a:lnTo>
                    <a:pt x="0" y="84"/>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7" name="Freeform 81">
              <a:extLst>
                <a:ext uri="{FF2B5EF4-FFF2-40B4-BE49-F238E27FC236}">
                  <a16:creationId xmlns:a16="http://schemas.microsoft.com/office/drawing/2014/main" id="{510D94A1-0C24-BA44-AE15-9B3288BDEC19}"/>
                </a:ext>
              </a:extLst>
            </p:cNvPr>
            <p:cNvSpPr>
              <a:spLocks noChangeAspect="1"/>
            </p:cNvSpPr>
            <p:nvPr/>
          </p:nvSpPr>
          <p:spPr bwMode="auto">
            <a:xfrm>
              <a:off x="3828" y="4015"/>
              <a:ext cx="54" cy="95"/>
            </a:xfrm>
            <a:custGeom>
              <a:avLst/>
              <a:gdLst>
                <a:gd name="T0" fmla="*/ 27 w 396"/>
                <a:gd name="T1" fmla="*/ 123 h 645"/>
                <a:gd name="T2" fmla="*/ 0 w 396"/>
                <a:gd name="T3" fmla="*/ 564 h 645"/>
                <a:gd name="T4" fmla="*/ 3 w 396"/>
                <a:gd name="T5" fmla="*/ 639 h 645"/>
                <a:gd name="T6" fmla="*/ 267 w 396"/>
                <a:gd name="T7" fmla="*/ 645 h 645"/>
                <a:gd name="T8" fmla="*/ 396 w 396"/>
                <a:gd name="T9" fmla="*/ 51 h 645"/>
                <a:gd name="T10" fmla="*/ 378 w 396"/>
                <a:gd name="T11" fmla="*/ 0 h 645"/>
                <a:gd name="T12" fmla="*/ 225 w 396"/>
                <a:gd name="T13" fmla="*/ 6 h 645"/>
                <a:gd name="T14" fmla="*/ 69 w 396"/>
                <a:gd name="T15" fmla="*/ 0 h 645"/>
                <a:gd name="T16" fmla="*/ 27 w 396"/>
                <a:gd name="T17" fmla="*/ 123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45"/>
                <a:gd name="T29" fmla="*/ 396 w 396"/>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45">
                  <a:moveTo>
                    <a:pt x="27" y="123"/>
                  </a:moveTo>
                  <a:lnTo>
                    <a:pt x="0" y="564"/>
                  </a:lnTo>
                  <a:lnTo>
                    <a:pt x="3" y="639"/>
                  </a:lnTo>
                  <a:lnTo>
                    <a:pt x="267" y="645"/>
                  </a:lnTo>
                  <a:lnTo>
                    <a:pt x="396" y="51"/>
                  </a:lnTo>
                  <a:lnTo>
                    <a:pt x="378" y="0"/>
                  </a:lnTo>
                  <a:lnTo>
                    <a:pt x="225" y="6"/>
                  </a:lnTo>
                  <a:lnTo>
                    <a:pt x="69" y="0"/>
                  </a:lnTo>
                  <a:lnTo>
                    <a:pt x="27" y="123"/>
                  </a:lnTo>
                  <a:close/>
                </a:path>
              </a:pathLst>
            </a:custGeom>
            <a:gradFill rotWithShape="0">
              <a:gsLst>
                <a:gs pos="0">
                  <a:srgbClr val="2A1C00"/>
                </a:gs>
                <a:gs pos="100000">
                  <a:schemeClr val="tx1"/>
                </a:gs>
              </a:gsLst>
              <a:lin ang="5400000" scaled="1"/>
            </a:gradFill>
            <a:ln w="6350">
              <a:noFill/>
              <a:round/>
              <a:headEnd type="none" w="sm" len="sm"/>
              <a:tailEnd type="none" w="sm" len="sm"/>
            </a:ln>
          </p:spPr>
          <p:txBody>
            <a:bodyPr wrap="none" anchor="ctr"/>
            <a:lstStyle/>
            <a:p>
              <a:endParaRPr lang="en-US"/>
            </a:p>
          </p:txBody>
        </p:sp>
        <p:sp>
          <p:nvSpPr>
            <p:cNvPr id="28" name="Freeform 82">
              <a:extLst>
                <a:ext uri="{FF2B5EF4-FFF2-40B4-BE49-F238E27FC236}">
                  <a16:creationId xmlns:a16="http://schemas.microsoft.com/office/drawing/2014/main" id="{F7EBF2EB-A9BC-C644-B834-A85373650ED6}"/>
                </a:ext>
              </a:extLst>
            </p:cNvPr>
            <p:cNvSpPr>
              <a:spLocks noChangeAspect="1"/>
            </p:cNvSpPr>
            <p:nvPr/>
          </p:nvSpPr>
          <p:spPr bwMode="auto">
            <a:xfrm>
              <a:off x="3874" y="4040"/>
              <a:ext cx="77" cy="60"/>
            </a:xfrm>
            <a:custGeom>
              <a:avLst/>
              <a:gdLst>
                <a:gd name="T0" fmla="*/ 0 w 567"/>
                <a:gd name="T1" fmla="*/ 408 h 408"/>
                <a:gd name="T2" fmla="*/ 402 w 567"/>
                <a:gd name="T3" fmla="*/ 399 h 408"/>
                <a:gd name="T4" fmla="*/ 528 w 567"/>
                <a:gd name="T5" fmla="*/ 54 h 408"/>
                <a:gd name="T6" fmla="*/ 540 w 567"/>
                <a:gd name="T7" fmla="*/ 33 h 408"/>
                <a:gd name="T8" fmla="*/ 567 w 567"/>
                <a:gd name="T9" fmla="*/ 6 h 408"/>
                <a:gd name="T10" fmla="*/ 90 w 567"/>
                <a:gd name="T11" fmla="*/ 0 h 408"/>
                <a:gd name="T12" fmla="*/ 63 w 567"/>
                <a:gd name="T13" fmla="*/ 18 h 408"/>
                <a:gd name="T14" fmla="*/ 48 w 567"/>
                <a:gd name="T15" fmla="*/ 42 h 408"/>
                <a:gd name="T16" fmla="*/ 39 w 567"/>
                <a:gd name="T17" fmla="*/ 75 h 408"/>
                <a:gd name="T18" fmla="*/ 33 w 567"/>
                <a:gd name="T19" fmla="*/ 96 h 408"/>
                <a:gd name="T20" fmla="*/ 36 w 567"/>
                <a:gd name="T21" fmla="*/ 126 h 408"/>
                <a:gd name="T22" fmla="*/ 0 w 567"/>
                <a:gd name="T23" fmla="*/ 408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7"/>
                <a:gd name="T37" fmla="*/ 0 h 408"/>
                <a:gd name="T38" fmla="*/ 567 w 567"/>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7" h="408">
                  <a:moveTo>
                    <a:pt x="0" y="408"/>
                  </a:moveTo>
                  <a:lnTo>
                    <a:pt x="402" y="399"/>
                  </a:lnTo>
                  <a:lnTo>
                    <a:pt x="528" y="54"/>
                  </a:lnTo>
                  <a:lnTo>
                    <a:pt x="540" y="33"/>
                  </a:lnTo>
                  <a:lnTo>
                    <a:pt x="567" y="6"/>
                  </a:lnTo>
                  <a:lnTo>
                    <a:pt x="90" y="0"/>
                  </a:lnTo>
                  <a:lnTo>
                    <a:pt x="63" y="18"/>
                  </a:lnTo>
                  <a:lnTo>
                    <a:pt x="48" y="42"/>
                  </a:lnTo>
                  <a:lnTo>
                    <a:pt x="39" y="75"/>
                  </a:lnTo>
                  <a:lnTo>
                    <a:pt x="33" y="96"/>
                  </a:lnTo>
                  <a:lnTo>
                    <a:pt x="36" y="126"/>
                  </a:lnTo>
                  <a:lnTo>
                    <a:pt x="0" y="408"/>
                  </a:lnTo>
                  <a:close/>
                </a:path>
              </a:pathLst>
            </a:custGeom>
            <a:gradFill rotWithShape="0">
              <a:gsLst>
                <a:gs pos="0">
                  <a:srgbClr val="2A1C00"/>
                </a:gs>
                <a:gs pos="100000">
                  <a:schemeClr val="tx1"/>
                </a:gs>
              </a:gsLst>
              <a:lin ang="5400000" scaled="1"/>
            </a:gradFill>
            <a:ln w="6350">
              <a:noFill/>
              <a:round/>
              <a:headEnd type="none" w="sm" len="sm"/>
              <a:tailEnd type="none" w="sm" len="sm"/>
            </a:ln>
          </p:spPr>
          <p:txBody>
            <a:bodyPr wrap="none" anchor="ctr"/>
            <a:lstStyle/>
            <a:p>
              <a:endParaRPr lang="en-US"/>
            </a:p>
          </p:txBody>
        </p:sp>
        <p:sp>
          <p:nvSpPr>
            <p:cNvPr id="29" name="Freeform 83">
              <a:extLst>
                <a:ext uri="{FF2B5EF4-FFF2-40B4-BE49-F238E27FC236}">
                  <a16:creationId xmlns:a16="http://schemas.microsoft.com/office/drawing/2014/main" id="{9D2E0CCA-0BC3-8641-8A62-576DE1D58442}"/>
                </a:ext>
              </a:extLst>
            </p:cNvPr>
            <p:cNvSpPr>
              <a:spLocks noChangeAspect="1"/>
            </p:cNvSpPr>
            <p:nvPr/>
          </p:nvSpPr>
          <p:spPr bwMode="auto">
            <a:xfrm>
              <a:off x="3842" y="4054"/>
              <a:ext cx="37" cy="32"/>
            </a:xfrm>
            <a:custGeom>
              <a:avLst/>
              <a:gdLst>
                <a:gd name="T0" fmla="*/ 147 w 270"/>
                <a:gd name="T1" fmla="*/ 39 h 213"/>
                <a:gd name="T2" fmla="*/ 165 w 270"/>
                <a:gd name="T3" fmla="*/ 0 h 213"/>
                <a:gd name="T4" fmla="*/ 270 w 270"/>
                <a:gd name="T5" fmla="*/ 6 h 213"/>
                <a:gd name="T6" fmla="*/ 264 w 270"/>
                <a:gd name="T7" fmla="*/ 198 h 213"/>
                <a:gd name="T8" fmla="*/ 120 w 270"/>
                <a:gd name="T9" fmla="*/ 213 h 213"/>
                <a:gd name="T10" fmla="*/ 0 w 270"/>
                <a:gd name="T11" fmla="*/ 180 h 213"/>
                <a:gd name="T12" fmla="*/ 117 w 270"/>
                <a:gd name="T13" fmla="*/ 159 h 213"/>
                <a:gd name="T14" fmla="*/ 147 w 270"/>
                <a:gd name="T15" fmla="*/ 39 h 213"/>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213"/>
                <a:gd name="T26" fmla="*/ 270 w 270"/>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213">
                  <a:moveTo>
                    <a:pt x="147" y="39"/>
                  </a:moveTo>
                  <a:lnTo>
                    <a:pt x="165" y="0"/>
                  </a:lnTo>
                  <a:lnTo>
                    <a:pt x="270" y="6"/>
                  </a:lnTo>
                  <a:lnTo>
                    <a:pt x="264" y="198"/>
                  </a:lnTo>
                  <a:lnTo>
                    <a:pt x="120" y="213"/>
                  </a:lnTo>
                  <a:lnTo>
                    <a:pt x="0" y="180"/>
                  </a:lnTo>
                  <a:lnTo>
                    <a:pt x="117" y="159"/>
                  </a:lnTo>
                  <a:lnTo>
                    <a:pt x="147" y="39"/>
                  </a:lnTo>
                  <a:close/>
                </a:path>
              </a:pathLst>
            </a:custGeom>
            <a:solidFill>
              <a:srgbClr val="4C3300"/>
            </a:solidFill>
            <a:ln w="12700">
              <a:noFill/>
              <a:round/>
              <a:headEnd type="none" w="sm" len="sm"/>
              <a:tailEnd type="none" w="sm" len="sm"/>
            </a:ln>
          </p:spPr>
          <p:txBody>
            <a:bodyPr wrap="none" anchor="ctr"/>
            <a:lstStyle/>
            <a:p>
              <a:endParaRPr lang="en-US"/>
            </a:p>
          </p:txBody>
        </p:sp>
        <p:sp>
          <p:nvSpPr>
            <p:cNvPr id="30" name="Freeform 84">
              <a:extLst>
                <a:ext uri="{FF2B5EF4-FFF2-40B4-BE49-F238E27FC236}">
                  <a16:creationId xmlns:a16="http://schemas.microsoft.com/office/drawing/2014/main" id="{51F96E66-F7AA-5842-8E26-04E1E0745093}"/>
                </a:ext>
              </a:extLst>
            </p:cNvPr>
            <p:cNvSpPr>
              <a:spLocks noChangeAspect="1"/>
            </p:cNvSpPr>
            <p:nvPr/>
          </p:nvSpPr>
          <p:spPr bwMode="auto">
            <a:xfrm>
              <a:off x="3855" y="4083"/>
              <a:ext cx="23" cy="26"/>
            </a:xfrm>
            <a:custGeom>
              <a:avLst/>
              <a:gdLst>
                <a:gd name="T0" fmla="*/ 171 w 171"/>
                <a:gd name="T1" fmla="*/ 12 h 174"/>
                <a:gd name="T2" fmla="*/ 105 w 171"/>
                <a:gd name="T3" fmla="*/ 174 h 174"/>
                <a:gd name="T4" fmla="*/ 72 w 171"/>
                <a:gd name="T5" fmla="*/ 168 h 174"/>
                <a:gd name="T6" fmla="*/ 138 w 171"/>
                <a:gd name="T7" fmla="*/ 24 h 174"/>
                <a:gd name="T8" fmla="*/ 0 w 171"/>
                <a:gd name="T9" fmla="*/ 24 h 174"/>
                <a:gd name="T10" fmla="*/ 15 w 171"/>
                <a:gd name="T11" fmla="*/ 0 h 174"/>
                <a:gd name="T12" fmla="*/ 171 w 171"/>
                <a:gd name="T13" fmla="*/ 12 h 174"/>
                <a:gd name="T14" fmla="*/ 0 60000 65536"/>
                <a:gd name="T15" fmla="*/ 0 60000 65536"/>
                <a:gd name="T16" fmla="*/ 0 60000 65536"/>
                <a:gd name="T17" fmla="*/ 0 60000 65536"/>
                <a:gd name="T18" fmla="*/ 0 60000 65536"/>
                <a:gd name="T19" fmla="*/ 0 60000 65536"/>
                <a:gd name="T20" fmla="*/ 0 60000 65536"/>
                <a:gd name="T21" fmla="*/ 0 w 171"/>
                <a:gd name="T22" fmla="*/ 0 h 174"/>
                <a:gd name="T23" fmla="*/ 171 w 17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74">
                  <a:moveTo>
                    <a:pt x="171" y="12"/>
                  </a:moveTo>
                  <a:lnTo>
                    <a:pt x="105" y="174"/>
                  </a:lnTo>
                  <a:lnTo>
                    <a:pt x="72" y="168"/>
                  </a:lnTo>
                  <a:lnTo>
                    <a:pt x="138" y="24"/>
                  </a:lnTo>
                  <a:lnTo>
                    <a:pt x="0" y="24"/>
                  </a:lnTo>
                  <a:lnTo>
                    <a:pt x="15" y="0"/>
                  </a:lnTo>
                  <a:lnTo>
                    <a:pt x="171" y="12"/>
                  </a:lnTo>
                  <a:close/>
                </a:path>
              </a:pathLst>
            </a:custGeom>
            <a:solidFill>
              <a:srgbClr val="4C3300"/>
            </a:solidFill>
            <a:ln w="12700">
              <a:noFill/>
              <a:round/>
              <a:headEnd type="none" w="sm" len="sm"/>
              <a:tailEnd type="none" w="sm" len="sm"/>
            </a:ln>
          </p:spPr>
          <p:txBody>
            <a:bodyPr wrap="none" anchor="ctr"/>
            <a:lstStyle/>
            <a:p>
              <a:endParaRPr lang="en-US"/>
            </a:p>
          </p:txBody>
        </p:sp>
        <p:sp>
          <p:nvSpPr>
            <p:cNvPr id="31" name="Freeform 85">
              <a:extLst>
                <a:ext uri="{FF2B5EF4-FFF2-40B4-BE49-F238E27FC236}">
                  <a16:creationId xmlns:a16="http://schemas.microsoft.com/office/drawing/2014/main" id="{7692F347-828D-B94F-AB6B-BCD1EF823654}"/>
                </a:ext>
              </a:extLst>
            </p:cNvPr>
            <p:cNvSpPr>
              <a:spLocks noChangeAspect="1"/>
            </p:cNvSpPr>
            <p:nvPr/>
          </p:nvSpPr>
          <p:spPr bwMode="auto">
            <a:xfrm>
              <a:off x="3964" y="4032"/>
              <a:ext cx="91" cy="9"/>
            </a:xfrm>
            <a:custGeom>
              <a:avLst/>
              <a:gdLst>
                <a:gd name="T0" fmla="*/ 669 w 669"/>
                <a:gd name="T1" fmla="*/ 27 h 60"/>
                <a:gd name="T2" fmla="*/ 612 w 669"/>
                <a:gd name="T3" fmla="*/ 36 h 60"/>
                <a:gd name="T4" fmla="*/ 117 w 669"/>
                <a:gd name="T5" fmla="*/ 60 h 60"/>
                <a:gd name="T6" fmla="*/ 0 w 669"/>
                <a:gd name="T7" fmla="*/ 54 h 60"/>
                <a:gd name="T8" fmla="*/ 9 w 669"/>
                <a:gd name="T9" fmla="*/ 24 h 60"/>
                <a:gd name="T10" fmla="*/ 243 w 669"/>
                <a:gd name="T11" fmla="*/ 0 h 60"/>
                <a:gd name="T12" fmla="*/ 645 w 669"/>
                <a:gd name="T13" fmla="*/ 0 h 60"/>
                <a:gd name="T14" fmla="*/ 669 w 669"/>
                <a:gd name="T15" fmla="*/ 27 h 60"/>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0"/>
                <a:gd name="T26" fmla="*/ 669 w 669"/>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0">
                  <a:moveTo>
                    <a:pt x="669" y="27"/>
                  </a:moveTo>
                  <a:cubicBezTo>
                    <a:pt x="642" y="38"/>
                    <a:pt x="639" y="36"/>
                    <a:pt x="612" y="36"/>
                  </a:cubicBezTo>
                  <a:lnTo>
                    <a:pt x="117" y="60"/>
                  </a:lnTo>
                  <a:lnTo>
                    <a:pt x="0" y="54"/>
                  </a:lnTo>
                  <a:lnTo>
                    <a:pt x="9" y="24"/>
                  </a:lnTo>
                  <a:lnTo>
                    <a:pt x="243" y="0"/>
                  </a:lnTo>
                  <a:lnTo>
                    <a:pt x="645" y="0"/>
                  </a:lnTo>
                  <a:lnTo>
                    <a:pt x="669" y="27"/>
                  </a:lnTo>
                  <a:close/>
                </a:path>
              </a:pathLst>
            </a:custGeom>
            <a:solidFill>
              <a:schemeClr val="tx1"/>
            </a:solidFill>
            <a:ln w="12700">
              <a:noFill/>
              <a:round/>
              <a:headEnd type="none" w="sm" len="sm"/>
              <a:tailEnd type="none" w="sm" len="sm"/>
            </a:ln>
          </p:spPr>
          <p:txBody>
            <a:bodyPr wrap="none" anchor="ctr"/>
            <a:lstStyle/>
            <a:p>
              <a:endParaRPr lang="en-US"/>
            </a:p>
          </p:txBody>
        </p:sp>
        <p:sp>
          <p:nvSpPr>
            <p:cNvPr id="32" name="Freeform 86">
              <a:extLst>
                <a:ext uri="{FF2B5EF4-FFF2-40B4-BE49-F238E27FC236}">
                  <a16:creationId xmlns:a16="http://schemas.microsoft.com/office/drawing/2014/main" id="{3EDA2401-9798-0448-8A45-C322BD85CBAC}"/>
                </a:ext>
              </a:extLst>
            </p:cNvPr>
            <p:cNvSpPr>
              <a:spLocks noChangeAspect="1"/>
            </p:cNvSpPr>
            <p:nvPr/>
          </p:nvSpPr>
          <p:spPr bwMode="auto">
            <a:xfrm>
              <a:off x="3940" y="4041"/>
              <a:ext cx="26" cy="64"/>
            </a:xfrm>
            <a:custGeom>
              <a:avLst/>
              <a:gdLst>
                <a:gd name="T0" fmla="*/ 186 w 189"/>
                <a:gd name="T1" fmla="*/ 6 h 435"/>
                <a:gd name="T2" fmla="*/ 189 w 189"/>
                <a:gd name="T3" fmla="*/ 432 h 435"/>
                <a:gd name="T4" fmla="*/ 0 w 189"/>
                <a:gd name="T5" fmla="*/ 435 h 435"/>
                <a:gd name="T6" fmla="*/ 9 w 189"/>
                <a:gd name="T7" fmla="*/ 135 h 435"/>
                <a:gd name="T8" fmla="*/ 12 w 189"/>
                <a:gd name="T9" fmla="*/ 21 h 435"/>
                <a:gd name="T10" fmla="*/ 66 w 189"/>
                <a:gd name="T11" fmla="*/ 0 h 435"/>
                <a:gd name="T12" fmla="*/ 186 w 189"/>
                <a:gd name="T13" fmla="*/ 6 h 435"/>
                <a:gd name="T14" fmla="*/ 0 60000 65536"/>
                <a:gd name="T15" fmla="*/ 0 60000 65536"/>
                <a:gd name="T16" fmla="*/ 0 60000 65536"/>
                <a:gd name="T17" fmla="*/ 0 60000 65536"/>
                <a:gd name="T18" fmla="*/ 0 60000 65536"/>
                <a:gd name="T19" fmla="*/ 0 60000 65536"/>
                <a:gd name="T20" fmla="*/ 0 60000 65536"/>
                <a:gd name="T21" fmla="*/ 0 w 189"/>
                <a:gd name="T22" fmla="*/ 0 h 435"/>
                <a:gd name="T23" fmla="*/ 189 w 189"/>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435">
                  <a:moveTo>
                    <a:pt x="186" y="6"/>
                  </a:moveTo>
                  <a:lnTo>
                    <a:pt x="189" y="432"/>
                  </a:lnTo>
                  <a:lnTo>
                    <a:pt x="0" y="435"/>
                  </a:lnTo>
                  <a:lnTo>
                    <a:pt x="9" y="135"/>
                  </a:lnTo>
                  <a:lnTo>
                    <a:pt x="12" y="21"/>
                  </a:lnTo>
                  <a:lnTo>
                    <a:pt x="66" y="0"/>
                  </a:lnTo>
                  <a:lnTo>
                    <a:pt x="186" y="6"/>
                  </a:ln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33" name="Freeform 87">
              <a:extLst>
                <a:ext uri="{FF2B5EF4-FFF2-40B4-BE49-F238E27FC236}">
                  <a16:creationId xmlns:a16="http://schemas.microsoft.com/office/drawing/2014/main" id="{019A50AA-2CC5-5D42-8DA7-AD8EB275774E}"/>
                </a:ext>
              </a:extLst>
            </p:cNvPr>
            <p:cNvSpPr>
              <a:spLocks noChangeAspect="1"/>
            </p:cNvSpPr>
            <p:nvPr/>
          </p:nvSpPr>
          <p:spPr bwMode="auto">
            <a:xfrm>
              <a:off x="3831" y="4008"/>
              <a:ext cx="166" cy="45"/>
            </a:xfrm>
            <a:custGeom>
              <a:avLst/>
              <a:gdLst>
                <a:gd name="T0" fmla="*/ 1215 w 1215"/>
                <a:gd name="T1" fmla="*/ 204 h 306"/>
                <a:gd name="T2" fmla="*/ 1020 w 1215"/>
                <a:gd name="T3" fmla="*/ 222 h 306"/>
                <a:gd name="T4" fmla="*/ 399 w 1215"/>
                <a:gd name="T5" fmla="*/ 216 h 306"/>
                <a:gd name="T6" fmla="*/ 375 w 1215"/>
                <a:gd name="T7" fmla="*/ 234 h 306"/>
                <a:gd name="T8" fmla="*/ 363 w 1215"/>
                <a:gd name="T9" fmla="*/ 249 h 306"/>
                <a:gd name="T10" fmla="*/ 351 w 1215"/>
                <a:gd name="T11" fmla="*/ 285 h 306"/>
                <a:gd name="T12" fmla="*/ 348 w 1215"/>
                <a:gd name="T13" fmla="*/ 306 h 306"/>
                <a:gd name="T14" fmla="*/ 270 w 1215"/>
                <a:gd name="T15" fmla="*/ 273 h 306"/>
                <a:gd name="T16" fmla="*/ 192 w 1215"/>
                <a:gd name="T17" fmla="*/ 267 h 306"/>
                <a:gd name="T18" fmla="*/ 171 w 1215"/>
                <a:gd name="T19" fmla="*/ 207 h 306"/>
                <a:gd name="T20" fmla="*/ 0 w 1215"/>
                <a:gd name="T21" fmla="*/ 204 h 306"/>
                <a:gd name="T22" fmla="*/ 9 w 1215"/>
                <a:gd name="T23" fmla="*/ 156 h 306"/>
                <a:gd name="T24" fmla="*/ 54 w 1215"/>
                <a:gd name="T25" fmla="*/ 54 h 306"/>
                <a:gd name="T26" fmla="*/ 231 w 1215"/>
                <a:gd name="T27" fmla="*/ 42 h 306"/>
                <a:gd name="T28" fmla="*/ 378 w 1215"/>
                <a:gd name="T29" fmla="*/ 33 h 306"/>
                <a:gd name="T30" fmla="*/ 660 w 1215"/>
                <a:gd name="T31" fmla="*/ 0 h 306"/>
                <a:gd name="T32" fmla="*/ 1089 w 1215"/>
                <a:gd name="T33" fmla="*/ 3 h 306"/>
                <a:gd name="T34" fmla="*/ 1176 w 1215"/>
                <a:gd name="T35" fmla="*/ 174 h 306"/>
                <a:gd name="T36" fmla="*/ 999 w 1215"/>
                <a:gd name="T37" fmla="*/ 198 h 306"/>
                <a:gd name="T38" fmla="*/ 1215 w 1215"/>
                <a:gd name="T39" fmla="*/ 204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5"/>
                <a:gd name="T61" fmla="*/ 0 h 306"/>
                <a:gd name="T62" fmla="*/ 1215 w 1215"/>
                <a:gd name="T63" fmla="*/ 306 h 3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5" h="306">
                  <a:moveTo>
                    <a:pt x="1215" y="204"/>
                  </a:moveTo>
                  <a:lnTo>
                    <a:pt x="1020" y="222"/>
                  </a:lnTo>
                  <a:lnTo>
                    <a:pt x="399" y="216"/>
                  </a:lnTo>
                  <a:lnTo>
                    <a:pt x="375" y="234"/>
                  </a:lnTo>
                  <a:lnTo>
                    <a:pt x="363" y="249"/>
                  </a:lnTo>
                  <a:lnTo>
                    <a:pt x="351" y="285"/>
                  </a:lnTo>
                  <a:lnTo>
                    <a:pt x="348" y="306"/>
                  </a:lnTo>
                  <a:lnTo>
                    <a:pt x="270" y="273"/>
                  </a:lnTo>
                  <a:cubicBezTo>
                    <a:pt x="244" y="271"/>
                    <a:pt x="218" y="272"/>
                    <a:pt x="192" y="267"/>
                  </a:cubicBezTo>
                  <a:cubicBezTo>
                    <a:pt x="188" y="266"/>
                    <a:pt x="186" y="207"/>
                    <a:pt x="171" y="207"/>
                  </a:cubicBezTo>
                  <a:lnTo>
                    <a:pt x="0" y="204"/>
                  </a:lnTo>
                  <a:lnTo>
                    <a:pt x="9" y="156"/>
                  </a:lnTo>
                  <a:lnTo>
                    <a:pt x="54" y="54"/>
                  </a:lnTo>
                  <a:lnTo>
                    <a:pt x="231" y="42"/>
                  </a:lnTo>
                  <a:lnTo>
                    <a:pt x="378" y="33"/>
                  </a:lnTo>
                  <a:lnTo>
                    <a:pt x="660" y="0"/>
                  </a:lnTo>
                  <a:lnTo>
                    <a:pt x="1089" y="3"/>
                  </a:lnTo>
                  <a:lnTo>
                    <a:pt x="1176" y="174"/>
                  </a:lnTo>
                  <a:lnTo>
                    <a:pt x="999" y="198"/>
                  </a:lnTo>
                  <a:lnTo>
                    <a:pt x="1215" y="204"/>
                  </a:lnTo>
                  <a:close/>
                </a:path>
              </a:pathLst>
            </a:custGeom>
            <a:solidFill>
              <a:srgbClr val="4C3300"/>
            </a:solidFill>
            <a:ln w="6350">
              <a:noFill/>
              <a:round/>
              <a:headEnd type="none" w="sm" len="sm"/>
              <a:tailEnd type="none" w="sm" len="sm"/>
            </a:ln>
          </p:spPr>
          <p:txBody>
            <a:bodyPr wrap="none" anchor="ctr"/>
            <a:lstStyle/>
            <a:p>
              <a:endParaRPr lang="en-US"/>
            </a:p>
          </p:txBody>
        </p:sp>
        <p:sp>
          <p:nvSpPr>
            <p:cNvPr id="34" name="Rectangle 88">
              <a:extLst>
                <a:ext uri="{FF2B5EF4-FFF2-40B4-BE49-F238E27FC236}">
                  <a16:creationId xmlns:a16="http://schemas.microsoft.com/office/drawing/2014/main" id="{40C2BDE9-80A7-EF47-A985-CBE790F2D8E3}"/>
                </a:ext>
              </a:extLst>
            </p:cNvPr>
            <p:cNvSpPr>
              <a:spLocks noChangeAspect="1" noChangeArrowheads="1"/>
            </p:cNvSpPr>
            <p:nvPr/>
          </p:nvSpPr>
          <p:spPr bwMode="auto">
            <a:xfrm>
              <a:off x="3970" y="3985"/>
              <a:ext cx="47" cy="25"/>
            </a:xfrm>
            <a:prstGeom prst="rect">
              <a:avLst/>
            </a:prstGeom>
            <a:solidFill>
              <a:srgbClr val="2A1C00"/>
            </a:solidFill>
            <a:ln w="12700">
              <a:solidFill>
                <a:schemeClr val="tx1"/>
              </a:solidFill>
              <a:miter lim="800000"/>
              <a:headEnd type="none" w="sm" len="sm"/>
              <a:tailEnd type="none" w="sm" len="sm"/>
            </a:ln>
          </p:spPr>
          <p:txBody>
            <a:bodyPr wrap="none" anchor="ctr"/>
            <a:lstStyle/>
            <a:p>
              <a:endParaRPr lang="en-US"/>
            </a:p>
          </p:txBody>
        </p:sp>
        <p:sp>
          <p:nvSpPr>
            <p:cNvPr id="35" name="Freeform 89">
              <a:extLst>
                <a:ext uri="{FF2B5EF4-FFF2-40B4-BE49-F238E27FC236}">
                  <a16:creationId xmlns:a16="http://schemas.microsoft.com/office/drawing/2014/main" id="{888AAD36-61C3-264E-B34E-AA88E3A1C976}"/>
                </a:ext>
              </a:extLst>
            </p:cNvPr>
            <p:cNvSpPr>
              <a:spLocks noChangeAspect="1"/>
            </p:cNvSpPr>
            <p:nvPr/>
          </p:nvSpPr>
          <p:spPr bwMode="auto">
            <a:xfrm>
              <a:off x="3984" y="3991"/>
              <a:ext cx="36" cy="5"/>
            </a:xfrm>
            <a:custGeom>
              <a:avLst/>
              <a:gdLst>
                <a:gd name="T0" fmla="*/ 3 w 264"/>
                <a:gd name="T1" fmla="*/ 0 h 36"/>
                <a:gd name="T2" fmla="*/ 231 w 264"/>
                <a:gd name="T3" fmla="*/ 3 h 36"/>
                <a:gd name="T4" fmla="*/ 264 w 264"/>
                <a:gd name="T5" fmla="*/ 3 h 36"/>
                <a:gd name="T6" fmla="*/ 255 w 264"/>
                <a:gd name="T7" fmla="*/ 36 h 36"/>
                <a:gd name="T8" fmla="*/ 0 w 264"/>
                <a:gd name="T9" fmla="*/ 27 h 36"/>
                <a:gd name="T10" fmla="*/ 3 w 264"/>
                <a:gd name="T11" fmla="*/ 0 h 36"/>
                <a:gd name="T12" fmla="*/ 0 60000 65536"/>
                <a:gd name="T13" fmla="*/ 0 60000 65536"/>
                <a:gd name="T14" fmla="*/ 0 60000 65536"/>
                <a:gd name="T15" fmla="*/ 0 60000 65536"/>
                <a:gd name="T16" fmla="*/ 0 60000 65536"/>
                <a:gd name="T17" fmla="*/ 0 60000 65536"/>
                <a:gd name="T18" fmla="*/ 0 w 264"/>
                <a:gd name="T19" fmla="*/ 0 h 36"/>
                <a:gd name="T20" fmla="*/ 264 w 26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4" h="36">
                  <a:moveTo>
                    <a:pt x="3" y="0"/>
                  </a:moveTo>
                  <a:lnTo>
                    <a:pt x="231" y="3"/>
                  </a:lnTo>
                  <a:lnTo>
                    <a:pt x="264" y="3"/>
                  </a:lnTo>
                  <a:lnTo>
                    <a:pt x="255" y="36"/>
                  </a:lnTo>
                  <a:lnTo>
                    <a:pt x="0" y="27"/>
                  </a:lnTo>
                  <a:lnTo>
                    <a:pt x="3" y="0"/>
                  </a:lnTo>
                  <a:close/>
                </a:path>
              </a:pathLst>
            </a:custGeom>
            <a:solidFill>
              <a:srgbClr val="AE7C2A"/>
            </a:solidFill>
            <a:ln w="12700">
              <a:noFill/>
              <a:round/>
              <a:headEnd type="none" w="sm" len="sm"/>
              <a:tailEnd type="none" w="sm" len="sm"/>
            </a:ln>
          </p:spPr>
          <p:txBody>
            <a:bodyPr wrap="none" anchor="ctr"/>
            <a:lstStyle/>
            <a:p>
              <a:endParaRPr lang="en-US"/>
            </a:p>
          </p:txBody>
        </p:sp>
        <p:sp>
          <p:nvSpPr>
            <p:cNvPr id="36" name="Freeform 90">
              <a:extLst>
                <a:ext uri="{FF2B5EF4-FFF2-40B4-BE49-F238E27FC236}">
                  <a16:creationId xmlns:a16="http://schemas.microsoft.com/office/drawing/2014/main" id="{EE39B40B-8F39-D54D-A575-C4CC7D9C50F8}"/>
                </a:ext>
              </a:extLst>
            </p:cNvPr>
            <p:cNvSpPr>
              <a:spLocks noChangeAspect="1"/>
            </p:cNvSpPr>
            <p:nvPr/>
          </p:nvSpPr>
          <p:spPr bwMode="auto">
            <a:xfrm>
              <a:off x="3972" y="3893"/>
              <a:ext cx="43" cy="96"/>
            </a:xfrm>
            <a:custGeom>
              <a:avLst/>
              <a:gdLst>
                <a:gd name="T0" fmla="*/ 0 w 315"/>
                <a:gd name="T1" fmla="*/ 0 h 651"/>
                <a:gd name="T2" fmla="*/ 6 w 315"/>
                <a:gd name="T3" fmla="*/ 492 h 651"/>
                <a:gd name="T4" fmla="*/ 30 w 315"/>
                <a:gd name="T5" fmla="*/ 495 h 651"/>
                <a:gd name="T6" fmla="*/ 39 w 315"/>
                <a:gd name="T7" fmla="*/ 648 h 651"/>
                <a:gd name="T8" fmla="*/ 315 w 315"/>
                <a:gd name="T9" fmla="*/ 651 h 651"/>
                <a:gd name="T10" fmla="*/ 300 w 315"/>
                <a:gd name="T11" fmla="*/ 39 h 651"/>
                <a:gd name="T12" fmla="*/ 0 w 315"/>
                <a:gd name="T13" fmla="*/ 0 h 651"/>
                <a:gd name="T14" fmla="*/ 0 60000 65536"/>
                <a:gd name="T15" fmla="*/ 0 60000 65536"/>
                <a:gd name="T16" fmla="*/ 0 60000 65536"/>
                <a:gd name="T17" fmla="*/ 0 60000 65536"/>
                <a:gd name="T18" fmla="*/ 0 60000 65536"/>
                <a:gd name="T19" fmla="*/ 0 60000 65536"/>
                <a:gd name="T20" fmla="*/ 0 60000 65536"/>
                <a:gd name="T21" fmla="*/ 0 w 315"/>
                <a:gd name="T22" fmla="*/ 0 h 651"/>
                <a:gd name="T23" fmla="*/ 315 w 315"/>
                <a:gd name="T24" fmla="*/ 651 h 6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651">
                  <a:moveTo>
                    <a:pt x="0" y="0"/>
                  </a:moveTo>
                  <a:lnTo>
                    <a:pt x="6" y="492"/>
                  </a:lnTo>
                  <a:lnTo>
                    <a:pt x="30" y="495"/>
                  </a:lnTo>
                  <a:lnTo>
                    <a:pt x="39" y="648"/>
                  </a:lnTo>
                  <a:lnTo>
                    <a:pt x="315" y="651"/>
                  </a:lnTo>
                  <a:lnTo>
                    <a:pt x="300" y="39"/>
                  </a:lnTo>
                  <a:lnTo>
                    <a:pt x="0" y="0"/>
                  </a:lnTo>
                  <a:close/>
                </a:path>
              </a:pathLst>
            </a:custGeom>
            <a:solidFill>
              <a:srgbClr val="E2C088"/>
            </a:solidFill>
            <a:ln w="6350">
              <a:noFill/>
              <a:round/>
              <a:headEnd type="none" w="sm" len="sm"/>
              <a:tailEnd type="none" w="sm" len="sm"/>
            </a:ln>
          </p:spPr>
          <p:txBody>
            <a:bodyPr wrap="none" anchor="ctr"/>
            <a:lstStyle/>
            <a:p>
              <a:endParaRPr lang="en-US"/>
            </a:p>
          </p:txBody>
        </p:sp>
        <p:sp>
          <p:nvSpPr>
            <p:cNvPr id="37" name="Rectangle 91">
              <a:extLst>
                <a:ext uri="{FF2B5EF4-FFF2-40B4-BE49-F238E27FC236}">
                  <a16:creationId xmlns:a16="http://schemas.microsoft.com/office/drawing/2014/main" id="{7730CE45-B093-8E4E-B8B4-FC270A3EF63F}"/>
                </a:ext>
              </a:extLst>
            </p:cNvPr>
            <p:cNvSpPr>
              <a:spLocks noChangeAspect="1" noChangeArrowheads="1"/>
            </p:cNvSpPr>
            <p:nvPr/>
          </p:nvSpPr>
          <p:spPr bwMode="auto">
            <a:xfrm>
              <a:off x="3648" y="4046"/>
              <a:ext cx="87" cy="1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38" name="Freeform 92">
              <a:extLst>
                <a:ext uri="{FF2B5EF4-FFF2-40B4-BE49-F238E27FC236}">
                  <a16:creationId xmlns:a16="http://schemas.microsoft.com/office/drawing/2014/main" id="{F48D419E-EFFE-C647-A7F6-F8ADEE6EC123}"/>
                </a:ext>
              </a:extLst>
            </p:cNvPr>
            <p:cNvSpPr>
              <a:spLocks noChangeAspect="1"/>
            </p:cNvSpPr>
            <p:nvPr/>
          </p:nvSpPr>
          <p:spPr bwMode="auto">
            <a:xfrm>
              <a:off x="3689" y="4030"/>
              <a:ext cx="45" cy="16"/>
            </a:xfrm>
            <a:custGeom>
              <a:avLst/>
              <a:gdLst>
                <a:gd name="T0" fmla="*/ 14 w 326"/>
                <a:gd name="T1" fmla="*/ 3 h 111"/>
                <a:gd name="T2" fmla="*/ 71 w 326"/>
                <a:gd name="T3" fmla="*/ 36 h 111"/>
                <a:gd name="T4" fmla="*/ 56 w 326"/>
                <a:gd name="T5" fmla="*/ 78 h 111"/>
                <a:gd name="T6" fmla="*/ 47 w 326"/>
                <a:gd name="T7" fmla="*/ 84 h 111"/>
                <a:gd name="T8" fmla="*/ 44 w 326"/>
                <a:gd name="T9" fmla="*/ 96 h 111"/>
                <a:gd name="T10" fmla="*/ 71 w 326"/>
                <a:gd name="T11" fmla="*/ 75 h 111"/>
                <a:gd name="T12" fmla="*/ 89 w 326"/>
                <a:gd name="T13" fmla="*/ 45 h 111"/>
                <a:gd name="T14" fmla="*/ 326 w 326"/>
                <a:gd name="T15" fmla="*/ 36 h 111"/>
                <a:gd name="T16" fmla="*/ 281 w 326"/>
                <a:gd name="T17" fmla="*/ 99 h 111"/>
                <a:gd name="T18" fmla="*/ 266 w 326"/>
                <a:gd name="T19" fmla="*/ 111 h 111"/>
                <a:gd name="T20" fmla="*/ 17 w 326"/>
                <a:gd name="T21" fmla="*/ 108 h 111"/>
                <a:gd name="T22" fmla="*/ 14 w 326"/>
                <a:gd name="T23" fmla="*/ 57 h 111"/>
                <a:gd name="T24" fmla="*/ 5 w 326"/>
                <a:gd name="T25" fmla="*/ 12 h 111"/>
                <a:gd name="T26" fmla="*/ 2 w 326"/>
                <a:gd name="T27" fmla="*/ 3 h 111"/>
                <a:gd name="T28" fmla="*/ 14 w 326"/>
                <a:gd name="T29" fmla="*/ 3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111"/>
                <a:gd name="T47" fmla="*/ 326 w 32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111">
                  <a:moveTo>
                    <a:pt x="14" y="3"/>
                  </a:moveTo>
                  <a:lnTo>
                    <a:pt x="71" y="36"/>
                  </a:lnTo>
                  <a:cubicBezTo>
                    <a:pt x="66" y="50"/>
                    <a:pt x="63" y="65"/>
                    <a:pt x="56" y="78"/>
                  </a:cubicBezTo>
                  <a:cubicBezTo>
                    <a:pt x="54" y="81"/>
                    <a:pt x="49" y="81"/>
                    <a:pt x="47" y="84"/>
                  </a:cubicBezTo>
                  <a:cubicBezTo>
                    <a:pt x="45" y="87"/>
                    <a:pt x="45" y="92"/>
                    <a:pt x="44" y="96"/>
                  </a:cubicBezTo>
                  <a:cubicBezTo>
                    <a:pt x="59" y="101"/>
                    <a:pt x="55" y="86"/>
                    <a:pt x="71" y="75"/>
                  </a:cubicBezTo>
                  <a:cubicBezTo>
                    <a:pt x="74" y="66"/>
                    <a:pt x="89" y="52"/>
                    <a:pt x="89" y="45"/>
                  </a:cubicBezTo>
                  <a:lnTo>
                    <a:pt x="326" y="36"/>
                  </a:lnTo>
                  <a:lnTo>
                    <a:pt x="281" y="99"/>
                  </a:lnTo>
                  <a:lnTo>
                    <a:pt x="266" y="111"/>
                  </a:lnTo>
                  <a:lnTo>
                    <a:pt x="17" y="108"/>
                  </a:lnTo>
                  <a:cubicBezTo>
                    <a:pt x="19" y="89"/>
                    <a:pt x="29" y="67"/>
                    <a:pt x="14" y="57"/>
                  </a:cubicBezTo>
                  <a:cubicBezTo>
                    <a:pt x="10" y="42"/>
                    <a:pt x="9" y="27"/>
                    <a:pt x="5" y="12"/>
                  </a:cubicBezTo>
                  <a:cubicBezTo>
                    <a:pt x="4" y="9"/>
                    <a:pt x="0" y="5"/>
                    <a:pt x="2" y="3"/>
                  </a:cubicBezTo>
                  <a:cubicBezTo>
                    <a:pt x="5" y="0"/>
                    <a:pt x="10" y="3"/>
                    <a:pt x="14" y="3"/>
                  </a:cubicBezTo>
                  <a:close/>
                </a:path>
              </a:pathLst>
            </a:custGeom>
            <a:gradFill rotWithShape="0">
              <a:gsLst>
                <a:gs pos="0">
                  <a:srgbClr val="D09536"/>
                </a:gs>
                <a:gs pos="100000">
                  <a:srgbClr val="936823"/>
                </a:gs>
              </a:gsLst>
              <a:lin ang="5400000" scaled="1"/>
            </a:gradFill>
            <a:ln w="12700">
              <a:noFill/>
              <a:round/>
              <a:headEnd type="none" w="sm" len="sm"/>
              <a:tailEnd type="none" w="sm" len="sm"/>
            </a:ln>
          </p:spPr>
          <p:txBody>
            <a:bodyPr wrap="none" anchor="ctr"/>
            <a:lstStyle/>
            <a:p>
              <a:endParaRPr lang="en-US"/>
            </a:p>
          </p:txBody>
        </p:sp>
        <p:sp>
          <p:nvSpPr>
            <p:cNvPr id="39" name="Freeform 93">
              <a:extLst>
                <a:ext uri="{FF2B5EF4-FFF2-40B4-BE49-F238E27FC236}">
                  <a16:creationId xmlns:a16="http://schemas.microsoft.com/office/drawing/2014/main" id="{A1F584E6-B8B9-CE49-A252-105C9991E23F}"/>
                </a:ext>
              </a:extLst>
            </p:cNvPr>
            <p:cNvSpPr>
              <a:spLocks noChangeAspect="1"/>
            </p:cNvSpPr>
            <p:nvPr/>
          </p:nvSpPr>
          <p:spPr bwMode="auto">
            <a:xfrm>
              <a:off x="3756" y="4033"/>
              <a:ext cx="20" cy="42"/>
            </a:xfrm>
            <a:custGeom>
              <a:avLst/>
              <a:gdLst>
                <a:gd name="T0" fmla="*/ 15 w 147"/>
                <a:gd name="T1" fmla="*/ 6 h 288"/>
                <a:gd name="T2" fmla="*/ 0 w 147"/>
                <a:gd name="T3" fmla="*/ 288 h 288"/>
                <a:gd name="T4" fmla="*/ 147 w 147"/>
                <a:gd name="T5" fmla="*/ 282 h 288"/>
                <a:gd name="T6" fmla="*/ 141 w 147"/>
                <a:gd name="T7" fmla="*/ 0 h 288"/>
                <a:gd name="T8" fmla="*/ 15 w 147"/>
                <a:gd name="T9" fmla="*/ 6 h 288"/>
                <a:gd name="T10" fmla="*/ 0 60000 65536"/>
                <a:gd name="T11" fmla="*/ 0 60000 65536"/>
                <a:gd name="T12" fmla="*/ 0 60000 65536"/>
                <a:gd name="T13" fmla="*/ 0 60000 65536"/>
                <a:gd name="T14" fmla="*/ 0 60000 65536"/>
                <a:gd name="T15" fmla="*/ 0 w 147"/>
                <a:gd name="T16" fmla="*/ 0 h 288"/>
                <a:gd name="T17" fmla="*/ 147 w 147"/>
                <a:gd name="T18" fmla="*/ 288 h 288"/>
              </a:gdLst>
              <a:ahLst/>
              <a:cxnLst>
                <a:cxn ang="T10">
                  <a:pos x="T0" y="T1"/>
                </a:cxn>
                <a:cxn ang="T11">
                  <a:pos x="T2" y="T3"/>
                </a:cxn>
                <a:cxn ang="T12">
                  <a:pos x="T4" y="T5"/>
                </a:cxn>
                <a:cxn ang="T13">
                  <a:pos x="T6" y="T7"/>
                </a:cxn>
                <a:cxn ang="T14">
                  <a:pos x="T8" y="T9"/>
                </a:cxn>
              </a:cxnLst>
              <a:rect l="T15" t="T16" r="T17" b="T18"/>
              <a:pathLst>
                <a:path w="147" h="288">
                  <a:moveTo>
                    <a:pt x="15" y="6"/>
                  </a:moveTo>
                  <a:lnTo>
                    <a:pt x="0" y="288"/>
                  </a:lnTo>
                  <a:lnTo>
                    <a:pt x="147" y="282"/>
                  </a:lnTo>
                  <a:lnTo>
                    <a:pt x="141" y="0"/>
                  </a:lnTo>
                  <a:lnTo>
                    <a:pt x="15" y="6"/>
                  </a:lnTo>
                  <a:close/>
                </a:path>
              </a:pathLst>
            </a:custGeom>
            <a:solidFill>
              <a:srgbClr val="EEEFB3"/>
            </a:solidFill>
            <a:ln w="12700">
              <a:noFill/>
              <a:round/>
              <a:headEnd type="none" w="sm" len="sm"/>
              <a:tailEnd type="none" w="sm" len="sm"/>
            </a:ln>
          </p:spPr>
          <p:txBody>
            <a:bodyPr wrap="none" anchor="ctr"/>
            <a:lstStyle/>
            <a:p>
              <a:endParaRPr lang="en-US"/>
            </a:p>
          </p:txBody>
        </p:sp>
        <p:sp>
          <p:nvSpPr>
            <p:cNvPr id="40" name="Freeform 94">
              <a:extLst>
                <a:ext uri="{FF2B5EF4-FFF2-40B4-BE49-F238E27FC236}">
                  <a16:creationId xmlns:a16="http://schemas.microsoft.com/office/drawing/2014/main" id="{A466FE7C-1A86-E243-9BBA-D995B3D4F6B8}"/>
                </a:ext>
              </a:extLst>
            </p:cNvPr>
            <p:cNvSpPr>
              <a:spLocks noChangeAspect="1"/>
            </p:cNvSpPr>
            <p:nvPr/>
          </p:nvSpPr>
          <p:spPr bwMode="auto">
            <a:xfrm>
              <a:off x="3715" y="4039"/>
              <a:ext cx="17" cy="14"/>
            </a:xfrm>
            <a:custGeom>
              <a:avLst/>
              <a:gdLst>
                <a:gd name="T0" fmla="*/ 39 w 126"/>
                <a:gd name="T1" fmla="*/ 90 h 90"/>
                <a:gd name="T2" fmla="*/ 18 w 126"/>
                <a:gd name="T3" fmla="*/ 90 h 90"/>
                <a:gd name="T4" fmla="*/ 6 w 126"/>
                <a:gd name="T5" fmla="*/ 75 h 90"/>
                <a:gd name="T6" fmla="*/ 0 w 126"/>
                <a:gd name="T7" fmla="*/ 45 h 90"/>
                <a:gd name="T8" fmla="*/ 9 w 126"/>
                <a:gd name="T9" fmla="*/ 21 h 90"/>
                <a:gd name="T10" fmla="*/ 21 w 126"/>
                <a:gd name="T11" fmla="*/ 6 h 90"/>
                <a:gd name="T12" fmla="*/ 42 w 126"/>
                <a:gd name="T13" fmla="*/ 0 h 90"/>
                <a:gd name="T14" fmla="*/ 126 w 126"/>
                <a:gd name="T15" fmla="*/ 3 h 90"/>
                <a:gd name="T16" fmla="*/ 123 w 126"/>
                <a:gd name="T17" fmla="*/ 54 h 90"/>
                <a:gd name="T18" fmla="*/ 75 w 126"/>
                <a:gd name="T19" fmla="*/ 63 h 90"/>
                <a:gd name="T20" fmla="*/ 39 w 126"/>
                <a:gd name="T21" fmla="*/ 9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90"/>
                <a:gd name="T35" fmla="*/ 126 w 126"/>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90">
                  <a:moveTo>
                    <a:pt x="39" y="90"/>
                  </a:moveTo>
                  <a:lnTo>
                    <a:pt x="18" y="90"/>
                  </a:lnTo>
                  <a:lnTo>
                    <a:pt x="6" y="75"/>
                  </a:lnTo>
                  <a:lnTo>
                    <a:pt x="0" y="45"/>
                  </a:lnTo>
                  <a:lnTo>
                    <a:pt x="9" y="21"/>
                  </a:lnTo>
                  <a:lnTo>
                    <a:pt x="21" y="6"/>
                  </a:lnTo>
                  <a:lnTo>
                    <a:pt x="42" y="0"/>
                  </a:lnTo>
                  <a:lnTo>
                    <a:pt x="126" y="3"/>
                  </a:lnTo>
                  <a:lnTo>
                    <a:pt x="123" y="54"/>
                  </a:lnTo>
                  <a:lnTo>
                    <a:pt x="75" y="63"/>
                  </a:lnTo>
                  <a:lnTo>
                    <a:pt x="39" y="90"/>
                  </a:lnTo>
                  <a:close/>
                </a:path>
              </a:pathLst>
            </a:custGeom>
            <a:gradFill rotWithShape="0">
              <a:gsLst>
                <a:gs pos="0">
                  <a:srgbClr val="F4E6D0"/>
                </a:gs>
                <a:gs pos="100000">
                  <a:srgbClr val="DEB470"/>
                </a:gs>
              </a:gsLst>
              <a:lin ang="5400000" scaled="1"/>
            </a:gradFill>
            <a:ln w="12700">
              <a:noFill/>
              <a:round/>
              <a:headEnd type="none" w="sm" len="sm"/>
              <a:tailEnd type="none" w="sm" len="sm"/>
            </a:ln>
          </p:spPr>
          <p:txBody>
            <a:bodyPr wrap="none" anchor="ctr"/>
            <a:lstStyle/>
            <a:p>
              <a:endParaRPr lang="en-US"/>
            </a:p>
          </p:txBody>
        </p:sp>
        <p:sp>
          <p:nvSpPr>
            <p:cNvPr id="41" name="Rectangle 95">
              <a:extLst>
                <a:ext uri="{FF2B5EF4-FFF2-40B4-BE49-F238E27FC236}">
                  <a16:creationId xmlns:a16="http://schemas.microsoft.com/office/drawing/2014/main" id="{182448D0-CE58-484B-89F1-DC8A5425A0AD}"/>
                </a:ext>
              </a:extLst>
            </p:cNvPr>
            <p:cNvSpPr>
              <a:spLocks noChangeAspect="1" noChangeArrowheads="1"/>
            </p:cNvSpPr>
            <p:nvPr/>
          </p:nvSpPr>
          <p:spPr bwMode="auto">
            <a:xfrm>
              <a:off x="3671" y="4062"/>
              <a:ext cx="68" cy="37"/>
            </a:xfrm>
            <a:prstGeom prst="rect">
              <a:avLst/>
            </a:prstGeom>
            <a:solidFill>
              <a:srgbClr val="4C3E26"/>
            </a:solidFill>
            <a:ln w="12700">
              <a:noFill/>
              <a:miter lim="800000"/>
              <a:headEnd type="none" w="sm" len="sm"/>
              <a:tailEnd type="none" w="sm" len="sm"/>
            </a:ln>
          </p:spPr>
          <p:txBody>
            <a:bodyPr wrap="none" anchor="ctr"/>
            <a:lstStyle/>
            <a:p>
              <a:endParaRPr lang="en-US"/>
            </a:p>
          </p:txBody>
        </p:sp>
        <p:sp>
          <p:nvSpPr>
            <p:cNvPr id="42" name="Freeform 96">
              <a:extLst>
                <a:ext uri="{FF2B5EF4-FFF2-40B4-BE49-F238E27FC236}">
                  <a16:creationId xmlns:a16="http://schemas.microsoft.com/office/drawing/2014/main" id="{7F930F45-FF03-414F-907B-34CA2F5584AF}"/>
                </a:ext>
              </a:extLst>
            </p:cNvPr>
            <p:cNvSpPr>
              <a:spLocks noChangeAspect="1"/>
            </p:cNvSpPr>
            <p:nvPr/>
          </p:nvSpPr>
          <p:spPr bwMode="auto">
            <a:xfrm>
              <a:off x="3679" y="4044"/>
              <a:ext cx="58" cy="37"/>
            </a:xfrm>
            <a:custGeom>
              <a:avLst/>
              <a:gdLst>
                <a:gd name="T0" fmla="*/ 0 w 420"/>
                <a:gd name="T1" fmla="*/ 138 h 249"/>
                <a:gd name="T2" fmla="*/ 0 w 420"/>
                <a:gd name="T3" fmla="*/ 168 h 249"/>
                <a:gd name="T4" fmla="*/ 81 w 420"/>
                <a:gd name="T5" fmla="*/ 249 h 249"/>
                <a:gd name="T6" fmla="*/ 420 w 420"/>
                <a:gd name="T7" fmla="*/ 240 h 249"/>
                <a:gd name="T8" fmla="*/ 420 w 420"/>
                <a:gd name="T9" fmla="*/ 15 h 249"/>
                <a:gd name="T10" fmla="*/ 336 w 420"/>
                <a:gd name="T11" fmla="*/ 0 h 249"/>
                <a:gd name="T12" fmla="*/ 333 w 420"/>
                <a:gd name="T13" fmla="*/ 30 h 249"/>
                <a:gd name="T14" fmla="*/ 312 w 420"/>
                <a:gd name="T15" fmla="*/ 54 h 249"/>
                <a:gd name="T16" fmla="*/ 375 w 420"/>
                <a:gd name="T17" fmla="*/ 54 h 249"/>
                <a:gd name="T18" fmla="*/ 393 w 420"/>
                <a:gd name="T19" fmla="*/ 78 h 249"/>
                <a:gd name="T20" fmla="*/ 399 w 420"/>
                <a:gd name="T21" fmla="*/ 162 h 249"/>
                <a:gd name="T22" fmla="*/ 360 w 420"/>
                <a:gd name="T23" fmla="*/ 111 h 249"/>
                <a:gd name="T24" fmla="*/ 258 w 420"/>
                <a:gd name="T25" fmla="*/ 114 h 249"/>
                <a:gd name="T26" fmla="*/ 267 w 420"/>
                <a:gd name="T27" fmla="*/ 147 h 249"/>
                <a:gd name="T28" fmla="*/ 195 w 420"/>
                <a:gd name="T29" fmla="*/ 147 h 249"/>
                <a:gd name="T30" fmla="*/ 156 w 420"/>
                <a:gd name="T31" fmla="*/ 114 h 249"/>
                <a:gd name="T32" fmla="*/ 0 w 420"/>
                <a:gd name="T33" fmla="*/ 138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0"/>
                <a:gd name="T52" fmla="*/ 0 h 249"/>
                <a:gd name="T53" fmla="*/ 420 w 420"/>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0" h="249">
                  <a:moveTo>
                    <a:pt x="0" y="138"/>
                  </a:moveTo>
                  <a:lnTo>
                    <a:pt x="0" y="168"/>
                  </a:lnTo>
                  <a:lnTo>
                    <a:pt x="81" y="249"/>
                  </a:lnTo>
                  <a:lnTo>
                    <a:pt x="420" y="240"/>
                  </a:lnTo>
                  <a:lnTo>
                    <a:pt x="420" y="15"/>
                  </a:lnTo>
                  <a:cubicBezTo>
                    <a:pt x="307" y="10"/>
                    <a:pt x="367" y="31"/>
                    <a:pt x="336" y="0"/>
                  </a:cubicBezTo>
                  <a:lnTo>
                    <a:pt x="333" y="30"/>
                  </a:lnTo>
                  <a:lnTo>
                    <a:pt x="312" y="54"/>
                  </a:lnTo>
                  <a:lnTo>
                    <a:pt x="375" y="54"/>
                  </a:lnTo>
                  <a:lnTo>
                    <a:pt x="393" y="78"/>
                  </a:lnTo>
                  <a:lnTo>
                    <a:pt x="399" y="162"/>
                  </a:lnTo>
                  <a:lnTo>
                    <a:pt x="360" y="111"/>
                  </a:lnTo>
                  <a:lnTo>
                    <a:pt x="258" y="114"/>
                  </a:lnTo>
                  <a:lnTo>
                    <a:pt x="267" y="147"/>
                  </a:lnTo>
                  <a:lnTo>
                    <a:pt x="195" y="147"/>
                  </a:lnTo>
                  <a:lnTo>
                    <a:pt x="156" y="114"/>
                  </a:lnTo>
                  <a:lnTo>
                    <a:pt x="0" y="138"/>
                  </a:lnTo>
                  <a:close/>
                </a:path>
              </a:pathLst>
            </a:custGeom>
            <a:solidFill>
              <a:srgbClr val="936823"/>
            </a:solidFill>
            <a:ln w="12700">
              <a:noFill/>
              <a:round/>
              <a:headEnd type="none" w="sm" len="sm"/>
              <a:tailEnd type="none" w="sm" len="sm"/>
            </a:ln>
          </p:spPr>
          <p:txBody>
            <a:bodyPr wrap="none" anchor="ctr"/>
            <a:lstStyle/>
            <a:p>
              <a:endParaRPr lang="en-US"/>
            </a:p>
          </p:txBody>
        </p:sp>
        <p:sp>
          <p:nvSpPr>
            <p:cNvPr id="43" name="Freeform 97">
              <a:extLst>
                <a:ext uri="{FF2B5EF4-FFF2-40B4-BE49-F238E27FC236}">
                  <a16:creationId xmlns:a16="http://schemas.microsoft.com/office/drawing/2014/main" id="{D5AE9D08-0314-EC4C-A132-334D96B4D20A}"/>
                </a:ext>
              </a:extLst>
            </p:cNvPr>
            <p:cNvSpPr>
              <a:spLocks noChangeAspect="1"/>
            </p:cNvSpPr>
            <p:nvPr/>
          </p:nvSpPr>
          <p:spPr bwMode="auto">
            <a:xfrm>
              <a:off x="3583" y="4063"/>
              <a:ext cx="13" cy="9"/>
            </a:xfrm>
            <a:custGeom>
              <a:avLst/>
              <a:gdLst>
                <a:gd name="T0" fmla="*/ 0 w 96"/>
                <a:gd name="T1" fmla="*/ 63 h 63"/>
                <a:gd name="T2" fmla="*/ 9 w 96"/>
                <a:gd name="T3" fmla="*/ 24 h 63"/>
                <a:gd name="T4" fmla="*/ 90 w 96"/>
                <a:gd name="T5" fmla="*/ 0 h 63"/>
                <a:gd name="T6" fmla="*/ 96 w 96"/>
                <a:gd name="T7" fmla="*/ 30 h 63"/>
                <a:gd name="T8" fmla="*/ 0 60000 65536"/>
                <a:gd name="T9" fmla="*/ 0 60000 65536"/>
                <a:gd name="T10" fmla="*/ 0 60000 65536"/>
                <a:gd name="T11" fmla="*/ 0 60000 65536"/>
                <a:gd name="T12" fmla="*/ 0 w 96"/>
                <a:gd name="T13" fmla="*/ 0 h 63"/>
                <a:gd name="T14" fmla="*/ 96 w 96"/>
                <a:gd name="T15" fmla="*/ 63 h 63"/>
              </a:gdLst>
              <a:ahLst/>
              <a:cxnLst>
                <a:cxn ang="T8">
                  <a:pos x="T0" y="T1"/>
                </a:cxn>
                <a:cxn ang="T9">
                  <a:pos x="T2" y="T3"/>
                </a:cxn>
                <a:cxn ang="T10">
                  <a:pos x="T4" y="T5"/>
                </a:cxn>
                <a:cxn ang="T11">
                  <a:pos x="T6" y="T7"/>
                </a:cxn>
              </a:cxnLst>
              <a:rect l="T12" t="T13" r="T14" b="T15"/>
              <a:pathLst>
                <a:path w="96" h="63">
                  <a:moveTo>
                    <a:pt x="0" y="63"/>
                  </a:moveTo>
                  <a:lnTo>
                    <a:pt x="9" y="24"/>
                  </a:lnTo>
                  <a:lnTo>
                    <a:pt x="90" y="0"/>
                  </a:lnTo>
                  <a:lnTo>
                    <a:pt x="96" y="30"/>
                  </a:lnTo>
                </a:path>
              </a:pathLst>
            </a:custGeom>
            <a:noFill/>
            <a:ln w="12700">
              <a:solidFill>
                <a:srgbClr val="DEB470"/>
              </a:solidFill>
              <a:round/>
              <a:headEnd type="none" w="sm" len="sm"/>
              <a:tailEnd type="none" w="sm" len="sm"/>
            </a:ln>
          </p:spPr>
          <p:txBody>
            <a:bodyPr wrap="none" anchor="ctr"/>
            <a:lstStyle/>
            <a:p>
              <a:endParaRPr lang="en-US"/>
            </a:p>
          </p:txBody>
        </p:sp>
        <p:sp>
          <p:nvSpPr>
            <p:cNvPr id="44" name="Freeform 98">
              <a:extLst>
                <a:ext uri="{FF2B5EF4-FFF2-40B4-BE49-F238E27FC236}">
                  <a16:creationId xmlns:a16="http://schemas.microsoft.com/office/drawing/2014/main" id="{BF8A27D2-5D5B-F94E-B136-BC5B3391FC0D}"/>
                </a:ext>
              </a:extLst>
            </p:cNvPr>
            <p:cNvSpPr>
              <a:spLocks noChangeAspect="1"/>
            </p:cNvSpPr>
            <p:nvPr/>
          </p:nvSpPr>
          <p:spPr bwMode="auto">
            <a:xfrm>
              <a:off x="3561" y="4071"/>
              <a:ext cx="13" cy="10"/>
            </a:xfrm>
            <a:custGeom>
              <a:avLst/>
              <a:gdLst>
                <a:gd name="T0" fmla="*/ 0 w 96"/>
                <a:gd name="T1" fmla="*/ 63 h 63"/>
                <a:gd name="T2" fmla="*/ 9 w 96"/>
                <a:gd name="T3" fmla="*/ 24 h 63"/>
                <a:gd name="T4" fmla="*/ 90 w 96"/>
                <a:gd name="T5" fmla="*/ 0 h 63"/>
                <a:gd name="T6" fmla="*/ 96 w 96"/>
                <a:gd name="T7" fmla="*/ 30 h 63"/>
                <a:gd name="T8" fmla="*/ 0 60000 65536"/>
                <a:gd name="T9" fmla="*/ 0 60000 65536"/>
                <a:gd name="T10" fmla="*/ 0 60000 65536"/>
                <a:gd name="T11" fmla="*/ 0 60000 65536"/>
                <a:gd name="T12" fmla="*/ 0 w 96"/>
                <a:gd name="T13" fmla="*/ 0 h 63"/>
                <a:gd name="T14" fmla="*/ 96 w 96"/>
                <a:gd name="T15" fmla="*/ 63 h 63"/>
              </a:gdLst>
              <a:ahLst/>
              <a:cxnLst>
                <a:cxn ang="T8">
                  <a:pos x="T0" y="T1"/>
                </a:cxn>
                <a:cxn ang="T9">
                  <a:pos x="T2" y="T3"/>
                </a:cxn>
                <a:cxn ang="T10">
                  <a:pos x="T4" y="T5"/>
                </a:cxn>
                <a:cxn ang="T11">
                  <a:pos x="T6" y="T7"/>
                </a:cxn>
              </a:cxnLst>
              <a:rect l="T12" t="T13" r="T14" b="T15"/>
              <a:pathLst>
                <a:path w="96" h="63">
                  <a:moveTo>
                    <a:pt x="0" y="63"/>
                  </a:moveTo>
                  <a:lnTo>
                    <a:pt x="9" y="24"/>
                  </a:lnTo>
                  <a:lnTo>
                    <a:pt x="90" y="0"/>
                  </a:lnTo>
                  <a:lnTo>
                    <a:pt x="96" y="30"/>
                  </a:lnTo>
                </a:path>
              </a:pathLst>
            </a:custGeom>
            <a:noFill/>
            <a:ln w="12700">
              <a:solidFill>
                <a:srgbClr val="DEB470"/>
              </a:solidFill>
              <a:round/>
              <a:headEnd type="none" w="sm" len="sm"/>
              <a:tailEnd type="none" w="sm" len="sm"/>
            </a:ln>
          </p:spPr>
          <p:txBody>
            <a:bodyPr wrap="none" anchor="ctr"/>
            <a:lstStyle/>
            <a:p>
              <a:endParaRPr lang="en-US"/>
            </a:p>
          </p:txBody>
        </p:sp>
        <p:sp>
          <p:nvSpPr>
            <p:cNvPr id="45" name="Rectangle 99">
              <a:extLst>
                <a:ext uri="{FF2B5EF4-FFF2-40B4-BE49-F238E27FC236}">
                  <a16:creationId xmlns:a16="http://schemas.microsoft.com/office/drawing/2014/main" id="{A3F8A8EF-FFAC-304E-9A85-6AB8A2A73462}"/>
                </a:ext>
              </a:extLst>
            </p:cNvPr>
            <p:cNvSpPr>
              <a:spLocks noChangeAspect="1" noChangeArrowheads="1"/>
            </p:cNvSpPr>
            <p:nvPr/>
          </p:nvSpPr>
          <p:spPr bwMode="auto">
            <a:xfrm>
              <a:off x="3597" y="4071"/>
              <a:ext cx="29" cy="29"/>
            </a:xfrm>
            <a:prstGeom prst="rect">
              <a:avLst/>
            </a:prstGeom>
            <a:solidFill>
              <a:srgbClr val="2E2516"/>
            </a:solidFill>
            <a:ln w="12700">
              <a:noFill/>
              <a:miter lim="800000"/>
              <a:headEnd type="none" w="sm" len="sm"/>
              <a:tailEnd type="none" w="sm" len="sm"/>
            </a:ln>
          </p:spPr>
          <p:txBody>
            <a:bodyPr wrap="none" anchor="ctr"/>
            <a:lstStyle/>
            <a:p>
              <a:endParaRPr lang="en-US"/>
            </a:p>
          </p:txBody>
        </p:sp>
        <p:sp>
          <p:nvSpPr>
            <p:cNvPr id="46" name="Freeform 100">
              <a:extLst>
                <a:ext uri="{FF2B5EF4-FFF2-40B4-BE49-F238E27FC236}">
                  <a16:creationId xmlns:a16="http://schemas.microsoft.com/office/drawing/2014/main" id="{FF5A60B9-08AB-C64A-9E0B-0AD5D2D60CF7}"/>
                </a:ext>
              </a:extLst>
            </p:cNvPr>
            <p:cNvSpPr>
              <a:spLocks noChangeAspect="1"/>
            </p:cNvSpPr>
            <p:nvPr/>
          </p:nvSpPr>
          <p:spPr bwMode="auto">
            <a:xfrm>
              <a:off x="3599" y="4083"/>
              <a:ext cx="12" cy="11"/>
            </a:xfrm>
            <a:custGeom>
              <a:avLst/>
              <a:gdLst>
                <a:gd name="T0" fmla="*/ 53 w 93"/>
                <a:gd name="T1" fmla="*/ 6 h 77"/>
                <a:gd name="T2" fmla="*/ 32 w 93"/>
                <a:gd name="T3" fmla="*/ 45 h 77"/>
                <a:gd name="T4" fmla="*/ 20 w 93"/>
                <a:gd name="T5" fmla="*/ 57 h 77"/>
                <a:gd name="T6" fmla="*/ 62 w 93"/>
                <a:gd name="T7" fmla="*/ 63 h 77"/>
                <a:gd name="T8" fmla="*/ 86 w 93"/>
                <a:gd name="T9" fmla="*/ 42 h 77"/>
                <a:gd name="T10" fmla="*/ 83 w 93"/>
                <a:gd name="T11" fmla="*/ 0 h 77"/>
                <a:gd name="T12" fmla="*/ 53 w 93"/>
                <a:gd name="T13" fmla="*/ 6 h 77"/>
                <a:gd name="T14" fmla="*/ 0 60000 65536"/>
                <a:gd name="T15" fmla="*/ 0 60000 65536"/>
                <a:gd name="T16" fmla="*/ 0 60000 65536"/>
                <a:gd name="T17" fmla="*/ 0 60000 65536"/>
                <a:gd name="T18" fmla="*/ 0 60000 65536"/>
                <a:gd name="T19" fmla="*/ 0 60000 65536"/>
                <a:gd name="T20" fmla="*/ 0 60000 65536"/>
                <a:gd name="T21" fmla="*/ 0 w 93"/>
                <a:gd name="T22" fmla="*/ 0 h 77"/>
                <a:gd name="T23" fmla="*/ 93 w 9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7">
                  <a:moveTo>
                    <a:pt x="53" y="6"/>
                  </a:moveTo>
                  <a:cubicBezTo>
                    <a:pt x="46" y="21"/>
                    <a:pt x="44" y="33"/>
                    <a:pt x="32" y="45"/>
                  </a:cubicBezTo>
                  <a:cubicBezTo>
                    <a:pt x="24" y="69"/>
                    <a:pt x="36" y="41"/>
                    <a:pt x="20" y="57"/>
                  </a:cubicBezTo>
                  <a:cubicBezTo>
                    <a:pt x="0" y="77"/>
                    <a:pt x="59" y="63"/>
                    <a:pt x="62" y="63"/>
                  </a:cubicBezTo>
                  <a:cubicBezTo>
                    <a:pt x="68" y="54"/>
                    <a:pt x="86" y="42"/>
                    <a:pt x="86" y="42"/>
                  </a:cubicBezTo>
                  <a:cubicBezTo>
                    <a:pt x="93" y="32"/>
                    <a:pt x="93" y="0"/>
                    <a:pt x="83" y="0"/>
                  </a:cubicBezTo>
                  <a:lnTo>
                    <a:pt x="53" y="6"/>
                  </a:lnTo>
                  <a:close/>
                </a:path>
              </a:pathLst>
            </a:custGeom>
            <a:solidFill>
              <a:srgbClr val="DEB470"/>
            </a:solidFill>
            <a:ln w="12700">
              <a:noFill/>
              <a:round/>
              <a:headEnd type="none" w="sm" len="sm"/>
              <a:tailEnd type="none" w="sm" len="sm"/>
            </a:ln>
          </p:spPr>
          <p:txBody>
            <a:bodyPr wrap="none" anchor="ctr"/>
            <a:lstStyle/>
            <a:p>
              <a:endParaRPr lang="en-US"/>
            </a:p>
          </p:txBody>
        </p:sp>
        <p:sp>
          <p:nvSpPr>
            <p:cNvPr id="47" name="Freeform 101">
              <a:extLst>
                <a:ext uri="{FF2B5EF4-FFF2-40B4-BE49-F238E27FC236}">
                  <a16:creationId xmlns:a16="http://schemas.microsoft.com/office/drawing/2014/main" id="{1FCEDAB4-490C-1749-9249-E96617D64DEC}"/>
                </a:ext>
              </a:extLst>
            </p:cNvPr>
            <p:cNvSpPr>
              <a:spLocks noChangeAspect="1"/>
            </p:cNvSpPr>
            <p:nvPr/>
          </p:nvSpPr>
          <p:spPr bwMode="auto">
            <a:xfrm>
              <a:off x="3552" y="4090"/>
              <a:ext cx="42" cy="8"/>
            </a:xfrm>
            <a:custGeom>
              <a:avLst/>
              <a:gdLst>
                <a:gd name="T0" fmla="*/ 0 w 306"/>
                <a:gd name="T1" fmla="*/ 36 h 60"/>
                <a:gd name="T2" fmla="*/ 267 w 306"/>
                <a:gd name="T3" fmla="*/ 60 h 60"/>
                <a:gd name="T4" fmla="*/ 306 w 306"/>
                <a:gd name="T5" fmla="*/ 42 h 60"/>
                <a:gd name="T6" fmla="*/ 297 w 306"/>
                <a:gd name="T7" fmla="*/ 24 h 60"/>
                <a:gd name="T8" fmla="*/ 21 w 306"/>
                <a:gd name="T9" fmla="*/ 0 h 60"/>
                <a:gd name="T10" fmla="*/ 0 w 306"/>
                <a:gd name="T11" fmla="*/ 36 h 60"/>
                <a:gd name="T12" fmla="*/ 0 60000 65536"/>
                <a:gd name="T13" fmla="*/ 0 60000 65536"/>
                <a:gd name="T14" fmla="*/ 0 60000 65536"/>
                <a:gd name="T15" fmla="*/ 0 60000 65536"/>
                <a:gd name="T16" fmla="*/ 0 60000 65536"/>
                <a:gd name="T17" fmla="*/ 0 60000 65536"/>
                <a:gd name="T18" fmla="*/ 0 w 306"/>
                <a:gd name="T19" fmla="*/ 0 h 60"/>
                <a:gd name="T20" fmla="*/ 306 w 30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06" h="60">
                  <a:moveTo>
                    <a:pt x="0" y="36"/>
                  </a:moveTo>
                  <a:lnTo>
                    <a:pt x="267" y="60"/>
                  </a:lnTo>
                  <a:lnTo>
                    <a:pt x="306" y="42"/>
                  </a:lnTo>
                  <a:lnTo>
                    <a:pt x="297" y="24"/>
                  </a:lnTo>
                  <a:lnTo>
                    <a:pt x="21" y="0"/>
                  </a:lnTo>
                  <a:lnTo>
                    <a:pt x="0" y="36"/>
                  </a:lnTo>
                  <a:close/>
                </a:path>
              </a:pathLst>
            </a:custGeom>
            <a:gradFill rotWithShape="0">
              <a:gsLst>
                <a:gs pos="0">
                  <a:schemeClr val="tx2"/>
                </a:gs>
                <a:gs pos="100000">
                  <a:srgbClr val="DEB470"/>
                </a:gs>
              </a:gsLst>
              <a:lin ang="5400000" scaled="1"/>
            </a:gradFill>
            <a:ln w="12700">
              <a:noFill/>
              <a:round/>
              <a:headEnd type="none" w="sm" len="sm"/>
              <a:tailEnd type="none" w="sm" len="sm"/>
            </a:ln>
          </p:spPr>
          <p:txBody>
            <a:bodyPr wrap="none" anchor="ctr"/>
            <a:lstStyle/>
            <a:p>
              <a:endParaRPr lang="en-US"/>
            </a:p>
          </p:txBody>
        </p:sp>
        <p:sp>
          <p:nvSpPr>
            <p:cNvPr id="48" name="Freeform 102">
              <a:extLst>
                <a:ext uri="{FF2B5EF4-FFF2-40B4-BE49-F238E27FC236}">
                  <a16:creationId xmlns:a16="http://schemas.microsoft.com/office/drawing/2014/main" id="{138D5D3B-1A43-C54B-8FED-10318234BE6B}"/>
                </a:ext>
              </a:extLst>
            </p:cNvPr>
            <p:cNvSpPr>
              <a:spLocks noChangeAspect="1"/>
            </p:cNvSpPr>
            <p:nvPr/>
          </p:nvSpPr>
          <p:spPr bwMode="auto">
            <a:xfrm>
              <a:off x="3549" y="4089"/>
              <a:ext cx="5" cy="6"/>
            </a:xfrm>
            <a:custGeom>
              <a:avLst/>
              <a:gdLst>
                <a:gd name="T0" fmla="*/ 26 w 42"/>
                <a:gd name="T1" fmla="*/ 38 h 40"/>
                <a:gd name="T2" fmla="*/ 26 w 42"/>
                <a:gd name="T3" fmla="*/ 5 h 40"/>
                <a:gd name="T4" fmla="*/ 32 w 42"/>
                <a:gd name="T5" fmla="*/ 23 h 40"/>
                <a:gd name="T6" fmla="*/ 41 w 42"/>
                <a:gd name="T7" fmla="*/ 17 h 40"/>
                <a:gd name="T8" fmla="*/ 38 w 42"/>
                <a:gd name="T9" fmla="*/ 2 h 40"/>
                <a:gd name="T10" fmla="*/ 35 w 42"/>
                <a:gd name="T11" fmla="*/ 11 h 40"/>
                <a:gd name="T12" fmla="*/ 26 w 42"/>
                <a:gd name="T13" fmla="*/ 38 h 40"/>
                <a:gd name="T14" fmla="*/ 0 60000 65536"/>
                <a:gd name="T15" fmla="*/ 0 60000 65536"/>
                <a:gd name="T16" fmla="*/ 0 60000 65536"/>
                <a:gd name="T17" fmla="*/ 0 60000 65536"/>
                <a:gd name="T18" fmla="*/ 0 60000 65536"/>
                <a:gd name="T19" fmla="*/ 0 60000 65536"/>
                <a:gd name="T20" fmla="*/ 0 60000 65536"/>
                <a:gd name="T21" fmla="*/ 0 w 42"/>
                <a:gd name="T22" fmla="*/ 0 h 40"/>
                <a:gd name="T23" fmla="*/ 42 w 4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0">
                  <a:moveTo>
                    <a:pt x="26" y="38"/>
                  </a:moveTo>
                  <a:cubicBezTo>
                    <a:pt x="8" y="32"/>
                    <a:pt x="12" y="14"/>
                    <a:pt x="26" y="5"/>
                  </a:cubicBezTo>
                  <a:cubicBezTo>
                    <a:pt x="20" y="27"/>
                    <a:pt x="0" y="28"/>
                    <a:pt x="32" y="23"/>
                  </a:cubicBezTo>
                  <a:cubicBezTo>
                    <a:pt x="35" y="21"/>
                    <a:pt x="40" y="20"/>
                    <a:pt x="41" y="17"/>
                  </a:cubicBezTo>
                  <a:cubicBezTo>
                    <a:pt x="42" y="12"/>
                    <a:pt x="42" y="6"/>
                    <a:pt x="38" y="2"/>
                  </a:cubicBezTo>
                  <a:cubicBezTo>
                    <a:pt x="36" y="0"/>
                    <a:pt x="36" y="8"/>
                    <a:pt x="35" y="11"/>
                  </a:cubicBezTo>
                  <a:cubicBezTo>
                    <a:pt x="32" y="40"/>
                    <a:pt x="41" y="38"/>
                    <a:pt x="26" y="38"/>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49" name="Freeform 103">
              <a:extLst>
                <a:ext uri="{FF2B5EF4-FFF2-40B4-BE49-F238E27FC236}">
                  <a16:creationId xmlns:a16="http://schemas.microsoft.com/office/drawing/2014/main" id="{78CB7A69-6CFB-7D46-8A46-9CC7256AA88E}"/>
                </a:ext>
              </a:extLst>
            </p:cNvPr>
            <p:cNvSpPr>
              <a:spLocks noChangeAspect="1"/>
            </p:cNvSpPr>
            <p:nvPr/>
          </p:nvSpPr>
          <p:spPr bwMode="auto">
            <a:xfrm>
              <a:off x="3580" y="4110"/>
              <a:ext cx="10" cy="3"/>
            </a:xfrm>
            <a:custGeom>
              <a:avLst/>
              <a:gdLst>
                <a:gd name="T0" fmla="*/ 0 w 72"/>
                <a:gd name="T1" fmla="*/ 21 h 21"/>
                <a:gd name="T2" fmla="*/ 72 w 72"/>
                <a:gd name="T3" fmla="*/ 21 h 21"/>
                <a:gd name="T4" fmla="*/ 72 w 72"/>
                <a:gd name="T5" fmla="*/ 0 h 21"/>
                <a:gd name="T6" fmla="*/ 18 w 72"/>
                <a:gd name="T7" fmla="*/ 9 h 21"/>
                <a:gd name="T8" fmla="*/ 0 w 72"/>
                <a:gd name="T9" fmla="*/ 21 h 21"/>
                <a:gd name="T10" fmla="*/ 0 60000 65536"/>
                <a:gd name="T11" fmla="*/ 0 60000 65536"/>
                <a:gd name="T12" fmla="*/ 0 60000 65536"/>
                <a:gd name="T13" fmla="*/ 0 60000 65536"/>
                <a:gd name="T14" fmla="*/ 0 60000 65536"/>
                <a:gd name="T15" fmla="*/ 0 w 72"/>
                <a:gd name="T16" fmla="*/ 0 h 21"/>
                <a:gd name="T17" fmla="*/ 72 w 72"/>
                <a:gd name="T18" fmla="*/ 21 h 21"/>
              </a:gdLst>
              <a:ahLst/>
              <a:cxnLst>
                <a:cxn ang="T10">
                  <a:pos x="T0" y="T1"/>
                </a:cxn>
                <a:cxn ang="T11">
                  <a:pos x="T2" y="T3"/>
                </a:cxn>
                <a:cxn ang="T12">
                  <a:pos x="T4" y="T5"/>
                </a:cxn>
                <a:cxn ang="T13">
                  <a:pos x="T6" y="T7"/>
                </a:cxn>
                <a:cxn ang="T14">
                  <a:pos x="T8" y="T9"/>
                </a:cxn>
              </a:cxnLst>
              <a:rect l="T15" t="T16" r="T17" b="T18"/>
              <a:pathLst>
                <a:path w="72" h="21">
                  <a:moveTo>
                    <a:pt x="0" y="21"/>
                  </a:moveTo>
                  <a:lnTo>
                    <a:pt x="72" y="21"/>
                  </a:lnTo>
                  <a:lnTo>
                    <a:pt x="72" y="0"/>
                  </a:lnTo>
                  <a:lnTo>
                    <a:pt x="18" y="9"/>
                  </a:lnTo>
                  <a:lnTo>
                    <a:pt x="0" y="21"/>
                  </a:lnTo>
                  <a:close/>
                </a:path>
              </a:pathLst>
            </a:custGeom>
            <a:solidFill>
              <a:srgbClr val="6C4B16"/>
            </a:solidFill>
            <a:ln w="12700">
              <a:noFill/>
              <a:round/>
              <a:headEnd type="none" w="sm" len="sm"/>
              <a:tailEnd type="none" w="sm" len="sm"/>
            </a:ln>
          </p:spPr>
          <p:txBody>
            <a:bodyPr wrap="none" anchor="ctr"/>
            <a:lstStyle/>
            <a:p>
              <a:endParaRPr lang="en-US"/>
            </a:p>
          </p:txBody>
        </p:sp>
        <p:sp>
          <p:nvSpPr>
            <p:cNvPr id="50" name="Freeform 104">
              <a:extLst>
                <a:ext uri="{FF2B5EF4-FFF2-40B4-BE49-F238E27FC236}">
                  <a16:creationId xmlns:a16="http://schemas.microsoft.com/office/drawing/2014/main" id="{B06E0AAC-E3F8-3C4A-97B2-D17A41B1491C}"/>
                </a:ext>
              </a:extLst>
            </p:cNvPr>
            <p:cNvSpPr>
              <a:spLocks noChangeAspect="1"/>
            </p:cNvSpPr>
            <p:nvPr/>
          </p:nvSpPr>
          <p:spPr bwMode="auto">
            <a:xfrm>
              <a:off x="3554" y="4115"/>
              <a:ext cx="16" cy="7"/>
            </a:xfrm>
            <a:custGeom>
              <a:avLst/>
              <a:gdLst>
                <a:gd name="T0" fmla="*/ 117 w 117"/>
                <a:gd name="T1" fmla="*/ 3 h 51"/>
                <a:gd name="T2" fmla="*/ 117 w 117"/>
                <a:gd name="T3" fmla="*/ 48 h 51"/>
                <a:gd name="T4" fmla="*/ 3 w 117"/>
                <a:gd name="T5" fmla="*/ 51 h 51"/>
                <a:gd name="T6" fmla="*/ 0 w 117"/>
                <a:gd name="T7" fmla="*/ 21 h 51"/>
                <a:gd name="T8" fmla="*/ 87 w 117"/>
                <a:gd name="T9" fmla="*/ 0 h 51"/>
                <a:gd name="T10" fmla="*/ 117 w 117"/>
                <a:gd name="T11" fmla="*/ 3 h 51"/>
                <a:gd name="T12" fmla="*/ 0 60000 65536"/>
                <a:gd name="T13" fmla="*/ 0 60000 65536"/>
                <a:gd name="T14" fmla="*/ 0 60000 65536"/>
                <a:gd name="T15" fmla="*/ 0 60000 65536"/>
                <a:gd name="T16" fmla="*/ 0 60000 65536"/>
                <a:gd name="T17" fmla="*/ 0 60000 65536"/>
                <a:gd name="T18" fmla="*/ 0 w 117"/>
                <a:gd name="T19" fmla="*/ 0 h 51"/>
                <a:gd name="T20" fmla="*/ 117 w 11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17" h="51">
                  <a:moveTo>
                    <a:pt x="117" y="3"/>
                  </a:moveTo>
                  <a:lnTo>
                    <a:pt x="117" y="48"/>
                  </a:lnTo>
                  <a:lnTo>
                    <a:pt x="3" y="51"/>
                  </a:lnTo>
                  <a:lnTo>
                    <a:pt x="0" y="21"/>
                  </a:lnTo>
                  <a:lnTo>
                    <a:pt x="87" y="0"/>
                  </a:lnTo>
                  <a:lnTo>
                    <a:pt x="117" y="3"/>
                  </a:lnTo>
                  <a:close/>
                </a:path>
              </a:pathLst>
            </a:custGeom>
            <a:solidFill>
              <a:srgbClr val="6C4B16"/>
            </a:solidFill>
            <a:ln w="12700">
              <a:noFill/>
              <a:round/>
              <a:headEnd type="none" w="sm" len="sm"/>
              <a:tailEnd type="none" w="sm" len="sm"/>
            </a:ln>
          </p:spPr>
          <p:txBody>
            <a:bodyPr wrap="none" anchor="ctr"/>
            <a:lstStyle/>
            <a:p>
              <a:endParaRPr lang="en-US"/>
            </a:p>
          </p:txBody>
        </p:sp>
        <p:sp>
          <p:nvSpPr>
            <p:cNvPr id="51" name="Freeform 105">
              <a:extLst>
                <a:ext uri="{FF2B5EF4-FFF2-40B4-BE49-F238E27FC236}">
                  <a16:creationId xmlns:a16="http://schemas.microsoft.com/office/drawing/2014/main" id="{D0B1AAEC-6533-DA43-9E27-8C28181B782E}"/>
                </a:ext>
              </a:extLst>
            </p:cNvPr>
            <p:cNvSpPr>
              <a:spLocks noChangeAspect="1"/>
            </p:cNvSpPr>
            <p:nvPr/>
          </p:nvSpPr>
          <p:spPr bwMode="auto">
            <a:xfrm>
              <a:off x="3537" y="4099"/>
              <a:ext cx="65" cy="21"/>
            </a:xfrm>
            <a:custGeom>
              <a:avLst/>
              <a:gdLst>
                <a:gd name="T0" fmla="*/ 0 w 477"/>
                <a:gd name="T1" fmla="*/ 141 h 141"/>
                <a:gd name="T2" fmla="*/ 84 w 477"/>
                <a:gd name="T3" fmla="*/ 111 h 141"/>
                <a:gd name="T4" fmla="*/ 90 w 477"/>
                <a:gd name="T5" fmla="*/ 102 h 141"/>
                <a:gd name="T6" fmla="*/ 411 w 477"/>
                <a:gd name="T7" fmla="*/ 0 h 141"/>
                <a:gd name="T8" fmla="*/ 477 w 477"/>
                <a:gd name="T9" fmla="*/ 6 h 141"/>
                <a:gd name="T10" fmla="*/ 348 w 477"/>
                <a:gd name="T11" fmla="*/ 60 h 141"/>
                <a:gd name="T12" fmla="*/ 81 w 477"/>
                <a:gd name="T13" fmla="*/ 132 h 141"/>
                <a:gd name="T14" fmla="*/ 0 w 477"/>
                <a:gd name="T15" fmla="*/ 141 h 141"/>
                <a:gd name="T16" fmla="*/ 0 60000 65536"/>
                <a:gd name="T17" fmla="*/ 0 60000 65536"/>
                <a:gd name="T18" fmla="*/ 0 60000 65536"/>
                <a:gd name="T19" fmla="*/ 0 60000 65536"/>
                <a:gd name="T20" fmla="*/ 0 60000 65536"/>
                <a:gd name="T21" fmla="*/ 0 60000 65536"/>
                <a:gd name="T22" fmla="*/ 0 60000 65536"/>
                <a:gd name="T23" fmla="*/ 0 60000 65536"/>
                <a:gd name="T24" fmla="*/ 0 w 477"/>
                <a:gd name="T25" fmla="*/ 0 h 141"/>
                <a:gd name="T26" fmla="*/ 477 w 477"/>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7" h="141">
                  <a:moveTo>
                    <a:pt x="0" y="141"/>
                  </a:moveTo>
                  <a:cubicBezTo>
                    <a:pt x="28" y="131"/>
                    <a:pt x="57" y="123"/>
                    <a:pt x="84" y="111"/>
                  </a:cubicBezTo>
                  <a:cubicBezTo>
                    <a:pt x="106" y="101"/>
                    <a:pt x="78" y="102"/>
                    <a:pt x="90" y="102"/>
                  </a:cubicBezTo>
                  <a:cubicBezTo>
                    <a:pt x="105" y="97"/>
                    <a:pt x="313" y="0"/>
                    <a:pt x="411" y="0"/>
                  </a:cubicBezTo>
                  <a:lnTo>
                    <a:pt x="477" y="6"/>
                  </a:lnTo>
                  <a:lnTo>
                    <a:pt x="348" y="60"/>
                  </a:lnTo>
                  <a:lnTo>
                    <a:pt x="81" y="132"/>
                  </a:lnTo>
                  <a:lnTo>
                    <a:pt x="0" y="141"/>
                  </a:lnTo>
                  <a:close/>
                </a:path>
              </a:pathLst>
            </a:custGeom>
            <a:solidFill>
              <a:srgbClr val="665232"/>
            </a:solidFill>
            <a:ln w="12700">
              <a:noFill/>
              <a:round/>
              <a:headEnd type="none" w="sm" len="sm"/>
              <a:tailEnd type="none" w="sm" len="sm"/>
            </a:ln>
          </p:spPr>
          <p:txBody>
            <a:bodyPr wrap="none" anchor="ctr"/>
            <a:lstStyle/>
            <a:p>
              <a:endParaRPr lang="en-US"/>
            </a:p>
          </p:txBody>
        </p:sp>
        <p:sp>
          <p:nvSpPr>
            <p:cNvPr id="52" name="Freeform 106">
              <a:extLst>
                <a:ext uri="{FF2B5EF4-FFF2-40B4-BE49-F238E27FC236}">
                  <a16:creationId xmlns:a16="http://schemas.microsoft.com/office/drawing/2014/main" id="{1EB454C3-C3C7-E04E-A002-DC0CFD292E3D}"/>
                </a:ext>
              </a:extLst>
            </p:cNvPr>
            <p:cNvSpPr>
              <a:spLocks noChangeAspect="1"/>
            </p:cNvSpPr>
            <p:nvPr/>
          </p:nvSpPr>
          <p:spPr bwMode="auto">
            <a:xfrm>
              <a:off x="3516" y="4149"/>
              <a:ext cx="37" cy="5"/>
            </a:xfrm>
            <a:custGeom>
              <a:avLst/>
              <a:gdLst>
                <a:gd name="T0" fmla="*/ 0 w 272"/>
                <a:gd name="T1" fmla="*/ 12 h 34"/>
                <a:gd name="T2" fmla="*/ 9 w 272"/>
                <a:gd name="T3" fmla="*/ 34 h 34"/>
                <a:gd name="T4" fmla="*/ 186 w 272"/>
                <a:gd name="T5" fmla="*/ 33 h 34"/>
                <a:gd name="T6" fmla="*/ 242 w 272"/>
                <a:gd name="T7" fmla="*/ 28 h 34"/>
                <a:gd name="T8" fmla="*/ 272 w 272"/>
                <a:gd name="T9" fmla="*/ 18 h 34"/>
                <a:gd name="T10" fmla="*/ 272 w 272"/>
                <a:gd name="T11" fmla="*/ 0 h 34"/>
                <a:gd name="T12" fmla="*/ 249 w 272"/>
                <a:gd name="T13" fmla="*/ 4 h 34"/>
                <a:gd name="T14" fmla="*/ 231 w 272"/>
                <a:gd name="T15" fmla="*/ 9 h 34"/>
                <a:gd name="T16" fmla="*/ 0 w 272"/>
                <a:gd name="T17" fmla="*/ 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34"/>
                <a:gd name="T29" fmla="*/ 272 w 27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34">
                  <a:moveTo>
                    <a:pt x="0" y="12"/>
                  </a:moveTo>
                  <a:lnTo>
                    <a:pt x="9" y="34"/>
                  </a:lnTo>
                  <a:lnTo>
                    <a:pt x="186" y="33"/>
                  </a:lnTo>
                  <a:lnTo>
                    <a:pt x="242" y="28"/>
                  </a:lnTo>
                  <a:lnTo>
                    <a:pt x="272" y="18"/>
                  </a:lnTo>
                  <a:lnTo>
                    <a:pt x="272" y="0"/>
                  </a:lnTo>
                  <a:lnTo>
                    <a:pt x="249" y="4"/>
                  </a:lnTo>
                  <a:lnTo>
                    <a:pt x="231" y="9"/>
                  </a:lnTo>
                  <a:lnTo>
                    <a:pt x="0" y="12"/>
                  </a:lnTo>
                  <a:close/>
                </a:path>
              </a:pathLst>
            </a:custGeom>
            <a:gradFill rotWithShape="0">
              <a:gsLst>
                <a:gs pos="0">
                  <a:srgbClr val="EED8B4"/>
                </a:gs>
                <a:gs pos="100000">
                  <a:srgbClr val="855D1B"/>
                </a:gs>
              </a:gsLst>
              <a:lin ang="0" scaled="1"/>
            </a:gradFill>
            <a:ln w="12700">
              <a:noFill/>
              <a:round/>
              <a:headEnd type="none" w="sm" len="sm"/>
              <a:tailEnd type="none" w="sm" len="sm"/>
            </a:ln>
          </p:spPr>
          <p:txBody>
            <a:bodyPr wrap="none" anchor="ctr"/>
            <a:lstStyle/>
            <a:p>
              <a:endParaRPr lang="en-US"/>
            </a:p>
          </p:txBody>
        </p:sp>
        <p:sp>
          <p:nvSpPr>
            <p:cNvPr id="53" name="Freeform 107">
              <a:extLst>
                <a:ext uri="{FF2B5EF4-FFF2-40B4-BE49-F238E27FC236}">
                  <a16:creationId xmlns:a16="http://schemas.microsoft.com/office/drawing/2014/main" id="{27B09F84-DAED-E446-839D-DFE4F9F47732}"/>
                </a:ext>
              </a:extLst>
            </p:cNvPr>
            <p:cNvSpPr>
              <a:spLocks noChangeAspect="1"/>
            </p:cNvSpPr>
            <p:nvPr/>
          </p:nvSpPr>
          <p:spPr bwMode="auto">
            <a:xfrm>
              <a:off x="3516" y="4146"/>
              <a:ext cx="37" cy="5"/>
            </a:xfrm>
            <a:custGeom>
              <a:avLst/>
              <a:gdLst>
                <a:gd name="T0" fmla="*/ 94 w 270"/>
                <a:gd name="T1" fmla="*/ 5 h 39"/>
                <a:gd name="T2" fmla="*/ 0 w 270"/>
                <a:gd name="T3" fmla="*/ 26 h 39"/>
                <a:gd name="T4" fmla="*/ 0 w 270"/>
                <a:gd name="T5" fmla="*/ 36 h 39"/>
                <a:gd name="T6" fmla="*/ 34 w 270"/>
                <a:gd name="T7" fmla="*/ 39 h 39"/>
                <a:gd name="T8" fmla="*/ 82 w 270"/>
                <a:gd name="T9" fmla="*/ 39 h 39"/>
                <a:gd name="T10" fmla="*/ 150 w 270"/>
                <a:gd name="T11" fmla="*/ 38 h 39"/>
                <a:gd name="T12" fmla="*/ 225 w 270"/>
                <a:gd name="T13" fmla="*/ 35 h 39"/>
                <a:gd name="T14" fmla="*/ 270 w 270"/>
                <a:gd name="T15" fmla="*/ 27 h 39"/>
                <a:gd name="T16" fmla="*/ 270 w 270"/>
                <a:gd name="T17" fmla="*/ 15 h 39"/>
                <a:gd name="T18" fmla="*/ 166 w 270"/>
                <a:gd name="T19" fmla="*/ 2 h 39"/>
                <a:gd name="T20" fmla="*/ 112 w 270"/>
                <a:gd name="T21" fmla="*/ 0 h 39"/>
                <a:gd name="T22" fmla="*/ 94 w 270"/>
                <a:gd name="T23" fmla="*/ 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0"/>
                <a:gd name="T37" fmla="*/ 0 h 39"/>
                <a:gd name="T38" fmla="*/ 270 w 270"/>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0" h="39">
                  <a:moveTo>
                    <a:pt x="94" y="5"/>
                  </a:moveTo>
                  <a:lnTo>
                    <a:pt x="0" y="26"/>
                  </a:lnTo>
                  <a:lnTo>
                    <a:pt x="0" y="36"/>
                  </a:lnTo>
                  <a:lnTo>
                    <a:pt x="34" y="39"/>
                  </a:lnTo>
                  <a:lnTo>
                    <a:pt x="82" y="39"/>
                  </a:lnTo>
                  <a:lnTo>
                    <a:pt x="150" y="38"/>
                  </a:lnTo>
                  <a:lnTo>
                    <a:pt x="225" y="35"/>
                  </a:lnTo>
                  <a:lnTo>
                    <a:pt x="270" y="27"/>
                  </a:lnTo>
                  <a:lnTo>
                    <a:pt x="270" y="15"/>
                  </a:lnTo>
                  <a:lnTo>
                    <a:pt x="166" y="2"/>
                  </a:lnTo>
                  <a:lnTo>
                    <a:pt x="112" y="0"/>
                  </a:lnTo>
                  <a:lnTo>
                    <a:pt x="94" y="5"/>
                  </a:lnTo>
                  <a:close/>
                </a:path>
              </a:pathLst>
            </a:custGeom>
            <a:solidFill>
              <a:srgbClr val="F8EFE0"/>
            </a:solidFill>
            <a:ln w="12700">
              <a:noFill/>
              <a:round/>
              <a:headEnd type="none" w="sm" len="sm"/>
              <a:tailEnd type="none" w="sm" len="sm"/>
            </a:ln>
          </p:spPr>
          <p:txBody>
            <a:bodyPr wrap="none" anchor="ctr"/>
            <a:lstStyle/>
            <a:p>
              <a:endParaRPr lang="en-US"/>
            </a:p>
          </p:txBody>
        </p:sp>
        <p:sp>
          <p:nvSpPr>
            <p:cNvPr id="54" name="Freeform 108">
              <a:extLst>
                <a:ext uri="{FF2B5EF4-FFF2-40B4-BE49-F238E27FC236}">
                  <a16:creationId xmlns:a16="http://schemas.microsoft.com/office/drawing/2014/main" id="{73F97B28-28F5-6446-9E5F-D4DF85C50F25}"/>
                </a:ext>
              </a:extLst>
            </p:cNvPr>
            <p:cNvSpPr>
              <a:spLocks noChangeAspect="1"/>
            </p:cNvSpPr>
            <p:nvPr/>
          </p:nvSpPr>
          <p:spPr bwMode="auto">
            <a:xfrm>
              <a:off x="3535" y="4081"/>
              <a:ext cx="16" cy="18"/>
            </a:xfrm>
            <a:custGeom>
              <a:avLst/>
              <a:gdLst>
                <a:gd name="T0" fmla="*/ 51 w 117"/>
                <a:gd name="T1" fmla="*/ 10 h 124"/>
                <a:gd name="T2" fmla="*/ 85 w 117"/>
                <a:gd name="T3" fmla="*/ 13 h 124"/>
                <a:gd name="T4" fmla="*/ 99 w 117"/>
                <a:gd name="T5" fmla="*/ 9 h 124"/>
                <a:gd name="T6" fmla="*/ 109 w 117"/>
                <a:gd name="T7" fmla="*/ 3 h 124"/>
                <a:gd name="T8" fmla="*/ 96 w 117"/>
                <a:gd name="T9" fmla="*/ 27 h 124"/>
                <a:gd name="T10" fmla="*/ 82 w 117"/>
                <a:gd name="T11" fmla="*/ 78 h 124"/>
                <a:gd name="T12" fmla="*/ 61 w 117"/>
                <a:gd name="T13" fmla="*/ 78 h 124"/>
                <a:gd name="T14" fmla="*/ 58 w 117"/>
                <a:gd name="T15" fmla="*/ 93 h 124"/>
                <a:gd name="T16" fmla="*/ 22 w 117"/>
                <a:gd name="T17" fmla="*/ 121 h 124"/>
                <a:gd name="T18" fmla="*/ 10 w 117"/>
                <a:gd name="T19" fmla="*/ 94 h 124"/>
                <a:gd name="T20" fmla="*/ 1 w 117"/>
                <a:gd name="T21" fmla="*/ 88 h 124"/>
                <a:gd name="T22" fmla="*/ 0 w 117"/>
                <a:gd name="T23" fmla="*/ 82 h 124"/>
                <a:gd name="T24" fmla="*/ 19 w 117"/>
                <a:gd name="T25" fmla="*/ 46 h 124"/>
                <a:gd name="T26" fmla="*/ 48 w 117"/>
                <a:gd name="T27" fmla="*/ 28 h 124"/>
                <a:gd name="T28" fmla="*/ 51 w 117"/>
                <a:gd name="T29" fmla="*/ 1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24"/>
                <a:gd name="T47" fmla="*/ 117 w 117"/>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24">
                  <a:moveTo>
                    <a:pt x="51" y="10"/>
                  </a:moveTo>
                  <a:cubicBezTo>
                    <a:pt x="62" y="18"/>
                    <a:pt x="72" y="14"/>
                    <a:pt x="85" y="13"/>
                  </a:cubicBezTo>
                  <a:cubicBezTo>
                    <a:pt x="90" y="11"/>
                    <a:pt x="96" y="13"/>
                    <a:pt x="99" y="9"/>
                  </a:cubicBezTo>
                  <a:cubicBezTo>
                    <a:pt x="107" y="0"/>
                    <a:pt x="89" y="3"/>
                    <a:pt x="109" y="3"/>
                  </a:cubicBezTo>
                  <a:cubicBezTo>
                    <a:pt x="113" y="42"/>
                    <a:pt x="117" y="27"/>
                    <a:pt x="96" y="27"/>
                  </a:cubicBezTo>
                  <a:lnTo>
                    <a:pt x="82" y="78"/>
                  </a:lnTo>
                  <a:cubicBezTo>
                    <a:pt x="66" y="68"/>
                    <a:pt x="59" y="59"/>
                    <a:pt x="61" y="78"/>
                  </a:cubicBezTo>
                  <a:cubicBezTo>
                    <a:pt x="60" y="83"/>
                    <a:pt x="58" y="93"/>
                    <a:pt x="58" y="93"/>
                  </a:cubicBezTo>
                  <a:cubicBezTo>
                    <a:pt x="40" y="111"/>
                    <a:pt x="40" y="124"/>
                    <a:pt x="22" y="121"/>
                  </a:cubicBezTo>
                  <a:cubicBezTo>
                    <a:pt x="21" y="110"/>
                    <a:pt x="21" y="98"/>
                    <a:pt x="10" y="94"/>
                  </a:cubicBezTo>
                  <a:cubicBezTo>
                    <a:pt x="7" y="91"/>
                    <a:pt x="3" y="91"/>
                    <a:pt x="1" y="88"/>
                  </a:cubicBezTo>
                  <a:cubicBezTo>
                    <a:pt x="0" y="86"/>
                    <a:pt x="0" y="82"/>
                    <a:pt x="0" y="82"/>
                  </a:cubicBezTo>
                  <a:lnTo>
                    <a:pt x="19" y="46"/>
                  </a:lnTo>
                  <a:lnTo>
                    <a:pt x="48" y="28"/>
                  </a:lnTo>
                  <a:lnTo>
                    <a:pt x="51" y="10"/>
                  </a:lnTo>
                  <a:close/>
                </a:path>
              </a:pathLst>
            </a:custGeom>
            <a:solidFill>
              <a:srgbClr val="EACF9E"/>
            </a:solidFill>
            <a:ln w="12700">
              <a:noFill/>
              <a:round/>
              <a:headEnd type="none" w="sm" len="sm"/>
              <a:tailEnd type="none" w="sm" len="sm"/>
            </a:ln>
          </p:spPr>
          <p:txBody>
            <a:bodyPr wrap="none" anchor="ctr"/>
            <a:lstStyle/>
            <a:p>
              <a:endParaRPr lang="en-US"/>
            </a:p>
          </p:txBody>
        </p:sp>
        <p:sp>
          <p:nvSpPr>
            <p:cNvPr id="55" name="Freeform 109">
              <a:extLst>
                <a:ext uri="{FF2B5EF4-FFF2-40B4-BE49-F238E27FC236}">
                  <a16:creationId xmlns:a16="http://schemas.microsoft.com/office/drawing/2014/main" id="{DD3FC19E-A723-E047-ACDB-F84AA206E2AB}"/>
                </a:ext>
              </a:extLst>
            </p:cNvPr>
            <p:cNvSpPr>
              <a:spLocks noChangeAspect="1"/>
            </p:cNvSpPr>
            <p:nvPr/>
          </p:nvSpPr>
          <p:spPr bwMode="auto">
            <a:xfrm>
              <a:off x="3528" y="4096"/>
              <a:ext cx="12" cy="50"/>
            </a:xfrm>
            <a:custGeom>
              <a:avLst/>
              <a:gdLst>
                <a:gd name="T0" fmla="*/ 69 w 86"/>
                <a:gd name="T1" fmla="*/ 18 h 345"/>
                <a:gd name="T2" fmla="*/ 69 w 86"/>
                <a:gd name="T3" fmla="*/ 165 h 345"/>
                <a:gd name="T4" fmla="*/ 78 w 86"/>
                <a:gd name="T5" fmla="*/ 210 h 345"/>
                <a:gd name="T6" fmla="*/ 66 w 86"/>
                <a:gd name="T7" fmla="*/ 222 h 345"/>
                <a:gd name="T8" fmla="*/ 66 w 86"/>
                <a:gd name="T9" fmla="*/ 324 h 345"/>
                <a:gd name="T10" fmla="*/ 81 w 86"/>
                <a:gd name="T11" fmla="*/ 342 h 345"/>
                <a:gd name="T12" fmla="*/ 0 w 86"/>
                <a:gd name="T13" fmla="*/ 345 h 345"/>
                <a:gd name="T14" fmla="*/ 27 w 86"/>
                <a:gd name="T15" fmla="*/ 306 h 345"/>
                <a:gd name="T16" fmla="*/ 42 w 86"/>
                <a:gd name="T17" fmla="*/ 0 h 345"/>
                <a:gd name="T18" fmla="*/ 69 w 86"/>
                <a:gd name="T19" fmla="*/ 18 h 3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45"/>
                <a:gd name="T32" fmla="*/ 86 w 86"/>
                <a:gd name="T33" fmla="*/ 345 h 3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45">
                  <a:moveTo>
                    <a:pt x="69" y="18"/>
                  </a:moveTo>
                  <a:lnTo>
                    <a:pt x="69" y="165"/>
                  </a:lnTo>
                  <a:cubicBezTo>
                    <a:pt x="79" y="180"/>
                    <a:pt x="86" y="190"/>
                    <a:pt x="78" y="210"/>
                  </a:cubicBezTo>
                  <a:cubicBezTo>
                    <a:pt x="76" y="215"/>
                    <a:pt x="69" y="217"/>
                    <a:pt x="66" y="222"/>
                  </a:cubicBezTo>
                  <a:lnTo>
                    <a:pt x="66" y="324"/>
                  </a:lnTo>
                  <a:lnTo>
                    <a:pt x="81" y="342"/>
                  </a:lnTo>
                  <a:lnTo>
                    <a:pt x="0" y="345"/>
                  </a:lnTo>
                  <a:lnTo>
                    <a:pt x="27" y="306"/>
                  </a:lnTo>
                  <a:lnTo>
                    <a:pt x="42" y="0"/>
                  </a:lnTo>
                  <a:lnTo>
                    <a:pt x="69" y="18"/>
                  </a:lnTo>
                  <a:close/>
                </a:path>
              </a:pathLst>
            </a:custGeom>
            <a:solidFill>
              <a:srgbClr val="EACF9E"/>
            </a:solidFill>
            <a:ln w="12700">
              <a:noFill/>
              <a:round/>
              <a:headEnd type="none" w="sm" len="sm"/>
              <a:tailEnd type="none" w="sm" len="sm"/>
            </a:ln>
          </p:spPr>
          <p:txBody>
            <a:bodyPr wrap="none" anchor="ctr"/>
            <a:lstStyle/>
            <a:p>
              <a:endParaRPr lang="en-US"/>
            </a:p>
          </p:txBody>
        </p:sp>
        <p:sp>
          <p:nvSpPr>
            <p:cNvPr id="56" name="Rectangle 110">
              <a:extLst>
                <a:ext uri="{FF2B5EF4-FFF2-40B4-BE49-F238E27FC236}">
                  <a16:creationId xmlns:a16="http://schemas.microsoft.com/office/drawing/2014/main" id="{31EBAC94-4110-C844-BCBA-EF26C6CF90F6}"/>
                </a:ext>
              </a:extLst>
            </p:cNvPr>
            <p:cNvSpPr>
              <a:spLocks noChangeAspect="1" noChangeArrowheads="1"/>
            </p:cNvSpPr>
            <p:nvPr/>
          </p:nvSpPr>
          <p:spPr bwMode="auto">
            <a:xfrm>
              <a:off x="3647" y="4076"/>
              <a:ext cx="24" cy="22"/>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57" name="Group 111">
              <a:extLst>
                <a:ext uri="{FF2B5EF4-FFF2-40B4-BE49-F238E27FC236}">
                  <a16:creationId xmlns:a16="http://schemas.microsoft.com/office/drawing/2014/main" id="{1BC91FC1-3B42-0A4C-B7B3-A4EE692FBA26}"/>
                </a:ext>
              </a:extLst>
            </p:cNvPr>
            <p:cNvGrpSpPr>
              <a:grpSpLocks noChangeAspect="1"/>
            </p:cNvGrpSpPr>
            <p:nvPr/>
          </p:nvGrpSpPr>
          <p:grpSpPr bwMode="auto">
            <a:xfrm>
              <a:off x="3609" y="4079"/>
              <a:ext cx="48" cy="72"/>
              <a:chOff x="258" y="3138"/>
              <a:chExt cx="363" cy="486"/>
            </a:xfrm>
          </p:grpSpPr>
          <p:sp>
            <p:nvSpPr>
              <p:cNvPr id="420" name="Freeform 112">
                <a:extLst>
                  <a:ext uri="{FF2B5EF4-FFF2-40B4-BE49-F238E27FC236}">
                    <a16:creationId xmlns:a16="http://schemas.microsoft.com/office/drawing/2014/main" id="{1229A6F6-1FCF-C14B-9DEF-32689060A9B8}"/>
                  </a:ext>
                </a:extLst>
              </p:cNvPr>
              <p:cNvSpPr>
                <a:spLocks noChangeAspect="1"/>
              </p:cNvSpPr>
              <p:nvPr/>
            </p:nvSpPr>
            <p:spPr bwMode="auto">
              <a:xfrm>
                <a:off x="321" y="3138"/>
                <a:ext cx="300" cy="486"/>
              </a:xfrm>
              <a:custGeom>
                <a:avLst/>
                <a:gdLst>
                  <a:gd name="T0" fmla="*/ 0 w 300"/>
                  <a:gd name="T1" fmla="*/ 36 h 486"/>
                  <a:gd name="T2" fmla="*/ 24 w 300"/>
                  <a:gd name="T3" fmla="*/ 12 h 486"/>
                  <a:gd name="T4" fmla="*/ 105 w 300"/>
                  <a:gd name="T5" fmla="*/ 0 h 486"/>
                  <a:gd name="T6" fmla="*/ 168 w 300"/>
                  <a:gd name="T7" fmla="*/ 3 h 486"/>
                  <a:gd name="T8" fmla="*/ 210 w 300"/>
                  <a:gd name="T9" fmla="*/ 21 h 486"/>
                  <a:gd name="T10" fmla="*/ 231 w 300"/>
                  <a:gd name="T11" fmla="*/ 36 h 486"/>
                  <a:gd name="T12" fmla="*/ 255 w 300"/>
                  <a:gd name="T13" fmla="*/ 81 h 486"/>
                  <a:gd name="T14" fmla="*/ 279 w 300"/>
                  <a:gd name="T15" fmla="*/ 129 h 486"/>
                  <a:gd name="T16" fmla="*/ 291 w 300"/>
                  <a:gd name="T17" fmla="*/ 183 h 486"/>
                  <a:gd name="T18" fmla="*/ 297 w 300"/>
                  <a:gd name="T19" fmla="*/ 225 h 486"/>
                  <a:gd name="T20" fmla="*/ 300 w 300"/>
                  <a:gd name="T21" fmla="*/ 285 h 486"/>
                  <a:gd name="T22" fmla="*/ 291 w 300"/>
                  <a:gd name="T23" fmla="*/ 348 h 486"/>
                  <a:gd name="T24" fmla="*/ 273 w 300"/>
                  <a:gd name="T25" fmla="*/ 393 h 486"/>
                  <a:gd name="T26" fmla="*/ 252 w 300"/>
                  <a:gd name="T27" fmla="*/ 435 h 486"/>
                  <a:gd name="T28" fmla="*/ 228 w 300"/>
                  <a:gd name="T29" fmla="*/ 462 h 486"/>
                  <a:gd name="T30" fmla="*/ 189 w 300"/>
                  <a:gd name="T31" fmla="*/ 483 h 486"/>
                  <a:gd name="T32" fmla="*/ 132 w 300"/>
                  <a:gd name="T33" fmla="*/ 486 h 486"/>
                  <a:gd name="T34" fmla="*/ 48 w 300"/>
                  <a:gd name="T35" fmla="*/ 477 h 486"/>
                  <a:gd name="T36" fmla="*/ 0 w 300"/>
                  <a:gd name="T37" fmla="*/ 36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486"/>
                  <a:gd name="T59" fmla="*/ 300 w 300"/>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486">
                    <a:moveTo>
                      <a:pt x="0" y="36"/>
                    </a:moveTo>
                    <a:lnTo>
                      <a:pt x="24" y="12"/>
                    </a:lnTo>
                    <a:lnTo>
                      <a:pt x="105" y="0"/>
                    </a:lnTo>
                    <a:lnTo>
                      <a:pt x="168" y="3"/>
                    </a:lnTo>
                    <a:lnTo>
                      <a:pt x="210" y="21"/>
                    </a:lnTo>
                    <a:lnTo>
                      <a:pt x="231" y="36"/>
                    </a:lnTo>
                    <a:lnTo>
                      <a:pt x="255" y="81"/>
                    </a:lnTo>
                    <a:lnTo>
                      <a:pt x="279" y="129"/>
                    </a:lnTo>
                    <a:lnTo>
                      <a:pt x="291" y="183"/>
                    </a:lnTo>
                    <a:lnTo>
                      <a:pt x="297" y="225"/>
                    </a:lnTo>
                    <a:lnTo>
                      <a:pt x="300" y="285"/>
                    </a:lnTo>
                    <a:lnTo>
                      <a:pt x="291" y="348"/>
                    </a:lnTo>
                    <a:lnTo>
                      <a:pt x="273" y="393"/>
                    </a:lnTo>
                    <a:lnTo>
                      <a:pt x="252" y="435"/>
                    </a:lnTo>
                    <a:lnTo>
                      <a:pt x="228" y="462"/>
                    </a:lnTo>
                    <a:lnTo>
                      <a:pt x="189" y="483"/>
                    </a:lnTo>
                    <a:lnTo>
                      <a:pt x="132" y="486"/>
                    </a:lnTo>
                    <a:lnTo>
                      <a:pt x="48" y="477"/>
                    </a:lnTo>
                    <a:lnTo>
                      <a:pt x="0" y="36"/>
                    </a:lnTo>
                    <a:close/>
                  </a:path>
                </a:pathLst>
              </a:custGeom>
              <a:gradFill rotWithShape="0">
                <a:gsLst>
                  <a:gs pos="0">
                    <a:srgbClr val="1C1C1C"/>
                  </a:gs>
                  <a:gs pos="100000">
                    <a:schemeClr val="tx1"/>
                  </a:gs>
                </a:gsLst>
                <a:lin ang="5400000" scaled="1"/>
              </a:gradFill>
              <a:ln w="6350">
                <a:noFill/>
                <a:round/>
                <a:headEnd type="none" w="sm" len="sm"/>
                <a:tailEnd type="none" w="sm" len="sm"/>
              </a:ln>
            </p:spPr>
            <p:txBody>
              <a:bodyPr wrap="none" anchor="ctr"/>
              <a:lstStyle/>
              <a:p>
                <a:endParaRPr lang="en-US"/>
              </a:p>
            </p:txBody>
          </p:sp>
          <p:sp>
            <p:nvSpPr>
              <p:cNvPr id="421" name="Oval 113">
                <a:extLst>
                  <a:ext uri="{FF2B5EF4-FFF2-40B4-BE49-F238E27FC236}">
                    <a16:creationId xmlns:a16="http://schemas.microsoft.com/office/drawing/2014/main" id="{F5A51E05-9916-B84E-8832-E93D01570632}"/>
                  </a:ext>
                </a:extLst>
              </p:cNvPr>
              <p:cNvSpPr>
                <a:spLocks noChangeAspect="1" noChangeArrowheads="1"/>
              </p:cNvSpPr>
              <p:nvPr/>
            </p:nvSpPr>
            <p:spPr bwMode="auto">
              <a:xfrm rot="-143524">
                <a:off x="258" y="3149"/>
                <a:ext cx="237" cy="470"/>
              </a:xfrm>
              <a:prstGeom prst="ellipse">
                <a:avLst/>
              </a:prstGeom>
              <a:gradFill rotWithShape="0">
                <a:gsLst>
                  <a:gs pos="0">
                    <a:srgbClr val="292929"/>
                  </a:gs>
                  <a:gs pos="100000">
                    <a:schemeClr val="tx1"/>
                  </a:gs>
                </a:gsLst>
                <a:lin ang="5400000" scaled="1"/>
              </a:gradFill>
              <a:ln w="6350">
                <a:noFill/>
                <a:round/>
                <a:headEnd type="none" w="sm" len="sm"/>
                <a:tailEnd type="none" w="sm" len="sm"/>
              </a:ln>
            </p:spPr>
            <p:txBody>
              <a:bodyPr wrap="none" anchor="ctr"/>
              <a:lstStyle/>
              <a:p>
                <a:endParaRPr lang="en-US"/>
              </a:p>
            </p:txBody>
          </p:sp>
          <p:sp>
            <p:nvSpPr>
              <p:cNvPr id="422" name="Oval 114">
                <a:extLst>
                  <a:ext uri="{FF2B5EF4-FFF2-40B4-BE49-F238E27FC236}">
                    <a16:creationId xmlns:a16="http://schemas.microsoft.com/office/drawing/2014/main" id="{672D0F46-E330-E74F-B61E-C3297737320D}"/>
                  </a:ext>
                </a:extLst>
              </p:cNvPr>
              <p:cNvSpPr>
                <a:spLocks noChangeAspect="1" noChangeArrowheads="1"/>
              </p:cNvSpPr>
              <p:nvPr/>
            </p:nvSpPr>
            <p:spPr bwMode="auto">
              <a:xfrm rot="-143524">
                <a:off x="260" y="3160"/>
                <a:ext cx="203" cy="442"/>
              </a:xfrm>
              <a:prstGeom prst="ellipse">
                <a:avLst/>
              </a:prstGeom>
              <a:solidFill>
                <a:schemeClr val="tx1"/>
              </a:solidFill>
              <a:ln w="6350">
                <a:noFill/>
                <a:round/>
                <a:headEnd type="none" w="sm" len="sm"/>
                <a:tailEnd type="none" w="sm" len="sm"/>
              </a:ln>
            </p:spPr>
            <p:txBody>
              <a:bodyPr wrap="none" anchor="ctr"/>
              <a:lstStyle/>
              <a:p>
                <a:endParaRPr lang="en-US"/>
              </a:p>
            </p:txBody>
          </p:sp>
          <p:sp>
            <p:nvSpPr>
              <p:cNvPr id="423" name="Oval 115">
                <a:extLst>
                  <a:ext uri="{FF2B5EF4-FFF2-40B4-BE49-F238E27FC236}">
                    <a16:creationId xmlns:a16="http://schemas.microsoft.com/office/drawing/2014/main" id="{2D668949-7D05-6040-8984-0EE657A76310}"/>
                  </a:ext>
                </a:extLst>
              </p:cNvPr>
              <p:cNvSpPr>
                <a:spLocks noChangeAspect="1" noChangeArrowheads="1"/>
              </p:cNvSpPr>
              <p:nvPr/>
            </p:nvSpPr>
            <p:spPr bwMode="auto">
              <a:xfrm rot="65685">
                <a:off x="286" y="3249"/>
                <a:ext cx="156" cy="268"/>
              </a:xfrm>
              <a:prstGeom prst="ellipse">
                <a:avLst/>
              </a:prstGeom>
              <a:solidFill>
                <a:srgbClr val="A57321"/>
              </a:solidFill>
              <a:ln w="6350">
                <a:noFill/>
                <a:round/>
                <a:headEnd type="none" w="sm" len="sm"/>
                <a:tailEnd type="none" w="sm" len="sm"/>
              </a:ln>
            </p:spPr>
            <p:txBody>
              <a:bodyPr wrap="none" anchor="ctr"/>
              <a:lstStyle/>
              <a:p>
                <a:endParaRPr lang="en-US"/>
              </a:p>
            </p:txBody>
          </p:sp>
          <p:sp>
            <p:nvSpPr>
              <p:cNvPr id="424" name="Oval 116">
                <a:extLst>
                  <a:ext uri="{FF2B5EF4-FFF2-40B4-BE49-F238E27FC236}">
                    <a16:creationId xmlns:a16="http://schemas.microsoft.com/office/drawing/2014/main" id="{E3B2E5FD-7F9D-DC42-8742-B75F51CE903E}"/>
                  </a:ext>
                </a:extLst>
              </p:cNvPr>
              <p:cNvSpPr>
                <a:spLocks noChangeAspect="1" noChangeArrowheads="1"/>
              </p:cNvSpPr>
              <p:nvPr/>
            </p:nvSpPr>
            <p:spPr bwMode="auto">
              <a:xfrm rot="65685">
                <a:off x="298" y="3254"/>
                <a:ext cx="140" cy="253"/>
              </a:xfrm>
              <a:prstGeom prst="ellipse">
                <a:avLst/>
              </a:prstGeom>
              <a:gradFill rotWithShape="0">
                <a:gsLst>
                  <a:gs pos="0">
                    <a:srgbClr val="A57321"/>
                  </a:gs>
                  <a:gs pos="100000">
                    <a:srgbClr val="EACC9A"/>
                  </a:gs>
                </a:gsLst>
                <a:lin ang="5400000" scaled="1"/>
              </a:gradFill>
              <a:ln w="6350">
                <a:noFill/>
                <a:round/>
                <a:headEnd type="none" w="sm" len="sm"/>
                <a:tailEnd type="none" w="sm" len="sm"/>
              </a:ln>
            </p:spPr>
            <p:txBody>
              <a:bodyPr wrap="none" anchor="ctr"/>
              <a:lstStyle/>
              <a:p>
                <a:endParaRPr lang="en-US"/>
              </a:p>
            </p:txBody>
          </p:sp>
          <p:sp>
            <p:nvSpPr>
              <p:cNvPr id="425" name="Freeform 117">
                <a:extLst>
                  <a:ext uri="{FF2B5EF4-FFF2-40B4-BE49-F238E27FC236}">
                    <a16:creationId xmlns:a16="http://schemas.microsoft.com/office/drawing/2014/main" id="{6AAA194D-6193-A143-93E4-5F54ECCF88C4}"/>
                  </a:ext>
                </a:extLst>
              </p:cNvPr>
              <p:cNvSpPr>
                <a:spLocks noChangeAspect="1"/>
              </p:cNvSpPr>
              <p:nvPr/>
            </p:nvSpPr>
            <p:spPr bwMode="auto">
              <a:xfrm>
                <a:off x="306" y="3255"/>
                <a:ext cx="123" cy="108"/>
              </a:xfrm>
              <a:custGeom>
                <a:avLst/>
                <a:gdLst>
                  <a:gd name="T0" fmla="*/ 39 w 123"/>
                  <a:gd name="T1" fmla="*/ 93 h 108"/>
                  <a:gd name="T2" fmla="*/ 0 w 123"/>
                  <a:gd name="T3" fmla="*/ 78 h 108"/>
                  <a:gd name="T4" fmla="*/ 6 w 123"/>
                  <a:gd name="T5" fmla="*/ 54 h 108"/>
                  <a:gd name="T6" fmla="*/ 21 w 123"/>
                  <a:gd name="T7" fmla="*/ 21 h 108"/>
                  <a:gd name="T8" fmla="*/ 45 w 123"/>
                  <a:gd name="T9" fmla="*/ 6 h 108"/>
                  <a:gd name="T10" fmla="*/ 78 w 123"/>
                  <a:gd name="T11" fmla="*/ 0 h 108"/>
                  <a:gd name="T12" fmla="*/ 96 w 123"/>
                  <a:gd name="T13" fmla="*/ 12 h 108"/>
                  <a:gd name="T14" fmla="*/ 117 w 123"/>
                  <a:gd name="T15" fmla="*/ 42 h 108"/>
                  <a:gd name="T16" fmla="*/ 123 w 123"/>
                  <a:gd name="T17" fmla="*/ 72 h 108"/>
                  <a:gd name="T18" fmla="*/ 123 w 123"/>
                  <a:gd name="T19" fmla="*/ 90 h 108"/>
                  <a:gd name="T20" fmla="*/ 123 w 123"/>
                  <a:gd name="T21" fmla="*/ 108 h 108"/>
                  <a:gd name="T22" fmla="*/ 39 w 123"/>
                  <a:gd name="T23" fmla="*/ 93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08"/>
                  <a:gd name="T38" fmla="*/ 123 w 12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08">
                    <a:moveTo>
                      <a:pt x="39" y="93"/>
                    </a:moveTo>
                    <a:cubicBezTo>
                      <a:pt x="27" y="85"/>
                      <a:pt x="13" y="84"/>
                      <a:pt x="0" y="78"/>
                    </a:cubicBezTo>
                    <a:lnTo>
                      <a:pt x="6" y="54"/>
                    </a:lnTo>
                    <a:lnTo>
                      <a:pt x="21" y="21"/>
                    </a:lnTo>
                    <a:lnTo>
                      <a:pt x="45" y="6"/>
                    </a:lnTo>
                    <a:lnTo>
                      <a:pt x="78" y="0"/>
                    </a:lnTo>
                    <a:lnTo>
                      <a:pt x="96" y="12"/>
                    </a:lnTo>
                    <a:lnTo>
                      <a:pt x="117" y="42"/>
                    </a:lnTo>
                    <a:lnTo>
                      <a:pt x="123" y="72"/>
                    </a:lnTo>
                    <a:lnTo>
                      <a:pt x="123" y="90"/>
                    </a:lnTo>
                    <a:lnTo>
                      <a:pt x="123" y="108"/>
                    </a:lnTo>
                    <a:lnTo>
                      <a:pt x="39" y="93"/>
                    </a:lnTo>
                    <a:close/>
                  </a:path>
                </a:pathLst>
              </a:custGeom>
              <a:solidFill>
                <a:srgbClr val="855D1B"/>
              </a:solidFill>
              <a:ln w="6350">
                <a:noFill/>
                <a:round/>
                <a:headEnd type="none" w="sm" len="sm"/>
                <a:tailEnd type="none" w="sm" len="sm"/>
              </a:ln>
            </p:spPr>
            <p:txBody>
              <a:bodyPr wrap="none" anchor="ctr"/>
              <a:lstStyle/>
              <a:p>
                <a:endParaRPr lang="en-US"/>
              </a:p>
            </p:txBody>
          </p:sp>
          <p:sp>
            <p:nvSpPr>
              <p:cNvPr id="426" name="Freeform 118">
                <a:extLst>
                  <a:ext uri="{FF2B5EF4-FFF2-40B4-BE49-F238E27FC236}">
                    <a16:creationId xmlns:a16="http://schemas.microsoft.com/office/drawing/2014/main" id="{773885C9-ADDA-2549-B420-85008401B4AF}"/>
                  </a:ext>
                </a:extLst>
              </p:cNvPr>
              <p:cNvSpPr>
                <a:spLocks noChangeAspect="1"/>
              </p:cNvSpPr>
              <p:nvPr/>
            </p:nvSpPr>
            <p:spPr bwMode="auto">
              <a:xfrm>
                <a:off x="354" y="3276"/>
                <a:ext cx="84" cy="114"/>
              </a:xfrm>
              <a:custGeom>
                <a:avLst/>
                <a:gdLst>
                  <a:gd name="T0" fmla="*/ 42 w 84"/>
                  <a:gd name="T1" fmla="*/ 0 h 114"/>
                  <a:gd name="T2" fmla="*/ 21 w 84"/>
                  <a:gd name="T3" fmla="*/ 24 h 114"/>
                  <a:gd name="T4" fmla="*/ 6 w 84"/>
                  <a:gd name="T5" fmla="*/ 48 h 114"/>
                  <a:gd name="T6" fmla="*/ 0 w 84"/>
                  <a:gd name="T7" fmla="*/ 72 h 114"/>
                  <a:gd name="T8" fmla="*/ 0 w 84"/>
                  <a:gd name="T9" fmla="*/ 114 h 114"/>
                  <a:gd name="T10" fmla="*/ 84 w 84"/>
                  <a:gd name="T11" fmla="*/ 78 h 114"/>
                  <a:gd name="T12" fmla="*/ 78 w 84"/>
                  <a:gd name="T13" fmla="*/ 42 h 114"/>
                  <a:gd name="T14" fmla="*/ 69 w 84"/>
                  <a:gd name="T15" fmla="*/ 15 h 114"/>
                  <a:gd name="T16" fmla="*/ 42 w 8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4"/>
                  <a:gd name="T29" fmla="*/ 84 w 8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4">
                    <a:moveTo>
                      <a:pt x="42" y="0"/>
                    </a:moveTo>
                    <a:lnTo>
                      <a:pt x="21" y="24"/>
                    </a:lnTo>
                    <a:lnTo>
                      <a:pt x="6" y="48"/>
                    </a:lnTo>
                    <a:lnTo>
                      <a:pt x="0" y="72"/>
                    </a:lnTo>
                    <a:lnTo>
                      <a:pt x="0" y="114"/>
                    </a:lnTo>
                    <a:lnTo>
                      <a:pt x="84" y="78"/>
                    </a:lnTo>
                    <a:lnTo>
                      <a:pt x="78" y="42"/>
                    </a:lnTo>
                    <a:lnTo>
                      <a:pt x="69" y="15"/>
                    </a:lnTo>
                    <a:lnTo>
                      <a:pt x="42" y="0"/>
                    </a:lnTo>
                    <a:close/>
                  </a:path>
                </a:pathLst>
              </a:custGeom>
              <a:solidFill>
                <a:srgbClr val="6C4B16"/>
              </a:solidFill>
              <a:ln w="6350">
                <a:noFill/>
                <a:round/>
                <a:headEnd type="none" w="sm" len="sm"/>
                <a:tailEnd type="none" w="sm" len="sm"/>
              </a:ln>
            </p:spPr>
            <p:txBody>
              <a:bodyPr wrap="none" anchor="ctr"/>
              <a:lstStyle/>
              <a:p>
                <a:endParaRPr lang="en-US"/>
              </a:p>
            </p:txBody>
          </p:sp>
          <p:sp>
            <p:nvSpPr>
              <p:cNvPr id="427" name="Freeform 119">
                <a:extLst>
                  <a:ext uri="{FF2B5EF4-FFF2-40B4-BE49-F238E27FC236}">
                    <a16:creationId xmlns:a16="http://schemas.microsoft.com/office/drawing/2014/main" id="{53C98964-4653-E945-A332-3C90030A7789}"/>
                  </a:ext>
                </a:extLst>
              </p:cNvPr>
              <p:cNvSpPr>
                <a:spLocks noChangeAspect="1"/>
              </p:cNvSpPr>
              <p:nvPr/>
            </p:nvSpPr>
            <p:spPr bwMode="auto">
              <a:xfrm>
                <a:off x="363" y="3399"/>
                <a:ext cx="66" cy="72"/>
              </a:xfrm>
              <a:custGeom>
                <a:avLst/>
                <a:gdLst>
                  <a:gd name="T0" fmla="*/ 0 w 66"/>
                  <a:gd name="T1" fmla="*/ 9 h 72"/>
                  <a:gd name="T2" fmla="*/ 6 w 66"/>
                  <a:gd name="T3" fmla="*/ 42 h 72"/>
                  <a:gd name="T4" fmla="*/ 21 w 66"/>
                  <a:gd name="T5" fmla="*/ 66 h 72"/>
                  <a:gd name="T6" fmla="*/ 45 w 66"/>
                  <a:gd name="T7" fmla="*/ 72 h 72"/>
                  <a:gd name="T8" fmla="*/ 66 w 66"/>
                  <a:gd name="T9" fmla="*/ 39 h 72"/>
                  <a:gd name="T10" fmla="*/ 66 w 66"/>
                  <a:gd name="T11" fmla="*/ 0 h 72"/>
                  <a:gd name="T12" fmla="*/ 0 w 66"/>
                  <a:gd name="T13" fmla="*/ 9 h 72"/>
                  <a:gd name="T14" fmla="*/ 0 60000 65536"/>
                  <a:gd name="T15" fmla="*/ 0 60000 65536"/>
                  <a:gd name="T16" fmla="*/ 0 60000 65536"/>
                  <a:gd name="T17" fmla="*/ 0 60000 65536"/>
                  <a:gd name="T18" fmla="*/ 0 60000 65536"/>
                  <a:gd name="T19" fmla="*/ 0 60000 65536"/>
                  <a:gd name="T20" fmla="*/ 0 60000 65536"/>
                  <a:gd name="T21" fmla="*/ 0 w 66"/>
                  <a:gd name="T22" fmla="*/ 0 h 72"/>
                  <a:gd name="T23" fmla="*/ 66 w 6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2">
                    <a:moveTo>
                      <a:pt x="0" y="9"/>
                    </a:moveTo>
                    <a:lnTo>
                      <a:pt x="6" y="42"/>
                    </a:lnTo>
                    <a:lnTo>
                      <a:pt x="21" y="66"/>
                    </a:lnTo>
                    <a:lnTo>
                      <a:pt x="45" y="72"/>
                    </a:lnTo>
                    <a:lnTo>
                      <a:pt x="66" y="39"/>
                    </a:lnTo>
                    <a:lnTo>
                      <a:pt x="66" y="0"/>
                    </a:lnTo>
                    <a:lnTo>
                      <a:pt x="0" y="9"/>
                    </a:lnTo>
                    <a:close/>
                  </a:path>
                </a:pathLst>
              </a:custGeom>
              <a:gradFill rotWithShape="0">
                <a:gsLst>
                  <a:gs pos="0">
                    <a:srgbClr val="DAA248"/>
                  </a:gs>
                  <a:gs pos="100000">
                    <a:srgbClr val="A57321"/>
                  </a:gs>
                </a:gsLst>
                <a:lin ang="5400000" scaled="1"/>
              </a:gradFill>
              <a:ln w="12700">
                <a:noFill/>
                <a:round/>
                <a:headEnd type="none" w="sm" len="sm"/>
                <a:tailEnd type="none" w="sm" len="sm"/>
              </a:ln>
            </p:spPr>
            <p:txBody>
              <a:bodyPr wrap="none" anchor="ctr"/>
              <a:lstStyle/>
              <a:p>
                <a:endParaRPr lang="en-US"/>
              </a:p>
            </p:txBody>
          </p:sp>
          <p:sp>
            <p:nvSpPr>
              <p:cNvPr id="428" name="Freeform 120">
                <a:extLst>
                  <a:ext uri="{FF2B5EF4-FFF2-40B4-BE49-F238E27FC236}">
                    <a16:creationId xmlns:a16="http://schemas.microsoft.com/office/drawing/2014/main" id="{07C0B74B-96B0-7E43-AEF0-9707EDF31DE8}"/>
                  </a:ext>
                </a:extLst>
              </p:cNvPr>
              <p:cNvSpPr>
                <a:spLocks noChangeAspect="1"/>
              </p:cNvSpPr>
              <p:nvPr/>
            </p:nvSpPr>
            <p:spPr bwMode="auto">
              <a:xfrm>
                <a:off x="372" y="3330"/>
                <a:ext cx="69" cy="84"/>
              </a:xfrm>
              <a:custGeom>
                <a:avLst/>
                <a:gdLst>
                  <a:gd name="T0" fmla="*/ 45 w 69"/>
                  <a:gd name="T1" fmla="*/ 0 h 84"/>
                  <a:gd name="T2" fmla="*/ 0 w 69"/>
                  <a:gd name="T3" fmla="*/ 3 h 84"/>
                  <a:gd name="T4" fmla="*/ 15 w 69"/>
                  <a:gd name="T5" fmla="*/ 24 h 84"/>
                  <a:gd name="T6" fmla="*/ 18 w 69"/>
                  <a:gd name="T7" fmla="*/ 51 h 84"/>
                  <a:gd name="T8" fmla="*/ 0 w 69"/>
                  <a:gd name="T9" fmla="*/ 75 h 84"/>
                  <a:gd name="T10" fmla="*/ 63 w 69"/>
                  <a:gd name="T11" fmla="*/ 84 h 84"/>
                  <a:gd name="T12" fmla="*/ 69 w 69"/>
                  <a:gd name="T13" fmla="*/ 54 h 84"/>
                  <a:gd name="T14" fmla="*/ 66 w 69"/>
                  <a:gd name="T15" fmla="*/ 30 h 84"/>
                  <a:gd name="T16" fmla="*/ 45 w 69"/>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4"/>
                  <a:gd name="T29" fmla="*/ 69 w 6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4">
                    <a:moveTo>
                      <a:pt x="45" y="0"/>
                    </a:moveTo>
                    <a:lnTo>
                      <a:pt x="0" y="3"/>
                    </a:lnTo>
                    <a:lnTo>
                      <a:pt x="15" y="24"/>
                    </a:lnTo>
                    <a:lnTo>
                      <a:pt x="18" y="51"/>
                    </a:lnTo>
                    <a:lnTo>
                      <a:pt x="0" y="75"/>
                    </a:lnTo>
                    <a:lnTo>
                      <a:pt x="63" y="84"/>
                    </a:lnTo>
                    <a:lnTo>
                      <a:pt x="69" y="54"/>
                    </a:lnTo>
                    <a:lnTo>
                      <a:pt x="66" y="30"/>
                    </a:lnTo>
                    <a:lnTo>
                      <a:pt x="45" y="0"/>
                    </a:lnTo>
                    <a:close/>
                  </a:path>
                </a:pathLst>
              </a:custGeom>
              <a:gradFill rotWithShape="0">
                <a:gsLst>
                  <a:gs pos="0">
                    <a:srgbClr val="F5E7CF"/>
                  </a:gs>
                  <a:gs pos="100000">
                    <a:srgbClr val="A57321"/>
                  </a:gs>
                </a:gsLst>
                <a:lin ang="5400000" scaled="1"/>
              </a:gradFill>
              <a:ln w="6350">
                <a:noFill/>
                <a:round/>
                <a:headEnd type="none" w="sm" len="sm"/>
                <a:tailEnd type="none" w="sm" len="sm"/>
              </a:ln>
            </p:spPr>
            <p:txBody>
              <a:bodyPr wrap="none" anchor="ctr"/>
              <a:lstStyle/>
              <a:p>
                <a:endParaRPr lang="en-US"/>
              </a:p>
            </p:txBody>
          </p:sp>
          <p:sp>
            <p:nvSpPr>
              <p:cNvPr id="429" name="Oval 121">
                <a:extLst>
                  <a:ext uri="{FF2B5EF4-FFF2-40B4-BE49-F238E27FC236}">
                    <a16:creationId xmlns:a16="http://schemas.microsoft.com/office/drawing/2014/main" id="{FD695A9E-C5E1-8346-B650-04DD58F12E1A}"/>
                  </a:ext>
                </a:extLst>
              </p:cNvPr>
              <p:cNvSpPr>
                <a:spLocks noChangeAspect="1" noChangeArrowheads="1"/>
              </p:cNvSpPr>
              <p:nvPr/>
            </p:nvSpPr>
            <p:spPr bwMode="auto">
              <a:xfrm rot="65685">
                <a:off x="341" y="3335"/>
                <a:ext cx="47" cy="68"/>
              </a:xfrm>
              <a:prstGeom prst="ellipse">
                <a:avLst/>
              </a:prstGeom>
              <a:solidFill>
                <a:srgbClr val="F5E7CF"/>
              </a:solidFill>
              <a:ln w="6350">
                <a:noFill/>
                <a:round/>
                <a:headEnd type="none" w="sm" len="sm"/>
                <a:tailEnd type="none" w="sm" len="sm"/>
              </a:ln>
            </p:spPr>
            <p:txBody>
              <a:bodyPr wrap="none" anchor="ctr"/>
              <a:lstStyle/>
              <a:p>
                <a:endParaRPr lang="en-US"/>
              </a:p>
            </p:txBody>
          </p:sp>
          <p:sp>
            <p:nvSpPr>
              <p:cNvPr id="430" name="Freeform 122">
                <a:extLst>
                  <a:ext uri="{FF2B5EF4-FFF2-40B4-BE49-F238E27FC236}">
                    <a16:creationId xmlns:a16="http://schemas.microsoft.com/office/drawing/2014/main" id="{1F2F8398-1E45-1749-BF86-3D5F425343D5}"/>
                  </a:ext>
                </a:extLst>
              </p:cNvPr>
              <p:cNvSpPr>
                <a:spLocks noChangeAspect="1"/>
              </p:cNvSpPr>
              <p:nvPr/>
            </p:nvSpPr>
            <p:spPr bwMode="auto">
              <a:xfrm>
                <a:off x="381" y="3360"/>
                <a:ext cx="57" cy="54"/>
              </a:xfrm>
              <a:custGeom>
                <a:avLst/>
                <a:gdLst>
                  <a:gd name="T0" fmla="*/ 0 w 57"/>
                  <a:gd name="T1" fmla="*/ 48 h 54"/>
                  <a:gd name="T2" fmla="*/ 18 w 57"/>
                  <a:gd name="T3" fmla="*/ 0 h 54"/>
                  <a:gd name="T4" fmla="*/ 57 w 57"/>
                  <a:gd name="T5" fmla="*/ 18 h 54"/>
                  <a:gd name="T6" fmla="*/ 54 w 57"/>
                  <a:gd name="T7" fmla="*/ 36 h 54"/>
                  <a:gd name="T8" fmla="*/ 51 w 57"/>
                  <a:gd name="T9" fmla="*/ 54 h 54"/>
                  <a:gd name="T10" fmla="*/ 0 w 57"/>
                  <a:gd name="T11" fmla="*/ 48 h 54"/>
                  <a:gd name="T12" fmla="*/ 0 60000 65536"/>
                  <a:gd name="T13" fmla="*/ 0 60000 65536"/>
                  <a:gd name="T14" fmla="*/ 0 60000 65536"/>
                  <a:gd name="T15" fmla="*/ 0 60000 65536"/>
                  <a:gd name="T16" fmla="*/ 0 60000 65536"/>
                  <a:gd name="T17" fmla="*/ 0 60000 65536"/>
                  <a:gd name="T18" fmla="*/ 0 w 57"/>
                  <a:gd name="T19" fmla="*/ 0 h 54"/>
                  <a:gd name="T20" fmla="*/ 57 w 5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7" h="54">
                    <a:moveTo>
                      <a:pt x="0" y="48"/>
                    </a:moveTo>
                    <a:cubicBezTo>
                      <a:pt x="20" y="41"/>
                      <a:pt x="12" y="18"/>
                      <a:pt x="18" y="0"/>
                    </a:cubicBezTo>
                    <a:cubicBezTo>
                      <a:pt x="31" y="19"/>
                      <a:pt x="32" y="18"/>
                      <a:pt x="57" y="18"/>
                    </a:cubicBezTo>
                    <a:lnTo>
                      <a:pt x="54" y="36"/>
                    </a:lnTo>
                    <a:lnTo>
                      <a:pt x="51" y="54"/>
                    </a:lnTo>
                    <a:lnTo>
                      <a:pt x="0" y="48"/>
                    </a:lnTo>
                    <a:close/>
                  </a:path>
                </a:pathLst>
              </a:custGeom>
              <a:solidFill>
                <a:srgbClr val="855D1B"/>
              </a:solidFill>
              <a:ln w="6350">
                <a:noFill/>
                <a:round/>
                <a:headEnd type="none" w="sm" len="sm"/>
                <a:tailEnd type="none" w="sm" len="sm"/>
              </a:ln>
            </p:spPr>
            <p:txBody>
              <a:bodyPr wrap="none" anchor="ctr"/>
              <a:lstStyle/>
              <a:p>
                <a:endParaRPr lang="en-US"/>
              </a:p>
            </p:txBody>
          </p:sp>
          <p:sp>
            <p:nvSpPr>
              <p:cNvPr id="431" name="Freeform 123">
                <a:extLst>
                  <a:ext uri="{FF2B5EF4-FFF2-40B4-BE49-F238E27FC236}">
                    <a16:creationId xmlns:a16="http://schemas.microsoft.com/office/drawing/2014/main" id="{176883CD-01DD-7D41-830E-07C4F4D96E87}"/>
                  </a:ext>
                </a:extLst>
              </p:cNvPr>
              <p:cNvSpPr>
                <a:spLocks noChangeAspect="1"/>
              </p:cNvSpPr>
              <p:nvPr/>
            </p:nvSpPr>
            <p:spPr bwMode="auto">
              <a:xfrm>
                <a:off x="369" y="3405"/>
                <a:ext cx="36" cy="45"/>
              </a:xfrm>
              <a:custGeom>
                <a:avLst/>
                <a:gdLst>
                  <a:gd name="T0" fmla="*/ 0 w 36"/>
                  <a:gd name="T1" fmla="*/ 6 h 45"/>
                  <a:gd name="T2" fmla="*/ 9 w 36"/>
                  <a:gd name="T3" fmla="*/ 45 h 45"/>
                  <a:gd name="T4" fmla="*/ 36 w 36"/>
                  <a:gd name="T5" fmla="*/ 39 h 45"/>
                  <a:gd name="T6" fmla="*/ 27 w 36"/>
                  <a:gd name="T7" fmla="*/ 0 h 45"/>
                  <a:gd name="T8" fmla="*/ 0 w 36"/>
                  <a:gd name="T9" fmla="*/ 6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0" y="6"/>
                    </a:moveTo>
                    <a:lnTo>
                      <a:pt x="9" y="45"/>
                    </a:lnTo>
                    <a:lnTo>
                      <a:pt x="36" y="39"/>
                    </a:lnTo>
                    <a:lnTo>
                      <a:pt x="27" y="0"/>
                    </a:lnTo>
                    <a:lnTo>
                      <a:pt x="0" y="6"/>
                    </a:lnTo>
                    <a:close/>
                  </a:path>
                </a:pathLst>
              </a:custGeom>
              <a:solidFill>
                <a:srgbClr val="F5E7CF"/>
              </a:solidFill>
              <a:ln w="12700">
                <a:noFill/>
                <a:round/>
                <a:headEnd type="none" w="sm" len="sm"/>
                <a:tailEnd type="none" w="sm" len="sm"/>
              </a:ln>
            </p:spPr>
            <p:txBody>
              <a:bodyPr wrap="none" anchor="ctr"/>
              <a:lstStyle/>
              <a:p>
                <a:endParaRPr lang="en-US"/>
              </a:p>
            </p:txBody>
          </p:sp>
          <p:sp>
            <p:nvSpPr>
              <p:cNvPr id="432" name="Freeform 124">
                <a:extLst>
                  <a:ext uri="{FF2B5EF4-FFF2-40B4-BE49-F238E27FC236}">
                    <a16:creationId xmlns:a16="http://schemas.microsoft.com/office/drawing/2014/main" id="{CDD69A1A-DCA1-7644-ABFD-C14405409D99}"/>
                  </a:ext>
                </a:extLst>
              </p:cNvPr>
              <p:cNvSpPr>
                <a:spLocks noChangeAspect="1"/>
              </p:cNvSpPr>
              <p:nvPr/>
            </p:nvSpPr>
            <p:spPr bwMode="auto">
              <a:xfrm>
                <a:off x="312" y="3333"/>
                <a:ext cx="12" cy="81"/>
              </a:xfrm>
              <a:custGeom>
                <a:avLst/>
                <a:gdLst>
                  <a:gd name="T0" fmla="*/ 12 w 12"/>
                  <a:gd name="T1" fmla="*/ 0 h 81"/>
                  <a:gd name="T2" fmla="*/ 9 w 12"/>
                  <a:gd name="T3" fmla="*/ 9 h 81"/>
                  <a:gd name="T4" fmla="*/ 6 w 12"/>
                  <a:gd name="T5" fmla="*/ 21 h 81"/>
                  <a:gd name="T6" fmla="*/ 0 w 12"/>
                  <a:gd name="T7" fmla="*/ 39 h 81"/>
                  <a:gd name="T8" fmla="*/ 3 w 12"/>
                  <a:gd name="T9" fmla="*/ 81 h 81"/>
                  <a:gd name="T10" fmla="*/ 12 w 12"/>
                  <a:gd name="T11" fmla="*/ 0 h 81"/>
                  <a:gd name="T12" fmla="*/ 0 60000 65536"/>
                  <a:gd name="T13" fmla="*/ 0 60000 65536"/>
                  <a:gd name="T14" fmla="*/ 0 60000 65536"/>
                  <a:gd name="T15" fmla="*/ 0 60000 65536"/>
                  <a:gd name="T16" fmla="*/ 0 60000 65536"/>
                  <a:gd name="T17" fmla="*/ 0 60000 65536"/>
                  <a:gd name="T18" fmla="*/ 0 w 12"/>
                  <a:gd name="T19" fmla="*/ 0 h 81"/>
                  <a:gd name="T20" fmla="*/ 12 w 1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2" h="81">
                    <a:moveTo>
                      <a:pt x="12" y="0"/>
                    </a:moveTo>
                    <a:cubicBezTo>
                      <a:pt x="11" y="3"/>
                      <a:pt x="10" y="6"/>
                      <a:pt x="9" y="9"/>
                    </a:cubicBezTo>
                    <a:cubicBezTo>
                      <a:pt x="8" y="13"/>
                      <a:pt x="7" y="17"/>
                      <a:pt x="6" y="21"/>
                    </a:cubicBezTo>
                    <a:cubicBezTo>
                      <a:pt x="4" y="27"/>
                      <a:pt x="0" y="39"/>
                      <a:pt x="0" y="39"/>
                    </a:cubicBezTo>
                    <a:cubicBezTo>
                      <a:pt x="1" y="53"/>
                      <a:pt x="3" y="81"/>
                      <a:pt x="3" y="81"/>
                    </a:cubicBezTo>
                    <a:lnTo>
                      <a:pt x="12" y="0"/>
                    </a:lnTo>
                    <a:close/>
                  </a:path>
                </a:pathLst>
              </a:custGeom>
              <a:solidFill>
                <a:srgbClr val="6C4B16"/>
              </a:solidFill>
              <a:ln w="12700">
                <a:noFill/>
                <a:round/>
                <a:headEnd type="none" w="sm" len="sm"/>
                <a:tailEnd type="none" w="sm" len="sm"/>
              </a:ln>
            </p:spPr>
            <p:txBody>
              <a:bodyPr wrap="none" anchor="ctr"/>
              <a:lstStyle/>
              <a:p>
                <a:endParaRPr lang="en-US"/>
              </a:p>
            </p:txBody>
          </p:sp>
          <p:sp>
            <p:nvSpPr>
              <p:cNvPr id="433" name="Freeform 125">
                <a:extLst>
                  <a:ext uri="{FF2B5EF4-FFF2-40B4-BE49-F238E27FC236}">
                    <a16:creationId xmlns:a16="http://schemas.microsoft.com/office/drawing/2014/main" id="{1D84289F-3AA6-A240-9F7D-763BD90E85C8}"/>
                  </a:ext>
                </a:extLst>
              </p:cNvPr>
              <p:cNvSpPr>
                <a:spLocks noChangeAspect="1"/>
              </p:cNvSpPr>
              <p:nvPr/>
            </p:nvSpPr>
            <p:spPr bwMode="auto">
              <a:xfrm>
                <a:off x="381" y="3142"/>
                <a:ext cx="237" cy="479"/>
              </a:xfrm>
              <a:custGeom>
                <a:avLst/>
                <a:gdLst>
                  <a:gd name="T0" fmla="*/ 81 w 237"/>
                  <a:gd name="T1" fmla="*/ 11 h 479"/>
                  <a:gd name="T2" fmla="*/ 96 w 237"/>
                  <a:gd name="T3" fmla="*/ 38 h 479"/>
                  <a:gd name="T4" fmla="*/ 138 w 237"/>
                  <a:gd name="T5" fmla="*/ 44 h 479"/>
                  <a:gd name="T6" fmla="*/ 120 w 237"/>
                  <a:gd name="T7" fmla="*/ 50 h 479"/>
                  <a:gd name="T8" fmla="*/ 111 w 237"/>
                  <a:gd name="T9" fmla="*/ 53 h 479"/>
                  <a:gd name="T10" fmla="*/ 117 w 237"/>
                  <a:gd name="T11" fmla="*/ 68 h 479"/>
                  <a:gd name="T12" fmla="*/ 120 w 237"/>
                  <a:gd name="T13" fmla="*/ 83 h 479"/>
                  <a:gd name="T14" fmla="*/ 180 w 237"/>
                  <a:gd name="T15" fmla="*/ 86 h 479"/>
                  <a:gd name="T16" fmla="*/ 132 w 237"/>
                  <a:gd name="T17" fmla="*/ 92 h 479"/>
                  <a:gd name="T18" fmla="*/ 138 w 237"/>
                  <a:gd name="T19" fmla="*/ 113 h 479"/>
                  <a:gd name="T20" fmla="*/ 189 w 237"/>
                  <a:gd name="T21" fmla="*/ 131 h 479"/>
                  <a:gd name="T22" fmla="*/ 147 w 237"/>
                  <a:gd name="T23" fmla="*/ 134 h 479"/>
                  <a:gd name="T24" fmla="*/ 153 w 237"/>
                  <a:gd name="T25" fmla="*/ 155 h 479"/>
                  <a:gd name="T26" fmla="*/ 204 w 237"/>
                  <a:gd name="T27" fmla="*/ 158 h 479"/>
                  <a:gd name="T28" fmla="*/ 153 w 237"/>
                  <a:gd name="T29" fmla="*/ 167 h 479"/>
                  <a:gd name="T30" fmla="*/ 195 w 237"/>
                  <a:gd name="T31" fmla="*/ 194 h 479"/>
                  <a:gd name="T32" fmla="*/ 204 w 237"/>
                  <a:gd name="T33" fmla="*/ 200 h 479"/>
                  <a:gd name="T34" fmla="*/ 168 w 237"/>
                  <a:gd name="T35" fmla="*/ 194 h 479"/>
                  <a:gd name="T36" fmla="*/ 192 w 237"/>
                  <a:gd name="T37" fmla="*/ 236 h 479"/>
                  <a:gd name="T38" fmla="*/ 162 w 237"/>
                  <a:gd name="T39" fmla="*/ 251 h 479"/>
                  <a:gd name="T40" fmla="*/ 204 w 237"/>
                  <a:gd name="T41" fmla="*/ 263 h 479"/>
                  <a:gd name="T42" fmla="*/ 237 w 237"/>
                  <a:gd name="T43" fmla="*/ 257 h 479"/>
                  <a:gd name="T44" fmla="*/ 234 w 237"/>
                  <a:gd name="T45" fmla="*/ 287 h 479"/>
                  <a:gd name="T46" fmla="*/ 231 w 237"/>
                  <a:gd name="T47" fmla="*/ 323 h 479"/>
                  <a:gd name="T48" fmla="*/ 219 w 237"/>
                  <a:gd name="T49" fmla="*/ 362 h 479"/>
                  <a:gd name="T50" fmla="*/ 204 w 237"/>
                  <a:gd name="T51" fmla="*/ 398 h 479"/>
                  <a:gd name="T52" fmla="*/ 183 w 237"/>
                  <a:gd name="T53" fmla="*/ 440 h 479"/>
                  <a:gd name="T54" fmla="*/ 156 w 237"/>
                  <a:gd name="T55" fmla="*/ 461 h 479"/>
                  <a:gd name="T56" fmla="*/ 123 w 237"/>
                  <a:gd name="T57" fmla="*/ 479 h 479"/>
                  <a:gd name="T58" fmla="*/ 0 w 237"/>
                  <a:gd name="T59" fmla="*/ 470 h 479"/>
                  <a:gd name="T60" fmla="*/ 57 w 237"/>
                  <a:gd name="T61" fmla="*/ 455 h 479"/>
                  <a:gd name="T62" fmla="*/ 96 w 237"/>
                  <a:gd name="T63" fmla="*/ 386 h 479"/>
                  <a:gd name="T64" fmla="*/ 102 w 237"/>
                  <a:gd name="T65" fmla="*/ 353 h 479"/>
                  <a:gd name="T66" fmla="*/ 108 w 237"/>
                  <a:gd name="T67" fmla="*/ 311 h 479"/>
                  <a:gd name="T68" fmla="*/ 126 w 237"/>
                  <a:gd name="T69" fmla="*/ 278 h 479"/>
                  <a:gd name="T70" fmla="*/ 147 w 237"/>
                  <a:gd name="T71" fmla="*/ 266 h 479"/>
                  <a:gd name="T72" fmla="*/ 114 w 237"/>
                  <a:gd name="T73" fmla="*/ 215 h 479"/>
                  <a:gd name="T74" fmla="*/ 147 w 237"/>
                  <a:gd name="T75" fmla="*/ 209 h 479"/>
                  <a:gd name="T76" fmla="*/ 126 w 237"/>
                  <a:gd name="T77" fmla="*/ 167 h 479"/>
                  <a:gd name="T78" fmla="*/ 129 w 237"/>
                  <a:gd name="T79" fmla="*/ 122 h 479"/>
                  <a:gd name="T80" fmla="*/ 102 w 237"/>
                  <a:gd name="T81" fmla="*/ 116 h 479"/>
                  <a:gd name="T82" fmla="*/ 111 w 237"/>
                  <a:gd name="T83" fmla="*/ 92 h 479"/>
                  <a:gd name="T84" fmla="*/ 108 w 237"/>
                  <a:gd name="T85" fmla="*/ 83 h 479"/>
                  <a:gd name="T86" fmla="*/ 81 w 237"/>
                  <a:gd name="T87" fmla="*/ 71 h 479"/>
                  <a:gd name="T88" fmla="*/ 87 w 237"/>
                  <a:gd name="T89" fmla="*/ 62 h 479"/>
                  <a:gd name="T90" fmla="*/ 102 w 237"/>
                  <a:gd name="T91" fmla="*/ 59 h 479"/>
                  <a:gd name="T92" fmla="*/ 96 w 237"/>
                  <a:gd name="T93" fmla="*/ 50 h 479"/>
                  <a:gd name="T94" fmla="*/ 81 w 237"/>
                  <a:gd name="T95" fmla="*/ 23 h 479"/>
                  <a:gd name="T96" fmla="*/ 81 w 237"/>
                  <a:gd name="T97" fmla="*/ 11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479"/>
                  <a:gd name="T149" fmla="*/ 237 w 237"/>
                  <a:gd name="T150" fmla="*/ 479 h 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479">
                    <a:moveTo>
                      <a:pt x="81" y="11"/>
                    </a:moveTo>
                    <a:cubicBezTo>
                      <a:pt x="96" y="21"/>
                      <a:pt x="86" y="26"/>
                      <a:pt x="96" y="38"/>
                    </a:cubicBezTo>
                    <a:cubicBezTo>
                      <a:pt x="105" y="49"/>
                      <a:pt x="124" y="43"/>
                      <a:pt x="138" y="44"/>
                    </a:cubicBezTo>
                    <a:cubicBezTo>
                      <a:pt x="132" y="46"/>
                      <a:pt x="126" y="48"/>
                      <a:pt x="120" y="50"/>
                    </a:cubicBezTo>
                    <a:cubicBezTo>
                      <a:pt x="117" y="51"/>
                      <a:pt x="111" y="53"/>
                      <a:pt x="111" y="53"/>
                    </a:cubicBezTo>
                    <a:cubicBezTo>
                      <a:pt x="105" y="72"/>
                      <a:pt x="108" y="52"/>
                      <a:pt x="117" y="68"/>
                    </a:cubicBezTo>
                    <a:cubicBezTo>
                      <a:pt x="120" y="72"/>
                      <a:pt x="115" y="82"/>
                      <a:pt x="120" y="83"/>
                    </a:cubicBezTo>
                    <a:cubicBezTo>
                      <a:pt x="139" y="89"/>
                      <a:pt x="160" y="85"/>
                      <a:pt x="180" y="86"/>
                    </a:cubicBezTo>
                    <a:cubicBezTo>
                      <a:pt x="161" y="98"/>
                      <a:pt x="158" y="95"/>
                      <a:pt x="132" y="92"/>
                    </a:cubicBezTo>
                    <a:cubicBezTo>
                      <a:pt x="124" y="104"/>
                      <a:pt x="124" y="108"/>
                      <a:pt x="138" y="113"/>
                    </a:cubicBezTo>
                    <a:cubicBezTo>
                      <a:pt x="144" y="132"/>
                      <a:pt x="172" y="127"/>
                      <a:pt x="189" y="131"/>
                    </a:cubicBezTo>
                    <a:cubicBezTo>
                      <a:pt x="175" y="132"/>
                      <a:pt x="160" y="129"/>
                      <a:pt x="147" y="134"/>
                    </a:cubicBezTo>
                    <a:cubicBezTo>
                      <a:pt x="140" y="137"/>
                      <a:pt x="146" y="153"/>
                      <a:pt x="153" y="155"/>
                    </a:cubicBezTo>
                    <a:cubicBezTo>
                      <a:pt x="170" y="159"/>
                      <a:pt x="187" y="157"/>
                      <a:pt x="204" y="158"/>
                    </a:cubicBezTo>
                    <a:cubicBezTo>
                      <a:pt x="176" y="167"/>
                      <a:pt x="192" y="163"/>
                      <a:pt x="153" y="167"/>
                    </a:cubicBezTo>
                    <a:cubicBezTo>
                      <a:pt x="162" y="194"/>
                      <a:pt x="163" y="190"/>
                      <a:pt x="195" y="194"/>
                    </a:cubicBezTo>
                    <a:cubicBezTo>
                      <a:pt x="198" y="196"/>
                      <a:pt x="204" y="196"/>
                      <a:pt x="204" y="200"/>
                    </a:cubicBezTo>
                    <a:cubicBezTo>
                      <a:pt x="204" y="212"/>
                      <a:pt x="168" y="194"/>
                      <a:pt x="168" y="194"/>
                    </a:cubicBezTo>
                    <a:cubicBezTo>
                      <a:pt x="141" y="234"/>
                      <a:pt x="168" y="233"/>
                      <a:pt x="192" y="236"/>
                    </a:cubicBezTo>
                    <a:cubicBezTo>
                      <a:pt x="219" y="245"/>
                      <a:pt x="175" y="231"/>
                      <a:pt x="162" y="251"/>
                    </a:cubicBezTo>
                    <a:cubicBezTo>
                      <a:pt x="168" y="276"/>
                      <a:pt x="161" y="263"/>
                      <a:pt x="204" y="263"/>
                    </a:cubicBezTo>
                    <a:lnTo>
                      <a:pt x="237" y="257"/>
                    </a:lnTo>
                    <a:lnTo>
                      <a:pt x="234" y="287"/>
                    </a:lnTo>
                    <a:lnTo>
                      <a:pt x="231" y="323"/>
                    </a:lnTo>
                    <a:lnTo>
                      <a:pt x="219" y="362"/>
                    </a:lnTo>
                    <a:lnTo>
                      <a:pt x="204" y="398"/>
                    </a:lnTo>
                    <a:lnTo>
                      <a:pt x="183" y="440"/>
                    </a:lnTo>
                    <a:lnTo>
                      <a:pt x="156" y="461"/>
                    </a:lnTo>
                    <a:lnTo>
                      <a:pt x="123" y="479"/>
                    </a:lnTo>
                    <a:lnTo>
                      <a:pt x="0" y="470"/>
                    </a:lnTo>
                    <a:lnTo>
                      <a:pt x="57" y="455"/>
                    </a:lnTo>
                    <a:lnTo>
                      <a:pt x="96" y="386"/>
                    </a:lnTo>
                    <a:lnTo>
                      <a:pt x="102" y="353"/>
                    </a:lnTo>
                    <a:lnTo>
                      <a:pt x="108" y="311"/>
                    </a:lnTo>
                    <a:lnTo>
                      <a:pt x="126" y="278"/>
                    </a:lnTo>
                    <a:lnTo>
                      <a:pt x="147" y="266"/>
                    </a:lnTo>
                    <a:cubicBezTo>
                      <a:pt x="152" y="238"/>
                      <a:pt x="141" y="224"/>
                      <a:pt x="114" y="215"/>
                    </a:cubicBezTo>
                    <a:cubicBezTo>
                      <a:pt x="125" y="213"/>
                      <a:pt x="143" y="219"/>
                      <a:pt x="147" y="209"/>
                    </a:cubicBezTo>
                    <a:cubicBezTo>
                      <a:pt x="159" y="181"/>
                      <a:pt x="144" y="173"/>
                      <a:pt x="126" y="167"/>
                    </a:cubicBezTo>
                    <a:cubicBezTo>
                      <a:pt x="140" y="158"/>
                      <a:pt x="141" y="134"/>
                      <a:pt x="129" y="122"/>
                    </a:cubicBezTo>
                    <a:cubicBezTo>
                      <a:pt x="122" y="115"/>
                      <a:pt x="111" y="118"/>
                      <a:pt x="102" y="116"/>
                    </a:cubicBezTo>
                    <a:cubicBezTo>
                      <a:pt x="127" y="108"/>
                      <a:pt x="121" y="112"/>
                      <a:pt x="111" y="92"/>
                    </a:cubicBezTo>
                    <a:cubicBezTo>
                      <a:pt x="110" y="89"/>
                      <a:pt x="110" y="85"/>
                      <a:pt x="108" y="83"/>
                    </a:cubicBezTo>
                    <a:cubicBezTo>
                      <a:pt x="102" y="75"/>
                      <a:pt x="81" y="71"/>
                      <a:pt x="81" y="71"/>
                    </a:cubicBezTo>
                    <a:cubicBezTo>
                      <a:pt x="83" y="68"/>
                      <a:pt x="84" y="64"/>
                      <a:pt x="87" y="62"/>
                    </a:cubicBezTo>
                    <a:cubicBezTo>
                      <a:pt x="91" y="59"/>
                      <a:pt x="99" y="63"/>
                      <a:pt x="102" y="59"/>
                    </a:cubicBezTo>
                    <a:cubicBezTo>
                      <a:pt x="104" y="56"/>
                      <a:pt x="98" y="53"/>
                      <a:pt x="96" y="50"/>
                    </a:cubicBezTo>
                    <a:cubicBezTo>
                      <a:pt x="91" y="41"/>
                      <a:pt x="81" y="23"/>
                      <a:pt x="81" y="23"/>
                    </a:cubicBezTo>
                    <a:cubicBezTo>
                      <a:pt x="78" y="3"/>
                      <a:pt x="75" y="0"/>
                      <a:pt x="81" y="11"/>
                    </a:cubicBezTo>
                    <a:close/>
                  </a:path>
                </a:pathLst>
              </a:custGeom>
              <a:solidFill>
                <a:schemeClr val="tx1"/>
              </a:solidFill>
              <a:ln w="12700">
                <a:noFill/>
                <a:round/>
                <a:headEnd type="none" w="sm" len="sm"/>
                <a:tailEnd type="none" w="sm" len="sm"/>
              </a:ln>
            </p:spPr>
            <p:txBody>
              <a:bodyPr wrap="none" anchor="ctr"/>
              <a:lstStyle/>
              <a:p>
                <a:endParaRPr lang="en-US"/>
              </a:p>
            </p:txBody>
          </p:sp>
        </p:grpSp>
        <p:grpSp>
          <p:nvGrpSpPr>
            <p:cNvPr id="58" name="Group 126">
              <a:extLst>
                <a:ext uri="{FF2B5EF4-FFF2-40B4-BE49-F238E27FC236}">
                  <a16:creationId xmlns:a16="http://schemas.microsoft.com/office/drawing/2014/main" id="{B8EEA1AC-5A30-D741-B08C-90EACA160F0D}"/>
                </a:ext>
              </a:extLst>
            </p:cNvPr>
            <p:cNvGrpSpPr>
              <a:grpSpLocks noChangeAspect="1"/>
            </p:cNvGrpSpPr>
            <p:nvPr/>
          </p:nvGrpSpPr>
          <p:grpSpPr bwMode="auto">
            <a:xfrm>
              <a:off x="3649" y="4083"/>
              <a:ext cx="48" cy="71"/>
              <a:chOff x="258" y="3138"/>
              <a:chExt cx="363" cy="486"/>
            </a:xfrm>
          </p:grpSpPr>
          <p:sp>
            <p:nvSpPr>
              <p:cNvPr id="406" name="Freeform 127">
                <a:extLst>
                  <a:ext uri="{FF2B5EF4-FFF2-40B4-BE49-F238E27FC236}">
                    <a16:creationId xmlns:a16="http://schemas.microsoft.com/office/drawing/2014/main" id="{B9F2250F-CC60-8344-965E-F8168CC99854}"/>
                  </a:ext>
                </a:extLst>
              </p:cNvPr>
              <p:cNvSpPr>
                <a:spLocks noChangeAspect="1"/>
              </p:cNvSpPr>
              <p:nvPr/>
            </p:nvSpPr>
            <p:spPr bwMode="auto">
              <a:xfrm>
                <a:off x="321" y="3138"/>
                <a:ext cx="300" cy="486"/>
              </a:xfrm>
              <a:custGeom>
                <a:avLst/>
                <a:gdLst>
                  <a:gd name="T0" fmla="*/ 0 w 300"/>
                  <a:gd name="T1" fmla="*/ 36 h 486"/>
                  <a:gd name="T2" fmla="*/ 24 w 300"/>
                  <a:gd name="T3" fmla="*/ 12 h 486"/>
                  <a:gd name="T4" fmla="*/ 105 w 300"/>
                  <a:gd name="T5" fmla="*/ 0 h 486"/>
                  <a:gd name="T6" fmla="*/ 168 w 300"/>
                  <a:gd name="T7" fmla="*/ 3 h 486"/>
                  <a:gd name="T8" fmla="*/ 210 w 300"/>
                  <a:gd name="T9" fmla="*/ 21 h 486"/>
                  <a:gd name="T10" fmla="*/ 231 w 300"/>
                  <a:gd name="T11" fmla="*/ 36 h 486"/>
                  <a:gd name="T12" fmla="*/ 255 w 300"/>
                  <a:gd name="T13" fmla="*/ 81 h 486"/>
                  <a:gd name="T14" fmla="*/ 279 w 300"/>
                  <a:gd name="T15" fmla="*/ 129 h 486"/>
                  <a:gd name="T16" fmla="*/ 291 w 300"/>
                  <a:gd name="T17" fmla="*/ 183 h 486"/>
                  <a:gd name="T18" fmla="*/ 297 w 300"/>
                  <a:gd name="T19" fmla="*/ 225 h 486"/>
                  <a:gd name="T20" fmla="*/ 300 w 300"/>
                  <a:gd name="T21" fmla="*/ 285 h 486"/>
                  <a:gd name="T22" fmla="*/ 291 w 300"/>
                  <a:gd name="T23" fmla="*/ 348 h 486"/>
                  <a:gd name="T24" fmla="*/ 273 w 300"/>
                  <a:gd name="T25" fmla="*/ 393 h 486"/>
                  <a:gd name="T26" fmla="*/ 252 w 300"/>
                  <a:gd name="T27" fmla="*/ 435 h 486"/>
                  <a:gd name="T28" fmla="*/ 228 w 300"/>
                  <a:gd name="T29" fmla="*/ 462 h 486"/>
                  <a:gd name="T30" fmla="*/ 189 w 300"/>
                  <a:gd name="T31" fmla="*/ 483 h 486"/>
                  <a:gd name="T32" fmla="*/ 132 w 300"/>
                  <a:gd name="T33" fmla="*/ 486 h 486"/>
                  <a:gd name="T34" fmla="*/ 48 w 300"/>
                  <a:gd name="T35" fmla="*/ 477 h 486"/>
                  <a:gd name="T36" fmla="*/ 0 w 300"/>
                  <a:gd name="T37" fmla="*/ 36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486"/>
                  <a:gd name="T59" fmla="*/ 300 w 300"/>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486">
                    <a:moveTo>
                      <a:pt x="0" y="36"/>
                    </a:moveTo>
                    <a:lnTo>
                      <a:pt x="24" y="12"/>
                    </a:lnTo>
                    <a:lnTo>
                      <a:pt x="105" y="0"/>
                    </a:lnTo>
                    <a:lnTo>
                      <a:pt x="168" y="3"/>
                    </a:lnTo>
                    <a:lnTo>
                      <a:pt x="210" y="21"/>
                    </a:lnTo>
                    <a:lnTo>
                      <a:pt x="231" y="36"/>
                    </a:lnTo>
                    <a:lnTo>
                      <a:pt x="255" y="81"/>
                    </a:lnTo>
                    <a:lnTo>
                      <a:pt x="279" y="129"/>
                    </a:lnTo>
                    <a:lnTo>
                      <a:pt x="291" y="183"/>
                    </a:lnTo>
                    <a:lnTo>
                      <a:pt x="297" y="225"/>
                    </a:lnTo>
                    <a:lnTo>
                      <a:pt x="300" y="285"/>
                    </a:lnTo>
                    <a:lnTo>
                      <a:pt x="291" y="348"/>
                    </a:lnTo>
                    <a:lnTo>
                      <a:pt x="273" y="393"/>
                    </a:lnTo>
                    <a:lnTo>
                      <a:pt x="252" y="435"/>
                    </a:lnTo>
                    <a:lnTo>
                      <a:pt x="228" y="462"/>
                    </a:lnTo>
                    <a:lnTo>
                      <a:pt x="189" y="483"/>
                    </a:lnTo>
                    <a:lnTo>
                      <a:pt x="132" y="486"/>
                    </a:lnTo>
                    <a:lnTo>
                      <a:pt x="48" y="477"/>
                    </a:lnTo>
                    <a:lnTo>
                      <a:pt x="0" y="36"/>
                    </a:lnTo>
                    <a:close/>
                  </a:path>
                </a:pathLst>
              </a:custGeom>
              <a:gradFill rotWithShape="0">
                <a:gsLst>
                  <a:gs pos="0">
                    <a:srgbClr val="1C1C1C"/>
                  </a:gs>
                  <a:gs pos="100000">
                    <a:schemeClr val="tx1"/>
                  </a:gs>
                </a:gsLst>
                <a:lin ang="5400000" scaled="1"/>
              </a:gradFill>
              <a:ln w="6350">
                <a:noFill/>
                <a:round/>
                <a:headEnd type="none" w="sm" len="sm"/>
                <a:tailEnd type="none" w="sm" len="sm"/>
              </a:ln>
            </p:spPr>
            <p:txBody>
              <a:bodyPr wrap="none" anchor="ctr"/>
              <a:lstStyle/>
              <a:p>
                <a:endParaRPr lang="en-US"/>
              </a:p>
            </p:txBody>
          </p:sp>
          <p:sp>
            <p:nvSpPr>
              <p:cNvPr id="407" name="Oval 128">
                <a:extLst>
                  <a:ext uri="{FF2B5EF4-FFF2-40B4-BE49-F238E27FC236}">
                    <a16:creationId xmlns:a16="http://schemas.microsoft.com/office/drawing/2014/main" id="{CE88231A-319C-0F4F-AE7E-8FE6FEAD0DB2}"/>
                  </a:ext>
                </a:extLst>
              </p:cNvPr>
              <p:cNvSpPr>
                <a:spLocks noChangeAspect="1" noChangeArrowheads="1"/>
              </p:cNvSpPr>
              <p:nvPr/>
            </p:nvSpPr>
            <p:spPr bwMode="auto">
              <a:xfrm rot="-143524">
                <a:off x="258" y="3149"/>
                <a:ext cx="237" cy="470"/>
              </a:xfrm>
              <a:prstGeom prst="ellipse">
                <a:avLst/>
              </a:prstGeom>
              <a:gradFill rotWithShape="0">
                <a:gsLst>
                  <a:gs pos="0">
                    <a:srgbClr val="292929"/>
                  </a:gs>
                  <a:gs pos="100000">
                    <a:schemeClr val="tx1"/>
                  </a:gs>
                </a:gsLst>
                <a:lin ang="5400000" scaled="1"/>
              </a:gradFill>
              <a:ln w="6350">
                <a:noFill/>
                <a:round/>
                <a:headEnd type="none" w="sm" len="sm"/>
                <a:tailEnd type="none" w="sm" len="sm"/>
              </a:ln>
            </p:spPr>
            <p:txBody>
              <a:bodyPr wrap="none" anchor="ctr"/>
              <a:lstStyle/>
              <a:p>
                <a:endParaRPr lang="en-US"/>
              </a:p>
            </p:txBody>
          </p:sp>
          <p:sp>
            <p:nvSpPr>
              <p:cNvPr id="408" name="Oval 129">
                <a:extLst>
                  <a:ext uri="{FF2B5EF4-FFF2-40B4-BE49-F238E27FC236}">
                    <a16:creationId xmlns:a16="http://schemas.microsoft.com/office/drawing/2014/main" id="{F4A085F0-9A7C-A74B-A53B-9F506F7D5F9C}"/>
                  </a:ext>
                </a:extLst>
              </p:cNvPr>
              <p:cNvSpPr>
                <a:spLocks noChangeAspect="1" noChangeArrowheads="1"/>
              </p:cNvSpPr>
              <p:nvPr/>
            </p:nvSpPr>
            <p:spPr bwMode="auto">
              <a:xfrm rot="-143524">
                <a:off x="260" y="3160"/>
                <a:ext cx="203" cy="442"/>
              </a:xfrm>
              <a:prstGeom prst="ellipse">
                <a:avLst/>
              </a:prstGeom>
              <a:solidFill>
                <a:schemeClr val="tx1"/>
              </a:solidFill>
              <a:ln w="6350">
                <a:noFill/>
                <a:round/>
                <a:headEnd type="none" w="sm" len="sm"/>
                <a:tailEnd type="none" w="sm" len="sm"/>
              </a:ln>
            </p:spPr>
            <p:txBody>
              <a:bodyPr wrap="none" anchor="ctr"/>
              <a:lstStyle/>
              <a:p>
                <a:endParaRPr lang="en-US"/>
              </a:p>
            </p:txBody>
          </p:sp>
          <p:sp>
            <p:nvSpPr>
              <p:cNvPr id="409" name="Oval 130">
                <a:extLst>
                  <a:ext uri="{FF2B5EF4-FFF2-40B4-BE49-F238E27FC236}">
                    <a16:creationId xmlns:a16="http://schemas.microsoft.com/office/drawing/2014/main" id="{A74E801B-C214-D04B-A853-45590AC944A4}"/>
                  </a:ext>
                </a:extLst>
              </p:cNvPr>
              <p:cNvSpPr>
                <a:spLocks noChangeAspect="1" noChangeArrowheads="1"/>
              </p:cNvSpPr>
              <p:nvPr/>
            </p:nvSpPr>
            <p:spPr bwMode="auto">
              <a:xfrm rot="65685">
                <a:off x="286" y="3249"/>
                <a:ext cx="156" cy="268"/>
              </a:xfrm>
              <a:prstGeom prst="ellipse">
                <a:avLst/>
              </a:prstGeom>
              <a:solidFill>
                <a:srgbClr val="A57321"/>
              </a:solidFill>
              <a:ln w="6350">
                <a:noFill/>
                <a:round/>
                <a:headEnd type="none" w="sm" len="sm"/>
                <a:tailEnd type="none" w="sm" len="sm"/>
              </a:ln>
            </p:spPr>
            <p:txBody>
              <a:bodyPr wrap="none" anchor="ctr"/>
              <a:lstStyle/>
              <a:p>
                <a:endParaRPr lang="en-US"/>
              </a:p>
            </p:txBody>
          </p:sp>
          <p:sp>
            <p:nvSpPr>
              <p:cNvPr id="410" name="Oval 131">
                <a:extLst>
                  <a:ext uri="{FF2B5EF4-FFF2-40B4-BE49-F238E27FC236}">
                    <a16:creationId xmlns:a16="http://schemas.microsoft.com/office/drawing/2014/main" id="{01144BB0-477B-894E-9608-A7F30081B0EE}"/>
                  </a:ext>
                </a:extLst>
              </p:cNvPr>
              <p:cNvSpPr>
                <a:spLocks noChangeAspect="1" noChangeArrowheads="1"/>
              </p:cNvSpPr>
              <p:nvPr/>
            </p:nvSpPr>
            <p:spPr bwMode="auto">
              <a:xfrm rot="65685">
                <a:off x="298" y="3254"/>
                <a:ext cx="140" cy="253"/>
              </a:xfrm>
              <a:prstGeom prst="ellipse">
                <a:avLst/>
              </a:prstGeom>
              <a:gradFill rotWithShape="0">
                <a:gsLst>
                  <a:gs pos="0">
                    <a:srgbClr val="A57321"/>
                  </a:gs>
                  <a:gs pos="100000">
                    <a:srgbClr val="EACC9A"/>
                  </a:gs>
                </a:gsLst>
                <a:lin ang="5400000" scaled="1"/>
              </a:gradFill>
              <a:ln w="6350">
                <a:noFill/>
                <a:round/>
                <a:headEnd type="none" w="sm" len="sm"/>
                <a:tailEnd type="none" w="sm" len="sm"/>
              </a:ln>
            </p:spPr>
            <p:txBody>
              <a:bodyPr wrap="none" anchor="ctr"/>
              <a:lstStyle/>
              <a:p>
                <a:endParaRPr lang="en-US"/>
              </a:p>
            </p:txBody>
          </p:sp>
          <p:sp>
            <p:nvSpPr>
              <p:cNvPr id="411" name="Freeform 132">
                <a:extLst>
                  <a:ext uri="{FF2B5EF4-FFF2-40B4-BE49-F238E27FC236}">
                    <a16:creationId xmlns:a16="http://schemas.microsoft.com/office/drawing/2014/main" id="{6B693C4D-931D-774F-8319-37ED5A8BD21F}"/>
                  </a:ext>
                </a:extLst>
              </p:cNvPr>
              <p:cNvSpPr>
                <a:spLocks noChangeAspect="1"/>
              </p:cNvSpPr>
              <p:nvPr/>
            </p:nvSpPr>
            <p:spPr bwMode="auto">
              <a:xfrm>
                <a:off x="306" y="3255"/>
                <a:ext cx="123" cy="108"/>
              </a:xfrm>
              <a:custGeom>
                <a:avLst/>
                <a:gdLst>
                  <a:gd name="T0" fmla="*/ 39 w 123"/>
                  <a:gd name="T1" fmla="*/ 93 h 108"/>
                  <a:gd name="T2" fmla="*/ 0 w 123"/>
                  <a:gd name="T3" fmla="*/ 78 h 108"/>
                  <a:gd name="T4" fmla="*/ 6 w 123"/>
                  <a:gd name="T5" fmla="*/ 54 h 108"/>
                  <a:gd name="T6" fmla="*/ 21 w 123"/>
                  <a:gd name="T7" fmla="*/ 21 h 108"/>
                  <a:gd name="T8" fmla="*/ 45 w 123"/>
                  <a:gd name="T9" fmla="*/ 6 h 108"/>
                  <a:gd name="T10" fmla="*/ 78 w 123"/>
                  <a:gd name="T11" fmla="*/ 0 h 108"/>
                  <a:gd name="T12" fmla="*/ 96 w 123"/>
                  <a:gd name="T13" fmla="*/ 12 h 108"/>
                  <a:gd name="T14" fmla="*/ 117 w 123"/>
                  <a:gd name="T15" fmla="*/ 42 h 108"/>
                  <a:gd name="T16" fmla="*/ 123 w 123"/>
                  <a:gd name="T17" fmla="*/ 72 h 108"/>
                  <a:gd name="T18" fmla="*/ 123 w 123"/>
                  <a:gd name="T19" fmla="*/ 90 h 108"/>
                  <a:gd name="T20" fmla="*/ 123 w 123"/>
                  <a:gd name="T21" fmla="*/ 108 h 108"/>
                  <a:gd name="T22" fmla="*/ 39 w 123"/>
                  <a:gd name="T23" fmla="*/ 93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08"/>
                  <a:gd name="T38" fmla="*/ 123 w 12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08">
                    <a:moveTo>
                      <a:pt x="39" y="93"/>
                    </a:moveTo>
                    <a:cubicBezTo>
                      <a:pt x="27" y="85"/>
                      <a:pt x="13" y="84"/>
                      <a:pt x="0" y="78"/>
                    </a:cubicBezTo>
                    <a:lnTo>
                      <a:pt x="6" y="54"/>
                    </a:lnTo>
                    <a:lnTo>
                      <a:pt x="21" y="21"/>
                    </a:lnTo>
                    <a:lnTo>
                      <a:pt x="45" y="6"/>
                    </a:lnTo>
                    <a:lnTo>
                      <a:pt x="78" y="0"/>
                    </a:lnTo>
                    <a:lnTo>
                      <a:pt x="96" y="12"/>
                    </a:lnTo>
                    <a:lnTo>
                      <a:pt x="117" y="42"/>
                    </a:lnTo>
                    <a:lnTo>
                      <a:pt x="123" y="72"/>
                    </a:lnTo>
                    <a:lnTo>
                      <a:pt x="123" y="90"/>
                    </a:lnTo>
                    <a:lnTo>
                      <a:pt x="123" y="108"/>
                    </a:lnTo>
                    <a:lnTo>
                      <a:pt x="39" y="93"/>
                    </a:lnTo>
                    <a:close/>
                  </a:path>
                </a:pathLst>
              </a:custGeom>
              <a:solidFill>
                <a:srgbClr val="855D1B"/>
              </a:solidFill>
              <a:ln w="6350">
                <a:noFill/>
                <a:round/>
                <a:headEnd type="none" w="sm" len="sm"/>
                <a:tailEnd type="none" w="sm" len="sm"/>
              </a:ln>
            </p:spPr>
            <p:txBody>
              <a:bodyPr wrap="none" anchor="ctr"/>
              <a:lstStyle/>
              <a:p>
                <a:endParaRPr lang="en-US"/>
              </a:p>
            </p:txBody>
          </p:sp>
          <p:sp>
            <p:nvSpPr>
              <p:cNvPr id="412" name="Freeform 133">
                <a:extLst>
                  <a:ext uri="{FF2B5EF4-FFF2-40B4-BE49-F238E27FC236}">
                    <a16:creationId xmlns:a16="http://schemas.microsoft.com/office/drawing/2014/main" id="{E375589A-00AB-7348-A4CA-26B892D0AAB2}"/>
                  </a:ext>
                </a:extLst>
              </p:cNvPr>
              <p:cNvSpPr>
                <a:spLocks noChangeAspect="1"/>
              </p:cNvSpPr>
              <p:nvPr/>
            </p:nvSpPr>
            <p:spPr bwMode="auto">
              <a:xfrm>
                <a:off x="354" y="3276"/>
                <a:ext cx="84" cy="114"/>
              </a:xfrm>
              <a:custGeom>
                <a:avLst/>
                <a:gdLst>
                  <a:gd name="T0" fmla="*/ 42 w 84"/>
                  <a:gd name="T1" fmla="*/ 0 h 114"/>
                  <a:gd name="T2" fmla="*/ 21 w 84"/>
                  <a:gd name="T3" fmla="*/ 24 h 114"/>
                  <a:gd name="T4" fmla="*/ 6 w 84"/>
                  <a:gd name="T5" fmla="*/ 48 h 114"/>
                  <a:gd name="T6" fmla="*/ 0 w 84"/>
                  <a:gd name="T7" fmla="*/ 72 h 114"/>
                  <a:gd name="T8" fmla="*/ 0 w 84"/>
                  <a:gd name="T9" fmla="*/ 114 h 114"/>
                  <a:gd name="T10" fmla="*/ 84 w 84"/>
                  <a:gd name="T11" fmla="*/ 78 h 114"/>
                  <a:gd name="T12" fmla="*/ 78 w 84"/>
                  <a:gd name="T13" fmla="*/ 42 h 114"/>
                  <a:gd name="T14" fmla="*/ 69 w 84"/>
                  <a:gd name="T15" fmla="*/ 15 h 114"/>
                  <a:gd name="T16" fmla="*/ 42 w 8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4"/>
                  <a:gd name="T29" fmla="*/ 84 w 8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4">
                    <a:moveTo>
                      <a:pt x="42" y="0"/>
                    </a:moveTo>
                    <a:lnTo>
                      <a:pt x="21" y="24"/>
                    </a:lnTo>
                    <a:lnTo>
                      <a:pt x="6" y="48"/>
                    </a:lnTo>
                    <a:lnTo>
                      <a:pt x="0" y="72"/>
                    </a:lnTo>
                    <a:lnTo>
                      <a:pt x="0" y="114"/>
                    </a:lnTo>
                    <a:lnTo>
                      <a:pt x="84" y="78"/>
                    </a:lnTo>
                    <a:lnTo>
                      <a:pt x="78" y="42"/>
                    </a:lnTo>
                    <a:lnTo>
                      <a:pt x="69" y="15"/>
                    </a:lnTo>
                    <a:lnTo>
                      <a:pt x="42" y="0"/>
                    </a:lnTo>
                    <a:close/>
                  </a:path>
                </a:pathLst>
              </a:custGeom>
              <a:solidFill>
                <a:srgbClr val="6C4B16"/>
              </a:solidFill>
              <a:ln w="6350">
                <a:noFill/>
                <a:round/>
                <a:headEnd type="none" w="sm" len="sm"/>
                <a:tailEnd type="none" w="sm" len="sm"/>
              </a:ln>
            </p:spPr>
            <p:txBody>
              <a:bodyPr wrap="none" anchor="ctr"/>
              <a:lstStyle/>
              <a:p>
                <a:endParaRPr lang="en-US"/>
              </a:p>
            </p:txBody>
          </p:sp>
          <p:sp>
            <p:nvSpPr>
              <p:cNvPr id="413" name="Freeform 134">
                <a:extLst>
                  <a:ext uri="{FF2B5EF4-FFF2-40B4-BE49-F238E27FC236}">
                    <a16:creationId xmlns:a16="http://schemas.microsoft.com/office/drawing/2014/main" id="{B6AA677E-C63A-C74D-93BC-53AA7B1DEF70}"/>
                  </a:ext>
                </a:extLst>
              </p:cNvPr>
              <p:cNvSpPr>
                <a:spLocks noChangeAspect="1"/>
              </p:cNvSpPr>
              <p:nvPr/>
            </p:nvSpPr>
            <p:spPr bwMode="auto">
              <a:xfrm>
                <a:off x="363" y="3399"/>
                <a:ext cx="66" cy="72"/>
              </a:xfrm>
              <a:custGeom>
                <a:avLst/>
                <a:gdLst>
                  <a:gd name="T0" fmla="*/ 0 w 66"/>
                  <a:gd name="T1" fmla="*/ 9 h 72"/>
                  <a:gd name="T2" fmla="*/ 6 w 66"/>
                  <a:gd name="T3" fmla="*/ 42 h 72"/>
                  <a:gd name="T4" fmla="*/ 21 w 66"/>
                  <a:gd name="T5" fmla="*/ 66 h 72"/>
                  <a:gd name="T6" fmla="*/ 45 w 66"/>
                  <a:gd name="T7" fmla="*/ 72 h 72"/>
                  <a:gd name="T8" fmla="*/ 66 w 66"/>
                  <a:gd name="T9" fmla="*/ 39 h 72"/>
                  <a:gd name="T10" fmla="*/ 66 w 66"/>
                  <a:gd name="T11" fmla="*/ 0 h 72"/>
                  <a:gd name="T12" fmla="*/ 0 w 66"/>
                  <a:gd name="T13" fmla="*/ 9 h 72"/>
                  <a:gd name="T14" fmla="*/ 0 60000 65536"/>
                  <a:gd name="T15" fmla="*/ 0 60000 65536"/>
                  <a:gd name="T16" fmla="*/ 0 60000 65536"/>
                  <a:gd name="T17" fmla="*/ 0 60000 65536"/>
                  <a:gd name="T18" fmla="*/ 0 60000 65536"/>
                  <a:gd name="T19" fmla="*/ 0 60000 65536"/>
                  <a:gd name="T20" fmla="*/ 0 60000 65536"/>
                  <a:gd name="T21" fmla="*/ 0 w 66"/>
                  <a:gd name="T22" fmla="*/ 0 h 72"/>
                  <a:gd name="T23" fmla="*/ 66 w 6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2">
                    <a:moveTo>
                      <a:pt x="0" y="9"/>
                    </a:moveTo>
                    <a:lnTo>
                      <a:pt x="6" y="42"/>
                    </a:lnTo>
                    <a:lnTo>
                      <a:pt x="21" y="66"/>
                    </a:lnTo>
                    <a:lnTo>
                      <a:pt x="45" y="72"/>
                    </a:lnTo>
                    <a:lnTo>
                      <a:pt x="66" y="39"/>
                    </a:lnTo>
                    <a:lnTo>
                      <a:pt x="66" y="0"/>
                    </a:lnTo>
                    <a:lnTo>
                      <a:pt x="0" y="9"/>
                    </a:lnTo>
                    <a:close/>
                  </a:path>
                </a:pathLst>
              </a:custGeom>
              <a:gradFill rotWithShape="0">
                <a:gsLst>
                  <a:gs pos="0">
                    <a:srgbClr val="DAA248"/>
                  </a:gs>
                  <a:gs pos="100000">
                    <a:srgbClr val="A57321"/>
                  </a:gs>
                </a:gsLst>
                <a:lin ang="5400000" scaled="1"/>
              </a:gradFill>
              <a:ln w="12700">
                <a:noFill/>
                <a:round/>
                <a:headEnd type="none" w="sm" len="sm"/>
                <a:tailEnd type="none" w="sm" len="sm"/>
              </a:ln>
            </p:spPr>
            <p:txBody>
              <a:bodyPr wrap="none" anchor="ctr"/>
              <a:lstStyle/>
              <a:p>
                <a:endParaRPr lang="en-US"/>
              </a:p>
            </p:txBody>
          </p:sp>
          <p:sp>
            <p:nvSpPr>
              <p:cNvPr id="414" name="Freeform 135">
                <a:extLst>
                  <a:ext uri="{FF2B5EF4-FFF2-40B4-BE49-F238E27FC236}">
                    <a16:creationId xmlns:a16="http://schemas.microsoft.com/office/drawing/2014/main" id="{3742E84A-8AAB-2644-AC5E-7B964B383F03}"/>
                  </a:ext>
                </a:extLst>
              </p:cNvPr>
              <p:cNvSpPr>
                <a:spLocks noChangeAspect="1"/>
              </p:cNvSpPr>
              <p:nvPr/>
            </p:nvSpPr>
            <p:spPr bwMode="auto">
              <a:xfrm>
                <a:off x="372" y="3330"/>
                <a:ext cx="69" cy="84"/>
              </a:xfrm>
              <a:custGeom>
                <a:avLst/>
                <a:gdLst>
                  <a:gd name="T0" fmla="*/ 45 w 69"/>
                  <a:gd name="T1" fmla="*/ 0 h 84"/>
                  <a:gd name="T2" fmla="*/ 0 w 69"/>
                  <a:gd name="T3" fmla="*/ 3 h 84"/>
                  <a:gd name="T4" fmla="*/ 15 w 69"/>
                  <a:gd name="T5" fmla="*/ 24 h 84"/>
                  <a:gd name="T6" fmla="*/ 18 w 69"/>
                  <a:gd name="T7" fmla="*/ 51 h 84"/>
                  <a:gd name="T8" fmla="*/ 0 w 69"/>
                  <a:gd name="T9" fmla="*/ 75 h 84"/>
                  <a:gd name="T10" fmla="*/ 63 w 69"/>
                  <a:gd name="T11" fmla="*/ 84 h 84"/>
                  <a:gd name="T12" fmla="*/ 69 w 69"/>
                  <a:gd name="T13" fmla="*/ 54 h 84"/>
                  <a:gd name="T14" fmla="*/ 66 w 69"/>
                  <a:gd name="T15" fmla="*/ 30 h 84"/>
                  <a:gd name="T16" fmla="*/ 45 w 69"/>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4"/>
                  <a:gd name="T29" fmla="*/ 69 w 6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4">
                    <a:moveTo>
                      <a:pt x="45" y="0"/>
                    </a:moveTo>
                    <a:lnTo>
                      <a:pt x="0" y="3"/>
                    </a:lnTo>
                    <a:lnTo>
                      <a:pt x="15" y="24"/>
                    </a:lnTo>
                    <a:lnTo>
                      <a:pt x="18" y="51"/>
                    </a:lnTo>
                    <a:lnTo>
                      <a:pt x="0" y="75"/>
                    </a:lnTo>
                    <a:lnTo>
                      <a:pt x="63" y="84"/>
                    </a:lnTo>
                    <a:lnTo>
                      <a:pt x="69" y="54"/>
                    </a:lnTo>
                    <a:lnTo>
                      <a:pt x="66" y="30"/>
                    </a:lnTo>
                    <a:lnTo>
                      <a:pt x="45" y="0"/>
                    </a:lnTo>
                    <a:close/>
                  </a:path>
                </a:pathLst>
              </a:custGeom>
              <a:gradFill rotWithShape="0">
                <a:gsLst>
                  <a:gs pos="0">
                    <a:srgbClr val="F5E7CF"/>
                  </a:gs>
                  <a:gs pos="100000">
                    <a:srgbClr val="A57321"/>
                  </a:gs>
                </a:gsLst>
                <a:lin ang="5400000" scaled="1"/>
              </a:gradFill>
              <a:ln w="6350">
                <a:noFill/>
                <a:round/>
                <a:headEnd type="none" w="sm" len="sm"/>
                <a:tailEnd type="none" w="sm" len="sm"/>
              </a:ln>
            </p:spPr>
            <p:txBody>
              <a:bodyPr wrap="none" anchor="ctr"/>
              <a:lstStyle/>
              <a:p>
                <a:endParaRPr lang="en-US"/>
              </a:p>
            </p:txBody>
          </p:sp>
          <p:sp>
            <p:nvSpPr>
              <p:cNvPr id="415" name="Oval 136">
                <a:extLst>
                  <a:ext uri="{FF2B5EF4-FFF2-40B4-BE49-F238E27FC236}">
                    <a16:creationId xmlns:a16="http://schemas.microsoft.com/office/drawing/2014/main" id="{409CFB74-82AE-8643-8353-3353D26DFE91}"/>
                  </a:ext>
                </a:extLst>
              </p:cNvPr>
              <p:cNvSpPr>
                <a:spLocks noChangeAspect="1" noChangeArrowheads="1"/>
              </p:cNvSpPr>
              <p:nvPr/>
            </p:nvSpPr>
            <p:spPr bwMode="auto">
              <a:xfrm rot="65685">
                <a:off x="341" y="3335"/>
                <a:ext cx="47" cy="68"/>
              </a:xfrm>
              <a:prstGeom prst="ellipse">
                <a:avLst/>
              </a:prstGeom>
              <a:solidFill>
                <a:srgbClr val="F5E7CF"/>
              </a:solidFill>
              <a:ln w="6350">
                <a:noFill/>
                <a:round/>
                <a:headEnd type="none" w="sm" len="sm"/>
                <a:tailEnd type="none" w="sm" len="sm"/>
              </a:ln>
            </p:spPr>
            <p:txBody>
              <a:bodyPr wrap="none" anchor="ctr"/>
              <a:lstStyle/>
              <a:p>
                <a:endParaRPr lang="en-US"/>
              </a:p>
            </p:txBody>
          </p:sp>
          <p:sp>
            <p:nvSpPr>
              <p:cNvPr id="416" name="Freeform 137">
                <a:extLst>
                  <a:ext uri="{FF2B5EF4-FFF2-40B4-BE49-F238E27FC236}">
                    <a16:creationId xmlns:a16="http://schemas.microsoft.com/office/drawing/2014/main" id="{F87429A0-8993-EA49-A532-050FA6BFBE32}"/>
                  </a:ext>
                </a:extLst>
              </p:cNvPr>
              <p:cNvSpPr>
                <a:spLocks noChangeAspect="1"/>
              </p:cNvSpPr>
              <p:nvPr/>
            </p:nvSpPr>
            <p:spPr bwMode="auto">
              <a:xfrm>
                <a:off x="381" y="3360"/>
                <a:ext cx="57" cy="54"/>
              </a:xfrm>
              <a:custGeom>
                <a:avLst/>
                <a:gdLst>
                  <a:gd name="T0" fmla="*/ 0 w 57"/>
                  <a:gd name="T1" fmla="*/ 48 h 54"/>
                  <a:gd name="T2" fmla="*/ 18 w 57"/>
                  <a:gd name="T3" fmla="*/ 0 h 54"/>
                  <a:gd name="T4" fmla="*/ 57 w 57"/>
                  <a:gd name="T5" fmla="*/ 18 h 54"/>
                  <a:gd name="T6" fmla="*/ 54 w 57"/>
                  <a:gd name="T7" fmla="*/ 36 h 54"/>
                  <a:gd name="T8" fmla="*/ 51 w 57"/>
                  <a:gd name="T9" fmla="*/ 54 h 54"/>
                  <a:gd name="T10" fmla="*/ 0 w 57"/>
                  <a:gd name="T11" fmla="*/ 48 h 54"/>
                  <a:gd name="T12" fmla="*/ 0 60000 65536"/>
                  <a:gd name="T13" fmla="*/ 0 60000 65536"/>
                  <a:gd name="T14" fmla="*/ 0 60000 65536"/>
                  <a:gd name="T15" fmla="*/ 0 60000 65536"/>
                  <a:gd name="T16" fmla="*/ 0 60000 65536"/>
                  <a:gd name="T17" fmla="*/ 0 60000 65536"/>
                  <a:gd name="T18" fmla="*/ 0 w 57"/>
                  <a:gd name="T19" fmla="*/ 0 h 54"/>
                  <a:gd name="T20" fmla="*/ 57 w 5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7" h="54">
                    <a:moveTo>
                      <a:pt x="0" y="48"/>
                    </a:moveTo>
                    <a:cubicBezTo>
                      <a:pt x="20" y="41"/>
                      <a:pt x="12" y="18"/>
                      <a:pt x="18" y="0"/>
                    </a:cubicBezTo>
                    <a:cubicBezTo>
                      <a:pt x="31" y="19"/>
                      <a:pt x="32" y="18"/>
                      <a:pt x="57" y="18"/>
                    </a:cubicBezTo>
                    <a:lnTo>
                      <a:pt x="54" y="36"/>
                    </a:lnTo>
                    <a:lnTo>
                      <a:pt x="51" y="54"/>
                    </a:lnTo>
                    <a:lnTo>
                      <a:pt x="0" y="48"/>
                    </a:lnTo>
                    <a:close/>
                  </a:path>
                </a:pathLst>
              </a:custGeom>
              <a:solidFill>
                <a:srgbClr val="855D1B"/>
              </a:solidFill>
              <a:ln w="6350">
                <a:noFill/>
                <a:round/>
                <a:headEnd type="none" w="sm" len="sm"/>
                <a:tailEnd type="none" w="sm" len="sm"/>
              </a:ln>
            </p:spPr>
            <p:txBody>
              <a:bodyPr wrap="none" anchor="ctr"/>
              <a:lstStyle/>
              <a:p>
                <a:endParaRPr lang="en-US"/>
              </a:p>
            </p:txBody>
          </p:sp>
          <p:sp>
            <p:nvSpPr>
              <p:cNvPr id="417" name="Freeform 138">
                <a:extLst>
                  <a:ext uri="{FF2B5EF4-FFF2-40B4-BE49-F238E27FC236}">
                    <a16:creationId xmlns:a16="http://schemas.microsoft.com/office/drawing/2014/main" id="{E724BD8F-8FBA-BE48-8007-1B5F80705A0E}"/>
                  </a:ext>
                </a:extLst>
              </p:cNvPr>
              <p:cNvSpPr>
                <a:spLocks noChangeAspect="1"/>
              </p:cNvSpPr>
              <p:nvPr/>
            </p:nvSpPr>
            <p:spPr bwMode="auto">
              <a:xfrm>
                <a:off x="369" y="3405"/>
                <a:ext cx="36" cy="45"/>
              </a:xfrm>
              <a:custGeom>
                <a:avLst/>
                <a:gdLst>
                  <a:gd name="T0" fmla="*/ 0 w 36"/>
                  <a:gd name="T1" fmla="*/ 6 h 45"/>
                  <a:gd name="T2" fmla="*/ 9 w 36"/>
                  <a:gd name="T3" fmla="*/ 45 h 45"/>
                  <a:gd name="T4" fmla="*/ 36 w 36"/>
                  <a:gd name="T5" fmla="*/ 39 h 45"/>
                  <a:gd name="T6" fmla="*/ 27 w 36"/>
                  <a:gd name="T7" fmla="*/ 0 h 45"/>
                  <a:gd name="T8" fmla="*/ 0 w 36"/>
                  <a:gd name="T9" fmla="*/ 6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0" y="6"/>
                    </a:moveTo>
                    <a:lnTo>
                      <a:pt x="9" y="45"/>
                    </a:lnTo>
                    <a:lnTo>
                      <a:pt x="36" y="39"/>
                    </a:lnTo>
                    <a:lnTo>
                      <a:pt x="27" y="0"/>
                    </a:lnTo>
                    <a:lnTo>
                      <a:pt x="0" y="6"/>
                    </a:lnTo>
                    <a:close/>
                  </a:path>
                </a:pathLst>
              </a:custGeom>
              <a:solidFill>
                <a:srgbClr val="F5E7CF"/>
              </a:solidFill>
              <a:ln w="12700">
                <a:noFill/>
                <a:round/>
                <a:headEnd type="none" w="sm" len="sm"/>
                <a:tailEnd type="none" w="sm" len="sm"/>
              </a:ln>
            </p:spPr>
            <p:txBody>
              <a:bodyPr wrap="none" anchor="ctr"/>
              <a:lstStyle/>
              <a:p>
                <a:endParaRPr lang="en-US"/>
              </a:p>
            </p:txBody>
          </p:sp>
          <p:sp>
            <p:nvSpPr>
              <p:cNvPr id="418" name="Freeform 139">
                <a:extLst>
                  <a:ext uri="{FF2B5EF4-FFF2-40B4-BE49-F238E27FC236}">
                    <a16:creationId xmlns:a16="http://schemas.microsoft.com/office/drawing/2014/main" id="{92A71C23-B7BE-A947-9F47-E2522BE5123B}"/>
                  </a:ext>
                </a:extLst>
              </p:cNvPr>
              <p:cNvSpPr>
                <a:spLocks noChangeAspect="1"/>
              </p:cNvSpPr>
              <p:nvPr/>
            </p:nvSpPr>
            <p:spPr bwMode="auto">
              <a:xfrm>
                <a:off x="312" y="3333"/>
                <a:ext cx="12" cy="81"/>
              </a:xfrm>
              <a:custGeom>
                <a:avLst/>
                <a:gdLst>
                  <a:gd name="T0" fmla="*/ 12 w 12"/>
                  <a:gd name="T1" fmla="*/ 0 h 81"/>
                  <a:gd name="T2" fmla="*/ 9 w 12"/>
                  <a:gd name="T3" fmla="*/ 9 h 81"/>
                  <a:gd name="T4" fmla="*/ 6 w 12"/>
                  <a:gd name="T5" fmla="*/ 21 h 81"/>
                  <a:gd name="T6" fmla="*/ 0 w 12"/>
                  <a:gd name="T7" fmla="*/ 39 h 81"/>
                  <a:gd name="T8" fmla="*/ 3 w 12"/>
                  <a:gd name="T9" fmla="*/ 81 h 81"/>
                  <a:gd name="T10" fmla="*/ 12 w 12"/>
                  <a:gd name="T11" fmla="*/ 0 h 81"/>
                  <a:gd name="T12" fmla="*/ 0 60000 65536"/>
                  <a:gd name="T13" fmla="*/ 0 60000 65536"/>
                  <a:gd name="T14" fmla="*/ 0 60000 65536"/>
                  <a:gd name="T15" fmla="*/ 0 60000 65536"/>
                  <a:gd name="T16" fmla="*/ 0 60000 65536"/>
                  <a:gd name="T17" fmla="*/ 0 60000 65536"/>
                  <a:gd name="T18" fmla="*/ 0 w 12"/>
                  <a:gd name="T19" fmla="*/ 0 h 81"/>
                  <a:gd name="T20" fmla="*/ 12 w 1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2" h="81">
                    <a:moveTo>
                      <a:pt x="12" y="0"/>
                    </a:moveTo>
                    <a:cubicBezTo>
                      <a:pt x="11" y="3"/>
                      <a:pt x="10" y="6"/>
                      <a:pt x="9" y="9"/>
                    </a:cubicBezTo>
                    <a:cubicBezTo>
                      <a:pt x="8" y="13"/>
                      <a:pt x="7" y="17"/>
                      <a:pt x="6" y="21"/>
                    </a:cubicBezTo>
                    <a:cubicBezTo>
                      <a:pt x="4" y="27"/>
                      <a:pt x="0" y="39"/>
                      <a:pt x="0" y="39"/>
                    </a:cubicBezTo>
                    <a:cubicBezTo>
                      <a:pt x="1" y="53"/>
                      <a:pt x="3" y="81"/>
                      <a:pt x="3" y="81"/>
                    </a:cubicBezTo>
                    <a:lnTo>
                      <a:pt x="12" y="0"/>
                    </a:lnTo>
                    <a:close/>
                  </a:path>
                </a:pathLst>
              </a:custGeom>
              <a:solidFill>
                <a:srgbClr val="6C4B16"/>
              </a:solidFill>
              <a:ln w="12700">
                <a:noFill/>
                <a:round/>
                <a:headEnd type="none" w="sm" len="sm"/>
                <a:tailEnd type="none" w="sm" len="sm"/>
              </a:ln>
            </p:spPr>
            <p:txBody>
              <a:bodyPr wrap="none" anchor="ctr"/>
              <a:lstStyle/>
              <a:p>
                <a:endParaRPr lang="en-US"/>
              </a:p>
            </p:txBody>
          </p:sp>
          <p:sp>
            <p:nvSpPr>
              <p:cNvPr id="419" name="Freeform 140">
                <a:extLst>
                  <a:ext uri="{FF2B5EF4-FFF2-40B4-BE49-F238E27FC236}">
                    <a16:creationId xmlns:a16="http://schemas.microsoft.com/office/drawing/2014/main" id="{889FE00B-4DF0-4945-9B35-A4126413B7E3}"/>
                  </a:ext>
                </a:extLst>
              </p:cNvPr>
              <p:cNvSpPr>
                <a:spLocks noChangeAspect="1"/>
              </p:cNvSpPr>
              <p:nvPr/>
            </p:nvSpPr>
            <p:spPr bwMode="auto">
              <a:xfrm>
                <a:off x="381" y="3142"/>
                <a:ext cx="237" cy="479"/>
              </a:xfrm>
              <a:custGeom>
                <a:avLst/>
                <a:gdLst>
                  <a:gd name="T0" fmla="*/ 81 w 237"/>
                  <a:gd name="T1" fmla="*/ 11 h 479"/>
                  <a:gd name="T2" fmla="*/ 96 w 237"/>
                  <a:gd name="T3" fmla="*/ 38 h 479"/>
                  <a:gd name="T4" fmla="*/ 138 w 237"/>
                  <a:gd name="T5" fmla="*/ 44 h 479"/>
                  <a:gd name="T6" fmla="*/ 120 w 237"/>
                  <a:gd name="T7" fmla="*/ 50 h 479"/>
                  <a:gd name="T8" fmla="*/ 111 w 237"/>
                  <a:gd name="T9" fmla="*/ 53 h 479"/>
                  <a:gd name="T10" fmla="*/ 117 w 237"/>
                  <a:gd name="T11" fmla="*/ 68 h 479"/>
                  <a:gd name="T12" fmla="*/ 120 w 237"/>
                  <a:gd name="T13" fmla="*/ 83 h 479"/>
                  <a:gd name="T14" fmla="*/ 180 w 237"/>
                  <a:gd name="T15" fmla="*/ 86 h 479"/>
                  <a:gd name="T16" fmla="*/ 132 w 237"/>
                  <a:gd name="T17" fmla="*/ 92 h 479"/>
                  <a:gd name="T18" fmla="*/ 138 w 237"/>
                  <a:gd name="T19" fmla="*/ 113 h 479"/>
                  <a:gd name="T20" fmla="*/ 189 w 237"/>
                  <a:gd name="T21" fmla="*/ 131 h 479"/>
                  <a:gd name="T22" fmla="*/ 147 w 237"/>
                  <a:gd name="T23" fmla="*/ 134 h 479"/>
                  <a:gd name="T24" fmla="*/ 153 w 237"/>
                  <a:gd name="T25" fmla="*/ 155 h 479"/>
                  <a:gd name="T26" fmla="*/ 204 w 237"/>
                  <a:gd name="T27" fmla="*/ 158 h 479"/>
                  <a:gd name="T28" fmla="*/ 153 w 237"/>
                  <a:gd name="T29" fmla="*/ 167 h 479"/>
                  <a:gd name="T30" fmla="*/ 195 w 237"/>
                  <a:gd name="T31" fmla="*/ 194 h 479"/>
                  <a:gd name="T32" fmla="*/ 204 w 237"/>
                  <a:gd name="T33" fmla="*/ 200 h 479"/>
                  <a:gd name="T34" fmla="*/ 168 w 237"/>
                  <a:gd name="T35" fmla="*/ 194 h 479"/>
                  <a:gd name="T36" fmla="*/ 192 w 237"/>
                  <a:gd name="T37" fmla="*/ 236 h 479"/>
                  <a:gd name="T38" fmla="*/ 162 w 237"/>
                  <a:gd name="T39" fmla="*/ 251 h 479"/>
                  <a:gd name="T40" fmla="*/ 204 w 237"/>
                  <a:gd name="T41" fmla="*/ 263 h 479"/>
                  <a:gd name="T42" fmla="*/ 237 w 237"/>
                  <a:gd name="T43" fmla="*/ 257 h 479"/>
                  <a:gd name="T44" fmla="*/ 234 w 237"/>
                  <a:gd name="T45" fmla="*/ 287 h 479"/>
                  <a:gd name="T46" fmla="*/ 231 w 237"/>
                  <a:gd name="T47" fmla="*/ 323 h 479"/>
                  <a:gd name="T48" fmla="*/ 219 w 237"/>
                  <a:gd name="T49" fmla="*/ 362 h 479"/>
                  <a:gd name="T50" fmla="*/ 204 w 237"/>
                  <a:gd name="T51" fmla="*/ 398 h 479"/>
                  <a:gd name="T52" fmla="*/ 183 w 237"/>
                  <a:gd name="T53" fmla="*/ 440 h 479"/>
                  <a:gd name="T54" fmla="*/ 156 w 237"/>
                  <a:gd name="T55" fmla="*/ 461 h 479"/>
                  <a:gd name="T56" fmla="*/ 123 w 237"/>
                  <a:gd name="T57" fmla="*/ 479 h 479"/>
                  <a:gd name="T58" fmla="*/ 0 w 237"/>
                  <a:gd name="T59" fmla="*/ 470 h 479"/>
                  <a:gd name="T60" fmla="*/ 57 w 237"/>
                  <a:gd name="T61" fmla="*/ 455 h 479"/>
                  <a:gd name="T62" fmla="*/ 96 w 237"/>
                  <a:gd name="T63" fmla="*/ 386 h 479"/>
                  <a:gd name="T64" fmla="*/ 102 w 237"/>
                  <a:gd name="T65" fmla="*/ 353 h 479"/>
                  <a:gd name="T66" fmla="*/ 108 w 237"/>
                  <a:gd name="T67" fmla="*/ 311 h 479"/>
                  <a:gd name="T68" fmla="*/ 126 w 237"/>
                  <a:gd name="T69" fmla="*/ 278 h 479"/>
                  <a:gd name="T70" fmla="*/ 147 w 237"/>
                  <a:gd name="T71" fmla="*/ 266 h 479"/>
                  <a:gd name="T72" fmla="*/ 114 w 237"/>
                  <a:gd name="T73" fmla="*/ 215 h 479"/>
                  <a:gd name="T74" fmla="*/ 147 w 237"/>
                  <a:gd name="T75" fmla="*/ 209 h 479"/>
                  <a:gd name="T76" fmla="*/ 126 w 237"/>
                  <a:gd name="T77" fmla="*/ 167 h 479"/>
                  <a:gd name="T78" fmla="*/ 129 w 237"/>
                  <a:gd name="T79" fmla="*/ 122 h 479"/>
                  <a:gd name="T80" fmla="*/ 102 w 237"/>
                  <a:gd name="T81" fmla="*/ 116 h 479"/>
                  <a:gd name="T82" fmla="*/ 111 w 237"/>
                  <a:gd name="T83" fmla="*/ 92 h 479"/>
                  <a:gd name="T84" fmla="*/ 108 w 237"/>
                  <a:gd name="T85" fmla="*/ 83 h 479"/>
                  <a:gd name="T86" fmla="*/ 81 w 237"/>
                  <a:gd name="T87" fmla="*/ 71 h 479"/>
                  <a:gd name="T88" fmla="*/ 87 w 237"/>
                  <a:gd name="T89" fmla="*/ 62 h 479"/>
                  <a:gd name="T90" fmla="*/ 102 w 237"/>
                  <a:gd name="T91" fmla="*/ 59 h 479"/>
                  <a:gd name="T92" fmla="*/ 96 w 237"/>
                  <a:gd name="T93" fmla="*/ 50 h 479"/>
                  <a:gd name="T94" fmla="*/ 81 w 237"/>
                  <a:gd name="T95" fmla="*/ 23 h 479"/>
                  <a:gd name="T96" fmla="*/ 81 w 237"/>
                  <a:gd name="T97" fmla="*/ 11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479"/>
                  <a:gd name="T149" fmla="*/ 237 w 237"/>
                  <a:gd name="T150" fmla="*/ 479 h 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479">
                    <a:moveTo>
                      <a:pt x="81" y="11"/>
                    </a:moveTo>
                    <a:cubicBezTo>
                      <a:pt x="96" y="21"/>
                      <a:pt x="86" y="26"/>
                      <a:pt x="96" y="38"/>
                    </a:cubicBezTo>
                    <a:cubicBezTo>
                      <a:pt x="105" y="49"/>
                      <a:pt x="124" y="43"/>
                      <a:pt x="138" y="44"/>
                    </a:cubicBezTo>
                    <a:cubicBezTo>
                      <a:pt x="132" y="46"/>
                      <a:pt x="126" y="48"/>
                      <a:pt x="120" y="50"/>
                    </a:cubicBezTo>
                    <a:cubicBezTo>
                      <a:pt x="117" y="51"/>
                      <a:pt x="111" y="53"/>
                      <a:pt x="111" y="53"/>
                    </a:cubicBezTo>
                    <a:cubicBezTo>
                      <a:pt x="105" y="72"/>
                      <a:pt x="108" y="52"/>
                      <a:pt x="117" y="68"/>
                    </a:cubicBezTo>
                    <a:cubicBezTo>
                      <a:pt x="120" y="72"/>
                      <a:pt x="115" y="82"/>
                      <a:pt x="120" y="83"/>
                    </a:cubicBezTo>
                    <a:cubicBezTo>
                      <a:pt x="139" y="89"/>
                      <a:pt x="160" y="85"/>
                      <a:pt x="180" y="86"/>
                    </a:cubicBezTo>
                    <a:cubicBezTo>
                      <a:pt x="161" y="98"/>
                      <a:pt x="158" y="95"/>
                      <a:pt x="132" y="92"/>
                    </a:cubicBezTo>
                    <a:cubicBezTo>
                      <a:pt x="124" y="104"/>
                      <a:pt x="124" y="108"/>
                      <a:pt x="138" y="113"/>
                    </a:cubicBezTo>
                    <a:cubicBezTo>
                      <a:pt x="144" y="132"/>
                      <a:pt x="172" y="127"/>
                      <a:pt x="189" y="131"/>
                    </a:cubicBezTo>
                    <a:cubicBezTo>
                      <a:pt x="175" y="132"/>
                      <a:pt x="160" y="129"/>
                      <a:pt x="147" y="134"/>
                    </a:cubicBezTo>
                    <a:cubicBezTo>
                      <a:pt x="140" y="137"/>
                      <a:pt x="146" y="153"/>
                      <a:pt x="153" y="155"/>
                    </a:cubicBezTo>
                    <a:cubicBezTo>
                      <a:pt x="170" y="159"/>
                      <a:pt x="187" y="157"/>
                      <a:pt x="204" y="158"/>
                    </a:cubicBezTo>
                    <a:cubicBezTo>
                      <a:pt x="176" y="167"/>
                      <a:pt x="192" y="163"/>
                      <a:pt x="153" y="167"/>
                    </a:cubicBezTo>
                    <a:cubicBezTo>
                      <a:pt x="162" y="194"/>
                      <a:pt x="163" y="190"/>
                      <a:pt x="195" y="194"/>
                    </a:cubicBezTo>
                    <a:cubicBezTo>
                      <a:pt x="198" y="196"/>
                      <a:pt x="204" y="196"/>
                      <a:pt x="204" y="200"/>
                    </a:cubicBezTo>
                    <a:cubicBezTo>
                      <a:pt x="204" y="212"/>
                      <a:pt x="168" y="194"/>
                      <a:pt x="168" y="194"/>
                    </a:cubicBezTo>
                    <a:cubicBezTo>
                      <a:pt x="141" y="234"/>
                      <a:pt x="168" y="233"/>
                      <a:pt x="192" y="236"/>
                    </a:cubicBezTo>
                    <a:cubicBezTo>
                      <a:pt x="219" y="245"/>
                      <a:pt x="175" y="231"/>
                      <a:pt x="162" y="251"/>
                    </a:cubicBezTo>
                    <a:cubicBezTo>
                      <a:pt x="168" y="276"/>
                      <a:pt x="161" y="263"/>
                      <a:pt x="204" y="263"/>
                    </a:cubicBezTo>
                    <a:lnTo>
                      <a:pt x="237" y="257"/>
                    </a:lnTo>
                    <a:lnTo>
                      <a:pt x="234" y="287"/>
                    </a:lnTo>
                    <a:lnTo>
                      <a:pt x="231" y="323"/>
                    </a:lnTo>
                    <a:lnTo>
                      <a:pt x="219" y="362"/>
                    </a:lnTo>
                    <a:lnTo>
                      <a:pt x="204" y="398"/>
                    </a:lnTo>
                    <a:lnTo>
                      <a:pt x="183" y="440"/>
                    </a:lnTo>
                    <a:lnTo>
                      <a:pt x="156" y="461"/>
                    </a:lnTo>
                    <a:lnTo>
                      <a:pt x="123" y="479"/>
                    </a:lnTo>
                    <a:lnTo>
                      <a:pt x="0" y="470"/>
                    </a:lnTo>
                    <a:lnTo>
                      <a:pt x="57" y="455"/>
                    </a:lnTo>
                    <a:lnTo>
                      <a:pt x="96" y="386"/>
                    </a:lnTo>
                    <a:lnTo>
                      <a:pt x="102" y="353"/>
                    </a:lnTo>
                    <a:lnTo>
                      <a:pt x="108" y="311"/>
                    </a:lnTo>
                    <a:lnTo>
                      <a:pt x="126" y="278"/>
                    </a:lnTo>
                    <a:lnTo>
                      <a:pt x="147" y="266"/>
                    </a:lnTo>
                    <a:cubicBezTo>
                      <a:pt x="152" y="238"/>
                      <a:pt x="141" y="224"/>
                      <a:pt x="114" y="215"/>
                    </a:cubicBezTo>
                    <a:cubicBezTo>
                      <a:pt x="125" y="213"/>
                      <a:pt x="143" y="219"/>
                      <a:pt x="147" y="209"/>
                    </a:cubicBezTo>
                    <a:cubicBezTo>
                      <a:pt x="159" y="181"/>
                      <a:pt x="144" y="173"/>
                      <a:pt x="126" y="167"/>
                    </a:cubicBezTo>
                    <a:cubicBezTo>
                      <a:pt x="140" y="158"/>
                      <a:pt x="141" y="134"/>
                      <a:pt x="129" y="122"/>
                    </a:cubicBezTo>
                    <a:cubicBezTo>
                      <a:pt x="122" y="115"/>
                      <a:pt x="111" y="118"/>
                      <a:pt x="102" y="116"/>
                    </a:cubicBezTo>
                    <a:cubicBezTo>
                      <a:pt x="127" y="108"/>
                      <a:pt x="121" y="112"/>
                      <a:pt x="111" y="92"/>
                    </a:cubicBezTo>
                    <a:cubicBezTo>
                      <a:pt x="110" y="89"/>
                      <a:pt x="110" y="85"/>
                      <a:pt x="108" y="83"/>
                    </a:cubicBezTo>
                    <a:cubicBezTo>
                      <a:pt x="102" y="75"/>
                      <a:pt x="81" y="71"/>
                      <a:pt x="81" y="71"/>
                    </a:cubicBezTo>
                    <a:cubicBezTo>
                      <a:pt x="83" y="68"/>
                      <a:pt x="84" y="64"/>
                      <a:pt x="87" y="62"/>
                    </a:cubicBezTo>
                    <a:cubicBezTo>
                      <a:pt x="91" y="59"/>
                      <a:pt x="99" y="63"/>
                      <a:pt x="102" y="59"/>
                    </a:cubicBezTo>
                    <a:cubicBezTo>
                      <a:pt x="104" y="56"/>
                      <a:pt x="98" y="53"/>
                      <a:pt x="96" y="50"/>
                    </a:cubicBezTo>
                    <a:cubicBezTo>
                      <a:pt x="91" y="41"/>
                      <a:pt x="81" y="23"/>
                      <a:pt x="81" y="23"/>
                    </a:cubicBezTo>
                    <a:cubicBezTo>
                      <a:pt x="78" y="3"/>
                      <a:pt x="75" y="0"/>
                      <a:pt x="81" y="11"/>
                    </a:cubicBezTo>
                    <a:close/>
                  </a:path>
                </a:pathLst>
              </a:custGeom>
              <a:solidFill>
                <a:schemeClr val="tx1"/>
              </a:solidFill>
              <a:ln w="12700">
                <a:noFill/>
                <a:round/>
                <a:headEnd type="none" w="sm" len="sm"/>
                <a:tailEnd type="none" w="sm" len="sm"/>
              </a:ln>
            </p:spPr>
            <p:txBody>
              <a:bodyPr wrap="none" anchor="ctr"/>
              <a:lstStyle/>
              <a:p>
                <a:endParaRPr lang="en-US"/>
              </a:p>
            </p:txBody>
          </p:sp>
        </p:grpSp>
        <p:sp>
          <p:nvSpPr>
            <p:cNvPr id="59" name="Freeform 141">
              <a:extLst>
                <a:ext uri="{FF2B5EF4-FFF2-40B4-BE49-F238E27FC236}">
                  <a16:creationId xmlns:a16="http://schemas.microsoft.com/office/drawing/2014/main" id="{91455358-F669-B041-9738-8BF424711F89}"/>
                </a:ext>
              </a:extLst>
            </p:cNvPr>
            <p:cNvSpPr>
              <a:spLocks noChangeAspect="1"/>
            </p:cNvSpPr>
            <p:nvPr/>
          </p:nvSpPr>
          <p:spPr bwMode="auto">
            <a:xfrm>
              <a:off x="3607" y="4066"/>
              <a:ext cx="199" cy="75"/>
            </a:xfrm>
            <a:custGeom>
              <a:avLst/>
              <a:gdLst>
                <a:gd name="T0" fmla="*/ 84 w 1464"/>
                <a:gd name="T1" fmla="*/ 30 h 513"/>
                <a:gd name="T2" fmla="*/ 12 w 1464"/>
                <a:gd name="T3" fmla="*/ 177 h 513"/>
                <a:gd name="T4" fmla="*/ 3 w 1464"/>
                <a:gd name="T5" fmla="*/ 219 h 513"/>
                <a:gd name="T6" fmla="*/ 0 w 1464"/>
                <a:gd name="T7" fmla="*/ 414 h 513"/>
                <a:gd name="T8" fmla="*/ 12 w 1464"/>
                <a:gd name="T9" fmla="*/ 429 h 513"/>
                <a:gd name="T10" fmla="*/ 39 w 1464"/>
                <a:gd name="T11" fmla="*/ 423 h 513"/>
                <a:gd name="T12" fmla="*/ 33 w 1464"/>
                <a:gd name="T13" fmla="*/ 387 h 513"/>
                <a:gd name="T14" fmla="*/ 33 w 1464"/>
                <a:gd name="T15" fmla="*/ 345 h 513"/>
                <a:gd name="T16" fmla="*/ 36 w 1464"/>
                <a:gd name="T17" fmla="*/ 303 h 513"/>
                <a:gd name="T18" fmla="*/ 45 w 1464"/>
                <a:gd name="T19" fmla="*/ 234 h 513"/>
                <a:gd name="T20" fmla="*/ 63 w 1464"/>
                <a:gd name="T21" fmla="*/ 183 h 513"/>
                <a:gd name="T22" fmla="*/ 78 w 1464"/>
                <a:gd name="T23" fmla="*/ 147 h 513"/>
                <a:gd name="T24" fmla="*/ 105 w 1464"/>
                <a:gd name="T25" fmla="*/ 120 h 513"/>
                <a:gd name="T26" fmla="*/ 135 w 1464"/>
                <a:gd name="T27" fmla="*/ 105 h 513"/>
                <a:gd name="T28" fmla="*/ 159 w 1464"/>
                <a:gd name="T29" fmla="*/ 99 h 513"/>
                <a:gd name="T30" fmla="*/ 219 w 1464"/>
                <a:gd name="T31" fmla="*/ 120 h 513"/>
                <a:gd name="T32" fmla="*/ 264 w 1464"/>
                <a:gd name="T33" fmla="*/ 147 h 513"/>
                <a:gd name="T34" fmla="*/ 297 w 1464"/>
                <a:gd name="T35" fmla="*/ 177 h 513"/>
                <a:gd name="T36" fmla="*/ 330 w 1464"/>
                <a:gd name="T37" fmla="*/ 216 h 513"/>
                <a:gd name="T38" fmla="*/ 351 w 1464"/>
                <a:gd name="T39" fmla="*/ 159 h 513"/>
                <a:gd name="T40" fmla="*/ 393 w 1464"/>
                <a:gd name="T41" fmla="*/ 123 h 513"/>
                <a:gd name="T42" fmla="*/ 444 w 1464"/>
                <a:gd name="T43" fmla="*/ 114 h 513"/>
                <a:gd name="T44" fmla="*/ 498 w 1464"/>
                <a:gd name="T45" fmla="*/ 114 h 513"/>
                <a:gd name="T46" fmla="*/ 561 w 1464"/>
                <a:gd name="T47" fmla="*/ 234 h 513"/>
                <a:gd name="T48" fmla="*/ 624 w 1464"/>
                <a:gd name="T49" fmla="*/ 330 h 513"/>
                <a:gd name="T50" fmla="*/ 657 w 1464"/>
                <a:gd name="T51" fmla="*/ 360 h 513"/>
                <a:gd name="T52" fmla="*/ 678 w 1464"/>
                <a:gd name="T53" fmla="*/ 381 h 513"/>
                <a:gd name="T54" fmla="*/ 729 w 1464"/>
                <a:gd name="T55" fmla="*/ 384 h 513"/>
                <a:gd name="T56" fmla="*/ 738 w 1464"/>
                <a:gd name="T57" fmla="*/ 408 h 513"/>
                <a:gd name="T58" fmla="*/ 825 w 1464"/>
                <a:gd name="T59" fmla="*/ 408 h 513"/>
                <a:gd name="T60" fmla="*/ 834 w 1464"/>
                <a:gd name="T61" fmla="*/ 450 h 513"/>
                <a:gd name="T62" fmla="*/ 852 w 1464"/>
                <a:gd name="T63" fmla="*/ 471 h 513"/>
                <a:gd name="T64" fmla="*/ 882 w 1464"/>
                <a:gd name="T65" fmla="*/ 510 h 513"/>
                <a:gd name="T66" fmla="*/ 1419 w 1464"/>
                <a:gd name="T67" fmla="*/ 513 h 513"/>
                <a:gd name="T68" fmla="*/ 1440 w 1464"/>
                <a:gd name="T69" fmla="*/ 459 h 513"/>
                <a:gd name="T70" fmla="*/ 1461 w 1464"/>
                <a:gd name="T71" fmla="*/ 414 h 513"/>
                <a:gd name="T72" fmla="*/ 1464 w 1464"/>
                <a:gd name="T73" fmla="*/ 390 h 513"/>
                <a:gd name="T74" fmla="*/ 1458 w 1464"/>
                <a:gd name="T75" fmla="*/ 279 h 513"/>
                <a:gd name="T76" fmla="*/ 684 w 1464"/>
                <a:gd name="T77" fmla="*/ 174 h 513"/>
                <a:gd name="T78" fmla="*/ 528 w 1464"/>
                <a:gd name="T79" fmla="*/ 84 h 513"/>
                <a:gd name="T80" fmla="*/ 462 w 1464"/>
                <a:gd name="T81" fmla="*/ 0 h 513"/>
                <a:gd name="T82" fmla="*/ 84 w 1464"/>
                <a:gd name="T83" fmla="*/ 30 h 5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4"/>
                <a:gd name="T127" fmla="*/ 0 h 513"/>
                <a:gd name="T128" fmla="*/ 1464 w 1464"/>
                <a:gd name="T129" fmla="*/ 513 h 5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4" h="513">
                  <a:moveTo>
                    <a:pt x="84" y="30"/>
                  </a:moveTo>
                  <a:lnTo>
                    <a:pt x="12" y="177"/>
                  </a:lnTo>
                  <a:lnTo>
                    <a:pt x="3" y="219"/>
                  </a:lnTo>
                  <a:cubicBezTo>
                    <a:pt x="2" y="284"/>
                    <a:pt x="0" y="349"/>
                    <a:pt x="0" y="414"/>
                  </a:cubicBezTo>
                  <a:cubicBezTo>
                    <a:pt x="0" y="420"/>
                    <a:pt x="6" y="438"/>
                    <a:pt x="12" y="429"/>
                  </a:cubicBezTo>
                  <a:lnTo>
                    <a:pt x="39" y="423"/>
                  </a:lnTo>
                  <a:lnTo>
                    <a:pt x="33" y="387"/>
                  </a:lnTo>
                  <a:lnTo>
                    <a:pt x="33" y="345"/>
                  </a:lnTo>
                  <a:lnTo>
                    <a:pt x="36" y="303"/>
                  </a:lnTo>
                  <a:lnTo>
                    <a:pt x="45" y="234"/>
                  </a:lnTo>
                  <a:lnTo>
                    <a:pt x="63" y="183"/>
                  </a:lnTo>
                  <a:lnTo>
                    <a:pt x="78" y="147"/>
                  </a:lnTo>
                  <a:lnTo>
                    <a:pt x="105" y="120"/>
                  </a:lnTo>
                  <a:lnTo>
                    <a:pt x="135" y="105"/>
                  </a:lnTo>
                  <a:lnTo>
                    <a:pt x="159" y="99"/>
                  </a:lnTo>
                  <a:lnTo>
                    <a:pt x="219" y="120"/>
                  </a:lnTo>
                  <a:lnTo>
                    <a:pt x="264" y="147"/>
                  </a:lnTo>
                  <a:lnTo>
                    <a:pt x="297" y="177"/>
                  </a:lnTo>
                  <a:lnTo>
                    <a:pt x="330" y="216"/>
                  </a:lnTo>
                  <a:lnTo>
                    <a:pt x="351" y="159"/>
                  </a:lnTo>
                  <a:lnTo>
                    <a:pt x="393" y="123"/>
                  </a:lnTo>
                  <a:lnTo>
                    <a:pt x="444" y="114"/>
                  </a:lnTo>
                  <a:lnTo>
                    <a:pt x="498" y="114"/>
                  </a:lnTo>
                  <a:lnTo>
                    <a:pt x="561" y="234"/>
                  </a:lnTo>
                  <a:lnTo>
                    <a:pt x="624" y="330"/>
                  </a:lnTo>
                  <a:lnTo>
                    <a:pt x="657" y="360"/>
                  </a:lnTo>
                  <a:lnTo>
                    <a:pt x="678" y="381"/>
                  </a:lnTo>
                  <a:cubicBezTo>
                    <a:pt x="696" y="376"/>
                    <a:pt x="721" y="361"/>
                    <a:pt x="729" y="384"/>
                  </a:cubicBezTo>
                  <a:cubicBezTo>
                    <a:pt x="732" y="407"/>
                    <a:pt x="726" y="402"/>
                    <a:pt x="738" y="408"/>
                  </a:cubicBezTo>
                  <a:lnTo>
                    <a:pt x="825" y="408"/>
                  </a:lnTo>
                  <a:lnTo>
                    <a:pt x="834" y="450"/>
                  </a:lnTo>
                  <a:lnTo>
                    <a:pt x="852" y="471"/>
                  </a:lnTo>
                  <a:lnTo>
                    <a:pt x="882" y="510"/>
                  </a:lnTo>
                  <a:lnTo>
                    <a:pt x="1419" y="513"/>
                  </a:lnTo>
                  <a:lnTo>
                    <a:pt x="1440" y="459"/>
                  </a:lnTo>
                  <a:lnTo>
                    <a:pt x="1461" y="414"/>
                  </a:lnTo>
                  <a:lnTo>
                    <a:pt x="1464" y="390"/>
                  </a:lnTo>
                  <a:lnTo>
                    <a:pt x="1458" y="279"/>
                  </a:lnTo>
                  <a:lnTo>
                    <a:pt x="684" y="174"/>
                  </a:lnTo>
                  <a:lnTo>
                    <a:pt x="528" y="84"/>
                  </a:lnTo>
                  <a:lnTo>
                    <a:pt x="462" y="0"/>
                  </a:lnTo>
                  <a:lnTo>
                    <a:pt x="84" y="30"/>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60" name="Freeform 142">
              <a:extLst>
                <a:ext uri="{FF2B5EF4-FFF2-40B4-BE49-F238E27FC236}">
                  <a16:creationId xmlns:a16="http://schemas.microsoft.com/office/drawing/2014/main" id="{24264AA3-625D-FF4F-98D6-0229DDD4F488}"/>
                </a:ext>
              </a:extLst>
            </p:cNvPr>
            <p:cNvSpPr>
              <a:spLocks noChangeAspect="1"/>
            </p:cNvSpPr>
            <p:nvPr/>
          </p:nvSpPr>
          <p:spPr bwMode="auto">
            <a:xfrm>
              <a:off x="3707" y="3989"/>
              <a:ext cx="30" cy="45"/>
            </a:xfrm>
            <a:custGeom>
              <a:avLst/>
              <a:gdLst>
                <a:gd name="T0" fmla="*/ 159 w 225"/>
                <a:gd name="T1" fmla="*/ 111 h 306"/>
                <a:gd name="T2" fmla="*/ 66 w 225"/>
                <a:gd name="T3" fmla="*/ 294 h 306"/>
                <a:gd name="T4" fmla="*/ 36 w 225"/>
                <a:gd name="T5" fmla="*/ 288 h 306"/>
                <a:gd name="T6" fmla="*/ 0 w 225"/>
                <a:gd name="T7" fmla="*/ 282 h 306"/>
                <a:gd name="T8" fmla="*/ 12 w 225"/>
                <a:gd name="T9" fmla="*/ 210 h 306"/>
                <a:gd name="T10" fmla="*/ 180 w 225"/>
                <a:gd name="T11" fmla="*/ 0 h 306"/>
                <a:gd name="T12" fmla="*/ 225 w 225"/>
                <a:gd name="T13" fmla="*/ 0 h 306"/>
                <a:gd name="T14" fmla="*/ 159 w 225"/>
                <a:gd name="T15" fmla="*/ 111 h 30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306"/>
                <a:gd name="T26" fmla="*/ 225 w 225"/>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306">
                  <a:moveTo>
                    <a:pt x="159" y="111"/>
                  </a:moveTo>
                  <a:lnTo>
                    <a:pt x="66" y="294"/>
                  </a:lnTo>
                  <a:cubicBezTo>
                    <a:pt x="42" y="306"/>
                    <a:pt x="51" y="297"/>
                    <a:pt x="36" y="288"/>
                  </a:cubicBezTo>
                  <a:cubicBezTo>
                    <a:pt x="23" y="280"/>
                    <a:pt x="14" y="282"/>
                    <a:pt x="0" y="282"/>
                  </a:cubicBezTo>
                  <a:lnTo>
                    <a:pt x="12" y="210"/>
                  </a:lnTo>
                  <a:lnTo>
                    <a:pt x="180" y="0"/>
                  </a:lnTo>
                  <a:lnTo>
                    <a:pt x="225" y="0"/>
                  </a:lnTo>
                  <a:lnTo>
                    <a:pt x="159" y="111"/>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61" name="Freeform 143">
              <a:extLst>
                <a:ext uri="{FF2B5EF4-FFF2-40B4-BE49-F238E27FC236}">
                  <a16:creationId xmlns:a16="http://schemas.microsoft.com/office/drawing/2014/main" id="{7E3DE008-5B43-0743-8126-B738B3846899}"/>
                </a:ext>
              </a:extLst>
            </p:cNvPr>
            <p:cNvSpPr>
              <a:spLocks noChangeAspect="1"/>
            </p:cNvSpPr>
            <p:nvPr/>
          </p:nvSpPr>
          <p:spPr bwMode="auto">
            <a:xfrm>
              <a:off x="3656" y="4012"/>
              <a:ext cx="17" cy="22"/>
            </a:xfrm>
            <a:custGeom>
              <a:avLst/>
              <a:gdLst>
                <a:gd name="T0" fmla="*/ 108 w 129"/>
                <a:gd name="T1" fmla="*/ 0 h 153"/>
                <a:gd name="T2" fmla="*/ 129 w 129"/>
                <a:gd name="T3" fmla="*/ 21 h 153"/>
                <a:gd name="T4" fmla="*/ 123 w 129"/>
                <a:gd name="T5" fmla="*/ 153 h 153"/>
                <a:gd name="T6" fmla="*/ 30 w 129"/>
                <a:gd name="T7" fmla="*/ 153 h 153"/>
                <a:gd name="T8" fmla="*/ 0 w 129"/>
                <a:gd name="T9" fmla="*/ 102 h 153"/>
                <a:gd name="T10" fmla="*/ 108 w 129"/>
                <a:gd name="T11" fmla="*/ 0 h 153"/>
                <a:gd name="T12" fmla="*/ 0 60000 65536"/>
                <a:gd name="T13" fmla="*/ 0 60000 65536"/>
                <a:gd name="T14" fmla="*/ 0 60000 65536"/>
                <a:gd name="T15" fmla="*/ 0 60000 65536"/>
                <a:gd name="T16" fmla="*/ 0 60000 65536"/>
                <a:gd name="T17" fmla="*/ 0 60000 65536"/>
                <a:gd name="T18" fmla="*/ 0 w 129"/>
                <a:gd name="T19" fmla="*/ 0 h 153"/>
                <a:gd name="T20" fmla="*/ 129 w 12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29" h="153">
                  <a:moveTo>
                    <a:pt x="108" y="0"/>
                  </a:moveTo>
                  <a:lnTo>
                    <a:pt x="129" y="21"/>
                  </a:lnTo>
                  <a:lnTo>
                    <a:pt x="123" y="153"/>
                  </a:lnTo>
                  <a:lnTo>
                    <a:pt x="30" y="153"/>
                  </a:lnTo>
                  <a:lnTo>
                    <a:pt x="0" y="102"/>
                  </a:lnTo>
                  <a:lnTo>
                    <a:pt x="108" y="0"/>
                  </a:lnTo>
                  <a:close/>
                </a:path>
              </a:pathLst>
            </a:custGeom>
            <a:solidFill>
              <a:srgbClr val="46310E"/>
            </a:solidFill>
            <a:ln w="12700">
              <a:noFill/>
              <a:round/>
              <a:headEnd type="none" w="sm" len="sm"/>
              <a:tailEnd type="none" w="sm" len="sm"/>
            </a:ln>
          </p:spPr>
          <p:txBody>
            <a:bodyPr wrap="none" anchor="ctr"/>
            <a:lstStyle/>
            <a:p>
              <a:endParaRPr lang="en-US"/>
            </a:p>
          </p:txBody>
        </p:sp>
        <p:sp>
          <p:nvSpPr>
            <p:cNvPr id="62" name="Freeform 144">
              <a:extLst>
                <a:ext uri="{FF2B5EF4-FFF2-40B4-BE49-F238E27FC236}">
                  <a16:creationId xmlns:a16="http://schemas.microsoft.com/office/drawing/2014/main" id="{5D050009-85E2-E74B-A22C-3657F7080757}"/>
                </a:ext>
              </a:extLst>
            </p:cNvPr>
            <p:cNvSpPr>
              <a:spLocks noChangeAspect="1"/>
            </p:cNvSpPr>
            <p:nvPr/>
          </p:nvSpPr>
          <p:spPr bwMode="auto">
            <a:xfrm>
              <a:off x="3671" y="4015"/>
              <a:ext cx="24" cy="19"/>
            </a:xfrm>
            <a:custGeom>
              <a:avLst/>
              <a:gdLst>
                <a:gd name="T0" fmla="*/ 0 w 177"/>
                <a:gd name="T1" fmla="*/ 126 h 132"/>
                <a:gd name="T2" fmla="*/ 15 w 177"/>
                <a:gd name="T3" fmla="*/ 0 h 132"/>
                <a:gd name="T4" fmla="*/ 177 w 177"/>
                <a:gd name="T5" fmla="*/ 3 h 132"/>
                <a:gd name="T6" fmla="*/ 126 w 177"/>
                <a:gd name="T7" fmla="*/ 132 h 132"/>
                <a:gd name="T8" fmla="*/ 0 w 177"/>
                <a:gd name="T9" fmla="*/ 126 h 132"/>
                <a:gd name="T10" fmla="*/ 0 60000 65536"/>
                <a:gd name="T11" fmla="*/ 0 60000 65536"/>
                <a:gd name="T12" fmla="*/ 0 60000 65536"/>
                <a:gd name="T13" fmla="*/ 0 60000 65536"/>
                <a:gd name="T14" fmla="*/ 0 60000 65536"/>
                <a:gd name="T15" fmla="*/ 0 w 177"/>
                <a:gd name="T16" fmla="*/ 0 h 132"/>
                <a:gd name="T17" fmla="*/ 177 w 177"/>
                <a:gd name="T18" fmla="*/ 132 h 132"/>
              </a:gdLst>
              <a:ahLst/>
              <a:cxnLst>
                <a:cxn ang="T10">
                  <a:pos x="T0" y="T1"/>
                </a:cxn>
                <a:cxn ang="T11">
                  <a:pos x="T2" y="T3"/>
                </a:cxn>
                <a:cxn ang="T12">
                  <a:pos x="T4" y="T5"/>
                </a:cxn>
                <a:cxn ang="T13">
                  <a:pos x="T6" y="T7"/>
                </a:cxn>
                <a:cxn ang="T14">
                  <a:pos x="T8" y="T9"/>
                </a:cxn>
              </a:cxnLst>
              <a:rect l="T15" t="T16" r="T17" b="T18"/>
              <a:pathLst>
                <a:path w="177" h="132">
                  <a:moveTo>
                    <a:pt x="0" y="126"/>
                  </a:moveTo>
                  <a:lnTo>
                    <a:pt x="15" y="0"/>
                  </a:lnTo>
                  <a:lnTo>
                    <a:pt x="177" y="3"/>
                  </a:lnTo>
                  <a:lnTo>
                    <a:pt x="126" y="132"/>
                  </a:lnTo>
                  <a:lnTo>
                    <a:pt x="0" y="126"/>
                  </a:lnTo>
                  <a:close/>
                </a:path>
              </a:pathLst>
            </a:custGeom>
            <a:gradFill rotWithShape="0">
              <a:gsLst>
                <a:gs pos="0">
                  <a:srgbClr val="543B12"/>
                </a:gs>
                <a:gs pos="100000">
                  <a:srgbClr val="32230A"/>
                </a:gs>
              </a:gsLst>
              <a:lin ang="0" scaled="1"/>
            </a:gradFill>
            <a:ln w="12700">
              <a:noFill/>
              <a:round/>
              <a:headEnd type="none" w="sm" len="sm"/>
              <a:tailEnd type="none" w="sm" len="sm"/>
            </a:ln>
          </p:spPr>
          <p:txBody>
            <a:bodyPr wrap="none" anchor="ctr"/>
            <a:lstStyle/>
            <a:p>
              <a:endParaRPr lang="en-US"/>
            </a:p>
          </p:txBody>
        </p:sp>
        <p:sp>
          <p:nvSpPr>
            <p:cNvPr id="63" name="Freeform 145">
              <a:extLst>
                <a:ext uri="{FF2B5EF4-FFF2-40B4-BE49-F238E27FC236}">
                  <a16:creationId xmlns:a16="http://schemas.microsoft.com/office/drawing/2014/main" id="{AF2DF975-4616-3F49-905E-8BD81FD51C04}"/>
                </a:ext>
              </a:extLst>
            </p:cNvPr>
            <p:cNvSpPr>
              <a:spLocks noChangeAspect="1"/>
            </p:cNvSpPr>
            <p:nvPr/>
          </p:nvSpPr>
          <p:spPr bwMode="auto">
            <a:xfrm>
              <a:off x="3620" y="3750"/>
              <a:ext cx="211" cy="237"/>
            </a:xfrm>
            <a:custGeom>
              <a:avLst/>
              <a:gdLst>
                <a:gd name="T0" fmla="*/ 944 w 1548"/>
                <a:gd name="T1" fmla="*/ 0 h 1616"/>
                <a:gd name="T2" fmla="*/ 1548 w 1548"/>
                <a:gd name="T3" fmla="*/ 100 h 1616"/>
                <a:gd name="T4" fmla="*/ 1088 w 1548"/>
                <a:gd name="T5" fmla="*/ 784 h 1616"/>
                <a:gd name="T6" fmla="*/ 32 w 1548"/>
                <a:gd name="T7" fmla="*/ 1616 h 1616"/>
                <a:gd name="T8" fmla="*/ 0 w 1548"/>
                <a:gd name="T9" fmla="*/ 1536 h 1616"/>
                <a:gd name="T10" fmla="*/ 944 w 1548"/>
                <a:gd name="T11" fmla="*/ 0 h 1616"/>
                <a:gd name="T12" fmla="*/ 0 60000 65536"/>
                <a:gd name="T13" fmla="*/ 0 60000 65536"/>
                <a:gd name="T14" fmla="*/ 0 60000 65536"/>
                <a:gd name="T15" fmla="*/ 0 60000 65536"/>
                <a:gd name="T16" fmla="*/ 0 60000 65536"/>
                <a:gd name="T17" fmla="*/ 0 60000 65536"/>
                <a:gd name="T18" fmla="*/ 0 w 1548"/>
                <a:gd name="T19" fmla="*/ 0 h 1616"/>
                <a:gd name="T20" fmla="*/ 1548 w 1548"/>
                <a:gd name="T21" fmla="*/ 1616 h 1616"/>
              </a:gdLst>
              <a:ahLst/>
              <a:cxnLst>
                <a:cxn ang="T12">
                  <a:pos x="T0" y="T1"/>
                </a:cxn>
                <a:cxn ang="T13">
                  <a:pos x="T2" y="T3"/>
                </a:cxn>
                <a:cxn ang="T14">
                  <a:pos x="T4" y="T5"/>
                </a:cxn>
                <a:cxn ang="T15">
                  <a:pos x="T6" y="T7"/>
                </a:cxn>
                <a:cxn ang="T16">
                  <a:pos x="T8" y="T9"/>
                </a:cxn>
                <a:cxn ang="T17">
                  <a:pos x="T10" y="T11"/>
                </a:cxn>
              </a:cxnLst>
              <a:rect l="T18" t="T19" r="T20" b="T21"/>
              <a:pathLst>
                <a:path w="1548" h="1616">
                  <a:moveTo>
                    <a:pt x="944" y="0"/>
                  </a:moveTo>
                  <a:lnTo>
                    <a:pt x="1548" y="100"/>
                  </a:lnTo>
                  <a:lnTo>
                    <a:pt x="1088" y="784"/>
                  </a:lnTo>
                  <a:lnTo>
                    <a:pt x="32" y="1616"/>
                  </a:lnTo>
                  <a:lnTo>
                    <a:pt x="0" y="1536"/>
                  </a:lnTo>
                  <a:lnTo>
                    <a:pt x="944" y="0"/>
                  </a:lnTo>
                  <a:close/>
                </a:path>
              </a:pathLst>
            </a:custGeom>
            <a:solidFill>
              <a:srgbClr val="735017"/>
            </a:solidFill>
            <a:ln w="6350">
              <a:noFill/>
              <a:round/>
              <a:headEnd type="none" w="sm" len="sm"/>
              <a:tailEnd type="none" w="sm" len="sm"/>
            </a:ln>
          </p:spPr>
          <p:txBody>
            <a:bodyPr wrap="none" anchor="ctr"/>
            <a:lstStyle/>
            <a:p>
              <a:endParaRPr lang="en-US"/>
            </a:p>
          </p:txBody>
        </p:sp>
        <p:sp>
          <p:nvSpPr>
            <p:cNvPr id="64" name="Freeform 146">
              <a:extLst>
                <a:ext uri="{FF2B5EF4-FFF2-40B4-BE49-F238E27FC236}">
                  <a16:creationId xmlns:a16="http://schemas.microsoft.com/office/drawing/2014/main" id="{F0C33F4F-8FC0-8C4B-B028-D1937E986191}"/>
                </a:ext>
              </a:extLst>
            </p:cNvPr>
            <p:cNvSpPr>
              <a:spLocks noChangeAspect="1"/>
            </p:cNvSpPr>
            <p:nvPr/>
          </p:nvSpPr>
          <p:spPr bwMode="auto">
            <a:xfrm>
              <a:off x="3772" y="3729"/>
              <a:ext cx="47" cy="67"/>
            </a:xfrm>
            <a:custGeom>
              <a:avLst/>
              <a:gdLst>
                <a:gd name="T0" fmla="*/ 20 w 344"/>
                <a:gd name="T1" fmla="*/ 88 h 456"/>
                <a:gd name="T2" fmla="*/ 68 w 344"/>
                <a:gd name="T3" fmla="*/ 0 h 456"/>
                <a:gd name="T4" fmla="*/ 344 w 344"/>
                <a:gd name="T5" fmla="*/ 456 h 456"/>
                <a:gd name="T6" fmla="*/ 208 w 344"/>
                <a:gd name="T7" fmla="*/ 456 h 456"/>
                <a:gd name="T8" fmla="*/ 0 w 344"/>
                <a:gd name="T9" fmla="*/ 112 h 456"/>
                <a:gd name="T10" fmla="*/ 20 w 344"/>
                <a:gd name="T11" fmla="*/ 88 h 456"/>
                <a:gd name="T12" fmla="*/ 0 60000 65536"/>
                <a:gd name="T13" fmla="*/ 0 60000 65536"/>
                <a:gd name="T14" fmla="*/ 0 60000 65536"/>
                <a:gd name="T15" fmla="*/ 0 60000 65536"/>
                <a:gd name="T16" fmla="*/ 0 60000 65536"/>
                <a:gd name="T17" fmla="*/ 0 60000 65536"/>
                <a:gd name="T18" fmla="*/ 0 w 344"/>
                <a:gd name="T19" fmla="*/ 0 h 456"/>
                <a:gd name="T20" fmla="*/ 344 w 344"/>
                <a:gd name="T21" fmla="*/ 456 h 456"/>
              </a:gdLst>
              <a:ahLst/>
              <a:cxnLst>
                <a:cxn ang="T12">
                  <a:pos x="T0" y="T1"/>
                </a:cxn>
                <a:cxn ang="T13">
                  <a:pos x="T2" y="T3"/>
                </a:cxn>
                <a:cxn ang="T14">
                  <a:pos x="T4" y="T5"/>
                </a:cxn>
                <a:cxn ang="T15">
                  <a:pos x="T6" y="T7"/>
                </a:cxn>
                <a:cxn ang="T16">
                  <a:pos x="T8" y="T9"/>
                </a:cxn>
                <a:cxn ang="T17">
                  <a:pos x="T10" y="T11"/>
                </a:cxn>
              </a:cxnLst>
              <a:rect l="T18" t="T19" r="T20" b="T21"/>
              <a:pathLst>
                <a:path w="344" h="456">
                  <a:moveTo>
                    <a:pt x="20" y="88"/>
                  </a:moveTo>
                  <a:lnTo>
                    <a:pt x="68" y="0"/>
                  </a:lnTo>
                  <a:lnTo>
                    <a:pt x="344" y="456"/>
                  </a:lnTo>
                  <a:lnTo>
                    <a:pt x="208" y="456"/>
                  </a:lnTo>
                  <a:lnTo>
                    <a:pt x="0" y="112"/>
                  </a:lnTo>
                  <a:lnTo>
                    <a:pt x="20" y="88"/>
                  </a:lnTo>
                  <a:close/>
                </a:path>
              </a:pathLst>
            </a:custGeom>
            <a:solidFill>
              <a:srgbClr val="F0DAB6"/>
            </a:solidFill>
            <a:ln w="6350">
              <a:noFill/>
              <a:round/>
              <a:headEnd type="none" w="sm" len="sm"/>
              <a:tailEnd type="none" w="sm" len="sm"/>
            </a:ln>
          </p:spPr>
          <p:txBody>
            <a:bodyPr wrap="none" anchor="ctr"/>
            <a:lstStyle/>
            <a:p>
              <a:endParaRPr lang="en-US"/>
            </a:p>
          </p:txBody>
        </p:sp>
        <p:grpSp>
          <p:nvGrpSpPr>
            <p:cNvPr id="65" name="Group 147">
              <a:extLst>
                <a:ext uri="{FF2B5EF4-FFF2-40B4-BE49-F238E27FC236}">
                  <a16:creationId xmlns:a16="http://schemas.microsoft.com/office/drawing/2014/main" id="{DB1CED8D-422C-3143-837A-3EB769F29D34}"/>
                </a:ext>
              </a:extLst>
            </p:cNvPr>
            <p:cNvGrpSpPr>
              <a:grpSpLocks noChangeAspect="1"/>
            </p:cNvGrpSpPr>
            <p:nvPr/>
          </p:nvGrpSpPr>
          <p:grpSpPr bwMode="auto">
            <a:xfrm>
              <a:off x="3663" y="3854"/>
              <a:ext cx="38" cy="47"/>
              <a:chOff x="2152" y="2010"/>
              <a:chExt cx="278" cy="328"/>
            </a:xfrm>
          </p:grpSpPr>
          <p:sp>
            <p:nvSpPr>
              <p:cNvPr id="400" name="Freeform 148">
                <a:extLst>
                  <a:ext uri="{FF2B5EF4-FFF2-40B4-BE49-F238E27FC236}">
                    <a16:creationId xmlns:a16="http://schemas.microsoft.com/office/drawing/2014/main" id="{11D0E01D-B4E6-8E49-AF17-CFD9FC2B8B93}"/>
                  </a:ext>
                </a:extLst>
              </p:cNvPr>
              <p:cNvSpPr>
                <a:spLocks noChangeAspect="1"/>
              </p:cNvSpPr>
              <p:nvPr/>
            </p:nvSpPr>
            <p:spPr bwMode="auto">
              <a:xfrm>
                <a:off x="2190" y="2256"/>
                <a:ext cx="94" cy="82"/>
              </a:xfrm>
              <a:custGeom>
                <a:avLst/>
                <a:gdLst>
                  <a:gd name="T0" fmla="*/ 0 w 94"/>
                  <a:gd name="T1" fmla="*/ 78 h 82"/>
                  <a:gd name="T2" fmla="*/ 44 w 94"/>
                  <a:gd name="T3" fmla="*/ 82 h 82"/>
                  <a:gd name="T4" fmla="*/ 94 w 94"/>
                  <a:gd name="T5" fmla="*/ 2 h 82"/>
                  <a:gd name="T6" fmla="*/ 60 w 94"/>
                  <a:gd name="T7" fmla="*/ 0 h 82"/>
                  <a:gd name="T8" fmla="*/ 0 w 94"/>
                  <a:gd name="T9" fmla="*/ 78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78"/>
                    </a:moveTo>
                    <a:lnTo>
                      <a:pt x="44" y="82"/>
                    </a:lnTo>
                    <a:lnTo>
                      <a:pt x="94" y="2"/>
                    </a:lnTo>
                    <a:lnTo>
                      <a:pt x="60" y="0"/>
                    </a:lnTo>
                    <a:lnTo>
                      <a:pt x="0" y="78"/>
                    </a:lnTo>
                    <a:close/>
                  </a:path>
                </a:pathLst>
              </a:custGeom>
              <a:solidFill>
                <a:srgbClr val="A57321"/>
              </a:solidFill>
              <a:ln w="6350">
                <a:noFill/>
                <a:round/>
                <a:headEnd type="none" w="sm" len="sm"/>
                <a:tailEnd type="none" w="sm" len="sm"/>
              </a:ln>
            </p:spPr>
            <p:txBody>
              <a:bodyPr wrap="none" anchor="ctr"/>
              <a:lstStyle/>
              <a:p>
                <a:endParaRPr lang="en-US"/>
              </a:p>
            </p:txBody>
          </p:sp>
          <p:sp>
            <p:nvSpPr>
              <p:cNvPr id="401" name="Freeform 149">
                <a:extLst>
                  <a:ext uri="{FF2B5EF4-FFF2-40B4-BE49-F238E27FC236}">
                    <a16:creationId xmlns:a16="http://schemas.microsoft.com/office/drawing/2014/main" id="{6E62A1E0-F3C4-9843-8445-80FE2FFF5867}"/>
                  </a:ext>
                </a:extLst>
              </p:cNvPr>
              <p:cNvSpPr>
                <a:spLocks noChangeAspect="1"/>
              </p:cNvSpPr>
              <p:nvPr/>
            </p:nvSpPr>
            <p:spPr bwMode="auto">
              <a:xfrm>
                <a:off x="2152" y="2226"/>
                <a:ext cx="98" cy="108"/>
              </a:xfrm>
              <a:custGeom>
                <a:avLst/>
                <a:gdLst>
                  <a:gd name="T0" fmla="*/ 50 w 98"/>
                  <a:gd name="T1" fmla="*/ 10 h 108"/>
                  <a:gd name="T2" fmla="*/ 88 w 98"/>
                  <a:gd name="T3" fmla="*/ 34 h 108"/>
                  <a:gd name="T4" fmla="*/ 44 w 98"/>
                  <a:gd name="T5" fmla="*/ 94 h 108"/>
                  <a:gd name="T6" fmla="*/ 8 w 98"/>
                  <a:gd name="T7" fmla="*/ 72 h 108"/>
                  <a:gd name="T8" fmla="*/ 0 w 98"/>
                  <a:gd name="T9" fmla="*/ 82 h 108"/>
                  <a:gd name="T10" fmla="*/ 42 w 98"/>
                  <a:gd name="T11" fmla="*/ 108 h 108"/>
                  <a:gd name="T12" fmla="*/ 98 w 98"/>
                  <a:gd name="T13" fmla="*/ 28 h 108"/>
                  <a:gd name="T14" fmla="*/ 58 w 98"/>
                  <a:gd name="T15" fmla="*/ 0 h 108"/>
                  <a:gd name="T16" fmla="*/ 50 w 98"/>
                  <a:gd name="T17" fmla="*/ 1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08"/>
                  <a:gd name="T29" fmla="*/ 98 w 9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08">
                    <a:moveTo>
                      <a:pt x="50" y="10"/>
                    </a:moveTo>
                    <a:lnTo>
                      <a:pt x="88" y="34"/>
                    </a:lnTo>
                    <a:lnTo>
                      <a:pt x="44" y="94"/>
                    </a:lnTo>
                    <a:lnTo>
                      <a:pt x="8" y="72"/>
                    </a:lnTo>
                    <a:lnTo>
                      <a:pt x="0" y="82"/>
                    </a:lnTo>
                    <a:lnTo>
                      <a:pt x="42" y="108"/>
                    </a:lnTo>
                    <a:lnTo>
                      <a:pt x="98" y="28"/>
                    </a:lnTo>
                    <a:lnTo>
                      <a:pt x="58" y="0"/>
                    </a:lnTo>
                    <a:lnTo>
                      <a:pt x="50" y="10"/>
                    </a:lnTo>
                    <a:close/>
                  </a:path>
                </a:pathLst>
              </a:custGeom>
              <a:solidFill>
                <a:srgbClr val="DAA248"/>
              </a:solidFill>
              <a:ln w="6350">
                <a:noFill/>
                <a:round/>
                <a:headEnd type="none" w="sm" len="sm"/>
                <a:tailEnd type="none" w="sm" len="sm"/>
              </a:ln>
            </p:spPr>
            <p:txBody>
              <a:bodyPr wrap="none" anchor="ctr"/>
              <a:lstStyle/>
              <a:p>
                <a:endParaRPr lang="en-US"/>
              </a:p>
            </p:txBody>
          </p:sp>
          <p:sp>
            <p:nvSpPr>
              <p:cNvPr id="402" name="Freeform 150">
                <a:extLst>
                  <a:ext uri="{FF2B5EF4-FFF2-40B4-BE49-F238E27FC236}">
                    <a16:creationId xmlns:a16="http://schemas.microsoft.com/office/drawing/2014/main" id="{84D9851F-E651-3D46-BE0B-442CAF5CF184}"/>
                  </a:ext>
                </a:extLst>
              </p:cNvPr>
              <p:cNvSpPr>
                <a:spLocks noChangeAspect="1"/>
              </p:cNvSpPr>
              <p:nvPr/>
            </p:nvSpPr>
            <p:spPr bwMode="auto">
              <a:xfrm>
                <a:off x="2294" y="2010"/>
                <a:ext cx="96" cy="112"/>
              </a:xfrm>
              <a:custGeom>
                <a:avLst/>
                <a:gdLst>
                  <a:gd name="T0" fmla="*/ 0 w 96"/>
                  <a:gd name="T1" fmla="*/ 82 h 112"/>
                  <a:gd name="T2" fmla="*/ 38 w 96"/>
                  <a:gd name="T3" fmla="*/ 112 h 112"/>
                  <a:gd name="T4" fmla="*/ 96 w 96"/>
                  <a:gd name="T5" fmla="*/ 26 h 112"/>
                  <a:gd name="T6" fmla="*/ 50 w 96"/>
                  <a:gd name="T7" fmla="*/ 0 h 112"/>
                  <a:gd name="T8" fmla="*/ 44 w 96"/>
                  <a:gd name="T9" fmla="*/ 10 h 112"/>
                  <a:gd name="T10" fmla="*/ 82 w 96"/>
                  <a:gd name="T11" fmla="*/ 32 h 112"/>
                  <a:gd name="T12" fmla="*/ 36 w 96"/>
                  <a:gd name="T13" fmla="*/ 96 h 112"/>
                  <a:gd name="T14" fmla="*/ 6 w 96"/>
                  <a:gd name="T15" fmla="*/ 72 h 112"/>
                  <a:gd name="T16" fmla="*/ 0 w 96"/>
                  <a:gd name="T17" fmla="*/ 82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2"/>
                  <a:gd name="T29" fmla="*/ 96 w 9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2">
                    <a:moveTo>
                      <a:pt x="0" y="82"/>
                    </a:moveTo>
                    <a:lnTo>
                      <a:pt x="38" y="112"/>
                    </a:lnTo>
                    <a:lnTo>
                      <a:pt x="96" y="26"/>
                    </a:lnTo>
                    <a:lnTo>
                      <a:pt x="50" y="0"/>
                    </a:lnTo>
                    <a:lnTo>
                      <a:pt x="44" y="10"/>
                    </a:lnTo>
                    <a:lnTo>
                      <a:pt x="82" y="32"/>
                    </a:lnTo>
                    <a:lnTo>
                      <a:pt x="36" y="96"/>
                    </a:lnTo>
                    <a:lnTo>
                      <a:pt x="6" y="72"/>
                    </a:lnTo>
                    <a:lnTo>
                      <a:pt x="0" y="82"/>
                    </a:lnTo>
                    <a:close/>
                  </a:path>
                </a:pathLst>
              </a:custGeom>
              <a:solidFill>
                <a:srgbClr val="DAA248"/>
              </a:solidFill>
              <a:ln w="6350">
                <a:noFill/>
                <a:round/>
                <a:headEnd type="none" w="sm" len="sm"/>
                <a:tailEnd type="none" w="sm" len="sm"/>
              </a:ln>
            </p:spPr>
            <p:txBody>
              <a:bodyPr wrap="none" anchor="ctr"/>
              <a:lstStyle/>
              <a:p>
                <a:endParaRPr lang="en-US"/>
              </a:p>
            </p:txBody>
          </p:sp>
          <p:sp>
            <p:nvSpPr>
              <p:cNvPr id="403" name="Freeform 151">
                <a:extLst>
                  <a:ext uri="{FF2B5EF4-FFF2-40B4-BE49-F238E27FC236}">
                    <a16:creationId xmlns:a16="http://schemas.microsoft.com/office/drawing/2014/main" id="{62E77D39-6B5C-1545-B040-F6D2A5CB846F}"/>
                  </a:ext>
                </a:extLst>
              </p:cNvPr>
              <p:cNvSpPr>
                <a:spLocks noChangeAspect="1"/>
              </p:cNvSpPr>
              <p:nvPr/>
            </p:nvSpPr>
            <p:spPr bwMode="auto">
              <a:xfrm>
                <a:off x="2328" y="2038"/>
                <a:ext cx="98" cy="84"/>
              </a:xfrm>
              <a:custGeom>
                <a:avLst/>
                <a:gdLst>
                  <a:gd name="T0" fmla="*/ 0 w 98"/>
                  <a:gd name="T1" fmla="*/ 82 h 84"/>
                  <a:gd name="T2" fmla="*/ 42 w 98"/>
                  <a:gd name="T3" fmla="*/ 84 h 84"/>
                  <a:gd name="T4" fmla="*/ 98 w 98"/>
                  <a:gd name="T5" fmla="*/ 4 h 84"/>
                  <a:gd name="T6" fmla="*/ 60 w 98"/>
                  <a:gd name="T7" fmla="*/ 0 h 84"/>
                  <a:gd name="T8" fmla="*/ 0 w 98"/>
                  <a:gd name="T9" fmla="*/ 82 h 84"/>
                  <a:gd name="T10" fmla="*/ 0 60000 65536"/>
                  <a:gd name="T11" fmla="*/ 0 60000 65536"/>
                  <a:gd name="T12" fmla="*/ 0 60000 65536"/>
                  <a:gd name="T13" fmla="*/ 0 60000 65536"/>
                  <a:gd name="T14" fmla="*/ 0 60000 65536"/>
                  <a:gd name="T15" fmla="*/ 0 w 98"/>
                  <a:gd name="T16" fmla="*/ 0 h 84"/>
                  <a:gd name="T17" fmla="*/ 98 w 98"/>
                  <a:gd name="T18" fmla="*/ 84 h 84"/>
                </a:gdLst>
                <a:ahLst/>
                <a:cxnLst>
                  <a:cxn ang="T10">
                    <a:pos x="T0" y="T1"/>
                  </a:cxn>
                  <a:cxn ang="T11">
                    <a:pos x="T2" y="T3"/>
                  </a:cxn>
                  <a:cxn ang="T12">
                    <a:pos x="T4" y="T5"/>
                  </a:cxn>
                  <a:cxn ang="T13">
                    <a:pos x="T6" y="T7"/>
                  </a:cxn>
                  <a:cxn ang="T14">
                    <a:pos x="T8" y="T9"/>
                  </a:cxn>
                </a:cxnLst>
                <a:rect l="T15" t="T16" r="T17" b="T18"/>
                <a:pathLst>
                  <a:path w="98" h="84">
                    <a:moveTo>
                      <a:pt x="0" y="82"/>
                    </a:moveTo>
                    <a:lnTo>
                      <a:pt x="42" y="84"/>
                    </a:lnTo>
                    <a:lnTo>
                      <a:pt x="98" y="4"/>
                    </a:lnTo>
                    <a:lnTo>
                      <a:pt x="60" y="0"/>
                    </a:lnTo>
                    <a:lnTo>
                      <a:pt x="0" y="82"/>
                    </a:lnTo>
                    <a:close/>
                  </a:path>
                </a:pathLst>
              </a:custGeom>
              <a:solidFill>
                <a:srgbClr val="A57321"/>
              </a:solidFill>
              <a:ln w="6350">
                <a:noFill/>
                <a:round/>
                <a:headEnd type="none" w="sm" len="sm"/>
                <a:tailEnd type="none" w="sm" len="sm"/>
              </a:ln>
            </p:spPr>
            <p:txBody>
              <a:bodyPr wrap="none" anchor="ctr"/>
              <a:lstStyle/>
              <a:p>
                <a:endParaRPr lang="en-US"/>
              </a:p>
            </p:txBody>
          </p:sp>
          <p:sp>
            <p:nvSpPr>
              <p:cNvPr id="404" name="Freeform 152">
                <a:extLst>
                  <a:ext uri="{FF2B5EF4-FFF2-40B4-BE49-F238E27FC236}">
                    <a16:creationId xmlns:a16="http://schemas.microsoft.com/office/drawing/2014/main" id="{FE329667-04FA-954A-A8C4-58B4A2EB3507}"/>
                  </a:ext>
                </a:extLst>
              </p:cNvPr>
              <p:cNvSpPr>
                <a:spLocks noChangeAspect="1"/>
              </p:cNvSpPr>
              <p:nvPr/>
            </p:nvSpPr>
            <p:spPr bwMode="auto">
              <a:xfrm>
                <a:off x="2208" y="2226"/>
                <a:ext cx="84" cy="30"/>
              </a:xfrm>
              <a:custGeom>
                <a:avLst/>
                <a:gdLst>
                  <a:gd name="T0" fmla="*/ 0 w 84"/>
                  <a:gd name="T1" fmla="*/ 0 h 30"/>
                  <a:gd name="T2" fmla="*/ 60 w 84"/>
                  <a:gd name="T3" fmla="*/ 4 h 30"/>
                  <a:gd name="T4" fmla="*/ 84 w 84"/>
                  <a:gd name="T5" fmla="*/ 20 h 30"/>
                  <a:gd name="T6" fmla="*/ 74 w 84"/>
                  <a:gd name="T7" fmla="*/ 30 h 30"/>
                  <a:gd name="T8" fmla="*/ 44 w 84"/>
                  <a:gd name="T9" fmla="*/ 30 h 30"/>
                  <a:gd name="T10" fmla="*/ 0 w 84"/>
                  <a:gd name="T11" fmla="*/ 0 h 30"/>
                  <a:gd name="T12" fmla="*/ 0 60000 65536"/>
                  <a:gd name="T13" fmla="*/ 0 60000 65536"/>
                  <a:gd name="T14" fmla="*/ 0 60000 65536"/>
                  <a:gd name="T15" fmla="*/ 0 60000 65536"/>
                  <a:gd name="T16" fmla="*/ 0 60000 65536"/>
                  <a:gd name="T17" fmla="*/ 0 60000 65536"/>
                  <a:gd name="T18" fmla="*/ 0 w 84"/>
                  <a:gd name="T19" fmla="*/ 0 h 30"/>
                  <a:gd name="T20" fmla="*/ 84 w 8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84" h="30">
                    <a:moveTo>
                      <a:pt x="0" y="0"/>
                    </a:moveTo>
                    <a:lnTo>
                      <a:pt x="60" y="4"/>
                    </a:lnTo>
                    <a:lnTo>
                      <a:pt x="84" y="20"/>
                    </a:lnTo>
                    <a:lnTo>
                      <a:pt x="74" y="30"/>
                    </a:lnTo>
                    <a:lnTo>
                      <a:pt x="44" y="30"/>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405" name="Freeform 153">
                <a:extLst>
                  <a:ext uri="{FF2B5EF4-FFF2-40B4-BE49-F238E27FC236}">
                    <a16:creationId xmlns:a16="http://schemas.microsoft.com/office/drawing/2014/main" id="{73BE81CB-21E4-B747-8B38-95F9A3D2E98C}"/>
                  </a:ext>
                </a:extLst>
              </p:cNvPr>
              <p:cNvSpPr>
                <a:spLocks noChangeAspect="1"/>
              </p:cNvSpPr>
              <p:nvPr/>
            </p:nvSpPr>
            <p:spPr bwMode="auto">
              <a:xfrm>
                <a:off x="2346" y="2010"/>
                <a:ext cx="84" cy="34"/>
              </a:xfrm>
              <a:custGeom>
                <a:avLst/>
                <a:gdLst>
                  <a:gd name="T0" fmla="*/ 0 w 84"/>
                  <a:gd name="T1" fmla="*/ 0 h 34"/>
                  <a:gd name="T2" fmla="*/ 66 w 84"/>
                  <a:gd name="T3" fmla="*/ 8 h 34"/>
                  <a:gd name="T4" fmla="*/ 84 w 84"/>
                  <a:gd name="T5" fmla="*/ 22 h 34"/>
                  <a:gd name="T6" fmla="*/ 76 w 84"/>
                  <a:gd name="T7" fmla="*/ 34 h 34"/>
                  <a:gd name="T8" fmla="*/ 38 w 84"/>
                  <a:gd name="T9" fmla="*/ 28 h 34"/>
                  <a:gd name="T10" fmla="*/ 0 w 84"/>
                  <a:gd name="T11" fmla="*/ 0 h 34"/>
                  <a:gd name="T12" fmla="*/ 0 60000 65536"/>
                  <a:gd name="T13" fmla="*/ 0 60000 65536"/>
                  <a:gd name="T14" fmla="*/ 0 60000 65536"/>
                  <a:gd name="T15" fmla="*/ 0 60000 65536"/>
                  <a:gd name="T16" fmla="*/ 0 60000 65536"/>
                  <a:gd name="T17" fmla="*/ 0 60000 65536"/>
                  <a:gd name="T18" fmla="*/ 0 w 84"/>
                  <a:gd name="T19" fmla="*/ 0 h 34"/>
                  <a:gd name="T20" fmla="*/ 84 w 8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4" h="34">
                    <a:moveTo>
                      <a:pt x="0" y="0"/>
                    </a:moveTo>
                    <a:lnTo>
                      <a:pt x="66" y="8"/>
                    </a:lnTo>
                    <a:lnTo>
                      <a:pt x="84" y="22"/>
                    </a:lnTo>
                    <a:lnTo>
                      <a:pt x="76" y="34"/>
                    </a:lnTo>
                    <a:lnTo>
                      <a:pt x="38" y="28"/>
                    </a:lnTo>
                    <a:lnTo>
                      <a:pt x="0" y="0"/>
                    </a:lnTo>
                    <a:close/>
                  </a:path>
                </a:pathLst>
              </a:custGeom>
              <a:solidFill>
                <a:srgbClr val="855D1B"/>
              </a:solidFill>
              <a:ln w="6350">
                <a:noFill/>
                <a:round/>
                <a:headEnd type="none" w="sm" len="sm"/>
                <a:tailEnd type="none" w="sm" len="sm"/>
              </a:ln>
            </p:spPr>
            <p:txBody>
              <a:bodyPr wrap="none" anchor="ctr"/>
              <a:lstStyle/>
              <a:p>
                <a:endParaRPr lang="en-US"/>
              </a:p>
            </p:txBody>
          </p:sp>
        </p:grpSp>
        <p:sp>
          <p:nvSpPr>
            <p:cNvPr id="66" name="Freeform 154">
              <a:extLst>
                <a:ext uri="{FF2B5EF4-FFF2-40B4-BE49-F238E27FC236}">
                  <a16:creationId xmlns:a16="http://schemas.microsoft.com/office/drawing/2014/main" id="{C9FA29F9-4C8D-534A-AF6F-EE034821ADFF}"/>
                </a:ext>
              </a:extLst>
            </p:cNvPr>
            <p:cNvSpPr>
              <a:spLocks noChangeAspect="1"/>
            </p:cNvSpPr>
            <p:nvPr/>
          </p:nvSpPr>
          <p:spPr bwMode="auto">
            <a:xfrm>
              <a:off x="3635" y="3787"/>
              <a:ext cx="217" cy="226"/>
            </a:xfrm>
            <a:custGeom>
              <a:avLst/>
              <a:gdLst>
                <a:gd name="T0" fmla="*/ 988 w 1592"/>
                <a:gd name="T1" fmla="*/ 0 h 1536"/>
                <a:gd name="T2" fmla="*/ 1592 w 1592"/>
                <a:gd name="T3" fmla="*/ 100 h 1536"/>
                <a:gd name="T4" fmla="*/ 584 w 1592"/>
                <a:gd name="T5" fmla="*/ 1536 h 1536"/>
                <a:gd name="T6" fmla="*/ 0 w 1592"/>
                <a:gd name="T7" fmla="*/ 1536 h 1536"/>
                <a:gd name="T8" fmla="*/ 988 w 1592"/>
                <a:gd name="T9" fmla="*/ 0 h 1536"/>
                <a:gd name="T10" fmla="*/ 0 60000 65536"/>
                <a:gd name="T11" fmla="*/ 0 60000 65536"/>
                <a:gd name="T12" fmla="*/ 0 60000 65536"/>
                <a:gd name="T13" fmla="*/ 0 60000 65536"/>
                <a:gd name="T14" fmla="*/ 0 60000 65536"/>
                <a:gd name="T15" fmla="*/ 0 w 1592"/>
                <a:gd name="T16" fmla="*/ 0 h 1536"/>
                <a:gd name="T17" fmla="*/ 1592 w 1592"/>
                <a:gd name="T18" fmla="*/ 1536 h 1536"/>
              </a:gdLst>
              <a:ahLst/>
              <a:cxnLst>
                <a:cxn ang="T10">
                  <a:pos x="T0" y="T1"/>
                </a:cxn>
                <a:cxn ang="T11">
                  <a:pos x="T2" y="T3"/>
                </a:cxn>
                <a:cxn ang="T12">
                  <a:pos x="T4" y="T5"/>
                </a:cxn>
                <a:cxn ang="T13">
                  <a:pos x="T6" y="T7"/>
                </a:cxn>
                <a:cxn ang="T14">
                  <a:pos x="T8" y="T9"/>
                </a:cxn>
              </a:cxnLst>
              <a:rect l="T15" t="T16" r="T17" b="T18"/>
              <a:pathLst>
                <a:path w="1592" h="1536">
                  <a:moveTo>
                    <a:pt x="988" y="0"/>
                  </a:moveTo>
                  <a:lnTo>
                    <a:pt x="1592" y="100"/>
                  </a:lnTo>
                  <a:lnTo>
                    <a:pt x="584" y="1536"/>
                  </a:lnTo>
                  <a:lnTo>
                    <a:pt x="0" y="1536"/>
                  </a:lnTo>
                  <a:lnTo>
                    <a:pt x="988" y="0"/>
                  </a:lnTo>
                  <a:close/>
                </a:path>
              </a:pathLst>
            </a:custGeom>
            <a:gradFill rotWithShape="0">
              <a:gsLst>
                <a:gs pos="0">
                  <a:srgbClr val="93661D"/>
                </a:gs>
                <a:gs pos="100000">
                  <a:srgbClr val="32230A"/>
                </a:gs>
              </a:gsLst>
              <a:lin ang="5400000" scaled="1"/>
            </a:gradFill>
            <a:ln w="6350">
              <a:noFill/>
              <a:round/>
              <a:headEnd type="none" w="sm" len="sm"/>
              <a:tailEnd type="none" w="sm" len="sm"/>
            </a:ln>
          </p:spPr>
          <p:txBody>
            <a:bodyPr wrap="none" anchor="ctr"/>
            <a:lstStyle/>
            <a:p>
              <a:endParaRPr lang="en-US"/>
            </a:p>
          </p:txBody>
        </p:sp>
        <p:sp>
          <p:nvSpPr>
            <p:cNvPr id="67" name="Freeform 155">
              <a:extLst>
                <a:ext uri="{FF2B5EF4-FFF2-40B4-BE49-F238E27FC236}">
                  <a16:creationId xmlns:a16="http://schemas.microsoft.com/office/drawing/2014/main" id="{D49987C5-CB38-6849-A13F-CE2D1DBAF23A}"/>
                </a:ext>
              </a:extLst>
            </p:cNvPr>
            <p:cNvSpPr>
              <a:spLocks noChangeAspect="1"/>
            </p:cNvSpPr>
            <p:nvPr/>
          </p:nvSpPr>
          <p:spPr bwMode="auto">
            <a:xfrm>
              <a:off x="3771" y="3951"/>
              <a:ext cx="22" cy="64"/>
            </a:xfrm>
            <a:custGeom>
              <a:avLst/>
              <a:gdLst>
                <a:gd name="T0" fmla="*/ 165 w 165"/>
                <a:gd name="T1" fmla="*/ 9 h 438"/>
                <a:gd name="T2" fmla="*/ 69 w 165"/>
                <a:gd name="T3" fmla="*/ 438 h 438"/>
                <a:gd name="T4" fmla="*/ 27 w 165"/>
                <a:gd name="T5" fmla="*/ 438 h 438"/>
                <a:gd name="T6" fmla="*/ 0 w 165"/>
                <a:gd name="T7" fmla="*/ 426 h 438"/>
                <a:gd name="T8" fmla="*/ 99 w 165"/>
                <a:gd name="T9" fmla="*/ 0 h 438"/>
                <a:gd name="T10" fmla="*/ 135 w 165"/>
                <a:gd name="T11" fmla="*/ 6 h 438"/>
                <a:gd name="T12" fmla="*/ 165 w 165"/>
                <a:gd name="T13" fmla="*/ 9 h 438"/>
                <a:gd name="T14" fmla="*/ 0 60000 65536"/>
                <a:gd name="T15" fmla="*/ 0 60000 65536"/>
                <a:gd name="T16" fmla="*/ 0 60000 65536"/>
                <a:gd name="T17" fmla="*/ 0 60000 65536"/>
                <a:gd name="T18" fmla="*/ 0 60000 65536"/>
                <a:gd name="T19" fmla="*/ 0 60000 65536"/>
                <a:gd name="T20" fmla="*/ 0 60000 65536"/>
                <a:gd name="T21" fmla="*/ 0 w 165"/>
                <a:gd name="T22" fmla="*/ 0 h 438"/>
                <a:gd name="T23" fmla="*/ 165 w 165"/>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438">
                  <a:moveTo>
                    <a:pt x="165" y="9"/>
                  </a:moveTo>
                  <a:lnTo>
                    <a:pt x="69" y="438"/>
                  </a:lnTo>
                  <a:lnTo>
                    <a:pt x="27" y="438"/>
                  </a:lnTo>
                  <a:lnTo>
                    <a:pt x="0" y="426"/>
                  </a:lnTo>
                  <a:lnTo>
                    <a:pt x="99" y="0"/>
                  </a:lnTo>
                  <a:lnTo>
                    <a:pt x="135" y="6"/>
                  </a:lnTo>
                  <a:lnTo>
                    <a:pt x="165" y="9"/>
                  </a:lnTo>
                  <a:close/>
                </a:path>
              </a:pathLst>
            </a:custGeom>
            <a:solidFill>
              <a:srgbClr val="6F4D17"/>
            </a:solidFill>
            <a:ln w="12700">
              <a:noFill/>
              <a:round/>
              <a:headEnd type="none" w="sm" len="sm"/>
              <a:tailEnd type="none" w="sm" len="sm"/>
            </a:ln>
          </p:spPr>
          <p:txBody>
            <a:bodyPr wrap="none" anchor="ctr"/>
            <a:lstStyle/>
            <a:p>
              <a:endParaRPr lang="en-US"/>
            </a:p>
          </p:txBody>
        </p:sp>
        <p:sp>
          <p:nvSpPr>
            <p:cNvPr id="68" name="Line 156">
              <a:extLst>
                <a:ext uri="{FF2B5EF4-FFF2-40B4-BE49-F238E27FC236}">
                  <a16:creationId xmlns:a16="http://schemas.microsoft.com/office/drawing/2014/main" id="{92F44E32-7A41-DE4D-809A-A19DE02B4DAA}"/>
                </a:ext>
              </a:extLst>
            </p:cNvPr>
            <p:cNvSpPr>
              <a:spLocks noChangeAspect="1" noChangeShapeType="1"/>
            </p:cNvSpPr>
            <p:nvPr/>
          </p:nvSpPr>
          <p:spPr bwMode="auto">
            <a:xfrm flipV="1">
              <a:off x="3774" y="3962"/>
              <a:ext cx="11" cy="52"/>
            </a:xfrm>
            <a:prstGeom prst="line">
              <a:avLst/>
            </a:prstGeom>
            <a:noFill/>
            <a:ln w="12700">
              <a:solidFill>
                <a:srgbClr val="543B12"/>
              </a:solidFill>
              <a:round/>
              <a:headEnd type="none" w="sm" len="sm"/>
              <a:tailEnd type="none" w="sm" len="sm"/>
            </a:ln>
          </p:spPr>
          <p:txBody>
            <a:bodyPr wrap="none" anchor="ctr"/>
            <a:lstStyle/>
            <a:p>
              <a:endParaRPr lang="en-US"/>
            </a:p>
          </p:txBody>
        </p:sp>
        <p:sp>
          <p:nvSpPr>
            <p:cNvPr id="69" name="Freeform 157">
              <a:extLst>
                <a:ext uri="{FF2B5EF4-FFF2-40B4-BE49-F238E27FC236}">
                  <a16:creationId xmlns:a16="http://schemas.microsoft.com/office/drawing/2014/main" id="{27977E78-B017-D142-8664-9F16F2AEF790}"/>
                </a:ext>
              </a:extLst>
            </p:cNvPr>
            <p:cNvSpPr>
              <a:spLocks noChangeAspect="1"/>
            </p:cNvSpPr>
            <p:nvPr/>
          </p:nvSpPr>
          <p:spPr bwMode="auto">
            <a:xfrm>
              <a:off x="3780" y="3891"/>
              <a:ext cx="26" cy="74"/>
            </a:xfrm>
            <a:custGeom>
              <a:avLst/>
              <a:gdLst>
                <a:gd name="T0" fmla="*/ 184 w 184"/>
                <a:gd name="T1" fmla="*/ 0 h 468"/>
                <a:gd name="T2" fmla="*/ 169 w 184"/>
                <a:gd name="T3" fmla="*/ 30 h 468"/>
                <a:gd name="T4" fmla="*/ 166 w 184"/>
                <a:gd name="T5" fmla="*/ 78 h 468"/>
                <a:gd name="T6" fmla="*/ 154 w 184"/>
                <a:gd name="T7" fmla="*/ 141 h 468"/>
                <a:gd name="T8" fmla="*/ 145 w 184"/>
                <a:gd name="T9" fmla="*/ 192 h 468"/>
                <a:gd name="T10" fmla="*/ 136 w 184"/>
                <a:gd name="T11" fmla="*/ 219 h 468"/>
                <a:gd name="T12" fmla="*/ 124 w 184"/>
                <a:gd name="T13" fmla="*/ 273 h 468"/>
                <a:gd name="T14" fmla="*/ 109 w 184"/>
                <a:gd name="T15" fmla="*/ 330 h 468"/>
                <a:gd name="T16" fmla="*/ 106 w 184"/>
                <a:gd name="T17" fmla="*/ 366 h 468"/>
                <a:gd name="T18" fmla="*/ 97 w 184"/>
                <a:gd name="T19" fmla="*/ 375 h 468"/>
                <a:gd name="T20" fmla="*/ 91 w 184"/>
                <a:gd name="T21" fmla="*/ 399 h 468"/>
                <a:gd name="T22" fmla="*/ 49 w 184"/>
                <a:gd name="T23" fmla="*/ 387 h 468"/>
                <a:gd name="T24" fmla="*/ 37 w 184"/>
                <a:gd name="T25" fmla="*/ 411 h 468"/>
                <a:gd name="T26" fmla="*/ 22 w 184"/>
                <a:gd name="T27" fmla="*/ 468 h 468"/>
                <a:gd name="T28" fmla="*/ 25 w 184"/>
                <a:gd name="T29" fmla="*/ 429 h 468"/>
                <a:gd name="T30" fmla="*/ 31 w 184"/>
                <a:gd name="T31" fmla="*/ 387 h 468"/>
                <a:gd name="T32" fmla="*/ 37 w 184"/>
                <a:gd name="T33" fmla="*/ 369 h 468"/>
                <a:gd name="T34" fmla="*/ 55 w 184"/>
                <a:gd name="T35" fmla="*/ 318 h 468"/>
                <a:gd name="T36" fmla="*/ 73 w 184"/>
                <a:gd name="T37" fmla="*/ 255 h 468"/>
                <a:gd name="T38" fmla="*/ 76 w 184"/>
                <a:gd name="T39" fmla="*/ 234 h 468"/>
                <a:gd name="T40" fmla="*/ 82 w 184"/>
                <a:gd name="T41" fmla="*/ 216 h 468"/>
                <a:gd name="T42" fmla="*/ 88 w 184"/>
                <a:gd name="T43" fmla="*/ 183 h 468"/>
                <a:gd name="T44" fmla="*/ 94 w 184"/>
                <a:gd name="T45" fmla="*/ 165 h 468"/>
                <a:gd name="T46" fmla="*/ 97 w 184"/>
                <a:gd name="T47" fmla="*/ 144 h 468"/>
                <a:gd name="T48" fmla="*/ 109 w 184"/>
                <a:gd name="T49" fmla="*/ 126 h 468"/>
                <a:gd name="T50" fmla="*/ 127 w 184"/>
                <a:gd name="T51" fmla="*/ 51 h 468"/>
                <a:gd name="T52" fmla="*/ 154 w 184"/>
                <a:gd name="T53" fmla="*/ 39 h 468"/>
                <a:gd name="T54" fmla="*/ 163 w 184"/>
                <a:gd name="T55" fmla="*/ 36 h 468"/>
                <a:gd name="T56" fmla="*/ 169 w 184"/>
                <a:gd name="T57" fmla="*/ 27 h 468"/>
                <a:gd name="T58" fmla="*/ 172 w 184"/>
                <a:gd name="T59" fmla="*/ 15 h 468"/>
                <a:gd name="T60" fmla="*/ 181 w 184"/>
                <a:gd name="T61" fmla="*/ 6 h 468"/>
                <a:gd name="T62" fmla="*/ 184 w 184"/>
                <a:gd name="T63" fmla="*/ 0 h 4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468"/>
                <a:gd name="T98" fmla="*/ 184 w 184"/>
                <a:gd name="T99" fmla="*/ 468 h 4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468">
                  <a:moveTo>
                    <a:pt x="184" y="0"/>
                  </a:moveTo>
                  <a:cubicBezTo>
                    <a:pt x="181" y="11"/>
                    <a:pt x="169" y="30"/>
                    <a:pt x="169" y="30"/>
                  </a:cubicBezTo>
                  <a:cubicBezTo>
                    <a:pt x="167" y="50"/>
                    <a:pt x="162" y="60"/>
                    <a:pt x="166" y="78"/>
                  </a:cubicBezTo>
                  <a:cubicBezTo>
                    <a:pt x="164" y="103"/>
                    <a:pt x="167" y="121"/>
                    <a:pt x="154" y="141"/>
                  </a:cubicBezTo>
                  <a:cubicBezTo>
                    <a:pt x="152" y="162"/>
                    <a:pt x="150" y="173"/>
                    <a:pt x="145" y="192"/>
                  </a:cubicBezTo>
                  <a:cubicBezTo>
                    <a:pt x="149" y="207"/>
                    <a:pt x="149" y="210"/>
                    <a:pt x="136" y="219"/>
                  </a:cubicBezTo>
                  <a:cubicBezTo>
                    <a:pt x="130" y="236"/>
                    <a:pt x="128" y="255"/>
                    <a:pt x="124" y="273"/>
                  </a:cubicBezTo>
                  <a:cubicBezTo>
                    <a:pt x="122" y="303"/>
                    <a:pt x="127" y="312"/>
                    <a:pt x="109" y="330"/>
                  </a:cubicBezTo>
                  <a:cubicBezTo>
                    <a:pt x="108" y="342"/>
                    <a:pt x="109" y="354"/>
                    <a:pt x="106" y="366"/>
                  </a:cubicBezTo>
                  <a:cubicBezTo>
                    <a:pt x="105" y="370"/>
                    <a:pt x="99" y="371"/>
                    <a:pt x="97" y="375"/>
                  </a:cubicBezTo>
                  <a:cubicBezTo>
                    <a:pt x="94" y="379"/>
                    <a:pt x="91" y="397"/>
                    <a:pt x="91" y="399"/>
                  </a:cubicBezTo>
                  <a:cubicBezTo>
                    <a:pt x="70" y="396"/>
                    <a:pt x="66" y="393"/>
                    <a:pt x="49" y="387"/>
                  </a:cubicBezTo>
                  <a:cubicBezTo>
                    <a:pt x="38" y="394"/>
                    <a:pt x="32" y="397"/>
                    <a:pt x="37" y="411"/>
                  </a:cubicBezTo>
                  <a:cubicBezTo>
                    <a:pt x="34" y="432"/>
                    <a:pt x="26" y="447"/>
                    <a:pt x="22" y="468"/>
                  </a:cubicBezTo>
                  <a:cubicBezTo>
                    <a:pt x="0" y="461"/>
                    <a:pt x="13" y="441"/>
                    <a:pt x="25" y="429"/>
                  </a:cubicBezTo>
                  <a:cubicBezTo>
                    <a:pt x="33" y="404"/>
                    <a:pt x="21" y="443"/>
                    <a:pt x="31" y="387"/>
                  </a:cubicBezTo>
                  <a:cubicBezTo>
                    <a:pt x="32" y="381"/>
                    <a:pt x="37" y="369"/>
                    <a:pt x="37" y="369"/>
                  </a:cubicBezTo>
                  <a:cubicBezTo>
                    <a:pt x="40" y="348"/>
                    <a:pt x="44" y="335"/>
                    <a:pt x="55" y="318"/>
                  </a:cubicBezTo>
                  <a:cubicBezTo>
                    <a:pt x="61" y="296"/>
                    <a:pt x="66" y="276"/>
                    <a:pt x="73" y="255"/>
                  </a:cubicBezTo>
                  <a:cubicBezTo>
                    <a:pt x="74" y="248"/>
                    <a:pt x="74" y="241"/>
                    <a:pt x="76" y="234"/>
                  </a:cubicBezTo>
                  <a:cubicBezTo>
                    <a:pt x="77" y="228"/>
                    <a:pt x="82" y="216"/>
                    <a:pt x="82" y="216"/>
                  </a:cubicBezTo>
                  <a:cubicBezTo>
                    <a:pt x="84" y="201"/>
                    <a:pt x="84" y="196"/>
                    <a:pt x="88" y="183"/>
                  </a:cubicBezTo>
                  <a:cubicBezTo>
                    <a:pt x="90" y="177"/>
                    <a:pt x="94" y="165"/>
                    <a:pt x="94" y="165"/>
                  </a:cubicBezTo>
                  <a:cubicBezTo>
                    <a:pt x="95" y="158"/>
                    <a:pt x="94" y="151"/>
                    <a:pt x="97" y="144"/>
                  </a:cubicBezTo>
                  <a:cubicBezTo>
                    <a:pt x="100" y="137"/>
                    <a:pt x="109" y="126"/>
                    <a:pt x="109" y="126"/>
                  </a:cubicBezTo>
                  <a:cubicBezTo>
                    <a:pt x="111" y="106"/>
                    <a:pt x="111" y="67"/>
                    <a:pt x="127" y="51"/>
                  </a:cubicBezTo>
                  <a:cubicBezTo>
                    <a:pt x="134" y="44"/>
                    <a:pt x="145" y="42"/>
                    <a:pt x="154" y="39"/>
                  </a:cubicBezTo>
                  <a:cubicBezTo>
                    <a:pt x="157" y="38"/>
                    <a:pt x="163" y="36"/>
                    <a:pt x="163" y="36"/>
                  </a:cubicBezTo>
                  <a:cubicBezTo>
                    <a:pt x="165" y="33"/>
                    <a:pt x="168" y="30"/>
                    <a:pt x="169" y="27"/>
                  </a:cubicBezTo>
                  <a:cubicBezTo>
                    <a:pt x="171" y="23"/>
                    <a:pt x="170" y="19"/>
                    <a:pt x="172" y="15"/>
                  </a:cubicBezTo>
                  <a:cubicBezTo>
                    <a:pt x="174" y="11"/>
                    <a:pt x="178" y="9"/>
                    <a:pt x="181" y="6"/>
                  </a:cubicBezTo>
                  <a:cubicBezTo>
                    <a:pt x="182" y="4"/>
                    <a:pt x="183" y="2"/>
                    <a:pt x="184" y="0"/>
                  </a:cubicBez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70" name="Freeform 158">
              <a:extLst>
                <a:ext uri="{FF2B5EF4-FFF2-40B4-BE49-F238E27FC236}">
                  <a16:creationId xmlns:a16="http://schemas.microsoft.com/office/drawing/2014/main" id="{8F0B1E7D-128C-F94A-8570-D559A93F254F}"/>
                </a:ext>
              </a:extLst>
            </p:cNvPr>
            <p:cNvSpPr>
              <a:spLocks noChangeAspect="1"/>
            </p:cNvSpPr>
            <p:nvPr/>
          </p:nvSpPr>
          <p:spPr bwMode="auto">
            <a:xfrm>
              <a:off x="3734" y="3718"/>
              <a:ext cx="49" cy="38"/>
            </a:xfrm>
            <a:custGeom>
              <a:avLst/>
              <a:gdLst>
                <a:gd name="T0" fmla="*/ 0 w 360"/>
                <a:gd name="T1" fmla="*/ 0 h 256"/>
                <a:gd name="T2" fmla="*/ 248 w 360"/>
                <a:gd name="T3" fmla="*/ 52 h 256"/>
                <a:gd name="T4" fmla="*/ 360 w 360"/>
                <a:gd name="T5" fmla="*/ 256 h 256"/>
                <a:gd name="T6" fmla="*/ 100 w 360"/>
                <a:gd name="T7" fmla="*/ 212 h 256"/>
                <a:gd name="T8" fmla="*/ 0 w 360"/>
                <a:gd name="T9" fmla="*/ 0 h 256"/>
                <a:gd name="T10" fmla="*/ 0 60000 65536"/>
                <a:gd name="T11" fmla="*/ 0 60000 65536"/>
                <a:gd name="T12" fmla="*/ 0 60000 65536"/>
                <a:gd name="T13" fmla="*/ 0 60000 65536"/>
                <a:gd name="T14" fmla="*/ 0 60000 65536"/>
                <a:gd name="T15" fmla="*/ 0 w 360"/>
                <a:gd name="T16" fmla="*/ 0 h 256"/>
                <a:gd name="T17" fmla="*/ 360 w 360"/>
                <a:gd name="T18" fmla="*/ 256 h 256"/>
              </a:gdLst>
              <a:ahLst/>
              <a:cxnLst>
                <a:cxn ang="T10">
                  <a:pos x="T0" y="T1"/>
                </a:cxn>
                <a:cxn ang="T11">
                  <a:pos x="T2" y="T3"/>
                </a:cxn>
                <a:cxn ang="T12">
                  <a:pos x="T4" y="T5"/>
                </a:cxn>
                <a:cxn ang="T13">
                  <a:pos x="T6" y="T7"/>
                </a:cxn>
                <a:cxn ang="T14">
                  <a:pos x="T8" y="T9"/>
                </a:cxn>
              </a:cxnLst>
              <a:rect l="T15" t="T16" r="T17" b="T18"/>
              <a:pathLst>
                <a:path w="360" h="256">
                  <a:moveTo>
                    <a:pt x="0" y="0"/>
                  </a:moveTo>
                  <a:lnTo>
                    <a:pt x="248" y="52"/>
                  </a:lnTo>
                  <a:lnTo>
                    <a:pt x="360" y="256"/>
                  </a:lnTo>
                  <a:lnTo>
                    <a:pt x="100" y="212"/>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1" name="Freeform 159">
              <a:extLst>
                <a:ext uri="{FF2B5EF4-FFF2-40B4-BE49-F238E27FC236}">
                  <a16:creationId xmlns:a16="http://schemas.microsoft.com/office/drawing/2014/main" id="{E55C78DC-90D3-0447-9974-B09CEFB5550B}"/>
                </a:ext>
              </a:extLst>
            </p:cNvPr>
            <p:cNvSpPr>
              <a:spLocks noChangeAspect="1"/>
            </p:cNvSpPr>
            <p:nvPr/>
          </p:nvSpPr>
          <p:spPr bwMode="auto">
            <a:xfrm>
              <a:off x="3753" y="3755"/>
              <a:ext cx="50" cy="36"/>
            </a:xfrm>
            <a:custGeom>
              <a:avLst/>
              <a:gdLst>
                <a:gd name="T0" fmla="*/ 0 w 368"/>
                <a:gd name="T1" fmla="*/ 0 h 248"/>
                <a:gd name="T2" fmla="*/ 256 w 368"/>
                <a:gd name="T3" fmla="*/ 52 h 248"/>
                <a:gd name="T4" fmla="*/ 368 w 368"/>
                <a:gd name="T5" fmla="*/ 248 h 248"/>
                <a:gd name="T6" fmla="*/ 96 w 368"/>
                <a:gd name="T7" fmla="*/ 204 h 248"/>
                <a:gd name="T8" fmla="*/ 0 w 368"/>
                <a:gd name="T9" fmla="*/ 0 h 248"/>
                <a:gd name="T10" fmla="*/ 0 60000 65536"/>
                <a:gd name="T11" fmla="*/ 0 60000 65536"/>
                <a:gd name="T12" fmla="*/ 0 60000 65536"/>
                <a:gd name="T13" fmla="*/ 0 60000 65536"/>
                <a:gd name="T14" fmla="*/ 0 60000 65536"/>
                <a:gd name="T15" fmla="*/ 0 w 368"/>
                <a:gd name="T16" fmla="*/ 0 h 248"/>
                <a:gd name="T17" fmla="*/ 368 w 368"/>
                <a:gd name="T18" fmla="*/ 248 h 248"/>
              </a:gdLst>
              <a:ahLst/>
              <a:cxnLst>
                <a:cxn ang="T10">
                  <a:pos x="T0" y="T1"/>
                </a:cxn>
                <a:cxn ang="T11">
                  <a:pos x="T2" y="T3"/>
                </a:cxn>
                <a:cxn ang="T12">
                  <a:pos x="T4" y="T5"/>
                </a:cxn>
                <a:cxn ang="T13">
                  <a:pos x="T6" y="T7"/>
                </a:cxn>
                <a:cxn ang="T14">
                  <a:pos x="T8" y="T9"/>
                </a:cxn>
              </a:cxnLst>
              <a:rect l="T15" t="T16" r="T17" b="T18"/>
              <a:pathLst>
                <a:path w="368" h="248">
                  <a:moveTo>
                    <a:pt x="0" y="0"/>
                  </a:moveTo>
                  <a:lnTo>
                    <a:pt x="256" y="52"/>
                  </a:lnTo>
                  <a:lnTo>
                    <a:pt x="368" y="248"/>
                  </a:lnTo>
                  <a:lnTo>
                    <a:pt x="96" y="204"/>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2" name="Freeform 160">
              <a:extLst>
                <a:ext uri="{FF2B5EF4-FFF2-40B4-BE49-F238E27FC236}">
                  <a16:creationId xmlns:a16="http://schemas.microsoft.com/office/drawing/2014/main" id="{40A91F78-82D6-DE43-A169-BAD2A69F3384}"/>
                </a:ext>
              </a:extLst>
            </p:cNvPr>
            <p:cNvSpPr>
              <a:spLocks noChangeAspect="1"/>
            </p:cNvSpPr>
            <p:nvPr/>
          </p:nvSpPr>
          <p:spPr bwMode="auto">
            <a:xfrm>
              <a:off x="3782" y="3729"/>
              <a:ext cx="49" cy="36"/>
            </a:xfrm>
            <a:custGeom>
              <a:avLst/>
              <a:gdLst>
                <a:gd name="T0" fmla="*/ 0 w 360"/>
                <a:gd name="T1" fmla="*/ 0 h 244"/>
                <a:gd name="T2" fmla="*/ 232 w 360"/>
                <a:gd name="T3" fmla="*/ 48 h 244"/>
                <a:gd name="T4" fmla="*/ 360 w 360"/>
                <a:gd name="T5" fmla="*/ 244 h 244"/>
                <a:gd name="T6" fmla="*/ 120 w 360"/>
                <a:gd name="T7" fmla="*/ 200 h 244"/>
                <a:gd name="T8" fmla="*/ 0 w 360"/>
                <a:gd name="T9" fmla="*/ 0 h 244"/>
                <a:gd name="T10" fmla="*/ 0 60000 65536"/>
                <a:gd name="T11" fmla="*/ 0 60000 65536"/>
                <a:gd name="T12" fmla="*/ 0 60000 65536"/>
                <a:gd name="T13" fmla="*/ 0 60000 65536"/>
                <a:gd name="T14" fmla="*/ 0 60000 65536"/>
                <a:gd name="T15" fmla="*/ 0 w 360"/>
                <a:gd name="T16" fmla="*/ 0 h 244"/>
                <a:gd name="T17" fmla="*/ 360 w 360"/>
                <a:gd name="T18" fmla="*/ 244 h 244"/>
              </a:gdLst>
              <a:ahLst/>
              <a:cxnLst>
                <a:cxn ang="T10">
                  <a:pos x="T0" y="T1"/>
                </a:cxn>
                <a:cxn ang="T11">
                  <a:pos x="T2" y="T3"/>
                </a:cxn>
                <a:cxn ang="T12">
                  <a:pos x="T4" y="T5"/>
                </a:cxn>
                <a:cxn ang="T13">
                  <a:pos x="T6" y="T7"/>
                </a:cxn>
                <a:cxn ang="T14">
                  <a:pos x="T8" y="T9"/>
                </a:cxn>
              </a:cxnLst>
              <a:rect l="T15" t="T16" r="T17" b="T18"/>
              <a:pathLst>
                <a:path w="360" h="244">
                  <a:moveTo>
                    <a:pt x="0" y="0"/>
                  </a:moveTo>
                  <a:lnTo>
                    <a:pt x="232" y="48"/>
                  </a:lnTo>
                  <a:lnTo>
                    <a:pt x="360" y="244"/>
                  </a:lnTo>
                  <a:lnTo>
                    <a:pt x="120" y="200"/>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3" name="Freeform 161">
              <a:extLst>
                <a:ext uri="{FF2B5EF4-FFF2-40B4-BE49-F238E27FC236}">
                  <a16:creationId xmlns:a16="http://schemas.microsoft.com/office/drawing/2014/main" id="{27AC426A-479E-D743-8B4D-E111F2E26CC0}"/>
                </a:ext>
              </a:extLst>
            </p:cNvPr>
            <p:cNvSpPr>
              <a:spLocks noChangeAspect="1"/>
            </p:cNvSpPr>
            <p:nvPr/>
          </p:nvSpPr>
          <p:spPr bwMode="auto">
            <a:xfrm>
              <a:off x="3802" y="3765"/>
              <a:ext cx="49" cy="36"/>
            </a:xfrm>
            <a:custGeom>
              <a:avLst/>
              <a:gdLst>
                <a:gd name="T0" fmla="*/ 0 w 360"/>
                <a:gd name="T1" fmla="*/ 0 h 248"/>
                <a:gd name="T2" fmla="*/ 236 w 360"/>
                <a:gd name="T3" fmla="*/ 40 h 248"/>
                <a:gd name="T4" fmla="*/ 360 w 360"/>
                <a:gd name="T5" fmla="*/ 248 h 248"/>
                <a:gd name="T6" fmla="*/ 124 w 360"/>
                <a:gd name="T7" fmla="*/ 212 h 248"/>
                <a:gd name="T8" fmla="*/ 0 w 360"/>
                <a:gd name="T9" fmla="*/ 0 h 248"/>
                <a:gd name="T10" fmla="*/ 0 60000 65536"/>
                <a:gd name="T11" fmla="*/ 0 60000 65536"/>
                <a:gd name="T12" fmla="*/ 0 60000 65536"/>
                <a:gd name="T13" fmla="*/ 0 60000 65536"/>
                <a:gd name="T14" fmla="*/ 0 60000 65536"/>
                <a:gd name="T15" fmla="*/ 0 w 360"/>
                <a:gd name="T16" fmla="*/ 0 h 248"/>
                <a:gd name="T17" fmla="*/ 360 w 360"/>
                <a:gd name="T18" fmla="*/ 248 h 248"/>
              </a:gdLst>
              <a:ahLst/>
              <a:cxnLst>
                <a:cxn ang="T10">
                  <a:pos x="T0" y="T1"/>
                </a:cxn>
                <a:cxn ang="T11">
                  <a:pos x="T2" y="T3"/>
                </a:cxn>
                <a:cxn ang="T12">
                  <a:pos x="T4" y="T5"/>
                </a:cxn>
                <a:cxn ang="T13">
                  <a:pos x="T6" y="T7"/>
                </a:cxn>
                <a:cxn ang="T14">
                  <a:pos x="T8" y="T9"/>
                </a:cxn>
              </a:cxnLst>
              <a:rect l="T15" t="T16" r="T17" b="T18"/>
              <a:pathLst>
                <a:path w="360" h="248">
                  <a:moveTo>
                    <a:pt x="0" y="0"/>
                  </a:moveTo>
                  <a:lnTo>
                    <a:pt x="236" y="40"/>
                  </a:lnTo>
                  <a:lnTo>
                    <a:pt x="360" y="248"/>
                  </a:lnTo>
                  <a:lnTo>
                    <a:pt x="124" y="212"/>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4" name="Freeform 162">
              <a:extLst>
                <a:ext uri="{FF2B5EF4-FFF2-40B4-BE49-F238E27FC236}">
                  <a16:creationId xmlns:a16="http://schemas.microsoft.com/office/drawing/2014/main" id="{D59C2926-25EE-124E-B5CA-B8C67CD31D0B}"/>
                </a:ext>
              </a:extLst>
            </p:cNvPr>
            <p:cNvSpPr>
              <a:spLocks noChangeAspect="1"/>
            </p:cNvSpPr>
            <p:nvPr/>
          </p:nvSpPr>
          <p:spPr bwMode="auto">
            <a:xfrm>
              <a:off x="3608" y="3718"/>
              <a:ext cx="140" cy="259"/>
            </a:xfrm>
            <a:custGeom>
              <a:avLst/>
              <a:gdLst>
                <a:gd name="T0" fmla="*/ 924 w 1028"/>
                <a:gd name="T1" fmla="*/ 0 h 1760"/>
                <a:gd name="T2" fmla="*/ 1028 w 1028"/>
                <a:gd name="T3" fmla="*/ 220 h 1760"/>
                <a:gd name="T4" fmla="*/ 80 w 1028"/>
                <a:gd name="T5" fmla="*/ 1760 h 1760"/>
                <a:gd name="T6" fmla="*/ 4 w 1028"/>
                <a:gd name="T7" fmla="*/ 1576 h 1760"/>
                <a:gd name="T8" fmla="*/ 32 w 1028"/>
                <a:gd name="T9" fmla="*/ 1580 h 1760"/>
                <a:gd name="T10" fmla="*/ 0 w 1028"/>
                <a:gd name="T11" fmla="*/ 1532 h 1760"/>
                <a:gd name="T12" fmla="*/ 924 w 1028"/>
                <a:gd name="T13" fmla="*/ 0 h 1760"/>
                <a:gd name="T14" fmla="*/ 0 60000 65536"/>
                <a:gd name="T15" fmla="*/ 0 60000 65536"/>
                <a:gd name="T16" fmla="*/ 0 60000 65536"/>
                <a:gd name="T17" fmla="*/ 0 60000 65536"/>
                <a:gd name="T18" fmla="*/ 0 60000 65536"/>
                <a:gd name="T19" fmla="*/ 0 60000 65536"/>
                <a:gd name="T20" fmla="*/ 0 60000 65536"/>
                <a:gd name="T21" fmla="*/ 0 w 1028"/>
                <a:gd name="T22" fmla="*/ 0 h 1760"/>
                <a:gd name="T23" fmla="*/ 1028 w 1028"/>
                <a:gd name="T24" fmla="*/ 1760 h 17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8" h="1760">
                  <a:moveTo>
                    <a:pt x="924" y="0"/>
                  </a:moveTo>
                  <a:lnTo>
                    <a:pt x="1028" y="220"/>
                  </a:lnTo>
                  <a:lnTo>
                    <a:pt x="80" y="1760"/>
                  </a:lnTo>
                  <a:cubicBezTo>
                    <a:pt x="55" y="1699"/>
                    <a:pt x="15" y="1613"/>
                    <a:pt x="4" y="1576"/>
                  </a:cubicBezTo>
                  <a:lnTo>
                    <a:pt x="32" y="1580"/>
                  </a:lnTo>
                  <a:lnTo>
                    <a:pt x="0" y="1532"/>
                  </a:lnTo>
                  <a:lnTo>
                    <a:pt x="924" y="0"/>
                  </a:lnTo>
                  <a:close/>
                </a:path>
              </a:pathLst>
            </a:custGeom>
            <a:solidFill>
              <a:srgbClr val="FFEDC9"/>
            </a:solidFill>
            <a:ln w="6350">
              <a:noFill/>
              <a:round/>
              <a:headEnd type="none" w="sm" len="sm"/>
              <a:tailEnd type="none" w="sm" len="sm"/>
            </a:ln>
          </p:spPr>
          <p:txBody>
            <a:bodyPr wrap="none" anchor="ctr"/>
            <a:lstStyle/>
            <a:p>
              <a:endParaRPr lang="en-US"/>
            </a:p>
          </p:txBody>
        </p:sp>
        <p:sp>
          <p:nvSpPr>
            <p:cNvPr id="75" name="Freeform 163">
              <a:extLst>
                <a:ext uri="{FF2B5EF4-FFF2-40B4-BE49-F238E27FC236}">
                  <a16:creationId xmlns:a16="http://schemas.microsoft.com/office/drawing/2014/main" id="{FCCF837D-4B87-FA48-9C62-BC689DD1C185}"/>
                </a:ext>
              </a:extLst>
            </p:cNvPr>
            <p:cNvSpPr>
              <a:spLocks noChangeAspect="1"/>
            </p:cNvSpPr>
            <p:nvPr/>
          </p:nvSpPr>
          <p:spPr bwMode="auto">
            <a:xfrm>
              <a:off x="3623" y="3754"/>
              <a:ext cx="145" cy="261"/>
            </a:xfrm>
            <a:custGeom>
              <a:avLst/>
              <a:gdLst>
                <a:gd name="T0" fmla="*/ 948 w 1064"/>
                <a:gd name="T1" fmla="*/ 0 h 1776"/>
                <a:gd name="T2" fmla="*/ 1064 w 1064"/>
                <a:gd name="T3" fmla="*/ 228 h 1776"/>
                <a:gd name="T4" fmla="*/ 80 w 1064"/>
                <a:gd name="T5" fmla="*/ 1776 h 1776"/>
                <a:gd name="T6" fmla="*/ 8 w 1064"/>
                <a:gd name="T7" fmla="*/ 1588 h 1776"/>
                <a:gd name="T8" fmla="*/ 20 w 1064"/>
                <a:gd name="T9" fmla="*/ 1584 h 1776"/>
                <a:gd name="T10" fmla="*/ 0 w 1064"/>
                <a:gd name="T11" fmla="*/ 1532 h 1776"/>
                <a:gd name="T12" fmla="*/ 948 w 1064"/>
                <a:gd name="T13" fmla="*/ 0 h 1776"/>
                <a:gd name="T14" fmla="*/ 0 60000 65536"/>
                <a:gd name="T15" fmla="*/ 0 60000 65536"/>
                <a:gd name="T16" fmla="*/ 0 60000 65536"/>
                <a:gd name="T17" fmla="*/ 0 60000 65536"/>
                <a:gd name="T18" fmla="*/ 0 60000 65536"/>
                <a:gd name="T19" fmla="*/ 0 60000 65536"/>
                <a:gd name="T20" fmla="*/ 0 60000 65536"/>
                <a:gd name="T21" fmla="*/ 0 w 1064"/>
                <a:gd name="T22" fmla="*/ 0 h 1776"/>
                <a:gd name="T23" fmla="*/ 1064 w 1064"/>
                <a:gd name="T24" fmla="*/ 1776 h 1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4" h="1776">
                  <a:moveTo>
                    <a:pt x="948" y="0"/>
                  </a:moveTo>
                  <a:lnTo>
                    <a:pt x="1064" y="228"/>
                  </a:lnTo>
                  <a:lnTo>
                    <a:pt x="80" y="1776"/>
                  </a:lnTo>
                  <a:cubicBezTo>
                    <a:pt x="56" y="1713"/>
                    <a:pt x="28" y="1652"/>
                    <a:pt x="8" y="1588"/>
                  </a:cubicBezTo>
                  <a:cubicBezTo>
                    <a:pt x="7" y="1584"/>
                    <a:pt x="20" y="1584"/>
                    <a:pt x="20" y="1584"/>
                  </a:cubicBezTo>
                  <a:lnTo>
                    <a:pt x="0" y="1532"/>
                  </a:lnTo>
                  <a:lnTo>
                    <a:pt x="948" y="0"/>
                  </a:lnTo>
                  <a:close/>
                </a:path>
              </a:pathLst>
            </a:custGeom>
            <a:solidFill>
              <a:srgbClr val="FFEDC9"/>
            </a:solidFill>
            <a:ln w="6350">
              <a:noFill/>
              <a:round/>
              <a:headEnd type="none" w="sm" len="sm"/>
              <a:tailEnd type="none" w="sm" len="sm"/>
            </a:ln>
          </p:spPr>
          <p:txBody>
            <a:bodyPr wrap="none" anchor="ctr"/>
            <a:lstStyle/>
            <a:p>
              <a:endParaRPr lang="en-US"/>
            </a:p>
          </p:txBody>
        </p:sp>
        <p:sp>
          <p:nvSpPr>
            <p:cNvPr id="76" name="Freeform 164">
              <a:extLst>
                <a:ext uri="{FF2B5EF4-FFF2-40B4-BE49-F238E27FC236}">
                  <a16:creationId xmlns:a16="http://schemas.microsoft.com/office/drawing/2014/main" id="{3FEAA3FB-D6CD-4D4F-97E4-FB3C4A9CFE03}"/>
                </a:ext>
              </a:extLst>
            </p:cNvPr>
            <p:cNvSpPr>
              <a:spLocks noChangeAspect="1"/>
            </p:cNvSpPr>
            <p:nvPr/>
          </p:nvSpPr>
          <p:spPr bwMode="auto">
            <a:xfrm>
              <a:off x="3734" y="3746"/>
              <a:ext cx="22" cy="27"/>
            </a:xfrm>
            <a:custGeom>
              <a:avLst/>
              <a:gdLst>
                <a:gd name="T0" fmla="*/ 0 w 156"/>
                <a:gd name="T1" fmla="*/ 132 h 180"/>
                <a:gd name="T2" fmla="*/ 76 w 156"/>
                <a:gd name="T3" fmla="*/ 8 h 180"/>
                <a:gd name="T4" fmla="*/ 100 w 156"/>
                <a:gd name="T5" fmla="*/ 16 h 180"/>
                <a:gd name="T6" fmla="*/ 108 w 156"/>
                <a:gd name="T7" fmla="*/ 0 h 180"/>
                <a:gd name="T8" fmla="*/ 156 w 156"/>
                <a:gd name="T9" fmla="*/ 8 h 180"/>
                <a:gd name="T10" fmla="*/ 68 w 156"/>
                <a:gd name="T11" fmla="*/ 180 h 180"/>
                <a:gd name="T12" fmla="*/ 20 w 156"/>
                <a:gd name="T13" fmla="*/ 164 h 180"/>
                <a:gd name="T14" fmla="*/ 0 w 156"/>
                <a:gd name="T15" fmla="*/ 132 h 18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0"/>
                <a:gd name="T26" fmla="*/ 156 w 156"/>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0">
                  <a:moveTo>
                    <a:pt x="0" y="132"/>
                  </a:moveTo>
                  <a:cubicBezTo>
                    <a:pt x="25" y="91"/>
                    <a:pt x="44" y="45"/>
                    <a:pt x="76" y="8"/>
                  </a:cubicBezTo>
                  <a:cubicBezTo>
                    <a:pt x="82" y="2"/>
                    <a:pt x="100" y="16"/>
                    <a:pt x="100" y="16"/>
                  </a:cubicBezTo>
                  <a:cubicBezTo>
                    <a:pt x="109" y="3"/>
                    <a:pt x="108" y="9"/>
                    <a:pt x="108" y="0"/>
                  </a:cubicBezTo>
                  <a:lnTo>
                    <a:pt x="156" y="8"/>
                  </a:lnTo>
                  <a:lnTo>
                    <a:pt x="68" y="180"/>
                  </a:lnTo>
                  <a:lnTo>
                    <a:pt x="20" y="164"/>
                  </a:lnTo>
                  <a:lnTo>
                    <a:pt x="0" y="132"/>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7" name="Freeform 165">
              <a:extLst>
                <a:ext uri="{FF2B5EF4-FFF2-40B4-BE49-F238E27FC236}">
                  <a16:creationId xmlns:a16="http://schemas.microsoft.com/office/drawing/2014/main" id="{88CBAA48-E12D-6A4A-9578-54FB47BA9E94}"/>
                </a:ext>
              </a:extLst>
            </p:cNvPr>
            <p:cNvSpPr>
              <a:spLocks noChangeAspect="1"/>
            </p:cNvSpPr>
            <p:nvPr/>
          </p:nvSpPr>
          <p:spPr bwMode="auto">
            <a:xfrm>
              <a:off x="3782" y="3752"/>
              <a:ext cx="22" cy="26"/>
            </a:xfrm>
            <a:custGeom>
              <a:avLst/>
              <a:gdLst>
                <a:gd name="T0" fmla="*/ 8 w 164"/>
                <a:gd name="T1" fmla="*/ 27 h 179"/>
                <a:gd name="T2" fmla="*/ 40 w 164"/>
                <a:gd name="T3" fmla="*/ 39 h 179"/>
                <a:gd name="T4" fmla="*/ 60 w 164"/>
                <a:gd name="T5" fmla="*/ 3 h 179"/>
                <a:gd name="T6" fmla="*/ 72 w 164"/>
                <a:gd name="T7" fmla="*/ 11 h 179"/>
                <a:gd name="T8" fmla="*/ 96 w 164"/>
                <a:gd name="T9" fmla="*/ 23 h 179"/>
                <a:gd name="T10" fmla="*/ 104 w 164"/>
                <a:gd name="T11" fmla="*/ 43 h 179"/>
                <a:gd name="T12" fmla="*/ 112 w 164"/>
                <a:gd name="T13" fmla="*/ 31 h 179"/>
                <a:gd name="T14" fmla="*/ 124 w 164"/>
                <a:gd name="T15" fmla="*/ 19 h 179"/>
                <a:gd name="T16" fmla="*/ 164 w 164"/>
                <a:gd name="T17" fmla="*/ 27 h 179"/>
                <a:gd name="T18" fmla="*/ 140 w 164"/>
                <a:gd name="T19" fmla="*/ 95 h 179"/>
                <a:gd name="T20" fmla="*/ 104 w 164"/>
                <a:gd name="T21" fmla="*/ 179 h 179"/>
                <a:gd name="T22" fmla="*/ 44 w 164"/>
                <a:gd name="T23" fmla="*/ 75 h 179"/>
                <a:gd name="T24" fmla="*/ 0 w 164"/>
                <a:gd name="T25" fmla="*/ 59 h 179"/>
                <a:gd name="T26" fmla="*/ 8 w 164"/>
                <a:gd name="T27" fmla="*/ 27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179"/>
                <a:gd name="T44" fmla="*/ 164 w 164"/>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179">
                  <a:moveTo>
                    <a:pt x="8" y="27"/>
                  </a:moveTo>
                  <a:cubicBezTo>
                    <a:pt x="19" y="30"/>
                    <a:pt x="32" y="31"/>
                    <a:pt x="40" y="39"/>
                  </a:cubicBezTo>
                  <a:cubicBezTo>
                    <a:pt x="47" y="27"/>
                    <a:pt x="50" y="12"/>
                    <a:pt x="60" y="3"/>
                  </a:cubicBezTo>
                  <a:cubicBezTo>
                    <a:pt x="64" y="0"/>
                    <a:pt x="68" y="9"/>
                    <a:pt x="72" y="11"/>
                  </a:cubicBezTo>
                  <a:cubicBezTo>
                    <a:pt x="97" y="22"/>
                    <a:pt x="96" y="10"/>
                    <a:pt x="96" y="23"/>
                  </a:cubicBezTo>
                  <a:cubicBezTo>
                    <a:pt x="96" y="25"/>
                    <a:pt x="83" y="51"/>
                    <a:pt x="104" y="43"/>
                  </a:cubicBezTo>
                  <a:cubicBezTo>
                    <a:pt x="108" y="41"/>
                    <a:pt x="109" y="35"/>
                    <a:pt x="112" y="31"/>
                  </a:cubicBezTo>
                  <a:cubicBezTo>
                    <a:pt x="116" y="27"/>
                    <a:pt x="124" y="19"/>
                    <a:pt x="124" y="19"/>
                  </a:cubicBezTo>
                  <a:lnTo>
                    <a:pt x="164" y="27"/>
                  </a:lnTo>
                  <a:lnTo>
                    <a:pt x="140" y="95"/>
                  </a:lnTo>
                  <a:lnTo>
                    <a:pt x="104" y="179"/>
                  </a:lnTo>
                  <a:lnTo>
                    <a:pt x="44" y="75"/>
                  </a:lnTo>
                  <a:lnTo>
                    <a:pt x="0" y="59"/>
                  </a:lnTo>
                  <a:lnTo>
                    <a:pt x="8" y="27"/>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8" name="Freeform 166">
              <a:extLst>
                <a:ext uri="{FF2B5EF4-FFF2-40B4-BE49-F238E27FC236}">
                  <a16:creationId xmlns:a16="http://schemas.microsoft.com/office/drawing/2014/main" id="{F774CFFB-FFAF-6744-85A9-D35FFD2C7C0A}"/>
                </a:ext>
              </a:extLst>
            </p:cNvPr>
            <p:cNvSpPr>
              <a:spLocks noChangeAspect="1"/>
            </p:cNvSpPr>
            <p:nvPr/>
          </p:nvSpPr>
          <p:spPr bwMode="auto">
            <a:xfrm>
              <a:off x="3753" y="3781"/>
              <a:ext cx="21" cy="30"/>
            </a:xfrm>
            <a:custGeom>
              <a:avLst/>
              <a:gdLst>
                <a:gd name="T0" fmla="*/ 80 w 155"/>
                <a:gd name="T1" fmla="*/ 31 h 203"/>
                <a:gd name="T2" fmla="*/ 0 w 155"/>
                <a:gd name="T3" fmla="*/ 159 h 203"/>
                <a:gd name="T4" fmla="*/ 24 w 155"/>
                <a:gd name="T5" fmla="*/ 191 h 203"/>
                <a:gd name="T6" fmla="*/ 64 w 155"/>
                <a:gd name="T7" fmla="*/ 203 h 203"/>
                <a:gd name="T8" fmla="*/ 116 w 155"/>
                <a:gd name="T9" fmla="*/ 123 h 203"/>
                <a:gd name="T10" fmla="*/ 152 w 155"/>
                <a:gd name="T11" fmla="*/ 19 h 203"/>
                <a:gd name="T12" fmla="*/ 100 w 155"/>
                <a:gd name="T13" fmla="*/ 43 h 203"/>
                <a:gd name="T14" fmla="*/ 80 w 155"/>
                <a:gd name="T15" fmla="*/ 31 h 203"/>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03"/>
                <a:gd name="T26" fmla="*/ 155 w 15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03">
                  <a:moveTo>
                    <a:pt x="80" y="31"/>
                  </a:moveTo>
                  <a:lnTo>
                    <a:pt x="0" y="159"/>
                  </a:lnTo>
                  <a:lnTo>
                    <a:pt x="24" y="191"/>
                  </a:lnTo>
                  <a:lnTo>
                    <a:pt x="64" y="203"/>
                  </a:lnTo>
                  <a:cubicBezTo>
                    <a:pt x="80" y="192"/>
                    <a:pt x="101" y="154"/>
                    <a:pt x="116" y="123"/>
                  </a:cubicBezTo>
                  <a:cubicBezTo>
                    <a:pt x="131" y="92"/>
                    <a:pt x="155" y="32"/>
                    <a:pt x="152" y="19"/>
                  </a:cubicBezTo>
                  <a:cubicBezTo>
                    <a:pt x="101" y="0"/>
                    <a:pt x="122" y="9"/>
                    <a:pt x="100" y="43"/>
                  </a:cubicBezTo>
                  <a:cubicBezTo>
                    <a:pt x="81" y="38"/>
                    <a:pt x="86" y="44"/>
                    <a:pt x="80" y="31"/>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9" name="Freeform 167">
              <a:extLst>
                <a:ext uri="{FF2B5EF4-FFF2-40B4-BE49-F238E27FC236}">
                  <a16:creationId xmlns:a16="http://schemas.microsoft.com/office/drawing/2014/main" id="{90B2BFDD-42AA-3A4C-99EC-9864C3C26A0A}"/>
                </a:ext>
              </a:extLst>
            </p:cNvPr>
            <p:cNvSpPr>
              <a:spLocks noChangeAspect="1"/>
            </p:cNvSpPr>
            <p:nvPr/>
          </p:nvSpPr>
          <p:spPr bwMode="auto">
            <a:xfrm>
              <a:off x="3760" y="3758"/>
              <a:ext cx="35"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0" name="Freeform 168">
              <a:extLst>
                <a:ext uri="{FF2B5EF4-FFF2-40B4-BE49-F238E27FC236}">
                  <a16:creationId xmlns:a16="http://schemas.microsoft.com/office/drawing/2014/main" id="{BE41D389-5DEA-4645-A929-0BC259A5788B}"/>
                </a:ext>
              </a:extLst>
            </p:cNvPr>
            <p:cNvSpPr>
              <a:spLocks noChangeAspect="1"/>
            </p:cNvSpPr>
            <p:nvPr/>
          </p:nvSpPr>
          <p:spPr bwMode="auto">
            <a:xfrm>
              <a:off x="3741" y="3722"/>
              <a:ext cx="35"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1" name="Line 169">
              <a:extLst>
                <a:ext uri="{FF2B5EF4-FFF2-40B4-BE49-F238E27FC236}">
                  <a16:creationId xmlns:a16="http://schemas.microsoft.com/office/drawing/2014/main" id="{9EFCDCC8-155E-FF45-8F69-0A9C3C67D559}"/>
                </a:ext>
              </a:extLst>
            </p:cNvPr>
            <p:cNvSpPr>
              <a:spLocks noChangeAspect="1" noChangeShapeType="1"/>
            </p:cNvSpPr>
            <p:nvPr/>
          </p:nvSpPr>
          <p:spPr bwMode="auto">
            <a:xfrm flipH="1">
              <a:off x="3620" y="3753"/>
              <a:ext cx="109" cy="197"/>
            </a:xfrm>
            <a:prstGeom prst="line">
              <a:avLst/>
            </a:prstGeom>
            <a:noFill/>
            <a:ln w="19050">
              <a:solidFill>
                <a:srgbClr val="F0DAB6"/>
              </a:solidFill>
              <a:round/>
              <a:headEnd type="none" w="sm" len="sm"/>
              <a:tailEnd type="none" w="sm" len="sm"/>
            </a:ln>
          </p:spPr>
          <p:txBody>
            <a:bodyPr wrap="none" anchor="ctr"/>
            <a:lstStyle/>
            <a:p>
              <a:endParaRPr lang="en-US"/>
            </a:p>
          </p:txBody>
        </p:sp>
        <p:sp>
          <p:nvSpPr>
            <p:cNvPr id="82" name="Line 170">
              <a:extLst>
                <a:ext uri="{FF2B5EF4-FFF2-40B4-BE49-F238E27FC236}">
                  <a16:creationId xmlns:a16="http://schemas.microsoft.com/office/drawing/2014/main" id="{A7DBA031-89FD-0148-91D7-1928658C44FC}"/>
                </a:ext>
              </a:extLst>
            </p:cNvPr>
            <p:cNvSpPr>
              <a:spLocks noChangeAspect="1" noChangeShapeType="1"/>
            </p:cNvSpPr>
            <p:nvPr/>
          </p:nvSpPr>
          <p:spPr bwMode="auto">
            <a:xfrm flipH="1">
              <a:off x="3635" y="3778"/>
              <a:ext cx="119" cy="208"/>
            </a:xfrm>
            <a:prstGeom prst="line">
              <a:avLst/>
            </a:prstGeom>
            <a:noFill/>
            <a:ln w="19050">
              <a:solidFill>
                <a:srgbClr val="F0DAB6"/>
              </a:solidFill>
              <a:round/>
              <a:headEnd type="none" w="sm" len="sm"/>
              <a:tailEnd type="none" w="sm" len="sm"/>
            </a:ln>
          </p:spPr>
          <p:txBody>
            <a:bodyPr wrap="none" anchor="ctr"/>
            <a:lstStyle/>
            <a:p>
              <a:endParaRPr lang="en-US"/>
            </a:p>
          </p:txBody>
        </p:sp>
        <p:sp>
          <p:nvSpPr>
            <p:cNvPr id="83" name="Freeform 171">
              <a:extLst>
                <a:ext uri="{FF2B5EF4-FFF2-40B4-BE49-F238E27FC236}">
                  <a16:creationId xmlns:a16="http://schemas.microsoft.com/office/drawing/2014/main" id="{5BC96488-BD23-244D-999A-4D2CD9A4B4B4}"/>
                </a:ext>
              </a:extLst>
            </p:cNvPr>
            <p:cNvSpPr>
              <a:spLocks noChangeAspect="1"/>
            </p:cNvSpPr>
            <p:nvPr/>
          </p:nvSpPr>
          <p:spPr bwMode="auto">
            <a:xfrm>
              <a:off x="3768" y="3794"/>
              <a:ext cx="48" cy="61"/>
            </a:xfrm>
            <a:custGeom>
              <a:avLst/>
              <a:gdLst>
                <a:gd name="T0" fmla="*/ 0 w 356"/>
                <a:gd name="T1" fmla="*/ 400 h 412"/>
                <a:gd name="T2" fmla="*/ 260 w 356"/>
                <a:gd name="T3" fmla="*/ 0 h 412"/>
                <a:gd name="T4" fmla="*/ 356 w 356"/>
                <a:gd name="T5" fmla="*/ 20 h 412"/>
                <a:gd name="T6" fmla="*/ 96 w 356"/>
                <a:gd name="T7" fmla="*/ 412 h 412"/>
                <a:gd name="T8" fmla="*/ 0 w 356"/>
                <a:gd name="T9" fmla="*/ 400 h 412"/>
                <a:gd name="T10" fmla="*/ 0 60000 65536"/>
                <a:gd name="T11" fmla="*/ 0 60000 65536"/>
                <a:gd name="T12" fmla="*/ 0 60000 65536"/>
                <a:gd name="T13" fmla="*/ 0 60000 65536"/>
                <a:gd name="T14" fmla="*/ 0 60000 65536"/>
                <a:gd name="T15" fmla="*/ 0 w 356"/>
                <a:gd name="T16" fmla="*/ 0 h 412"/>
                <a:gd name="T17" fmla="*/ 356 w 356"/>
                <a:gd name="T18" fmla="*/ 412 h 412"/>
              </a:gdLst>
              <a:ahLst/>
              <a:cxnLst>
                <a:cxn ang="T10">
                  <a:pos x="T0" y="T1"/>
                </a:cxn>
                <a:cxn ang="T11">
                  <a:pos x="T2" y="T3"/>
                </a:cxn>
                <a:cxn ang="T12">
                  <a:pos x="T4" y="T5"/>
                </a:cxn>
                <a:cxn ang="T13">
                  <a:pos x="T6" y="T7"/>
                </a:cxn>
                <a:cxn ang="T14">
                  <a:pos x="T8" y="T9"/>
                </a:cxn>
              </a:cxnLst>
              <a:rect l="T15" t="T16" r="T17" b="T18"/>
              <a:pathLst>
                <a:path w="356" h="412">
                  <a:moveTo>
                    <a:pt x="0" y="400"/>
                  </a:moveTo>
                  <a:lnTo>
                    <a:pt x="260" y="0"/>
                  </a:lnTo>
                  <a:lnTo>
                    <a:pt x="356" y="20"/>
                  </a:lnTo>
                  <a:lnTo>
                    <a:pt x="96" y="412"/>
                  </a:lnTo>
                  <a:lnTo>
                    <a:pt x="0" y="400"/>
                  </a:lnTo>
                  <a:close/>
                </a:path>
              </a:pathLst>
            </a:custGeom>
            <a:solidFill>
              <a:srgbClr val="160A00"/>
            </a:solidFill>
            <a:ln w="6350">
              <a:noFill/>
              <a:round/>
              <a:headEnd type="none" w="sm" len="sm"/>
              <a:tailEnd type="none" w="sm" len="sm"/>
            </a:ln>
          </p:spPr>
          <p:txBody>
            <a:bodyPr wrap="none" anchor="ctr"/>
            <a:lstStyle/>
            <a:p>
              <a:endParaRPr lang="en-US"/>
            </a:p>
          </p:txBody>
        </p:sp>
        <p:sp>
          <p:nvSpPr>
            <p:cNvPr id="84" name="Freeform 172">
              <a:extLst>
                <a:ext uri="{FF2B5EF4-FFF2-40B4-BE49-F238E27FC236}">
                  <a16:creationId xmlns:a16="http://schemas.microsoft.com/office/drawing/2014/main" id="{3585DDAE-42E3-2642-A51E-315E2D0D00FE}"/>
                </a:ext>
              </a:extLst>
            </p:cNvPr>
            <p:cNvSpPr>
              <a:spLocks noChangeAspect="1"/>
            </p:cNvSpPr>
            <p:nvPr/>
          </p:nvSpPr>
          <p:spPr bwMode="auto">
            <a:xfrm>
              <a:off x="3793" y="3790"/>
              <a:ext cx="34" cy="29"/>
            </a:xfrm>
            <a:custGeom>
              <a:avLst/>
              <a:gdLst>
                <a:gd name="T0" fmla="*/ 72 w 251"/>
                <a:gd name="T1" fmla="*/ 35 h 199"/>
                <a:gd name="T2" fmla="*/ 100 w 251"/>
                <a:gd name="T3" fmla="*/ 39 h 199"/>
                <a:gd name="T4" fmla="*/ 124 w 251"/>
                <a:gd name="T5" fmla="*/ 7 h 199"/>
                <a:gd name="T6" fmla="*/ 168 w 251"/>
                <a:gd name="T7" fmla="*/ 15 h 199"/>
                <a:gd name="T8" fmla="*/ 168 w 251"/>
                <a:gd name="T9" fmla="*/ 47 h 199"/>
                <a:gd name="T10" fmla="*/ 180 w 251"/>
                <a:gd name="T11" fmla="*/ 47 h 199"/>
                <a:gd name="T12" fmla="*/ 196 w 251"/>
                <a:gd name="T13" fmla="*/ 15 h 199"/>
                <a:gd name="T14" fmla="*/ 240 w 251"/>
                <a:gd name="T15" fmla="*/ 31 h 199"/>
                <a:gd name="T16" fmla="*/ 140 w 251"/>
                <a:gd name="T17" fmla="*/ 199 h 199"/>
                <a:gd name="T18" fmla="*/ 100 w 251"/>
                <a:gd name="T19" fmla="*/ 195 h 199"/>
                <a:gd name="T20" fmla="*/ 72 w 251"/>
                <a:gd name="T21" fmla="*/ 167 h 199"/>
                <a:gd name="T22" fmla="*/ 20 w 251"/>
                <a:gd name="T23" fmla="*/ 179 h 199"/>
                <a:gd name="T24" fmla="*/ 0 w 251"/>
                <a:gd name="T25" fmla="*/ 139 h 199"/>
                <a:gd name="T26" fmla="*/ 72 w 251"/>
                <a:gd name="T27" fmla="*/ 35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199"/>
                <a:gd name="T44" fmla="*/ 251 w 251"/>
                <a:gd name="T45" fmla="*/ 199 h 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199">
                  <a:moveTo>
                    <a:pt x="72" y="35"/>
                  </a:moveTo>
                  <a:cubicBezTo>
                    <a:pt x="89" y="41"/>
                    <a:pt x="80" y="39"/>
                    <a:pt x="100" y="39"/>
                  </a:cubicBezTo>
                  <a:lnTo>
                    <a:pt x="124" y="7"/>
                  </a:lnTo>
                  <a:cubicBezTo>
                    <a:pt x="139" y="10"/>
                    <a:pt x="156" y="6"/>
                    <a:pt x="168" y="15"/>
                  </a:cubicBezTo>
                  <a:cubicBezTo>
                    <a:pt x="177" y="21"/>
                    <a:pt x="159" y="41"/>
                    <a:pt x="168" y="47"/>
                  </a:cubicBezTo>
                  <a:cubicBezTo>
                    <a:pt x="171" y="49"/>
                    <a:pt x="176" y="47"/>
                    <a:pt x="180" y="47"/>
                  </a:cubicBezTo>
                  <a:lnTo>
                    <a:pt x="196" y="15"/>
                  </a:lnTo>
                  <a:cubicBezTo>
                    <a:pt x="211" y="20"/>
                    <a:pt x="251" y="0"/>
                    <a:pt x="240" y="31"/>
                  </a:cubicBezTo>
                  <a:lnTo>
                    <a:pt x="140" y="199"/>
                  </a:lnTo>
                  <a:cubicBezTo>
                    <a:pt x="127" y="198"/>
                    <a:pt x="113" y="198"/>
                    <a:pt x="100" y="195"/>
                  </a:cubicBezTo>
                  <a:cubicBezTo>
                    <a:pt x="86" y="192"/>
                    <a:pt x="84" y="175"/>
                    <a:pt x="72" y="167"/>
                  </a:cubicBezTo>
                  <a:cubicBezTo>
                    <a:pt x="57" y="189"/>
                    <a:pt x="48" y="183"/>
                    <a:pt x="20" y="179"/>
                  </a:cubicBezTo>
                  <a:cubicBezTo>
                    <a:pt x="11" y="166"/>
                    <a:pt x="11" y="150"/>
                    <a:pt x="0" y="139"/>
                  </a:cubicBezTo>
                  <a:lnTo>
                    <a:pt x="72" y="35"/>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5" name="Freeform 173">
              <a:extLst>
                <a:ext uri="{FF2B5EF4-FFF2-40B4-BE49-F238E27FC236}">
                  <a16:creationId xmlns:a16="http://schemas.microsoft.com/office/drawing/2014/main" id="{3708F0E6-C20A-AD42-8399-54FB95013F6E}"/>
                </a:ext>
              </a:extLst>
            </p:cNvPr>
            <p:cNvSpPr>
              <a:spLocks noChangeAspect="1"/>
            </p:cNvSpPr>
            <p:nvPr/>
          </p:nvSpPr>
          <p:spPr bwMode="auto">
            <a:xfrm>
              <a:off x="3840" y="3796"/>
              <a:ext cx="23" cy="29"/>
            </a:xfrm>
            <a:custGeom>
              <a:avLst/>
              <a:gdLst>
                <a:gd name="T0" fmla="*/ 84 w 164"/>
                <a:gd name="T1" fmla="*/ 34 h 194"/>
                <a:gd name="T2" fmla="*/ 112 w 164"/>
                <a:gd name="T3" fmla="*/ 42 h 194"/>
                <a:gd name="T4" fmla="*/ 124 w 164"/>
                <a:gd name="T5" fmla="*/ 14 h 194"/>
                <a:gd name="T6" fmla="*/ 164 w 164"/>
                <a:gd name="T7" fmla="*/ 34 h 194"/>
                <a:gd name="T8" fmla="*/ 64 w 164"/>
                <a:gd name="T9" fmla="*/ 194 h 194"/>
                <a:gd name="T10" fmla="*/ 28 w 164"/>
                <a:gd name="T11" fmla="*/ 190 h 194"/>
                <a:gd name="T12" fmla="*/ 0 w 164"/>
                <a:gd name="T13" fmla="*/ 150 h 194"/>
                <a:gd name="T14" fmla="*/ 84 w 164"/>
                <a:gd name="T15" fmla="*/ 34 h 194"/>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94"/>
                <a:gd name="T26" fmla="*/ 164 w 164"/>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94">
                  <a:moveTo>
                    <a:pt x="84" y="34"/>
                  </a:moveTo>
                  <a:cubicBezTo>
                    <a:pt x="100" y="45"/>
                    <a:pt x="91" y="42"/>
                    <a:pt x="112" y="42"/>
                  </a:cubicBezTo>
                  <a:cubicBezTo>
                    <a:pt x="116" y="33"/>
                    <a:pt x="115" y="19"/>
                    <a:pt x="124" y="14"/>
                  </a:cubicBezTo>
                  <a:cubicBezTo>
                    <a:pt x="148" y="0"/>
                    <a:pt x="154" y="24"/>
                    <a:pt x="164" y="34"/>
                  </a:cubicBezTo>
                  <a:lnTo>
                    <a:pt x="64" y="194"/>
                  </a:lnTo>
                  <a:lnTo>
                    <a:pt x="28" y="190"/>
                  </a:lnTo>
                  <a:lnTo>
                    <a:pt x="0" y="150"/>
                  </a:lnTo>
                  <a:lnTo>
                    <a:pt x="84" y="34"/>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6" name="Freeform 174">
              <a:extLst>
                <a:ext uri="{FF2B5EF4-FFF2-40B4-BE49-F238E27FC236}">
                  <a16:creationId xmlns:a16="http://schemas.microsoft.com/office/drawing/2014/main" id="{D9150A20-1797-EE42-92E3-C062197BC30F}"/>
                </a:ext>
              </a:extLst>
            </p:cNvPr>
            <p:cNvSpPr>
              <a:spLocks noChangeAspect="1"/>
            </p:cNvSpPr>
            <p:nvPr/>
          </p:nvSpPr>
          <p:spPr bwMode="auto">
            <a:xfrm>
              <a:off x="3829" y="3761"/>
              <a:ext cx="13" cy="13"/>
            </a:xfrm>
            <a:custGeom>
              <a:avLst/>
              <a:gdLst>
                <a:gd name="T0" fmla="*/ 12 w 96"/>
                <a:gd name="T1" fmla="*/ 32 h 92"/>
                <a:gd name="T2" fmla="*/ 0 w 96"/>
                <a:gd name="T3" fmla="*/ 64 h 92"/>
                <a:gd name="T4" fmla="*/ 40 w 96"/>
                <a:gd name="T5" fmla="*/ 64 h 92"/>
                <a:gd name="T6" fmla="*/ 56 w 96"/>
                <a:gd name="T7" fmla="*/ 92 h 92"/>
                <a:gd name="T8" fmla="*/ 96 w 96"/>
                <a:gd name="T9" fmla="*/ 24 h 92"/>
                <a:gd name="T10" fmla="*/ 52 w 96"/>
                <a:gd name="T11" fmla="*/ 0 h 92"/>
                <a:gd name="T12" fmla="*/ 36 w 96"/>
                <a:gd name="T13" fmla="*/ 36 h 92"/>
                <a:gd name="T14" fmla="*/ 12 w 96"/>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92"/>
                <a:gd name="T26" fmla="*/ 96 w 9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92">
                  <a:moveTo>
                    <a:pt x="12" y="32"/>
                  </a:moveTo>
                  <a:lnTo>
                    <a:pt x="0" y="64"/>
                  </a:lnTo>
                  <a:lnTo>
                    <a:pt x="40" y="64"/>
                  </a:lnTo>
                  <a:lnTo>
                    <a:pt x="56" y="92"/>
                  </a:lnTo>
                  <a:lnTo>
                    <a:pt x="96" y="24"/>
                  </a:lnTo>
                  <a:lnTo>
                    <a:pt x="52" y="0"/>
                  </a:lnTo>
                  <a:lnTo>
                    <a:pt x="36" y="36"/>
                  </a:lnTo>
                  <a:lnTo>
                    <a:pt x="12" y="32"/>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7" name="Freeform 175">
              <a:extLst>
                <a:ext uri="{FF2B5EF4-FFF2-40B4-BE49-F238E27FC236}">
                  <a16:creationId xmlns:a16="http://schemas.microsoft.com/office/drawing/2014/main" id="{EF83B044-E8EF-F04E-B49D-A4B18A727279}"/>
                </a:ext>
              </a:extLst>
            </p:cNvPr>
            <p:cNvSpPr>
              <a:spLocks noChangeAspect="1"/>
            </p:cNvSpPr>
            <p:nvPr/>
          </p:nvSpPr>
          <p:spPr bwMode="auto">
            <a:xfrm>
              <a:off x="3790" y="3733"/>
              <a:ext cx="33" cy="30"/>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8" name="Freeform 176">
              <a:extLst>
                <a:ext uri="{FF2B5EF4-FFF2-40B4-BE49-F238E27FC236}">
                  <a16:creationId xmlns:a16="http://schemas.microsoft.com/office/drawing/2014/main" id="{708EEBEF-0776-1D4C-81FA-540FA21DB2FD}"/>
                </a:ext>
              </a:extLst>
            </p:cNvPr>
            <p:cNvSpPr>
              <a:spLocks noChangeAspect="1"/>
            </p:cNvSpPr>
            <p:nvPr/>
          </p:nvSpPr>
          <p:spPr bwMode="auto">
            <a:xfrm>
              <a:off x="3811" y="3768"/>
              <a:ext cx="32"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9" name="Freeform 177">
              <a:extLst>
                <a:ext uri="{FF2B5EF4-FFF2-40B4-BE49-F238E27FC236}">
                  <a16:creationId xmlns:a16="http://schemas.microsoft.com/office/drawing/2014/main" id="{7A836F26-457C-DD43-B7DE-AE83970E36ED}"/>
                </a:ext>
              </a:extLst>
            </p:cNvPr>
            <p:cNvSpPr>
              <a:spLocks noChangeAspect="1"/>
            </p:cNvSpPr>
            <p:nvPr/>
          </p:nvSpPr>
          <p:spPr bwMode="auto">
            <a:xfrm>
              <a:off x="3743" y="3777"/>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0" name="Freeform 178">
              <a:extLst>
                <a:ext uri="{FF2B5EF4-FFF2-40B4-BE49-F238E27FC236}">
                  <a16:creationId xmlns:a16="http://schemas.microsoft.com/office/drawing/2014/main" id="{19920214-DA22-B943-9370-3F9C276AD182}"/>
                </a:ext>
              </a:extLst>
            </p:cNvPr>
            <p:cNvSpPr>
              <a:spLocks noChangeAspect="1"/>
            </p:cNvSpPr>
            <p:nvPr/>
          </p:nvSpPr>
          <p:spPr bwMode="auto">
            <a:xfrm>
              <a:off x="3750" y="3777"/>
              <a:ext cx="11" cy="19"/>
            </a:xfrm>
            <a:custGeom>
              <a:avLst/>
              <a:gdLst>
                <a:gd name="T0" fmla="*/ 0 w 84"/>
                <a:gd name="T1" fmla="*/ 60 h 124"/>
                <a:gd name="T2" fmla="*/ 40 w 84"/>
                <a:gd name="T3" fmla="*/ 0 h 124"/>
                <a:gd name="T4" fmla="*/ 84 w 84"/>
                <a:gd name="T5" fmla="*/ 76 h 124"/>
                <a:gd name="T6" fmla="*/ 56 w 84"/>
                <a:gd name="T7" fmla="*/ 124 h 124"/>
                <a:gd name="T8" fmla="*/ 28 w 84"/>
                <a:gd name="T9" fmla="*/ 104 h 124"/>
                <a:gd name="T10" fmla="*/ 44 w 84"/>
                <a:gd name="T11" fmla="*/ 76 h 124"/>
                <a:gd name="T12" fmla="*/ 0 w 84"/>
                <a:gd name="T13" fmla="*/ 60 h 124"/>
                <a:gd name="T14" fmla="*/ 0 60000 65536"/>
                <a:gd name="T15" fmla="*/ 0 60000 65536"/>
                <a:gd name="T16" fmla="*/ 0 60000 65536"/>
                <a:gd name="T17" fmla="*/ 0 60000 65536"/>
                <a:gd name="T18" fmla="*/ 0 60000 65536"/>
                <a:gd name="T19" fmla="*/ 0 60000 65536"/>
                <a:gd name="T20" fmla="*/ 0 60000 65536"/>
                <a:gd name="T21" fmla="*/ 0 w 84"/>
                <a:gd name="T22" fmla="*/ 0 h 124"/>
                <a:gd name="T23" fmla="*/ 84 w 8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4">
                  <a:moveTo>
                    <a:pt x="0" y="60"/>
                  </a:moveTo>
                  <a:lnTo>
                    <a:pt x="40" y="0"/>
                  </a:lnTo>
                  <a:lnTo>
                    <a:pt x="84" y="76"/>
                  </a:lnTo>
                  <a:lnTo>
                    <a:pt x="56" y="124"/>
                  </a:lnTo>
                  <a:lnTo>
                    <a:pt x="28" y="104"/>
                  </a:lnTo>
                  <a:lnTo>
                    <a:pt x="44" y="76"/>
                  </a:lnTo>
                  <a:lnTo>
                    <a:pt x="0" y="60"/>
                  </a:lnTo>
                  <a:close/>
                </a:path>
              </a:pathLst>
            </a:custGeom>
            <a:solidFill>
              <a:srgbClr val="DAA248"/>
            </a:solidFill>
            <a:ln w="6350">
              <a:noFill/>
              <a:round/>
              <a:headEnd type="none" w="sm" len="sm"/>
              <a:tailEnd type="none" w="sm" len="sm"/>
            </a:ln>
          </p:spPr>
          <p:txBody>
            <a:bodyPr wrap="none" anchor="ctr"/>
            <a:lstStyle/>
            <a:p>
              <a:endParaRPr lang="en-US"/>
            </a:p>
          </p:txBody>
        </p:sp>
        <p:sp>
          <p:nvSpPr>
            <p:cNvPr id="91" name="Freeform 179">
              <a:extLst>
                <a:ext uri="{FF2B5EF4-FFF2-40B4-BE49-F238E27FC236}">
                  <a16:creationId xmlns:a16="http://schemas.microsoft.com/office/drawing/2014/main" id="{884DC2D6-523E-BA43-8E40-DEF042828055}"/>
                </a:ext>
              </a:extLst>
            </p:cNvPr>
            <p:cNvSpPr>
              <a:spLocks noChangeAspect="1"/>
            </p:cNvSpPr>
            <p:nvPr/>
          </p:nvSpPr>
          <p:spPr bwMode="auto">
            <a:xfrm>
              <a:off x="3750" y="3770"/>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2" name="Freeform 180">
              <a:extLst>
                <a:ext uri="{FF2B5EF4-FFF2-40B4-BE49-F238E27FC236}">
                  <a16:creationId xmlns:a16="http://schemas.microsoft.com/office/drawing/2014/main" id="{0B84D6A0-116A-DE45-ACEF-609C4B8BA8D9}"/>
                </a:ext>
              </a:extLst>
            </p:cNvPr>
            <p:cNvSpPr>
              <a:spLocks noChangeAspect="1"/>
            </p:cNvSpPr>
            <p:nvPr/>
          </p:nvSpPr>
          <p:spPr bwMode="auto">
            <a:xfrm>
              <a:off x="3723" y="3737"/>
              <a:ext cx="15"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3" name="Freeform 181">
              <a:extLst>
                <a:ext uri="{FF2B5EF4-FFF2-40B4-BE49-F238E27FC236}">
                  <a16:creationId xmlns:a16="http://schemas.microsoft.com/office/drawing/2014/main" id="{517AAFE8-A9EE-6B46-93A7-13BFF4437B2B}"/>
                </a:ext>
              </a:extLst>
            </p:cNvPr>
            <p:cNvSpPr>
              <a:spLocks noChangeAspect="1"/>
            </p:cNvSpPr>
            <p:nvPr/>
          </p:nvSpPr>
          <p:spPr bwMode="auto">
            <a:xfrm>
              <a:off x="3730" y="3738"/>
              <a:ext cx="11" cy="18"/>
            </a:xfrm>
            <a:custGeom>
              <a:avLst/>
              <a:gdLst>
                <a:gd name="T0" fmla="*/ 0 w 84"/>
                <a:gd name="T1" fmla="*/ 60 h 124"/>
                <a:gd name="T2" fmla="*/ 40 w 84"/>
                <a:gd name="T3" fmla="*/ 0 h 124"/>
                <a:gd name="T4" fmla="*/ 84 w 84"/>
                <a:gd name="T5" fmla="*/ 76 h 124"/>
                <a:gd name="T6" fmla="*/ 56 w 84"/>
                <a:gd name="T7" fmla="*/ 124 h 124"/>
                <a:gd name="T8" fmla="*/ 28 w 84"/>
                <a:gd name="T9" fmla="*/ 104 h 124"/>
                <a:gd name="T10" fmla="*/ 44 w 84"/>
                <a:gd name="T11" fmla="*/ 76 h 124"/>
                <a:gd name="T12" fmla="*/ 0 w 84"/>
                <a:gd name="T13" fmla="*/ 60 h 124"/>
                <a:gd name="T14" fmla="*/ 0 60000 65536"/>
                <a:gd name="T15" fmla="*/ 0 60000 65536"/>
                <a:gd name="T16" fmla="*/ 0 60000 65536"/>
                <a:gd name="T17" fmla="*/ 0 60000 65536"/>
                <a:gd name="T18" fmla="*/ 0 60000 65536"/>
                <a:gd name="T19" fmla="*/ 0 60000 65536"/>
                <a:gd name="T20" fmla="*/ 0 60000 65536"/>
                <a:gd name="T21" fmla="*/ 0 w 84"/>
                <a:gd name="T22" fmla="*/ 0 h 124"/>
                <a:gd name="T23" fmla="*/ 84 w 8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4">
                  <a:moveTo>
                    <a:pt x="0" y="60"/>
                  </a:moveTo>
                  <a:lnTo>
                    <a:pt x="40" y="0"/>
                  </a:lnTo>
                  <a:lnTo>
                    <a:pt x="84" y="76"/>
                  </a:lnTo>
                  <a:lnTo>
                    <a:pt x="56" y="124"/>
                  </a:lnTo>
                  <a:lnTo>
                    <a:pt x="28" y="104"/>
                  </a:lnTo>
                  <a:lnTo>
                    <a:pt x="44" y="76"/>
                  </a:lnTo>
                  <a:lnTo>
                    <a:pt x="0" y="60"/>
                  </a:lnTo>
                  <a:close/>
                </a:path>
              </a:pathLst>
            </a:custGeom>
            <a:solidFill>
              <a:srgbClr val="DAA248"/>
            </a:solidFill>
            <a:ln w="6350">
              <a:noFill/>
              <a:round/>
              <a:headEnd type="none" w="sm" len="sm"/>
              <a:tailEnd type="none" w="sm" len="sm"/>
            </a:ln>
          </p:spPr>
          <p:txBody>
            <a:bodyPr wrap="none" anchor="ctr"/>
            <a:lstStyle/>
            <a:p>
              <a:endParaRPr lang="en-US"/>
            </a:p>
          </p:txBody>
        </p:sp>
        <p:sp>
          <p:nvSpPr>
            <p:cNvPr id="94" name="Freeform 182">
              <a:extLst>
                <a:ext uri="{FF2B5EF4-FFF2-40B4-BE49-F238E27FC236}">
                  <a16:creationId xmlns:a16="http://schemas.microsoft.com/office/drawing/2014/main" id="{AD047605-3ADB-2946-90AA-C1C212E22BDD}"/>
                </a:ext>
              </a:extLst>
            </p:cNvPr>
            <p:cNvSpPr>
              <a:spLocks noChangeAspect="1"/>
            </p:cNvSpPr>
            <p:nvPr/>
          </p:nvSpPr>
          <p:spPr bwMode="auto">
            <a:xfrm>
              <a:off x="3730" y="3730"/>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5" name="Freeform 183">
              <a:extLst>
                <a:ext uri="{FF2B5EF4-FFF2-40B4-BE49-F238E27FC236}">
                  <a16:creationId xmlns:a16="http://schemas.microsoft.com/office/drawing/2014/main" id="{05C6C671-6834-024F-BF65-4EFDEFB79DA1}"/>
                </a:ext>
              </a:extLst>
            </p:cNvPr>
            <p:cNvSpPr>
              <a:spLocks noChangeAspect="1"/>
            </p:cNvSpPr>
            <p:nvPr/>
          </p:nvSpPr>
          <p:spPr bwMode="auto">
            <a:xfrm>
              <a:off x="3693" y="3786"/>
              <a:ext cx="37" cy="69"/>
            </a:xfrm>
            <a:custGeom>
              <a:avLst/>
              <a:gdLst>
                <a:gd name="T0" fmla="*/ 10 w 270"/>
                <a:gd name="T1" fmla="*/ 16 h 469"/>
                <a:gd name="T2" fmla="*/ 14 w 270"/>
                <a:gd name="T3" fmla="*/ 40 h 469"/>
                <a:gd name="T4" fmla="*/ 18 w 270"/>
                <a:gd name="T5" fmla="*/ 40 h 469"/>
                <a:gd name="T6" fmla="*/ 134 w 270"/>
                <a:gd name="T7" fmla="*/ 220 h 469"/>
                <a:gd name="T8" fmla="*/ 130 w 270"/>
                <a:gd name="T9" fmla="*/ 240 h 469"/>
                <a:gd name="T10" fmla="*/ 146 w 270"/>
                <a:gd name="T11" fmla="*/ 272 h 469"/>
                <a:gd name="T12" fmla="*/ 122 w 270"/>
                <a:gd name="T13" fmla="*/ 292 h 469"/>
                <a:gd name="T14" fmla="*/ 158 w 270"/>
                <a:gd name="T15" fmla="*/ 292 h 469"/>
                <a:gd name="T16" fmla="*/ 234 w 270"/>
                <a:gd name="T17" fmla="*/ 460 h 469"/>
                <a:gd name="T18" fmla="*/ 270 w 270"/>
                <a:gd name="T19" fmla="*/ 468 h 469"/>
                <a:gd name="T20" fmla="*/ 150 w 270"/>
                <a:gd name="T21" fmla="*/ 220 h 469"/>
                <a:gd name="T22" fmla="*/ 150 w 270"/>
                <a:gd name="T23" fmla="*/ 196 h 469"/>
                <a:gd name="T24" fmla="*/ 90 w 270"/>
                <a:gd name="T25" fmla="*/ 144 h 469"/>
                <a:gd name="T26" fmla="*/ 30 w 270"/>
                <a:gd name="T27" fmla="*/ 0 h 469"/>
                <a:gd name="T28" fmla="*/ 10 w 270"/>
                <a:gd name="T29" fmla="*/ 16 h 4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469"/>
                <a:gd name="T47" fmla="*/ 270 w 270"/>
                <a:gd name="T48" fmla="*/ 469 h 4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469">
                  <a:moveTo>
                    <a:pt x="10" y="16"/>
                  </a:moveTo>
                  <a:cubicBezTo>
                    <a:pt x="3" y="78"/>
                    <a:pt x="0" y="54"/>
                    <a:pt x="14" y="40"/>
                  </a:cubicBezTo>
                  <a:cubicBezTo>
                    <a:pt x="15" y="39"/>
                    <a:pt x="17" y="40"/>
                    <a:pt x="18" y="40"/>
                  </a:cubicBezTo>
                  <a:cubicBezTo>
                    <a:pt x="101" y="198"/>
                    <a:pt x="70" y="156"/>
                    <a:pt x="134" y="220"/>
                  </a:cubicBezTo>
                  <a:cubicBezTo>
                    <a:pt x="124" y="234"/>
                    <a:pt x="124" y="228"/>
                    <a:pt x="130" y="240"/>
                  </a:cubicBezTo>
                  <a:cubicBezTo>
                    <a:pt x="135" y="251"/>
                    <a:pt x="145" y="260"/>
                    <a:pt x="146" y="272"/>
                  </a:cubicBezTo>
                  <a:cubicBezTo>
                    <a:pt x="147" y="282"/>
                    <a:pt x="122" y="292"/>
                    <a:pt x="122" y="292"/>
                  </a:cubicBezTo>
                  <a:lnTo>
                    <a:pt x="158" y="292"/>
                  </a:lnTo>
                  <a:lnTo>
                    <a:pt x="234" y="460"/>
                  </a:lnTo>
                  <a:cubicBezTo>
                    <a:pt x="262" y="469"/>
                    <a:pt x="250" y="468"/>
                    <a:pt x="270" y="468"/>
                  </a:cubicBezTo>
                  <a:lnTo>
                    <a:pt x="150" y="220"/>
                  </a:lnTo>
                  <a:lnTo>
                    <a:pt x="150" y="196"/>
                  </a:lnTo>
                  <a:lnTo>
                    <a:pt x="90" y="144"/>
                  </a:lnTo>
                  <a:lnTo>
                    <a:pt x="30" y="0"/>
                  </a:lnTo>
                  <a:lnTo>
                    <a:pt x="10" y="16"/>
                  </a:lnTo>
                  <a:close/>
                </a:path>
              </a:pathLst>
            </a:custGeom>
            <a:solidFill>
              <a:srgbClr val="DAA248"/>
            </a:solidFill>
            <a:ln w="12700">
              <a:noFill/>
              <a:round/>
              <a:headEnd type="none" w="sm" len="sm"/>
              <a:tailEnd type="none" w="sm" len="sm"/>
            </a:ln>
          </p:spPr>
          <p:txBody>
            <a:bodyPr wrap="none" anchor="ctr"/>
            <a:lstStyle/>
            <a:p>
              <a:endParaRPr lang="en-US"/>
            </a:p>
          </p:txBody>
        </p:sp>
        <p:sp>
          <p:nvSpPr>
            <p:cNvPr id="96" name="Freeform 184">
              <a:extLst>
                <a:ext uri="{FF2B5EF4-FFF2-40B4-BE49-F238E27FC236}">
                  <a16:creationId xmlns:a16="http://schemas.microsoft.com/office/drawing/2014/main" id="{A8094FCA-6468-E24E-8156-2AD9AF9F1703}"/>
                </a:ext>
              </a:extLst>
            </p:cNvPr>
            <p:cNvSpPr>
              <a:spLocks noChangeAspect="1"/>
            </p:cNvSpPr>
            <p:nvPr/>
          </p:nvSpPr>
          <p:spPr bwMode="auto">
            <a:xfrm>
              <a:off x="3691" y="3776"/>
              <a:ext cx="41" cy="77"/>
            </a:xfrm>
            <a:custGeom>
              <a:avLst/>
              <a:gdLst>
                <a:gd name="T0" fmla="*/ 0 w 300"/>
                <a:gd name="T1" fmla="*/ 24 h 520"/>
                <a:gd name="T2" fmla="*/ 24 w 300"/>
                <a:gd name="T3" fmla="*/ 48 h 520"/>
                <a:gd name="T4" fmla="*/ 120 w 300"/>
                <a:gd name="T5" fmla="*/ 232 h 520"/>
                <a:gd name="T6" fmla="*/ 156 w 300"/>
                <a:gd name="T7" fmla="*/ 260 h 520"/>
                <a:gd name="T8" fmla="*/ 144 w 300"/>
                <a:gd name="T9" fmla="*/ 288 h 520"/>
                <a:gd name="T10" fmla="*/ 256 w 300"/>
                <a:gd name="T11" fmla="*/ 492 h 520"/>
                <a:gd name="T12" fmla="*/ 284 w 300"/>
                <a:gd name="T13" fmla="*/ 520 h 520"/>
                <a:gd name="T14" fmla="*/ 300 w 300"/>
                <a:gd name="T15" fmla="*/ 492 h 520"/>
                <a:gd name="T16" fmla="*/ 164 w 300"/>
                <a:gd name="T17" fmla="*/ 232 h 520"/>
                <a:gd name="T18" fmla="*/ 48 w 300"/>
                <a:gd name="T19" fmla="*/ 4 h 520"/>
                <a:gd name="T20" fmla="*/ 16 w 300"/>
                <a:gd name="T21" fmla="*/ 0 h 520"/>
                <a:gd name="T22" fmla="*/ 0 w 300"/>
                <a:gd name="T23" fmla="*/ 24 h 5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520"/>
                <a:gd name="T38" fmla="*/ 300 w 300"/>
                <a:gd name="T39" fmla="*/ 520 h 5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520">
                  <a:moveTo>
                    <a:pt x="0" y="24"/>
                  </a:moveTo>
                  <a:lnTo>
                    <a:pt x="24" y="48"/>
                  </a:lnTo>
                  <a:lnTo>
                    <a:pt x="120" y="232"/>
                  </a:lnTo>
                  <a:lnTo>
                    <a:pt x="156" y="260"/>
                  </a:lnTo>
                  <a:cubicBezTo>
                    <a:pt x="172" y="282"/>
                    <a:pt x="172" y="288"/>
                    <a:pt x="144" y="288"/>
                  </a:cubicBezTo>
                  <a:lnTo>
                    <a:pt x="256" y="492"/>
                  </a:lnTo>
                  <a:lnTo>
                    <a:pt x="284" y="520"/>
                  </a:lnTo>
                  <a:lnTo>
                    <a:pt x="300" y="492"/>
                  </a:lnTo>
                  <a:lnTo>
                    <a:pt x="164" y="232"/>
                  </a:lnTo>
                  <a:lnTo>
                    <a:pt x="48" y="4"/>
                  </a:lnTo>
                  <a:lnTo>
                    <a:pt x="16" y="0"/>
                  </a:lnTo>
                  <a:lnTo>
                    <a:pt x="0" y="24"/>
                  </a:lnTo>
                  <a:close/>
                </a:path>
              </a:pathLst>
            </a:custGeom>
            <a:solidFill>
              <a:srgbClr val="FFFBF3"/>
            </a:solidFill>
            <a:ln w="6350">
              <a:noFill/>
              <a:round/>
              <a:headEnd type="none" w="sm" len="sm"/>
              <a:tailEnd type="none" w="sm" len="sm"/>
            </a:ln>
          </p:spPr>
          <p:txBody>
            <a:bodyPr wrap="none" anchor="ctr"/>
            <a:lstStyle/>
            <a:p>
              <a:endParaRPr lang="en-US"/>
            </a:p>
          </p:txBody>
        </p:sp>
        <p:sp>
          <p:nvSpPr>
            <p:cNvPr id="97" name="Freeform 185">
              <a:extLst>
                <a:ext uri="{FF2B5EF4-FFF2-40B4-BE49-F238E27FC236}">
                  <a16:creationId xmlns:a16="http://schemas.microsoft.com/office/drawing/2014/main" id="{78FCD15E-FE58-D74C-AB44-700A31390675}"/>
                </a:ext>
              </a:extLst>
            </p:cNvPr>
            <p:cNvSpPr>
              <a:spLocks noChangeAspect="1"/>
            </p:cNvSpPr>
            <p:nvPr/>
          </p:nvSpPr>
          <p:spPr bwMode="auto">
            <a:xfrm>
              <a:off x="3653" y="3861"/>
              <a:ext cx="190" cy="158"/>
            </a:xfrm>
            <a:custGeom>
              <a:avLst/>
              <a:gdLst>
                <a:gd name="T0" fmla="*/ 579 w 1392"/>
                <a:gd name="T1" fmla="*/ 48 h 1076"/>
                <a:gd name="T2" fmla="*/ 606 w 1392"/>
                <a:gd name="T3" fmla="*/ 162 h 1076"/>
                <a:gd name="T4" fmla="*/ 210 w 1392"/>
                <a:gd name="T5" fmla="*/ 789 h 1076"/>
                <a:gd name="T6" fmla="*/ 111 w 1392"/>
                <a:gd name="T7" fmla="*/ 789 h 1076"/>
                <a:gd name="T8" fmla="*/ 72 w 1392"/>
                <a:gd name="T9" fmla="*/ 849 h 1076"/>
                <a:gd name="T10" fmla="*/ 165 w 1392"/>
                <a:gd name="T11" fmla="*/ 849 h 1076"/>
                <a:gd name="T12" fmla="*/ 0 w 1392"/>
                <a:gd name="T13" fmla="*/ 1050 h 1076"/>
                <a:gd name="T14" fmla="*/ 0 w 1392"/>
                <a:gd name="T15" fmla="*/ 1074 h 1076"/>
                <a:gd name="T16" fmla="*/ 24 w 1392"/>
                <a:gd name="T17" fmla="*/ 1053 h 1076"/>
                <a:gd name="T18" fmla="*/ 195 w 1392"/>
                <a:gd name="T19" fmla="*/ 855 h 1076"/>
                <a:gd name="T20" fmla="*/ 606 w 1392"/>
                <a:gd name="T21" fmla="*/ 870 h 1076"/>
                <a:gd name="T22" fmla="*/ 468 w 1392"/>
                <a:gd name="T23" fmla="*/ 1071 h 1076"/>
                <a:gd name="T24" fmla="*/ 492 w 1392"/>
                <a:gd name="T25" fmla="*/ 1071 h 1076"/>
                <a:gd name="T26" fmla="*/ 627 w 1392"/>
                <a:gd name="T27" fmla="*/ 870 h 1076"/>
                <a:gd name="T28" fmla="*/ 729 w 1392"/>
                <a:gd name="T29" fmla="*/ 873 h 1076"/>
                <a:gd name="T30" fmla="*/ 753 w 1392"/>
                <a:gd name="T31" fmla="*/ 822 h 1076"/>
                <a:gd name="T32" fmla="*/ 678 w 1392"/>
                <a:gd name="T33" fmla="*/ 819 h 1076"/>
                <a:gd name="T34" fmla="*/ 1074 w 1392"/>
                <a:gd name="T35" fmla="*/ 249 h 1076"/>
                <a:gd name="T36" fmla="*/ 1095 w 1392"/>
                <a:gd name="T37" fmla="*/ 252 h 1076"/>
                <a:gd name="T38" fmla="*/ 1104 w 1392"/>
                <a:gd name="T39" fmla="*/ 234 h 1076"/>
                <a:gd name="T40" fmla="*/ 1125 w 1392"/>
                <a:gd name="T41" fmla="*/ 201 h 1076"/>
                <a:gd name="T42" fmla="*/ 1263 w 1392"/>
                <a:gd name="T43" fmla="*/ 129 h 1076"/>
                <a:gd name="T44" fmla="*/ 1200 w 1392"/>
                <a:gd name="T45" fmla="*/ 123 h 1076"/>
                <a:gd name="T46" fmla="*/ 1197 w 1392"/>
                <a:gd name="T47" fmla="*/ 87 h 1076"/>
                <a:gd name="T48" fmla="*/ 1383 w 1392"/>
                <a:gd name="T49" fmla="*/ 108 h 1076"/>
                <a:gd name="T50" fmla="*/ 1392 w 1392"/>
                <a:gd name="T51" fmla="*/ 90 h 1076"/>
                <a:gd name="T52" fmla="*/ 621 w 1392"/>
                <a:gd name="T53" fmla="*/ 0 h 1076"/>
                <a:gd name="T54" fmla="*/ 597 w 1392"/>
                <a:gd name="T55" fmla="*/ 18 h 1076"/>
                <a:gd name="T56" fmla="*/ 609 w 1392"/>
                <a:gd name="T57" fmla="*/ 36 h 1076"/>
                <a:gd name="T58" fmla="*/ 624 w 1392"/>
                <a:gd name="T59" fmla="*/ 18 h 1076"/>
                <a:gd name="T60" fmla="*/ 693 w 1392"/>
                <a:gd name="T61" fmla="*/ 30 h 1076"/>
                <a:gd name="T62" fmla="*/ 654 w 1392"/>
                <a:gd name="T63" fmla="*/ 54 h 1076"/>
                <a:gd name="T64" fmla="*/ 579 w 1392"/>
                <a:gd name="T65" fmla="*/ 48 h 10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2"/>
                <a:gd name="T100" fmla="*/ 0 h 1076"/>
                <a:gd name="T101" fmla="*/ 1392 w 1392"/>
                <a:gd name="T102" fmla="*/ 1076 h 10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2" h="1076">
                  <a:moveTo>
                    <a:pt x="579" y="48"/>
                  </a:moveTo>
                  <a:lnTo>
                    <a:pt x="606" y="162"/>
                  </a:lnTo>
                  <a:lnTo>
                    <a:pt x="210" y="789"/>
                  </a:lnTo>
                  <a:lnTo>
                    <a:pt x="111" y="789"/>
                  </a:lnTo>
                  <a:lnTo>
                    <a:pt x="72" y="849"/>
                  </a:lnTo>
                  <a:lnTo>
                    <a:pt x="165" y="849"/>
                  </a:lnTo>
                  <a:lnTo>
                    <a:pt x="0" y="1050"/>
                  </a:lnTo>
                  <a:cubicBezTo>
                    <a:pt x="0" y="1058"/>
                    <a:pt x="0" y="1066"/>
                    <a:pt x="0" y="1074"/>
                  </a:cubicBezTo>
                  <a:cubicBezTo>
                    <a:pt x="29" y="1067"/>
                    <a:pt x="24" y="1076"/>
                    <a:pt x="24" y="1053"/>
                  </a:cubicBezTo>
                  <a:lnTo>
                    <a:pt x="195" y="855"/>
                  </a:lnTo>
                  <a:lnTo>
                    <a:pt x="606" y="870"/>
                  </a:lnTo>
                  <a:lnTo>
                    <a:pt x="468" y="1071"/>
                  </a:lnTo>
                  <a:lnTo>
                    <a:pt x="492" y="1071"/>
                  </a:lnTo>
                  <a:lnTo>
                    <a:pt x="627" y="870"/>
                  </a:lnTo>
                  <a:lnTo>
                    <a:pt x="729" y="873"/>
                  </a:lnTo>
                  <a:lnTo>
                    <a:pt x="753" y="822"/>
                  </a:lnTo>
                  <a:lnTo>
                    <a:pt x="678" y="819"/>
                  </a:lnTo>
                  <a:lnTo>
                    <a:pt x="1074" y="249"/>
                  </a:lnTo>
                  <a:cubicBezTo>
                    <a:pt x="1081" y="252"/>
                    <a:pt x="1088" y="259"/>
                    <a:pt x="1095" y="252"/>
                  </a:cubicBezTo>
                  <a:cubicBezTo>
                    <a:pt x="1100" y="247"/>
                    <a:pt x="1104" y="234"/>
                    <a:pt x="1104" y="234"/>
                  </a:cubicBezTo>
                  <a:lnTo>
                    <a:pt x="1125" y="201"/>
                  </a:lnTo>
                  <a:lnTo>
                    <a:pt x="1263" y="129"/>
                  </a:lnTo>
                  <a:lnTo>
                    <a:pt x="1200" y="123"/>
                  </a:lnTo>
                  <a:lnTo>
                    <a:pt x="1197" y="87"/>
                  </a:lnTo>
                  <a:lnTo>
                    <a:pt x="1383" y="108"/>
                  </a:lnTo>
                  <a:lnTo>
                    <a:pt x="1392" y="90"/>
                  </a:lnTo>
                  <a:lnTo>
                    <a:pt x="621" y="0"/>
                  </a:lnTo>
                  <a:lnTo>
                    <a:pt x="597" y="18"/>
                  </a:lnTo>
                  <a:lnTo>
                    <a:pt x="609" y="36"/>
                  </a:lnTo>
                  <a:lnTo>
                    <a:pt x="624" y="18"/>
                  </a:lnTo>
                  <a:lnTo>
                    <a:pt x="693" y="30"/>
                  </a:lnTo>
                  <a:lnTo>
                    <a:pt x="654" y="54"/>
                  </a:lnTo>
                  <a:lnTo>
                    <a:pt x="579" y="48"/>
                  </a:lnTo>
                  <a:close/>
                </a:path>
              </a:pathLst>
            </a:custGeom>
            <a:gradFill rotWithShape="0">
              <a:gsLst>
                <a:gs pos="0">
                  <a:srgbClr val="B47D24"/>
                </a:gs>
                <a:gs pos="100000">
                  <a:srgbClr val="482200"/>
                </a:gs>
              </a:gsLst>
              <a:lin ang="5400000" scaled="1"/>
            </a:gradFill>
            <a:ln w="3175">
              <a:noFill/>
              <a:round/>
              <a:headEnd type="none" w="sm" len="sm"/>
              <a:tailEnd type="none" w="sm" len="sm"/>
            </a:ln>
          </p:spPr>
          <p:txBody>
            <a:bodyPr wrap="none" anchor="ctr"/>
            <a:lstStyle/>
            <a:p>
              <a:endParaRPr lang="en-US"/>
            </a:p>
          </p:txBody>
        </p:sp>
        <p:sp>
          <p:nvSpPr>
            <p:cNvPr id="98" name="Freeform 186">
              <a:extLst>
                <a:ext uri="{FF2B5EF4-FFF2-40B4-BE49-F238E27FC236}">
                  <a16:creationId xmlns:a16="http://schemas.microsoft.com/office/drawing/2014/main" id="{C9904893-73BB-A04F-A32F-AAD1AC9C3CF9}"/>
                </a:ext>
              </a:extLst>
            </p:cNvPr>
            <p:cNvSpPr>
              <a:spLocks noChangeAspect="1"/>
            </p:cNvSpPr>
            <p:nvPr/>
          </p:nvSpPr>
          <p:spPr bwMode="auto">
            <a:xfrm>
              <a:off x="3752" y="3866"/>
              <a:ext cx="59" cy="11"/>
            </a:xfrm>
            <a:custGeom>
              <a:avLst/>
              <a:gdLst>
                <a:gd name="T0" fmla="*/ 18 w 435"/>
                <a:gd name="T1" fmla="*/ 0 h 78"/>
                <a:gd name="T2" fmla="*/ 0 w 435"/>
                <a:gd name="T3" fmla="*/ 30 h 78"/>
                <a:gd name="T4" fmla="*/ 417 w 435"/>
                <a:gd name="T5" fmla="*/ 78 h 78"/>
                <a:gd name="T6" fmla="*/ 435 w 435"/>
                <a:gd name="T7" fmla="*/ 51 h 78"/>
                <a:gd name="T8" fmla="*/ 18 w 435"/>
                <a:gd name="T9" fmla="*/ 0 h 78"/>
                <a:gd name="T10" fmla="*/ 0 60000 65536"/>
                <a:gd name="T11" fmla="*/ 0 60000 65536"/>
                <a:gd name="T12" fmla="*/ 0 60000 65536"/>
                <a:gd name="T13" fmla="*/ 0 60000 65536"/>
                <a:gd name="T14" fmla="*/ 0 60000 65536"/>
                <a:gd name="T15" fmla="*/ 0 w 435"/>
                <a:gd name="T16" fmla="*/ 0 h 78"/>
                <a:gd name="T17" fmla="*/ 435 w 435"/>
                <a:gd name="T18" fmla="*/ 78 h 78"/>
              </a:gdLst>
              <a:ahLst/>
              <a:cxnLst>
                <a:cxn ang="T10">
                  <a:pos x="T0" y="T1"/>
                </a:cxn>
                <a:cxn ang="T11">
                  <a:pos x="T2" y="T3"/>
                </a:cxn>
                <a:cxn ang="T12">
                  <a:pos x="T4" y="T5"/>
                </a:cxn>
                <a:cxn ang="T13">
                  <a:pos x="T6" y="T7"/>
                </a:cxn>
                <a:cxn ang="T14">
                  <a:pos x="T8" y="T9"/>
                </a:cxn>
              </a:cxnLst>
              <a:rect l="T15" t="T16" r="T17" b="T18"/>
              <a:pathLst>
                <a:path w="435" h="78">
                  <a:moveTo>
                    <a:pt x="18" y="0"/>
                  </a:moveTo>
                  <a:lnTo>
                    <a:pt x="0" y="30"/>
                  </a:lnTo>
                  <a:lnTo>
                    <a:pt x="417" y="78"/>
                  </a:lnTo>
                  <a:lnTo>
                    <a:pt x="435" y="51"/>
                  </a:lnTo>
                  <a:lnTo>
                    <a:pt x="18" y="0"/>
                  </a:lnTo>
                  <a:close/>
                </a:path>
              </a:pathLst>
            </a:custGeom>
            <a:solidFill>
              <a:srgbClr val="482200"/>
            </a:solidFill>
            <a:ln w="6350">
              <a:noFill/>
              <a:round/>
              <a:headEnd type="none" w="sm" len="sm"/>
              <a:tailEnd type="none" w="sm" len="sm"/>
            </a:ln>
          </p:spPr>
          <p:txBody>
            <a:bodyPr wrap="none" anchor="ctr"/>
            <a:lstStyle/>
            <a:p>
              <a:endParaRPr lang="en-US"/>
            </a:p>
          </p:txBody>
        </p:sp>
        <p:sp>
          <p:nvSpPr>
            <p:cNvPr id="99" name="Freeform 187">
              <a:extLst>
                <a:ext uri="{FF2B5EF4-FFF2-40B4-BE49-F238E27FC236}">
                  <a16:creationId xmlns:a16="http://schemas.microsoft.com/office/drawing/2014/main" id="{36AF64E0-17E8-B74A-8570-8F5237D55CAF}"/>
                </a:ext>
              </a:extLst>
            </p:cNvPr>
            <p:cNvSpPr>
              <a:spLocks noChangeAspect="1"/>
            </p:cNvSpPr>
            <p:nvPr/>
          </p:nvSpPr>
          <p:spPr bwMode="auto">
            <a:xfrm>
              <a:off x="3729" y="3874"/>
              <a:ext cx="77" cy="39"/>
            </a:xfrm>
            <a:custGeom>
              <a:avLst/>
              <a:gdLst>
                <a:gd name="T0" fmla="*/ 150 w 564"/>
                <a:gd name="T1" fmla="*/ 0 h 267"/>
                <a:gd name="T2" fmla="*/ 0 w 564"/>
                <a:gd name="T3" fmla="*/ 228 h 267"/>
                <a:gd name="T4" fmla="*/ 414 w 564"/>
                <a:gd name="T5" fmla="*/ 267 h 267"/>
                <a:gd name="T6" fmla="*/ 564 w 564"/>
                <a:gd name="T7" fmla="*/ 51 h 267"/>
                <a:gd name="T8" fmla="*/ 150 w 564"/>
                <a:gd name="T9" fmla="*/ 0 h 267"/>
                <a:gd name="T10" fmla="*/ 0 60000 65536"/>
                <a:gd name="T11" fmla="*/ 0 60000 65536"/>
                <a:gd name="T12" fmla="*/ 0 60000 65536"/>
                <a:gd name="T13" fmla="*/ 0 60000 65536"/>
                <a:gd name="T14" fmla="*/ 0 60000 65536"/>
                <a:gd name="T15" fmla="*/ 0 w 564"/>
                <a:gd name="T16" fmla="*/ 0 h 267"/>
                <a:gd name="T17" fmla="*/ 564 w 564"/>
                <a:gd name="T18" fmla="*/ 267 h 267"/>
              </a:gdLst>
              <a:ahLst/>
              <a:cxnLst>
                <a:cxn ang="T10">
                  <a:pos x="T0" y="T1"/>
                </a:cxn>
                <a:cxn ang="T11">
                  <a:pos x="T2" y="T3"/>
                </a:cxn>
                <a:cxn ang="T12">
                  <a:pos x="T4" y="T5"/>
                </a:cxn>
                <a:cxn ang="T13">
                  <a:pos x="T6" y="T7"/>
                </a:cxn>
                <a:cxn ang="T14">
                  <a:pos x="T8" y="T9"/>
                </a:cxn>
              </a:cxnLst>
              <a:rect l="T15" t="T16" r="T17" b="T18"/>
              <a:pathLst>
                <a:path w="564" h="267">
                  <a:moveTo>
                    <a:pt x="150" y="0"/>
                  </a:moveTo>
                  <a:lnTo>
                    <a:pt x="0" y="228"/>
                  </a:lnTo>
                  <a:lnTo>
                    <a:pt x="414" y="267"/>
                  </a:lnTo>
                  <a:lnTo>
                    <a:pt x="564" y="51"/>
                  </a:lnTo>
                  <a:lnTo>
                    <a:pt x="150" y="0"/>
                  </a:lnTo>
                  <a:close/>
                </a:path>
              </a:pathLst>
            </a:custGeom>
            <a:solidFill>
              <a:srgbClr val="46310E"/>
            </a:solidFill>
            <a:ln w="6350">
              <a:noFill/>
              <a:round/>
              <a:headEnd type="none" w="sm" len="sm"/>
              <a:tailEnd type="none" w="sm" len="sm"/>
            </a:ln>
          </p:spPr>
          <p:txBody>
            <a:bodyPr wrap="none" anchor="ctr"/>
            <a:lstStyle/>
            <a:p>
              <a:endParaRPr lang="en-US"/>
            </a:p>
          </p:txBody>
        </p:sp>
        <p:sp>
          <p:nvSpPr>
            <p:cNvPr id="100" name="Freeform 188">
              <a:extLst>
                <a:ext uri="{FF2B5EF4-FFF2-40B4-BE49-F238E27FC236}">
                  <a16:creationId xmlns:a16="http://schemas.microsoft.com/office/drawing/2014/main" id="{DE23FB8B-1E73-BE40-93E2-E6EFB33E41C0}"/>
                </a:ext>
              </a:extLst>
            </p:cNvPr>
            <p:cNvSpPr>
              <a:spLocks noChangeAspect="1"/>
            </p:cNvSpPr>
            <p:nvPr/>
          </p:nvSpPr>
          <p:spPr bwMode="auto">
            <a:xfrm>
              <a:off x="3686" y="3912"/>
              <a:ext cx="94" cy="69"/>
            </a:xfrm>
            <a:custGeom>
              <a:avLst/>
              <a:gdLst>
                <a:gd name="T0" fmla="*/ 687 w 687"/>
                <a:gd name="T1" fmla="*/ 57 h 468"/>
                <a:gd name="T2" fmla="*/ 402 w 687"/>
                <a:gd name="T3" fmla="*/ 468 h 468"/>
                <a:gd name="T4" fmla="*/ 0 w 687"/>
                <a:gd name="T5" fmla="*/ 441 h 468"/>
                <a:gd name="T6" fmla="*/ 294 w 687"/>
                <a:gd name="T7" fmla="*/ 0 h 468"/>
                <a:gd name="T8" fmla="*/ 651 w 687"/>
                <a:gd name="T9" fmla="*/ 33 h 468"/>
                <a:gd name="T10" fmla="*/ 687 w 687"/>
                <a:gd name="T11" fmla="*/ 57 h 468"/>
                <a:gd name="T12" fmla="*/ 0 60000 65536"/>
                <a:gd name="T13" fmla="*/ 0 60000 65536"/>
                <a:gd name="T14" fmla="*/ 0 60000 65536"/>
                <a:gd name="T15" fmla="*/ 0 60000 65536"/>
                <a:gd name="T16" fmla="*/ 0 60000 65536"/>
                <a:gd name="T17" fmla="*/ 0 60000 65536"/>
                <a:gd name="T18" fmla="*/ 0 w 687"/>
                <a:gd name="T19" fmla="*/ 0 h 468"/>
                <a:gd name="T20" fmla="*/ 687 w 687"/>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687" h="468">
                  <a:moveTo>
                    <a:pt x="687" y="57"/>
                  </a:moveTo>
                  <a:lnTo>
                    <a:pt x="402" y="468"/>
                  </a:lnTo>
                  <a:lnTo>
                    <a:pt x="0" y="441"/>
                  </a:lnTo>
                  <a:lnTo>
                    <a:pt x="294" y="0"/>
                  </a:lnTo>
                  <a:lnTo>
                    <a:pt x="651" y="33"/>
                  </a:lnTo>
                  <a:lnTo>
                    <a:pt x="687" y="57"/>
                  </a:lnTo>
                  <a:close/>
                </a:path>
              </a:pathLst>
            </a:custGeom>
            <a:solidFill>
              <a:srgbClr val="46310E"/>
            </a:solidFill>
            <a:ln w="6350">
              <a:noFill/>
              <a:round/>
              <a:headEnd type="none" w="sm" len="sm"/>
              <a:tailEnd type="none" w="sm" len="sm"/>
            </a:ln>
          </p:spPr>
          <p:txBody>
            <a:bodyPr wrap="none" anchor="ctr"/>
            <a:lstStyle/>
            <a:p>
              <a:endParaRPr lang="en-US"/>
            </a:p>
          </p:txBody>
        </p:sp>
        <p:sp>
          <p:nvSpPr>
            <p:cNvPr id="101" name="Freeform 189">
              <a:extLst>
                <a:ext uri="{FF2B5EF4-FFF2-40B4-BE49-F238E27FC236}">
                  <a16:creationId xmlns:a16="http://schemas.microsoft.com/office/drawing/2014/main" id="{BAED2F2D-D1F6-4849-9559-E3373A3D5C9B}"/>
                </a:ext>
              </a:extLst>
            </p:cNvPr>
            <p:cNvSpPr>
              <a:spLocks noChangeAspect="1"/>
            </p:cNvSpPr>
            <p:nvPr/>
          </p:nvSpPr>
          <p:spPr bwMode="auto">
            <a:xfrm>
              <a:off x="3668" y="3980"/>
              <a:ext cx="11" cy="3"/>
            </a:xfrm>
            <a:custGeom>
              <a:avLst/>
              <a:gdLst>
                <a:gd name="T0" fmla="*/ 18 w 84"/>
                <a:gd name="T1" fmla="*/ 0 h 24"/>
                <a:gd name="T2" fmla="*/ 0 w 84"/>
                <a:gd name="T3" fmla="*/ 21 h 24"/>
                <a:gd name="T4" fmla="*/ 69 w 84"/>
                <a:gd name="T5" fmla="*/ 24 h 24"/>
                <a:gd name="T6" fmla="*/ 84 w 84"/>
                <a:gd name="T7" fmla="*/ 0 h 24"/>
                <a:gd name="T8" fmla="*/ 18 w 84"/>
                <a:gd name="T9" fmla="*/ 0 h 24"/>
                <a:gd name="T10" fmla="*/ 0 60000 65536"/>
                <a:gd name="T11" fmla="*/ 0 60000 65536"/>
                <a:gd name="T12" fmla="*/ 0 60000 65536"/>
                <a:gd name="T13" fmla="*/ 0 60000 65536"/>
                <a:gd name="T14" fmla="*/ 0 60000 65536"/>
                <a:gd name="T15" fmla="*/ 0 w 84"/>
                <a:gd name="T16" fmla="*/ 0 h 24"/>
                <a:gd name="T17" fmla="*/ 84 w 84"/>
                <a:gd name="T18" fmla="*/ 24 h 24"/>
              </a:gdLst>
              <a:ahLst/>
              <a:cxnLst>
                <a:cxn ang="T10">
                  <a:pos x="T0" y="T1"/>
                </a:cxn>
                <a:cxn ang="T11">
                  <a:pos x="T2" y="T3"/>
                </a:cxn>
                <a:cxn ang="T12">
                  <a:pos x="T4" y="T5"/>
                </a:cxn>
                <a:cxn ang="T13">
                  <a:pos x="T6" y="T7"/>
                </a:cxn>
                <a:cxn ang="T14">
                  <a:pos x="T8" y="T9"/>
                </a:cxn>
              </a:cxnLst>
              <a:rect l="T15" t="T16" r="T17" b="T18"/>
              <a:pathLst>
                <a:path w="84" h="24">
                  <a:moveTo>
                    <a:pt x="18" y="0"/>
                  </a:moveTo>
                  <a:lnTo>
                    <a:pt x="0" y="21"/>
                  </a:lnTo>
                  <a:lnTo>
                    <a:pt x="69" y="24"/>
                  </a:lnTo>
                  <a:lnTo>
                    <a:pt x="84" y="0"/>
                  </a:lnTo>
                  <a:lnTo>
                    <a:pt x="18" y="0"/>
                  </a:lnTo>
                  <a:close/>
                </a:path>
              </a:pathLst>
            </a:custGeom>
            <a:solidFill>
              <a:schemeClr val="tx1"/>
            </a:solidFill>
            <a:ln w="6350">
              <a:noFill/>
              <a:round/>
              <a:headEnd type="none" w="sm" len="sm"/>
              <a:tailEnd type="none" w="sm" len="sm"/>
            </a:ln>
          </p:spPr>
          <p:txBody>
            <a:bodyPr wrap="none" anchor="ctr"/>
            <a:lstStyle/>
            <a:p>
              <a:endParaRPr lang="en-US"/>
            </a:p>
          </p:txBody>
        </p:sp>
        <p:sp>
          <p:nvSpPr>
            <p:cNvPr id="102" name="Freeform 190">
              <a:extLst>
                <a:ext uri="{FF2B5EF4-FFF2-40B4-BE49-F238E27FC236}">
                  <a16:creationId xmlns:a16="http://schemas.microsoft.com/office/drawing/2014/main" id="{54183874-6227-C84A-B727-3D5212A74C31}"/>
                </a:ext>
              </a:extLst>
            </p:cNvPr>
            <p:cNvSpPr>
              <a:spLocks noChangeAspect="1"/>
            </p:cNvSpPr>
            <p:nvPr/>
          </p:nvSpPr>
          <p:spPr bwMode="auto">
            <a:xfrm>
              <a:off x="3682" y="3980"/>
              <a:ext cx="56" cy="6"/>
            </a:xfrm>
            <a:custGeom>
              <a:avLst/>
              <a:gdLst>
                <a:gd name="T0" fmla="*/ 15 w 408"/>
                <a:gd name="T1" fmla="*/ 0 h 42"/>
                <a:gd name="T2" fmla="*/ 0 w 408"/>
                <a:gd name="T3" fmla="*/ 24 h 42"/>
                <a:gd name="T4" fmla="*/ 399 w 408"/>
                <a:gd name="T5" fmla="*/ 42 h 42"/>
                <a:gd name="T6" fmla="*/ 408 w 408"/>
                <a:gd name="T7" fmla="*/ 21 h 42"/>
                <a:gd name="T8" fmla="*/ 15 w 408"/>
                <a:gd name="T9" fmla="*/ 0 h 42"/>
                <a:gd name="T10" fmla="*/ 0 60000 65536"/>
                <a:gd name="T11" fmla="*/ 0 60000 65536"/>
                <a:gd name="T12" fmla="*/ 0 60000 65536"/>
                <a:gd name="T13" fmla="*/ 0 60000 65536"/>
                <a:gd name="T14" fmla="*/ 0 60000 65536"/>
                <a:gd name="T15" fmla="*/ 0 w 408"/>
                <a:gd name="T16" fmla="*/ 0 h 42"/>
                <a:gd name="T17" fmla="*/ 408 w 408"/>
                <a:gd name="T18" fmla="*/ 42 h 42"/>
              </a:gdLst>
              <a:ahLst/>
              <a:cxnLst>
                <a:cxn ang="T10">
                  <a:pos x="T0" y="T1"/>
                </a:cxn>
                <a:cxn ang="T11">
                  <a:pos x="T2" y="T3"/>
                </a:cxn>
                <a:cxn ang="T12">
                  <a:pos x="T4" y="T5"/>
                </a:cxn>
                <a:cxn ang="T13">
                  <a:pos x="T6" y="T7"/>
                </a:cxn>
                <a:cxn ang="T14">
                  <a:pos x="T8" y="T9"/>
                </a:cxn>
              </a:cxnLst>
              <a:rect l="T15" t="T16" r="T17" b="T18"/>
              <a:pathLst>
                <a:path w="408" h="42">
                  <a:moveTo>
                    <a:pt x="15" y="0"/>
                  </a:moveTo>
                  <a:lnTo>
                    <a:pt x="0" y="24"/>
                  </a:lnTo>
                  <a:lnTo>
                    <a:pt x="399" y="42"/>
                  </a:lnTo>
                  <a:lnTo>
                    <a:pt x="408" y="21"/>
                  </a:lnTo>
                  <a:lnTo>
                    <a:pt x="15" y="0"/>
                  </a:lnTo>
                  <a:close/>
                </a:path>
              </a:pathLst>
            </a:custGeom>
            <a:solidFill>
              <a:schemeClr val="tx1"/>
            </a:solidFill>
            <a:ln w="6350">
              <a:noFill/>
              <a:round/>
              <a:headEnd type="none" w="sm" len="sm"/>
              <a:tailEnd type="none" w="sm" len="sm"/>
            </a:ln>
          </p:spPr>
          <p:txBody>
            <a:bodyPr wrap="none" anchor="ctr"/>
            <a:lstStyle/>
            <a:p>
              <a:endParaRPr lang="en-US"/>
            </a:p>
          </p:txBody>
        </p:sp>
        <p:sp>
          <p:nvSpPr>
            <p:cNvPr id="103" name="Freeform 191">
              <a:extLst>
                <a:ext uri="{FF2B5EF4-FFF2-40B4-BE49-F238E27FC236}">
                  <a16:creationId xmlns:a16="http://schemas.microsoft.com/office/drawing/2014/main" id="{BF9C62C6-643F-994B-9FE5-066A71F5B169}"/>
                </a:ext>
              </a:extLst>
            </p:cNvPr>
            <p:cNvSpPr>
              <a:spLocks noChangeAspect="1"/>
            </p:cNvSpPr>
            <p:nvPr/>
          </p:nvSpPr>
          <p:spPr bwMode="auto">
            <a:xfrm>
              <a:off x="3710" y="3916"/>
              <a:ext cx="60" cy="55"/>
            </a:xfrm>
            <a:custGeom>
              <a:avLst/>
              <a:gdLst>
                <a:gd name="T0" fmla="*/ 417 w 441"/>
                <a:gd name="T1" fmla="*/ 3 h 375"/>
                <a:gd name="T2" fmla="*/ 3 w 441"/>
                <a:gd name="T3" fmla="*/ 348 h 375"/>
                <a:gd name="T4" fmla="*/ 0 w 441"/>
                <a:gd name="T5" fmla="*/ 375 h 375"/>
                <a:gd name="T6" fmla="*/ 441 w 441"/>
                <a:gd name="T7" fmla="*/ 0 h 375"/>
                <a:gd name="T8" fmla="*/ 417 w 441"/>
                <a:gd name="T9" fmla="*/ 3 h 375"/>
                <a:gd name="T10" fmla="*/ 0 60000 65536"/>
                <a:gd name="T11" fmla="*/ 0 60000 65536"/>
                <a:gd name="T12" fmla="*/ 0 60000 65536"/>
                <a:gd name="T13" fmla="*/ 0 60000 65536"/>
                <a:gd name="T14" fmla="*/ 0 60000 65536"/>
                <a:gd name="T15" fmla="*/ 0 w 441"/>
                <a:gd name="T16" fmla="*/ 0 h 375"/>
                <a:gd name="T17" fmla="*/ 441 w 441"/>
                <a:gd name="T18" fmla="*/ 375 h 375"/>
              </a:gdLst>
              <a:ahLst/>
              <a:cxnLst>
                <a:cxn ang="T10">
                  <a:pos x="T0" y="T1"/>
                </a:cxn>
                <a:cxn ang="T11">
                  <a:pos x="T2" y="T3"/>
                </a:cxn>
                <a:cxn ang="T12">
                  <a:pos x="T4" y="T5"/>
                </a:cxn>
                <a:cxn ang="T13">
                  <a:pos x="T6" y="T7"/>
                </a:cxn>
                <a:cxn ang="T14">
                  <a:pos x="T8" y="T9"/>
                </a:cxn>
              </a:cxnLst>
              <a:rect l="T15" t="T16" r="T17" b="T18"/>
              <a:pathLst>
                <a:path w="441" h="375">
                  <a:moveTo>
                    <a:pt x="417" y="3"/>
                  </a:moveTo>
                  <a:lnTo>
                    <a:pt x="3" y="348"/>
                  </a:lnTo>
                  <a:lnTo>
                    <a:pt x="0" y="375"/>
                  </a:lnTo>
                  <a:lnTo>
                    <a:pt x="441" y="0"/>
                  </a:lnTo>
                  <a:lnTo>
                    <a:pt x="417" y="3"/>
                  </a:lnTo>
                  <a:close/>
                </a:path>
              </a:pathLst>
            </a:custGeom>
            <a:solidFill>
              <a:srgbClr val="D5952D"/>
            </a:solidFill>
            <a:ln w="6350">
              <a:noFill/>
              <a:round/>
              <a:headEnd type="none" w="sm" len="sm"/>
              <a:tailEnd type="none" w="sm" len="sm"/>
            </a:ln>
          </p:spPr>
          <p:txBody>
            <a:bodyPr wrap="none" anchor="ctr"/>
            <a:lstStyle/>
            <a:p>
              <a:endParaRPr lang="en-US"/>
            </a:p>
          </p:txBody>
        </p:sp>
        <p:sp>
          <p:nvSpPr>
            <p:cNvPr id="104" name="Freeform 192">
              <a:extLst>
                <a:ext uri="{FF2B5EF4-FFF2-40B4-BE49-F238E27FC236}">
                  <a16:creationId xmlns:a16="http://schemas.microsoft.com/office/drawing/2014/main" id="{69801E13-24BD-2149-996F-BDEFC2CF7452}"/>
                </a:ext>
              </a:extLst>
            </p:cNvPr>
            <p:cNvSpPr>
              <a:spLocks noChangeAspect="1"/>
            </p:cNvSpPr>
            <p:nvPr/>
          </p:nvSpPr>
          <p:spPr bwMode="auto">
            <a:xfrm>
              <a:off x="3709" y="3923"/>
              <a:ext cx="59" cy="56"/>
            </a:xfrm>
            <a:custGeom>
              <a:avLst/>
              <a:gdLst>
                <a:gd name="T0" fmla="*/ 434 w 434"/>
                <a:gd name="T1" fmla="*/ 0 h 382"/>
                <a:gd name="T2" fmla="*/ 236 w 434"/>
                <a:gd name="T3" fmla="*/ 291 h 382"/>
                <a:gd name="T4" fmla="*/ 269 w 434"/>
                <a:gd name="T5" fmla="*/ 309 h 382"/>
                <a:gd name="T6" fmla="*/ 233 w 434"/>
                <a:gd name="T7" fmla="*/ 315 h 382"/>
                <a:gd name="T8" fmla="*/ 266 w 434"/>
                <a:gd name="T9" fmla="*/ 354 h 382"/>
                <a:gd name="T10" fmla="*/ 230 w 434"/>
                <a:gd name="T11" fmla="*/ 369 h 382"/>
                <a:gd name="T12" fmla="*/ 152 w 434"/>
                <a:gd name="T13" fmla="*/ 351 h 382"/>
                <a:gd name="T14" fmla="*/ 32 w 434"/>
                <a:gd name="T15" fmla="*/ 372 h 382"/>
                <a:gd name="T16" fmla="*/ 26 w 434"/>
                <a:gd name="T17" fmla="*/ 381 h 382"/>
                <a:gd name="T18" fmla="*/ 17 w 434"/>
                <a:gd name="T19" fmla="*/ 378 h 382"/>
                <a:gd name="T20" fmla="*/ 62 w 434"/>
                <a:gd name="T21" fmla="*/ 312 h 382"/>
                <a:gd name="T22" fmla="*/ 191 w 434"/>
                <a:gd name="T23" fmla="*/ 213 h 382"/>
                <a:gd name="T24" fmla="*/ 98 w 434"/>
                <a:gd name="T25" fmla="*/ 312 h 382"/>
                <a:gd name="T26" fmla="*/ 215 w 434"/>
                <a:gd name="T27" fmla="*/ 300 h 382"/>
                <a:gd name="T28" fmla="*/ 272 w 434"/>
                <a:gd name="T29" fmla="*/ 183 h 382"/>
                <a:gd name="T30" fmla="*/ 293 w 434"/>
                <a:gd name="T31" fmla="*/ 189 h 382"/>
                <a:gd name="T32" fmla="*/ 341 w 434"/>
                <a:gd name="T33" fmla="*/ 117 h 382"/>
                <a:gd name="T34" fmla="*/ 305 w 434"/>
                <a:gd name="T35" fmla="*/ 114 h 382"/>
                <a:gd name="T36" fmla="*/ 434 w 434"/>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4"/>
                <a:gd name="T58" fmla="*/ 0 h 382"/>
                <a:gd name="T59" fmla="*/ 434 w 434"/>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4" h="382">
                  <a:moveTo>
                    <a:pt x="434" y="0"/>
                  </a:moveTo>
                  <a:lnTo>
                    <a:pt x="236" y="291"/>
                  </a:lnTo>
                  <a:cubicBezTo>
                    <a:pt x="253" y="295"/>
                    <a:pt x="277" y="296"/>
                    <a:pt x="269" y="309"/>
                  </a:cubicBezTo>
                  <a:cubicBezTo>
                    <a:pt x="268" y="310"/>
                    <a:pt x="240" y="314"/>
                    <a:pt x="233" y="315"/>
                  </a:cubicBezTo>
                  <a:cubicBezTo>
                    <a:pt x="207" y="353"/>
                    <a:pt x="226" y="350"/>
                    <a:pt x="266" y="354"/>
                  </a:cubicBezTo>
                  <a:cubicBezTo>
                    <a:pt x="259" y="376"/>
                    <a:pt x="253" y="372"/>
                    <a:pt x="230" y="369"/>
                  </a:cubicBezTo>
                  <a:cubicBezTo>
                    <a:pt x="204" y="360"/>
                    <a:pt x="179" y="351"/>
                    <a:pt x="152" y="351"/>
                  </a:cubicBezTo>
                  <a:cubicBezTo>
                    <a:pt x="0" y="342"/>
                    <a:pt x="91" y="333"/>
                    <a:pt x="32" y="372"/>
                  </a:cubicBezTo>
                  <a:cubicBezTo>
                    <a:pt x="30" y="375"/>
                    <a:pt x="29" y="380"/>
                    <a:pt x="26" y="381"/>
                  </a:cubicBezTo>
                  <a:cubicBezTo>
                    <a:pt x="23" y="382"/>
                    <a:pt x="17" y="378"/>
                    <a:pt x="17" y="378"/>
                  </a:cubicBezTo>
                  <a:cubicBezTo>
                    <a:pt x="40" y="287"/>
                    <a:pt x="29" y="319"/>
                    <a:pt x="62" y="312"/>
                  </a:cubicBezTo>
                  <a:lnTo>
                    <a:pt x="191" y="213"/>
                  </a:lnTo>
                  <a:lnTo>
                    <a:pt x="98" y="312"/>
                  </a:lnTo>
                  <a:lnTo>
                    <a:pt x="215" y="300"/>
                  </a:lnTo>
                  <a:lnTo>
                    <a:pt x="272" y="183"/>
                  </a:lnTo>
                  <a:lnTo>
                    <a:pt x="293" y="189"/>
                  </a:lnTo>
                  <a:lnTo>
                    <a:pt x="341" y="117"/>
                  </a:lnTo>
                  <a:lnTo>
                    <a:pt x="305" y="114"/>
                  </a:lnTo>
                  <a:lnTo>
                    <a:pt x="434" y="0"/>
                  </a:lnTo>
                  <a:close/>
                </a:path>
              </a:pathLst>
            </a:custGeom>
            <a:solidFill>
              <a:srgbClr val="120D04"/>
            </a:solidFill>
            <a:ln w="6350">
              <a:noFill/>
              <a:round/>
              <a:headEnd type="none" w="sm" len="sm"/>
              <a:tailEnd type="none" w="sm" len="sm"/>
            </a:ln>
          </p:spPr>
          <p:txBody>
            <a:bodyPr wrap="none" anchor="ctr"/>
            <a:lstStyle/>
            <a:p>
              <a:endParaRPr lang="en-US"/>
            </a:p>
          </p:txBody>
        </p:sp>
        <p:sp>
          <p:nvSpPr>
            <p:cNvPr id="105" name="Freeform 193">
              <a:extLst>
                <a:ext uri="{FF2B5EF4-FFF2-40B4-BE49-F238E27FC236}">
                  <a16:creationId xmlns:a16="http://schemas.microsoft.com/office/drawing/2014/main" id="{DD277586-CB27-5544-8B3B-99DCA1339FA0}"/>
                </a:ext>
              </a:extLst>
            </p:cNvPr>
            <p:cNvSpPr>
              <a:spLocks noChangeAspect="1"/>
            </p:cNvSpPr>
            <p:nvPr/>
          </p:nvSpPr>
          <p:spPr bwMode="auto">
            <a:xfrm>
              <a:off x="3719" y="3912"/>
              <a:ext cx="47" cy="27"/>
            </a:xfrm>
            <a:custGeom>
              <a:avLst/>
              <a:gdLst>
                <a:gd name="T0" fmla="*/ 351 w 351"/>
                <a:gd name="T1" fmla="*/ 27 h 180"/>
                <a:gd name="T2" fmla="*/ 324 w 351"/>
                <a:gd name="T3" fmla="*/ 51 h 180"/>
                <a:gd name="T4" fmla="*/ 279 w 351"/>
                <a:gd name="T5" fmla="*/ 57 h 180"/>
                <a:gd name="T6" fmla="*/ 165 w 351"/>
                <a:gd name="T7" fmla="*/ 180 h 180"/>
                <a:gd name="T8" fmla="*/ 0 w 351"/>
                <a:gd name="T9" fmla="*/ 165 h 180"/>
                <a:gd name="T10" fmla="*/ 6 w 351"/>
                <a:gd name="T11" fmla="*/ 111 h 180"/>
                <a:gd name="T12" fmla="*/ 96 w 351"/>
                <a:gd name="T13" fmla="*/ 0 h 180"/>
                <a:gd name="T14" fmla="*/ 12 w 351"/>
                <a:gd name="T15" fmla="*/ 153 h 180"/>
                <a:gd name="T16" fmla="*/ 153 w 351"/>
                <a:gd name="T17" fmla="*/ 162 h 180"/>
                <a:gd name="T18" fmla="*/ 264 w 351"/>
                <a:gd name="T19" fmla="*/ 45 h 180"/>
                <a:gd name="T20" fmla="*/ 330 w 351"/>
                <a:gd name="T21" fmla="*/ 42 h 180"/>
                <a:gd name="T22" fmla="*/ 351 w 351"/>
                <a:gd name="T23" fmla="*/ 27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1"/>
                <a:gd name="T37" fmla="*/ 0 h 180"/>
                <a:gd name="T38" fmla="*/ 351 w 351"/>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1" h="180">
                  <a:moveTo>
                    <a:pt x="351" y="27"/>
                  </a:moveTo>
                  <a:lnTo>
                    <a:pt x="324" y="51"/>
                  </a:lnTo>
                  <a:lnTo>
                    <a:pt x="279" y="57"/>
                  </a:lnTo>
                  <a:lnTo>
                    <a:pt x="165" y="180"/>
                  </a:lnTo>
                  <a:lnTo>
                    <a:pt x="0" y="165"/>
                  </a:lnTo>
                  <a:lnTo>
                    <a:pt x="6" y="111"/>
                  </a:lnTo>
                  <a:lnTo>
                    <a:pt x="96" y="0"/>
                  </a:lnTo>
                  <a:lnTo>
                    <a:pt x="12" y="153"/>
                  </a:lnTo>
                  <a:lnTo>
                    <a:pt x="153" y="162"/>
                  </a:lnTo>
                  <a:lnTo>
                    <a:pt x="264" y="45"/>
                  </a:lnTo>
                  <a:lnTo>
                    <a:pt x="330" y="42"/>
                  </a:lnTo>
                  <a:lnTo>
                    <a:pt x="351" y="27"/>
                  </a:lnTo>
                  <a:close/>
                </a:path>
              </a:pathLst>
            </a:custGeom>
            <a:solidFill>
              <a:srgbClr val="120D04"/>
            </a:solidFill>
            <a:ln w="6350">
              <a:noFill/>
              <a:round/>
              <a:headEnd type="none" w="sm" len="sm"/>
              <a:tailEnd type="none" w="sm" len="sm"/>
            </a:ln>
          </p:spPr>
          <p:txBody>
            <a:bodyPr wrap="none" anchor="ctr"/>
            <a:lstStyle/>
            <a:p>
              <a:endParaRPr lang="en-US"/>
            </a:p>
          </p:txBody>
        </p:sp>
        <p:sp>
          <p:nvSpPr>
            <p:cNvPr id="106" name="Freeform 194">
              <a:extLst>
                <a:ext uri="{FF2B5EF4-FFF2-40B4-BE49-F238E27FC236}">
                  <a16:creationId xmlns:a16="http://schemas.microsoft.com/office/drawing/2014/main" id="{F554D2E5-8465-AC44-9215-3D4A2EF298E4}"/>
                </a:ext>
              </a:extLst>
            </p:cNvPr>
            <p:cNvSpPr>
              <a:spLocks noChangeAspect="1"/>
            </p:cNvSpPr>
            <p:nvPr/>
          </p:nvSpPr>
          <p:spPr bwMode="auto">
            <a:xfrm>
              <a:off x="3731" y="3853"/>
              <a:ext cx="113" cy="21"/>
            </a:xfrm>
            <a:custGeom>
              <a:avLst/>
              <a:gdLst>
                <a:gd name="T0" fmla="*/ 0 w 832"/>
                <a:gd name="T1" fmla="*/ 0 h 144"/>
                <a:gd name="T2" fmla="*/ 724 w 832"/>
                <a:gd name="T3" fmla="*/ 80 h 144"/>
                <a:gd name="T4" fmla="*/ 796 w 832"/>
                <a:gd name="T5" fmla="*/ 88 h 144"/>
                <a:gd name="T6" fmla="*/ 812 w 832"/>
                <a:gd name="T7" fmla="*/ 144 h 144"/>
                <a:gd name="T8" fmla="*/ 52 w 832"/>
                <a:gd name="T9" fmla="*/ 56 h 144"/>
                <a:gd name="T10" fmla="*/ 24 w 832"/>
                <a:gd name="T11" fmla="*/ 72 h 144"/>
                <a:gd name="T12" fmla="*/ 0 w 832"/>
                <a:gd name="T13" fmla="*/ 0 h 144"/>
                <a:gd name="T14" fmla="*/ 0 60000 65536"/>
                <a:gd name="T15" fmla="*/ 0 60000 65536"/>
                <a:gd name="T16" fmla="*/ 0 60000 65536"/>
                <a:gd name="T17" fmla="*/ 0 60000 65536"/>
                <a:gd name="T18" fmla="*/ 0 60000 65536"/>
                <a:gd name="T19" fmla="*/ 0 60000 65536"/>
                <a:gd name="T20" fmla="*/ 0 60000 65536"/>
                <a:gd name="T21" fmla="*/ 0 w 832"/>
                <a:gd name="T22" fmla="*/ 0 h 144"/>
                <a:gd name="T23" fmla="*/ 832 w 832"/>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144">
                  <a:moveTo>
                    <a:pt x="0" y="0"/>
                  </a:moveTo>
                  <a:lnTo>
                    <a:pt x="724" y="80"/>
                  </a:lnTo>
                  <a:cubicBezTo>
                    <a:pt x="770" y="126"/>
                    <a:pt x="758" y="126"/>
                    <a:pt x="796" y="88"/>
                  </a:cubicBezTo>
                  <a:cubicBezTo>
                    <a:pt x="809" y="110"/>
                    <a:pt x="832" y="124"/>
                    <a:pt x="812" y="144"/>
                  </a:cubicBezTo>
                  <a:lnTo>
                    <a:pt x="52" y="56"/>
                  </a:lnTo>
                  <a:lnTo>
                    <a:pt x="24" y="72"/>
                  </a:lnTo>
                  <a:lnTo>
                    <a:pt x="0" y="0"/>
                  </a:lnTo>
                  <a:close/>
                </a:path>
              </a:pathLst>
            </a:custGeom>
            <a:solidFill>
              <a:srgbClr val="E3B873"/>
            </a:solidFill>
            <a:ln w="6350">
              <a:noFill/>
              <a:round/>
              <a:headEnd type="none" w="sm" len="sm"/>
              <a:tailEnd type="none" w="sm" len="sm"/>
            </a:ln>
          </p:spPr>
          <p:txBody>
            <a:bodyPr wrap="none" anchor="ctr"/>
            <a:lstStyle/>
            <a:p>
              <a:endParaRPr lang="en-US"/>
            </a:p>
          </p:txBody>
        </p:sp>
        <p:sp>
          <p:nvSpPr>
            <p:cNvPr id="107" name="Freeform 195">
              <a:extLst>
                <a:ext uri="{FF2B5EF4-FFF2-40B4-BE49-F238E27FC236}">
                  <a16:creationId xmlns:a16="http://schemas.microsoft.com/office/drawing/2014/main" id="{38347B08-26B7-1048-8678-41B780EDE987}"/>
                </a:ext>
              </a:extLst>
            </p:cNvPr>
            <p:cNvSpPr>
              <a:spLocks noChangeAspect="1"/>
            </p:cNvSpPr>
            <p:nvPr/>
          </p:nvSpPr>
          <p:spPr bwMode="auto">
            <a:xfrm>
              <a:off x="3729" y="3876"/>
              <a:ext cx="63" cy="37"/>
            </a:xfrm>
            <a:custGeom>
              <a:avLst/>
              <a:gdLst>
                <a:gd name="T0" fmla="*/ 232 w 464"/>
                <a:gd name="T1" fmla="*/ 0 h 252"/>
                <a:gd name="T2" fmla="*/ 160 w 464"/>
                <a:gd name="T3" fmla="*/ 32 h 252"/>
                <a:gd name="T4" fmla="*/ 104 w 464"/>
                <a:gd name="T5" fmla="*/ 136 h 252"/>
                <a:gd name="T6" fmla="*/ 360 w 464"/>
                <a:gd name="T7" fmla="*/ 160 h 252"/>
                <a:gd name="T8" fmla="*/ 328 w 464"/>
                <a:gd name="T9" fmla="*/ 4 h 252"/>
                <a:gd name="T10" fmla="*/ 372 w 464"/>
                <a:gd name="T11" fmla="*/ 176 h 252"/>
                <a:gd name="T12" fmla="*/ 396 w 464"/>
                <a:gd name="T13" fmla="*/ 156 h 252"/>
                <a:gd name="T14" fmla="*/ 368 w 464"/>
                <a:gd name="T15" fmla="*/ 12 h 252"/>
                <a:gd name="T16" fmla="*/ 412 w 464"/>
                <a:gd name="T17" fmla="*/ 96 h 252"/>
                <a:gd name="T18" fmla="*/ 456 w 464"/>
                <a:gd name="T19" fmla="*/ 24 h 252"/>
                <a:gd name="T20" fmla="*/ 404 w 464"/>
                <a:gd name="T21" fmla="*/ 168 h 252"/>
                <a:gd name="T22" fmla="*/ 464 w 464"/>
                <a:gd name="T23" fmla="*/ 176 h 252"/>
                <a:gd name="T24" fmla="*/ 444 w 464"/>
                <a:gd name="T25" fmla="*/ 196 h 252"/>
                <a:gd name="T26" fmla="*/ 104 w 464"/>
                <a:gd name="T27" fmla="*/ 156 h 252"/>
                <a:gd name="T28" fmla="*/ 84 w 464"/>
                <a:gd name="T29" fmla="*/ 180 h 252"/>
                <a:gd name="T30" fmla="*/ 420 w 464"/>
                <a:gd name="T31" fmla="*/ 220 h 252"/>
                <a:gd name="T32" fmla="*/ 408 w 464"/>
                <a:gd name="T33" fmla="*/ 252 h 252"/>
                <a:gd name="T34" fmla="*/ 0 w 464"/>
                <a:gd name="T35" fmla="*/ 212 h 252"/>
                <a:gd name="T36" fmla="*/ 148 w 464"/>
                <a:gd name="T37" fmla="*/ 20 h 252"/>
                <a:gd name="T38" fmla="*/ 232 w 464"/>
                <a:gd name="T39" fmla="*/ 0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252"/>
                <a:gd name="T62" fmla="*/ 464 w 464"/>
                <a:gd name="T63" fmla="*/ 252 h 2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252">
                  <a:moveTo>
                    <a:pt x="232" y="0"/>
                  </a:moveTo>
                  <a:lnTo>
                    <a:pt x="160" y="32"/>
                  </a:lnTo>
                  <a:lnTo>
                    <a:pt x="104" y="136"/>
                  </a:lnTo>
                  <a:lnTo>
                    <a:pt x="360" y="160"/>
                  </a:lnTo>
                  <a:lnTo>
                    <a:pt x="328" y="4"/>
                  </a:lnTo>
                  <a:lnTo>
                    <a:pt x="372" y="176"/>
                  </a:lnTo>
                  <a:lnTo>
                    <a:pt x="396" y="156"/>
                  </a:lnTo>
                  <a:lnTo>
                    <a:pt x="368" y="12"/>
                  </a:lnTo>
                  <a:lnTo>
                    <a:pt x="412" y="96"/>
                  </a:lnTo>
                  <a:lnTo>
                    <a:pt x="456" y="24"/>
                  </a:lnTo>
                  <a:lnTo>
                    <a:pt x="404" y="168"/>
                  </a:lnTo>
                  <a:lnTo>
                    <a:pt x="464" y="176"/>
                  </a:lnTo>
                  <a:lnTo>
                    <a:pt x="444" y="196"/>
                  </a:lnTo>
                  <a:lnTo>
                    <a:pt x="104" y="156"/>
                  </a:lnTo>
                  <a:lnTo>
                    <a:pt x="84" y="180"/>
                  </a:lnTo>
                  <a:lnTo>
                    <a:pt x="420" y="220"/>
                  </a:lnTo>
                  <a:lnTo>
                    <a:pt x="408" y="252"/>
                  </a:lnTo>
                  <a:lnTo>
                    <a:pt x="0" y="212"/>
                  </a:lnTo>
                  <a:lnTo>
                    <a:pt x="148" y="20"/>
                  </a:lnTo>
                  <a:lnTo>
                    <a:pt x="232" y="0"/>
                  </a:lnTo>
                  <a:close/>
                </a:path>
              </a:pathLst>
            </a:custGeom>
            <a:solidFill>
              <a:srgbClr val="120D04"/>
            </a:solidFill>
            <a:ln w="6350">
              <a:noFill/>
              <a:round/>
              <a:headEnd type="none" w="sm" len="sm"/>
              <a:tailEnd type="none" w="sm" len="sm"/>
            </a:ln>
          </p:spPr>
          <p:txBody>
            <a:bodyPr wrap="none" anchor="ctr"/>
            <a:lstStyle/>
            <a:p>
              <a:endParaRPr lang="en-US"/>
            </a:p>
          </p:txBody>
        </p:sp>
        <p:sp>
          <p:nvSpPr>
            <p:cNvPr id="108" name="Freeform 196">
              <a:extLst>
                <a:ext uri="{FF2B5EF4-FFF2-40B4-BE49-F238E27FC236}">
                  <a16:creationId xmlns:a16="http://schemas.microsoft.com/office/drawing/2014/main" id="{69A61EA0-CBAC-3444-8F63-DF5E4647BDFF}"/>
                </a:ext>
              </a:extLst>
            </p:cNvPr>
            <p:cNvSpPr>
              <a:spLocks noChangeAspect="1"/>
            </p:cNvSpPr>
            <p:nvPr/>
          </p:nvSpPr>
          <p:spPr bwMode="auto">
            <a:xfrm>
              <a:off x="3731" y="3849"/>
              <a:ext cx="122" cy="16"/>
            </a:xfrm>
            <a:custGeom>
              <a:avLst/>
              <a:gdLst>
                <a:gd name="T0" fmla="*/ 12 w 898"/>
                <a:gd name="T1" fmla="*/ 0 h 112"/>
                <a:gd name="T2" fmla="*/ 692 w 898"/>
                <a:gd name="T3" fmla="*/ 100 h 112"/>
                <a:gd name="T4" fmla="*/ 728 w 898"/>
                <a:gd name="T5" fmla="*/ 112 h 112"/>
                <a:gd name="T6" fmla="*/ 0 w 898"/>
                <a:gd name="T7" fmla="*/ 32 h 112"/>
                <a:gd name="T8" fmla="*/ 12 w 898"/>
                <a:gd name="T9" fmla="*/ 0 h 112"/>
                <a:gd name="T10" fmla="*/ 0 60000 65536"/>
                <a:gd name="T11" fmla="*/ 0 60000 65536"/>
                <a:gd name="T12" fmla="*/ 0 60000 65536"/>
                <a:gd name="T13" fmla="*/ 0 60000 65536"/>
                <a:gd name="T14" fmla="*/ 0 60000 65536"/>
                <a:gd name="T15" fmla="*/ 0 w 898"/>
                <a:gd name="T16" fmla="*/ 0 h 112"/>
                <a:gd name="T17" fmla="*/ 898 w 898"/>
                <a:gd name="T18" fmla="*/ 112 h 112"/>
              </a:gdLst>
              <a:ahLst/>
              <a:cxnLst>
                <a:cxn ang="T10">
                  <a:pos x="T0" y="T1"/>
                </a:cxn>
                <a:cxn ang="T11">
                  <a:pos x="T2" y="T3"/>
                </a:cxn>
                <a:cxn ang="T12">
                  <a:pos x="T4" y="T5"/>
                </a:cxn>
                <a:cxn ang="T13">
                  <a:pos x="T6" y="T7"/>
                </a:cxn>
                <a:cxn ang="T14">
                  <a:pos x="T8" y="T9"/>
                </a:cxn>
              </a:cxnLst>
              <a:rect l="T15" t="T16" r="T17" b="T18"/>
              <a:pathLst>
                <a:path w="898" h="112">
                  <a:moveTo>
                    <a:pt x="12" y="0"/>
                  </a:moveTo>
                  <a:cubicBezTo>
                    <a:pt x="898" y="107"/>
                    <a:pt x="428" y="34"/>
                    <a:pt x="692" y="100"/>
                  </a:cubicBezTo>
                  <a:cubicBezTo>
                    <a:pt x="704" y="108"/>
                    <a:pt x="713" y="112"/>
                    <a:pt x="728" y="112"/>
                  </a:cubicBezTo>
                  <a:lnTo>
                    <a:pt x="0" y="32"/>
                  </a:lnTo>
                  <a:lnTo>
                    <a:pt x="12"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09" name="Freeform 197">
              <a:extLst>
                <a:ext uri="{FF2B5EF4-FFF2-40B4-BE49-F238E27FC236}">
                  <a16:creationId xmlns:a16="http://schemas.microsoft.com/office/drawing/2014/main" id="{65DAE7AB-64FE-0245-9976-6B8BCE201936}"/>
                </a:ext>
              </a:extLst>
            </p:cNvPr>
            <p:cNvSpPr>
              <a:spLocks noChangeAspect="1"/>
            </p:cNvSpPr>
            <p:nvPr/>
          </p:nvSpPr>
          <p:spPr bwMode="auto">
            <a:xfrm>
              <a:off x="3621" y="3921"/>
              <a:ext cx="9" cy="20"/>
            </a:xfrm>
            <a:custGeom>
              <a:avLst/>
              <a:gdLst>
                <a:gd name="T0" fmla="*/ 0 w 72"/>
                <a:gd name="T1" fmla="*/ 96 h 140"/>
                <a:gd name="T2" fmla="*/ 4 w 72"/>
                <a:gd name="T3" fmla="*/ 140 h 140"/>
                <a:gd name="T4" fmla="*/ 72 w 72"/>
                <a:gd name="T5" fmla="*/ 40 h 140"/>
                <a:gd name="T6" fmla="*/ 60 w 72"/>
                <a:gd name="T7" fmla="*/ 0 h 140"/>
                <a:gd name="T8" fmla="*/ 0 w 72"/>
                <a:gd name="T9" fmla="*/ 96 h 140"/>
                <a:gd name="T10" fmla="*/ 0 60000 65536"/>
                <a:gd name="T11" fmla="*/ 0 60000 65536"/>
                <a:gd name="T12" fmla="*/ 0 60000 65536"/>
                <a:gd name="T13" fmla="*/ 0 60000 65536"/>
                <a:gd name="T14" fmla="*/ 0 60000 65536"/>
                <a:gd name="T15" fmla="*/ 0 w 72"/>
                <a:gd name="T16" fmla="*/ 0 h 140"/>
                <a:gd name="T17" fmla="*/ 72 w 72"/>
                <a:gd name="T18" fmla="*/ 140 h 140"/>
              </a:gdLst>
              <a:ahLst/>
              <a:cxnLst>
                <a:cxn ang="T10">
                  <a:pos x="T0" y="T1"/>
                </a:cxn>
                <a:cxn ang="T11">
                  <a:pos x="T2" y="T3"/>
                </a:cxn>
                <a:cxn ang="T12">
                  <a:pos x="T4" y="T5"/>
                </a:cxn>
                <a:cxn ang="T13">
                  <a:pos x="T6" y="T7"/>
                </a:cxn>
                <a:cxn ang="T14">
                  <a:pos x="T8" y="T9"/>
                </a:cxn>
              </a:cxnLst>
              <a:rect l="T15" t="T16" r="T17" b="T18"/>
              <a:pathLst>
                <a:path w="72" h="140">
                  <a:moveTo>
                    <a:pt x="0" y="96"/>
                  </a:moveTo>
                  <a:lnTo>
                    <a:pt x="4" y="140"/>
                  </a:lnTo>
                  <a:lnTo>
                    <a:pt x="72" y="40"/>
                  </a:lnTo>
                  <a:lnTo>
                    <a:pt x="60" y="0"/>
                  </a:lnTo>
                  <a:lnTo>
                    <a:pt x="0" y="96"/>
                  </a:lnTo>
                  <a:close/>
                </a:path>
              </a:pathLst>
            </a:custGeom>
            <a:solidFill>
              <a:srgbClr val="EACC9A"/>
            </a:solidFill>
            <a:ln w="6350">
              <a:noFill/>
              <a:round/>
              <a:headEnd type="none" w="sm" len="sm"/>
              <a:tailEnd type="none" w="sm" len="sm"/>
            </a:ln>
          </p:spPr>
          <p:txBody>
            <a:bodyPr wrap="none" anchor="ctr"/>
            <a:lstStyle/>
            <a:p>
              <a:endParaRPr lang="en-US"/>
            </a:p>
          </p:txBody>
        </p:sp>
        <p:sp>
          <p:nvSpPr>
            <p:cNvPr id="110" name="Freeform 198">
              <a:extLst>
                <a:ext uri="{FF2B5EF4-FFF2-40B4-BE49-F238E27FC236}">
                  <a16:creationId xmlns:a16="http://schemas.microsoft.com/office/drawing/2014/main" id="{C6724055-5D56-C04F-9DF8-10E1F9BB7E6F}"/>
                </a:ext>
              </a:extLst>
            </p:cNvPr>
            <p:cNvSpPr>
              <a:spLocks noChangeAspect="1"/>
            </p:cNvSpPr>
            <p:nvPr/>
          </p:nvSpPr>
          <p:spPr bwMode="auto">
            <a:xfrm>
              <a:off x="3661" y="3892"/>
              <a:ext cx="59" cy="78"/>
            </a:xfrm>
            <a:custGeom>
              <a:avLst/>
              <a:gdLst>
                <a:gd name="T0" fmla="*/ 24 w 436"/>
                <a:gd name="T1" fmla="*/ 492 h 532"/>
                <a:gd name="T2" fmla="*/ 112 w 436"/>
                <a:gd name="T3" fmla="*/ 504 h 532"/>
                <a:gd name="T4" fmla="*/ 436 w 436"/>
                <a:gd name="T5" fmla="*/ 0 h 532"/>
                <a:gd name="T6" fmla="*/ 428 w 436"/>
                <a:gd name="T7" fmla="*/ 68 h 532"/>
                <a:gd name="T8" fmla="*/ 120 w 436"/>
                <a:gd name="T9" fmla="*/ 532 h 532"/>
                <a:gd name="T10" fmla="*/ 0 w 436"/>
                <a:gd name="T11" fmla="*/ 520 h 532"/>
                <a:gd name="T12" fmla="*/ 24 w 436"/>
                <a:gd name="T13" fmla="*/ 492 h 532"/>
                <a:gd name="T14" fmla="*/ 0 60000 65536"/>
                <a:gd name="T15" fmla="*/ 0 60000 65536"/>
                <a:gd name="T16" fmla="*/ 0 60000 65536"/>
                <a:gd name="T17" fmla="*/ 0 60000 65536"/>
                <a:gd name="T18" fmla="*/ 0 60000 65536"/>
                <a:gd name="T19" fmla="*/ 0 60000 65536"/>
                <a:gd name="T20" fmla="*/ 0 60000 65536"/>
                <a:gd name="T21" fmla="*/ 0 w 436"/>
                <a:gd name="T22" fmla="*/ 0 h 532"/>
                <a:gd name="T23" fmla="*/ 436 w 436"/>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532">
                  <a:moveTo>
                    <a:pt x="24" y="492"/>
                  </a:moveTo>
                  <a:lnTo>
                    <a:pt x="112" y="504"/>
                  </a:lnTo>
                  <a:lnTo>
                    <a:pt x="436" y="0"/>
                  </a:lnTo>
                  <a:lnTo>
                    <a:pt x="428" y="68"/>
                  </a:lnTo>
                  <a:lnTo>
                    <a:pt x="120" y="532"/>
                  </a:lnTo>
                  <a:lnTo>
                    <a:pt x="0" y="520"/>
                  </a:lnTo>
                  <a:lnTo>
                    <a:pt x="24" y="492"/>
                  </a:lnTo>
                  <a:close/>
                </a:path>
              </a:pathLst>
            </a:custGeom>
            <a:solidFill>
              <a:srgbClr val="6F4D17"/>
            </a:solidFill>
            <a:ln w="6350">
              <a:noFill/>
              <a:round/>
              <a:headEnd type="none" w="sm" len="sm"/>
              <a:tailEnd type="none" w="sm" len="sm"/>
            </a:ln>
          </p:spPr>
          <p:txBody>
            <a:bodyPr wrap="none" anchor="ctr"/>
            <a:lstStyle/>
            <a:p>
              <a:endParaRPr lang="en-US"/>
            </a:p>
          </p:txBody>
        </p:sp>
        <p:sp>
          <p:nvSpPr>
            <p:cNvPr id="111" name="Freeform 199">
              <a:extLst>
                <a:ext uri="{FF2B5EF4-FFF2-40B4-BE49-F238E27FC236}">
                  <a16:creationId xmlns:a16="http://schemas.microsoft.com/office/drawing/2014/main" id="{3A058A1D-744B-614E-9EF7-9594D2FD5515}"/>
                </a:ext>
              </a:extLst>
            </p:cNvPr>
            <p:cNvSpPr>
              <a:spLocks noChangeAspect="1"/>
            </p:cNvSpPr>
            <p:nvPr/>
          </p:nvSpPr>
          <p:spPr bwMode="auto">
            <a:xfrm>
              <a:off x="3682" y="3934"/>
              <a:ext cx="13" cy="12"/>
            </a:xfrm>
            <a:custGeom>
              <a:avLst/>
              <a:gdLst>
                <a:gd name="T0" fmla="*/ 0 w 94"/>
                <a:gd name="T1" fmla="*/ 78 h 82"/>
                <a:gd name="T2" fmla="*/ 44 w 94"/>
                <a:gd name="T3" fmla="*/ 82 h 82"/>
                <a:gd name="T4" fmla="*/ 94 w 94"/>
                <a:gd name="T5" fmla="*/ 2 h 82"/>
                <a:gd name="T6" fmla="*/ 60 w 94"/>
                <a:gd name="T7" fmla="*/ 0 h 82"/>
                <a:gd name="T8" fmla="*/ 0 w 94"/>
                <a:gd name="T9" fmla="*/ 78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78"/>
                  </a:moveTo>
                  <a:lnTo>
                    <a:pt x="44" y="82"/>
                  </a:lnTo>
                  <a:lnTo>
                    <a:pt x="94" y="2"/>
                  </a:lnTo>
                  <a:lnTo>
                    <a:pt x="60" y="0"/>
                  </a:lnTo>
                  <a:lnTo>
                    <a:pt x="0" y="78"/>
                  </a:lnTo>
                  <a:close/>
                </a:path>
              </a:pathLst>
            </a:custGeom>
            <a:solidFill>
              <a:srgbClr val="A57321"/>
            </a:solidFill>
            <a:ln w="6350">
              <a:noFill/>
              <a:round/>
              <a:headEnd type="none" w="sm" len="sm"/>
              <a:tailEnd type="none" w="sm" len="sm"/>
            </a:ln>
          </p:spPr>
          <p:txBody>
            <a:bodyPr wrap="none" anchor="ctr"/>
            <a:lstStyle/>
            <a:p>
              <a:endParaRPr lang="en-US"/>
            </a:p>
          </p:txBody>
        </p:sp>
        <p:sp>
          <p:nvSpPr>
            <p:cNvPr id="112" name="Freeform 200">
              <a:extLst>
                <a:ext uri="{FF2B5EF4-FFF2-40B4-BE49-F238E27FC236}">
                  <a16:creationId xmlns:a16="http://schemas.microsoft.com/office/drawing/2014/main" id="{070D0A65-A82F-E84B-B0FB-56D46FBFE0FD}"/>
                </a:ext>
              </a:extLst>
            </p:cNvPr>
            <p:cNvSpPr>
              <a:spLocks noChangeAspect="1"/>
            </p:cNvSpPr>
            <p:nvPr/>
          </p:nvSpPr>
          <p:spPr bwMode="auto">
            <a:xfrm>
              <a:off x="3677" y="3930"/>
              <a:ext cx="13" cy="16"/>
            </a:xfrm>
            <a:custGeom>
              <a:avLst/>
              <a:gdLst>
                <a:gd name="T0" fmla="*/ 50 w 98"/>
                <a:gd name="T1" fmla="*/ 10 h 108"/>
                <a:gd name="T2" fmla="*/ 88 w 98"/>
                <a:gd name="T3" fmla="*/ 34 h 108"/>
                <a:gd name="T4" fmla="*/ 44 w 98"/>
                <a:gd name="T5" fmla="*/ 94 h 108"/>
                <a:gd name="T6" fmla="*/ 8 w 98"/>
                <a:gd name="T7" fmla="*/ 72 h 108"/>
                <a:gd name="T8" fmla="*/ 0 w 98"/>
                <a:gd name="T9" fmla="*/ 82 h 108"/>
                <a:gd name="T10" fmla="*/ 42 w 98"/>
                <a:gd name="T11" fmla="*/ 108 h 108"/>
                <a:gd name="T12" fmla="*/ 98 w 98"/>
                <a:gd name="T13" fmla="*/ 28 h 108"/>
                <a:gd name="T14" fmla="*/ 58 w 98"/>
                <a:gd name="T15" fmla="*/ 0 h 108"/>
                <a:gd name="T16" fmla="*/ 50 w 98"/>
                <a:gd name="T17" fmla="*/ 1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08"/>
                <a:gd name="T29" fmla="*/ 98 w 9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08">
                  <a:moveTo>
                    <a:pt x="50" y="10"/>
                  </a:moveTo>
                  <a:lnTo>
                    <a:pt x="88" y="34"/>
                  </a:lnTo>
                  <a:lnTo>
                    <a:pt x="44" y="94"/>
                  </a:lnTo>
                  <a:lnTo>
                    <a:pt x="8" y="72"/>
                  </a:lnTo>
                  <a:lnTo>
                    <a:pt x="0" y="82"/>
                  </a:lnTo>
                  <a:lnTo>
                    <a:pt x="42" y="108"/>
                  </a:lnTo>
                  <a:lnTo>
                    <a:pt x="98" y="28"/>
                  </a:lnTo>
                  <a:lnTo>
                    <a:pt x="58" y="0"/>
                  </a:lnTo>
                  <a:lnTo>
                    <a:pt x="50" y="10"/>
                  </a:lnTo>
                  <a:close/>
                </a:path>
              </a:pathLst>
            </a:custGeom>
            <a:solidFill>
              <a:srgbClr val="DAA248"/>
            </a:solidFill>
            <a:ln w="6350">
              <a:noFill/>
              <a:round/>
              <a:headEnd type="none" w="sm" len="sm"/>
              <a:tailEnd type="none" w="sm" len="sm"/>
            </a:ln>
          </p:spPr>
          <p:txBody>
            <a:bodyPr wrap="none" anchor="ctr"/>
            <a:lstStyle/>
            <a:p>
              <a:endParaRPr lang="en-US"/>
            </a:p>
          </p:txBody>
        </p:sp>
        <p:sp>
          <p:nvSpPr>
            <p:cNvPr id="113" name="Freeform 201">
              <a:extLst>
                <a:ext uri="{FF2B5EF4-FFF2-40B4-BE49-F238E27FC236}">
                  <a16:creationId xmlns:a16="http://schemas.microsoft.com/office/drawing/2014/main" id="{07187C2E-4172-1541-ADCD-35867A0ABAC6}"/>
                </a:ext>
              </a:extLst>
            </p:cNvPr>
            <p:cNvSpPr>
              <a:spLocks noChangeAspect="1"/>
            </p:cNvSpPr>
            <p:nvPr/>
          </p:nvSpPr>
          <p:spPr bwMode="auto">
            <a:xfrm>
              <a:off x="3696" y="3898"/>
              <a:ext cx="13" cy="17"/>
            </a:xfrm>
            <a:custGeom>
              <a:avLst/>
              <a:gdLst>
                <a:gd name="T0" fmla="*/ 0 w 96"/>
                <a:gd name="T1" fmla="*/ 82 h 112"/>
                <a:gd name="T2" fmla="*/ 38 w 96"/>
                <a:gd name="T3" fmla="*/ 112 h 112"/>
                <a:gd name="T4" fmla="*/ 96 w 96"/>
                <a:gd name="T5" fmla="*/ 26 h 112"/>
                <a:gd name="T6" fmla="*/ 50 w 96"/>
                <a:gd name="T7" fmla="*/ 0 h 112"/>
                <a:gd name="T8" fmla="*/ 44 w 96"/>
                <a:gd name="T9" fmla="*/ 10 h 112"/>
                <a:gd name="T10" fmla="*/ 82 w 96"/>
                <a:gd name="T11" fmla="*/ 32 h 112"/>
                <a:gd name="T12" fmla="*/ 36 w 96"/>
                <a:gd name="T13" fmla="*/ 96 h 112"/>
                <a:gd name="T14" fmla="*/ 6 w 96"/>
                <a:gd name="T15" fmla="*/ 72 h 112"/>
                <a:gd name="T16" fmla="*/ 0 w 96"/>
                <a:gd name="T17" fmla="*/ 82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2"/>
                <a:gd name="T29" fmla="*/ 96 w 9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2">
                  <a:moveTo>
                    <a:pt x="0" y="82"/>
                  </a:moveTo>
                  <a:lnTo>
                    <a:pt x="38" y="112"/>
                  </a:lnTo>
                  <a:lnTo>
                    <a:pt x="96" y="26"/>
                  </a:lnTo>
                  <a:lnTo>
                    <a:pt x="50" y="0"/>
                  </a:lnTo>
                  <a:lnTo>
                    <a:pt x="44" y="10"/>
                  </a:lnTo>
                  <a:lnTo>
                    <a:pt x="82" y="32"/>
                  </a:lnTo>
                  <a:lnTo>
                    <a:pt x="36" y="96"/>
                  </a:lnTo>
                  <a:lnTo>
                    <a:pt x="6" y="72"/>
                  </a:lnTo>
                  <a:lnTo>
                    <a:pt x="0" y="82"/>
                  </a:lnTo>
                  <a:close/>
                </a:path>
              </a:pathLst>
            </a:custGeom>
            <a:solidFill>
              <a:srgbClr val="DAA248"/>
            </a:solidFill>
            <a:ln w="6350">
              <a:noFill/>
              <a:round/>
              <a:headEnd type="none" w="sm" len="sm"/>
              <a:tailEnd type="none" w="sm" len="sm"/>
            </a:ln>
          </p:spPr>
          <p:txBody>
            <a:bodyPr wrap="none" anchor="ctr"/>
            <a:lstStyle/>
            <a:p>
              <a:endParaRPr lang="en-US"/>
            </a:p>
          </p:txBody>
        </p:sp>
        <p:sp>
          <p:nvSpPr>
            <p:cNvPr id="114" name="Freeform 202">
              <a:extLst>
                <a:ext uri="{FF2B5EF4-FFF2-40B4-BE49-F238E27FC236}">
                  <a16:creationId xmlns:a16="http://schemas.microsoft.com/office/drawing/2014/main" id="{8112D4B3-29CA-0247-B3A7-6C090C6A00B0}"/>
                </a:ext>
              </a:extLst>
            </p:cNvPr>
            <p:cNvSpPr>
              <a:spLocks noChangeAspect="1"/>
            </p:cNvSpPr>
            <p:nvPr/>
          </p:nvSpPr>
          <p:spPr bwMode="auto">
            <a:xfrm>
              <a:off x="3701" y="3902"/>
              <a:ext cx="13" cy="13"/>
            </a:xfrm>
            <a:custGeom>
              <a:avLst/>
              <a:gdLst>
                <a:gd name="T0" fmla="*/ 0 w 98"/>
                <a:gd name="T1" fmla="*/ 82 h 84"/>
                <a:gd name="T2" fmla="*/ 42 w 98"/>
                <a:gd name="T3" fmla="*/ 84 h 84"/>
                <a:gd name="T4" fmla="*/ 98 w 98"/>
                <a:gd name="T5" fmla="*/ 4 h 84"/>
                <a:gd name="T6" fmla="*/ 60 w 98"/>
                <a:gd name="T7" fmla="*/ 0 h 84"/>
                <a:gd name="T8" fmla="*/ 0 w 98"/>
                <a:gd name="T9" fmla="*/ 82 h 84"/>
                <a:gd name="T10" fmla="*/ 0 60000 65536"/>
                <a:gd name="T11" fmla="*/ 0 60000 65536"/>
                <a:gd name="T12" fmla="*/ 0 60000 65536"/>
                <a:gd name="T13" fmla="*/ 0 60000 65536"/>
                <a:gd name="T14" fmla="*/ 0 60000 65536"/>
                <a:gd name="T15" fmla="*/ 0 w 98"/>
                <a:gd name="T16" fmla="*/ 0 h 84"/>
                <a:gd name="T17" fmla="*/ 98 w 98"/>
                <a:gd name="T18" fmla="*/ 84 h 84"/>
              </a:gdLst>
              <a:ahLst/>
              <a:cxnLst>
                <a:cxn ang="T10">
                  <a:pos x="T0" y="T1"/>
                </a:cxn>
                <a:cxn ang="T11">
                  <a:pos x="T2" y="T3"/>
                </a:cxn>
                <a:cxn ang="T12">
                  <a:pos x="T4" y="T5"/>
                </a:cxn>
                <a:cxn ang="T13">
                  <a:pos x="T6" y="T7"/>
                </a:cxn>
                <a:cxn ang="T14">
                  <a:pos x="T8" y="T9"/>
                </a:cxn>
              </a:cxnLst>
              <a:rect l="T15" t="T16" r="T17" b="T18"/>
              <a:pathLst>
                <a:path w="98" h="84">
                  <a:moveTo>
                    <a:pt x="0" y="82"/>
                  </a:moveTo>
                  <a:lnTo>
                    <a:pt x="42" y="84"/>
                  </a:lnTo>
                  <a:lnTo>
                    <a:pt x="98" y="4"/>
                  </a:lnTo>
                  <a:lnTo>
                    <a:pt x="60" y="0"/>
                  </a:lnTo>
                  <a:lnTo>
                    <a:pt x="0" y="82"/>
                  </a:lnTo>
                  <a:close/>
                </a:path>
              </a:pathLst>
            </a:custGeom>
            <a:solidFill>
              <a:srgbClr val="A57321"/>
            </a:solidFill>
            <a:ln w="6350">
              <a:noFill/>
              <a:round/>
              <a:headEnd type="none" w="sm" len="sm"/>
              <a:tailEnd type="none" w="sm" len="sm"/>
            </a:ln>
          </p:spPr>
          <p:txBody>
            <a:bodyPr wrap="none" anchor="ctr"/>
            <a:lstStyle/>
            <a:p>
              <a:endParaRPr lang="en-US"/>
            </a:p>
          </p:txBody>
        </p:sp>
        <p:sp>
          <p:nvSpPr>
            <p:cNvPr id="115" name="Freeform 203">
              <a:extLst>
                <a:ext uri="{FF2B5EF4-FFF2-40B4-BE49-F238E27FC236}">
                  <a16:creationId xmlns:a16="http://schemas.microsoft.com/office/drawing/2014/main" id="{63694D31-2443-2142-8A6C-1CF94067758A}"/>
                </a:ext>
              </a:extLst>
            </p:cNvPr>
            <p:cNvSpPr>
              <a:spLocks noChangeAspect="1"/>
            </p:cNvSpPr>
            <p:nvPr/>
          </p:nvSpPr>
          <p:spPr bwMode="auto">
            <a:xfrm>
              <a:off x="3684" y="3930"/>
              <a:ext cx="12" cy="4"/>
            </a:xfrm>
            <a:custGeom>
              <a:avLst/>
              <a:gdLst>
                <a:gd name="T0" fmla="*/ 0 w 84"/>
                <a:gd name="T1" fmla="*/ 0 h 30"/>
                <a:gd name="T2" fmla="*/ 60 w 84"/>
                <a:gd name="T3" fmla="*/ 4 h 30"/>
                <a:gd name="T4" fmla="*/ 84 w 84"/>
                <a:gd name="T5" fmla="*/ 20 h 30"/>
                <a:gd name="T6" fmla="*/ 74 w 84"/>
                <a:gd name="T7" fmla="*/ 30 h 30"/>
                <a:gd name="T8" fmla="*/ 44 w 84"/>
                <a:gd name="T9" fmla="*/ 30 h 30"/>
                <a:gd name="T10" fmla="*/ 0 w 84"/>
                <a:gd name="T11" fmla="*/ 0 h 30"/>
                <a:gd name="T12" fmla="*/ 0 60000 65536"/>
                <a:gd name="T13" fmla="*/ 0 60000 65536"/>
                <a:gd name="T14" fmla="*/ 0 60000 65536"/>
                <a:gd name="T15" fmla="*/ 0 60000 65536"/>
                <a:gd name="T16" fmla="*/ 0 60000 65536"/>
                <a:gd name="T17" fmla="*/ 0 60000 65536"/>
                <a:gd name="T18" fmla="*/ 0 w 84"/>
                <a:gd name="T19" fmla="*/ 0 h 30"/>
                <a:gd name="T20" fmla="*/ 84 w 8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84" h="30">
                  <a:moveTo>
                    <a:pt x="0" y="0"/>
                  </a:moveTo>
                  <a:lnTo>
                    <a:pt x="60" y="4"/>
                  </a:lnTo>
                  <a:lnTo>
                    <a:pt x="84" y="20"/>
                  </a:lnTo>
                  <a:lnTo>
                    <a:pt x="74" y="30"/>
                  </a:lnTo>
                  <a:lnTo>
                    <a:pt x="44" y="30"/>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116" name="Freeform 204">
              <a:extLst>
                <a:ext uri="{FF2B5EF4-FFF2-40B4-BE49-F238E27FC236}">
                  <a16:creationId xmlns:a16="http://schemas.microsoft.com/office/drawing/2014/main" id="{32CF589E-5449-4D41-8BD7-4BE09348B37D}"/>
                </a:ext>
              </a:extLst>
            </p:cNvPr>
            <p:cNvSpPr>
              <a:spLocks noChangeAspect="1"/>
            </p:cNvSpPr>
            <p:nvPr/>
          </p:nvSpPr>
          <p:spPr bwMode="auto">
            <a:xfrm>
              <a:off x="3703" y="3898"/>
              <a:ext cx="11" cy="5"/>
            </a:xfrm>
            <a:custGeom>
              <a:avLst/>
              <a:gdLst>
                <a:gd name="T0" fmla="*/ 0 w 84"/>
                <a:gd name="T1" fmla="*/ 0 h 34"/>
                <a:gd name="T2" fmla="*/ 66 w 84"/>
                <a:gd name="T3" fmla="*/ 8 h 34"/>
                <a:gd name="T4" fmla="*/ 84 w 84"/>
                <a:gd name="T5" fmla="*/ 22 h 34"/>
                <a:gd name="T6" fmla="*/ 76 w 84"/>
                <a:gd name="T7" fmla="*/ 34 h 34"/>
                <a:gd name="T8" fmla="*/ 38 w 84"/>
                <a:gd name="T9" fmla="*/ 28 h 34"/>
                <a:gd name="T10" fmla="*/ 0 w 84"/>
                <a:gd name="T11" fmla="*/ 0 h 34"/>
                <a:gd name="T12" fmla="*/ 0 60000 65536"/>
                <a:gd name="T13" fmla="*/ 0 60000 65536"/>
                <a:gd name="T14" fmla="*/ 0 60000 65536"/>
                <a:gd name="T15" fmla="*/ 0 60000 65536"/>
                <a:gd name="T16" fmla="*/ 0 60000 65536"/>
                <a:gd name="T17" fmla="*/ 0 60000 65536"/>
                <a:gd name="T18" fmla="*/ 0 w 84"/>
                <a:gd name="T19" fmla="*/ 0 h 34"/>
                <a:gd name="T20" fmla="*/ 84 w 8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4" h="34">
                  <a:moveTo>
                    <a:pt x="0" y="0"/>
                  </a:moveTo>
                  <a:lnTo>
                    <a:pt x="66" y="8"/>
                  </a:lnTo>
                  <a:lnTo>
                    <a:pt x="84" y="22"/>
                  </a:lnTo>
                  <a:lnTo>
                    <a:pt x="76" y="34"/>
                  </a:lnTo>
                  <a:lnTo>
                    <a:pt x="38" y="28"/>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117" name="Freeform 205">
              <a:extLst>
                <a:ext uri="{FF2B5EF4-FFF2-40B4-BE49-F238E27FC236}">
                  <a16:creationId xmlns:a16="http://schemas.microsoft.com/office/drawing/2014/main" id="{F6822F8B-C434-1A4A-9931-270EE5AF6D41}"/>
                </a:ext>
              </a:extLst>
            </p:cNvPr>
            <p:cNvSpPr>
              <a:spLocks noChangeAspect="1"/>
            </p:cNvSpPr>
            <p:nvPr/>
          </p:nvSpPr>
          <p:spPr bwMode="auto">
            <a:xfrm>
              <a:off x="3691" y="4007"/>
              <a:ext cx="13" cy="8"/>
            </a:xfrm>
            <a:custGeom>
              <a:avLst/>
              <a:gdLst>
                <a:gd name="T0" fmla="*/ 27 w 99"/>
                <a:gd name="T1" fmla="*/ 0 h 54"/>
                <a:gd name="T2" fmla="*/ 3 w 99"/>
                <a:gd name="T3" fmla="*/ 3 h 54"/>
                <a:gd name="T4" fmla="*/ 0 w 99"/>
                <a:gd name="T5" fmla="*/ 12 h 54"/>
                <a:gd name="T6" fmla="*/ 0 w 99"/>
                <a:gd name="T7" fmla="*/ 42 h 54"/>
                <a:gd name="T8" fmla="*/ 21 w 99"/>
                <a:gd name="T9" fmla="*/ 54 h 54"/>
                <a:gd name="T10" fmla="*/ 96 w 99"/>
                <a:gd name="T11" fmla="*/ 48 h 54"/>
                <a:gd name="T12" fmla="*/ 99 w 99"/>
                <a:gd name="T13" fmla="*/ 27 h 54"/>
                <a:gd name="T14" fmla="*/ 27 w 99"/>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4"/>
                <a:gd name="T26" fmla="*/ 99 w 99"/>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4">
                  <a:moveTo>
                    <a:pt x="27" y="0"/>
                  </a:moveTo>
                  <a:cubicBezTo>
                    <a:pt x="19" y="1"/>
                    <a:pt x="10" y="0"/>
                    <a:pt x="3" y="3"/>
                  </a:cubicBezTo>
                  <a:cubicBezTo>
                    <a:pt x="0" y="4"/>
                    <a:pt x="0" y="12"/>
                    <a:pt x="0" y="12"/>
                  </a:cubicBezTo>
                  <a:lnTo>
                    <a:pt x="0" y="42"/>
                  </a:lnTo>
                  <a:lnTo>
                    <a:pt x="21" y="54"/>
                  </a:lnTo>
                  <a:lnTo>
                    <a:pt x="96" y="48"/>
                  </a:lnTo>
                  <a:lnTo>
                    <a:pt x="99" y="27"/>
                  </a:lnTo>
                  <a:lnTo>
                    <a:pt x="27" y="0"/>
                  </a:lnTo>
                  <a:close/>
                </a:path>
              </a:pathLst>
            </a:custGeom>
            <a:solidFill>
              <a:srgbClr val="E8C58C"/>
            </a:solidFill>
            <a:ln w="6350">
              <a:noFill/>
              <a:round/>
              <a:headEnd type="none" w="sm" len="sm"/>
              <a:tailEnd type="none" w="sm" len="sm"/>
            </a:ln>
          </p:spPr>
          <p:txBody>
            <a:bodyPr wrap="none" anchor="ctr"/>
            <a:lstStyle/>
            <a:p>
              <a:endParaRPr lang="en-US"/>
            </a:p>
          </p:txBody>
        </p:sp>
        <p:sp>
          <p:nvSpPr>
            <p:cNvPr id="118" name="Freeform 206">
              <a:extLst>
                <a:ext uri="{FF2B5EF4-FFF2-40B4-BE49-F238E27FC236}">
                  <a16:creationId xmlns:a16="http://schemas.microsoft.com/office/drawing/2014/main" id="{E704436B-93BC-AD48-BCEF-651D61270C97}"/>
                </a:ext>
              </a:extLst>
            </p:cNvPr>
            <p:cNvSpPr>
              <a:spLocks noChangeAspect="1"/>
            </p:cNvSpPr>
            <p:nvPr/>
          </p:nvSpPr>
          <p:spPr bwMode="auto">
            <a:xfrm>
              <a:off x="3655" y="3988"/>
              <a:ext cx="45" cy="33"/>
            </a:xfrm>
            <a:custGeom>
              <a:avLst/>
              <a:gdLst>
                <a:gd name="T0" fmla="*/ 304 w 332"/>
                <a:gd name="T1" fmla="*/ 0 h 228"/>
                <a:gd name="T2" fmla="*/ 20 w 332"/>
                <a:gd name="T3" fmla="*/ 188 h 228"/>
                <a:gd name="T4" fmla="*/ 0 w 332"/>
                <a:gd name="T5" fmla="*/ 228 h 228"/>
                <a:gd name="T6" fmla="*/ 244 w 332"/>
                <a:gd name="T7" fmla="*/ 68 h 228"/>
                <a:gd name="T8" fmla="*/ 320 w 332"/>
                <a:gd name="T9" fmla="*/ 76 h 228"/>
                <a:gd name="T10" fmla="*/ 320 w 332"/>
                <a:gd name="T11" fmla="*/ 56 h 228"/>
                <a:gd name="T12" fmla="*/ 272 w 332"/>
                <a:gd name="T13" fmla="*/ 44 h 228"/>
                <a:gd name="T14" fmla="*/ 332 w 332"/>
                <a:gd name="T15" fmla="*/ 8 h 228"/>
                <a:gd name="T16" fmla="*/ 304 w 332"/>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228"/>
                <a:gd name="T29" fmla="*/ 332 w 332"/>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228">
                  <a:moveTo>
                    <a:pt x="304" y="0"/>
                  </a:moveTo>
                  <a:lnTo>
                    <a:pt x="20" y="188"/>
                  </a:lnTo>
                  <a:lnTo>
                    <a:pt x="0" y="228"/>
                  </a:lnTo>
                  <a:lnTo>
                    <a:pt x="244" y="68"/>
                  </a:lnTo>
                  <a:lnTo>
                    <a:pt x="320" y="76"/>
                  </a:lnTo>
                  <a:cubicBezTo>
                    <a:pt x="320" y="69"/>
                    <a:pt x="320" y="63"/>
                    <a:pt x="320" y="56"/>
                  </a:cubicBezTo>
                  <a:lnTo>
                    <a:pt x="272" y="44"/>
                  </a:lnTo>
                  <a:lnTo>
                    <a:pt x="332" y="8"/>
                  </a:lnTo>
                  <a:lnTo>
                    <a:pt x="304"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19" name="Freeform 207">
              <a:extLst>
                <a:ext uri="{FF2B5EF4-FFF2-40B4-BE49-F238E27FC236}">
                  <a16:creationId xmlns:a16="http://schemas.microsoft.com/office/drawing/2014/main" id="{2FB3BC32-CEFB-8341-8300-8BACC8AF6637}"/>
                </a:ext>
              </a:extLst>
            </p:cNvPr>
            <p:cNvSpPr>
              <a:spLocks noChangeAspect="1"/>
            </p:cNvSpPr>
            <p:nvPr/>
          </p:nvSpPr>
          <p:spPr bwMode="auto">
            <a:xfrm>
              <a:off x="3700" y="3946"/>
              <a:ext cx="17" cy="66"/>
            </a:xfrm>
            <a:custGeom>
              <a:avLst/>
              <a:gdLst>
                <a:gd name="T0" fmla="*/ 99 w 129"/>
                <a:gd name="T1" fmla="*/ 0 h 453"/>
                <a:gd name="T2" fmla="*/ 129 w 129"/>
                <a:gd name="T3" fmla="*/ 3 h 453"/>
                <a:gd name="T4" fmla="*/ 33 w 129"/>
                <a:gd name="T5" fmla="*/ 453 h 453"/>
                <a:gd name="T6" fmla="*/ 0 w 129"/>
                <a:gd name="T7" fmla="*/ 453 h 453"/>
                <a:gd name="T8" fmla="*/ 99 w 129"/>
                <a:gd name="T9" fmla="*/ 0 h 453"/>
                <a:gd name="T10" fmla="*/ 0 60000 65536"/>
                <a:gd name="T11" fmla="*/ 0 60000 65536"/>
                <a:gd name="T12" fmla="*/ 0 60000 65536"/>
                <a:gd name="T13" fmla="*/ 0 60000 65536"/>
                <a:gd name="T14" fmla="*/ 0 60000 65536"/>
                <a:gd name="T15" fmla="*/ 0 w 129"/>
                <a:gd name="T16" fmla="*/ 0 h 453"/>
                <a:gd name="T17" fmla="*/ 129 w 129"/>
                <a:gd name="T18" fmla="*/ 453 h 453"/>
              </a:gdLst>
              <a:ahLst/>
              <a:cxnLst>
                <a:cxn ang="T10">
                  <a:pos x="T0" y="T1"/>
                </a:cxn>
                <a:cxn ang="T11">
                  <a:pos x="T2" y="T3"/>
                </a:cxn>
                <a:cxn ang="T12">
                  <a:pos x="T4" y="T5"/>
                </a:cxn>
                <a:cxn ang="T13">
                  <a:pos x="T6" y="T7"/>
                </a:cxn>
                <a:cxn ang="T14">
                  <a:pos x="T8" y="T9"/>
                </a:cxn>
              </a:cxnLst>
              <a:rect l="T15" t="T16" r="T17" b="T18"/>
              <a:pathLst>
                <a:path w="129" h="453">
                  <a:moveTo>
                    <a:pt x="99" y="0"/>
                  </a:moveTo>
                  <a:lnTo>
                    <a:pt x="129" y="3"/>
                  </a:lnTo>
                  <a:lnTo>
                    <a:pt x="33" y="453"/>
                  </a:lnTo>
                  <a:lnTo>
                    <a:pt x="0" y="453"/>
                  </a:lnTo>
                  <a:lnTo>
                    <a:pt x="99" y="0"/>
                  </a:lnTo>
                  <a:close/>
                </a:path>
              </a:pathLst>
            </a:custGeom>
            <a:solidFill>
              <a:srgbClr val="A57321"/>
            </a:solidFill>
            <a:ln w="6350">
              <a:noFill/>
              <a:round/>
              <a:headEnd type="none" w="sm" len="sm"/>
              <a:tailEnd type="none" w="sm" len="sm"/>
            </a:ln>
          </p:spPr>
          <p:txBody>
            <a:bodyPr wrap="none" anchor="ctr"/>
            <a:lstStyle/>
            <a:p>
              <a:endParaRPr lang="en-US"/>
            </a:p>
          </p:txBody>
        </p:sp>
        <p:sp>
          <p:nvSpPr>
            <p:cNvPr id="120" name="Freeform 208">
              <a:extLst>
                <a:ext uri="{FF2B5EF4-FFF2-40B4-BE49-F238E27FC236}">
                  <a16:creationId xmlns:a16="http://schemas.microsoft.com/office/drawing/2014/main" id="{F8AB416E-AA1D-B342-A77B-009608C59B25}"/>
                </a:ext>
              </a:extLst>
            </p:cNvPr>
            <p:cNvSpPr>
              <a:spLocks noChangeAspect="1"/>
            </p:cNvSpPr>
            <p:nvPr/>
          </p:nvSpPr>
          <p:spPr bwMode="auto">
            <a:xfrm>
              <a:off x="3694" y="3942"/>
              <a:ext cx="19" cy="70"/>
            </a:xfrm>
            <a:custGeom>
              <a:avLst/>
              <a:gdLst>
                <a:gd name="T0" fmla="*/ 99 w 141"/>
                <a:gd name="T1" fmla="*/ 0 h 477"/>
                <a:gd name="T2" fmla="*/ 141 w 141"/>
                <a:gd name="T3" fmla="*/ 27 h 477"/>
                <a:gd name="T4" fmla="*/ 42 w 141"/>
                <a:gd name="T5" fmla="*/ 477 h 477"/>
                <a:gd name="T6" fmla="*/ 12 w 141"/>
                <a:gd name="T7" fmla="*/ 477 h 477"/>
                <a:gd name="T8" fmla="*/ 0 w 141"/>
                <a:gd name="T9" fmla="*/ 459 h 477"/>
                <a:gd name="T10" fmla="*/ 99 w 141"/>
                <a:gd name="T11" fmla="*/ 0 h 477"/>
                <a:gd name="T12" fmla="*/ 0 60000 65536"/>
                <a:gd name="T13" fmla="*/ 0 60000 65536"/>
                <a:gd name="T14" fmla="*/ 0 60000 65536"/>
                <a:gd name="T15" fmla="*/ 0 60000 65536"/>
                <a:gd name="T16" fmla="*/ 0 60000 65536"/>
                <a:gd name="T17" fmla="*/ 0 60000 65536"/>
                <a:gd name="T18" fmla="*/ 0 w 141"/>
                <a:gd name="T19" fmla="*/ 0 h 477"/>
                <a:gd name="T20" fmla="*/ 141 w 141"/>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141" h="477">
                  <a:moveTo>
                    <a:pt x="99" y="0"/>
                  </a:moveTo>
                  <a:lnTo>
                    <a:pt x="141" y="27"/>
                  </a:lnTo>
                  <a:lnTo>
                    <a:pt x="42" y="477"/>
                  </a:lnTo>
                  <a:lnTo>
                    <a:pt x="12" y="477"/>
                  </a:lnTo>
                  <a:lnTo>
                    <a:pt x="0" y="459"/>
                  </a:lnTo>
                  <a:lnTo>
                    <a:pt x="99" y="0"/>
                  </a:lnTo>
                  <a:close/>
                </a:path>
              </a:pathLst>
            </a:custGeom>
            <a:solidFill>
              <a:srgbClr val="F1DCB9"/>
            </a:solidFill>
            <a:ln w="6350">
              <a:noFill/>
              <a:round/>
              <a:headEnd type="none" w="sm" len="sm"/>
              <a:tailEnd type="none" w="sm" len="sm"/>
            </a:ln>
          </p:spPr>
          <p:txBody>
            <a:bodyPr wrap="none" anchor="ctr"/>
            <a:lstStyle/>
            <a:p>
              <a:endParaRPr lang="en-US"/>
            </a:p>
          </p:txBody>
        </p:sp>
        <p:sp>
          <p:nvSpPr>
            <p:cNvPr id="121" name="Line 209">
              <a:extLst>
                <a:ext uri="{FF2B5EF4-FFF2-40B4-BE49-F238E27FC236}">
                  <a16:creationId xmlns:a16="http://schemas.microsoft.com/office/drawing/2014/main" id="{06317DF7-A4C1-9548-ADEC-8DFF0447E4CE}"/>
                </a:ext>
              </a:extLst>
            </p:cNvPr>
            <p:cNvSpPr>
              <a:spLocks noChangeAspect="1" noChangeShapeType="1"/>
            </p:cNvSpPr>
            <p:nvPr/>
          </p:nvSpPr>
          <p:spPr bwMode="auto">
            <a:xfrm flipH="1">
              <a:off x="3697" y="3945"/>
              <a:ext cx="13" cy="65"/>
            </a:xfrm>
            <a:prstGeom prst="line">
              <a:avLst/>
            </a:prstGeom>
            <a:noFill/>
            <a:ln w="19050">
              <a:solidFill>
                <a:srgbClr val="855D1B"/>
              </a:solidFill>
              <a:round/>
              <a:headEnd type="none" w="sm" len="sm"/>
              <a:tailEnd type="none" w="sm" len="sm"/>
            </a:ln>
          </p:spPr>
          <p:txBody>
            <a:bodyPr wrap="none" anchor="ctr"/>
            <a:lstStyle/>
            <a:p>
              <a:endParaRPr lang="en-US"/>
            </a:p>
          </p:txBody>
        </p:sp>
        <p:sp>
          <p:nvSpPr>
            <p:cNvPr id="122" name="Line 210">
              <a:extLst>
                <a:ext uri="{FF2B5EF4-FFF2-40B4-BE49-F238E27FC236}">
                  <a16:creationId xmlns:a16="http://schemas.microsoft.com/office/drawing/2014/main" id="{8C63B629-A1B1-7A49-9210-445DAB551B1A}"/>
                </a:ext>
              </a:extLst>
            </p:cNvPr>
            <p:cNvSpPr>
              <a:spLocks noChangeAspect="1" noChangeShapeType="1"/>
            </p:cNvSpPr>
            <p:nvPr/>
          </p:nvSpPr>
          <p:spPr bwMode="auto">
            <a:xfrm flipH="1">
              <a:off x="3700" y="3946"/>
              <a:ext cx="14" cy="69"/>
            </a:xfrm>
            <a:prstGeom prst="line">
              <a:avLst/>
            </a:prstGeom>
            <a:noFill/>
            <a:ln w="19050">
              <a:solidFill>
                <a:srgbClr val="855D1B"/>
              </a:solidFill>
              <a:round/>
              <a:headEnd type="none" w="sm" len="sm"/>
              <a:tailEnd type="none" w="sm" len="sm"/>
            </a:ln>
          </p:spPr>
          <p:txBody>
            <a:bodyPr wrap="none" anchor="ctr"/>
            <a:lstStyle/>
            <a:p>
              <a:endParaRPr lang="en-US"/>
            </a:p>
          </p:txBody>
        </p:sp>
        <p:sp>
          <p:nvSpPr>
            <p:cNvPr id="123" name="Freeform 211">
              <a:extLst>
                <a:ext uri="{FF2B5EF4-FFF2-40B4-BE49-F238E27FC236}">
                  <a16:creationId xmlns:a16="http://schemas.microsoft.com/office/drawing/2014/main" id="{058B4E49-E153-0749-B41D-467D55313C87}"/>
                </a:ext>
              </a:extLst>
            </p:cNvPr>
            <p:cNvSpPr>
              <a:spLocks noChangeAspect="1"/>
            </p:cNvSpPr>
            <p:nvPr/>
          </p:nvSpPr>
          <p:spPr bwMode="auto">
            <a:xfrm>
              <a:off x="3619" y="3918"/>
              <a:ext cx="11" cy="18"/>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24" name="Freeform 212">
              <a:extLst>
                <a:ext uri="{FF2B5EF4-FFF2-40B4-BE49-F238E27FC236}">
                  <a16:creationId xmlns:a16="http://schemas.microsoft.com/office/drawing/2014/main" id="{CFF68F29-2533-304F-99A0-731BB6B2D301}"/>
                </a:ext>
              </a:extLst>
            </p:cNvPr>
            <p:cNvSpPr>
              <a:spLocks noChangeAspect="1"/>
            </p:cNvSpPr>
            <p:nvPr/>
          </p:nvSpPr>
          <p:spPr bwMode="auto">
            <a:xfrm>
              <a:off x="3627" y="3891"/>
              <a:ext cx="38" cy="77"/>
            </a:xfrm>
            <a:custGeom>
              <a:avLst/>
              <a:gdLst>
                <a:gd name="T0" fmla="*/ 0 w 300"/>
                <a:gd name="T1" fmla="*/ 24 h 520"/>
                <a:gd name="T2" fmla="*/ 24 w 300"/>
                <a:gd name="T3" fmla="*/ 48 h 520"/>
                <a:gd name="T4" fmla="*/ 120 w 300"/>
                <a:gd name="T5" fmla="*/ 232 h 520"/>
                <a:gd name="T6" fmla="*/ 156 w 300"/>
                <a:gd name="T7" fmla="*/ 260 h 520"/>
                <a:gd name="T8" fmla="*/ 144 w 300"/>
                <a:gd name="T9" fmla="*/ 288 h 520"/>
                <a:gd name="T10" fmla="*/ 256 w 300"/>
                <a:gd name="T11" fmla="*/ 492 h 520"/>
                <a:gd name="T12" fmla="*/ 284 w 300"/>
                <a:gd name="T13" fmla="*/ 520 h 520"/>
                <a:gd name="T14" fmla="*/ 300 w 300"/>
                <a:gd name="T15" fmla="*/ 492 h 520"/>
                <a:gd name="T16" fmla="*/ 164 w 300"/>
                <a:gd name="T17" fmla="*/ 232 h 520"/>
                <a:gd name="T18" fmla="*/ 48 w 300"/>
                <a:gd name="T19" fmla="*/ 4 h 520"/>
                <a:gd name="T20" fmla="*/ 16 w 300"/>
                <a:gd name="T21" fmla="*/ 0 h 520"/>
                <a:gd name="T22" fmla="*/ 0 w 300"/>
                <a:gd name="T23" fmla="*/ 24 h 5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520"/>
                <a:gd name="T38" fmla="*/ 300 w 300"/>
                <a:gd name="T39" fmla="*/ 520 h 5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520">
                  <a:moveTo>
                    <a:pt x="0" y="24"/>
                  </a:moveTo>
                  <a:lnTo>
                    <a:pt x="24" y="48"/>
                  </a:lnTo>
                  <a:lnTo>
                    <a:pt x="120" y="232"/>
                  </a:lnTo>
                  <a:lnTo>
                    <a:pt x="156" y="260"/>
                  </a:lnTo>
                  <a:cubicBezTo>
                    <a:pt x="172" y="282"/>
                    <a:pt x="172" y="288"/>
                    <a:pt x="144" y="288"/>
                  </a:cubicBezTo>
                  <a:lnTo>
                    <a:pt x="256" y="492"/>
                  </a:lnTo>
                  <a:lnTo>
                    <a:pt x="284" y="520"/>
                  </a:lnTo>
                  <a:lnTo>
                    <a:pt x="300" y="492"/>
                  </a:lnTo>
                  <a:lnTo>
                    <a:pt x="164" y="232"/>
                  </a:lnTo>
                  <a:lnTo>
                    <a:pt x="48" y="4"/>
                  </a:lnTo>
                  <a:lnTo>
                    <a:pt x="16" y="0"/>
                  </a:lnTo>
                  <a:lnTo>
                    <a:pt x="0" y="24"/>
                  </a:lnTo>
                  <a:close/>
                </a:path>
              </a:pathLst>
            </a:custGeom>
            <a:solidFill>
              <a:srgbClr val="FFFBF3"/>
            </a:solidFill>
            <a:ln w="6350">
              <a:noFill/>
              <a:round/>
              <a:headEnd type="none" w="sm" len="sm"/>
              <a:tailEnd type="none" w="sm" len="sm"/>
            </a:ln>
          </p:spPr>
          <p:txBody>
            <a:bodyPr wrap="none" anchor="ctr"/>
            <a:lstStyle/>
            <a:p>
              <a:endParaRPr lang="en-US"/>
            </a:p>
          </p:txBody>
        </p:sp>
        <p:sp>
          <p:nvSpPr>
            <p:cNvPr id="125" name="Freeform 213">
              <a:extLst>
                <a:ext uri="{FF2B5EF4-FFF2-40B4-BE49-F238E27FC236}">
                  <a16:creationId xmlns:a16="http://schemas.microsoft.com/office/drawing/2014/main" id="{78CD63B5-2D17-E546-A150-5F45BD662C1E}"/>
                </a:ext>
              </a:extLst>
            </p:cNvPr>
            <p:cNvSpPr>
              <a:spLocks noChangeAspect="1"/>
            </p:cNvSpPr>
            <p:nvPr/>
          </p:nvSpPr>
          <p:spPr bwMode="auto">
            <a:xfrm>
              <a:off x="3626" y="3936"/>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6" name="Freeform 214">
              <a:extLst>
                <a:ext uri="{FF2B5EF4-FFF2-40B4-BE49-F238E27FC236}">
                  <a16:creationId xmlns:a16="http://schemas.microsoft.com/office/drawing/2014/main" id="{E89D7AFF-BE20-DE41-B72A-8708686FCEB7}"/>
                </a:ext>
              </a:extLst>
            </p:cNvPr>
            <p:cNvSpPr>
              <a:spLocks noChangeAspect="1"/>
            </p:cNvSpPr>
            <p:nvPr/>
          </p:nvSpPr>
          <p:spPr bwMode="auto">
            <a:xfrm>
              <a:off x="3635" y="3960"/>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7" name="Freeform 215">
              <a:extLst>
                <a:ext uri="{FF2B5EF4-FFF2-40B4-BE49-F238E27FC236}">
                  <a16:creationId xmlns:a16="http://schemas.microsoft.com/office/drawing/2014/main" id="{CAB05475-778A-0543-96E0-623B6624C982}"/>
                </a:ext>
              </a:extLst>
            </p:cNvPr>
            <p:cNvSpPr>
              <a:spLocks noChangeAspect="1"/>
            </p:cNvSpPr>
            <p:nvPr/>
          </p:nvSpPr>
          <p:spPr bwMode="auto">
            <a:xfrm>
              <a:off x="3641" y="3975"/>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8" name="Freeform 216">
              <a:extLst>
                <a:ext uri="{FF2B5EF4-FFF2-40B4-BE49-F238E27FC236}">
                  <a16:creationId xmlns:a16="http://schemas.microsoft.com/office/drawing/2014/main" id="{86BE5F4D-09FF-9C4A-93AB-A5FA74084F55}"/>
                </a:ext>
              </a:extLst>
            </p:cNvPr>
            <p:cNvSpPr>
              <a:spLocks noChangeAspect="1"/>
            </p:cNvSpPr>
            <p:nvPr/>
          </p:nvSpPr>
          <p:spPr bwMode="auto">
            <a:xfrm>
              <a:off x="3626" y="3934"/>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29" name="Freeform 217">
              <a:extLst>
                <a:ext uri="{FF2B5EF4-FFF2-40B4-BE49-F238E27FC236}">
                  <a16:creationId xmlns:a16="http://schemas.microsoft.com/office/drawing/2014/main" id="{163C3345-2E78-0D44-AFEC-550E4DE7781B}"/>
                </a:ext>
              </a:extLst>
            </p:cNvPr>
            <p:cNvSpPr>
              <a:spLocks noChangeAspect="1"/>
            </p:cNvSpPr>
            <p:nvPr/>
          </p:nvSpPr>
          <p:spPr bwMode="auto">
            <a:xfrm>
              <a:off x="3634" y="3957"/>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30" name="Freeform 218">
              <a:extLst>
                <a:ext uri="{FF2B5EF4-FFF2-40B4-BE49-F238E27FC236}">
                  <a16:creationId xmlns:a16="http://schemas.microsoft.com/office/drawing/2014/main" id="{DB725BD8-DB8E-B44C-BC76-E30EF7273D04}"/>
                </a:ext>
              </a:extLst>
            </p:cNvPr>
            <p:cNvSpPr>
              <a:spLocks noChangeAspect="1"/>
            </p:cNvSpPr>
            <p:nvPr/>
          </p:nvSpPr>
          <p:spPr bwMode="auto">
            <a:xfrm>
              <a:off x="3641" y="3973"/>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31" name="Freeform 219">
              <a:extLst>
                <a:ext uri="{FF2B5EF4-FFF2-40B4-BE49-F238E27FC236}">
                  <a16:creationId xmlns:a16="http://schemas.microsoft.com/office/drawing/2014/main" id="{093CAE5F-18C8-4647-8AD8-E18C5340BA79}"/>
                </a:ext>
              </a:extLst>
            </p:cNvPr>
            <p:cNvSpPr>
              <a:spLocks noChangeAspect="1"/>
            </p:cNvSpPr>
            <p:nvPr/>
          </p:nvSpPr>
          <p:spPr bwMode="auto">
            <a:xfrm>
              <a:off x="3622" y="3988"/>
              <a:ext cx="14" cy="21"/>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2" name="Freeform 220">
              <a:extLst>
                <a:ext uri="{FF2B5EF4-FFF2-40B4-BE49-F238E27FC236}">
                  <a16:creationId xmlns:a16="http://schemas.microsoft.com/office/drawing/2014/main" id="{97A8FBF8-AC39-7348-A75C-03477CB952DC}"/>
                </a:ext>
              </a:extLst>
            </p:cNvPr>
            <p:cNvSpPr>
              <a:spLocks noChangeAspect="1"/>
            </p:cNvSpPr>
            <p:nvPr/>
          </p:nvSpPr>
          <p:spPr bwMode="auto">
            <a:xfrm>
              <a:off x="3608" y="3951"/>
              <a:ext cx="14" cy="21"/>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3" name="Freeform 221">
              <a:extLst>
                <a:ext uri="{FF2B5EF4-FFF2-40B4-BE49-F238E27FC236}">
                  <a16:creationId xmlns:a16="http://schemas.microsoft.com/office/drawing/2014/main" id="{1D5D2C3A-757C-2747-A988-0B372D284164}"/>
                </a:ext>
              </a:extLst>
            </p:cNvPr>
            <p:cNvSpPr>
              <a:spLocks noChangeAspect="1"/>
            </p:cNvSpPr>
            <p:nvPr/>
          </p:nvSpPr>
          <p:spPr bwMode="auto">
            <a:xfrm>
              <a:off x="3612" y="3951"/>
              <a:ext cx="9" cy="17"/>
            </a:xfrm>
            <a:custGeom>
              <a:avLst/>
              <a:gdLst>
                <a:gd name="T0" fmla="*/ 36 w 64"/>
                <a:gd name="T1" fmla="*/ 0 h 112"/>
                <a:gd name="T2" fmla="*/ 64 w 64"/>
                <a:gd name="T3" fmla="*/ 76 h 112"/>
                <a:gd name="T4" fmla="*/ 48 w 64"/>
                <a:gd name="T5" fmla="*/ 112 h 112"/>
                <a:gd name="T6" fmla="*/ 16 w 64"/>
                <a:gd name="T7" fmla="*/ 88 h 112"/>
                <a:gd name="T8" fmla="*/ 36 w 64"/>
                <a:gd name="T9" fmla="*/ 64 h 112"/>
                <a:gd name="T10" fmla="*/ 0 w 64"/>
                <a:gd name="T11" fmla="*/ 44 h 112"/>
                <a:gd name="T12" fmla="*/ 36 w 64"/>
                <a:gd name="T13" fmla="*/ 0 h 112"/>
                <a:gd name="T14" fmla="*/ 0 60000 65536"/>
                <a:gd name="T15" fmla="*/ 0 60000 65536"/>
                <a:gd name="T16" fmla="*/ 0 60000 65536"/>
                <a:gd name="T17" fmla="*/ 0 60000 65536"/>
                <a:gd name="T18" fmla="*/ 0 60000 65536"/>
                <a:gd name="T19" fmla="*/ 0 60000 65536"/>
                <a:gd name="T20" fmla="*/ 0 60000 65536"/>
                <a:gd name="T21" fmla="*/ 0 w 64"/>
                <a:gd name="T22" fmla="*/ 0 h 112"/>
                <a:gd name="T23" fmla="*/ 64 w 64"/>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2">
                  <a:moveTo>
                    <a:pt x="36" y="0"/>
                  </a:moveTo>
                  <a:lnTo>
                    <a:pt x="64" y="76"/>
                  </a:lnTo>
                  <a:lnTo>
                    <a:pt x="48" y="112"/>
                  </a:lnTo>
                  <a:lnTo>
                    <a:pt x="16" y="88"/>
                  </a:lnTo>
                  <a:lnTo>
                    <a:pt x="36" y="64"/>
                  </a:lnTo>
                  <a:lnTo>
                    <a:pt x="0" y="44"/>
                  </a:lnTo>
                  <a:lnTo>
                    <a:pt x="36"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34" name="Freeform 222">
              <a:extLst>
                <a:ext uri="{FF2B5EF4-FFF2-40B4-BE49-F238E27FC236}">
                  <a16:creationId xmlns:a16="http://schemas.microsoft.com/office/drawing/2014/main" id="{C59851D6-A362-1A49-A1B7-42A0073A35D1}"/>
                </a:ext>
              </a:extLst>
            </p:cNvPr>
            <p:cNvSpPr>
              <a:spLocks noChangeAspect="1"/>
            </p:cNvSpPr>
            <p:nvPr/>
          </p:nvSpPr>
          <p:spPr bwMode="auto">
            <a:xfrm>
              <a:off x="3628" y="3990"/>
              <a:ext cx="8" cy="16"/>
            </a:xfrm>
            <a:custGeom>
              <a:avLst/>
              <a:gdLst>
                <a:gd name="T0" fmla="*/ 36 w 64"/>
                <a:gd name="T1" fmla="*/ 0 h 112"/>
                <a:gd name="T2" fmla="*/ 64 w 64"/>
                <a:gd name="T3" fmla="*/ 76 h 112"/>
                <a:gd name="T4" fmla="*/ 48 w 64"/>
                <a:gd name="T5" fmla="*/ 112 h 112"/>
                <a:gd name="T6" fmla="*/ 16 w 64"/>
                <a:gd name="T7" fmla="*/ 88 h 112"/>
                <a:gd name="T8" fmla="*/ 36 w 64"/>
                <a:gd name="T9" fmla="*/ 64 h 112"/>
                <a:gd name="T10" fmla="*/ 0 w 64"/>
                <a:gd name="T11" fmla="*/ 44 h 112"/>
                <a:gd name="T12" fmla="*/ 36 w 64"/>
                <a:gd name="T13" fmla="*/ 0 h 112"/>
                <a:gd name="T14" fmla="*/ 0 60000 65536"/>
                <a:gd name="T15" fmla="*/ 0 60000 65536"/>
                <a:gd name="T16" fmla="*/ 0 60000 65536"/>
                <a:gd name="T17" fmla="*/ 0 60000 65536"/>
                <a:gd name="T18" fmla="*/ 0 60000 65536"/>
                <a:gd name="T19" fmla="*/ 0 60000 65536"/>
                <a:gd name="T20" fmla="*/ 0 60000 65536"/>
                <a:gd name="T21" fmla="*/ 0 w 64"/>
                <a:gd name="T22" fmla="*/ 0 h 112"/>
                <a:gd name="T23" fmla="*/ 64 w 64"/>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2">
                  <a:moveTo>
                    <a:pt x="36" y="0"/>
                  </a:moveTo>
                  <a:lnTo>
                    <a:pt x="64" y="76"/>
                  </a:lnTo>
                  <a:lnTo>
                    <a:pt x="48" y="112"/>
                  </a:lnTo>
                  <a:lnTo>
                    <a:pt x="16" y="88"/>
                  </a:lnTo>
                  <a:lnTo>
                    <a:pt x="36" y="64"/>
                  </a:lnTo>
                  <a:lnTo>
                    <a:pt x="0" y="44"/>
                  </a:lnTo>
                  <a:lnTo>
                    <a:pt x="36"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35" name="Freeform 223">
              <a:extLst>
                <a:ext uri="{FF2B5EF4-FFF2-40B4-BE49-F238E27FC236}">
                  <a16:creationId xmlns:a16="http://schemas.microsoft.com/office/drawing/2014/main" id="{1A8F6D8F-5B3B-0A45-B03D-F5920A90CCE5}"/>
                </a:ext>
              </a:extLst>
            </p:cNvPr>
            <p:cNvSpPr>
              <a:spLocks noChangeAspect="1"/>
            </p:cNvSpPr>
            <p:nvPr/>
          </p:nvSpPr>
          <p:spPr bwMode="auto">
            <a:xfrm>
              <a:off x="3628" y="3980"/>
              <a:ext cx="14" cy="20"/>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6" name="Freeform 224">
              <a:extLst>
                <a:ext uri="{FF2B5EF4-FFF2-40B4-BE49-F238E27FC236}">
                  <a16:creationId xmlns:a16="http://schemas.microsoft.com/office/drawing/2014/main" id="{E8C8623E-5DA1-014D-AC92-EBE22CC42DF7}"/>
                </a:ext>
              </a:extLst>
            </p:cNvPr>
            <p:cNvSpPr>
              <a:spLocks noChangeAspect="1"/>
            </p:cNvSpPr>
            <p:nvPr/>
          </p:nvSpPr>
          <p:spPr bwMode="auto">
            <a:xfrm>
              <a:off x="3614" y="3943"/>
              <a:ext cx="14" cy="20"/>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7" name="Freeform 225">
              <a:extLst>
                <a:ext uri="{FF2B5EF4-FFF2-40B4-BE49-F238E27FC236}">
                  <a16:creationId xmlns:a16="http://schemas.microsoft.com/office/drawing/2014/main" id="{32893C43-A389-6142-B510-EA2351E71D3E}"/>
                </a:ext>
              </a:extLst>
            </p:cNvPr>
            <p:cNvSpPr>
              <a:spLocks noChangeAspect="1"/>
            </p:cNvSpPr>
            <p:nvPr/>
          </p:nvSpPr>
          <p:spPr bwMode="auto">
            <a:xfrm>
              <a:off x="3664" y="3893"/>
              <a:ext cx="57" cy="84"/>
            </a:xfrm>
            <a:custGeom>
              <a:avLst/>
              <a:gdLst>
                <a:gd name="T0" fmla="*/ 0 w 424"/>
                <a:gd name="T1" fmla="*/ 528 h 576"/>
                <a:gd name="T2" fmla="*/ 28 w 424"/>
                <a:gd name="T3" fmla="*/ 576 h 576"/>
                <a:gd name="T4" fmla="*/ 140 w 424"/>
                <a:gd name="T5" fmla="*/ 572 h 576"/>
                <a:gd name="T6" fmla="*/ 392 w 424"/>
                <a:gd name="T7" fmla="*/ 172 h 576"/>
                <a:gd name="T8" fmla="*/ 424 w 424"/>
                <a:gd name="T9" fmla="*/ 0 h 576"/>
                <a:gd name="T10" fmla="*/ 96 w 424"/>
                <a:gd name="T11" fmla="*/ 524 h 576"/>
                <a:gd name="T12" fmla="*/ 0 w 424"/>
                <a:gd name="T13" fmla="*/ 528 h 576"/>
                <a:gd name="T14" fmla="*/ 0 60000 65536"/>
                <a:gd name="T15" fmla="*/ 0 60000 65536"/>
                <a:gd name="T16" fmla="*/ 0 60000 65536"/>
                <a:gd name="T17" fmla="*/ 0 60000 65536"/>
                <a:gd name="T18" fmla="*/ 0 60000 65536"/>
                <a:gd name="T19" fmla="*/ 0 60000 65536"/>
                <a:gd name="T20" fmla="*/ 0 60000 65536"/>
                <a:gd name="T21" fmla="*/ 0 w 424"/>
                <a:gd name="T22" fmla="*/ 0 h 576"/>
                <a:gd name="T23" fmla="*/ 424 w 42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576">
                  <a:moveTo>
                    <a:pt x="0" y="528"/>
                  </a:moveTo>
                  <a:lnTo>
                    <a:pt x="28" y="576"/>
                  </a:lnTo>
                  <a:lnTo>
                    <a:pt x="140" y="572"/>
                  </a:lnTo>
                  <a:lnTo>
                    <a:pt x="392" y="172"/>
                  </a:lnTo>
                  <a:lnTo>
                    <a:pt x="424" y="0"/>
                  </a:lnTo>
                  <a:lnTo>
                    <a:pt x="96" y="524"/>
                  </a:lnTo>
                  <a:lnTo>
                    <a:pt x="0" y="528"/>
                  </a:lnTo>
                  <a:close/>
                </a:path>
              </a:pathLst>
            </a:custGeom>
            <a:solidFill>
              <a:srgbClr val="EACC9A"/>
            </a:solidFill>
            <a:ln w="12700">
              <a:noFill/>
              <a:round/>
              <a:headEnd type="none" w="sm" len="sm"/>
              <a:tailEnd type="none" w="sm" len="sm"/>
            </a:ln>
          </p:spPr>
          <p:txBody>
            <a:bodyPr wrap="none" anchor="ctr"/>
            <a:lstStyle/>
            <a:p>
              <a:endParaRPr lang="en-US"/>
            </a:p>
          </p:txBody>
        </p:sp>
        <p:sp>
          <p:nvSpPr>
            <p:cNvPr id="138" name="Freeform 226">
              <a:extLst>
                <a:ext uri="{FF2B5EF4-FFF2-40B4-BE49-F238E27FC236}">
                  <a16:creationId xmlns:a16="http://schemas.microsoft.com/office/drawing/2014/main" id="{BA9FB7DA-4A33-254D-BEA1-47FB9689C8DE}"/>
                </a:ext>
              </a:extLst>
            </p:cNvPr>
            <p:cNvSpPr>
              <a:spLocks noChangeAspect="1"/>
            </p:cNvSpPr>
            <p:nvPr/>
          </p:nvSpPr>
          <p:spPr bwMode="auto">
            <a:xfrm>
              <a:off x="3663" y="3899"/>
              <a:ext cx="56" cy="75"/>
            </a:xfrm>
            <a:custGeom>
              <a:avLst/>
              <a:gdLst>
                <a:gd name="T0" fmla="*/ 380 w 412"/>
                <a:gd name="T1" fmla="*/ 124 h 508"/>
                <a:gd name="T2" fmla="*/ 344 w 412"/>
                <a:gd name="T3" fmla="*/ 184 h 508"/>
                <a:gd name="T4" fmla="*/ 320 w 412"/>
                <a:gd name="T5" fmla="*/ 200 h 508"/>
                <a:gd name="T6" fmla="*/ 284 w 412"/>
                <a:gd name="T7" fmla="*/ 244 h 508"/>
                <a:gd name="T8" fmla="*/ 240 w 412"/>
                <a:gd name="T9" fmla="*/ 320 h 508"/>
                <a:gd name="T10" fmla="*/ 228 w 412"/>
                <a:gd name="T11" fmla="*/ 364 h 508"/>
                <a:gd name="T12" fmla="*/ 188 w 412"/>
                <a:gd name="T13" fmla="*/ 416 h 508"/>
                <a:gd name="T14" fmla="*/ 160 w 412"/>
                <a:gd name="T15" fmla="*/ 460 h 508"/>
                <a:gd name="T16" fmla="*/ 112 w 412"/>
                <a:gd name="T17" fmla="*/ 508 h 508"/>
                <a:gd name="T18" fmla="*/ 104 w 412"/>
                <a:gd name="T19" fmla="*/ 496 h 508"/>
                <a:gd name="T20" fmla="*/ 92 w 412"/>
                <a:gd name="T21" fmla="*/ 492 h 508"/>
                <a:gd name="T22" fmla="*/ 0 w 412"/>
                <a:gd name="T23" fmla="*/ 476 h 508"/>
                <a:gd name="T24" fmla="*/ 16 w 412"/>
                <a:gd name="T25" fmla="*/ 456 h 508"/>
                <a:gd name="T26" fmla="*/ 112 w 412"/>
                <a:gd name="T27" fmla="*/ 464 h 508"/>
                <a:gd name="T28" fmla="*/ 412 w 412"/>
                <a:gd name="T29" fmla="*/ 0 h 508"/>
                <a:gd name="T30" fmla="*/ 380 w 412"/>
                <a:gd name="T31" fmla="*/ 124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2"/>
                <a:gd name="T49" fmla="*/ 0 h 508"/>
                <a:gd name="T50" fmla="*/ 412 w 412"/>
                <a:gd name="T51" fmla="*/ 508 h 5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2" h="508">
                  <a:moveTo>
                    <a:pt x="380" y="124"/>
                  </a:moveTo>
                  <a:cubicBezTo>
                    <a:pt x="363" y="141"/>
                    <a:pt x="359" y="170"/>
                    <a:pt x="344" y="184"/>
                  </a:cubicBezTo>
                  <a:cubicBezTo>
                    <a:pt x="337" y="190"/>
                    <a:pt x="320" y="200"/>
                    <a:pt x="320" y="200"/>
                  </a:cubicBezTo>
                  <a:cubicBezTo>
                    <a:pt x="314" y="218"/>
                    <a:pt x="299" y="234"/>
                    <a:pt x="284" y="244"/>
                  </a:cubicBezTo>
                  <a:cubicBezTo>
                    <a:pt x="275" y="272"/>
                    <a:pt x="256" y="295"/>
                    <a:pt x="240" y="320"/>
                  </a:cubicBezTo>
                  <a:cubicBezTo>
                    <a:pt x="224" y="343"/>
                    <a:pt x="238" y="341"/>
                    <a:pt x="228" y="364"/>
                  </a:cubicBezTo>
                  <a:cubicBezTo>
                    <a:pt x="220" y="383"/>
                    <a:pt x="203" y="401"/>
                    <a:pt x="188" y="416"/>
                  </a:cubicBezTo>
                  <a:cubicBezTo>
                    <a:pt x="184" y="441"/>
                    <a:pt x="186" y="454"/>
                    <a:pt x="160" y="460"/>
                  </a:cubicBezTo>
                  <a:cubicBezTo>
                    <a:pt x="144" y="484"/>
                    <a:pt x="139" y="499"/>
                    <a:pt x="112" y="508"/>
                  </a:cubicBezTo>
                  <a:cubicBezTo>
                    <a:pt x="109" y="504"/>
                    <a:pt x="108" y="499"/>
                    <a:pt x="104" y="496"/>
                  </a:cubicBezTo>
                  <a:cubicBezTo>
                    <a:pt x="101" y="493"/>
                    <a:pt x="92" y="492"/>
                    <a:pt x="92" y="492"/>
                  </a:cubicBezTo>
                  <a:lnTo>
                    <a:pt x="0" y="476"/>
                  </a:lnTo>
                  <a:lnTo>
                    <a:pt x="16" y="456"/>
                  </a:lnTo>
                  <a:lnTo>
                    <a:pt x="112" y="464"/>
                  </a:lnTo>
                  <a:lnTo>
                    <a:pt x="412" y="0"/>
                  </a:lnTo>
                  <a:lnTo>
                    <a:pt x="380" y="124"/>
                  </a:lnTo>
                  <a:close/>
                </a:path>
              </a:pathLst>
            </a:custGeom>
            <a:solidFill>
              <a:srgbClr val="A57321"/>
            </a:solidFill>
            <a:ln w="12700">
              <a:noFill/>
              <a:round/>
              <a:headEnd type="none" w="sm" len="sm"/>
              <a:tailEnd type="none" w="sm" len="sm"/>
            </a:ln>
          </p:spPr>
          <p:txBody>
            <a:bodyPr wrap="none" anchor="ctr"/>
            <a:lstStyle/>
            <a:p>
              <a:endParaRPr lang="en-US"/>
            </a:p>
          </p:txBody>
        </p:sp>
        <p:sp>
          <p:nvSpPr>
            <p:cNvPr id="139" name="Freeform 227">
              <a:extLst>
                <a:ext uri="{FF2B5EF4-FFF2-40B4-BE49-F238E27FC236}">
                  <a16:creationId xmlns:a16="http://schemas.microsoft.com/office/drawing/2014/main" id="{7A9BC854-C6C4-B04E-A8E5-BD7A2CF3184B}"/>
                </a:ext>
              </a:extLst>
            </p:cNvPr>
            <p:cNvSpPr>
              <a:spLocks noChangeAspect="1"/>
            </p:cNvSpPr>
            <p:nvPr/>
          </p:nvSpPr>
          <p:spPr bwMode="auto">
            <a:xfrm>
              <a:off x="3664" y="3907"/>
              <a:ext cx="50" cy="60"/>
            </a:xfrm>
            <a:custGeom>
              <a:avLst/>
              <a:gdLst>
                <a:gd name="T0" fmla="*/ 364 w 364"/>
                <a:gd name="T1" fmla="*/ 0 h 408"/>
                <a:gd name="T2" fmla="*/ 84 w 364"/>
                <a:gd name="T3" fmla="*/ 408 h 408"/>
                <a:gd name="T4" fmla="*/ 0 w 364"/>
                <a:gd name="T5" fmla="*/ 404 h 408"/>
                <a:gd name="T6" fmla="*/ 0 60000 65536"/>
                <a:gd name="T7" fmla="*/ 0 60000 65536"/>
                <a:gd name="T8" fmla="*/ 0 60000 65536"/>
                <a:gd name="T9" fmla="*/ 0 w 364"/>
                <a:gd name="T10" fmla="*/ 0 h 408"/>
                <a:gd name="T11" fmla="*/ 364 w 364"/>
                <a:gd name="T12" fmla="*/ 408 h 408"/>
              </a:gdLst>
              <a:ahLst/>
              <a:cxnLst>
                <a:cxn ang="T6">
                  <a:pos x="T0" y="T1"/>
                </a:cxn>
                <a:cxn ang="T7">
                  <a:pos x="T2" y="T3"/>
                </a:cxn>
                <a:cxn ang="T8">
                  <a:pos x="T4" y="T5"/>
                </a:cxn>
              </a:cxnLst>
              <a:rect l="T9" t="T10" r="T11" b="T12"/>
              <a:pathLst>
                <a:path w="364" h="408">
                  <a:moveTo>
                    <a:pt x="364" y="0"/>
                  </a:moveTo>
                  <a:lnTo>
                    <a:pt x="84" y="408"/>
                  </a:lnTo>
                  <a:lnTo>
                    <a:pt x="0" y="404"/>
                  </a:lnTo>
                </a:path>
              </a:pathLst>
            </a:custGeom>
            <a:noFill/>
            <a:ln w="28575">
              <a:solidFill>
                <a:srgbClr val="DAA248"/>
              </a:solidFill>
              <a:round/>
              <a:headEnd type="none" w="sm" len="sm"/>
              <a:tailEnd type="none" w="sm" len="sm"/>
            </a:ln>
          </p:spPr>
          <p:txBody>
            <a:bodyPr wrap="none" anchor="ctr"/>
            <a:lstStyle/>
            <a:p>
              <a:endParaRPr lang="en-US"/>
            </a:p>
          </p:txBody>
        </p:sp>
        <p:sp>
          <p:nvSpPr>
            <p:cNvPr id="140" name="Freeform 228">
              <a:extLst>
                <a:ext uri="{FF2B5EF4-FFF2-40B4-BE49-F238E27FC236}">
                  <a16:creationId xmlns:a16="http://schemas.microsoft.com/office/drawing/2014/main" id="{F5C1C57F-1D57-6B4B-B56A-579519C50E39}"/>
                </a:ext>
              </a:extLst>
            </p:cNvPr>
            <p:cNvSpPr>
              <a:spLocks noChangeAspect="1"/>
            </p:cNvSpPr>
            <p:nvPr/>
          </p:nvSpPr>
          <p:spPr bwMode="auto">
            <a:xfrm>
              <a:off x="3727" y="3857"/>
              <a:ext cx="9" cy="12"/>
            </a:xfrm>
            <a:custGeom>
              <a:avLst/>
              <a:gdLst>
                <a:gd name="T0" fmla="*/ 0 w 64"/>
                <a:gd name="T1" fmla="*/ 0 h 76"/>
                <a:gd name="T2" fmla="*/ 36 w 64"/>
                <a:gd name="T3" fmla="*/ 76 h 76"/>
                <a:gd name="T4" fmla="*/ 64 w 64"/>
                <a:gd name="T5" fmla="*/ 72 h 76"/>
                <a:gd name="T6" fmla="*/ 36 w 64"/>
                <a:gd name="T7" fmla="*/ 16 h 76"/>
                <a:gd name="T8" fmla="*/ 0 w 64"/>
                <a:gd name="T9" fmla="*/ 0 h 76"/>
                <a:gd name="T10" fmla="*/ 0 60000 65536"/>
                <a:gd name="T11" fmla="*/ 0 60000 65536"/>
                <a:gd name="T12" fmla="*/ 0 60000 65536"/>
                <a:gd name="T13" fmla="*/ 0 60000 65536"/>
                <a:gd name="T14" fmla="*/ 0 60000 65536"/>
                <a:gd name="T15" fmla="*/ 0 w 64"/>
                <a:gd name="T16" fmla="*/ 0 h 76"/>
                <a:gd name="T17" fmla="*/ 64 w 64"/>
                <a:gd name="T18" fmla="*/ 76 h 76"/>
              </a:gdLst>
              <a:ahLst/>
              <a:cxnLst>
                <a:cxn ang="T10">
                  <a:pos x="T0" y="T1"/>
                </a:cxn>
                <a:cxn ang="T11">
                  <a:pos x="T2" y="T3"/>
                </a:cxn>
                <a:cxn ang="T12">
                  <a:pos x="T4" y="T5"/>
                </a:cxn>
                <a:cxn ang="T13">
                  <a:pos x="T6" y="T7"/>
                </a:cxn>
                <a:cxn ang="T14">
                  <a:pos x="T8" y="T9"/>
                </a:cxn>
              </a:cxnLst>
              <a:rect l="T15" t="T16" r="T17" b="T18"/>
              <a:pathLst>
                <a:path w="64" h="76">
                  <a:moveTo>
                    <a:pt x="0" y="0"/>
                  </a:moveTo>
                  <a:lnTo>
                    <a:pt x="36" y="76"/>
                  </a:lnTo>
                  <a:lnTo>
                    <a:pt x="64" y="72"/>
                  </a:lnTo>
                  <a:lnTo>
                    <a:pt x="36" y="16"/>
                  </a:lnTo>
                  <a:lnTo>
                    <a:pt x="0" y="0"/>
                  </a:lnTo>
                  <a:close/>
                </a:path>
              </a:pathLst>
            </a:custGeom>
            <a:solidFill>
              <a:srgbClr val="EACC9A"/>
            </a:solidFill>
            <a:ln w="12700">
              <a:noFill/>
              <a:round/>
              <a:headEnd type="none" w="sm" len="sm"/>
              <a:tailEnd type="none" w="sm" len="sm"/>
            </a:ln>
          </p:spPr>
          <p:txBody>
            <a:bodyPr wrap="none" anchor="ctr"/>
            <a:lstStyle/>
            <a:p>
              <a:endParaRPr lang="en-US"/>
            </a:p>
          </p:txBody>
        </p:sp>
        <p:sp>
          <p:nvSpPr>
            <p:cNvPr id="141" name="Freeform 229">
              <a:extLst>
                <a:ext uri="{FF2B5EF4-FFF2-40B4-BE49-F238E27FC236}">
                  <a16:creationId xmlns:a16="http://schemas.microsoft.com/office/drawing/2014/main" id="{88E0C75E-CEC6-5444-BCA0-FD5573178680}"/>
                </a:ext>
              </a:extLst>
            </p:cNvPr>
            <p:cNvSpPr>
              <a:spLocks noChangeAspect="1"/>
            </p:cNvSpPr>
            <p:nvPr/>
          </p:nvSpPr>
          <p:spPr bwMode="auto">
            <a:xfrm>
              <a:off x="3707" y="3991"/>
              <a:ext cx="11" cy="27"/>
            </a:xfrm>
            <a:custGeom>
              <a:avLst/>
              <a:gdLst>
                <a:gd name="T0" fmla="*/ 44 w 80"/>
                <a:gd name="T1" fmla="*/ 16 h 180"/>
                <a:gd name="T2" fmla="*/ 80 w 80"/>
                <a:gd name="T3" fmla="*/ 180 h 180"/>
                <a:gd name="T4" fmla="*/ 28 w 80"/>
                <a:gd name="T5" fmla="*/ 176 h 180"/>
                <a:gd name="T6" fmla="*/ 0 w 80"/>
                <a:gd name="T7" fmla="*/ 48 h 180"/>
                <a:gd name="T8" fmla="*/ 8 w 80"/>
                <a:gd name="T9" fmla="*/ 0 h 180"/>
                <a:gd name="T10" fmla="*/ 44 w 80"/>
                <a:gd name="T11" fmla="*/ 16 h 180"/>
                <a:gd name="T12" fmla="*/ 0 60000 65536"/>
                <a:gd name="T13" fmla="*/ 0 60000 65536"/>
                <a:gd name="T14" fmla="*/ 0 60000 65536"/>
                <a:gd name="T15" fmla="*/ 0 60000 65536"/>
                <a:gd name="T16" fmla="*/ 0 60000 65536"/>
                <a:gd name="T17" fmla="*/ 0 60000 65536"/>
                <a:gd name="T18" fmla="*/ 0 w 80"/>
                <a:gd name="T19" fmla="*/ 0 h 180"/>
                <a:gd name="T20" fmla="*/ 80 w 8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80" h="180">
                  <a:moveTo>
                    <a:pt x="44" y="16"/>
                  </a:moveTo>
                  <a:lnTo>
                    <a:pt x="80" y="180"/>
                  </a:lnTo>
                  <a:lnTo>
                    <a:pt x="28" y="176"/>
                  </a:lnTo>
                  <a:lnTo>
                    <a:pt x="0" y="48"/>
                  </a:lnTo>
                  <a:lnTo>
                    <a:pt x="8" y="0"/>
                  </a:lnTo>
                  <a:lnTo>
                    <a:pt x="44" y="16"/>
                  </a:lnTo>
                  <a:close/>
                </a:path>
              </a:pathLst>
            </a:custGeom>
            <a:solidFill>
              <a:srgbClr val="6F4D17"/>
            </a:solidFill>
            <a:ln w="12700">
              <a:noFill/>
              <a:round/>
              <a:headEnd type="none" w="sm" len="sm"/>
              <a:tailEnd type="none" w="sm" len="sm"/>
            </a:ln>
          </p:spPr>
          <p:txBody>
            <a:bodyPr wrap="none" anchor="ctr"/>
            <a:lstStyle/>
            <a:p>
              <a:endParaRPr lang="en-US"/>
            </a:p>
          </p:txBody>
        </p:sp>
        <p:sp>
          <p:nvSpPr>
            <p:cNvPr id="142" name="Freeform 230">
              <a:extLst>
                <a:ext uri="{FF2B5EF4-FFF2-40B4-BE49-F238E27FC236}">
                  <a16:creationId xmlns:a16="http://schemas.microsoft.com/office/drawing/2014/main" id="{9248F054-2794-8B42-B390-3E0B6CC9FF24}"/>
                </a:ext>
              </a:extLst>
            </p:cNvPr>
            <p:cNvSpPr>
              <a:spLocks noChangeAspect="1"/>
            </p:cNvSpPr>
            <p:nvPr/>
          </p:nvSpPr>
          <p:spPr bwMode="auto">
            <a:xfrm>
              <a:off x="3687" y="4012"/>
              <a:ext cx="23" cy="23"/>
            </a:xfrm>
            <a:custGeom>
              <a:avLst/>
              <a:gdLst>
                <a:gd name="T0" fmla="*/ 141 w 174"/>
                <a:gd name="T1" fmla="*/ 17 h 158"/>
                <a:gd name="T2" fmla="*/ 123 w 174"/>
                <a:gd name="T3" fmla="*/ 29 h 158"/>
                <a:gd name="T4" fmla="*/ 87 w 174"/>
                <a:gd name="T5" fmla="*/ 23 h 158"/>
                <a:gd name="T6" fmla="*/ 42 w 174"/>
                <a:gd name="T7" fmla="*/ 29 h 158"/>
                <a:gd name="T8" fmla="*/ 33 w 174"/>
                <a:gd name="T9" fmla="*/ 47 h 158"/>
                <a:gd name="T10" fmla="*/ 9 w 174"/>
                <a:gd name="T11" fmla="*/ 53 h 158"/>
                <a:gd name="T12" fmla="*/ 0 w 174"/>
                <a:gd name="T13" fmla="*/ 113 h 158"/>
                <a:gd name="T14" fmla="*/ 99 w 174"/>
                <a:gd name="T15" fmla="*/ 158 h 158"/>
                <a:gd name="T16" fmla="*/ 153 w 174"/>
                <a:gd name="T17" fmla="*/ 155 h 158"/>
                <a:gd name="T18" fmla="*/ 156 w 174"/>
                <a:gd name="T19" fmla="*/ 122 h 158"/>
                <a:gd name="T20" fmla="*/ 153 w 174"/>
                <a:gd name="T21" fmla="*/ 98 h 158"/>
                <a:gd name="T22" fmla="*/ 150 w 174"/>
                <a:gd name="T23" fmla="*/ 44 h 158"/>
                <a:gd name="T24" fmla="*/ 147 w 174"/>
                <a:gd name="T25" fmla="*/ 23 h 158"/>
                <a:gd name="T26" fmla="*/ 126 w 174"/>
                <a:gd name="T27" fmla="*/ 32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58"/>
                <a:gd name="T44" fmla="*/ 174 w 174"/>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58">
                  <a:moveTo>
                    <a:pt x="141" y="17"/>
                  </a:moveTo>
                  <a:cubicBezTo>
                    <a:pt x="135" y="21"/>
                    <a:pt x="130" y="30"/>
                    <a:pt x="123" y="29"/>
                  </a:cubicBezTo>
                  <a:cubicBezTo>
                    <a:pt x="111" y="27"/>
                    <a:pt x="87" y="23"/>
                    <a:pt x="87" y="23"/>
                  </a:cubicBezTo>
                  <a:cubicBezTo>
                    <a:pt x="72" y="25"/>
                    <a:pt x="56" y="22"/>
                    <a:pt x="42" y="29"/>
                  </a:cubicBezTo>
                  <a:cubicBezTo>
                    <a:pt x="31" y="35"/>
                    <a:pt x="40" y="40"/>
                    <a:pt x="33" y="47"/>
                  </a:cubicBezTo>
                  <a:cubicBezTo>
                    <a:pt x="27" y="53"/>
                    <a:pt x="15" y="41"/>
                    <a:pt x="9" y="53"/>
                  </a:cubicBezTo>
                  <a:lnTo>
                    <a:pt x="0" y="113"/>
                  </a:lnTo>
                  <a:lnTo>
                    <a:pt x="99" y="158"/>
                  </a:lnTo>
                  <a:lnTo>
                    <a:pt x="153" y="155"/>
                  </a:lnTo>
                  <a:cubicBezTo>
                    <a:pt x="154" y="144"/>
                    <a:pt x="153" y="133"/>
                    <a:pt x="156" y="122"/>
                  </a:cubicBezTo>
                  <a:cubicBezTo>
                    <a:pt x="159" y="110"/>
                    <a:pt x="174" y="105"/>
                    <a:pt x="153" y="98"/>
                  </a:cubicBezTo>
                  <a:cubicBezTo>
                    <a:pt x="157" y="79"/>
                    <a:pt x="156" y="62"/>
                    <a:pt x="150" y="44"/>
                  </a:cubicBezTo>
                  <a:cubicBezTo>
                    <a:pt x="149" y="37"/>
                    <a:pt x="149" y="30"/>
                    <a:pt x="147" y="23"/>
                  </a:cubicBezTo>
                  <a:cubicBezTo>
                    <a:pt x="140" y="0"/>
                    <a:pt x="136" y="32"/>
                    <a:pt x="126" y="32"/>
                  </a:cubicBezTo>
                </a:path>
              </a:pathLst>
            </a:custGeom>
            <a:solidFill>
              <a:srgbClr val="F1DCB9"/>
            </a:solidFill>
            <a:ln w="6350">
              <a:noFill/>
              <a:round/>
              <a:headEnd type="none" w="sm" len="sm"/>
              <a:tailEnd type="none" w="sm" len="sm"/>
            </a:ln>
          </p:spPr>
          <p:txBody>
            <a:bodyPr wrap="none" anchor="ctr"/>
            <a:lstStyle/>
            <a:p>
              <a:endParaRPr lang="en-US"/>
            </a:p>
          </p:txBody>
        </p:sp>
        <p:sp>
          <p:nvSpPr>
            <p:cNvPr id="143" name="Freeform 231">
              <a:extLst>
                <a:ext uri="{FF2B5EF4-FFF2-40B4-BE49-F238E27FC236}">
                  <a16:creationId xmlns:a16="http://schemas.microsoft.com/office/drawing/2014/main" id="{6A9C2252-DD0D-3C4B-85BC-D42EA61C55FE}"/>
                </a:ext>
              </a:extLst>
            </p:cNvPr>
            <p:cNvSpPr>
              <a:spLocks noChangeAspect="1"/>
            </p:cNvSpPr>
            <p:nvPr/>
          </p:nvSpPr>
          <p:spPr bwMode="auto">
            <a:xfrm>
              <a:off x="3688" y="4019"/>
              <a:ext cx="14" cy="9"/>
            </a:xfrm>
            <a:custGeom>
              <a:avLst/>
              <a:gdLst>
                <a:gd name="T0" fmla="*/ 102 w 102"/>
                <a:gd name="T1" fmla="*/ 9 h 66"/>
                <a:gd name="T2" fmla="*/ 90 w 102"/>
                <a:gd name="T3" fmla="*/ 66 h 66"/>
                <a:gd name="T4" fmla="*/ 48 w 102"/>
                <a:gd name="T5" fmla="*/ 57 h 66"/>
                <a:gd name="T6" fmla="*/ 30 w 102"/>
                <a:gd name="T7" fmla="*/ 45 h 66"/>
                <a:gd name="T8" fmla="*/ 0 w 102"/>
                <a:gd name="T9" fmla="*/ 18 h 66"/>
                <a:gd name="T10" fmla="*/ 33 w 102"/>
                <a:gd name="T11" fmla="*/ 33 h 66"/>
                <a:gd name="T12" fmla="*/ 39 w 102"/>
                <a:gd name="T13" fmla="*/ 0 h 66"/>
                <a:gd name="T14" fmla="*/ 57 w 102"/>
                <a:gd name="T15" fmla="*/ 30 h 66"/>
                <a:gd name="T16" fmla="*/ 63 w 102"/>
                <a:gd name="T17" fmla="*/ 9 h 66"/>
                <a:gd name="T18" fmla="*/ 81 w 102"/>
                <a:gd name="T19" fmla="*/ 3 h 66"/>
                <a:gd name="T20" fmla="*/ 102 w 102"/>
                <a:gd name="T21" fmla="*/ 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66"/>
                <a:gd name="T35" fmla="*/ 102 w 102"/>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66">
                  <a:moveTo>
                    <a:pt x="102" y="9"/>
                  </a:moveTo>
                  <a:cubicBezTo>
                    <a:pt x="91" y="25"/>
                    <a:pt x="90" y="66"/>
                    <a:pt x="90" y="66"/>
                  </a:cubicBezTo>
                  <a:cubicBezTo>
                    <a:pt x="60" y="62"/>
                    <a:pt x="74" y="66"/>
                    <a:pt x="48" y="57"/>
                  </a:cubicBezTo>
                  <a:cubicBezTo>
                    <a:pt x="41" y="55"/>
                    <a:pt x="30" y="45"/>
                    <a:pt x="30" y="45"/>
                  </a:cubicBezTo>
                  <a:cubicBezTo>
                    <a:pt x="24" y="36"/>
                    <a:pt x="9" y="24"/>
                    <a:pt x="0" y="18"/>
                  </a:cubicBezTo>
                  <a:cubicBezTo>
                    <a:pt x="17" y="7"/>
                    <a:pt x="17" y="28"/>
                    <a:pt x="33" y="33"/>
                  </a:cubicBezTo>
                  <a:cubicBezTo>
                    <a:pt x="41" y="21"/>
                    <a:pt x="35" y="14"/>
                    <a:pt x="39" y="0"/>
                  </a:cubicBezTo>
                  <a:cubicBezTo>
                    <a:pt x="55" y="8"/>
                    <a:pt x="53" y="12"/>
                    <a:pt x="57" y="30"/>
                  </a:cubicBezTo>
                  <a:cubicBezTo>
                    <a:pt x="59" y="23"/>
                    <a:pt x="57" y="14"/>
                    <a:pt x="63" y="9"/>
                  </a:cubicBezTo>
                  <a:cubicBezTo>
                    <a:pt x="68" y="5"/>
                    <a:pt x="81" y="3"/>
                    <a:pt x="81" y="3"/>
                  </a:cubicBezTo>
                  <a:cubicBezTo>
                    <a:pt x="88" y="5"/>
                    <a:pt x="102" y="9"/>
                    <a:pt x="102" y="9"/>
                  </a:cubicBezTo>
                  <a:close/>
                </a:path>
              </a:pathLst>
            </a:custGeom>
            <a:solidFill>
              <a:srgbClr val="A57321"/>
            </a:solidFill>
            <a:ln w="6350">
              <a:noFill/>
              <a:round/>
              <a:headEnd type="none" w="sm" len="sm"/>
              <a:tailEnd type="none" w="sm" len="sm"/>
            </a:ln>
          </p:spPr>
          <p:txBody>
            <a:bodyPr wrap="none" anchor="ctr"/>
            <a:lstStyle/>
            <a:p>
              <a:endParaRPr lang="en-US"/>
            </a:p>
          </p:txBody>
        </p:sp>
        <p:sp>
          <p:nvSpPr>
            <p:cNvPr id="144" name="Freeform 232">
              <a:extLst>
                <a:ext uri="{FF2B5EF4-FFF2-40B4-BE49-F238E27FC236}">
                  <a16:creationId xmlns:a16="http://schemas.microsoft.com/office/drawing/2014/main" id="{2D2EFE68-E2E0-D546-8C6E-DEB584E21891}"/>
                </a:ext>
              </a:extLst>
            </p:cNvPr>
            <p:cNvSpPr>
              <a:spLocks noChangeAspect="1"/>
            </p:cNvSpPr>
            <p:nvPr/>
          </p:nvSpPr>
          <p:spPr bwMode="auto">
            <a:xfrm>
              <a:off x="3687" y="4015"/>
              <a:ext cx="23" cy="21"/>
            </a:xfrm>
            <a:custGeom>
              <a:avLst/>
              <a:gdLst>
                <a:gd name="T0" fmla="*/ 143 w 167"/>
                <a:gd name="T1" fmla="*/ 6 h 144"/>
                <a:gd name="T2" fmla="*/ 125 w 167"/>
                <a:gd name="T3" fmla="*/ 48 h 144"/>
                <a:gd name="T4" fmla="*/ 128 w 167"/>
                <a:gd name="T5" fmla="*/ 78 h 144"/>
                <a:gd name="T6" fmla="*/ 113 w 167"/>
                <a:gd name="T7" fmla="*/ 102 h 144"/>
                <a:gd name="T8" fmla="*/ 98 w 167"/>
                <a:gd name="T9" fmla="*/ 126 h 144"/>
                <a:gd name="T10" fmla="*/ 80 w 167"/>
                <a:gd name="T11" fmla="*/ 120 h 144"/>
                <a:gd name="T12" fmla="*/ 77 w 167"/>
                <a:gd name="T13" fmla="*/ 111 h 144"/>
                <a:gd name="T14" fmla="*/ 11 w 167"/>
                <a:gd name="T15" fmla="*/ 93 h 144"/>
                <a:gd name="T16" fmla="*/ 2 w 167"/>
                <a:gd name="T17" fmla="*/ 93 h 144"/>
                <a:gd name="T18" fmla="*/ 95 w 167"/>
                <a:gd name="T19" fmla="*/ 138 h 144"/>
                <a:gd name="T20" fmla="*/ 158 w 167"/>
                <a:gd name="T21" fmla="*/ 108 h 144"/>
                <a:gd name="T22" fmla="*/ 167 w 167"/>
                <a:gd name="T23" fmla="*/ 84 h 144"/>
                <a:gd name="T24" fmla="*/ 161 w 167"/>
                <a:gd name="T25" fmla="*/ 48 h 144"/>
                <a:gd name="T26" fmla="*/ 143 w 167"/>
                <a:gd name="T27" fmla="*/ 0 h 144"/>
                <a:gd name="T28" fmla="*/ 125 w 167"/>
                <a:gd name="T29" fmla="*/ 39 h 144"/>
                <a:gd name="T30" fmla="*/ 131 w 167"/>
                <a:gd name="T31" fmla="*/ 57 h 144"/>
                <a:gd name="T32" fmla="*/ 134 w 167"/>
                <a:gd name="T33" fmla="*/ 66 h 144"/>
                <a:gd name="T34" fmla="*/ 119 w 167"/>
                <a:gd name="T35" fmla="*/ 93 h 144"/>
                <a:gd name="T36" fmla="*/ 107 w 167"/>
                <a:gd name="T37" fmla="*/ 11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44"/>
                <a:gd name="T59" fmla="*/ 167 w 167"/>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44">
                  <a:moveTo>
                    <a:pt x="143" y="6"/>
                  </a:moveTo>
                  <a:cubicBezTo>
                    <a:pt x="133" y="19"/>
                    <a:pt x="129" y="32"/>
                    <a:pt x="125" y="48"/>
                  </a:cubicBezTo>
                  <a:cubicBezTo>
                    <a:pt x="133" y="60"/>
                    <a:pt x="136" y="65"/>
                    <a:pt x="128" y="78"/>
                  </a:cubicBezTo>
                  <a:cubicBezTo>
                    <a:pt x="133" y="92"/>
                    <a:pt x="123" y="92"/>
                    <a:pt x="113" y="102"/>
                  </a:cubicBezTo>
                  <a:cubicBezTo>
                    <a:pt x="109" y="114"/>
                    <a:pt x="102" y="114"/>
                    <a:pt x="98" y="126"/>
                  </a:cubicBezTo>
                  <a:cubicBezTo>
                    <a:pt x="92" y="124"/>
                    <a:pt x="82" y="126"/>
                    <a:pt x="80" y="120"/>
                  </a:cubicBezTo>
                  <a:cubicBezTo>
                    <a:pt x="79" y="117"/>
                    <a:pt x="80" y="113"/>
                    <a:pt x="77" y="111"/>
                  </a:cubicBezTo>
                  <a:cubicBezTo>
                    <a:pt x="61" y="100"/>
                    <a:pt x="30" y="96"/>
                    <a:pt x="11" y="93"/>
                  </a:cubicBezTo>
                  <a:cubicBezTo>
                    <a:pt x="0" y="86"/>
                    <a:pt x="2" y="83"/>
                    <a:pt x="2" y="93"/>
                  </a:cubicBezTo>
                  <a:lnTo>
                    <a:pt x="95" y="138"/>
                  </a:lnTo>
                  <a:cubicBezTo>
                    <a:pt x="154" y="129"/>
                    <a:pt x="149" y="144"/>
                    <a:pt x="158" y="108"/>
                  </a:cubicBezTo>
                  <a:cubicBezTo>
                    <a:pt x="153" y="88"/>
                    <a:pt x="161" y="101"/>
                    <a:pt x="167" y="84"/>
                  </a:cubicBezTo>
                  <a:cubicBezTo>
                    <a:pt x="149" y="78"/>
                    <a:pt x="156" y="63"/>
                    <a:pt x="161" y="48"/>
                  </a:cubicBezTo>
                  <a:cubicBezTo>
                    <a:pt x="155" y="31"/>
                    <a:pt x="148" y="16"/>
                    <a:pt x="143" y="0"/>
                  </a:cubicBezTo>
                  <a:cubicBezTo>
                    <a:pt x="131" y="12"/>
                    <a:pt x="134" y="25"/>
                    <a:pt x="125" y="39"/>
                  </a:cubicBezTo>
                  <a:cubicBezTo>
                    <a:pt x="127" y="45"/>
                    <a:pt x="129" y="51"/>
                    <a:pt x="131" y="57"/>
                  </a:cubicBezTo>
                  <a:cubicBezTo>
                    <a:pt x="132" y="60"/>
                    <a:pt x="134" y="66"/>
                    <a:pt x="134" y="66"/>
                  </a:cubicBezTo>
                  <a:cubicBezTo>
                    <a:pt x="131" y="80"/>
                    <a:pt x="133" y="88"/>
                    <a:pt x="119" y="93"/>
                  </a:cubicBezTo>
                  <a:cubicBezTo>
                    <a:pt x="116" y="101"/>
                    <a:pt x="107" y="107"/>
                    <a:pt x="107" y="114"/>
                  </a:cubicBezTo>
                </a:path>
              </a:pathLst>
            </a:custGeom>
            <a:solidFill>
              <a:srgbClr val="A57321"/>
            </a:solidFill>
            <a:ln w="6350">
              <a:noFill/>
              <a:round/>
              <a:headEnd type="none" w="sm" len="sm"/>
              <a:tailEnd type="none" w="sm" len="sm"/>
            </a:ln>
          </p:spPr>
          <p:txBody>
            <a:bodyPr wrap="none" anchor="ctr"/>
            <a:lstStyle/>
            <a:p>
              <a:endParaRPr lang="en-US"/>
            </a:p>
          </p:txBody>
        </p:sp>
        <p:sp>
          <p:nvSpPr>
            <p:cNvPr id="145" name="Freeform 233">
              <a:extLst>
                <a:ext uri="{FF2B5EF4-FFF2-40B4-BE49-F238E27FC236}">
                  <a16:creationId xmlns:a16="http://schemas.microsoft.com/office/drawing/2014/main" id="{A66D09C0-D4DB-564E-A863-A7178FF02B3C}"/>
                </a:ext>
              </a:extLst>
            </p:cNvPr>
            <p:cNvSpPr>
              <a:spLocks noChangeAspect="1"/>
            </p:cNvSpPr>
            <p:nvPr/>
          </p:nvSpPr>
          <p:spPr bwMode="auto">
            <a:xfrm>
              <a:off x="3640" y="4025"/>
              <a:ext cx="51" cy="22"/>
            </a:xfrm>
            <a:custGeom>
              <a:avLst/>
              <a:gdLst>
                <a:gd name="T0" fmla="*/ 378 w 378"/>
                <a:gd name="T1" fmla="*/ 141 h 150"/>
                <a:gd name="T2" fmla="*/ 63 w 378"/>
                <a:gd name="T3" fmla="*/ 150 h 150"/>
                <a:gd name="T4" fmla="*/ 48 w 378"/>
                <a:gd name="T5" fmla="*/ 114 h 150"/>
                <a:gd name="T6" fmla="*/ 0 w 378"/>
                <a:gd name="T7" fmla="*/ 90 h 150"/>
                <a:gd name="T8" fmla="*/ 0 w 378"/>
                <a:gd name="T9" fmla="*/ 66 h 150"/>
                <a:gd name="T10" fmla="*/ 60 w 378"/>
                <a:gd name="T11" fmla="*/ 57 h 150"/>
                <a:gd name="T12" fmla="*/ 66 w 378"/>
                <a:gd name="T13" fmla="*/ 24 h 150"/>
                <a:gd name="T14" fmla="*/ 78 w 378"/>
                <a:gd name="T15" fmla="*/ 27 h 150"/>
                <a:gd name="T16" fmla="*/ 87 w 378"/>
                <a:gd name="T17" fmla="*/ 9 h 150"/>
                <a:gd name="T18" fmla="*/ 93 w 378"/>
                <a:gd name="T19" fmla="*/ 0 h 150"/>
                <a:gd name="T20" fmla="*/ 201 w 378"/>
                <a:gd name="T21" fmla="*/ 63 h 150"/>
                <a:gd name="T22" fmla="*/ 375 w 378"/>
                <a:gd name="T23" fmla="*/ 51 h 150"/>
                <a:gd name="T24" fmla="*/ 378 w 378"/>
                <a:gd name="T25" fmla="*/ 141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8"/>
                <a:gd name="T40" fmla="*/ 0 h 150"/>
                <a:gd name="T41" fmla="*/ 378 w 378"/>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8" h="150">
                  <a:moveTo>
                    <a:pt x="378" y="141"/>
                  </a:moveTo>
                  <a:lnTo>
                    <a:pt x="63" y="150"/>
                  </a:lnTo>
                  <a:lnTo>
                    <a:pt x="48" y="114"/>
                  </a:lnTo>
                  <a:lnTo>
                    <a:pt x="0" y="90"/>
                  </a:lnTo>
                  <a:lnTo>
                    <a:pt x="0" y="66"/>
                  </a:lnTo>
                  <a:lnTo>
                    <a:pt x="60" y="57"/>
                  </a:lnTo>
                  <a:lnTo>
                    <a:pt x="66" y="24"/>
                  </a:lnTo>
                  <a:cubicBezTo>
                    <a:pt x="70" y="25"/>
                    <a:pt x="74" y="28"/>
                    <a:pt x="78" y="27"/>
                  </a:cubicBezTo>
                  <a:cubicBezTo>
                    <a:pt x="83" y="25"/>
                    <a:pt x="85" y="13"/>
                    <a:pt x="87" y="9"/>
                  </a:cubicBezTo>
                  <a:cubicBezTo>
                    <a:pt x="89" y="6"/>
                    <a:pt x="93" y="0"/>
                    <a:pt x="93" y="0"/>
                  </a:cubicBezTo>
                  <a:lnTo>
                    <a:pt x="201" y="63"/>
                  </a:lnTo>
                  <a:lnTo>
                    <a:pt x="375" y="51"/>
                  </a:lnTo>
                  <a:lnTo>
                    <a:pt x="378" y="141"/>
                  </a:lnTo>
                  <a:close/>
                </a:path>
              </a:pathLst>
            </a:custGeom>
            <a:solidFill>
              <a:srgbClr val="F1DCB9"/>
            </a:solidFill>
            <a:ln w="6350">
              <a:noFill/>
              <a:round/>
              <a:headEnd type="none" w="sm" len="sm"/>
              <a:tailEnd type="none" w="sm" len="sm"/>
            </a:ln>
          </p:spPr>
          <p:txBody>
            <a:bodyPr wrap="none" anchor="ctr"/>
            <a:lstStyle/>
            <a:p>
              <a:endParaRPr lang="en-US"/>
            </a:p>
          </p:txBody>
        </p:sp>
        <p:sp>
          <p:nvSpPr>
            <p:cNvPr id="146" name="Freeform 234">
              <a:extLst>
                <a:ext uri="{FF2B5EF4-FFF2-40B4-BE49-F238E27FC236}">
                  <a16:creationId xmlns:a16="http://schemas.microsoft.com/office/drawing/2014/main" id="{07513190-4B30-5549-A274-4F04FF4ED299}"/>
                </a:ext>
              </a:extLst>
            </p:cNvPr>
            <p:cNvSpPr>
              <a:spLocks noChangeAspect="1"/>
            </p:cNvSpPr>
            <p:nvPr/>
          </p:nvSpPr>
          <p:spPr bwMode="auto">
            <a:xfrm>
              <a:off x="3645" y="4029"/>
              <a:ext cx="16" cy="12"/>
            </a:xfrm>
            <a:custGeom>
              <a:avLst/>
              <a:gdLst>
                <a:gd name="T0" fmla="*/ 25 w 112"/>
                <a:gd name="T1" fmla="*/ 15 h 78"/>
                <a:gd name="T2" fmla="*/ 55 w 112"/>
                <a:gd name="T3" fmla="*/ 42 h 78"/>
                <a:gd name="T4" fmla="*/ 109 w 112"/>
                <a:gd name="T5" fmla="*/ 45 h 78"/>
                <a:gd name="T6" fmla="*/ 112 w 112"/>
                <a:gd name="T7" fmla="*/ 78 h 78"/>
                <a:gd name="T8" fmla="*/ 28 w 112"/>
                <a:gd name="T9" fmla="*/ 60 h 78"/>
                <a:gd name="T10" fmla="*/ 7 w 112"/>
                <a:gd name="T11" fmla="*/ 42 h 78"/>
                <a:gd name="T12" fmla="*/ 25 w 112"/>
                <a:gd name="T13" fmla="*/ 15 h 78"/>
                <a:gd name="T14" fmla="*/ 0 60000 65536"/>
                <a:gd name="T15" fmla="*/ 0 60000 65536"/>
                <a:gd name="T16" fmla="*/ 0 60000 65536"/>
                <a:gd name="T17" fmla="*/ 0 60000 65536"/>
                <a:gd name="T18" fmla="*/ 0 60000 65536"/>
                <a:gd name="T19" fmla="*/ 0 60000 65536"/>
                <a:gd name="T20" fmla="*/ 0 60000 65536"/>
                <a:gd name="T21" fmla="*/ 0 w 112"/>
                <a:gd name="T22" fmla="*/ 0 h 78"/>
                <a:gd name="T23" fmla="*/ 112 w 11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78">
                  <a:moveTo>
                    <a:pt x="25" y="15"/>
                  </a:moveTo>
                  <a:lnTo>
                    <a:pt x="55" y="42"/>
                  </a:lnTo>
                  <a:lnTo>
                    <a:pt x="109" y="45"/>
                  </a:lnTo>
                  <a:lnTo>
                    <a:pt x="112" y="78"/>
                  </a:lnTo>
                  <a:lnTo>
                    <a:pt x="28" y="60"/>
                  </a:lnTo>
                  <a:lnTo>
                    <a:pt x="7" y="42"/>
                  </a:lnTo>
                  <a:cubicBezTo>
                    <a:pt x="0" y="0"/>
                    <a:pt x="10" y="46"/>
                    <a:pt x="25" y="15"/>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47" name="Freeform 235">
              <a:extLst>
                <a:ext uri="{FF2B5EF4-FFF2-40B4-BE49-F238E27FC236}">
                  <a16:creationId xmlns:a16="http://schemas.microsoft.com/office/drawing/2014/main" id="{9C4694C6-CD64-C54E-87E7-0D306B53C8F3}"/>
                </a:ext>
              </a:extLst>
            </p:cNvPr>
            <p:cNvSpPr>
              <a:spLocks noChangeAspect="1"/>
            </p:cNvSpPr>
            <p:nvPr/>
          </p:nvSpPr>
          <p:spPr bwMode="auto">
            <a:xfrm>
              <a:off x="3639" y="4038"/>
              <a:ext cx="10" cy="4"/>
            </a:xfrm>
            <a:custGeom>
              <a:avLst/>
              <a:gdLst>
                <a:gd name="T0" fmla="*/ 0 w 70"/>
                <a:gd name="T1" fmla="*/ 3 h 33"/>
                <a:gd name="T2" fmla="*/ 69 w 70"/>
                <a:gd name="T3" fmla="*/ 0 h 33"/>
                <a:gd name="T4" fmla="*/ 54 w 70"/>
                <a:gd name="T5" fmla="*/ 33 h 33"/>
                <a:gd name="T6" fmla="*/ 0 w 70"/>
                <a:gd name="T7" fmla="*/ 3 h 33"/>
                <a:gd name="T8" fmla="*/ 0 60000 65536"/>
                <a:gd name="T9" fmla="*/ 0 60000 65536"/>
                <a:gd name="T10" fmla="*/ 0 60000 65536"/>
                <a:gd name="T11" fmla="*/ 0 60000 65536"/>
                <a:gd name="T12" fmla="*/ 0 w 70"/>
                <a:gd name="T13" fmla="*/ 0 h 33"/>
                <a:gd name="T14" fmla="*/ 70 w 70"/>
                <a:gd name="T15" fmla="*/ 33 h 33"/>
              </a:gdLst>
              <a:ahLst/>
              <a:cxnLst>
                <a:cxn ang="T8">
                  <a:pos x="T0" y="T1"/>
                </a:cxn>
                <a:cxn ang="T9">
                  <a:pos x="T2" y="T3"/>
                </a:cxn>
                <a:cxn ang="T10">
                  <a:pos x="T4" y="T5"/>
                </a:cxn>
                <a:cxn ang="T11">
                  <a:pos x="T6" y="T7"/>
                </a:cxn>
              </a:cxnLst>
              <a:rect l="T12" t="T13" r="T14" b="T15"/>
              <a:pathLst>
                <a:path w="70" h="33">
                  <a:moveTo>
                    <a:pt x="0" y="3"/>
                  </a:moveTo>
                  <a:lnTo>
                    <a:pt x="69" y="0"/>
                  </a:lnTo>
                  <a:cubicBezTo>
                    <a:pt x="68" y="8"/>
                    <a:pt x="70" y="33"/>
                    <a:pt x="54" y="33"/>
                  </a:cubicBezTo>
                  <a:lnTo>
                    <a:pt x="0" y="3"/>
                  </a:lnTo>
                  <a:close/>
                </a:path>
              </a:pathLst>
            </a:custGeom>
            <a:solidFill>
              <a:srgbClr val="DAA248"/>
            </a:solidFill>
            <a:ln w="12700">
              <a:noFill/>
              <a:round/>
              <a:headEnd type="none" w="sm" len="sm"/>
              <a:tailEnd type="none" w="sm" len="sm"/>
            </a:ln>
          </p:spPr>
          <p:txBody>
            <a:bodyPr wrap="none" anchor="ctr"/>
            <a:lstStyle/>
            <a:p>
              <a:endParaRPr lang="en-US"/>
            </a:p>
          </p:txBody>
        </p:sp>
        <p:sp>
          <p:nvSpPr>
            <p:cNvPr id="148" name="Freeform 236">
              <a:extLst>
                <a:ext uri="{FF2B5EF4-FFF2-40B4-BE49-F238E27FC236}">
                  <a16:creationId xmlns:a16="http://schemas.microsoft.com/office/drawing/2014/main" id="{C87074BB-60F4-5843-88B0-53639DF14F54}"/>
                </a:ext>
              </a:extLst>
            </p:cNvPr>
            <p:cNvSpPr>
              <a:spLocks noChangeAspect="1"/>
            </p:cNvSpPr>
            <p:nvPr/>
          </p:nvSpPr>
          <p:spPr bwMode="auto">
            <a:xfrm>
              <a:off x="3648" y="4038"/>
              <a:ext cx="13" cy="9"/>
            </a:xfrm>
            <a:custGeom>
              <a:avLst/>
              <a:gdLst>
                <a:gd name="T0" fmla="*/ 0 w 96"/>
                <a:gd name="T1" fmla="*/ 36 h 62"/>
                <a:gd name="T2" fmla="*/ 15 w 96"/>
                <a:gd name="T3" fmla="*/ 6 h 62"/>
                <a:gd name="T4" fmla="*/ 87 w 96"/>
                <a:gd name="T5" fmla="*/ 21 h 62"/>
                <a:gd name="T6" fmla="*/ 90 w 96"/>
                <a:gd name="T7" fmla="*/ 57 h 62"/>
                <a:gd name="T8" fmla="*/ 96 w 96"/>
                <a:gd name="T9" fmla="*/ 15 h 62"/>
                <a:gd name="T10" fmla="*/ 9 w 96"/>
                <a:gd name="T11" fmla="*/ 0 h 62"/>
                <a:gd name="T12" fmla="*/ 0 w 96"/>
                <a:gd name="T13" fmla="*/ 36 h 62"/>
                <a:gd name="T14" fmla="*/ 0 60000 65536"/>
                <a:gd name="T15" fmla="*/ 0 60000 65536"/>
                <a:gd name="T16" fmla="*/ 0 60000 65536"/>
                <a:gd name="T17" fmla="*/ 0 60000 65536"/>
                <a:gd name="T18" fmla="*/ 0 60000 65536"/>
                <a:gd name="T19" fmla="*/ 0 60000 65536"/>
                <a:gd name="T20" fmla="*/ 0 60000 65536"/>
                <a:gd name="T21" fmla="*/ 0 w 96"/>
                <a:gd name="T22" fmla="*/ 0 h 62"/>
                <a:gd name="T23" fmla="*/ 96 w 9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2">
                  <a:moveTo>
                    <a:pt x="0" y="36"/>
                  </a:moveTo>
                  <a:lnTo>
                    <a:pt x="15" y="6"/>
                  </a:lnTo>
                  <a:lnTo>
                    <a:pt x="87" y="21"/>
                  </a:lnTo>
                  <a:cubicBezTo>
                    <a:pt x="73" y="62"/>
                    <a:pt x="62" y="57"/>
                    <a:pt x="90" y="57"/>
                  </a:cubicBezTo>
                  <a:lnTo>
                    <a:pt x="96" y="15"/>
                  </a:lnTo>
                  <a:lnTo>
                    <a:pt x="9" y="0"/>
                  </a:lnTo>
                  <a:lnTo>
                    <a:pt x="0" y="36"/>
                  </a:lnTo>
                  <a:close/>
                </a:path>
              </a:pathLst>
            </a:custGeom>
            <a:solidFill>
              <a:srgbClr val="DAA248"/>
            </a:solidFill>
            <a:ln w="12700">
              <a:noFill/>
              <a:round/>
              <a:headEnd type="none" w="sm" len="sm"/>
              <a:tailEnd type="none" w="sm" len="sm"/>
            </a:ln>
          </p:spPr>
          <p:txBody>
            <a:bodyPr wrap="none" anchor="ctr"/>
            <a:lstStyle/>
            <a:p>
              <a:endParaRPr lang="en-US"/>
            </a:p>
          </p:txBody>
        </p:sp>
        <p:sp>
          <p:nvSpPr>
            <p:cNvPr id="149" name="Freeform 237">
              <a:extLst>
                <a:ext uri="{FF2B5EF4-FFF2-40B4-BE49-F238E27FC236}">
                  <a16:creationId xmlns:a16="http://schemas.microsoft.com/office/drawing/2014/main" id="{65595026-B5F0-6B4F-A383-1D3FDBEAEC98}"/>
                </a:ext>
              </a:extLst>
            </p:cNvPr>
            <p:cNvSpPr>
              <a:spLocks noChangeAspect="1"/>
            </p:cNvSpPr>
            <p:nvPr/>
          </p:nvSpPr>
          <p:spPr bwMode="auto">
            <a:xfrm>
              <a:off x="3668" y="4035"/>
              <a:ext cx="12" cy="7"/>
            </a:xfrm>
            <a:custGeom>
              <a:avLst/>
              <a:gdLst>
                <a:gd name="T0" fmla="*/ 84 w 87"/>
                <a:gd name="T1" fmla="*/ 0 h 45"/>
                <a:gd name="T2" fmla="*/ 0 w 87"/>
                <a:gd name="T3" fmla="*/ 6 h 45"/>
                <a:gd name="T4" fmla="*/ 3 w 87"/>
                <a:gd name="T5" fmla="*/ 33 h 45"/>
                <a:gd name="T6" fmla="*/ 36 w 87"/>
                <a:gd name="T7" fmla="*/ 39 h 45"/>
                <a:gd name="T8" fmla="*/ 39 w 87"/>
                <a:gd name="T9" fmla="*/ 12 h 45"/>
                <a:gd name="T10" fmla="*/ 48 w 87"/>
                <a:gd name="T11" fmla="*/ 15 h 45"/>
                <a:gd name="T12" fmla="*/ 51 w 87"/>
                <a:gd name="T13" fmla="*/ 45 h 45"/>
                <a:gd name="T14" fmla="*/ 87 w 87"/>
                <a:gd name="T15" fmla="*/ 39 h 45"/>
                <a:gd name="T16" fmla="*/ 84 w 87"/>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45"/>
                <a:gd name="T29" fmla="*/ 87 w 8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45">
                  <a:moveTo>
                    <a:pt x="84" y="0"/>
                  </a:moveTo>
                  <a:lnTo>
                    <a:pt x="0" y="6"/>
                  </a:lnTo>
                  <a:lnTo>
                    <a:pt x="3" y="33"/>
                  </a:lnTo>
                  <a:cubicBezTo>
                    <a:pt x="14" y="35"/>
                    <a:pt x="26" y="45"/>
                    <a:pt x="36" y="39"/>
                  </a:cubicBezTo>
                  <a:cubicBezTo>
                    <a:pt x="44" y="34"/>
                    <a:pt x="35" y="20"/>
                    <a:pt x="39" y="12"/>
                  </a:cubicBezTo>
                  <a:cubicBezTo>
                    <a:pt x="40" y="9"/>
                    <a:pt x="48" y="15"/>
                    <a:pt x="48" y="15"/>
                  </a:cubicBezTo>
                  <a:lnTo>
                    <a:pt x="51" y="45"/>
                  </a:lnTo>
                  <a:lnTo>
                    <a:pt x="87" y="39"/>
                  </a:lnTo>
                  <a:lnTo>
                    <a:pt x="84" y="0"/>
                  </a:lnTo>
                  <a:close/>
                </a:path>
              </a:pathLst>
            </a:custGeom>
            <a:solidFill>
              <a:schemeClr val="bg2"/>
            </a:solidFill>
            <a:ln w="12700">
              <a:noFill/>
              <a:round/>
              <a:headEnd type="none" w="sm" len="sm"/>
              <a:tailEnd type="none" w="sm" len="sm"/>
            </a:ln>
          </p:spPr>
          <p:txBody>
            <a:bodyPr wrap="none" anchor="ctr"/>
            <a:lstStyle/>
            <a:p>
              <a:endParaRPr lang="en-US"/>
            </a:p>
          </p:txBody>
        </p:sp>
        <p:sp>
          <p:nvSpPr>
            <p:cNvPr id="150" name="Freeform 238">
              <a:extLst>
                <a:ext uri="{FF2B5EF4-FFF2-40B4-BE49-F238E27FC236}">
                  <a16:creationId xmlns:a16="http://schemas.microsoft.com/office/drawing/2014/main" id="{6DC11F43-8033-B14A-A8B8-A3F4E8DE5B02}"/>
                </a:ext>
              </a:extLst>
            </p:cNvPr>
            <p:cNvSpPr>
              <a:spLocks noChangeAspect="1"/>
            </p:cNvSpPr>
            <p:nvPr/>
          </p:nvSpPr>
          <p:spPr bwMode="auto">
            <a:xfrm>
              <a:off x="3662" y="4037"/>
              <a:ext cx="7" cy="10"/>
            </a:xfrm>
            <a:custGeom>
              <a:avLst/>
              <a:gdLst>
                <a:gd name="T0" fmla="*/ 9 w 47"/>
                <a:gd name="T1" fmla="*/ 13 h 63"/>
                <a:gd name="T2" fmla="*/ 0 w 47"/>
                <a:gd name="T3" fmla="*/ 49 h 63"/>
                <a:gd name="T4" fmla="*/ 39 w 47"/>
                <a:gd name="T5" fmla="*/ 40 h 63"/>
                <a:gd name="T6" fmla="*/ 27 w 47"/>
                <a:gd name="T7" fmla="*/ 10 h 63"/>
                <a:gd name="T8" fmla="*/ 9 w 47"/>
                <a:gd name="T9" fmla="*/ 13 h 63"/>
                <a:gd name="T10" fmla="*/ 0 60000 65536"/>
                <a:gd name="T11" fmla="*/ 0 60000 65536"/>
                <a:gd name="T12" fmla="*/ 0 60000 65536"/>
                <a:gd name="T13" fmla="*/ 0 60000 65536"/>
                <a:gd name="T14" fmla="*/ 0 60000 65536"/>
                <a:gd name="T15" fmla="*/ 0 w 47"/>
                <a:gd name="T16" fmla="*/ 0 h 63"/>
                <a:gd name="T17" fmla="*/ 47 w 47"/>
                <a:gd name="T18" fmla="*/ 63 h 63"/>
              </a:gdLst>
              <a:ahLst/>
              <a:cxnLst>
                <a:cxn ang="T10">
                  <a:pos x="T0" y="T1"/>
                </a:cxn>
                <a:cxn ang="T11">
                  <a:pos x="T2" y="T3"/>
                </a:cxn>
                <a:cxn ang="T12">
                  <a:pos x="T4" y="T5"/>
                </a:cxn>
                <a:cxn ang="T13">
                  <a:pos x="T6" y="T7"/>
                </a:cxn>
                <a:cxn ang="T14">
                  <a:pos x="T8" y="T9"/>
                </a:cxn>
              </a:cxnLst>
              <a:rect l="T15" t="T16" r="T17" b="T18"/>
              <a:pathLst>
                <a:path w="47" h="63">
                  <a:moveTo>
                    <a:pt x="9" y="13"/>
                  </a:moveTo>
                  <a:cubicBezTo>
                    <a:pt x="5" y="25"/>
                    <a:pt x="4" y="37"/>
                    <a:pt x="0" y="49"/>
                  </a:cubicBezTo>
                  <a:cubicBezTo>
                    <a:pt x="15" y="54"/>
                    <a:pt x="47" y="63"/>
                    <a:pt x="39" y="40"/>
                  </a:cubicBezTo>
                  <a:cubicBezTo>
                    <a:pt x="37" y="15"/>
                    <a:pt x="46" y="0"/>
                    <a:pt x="27" y="10"/>
                  </a:cubicBezTo>
                  <a:cubicBezTo>
                    <a:pt x="13" y="17"/>
                    <a:pt x="23" y="18"/>
                    <a:pt x="9" y="13"/>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151" name="Freeform 239">
              <a:extLst>
                <a:ext uri="{FF2B5EF4-FFF2-40B4-BE49-F238E27FC236}">
                  <a16:creationId xmlns:a16="http://schemas.microsoft.com/office/drawing/2014/main" id="{BB3159C9-3948-ED4C-9679-B3BD3AC5AA0A}"/>
                </a:ext>
              </a:extLst>
            </p:cNvPr>
            <p:cNvSpPr>
              <a:spLocks noChangeAspect="1"/>
            </p:cNvSpPr>
            <p:nvPr/>
          </p:nvSpPr>
          <p:spPr bwMode="auto">
            <a:xfrm>
              <a:off x="3684" y="4032"/>
              <a:ext cx="8" cy="8"/>
            </a:xfrm>
            <a:custGeom>
              <a:avLst/>
              <a:gdLst>
                <a:gd name="T0" fmla="*/ 45 w 54"/>
                <a:gd name="T1" fmla="*/ 0 h 55"/>
                <a:gd name="T2" fmla="*/ 9 w 54"/>
                <a:gd name="T3" fmla="*/ 12 h 55"/>
                <a:gd name="T4" fmla="*/ 3 w 54"/>
                <a:gd name="T5" fmla="*/ 30 h 55"/>
                <a:gd name="T6" fmla="*/ 0 w 54"/>
                <a:gd name="T7" fmla="*/ 39 h 55"/>
                <a:gd name="T8" fmla="*/ 24 w 54"/>
                <a:gd name="T9" fmla="*/ 30 h 55"/>
                <a:gd name="T10" fmla="*/ 54 w 54"/>
                <a:gd name="T11" fmla="*/ 54 h 55"/>
                <a:gd name="T12" fmla="*/ 45 w 54"/>
                <a:gd name="T13" fmla="*/ 0 h 55"/>
                <a:gd name="T14" fmla="*/ 0 60000 65536"/>
                <a:gd name="T15" fmla="*/ 0 60000 65536"/>
                <a:gd name="T16" fmla="*/ 0 60000 65536"/>
                <a:gd name="T17" fmla="*/ 0 60000 65536"/>
                <a:gd name="T18" fmla="*/ 0 60000 65536"/>
                <a:gd name="T19" fmla="*/ 0 60000 65536"/>
                <a:gd name="T20" fmla="*/ 0 60000 65536"/>
                <a:gd name="T21" fmla="*/ 0 w 54"/>
                <a:gd name="T22" fmla="*/ 0 h 55"/>
                <a:gd name="T23" fmla="*/ 54 w 5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5">
                  <a:moveTo>
                    <a:pt x="45" y="0"/>
                  </a:moveTo>
                  <a:cubicBezTo>
                    <a:pt x="29" y="3"/>
                    <a:pt x="22" y="4"/>
                    <a:pt x="9" y="12"/>
                  </a:cubicBezTo>
                  <a:cubicBezTo>
                    <a:pt x="7" y="18"/>
                    <a:pt x="5" y="24"/>
                    <a:pt x="3" y="30"/>
                  </a:cubicBezTo>
                  <a:cubicBezTo>
                    <a:pt x="2" y="33"/>
                    <a:pt x="0" y="39"/>
                    <a:pt x="0" y="39"/>
                  </a:cubicBezTo>
                  <a:cubicBezTo>
                    <a:pt x="14" y="44"/>
                    <a:pt x="11" y="34"/>
                    <a:pt x="24" y="30"/>
                  </a:cubicBezTo>
                  <a:cubicBezTo>
                    <a:pt x="28" y="55"/>
                    <a:pt x="32" y="54"/>
                    <a:pt x="54" y="54"/>
                  </a:cubicBezTo>
                  <a:lnTo>
                    <a:pt x="45" y="0"/>
                  </a:lnTo>
                  <a:close/>
                </a:path>
              </a:pathLst>
            </a:custGeom>
            <a:solidFill>
              <a:srgbClr val="A57321"/>
            </a:solidFill>
            <a:ln w="12700">
              <a:noFill/>
              <a:round/>
              <a:headEnd type="none" w="sm" len="sm"/>
              <a:tailEnd type="none" w="sm" len="sm"/>
            </a:ln>
          </p:spPr>
          <p:txBody>
            <a:bodyPr wrap="none" anchor="ctr"/>
            <a:lstStyle/>
            <a:p>
              <a:endParaRPr lang="en-US"/>
            </a:p>
          </p:txBody>
        </p:sp>
        <p:sp>
          <p:nvSpPr>
            <p:cNvPr id="152" name="Freeform 240">
              <a:extLst>
                <a:ext uri="{FF2B5EF4-FFF2-40B4-BE49-F238E27FC236}">
                  <a16:creationId xmlns:a16="http://schemas.microsoft.com/office/drawing/2014/main" id="{81B7D631-6E08-9C4D-9107-34429E0C371E}"/>
                </a:ext>
              </a:extLst>
            </p:cNvPr>
            <p:cNvSpPr>
              <a:spLocks noChangeAspect="1"/>
            </p:cNvSpPr>
            <p:nvPr/>
          </p:nvSpPr>
          <p:spPr bwMode="auto">
            <a:xfrm>
              <a:off x="3672" y="3882"/>
              <a:ext cx="18" cy="32"/>
            </a:xfrm>
            <a:custGeom>
              <a:avLst/>
              <a:gdLst>
                <a:gd name="T0" fmla="*/ 0 w 132"/>
                <a:gd name="T1" fmla="*/ 171 h 219"/>
                <a:gd name="T2" fmla="*/ 18 w 132"/>
                <a:gd name="T3" fmla="*/ 219 h 219"/>
                <a:gd name="T4" fmla="*/ 132 w 132"/>
                <a:gd name="T5" fmla="*/ 45 h 219"/>
                <a:gd name="T6" fmla="*/ 114 w 132"/>
                <a:gd name="T7" fmla="*/ 0 h 219"/>
                <a:gd name="T8" fmla="*/ 0 w 132"/>
                <a:gd name="T9" fmla="*/ 171 h 219"/>
                <a:gd name="T10" fmla="*/ 0 60000 65536"/>
                <a:gd name="T11" fmla="*/ 0 60000 65536"/>
                <a:gd name="T12" fmla="*/ 0 60000 65536"/>
                <a:gd name="T13" fmla="*/ 0 60000 65536"/>
                <a:gd name="T14" fmla="*/ 0 60000 65536"/>
                <a:gd name="T15" fmla="*/ 0 w 132"/>
                <a:gd name="T16" fmla="*/ 0 h 219"/>
                <a:gd name="T17" fmla="*/ 132 w 132"/>
                <a:gd name="T18" fmla="*/ 219 h 219"/>
              </a:gdLst>
              <a:ahLst/>
              <a:cxnLst>
                <a:cxn ang="T10">
                  <a:pos x="T0" y="T1"/>
                </a:cxn>
                <a:cxn ang="T11">
                  <a:pos x="T2" y="T3"/>
                </a:cxn>
                <a:cxn ang="T12">
                  <a:pos x="T4" y="T5"/>
                </a:cxn>
                <a:cxn ang="T13">
                  <a:pos x="T6" y="T7"/>
                </a:cxn>
                <a:cxn ang="T14">
                  <a:pos x="T8" y="T9"/>
                </a:cxn>
              </a:cxnLst>
              <a:rect l="T15" t="T16" r="T17" b="T18"/>
              <a:pathLst>
                <a:path w="132" h="219">
                  <a:moveTo>
                    <a:pt x="0" y="171"/>
                  </a:moveTo>
                  <a:lnTo>
                    <a:pt x="18" y="219"/>
                  </a:lnTo>
                  <a:lnTo>
                    <a:pt x="132" y="45"/>
                  </a:lnTo>
                  <a:lnTo>
                    <a:pt x="114" y="0"/>
                  </a:lnTo>
                  <a:lnTo>
                    <a:pt x="0" y="171"/>
                  </a:lnTo>
                  <a:close/>
                </a:path>
              </a:pathLst>
            </a:custGeom>
            <a:solidFill>
              <a:schemeClr val="bg1"/>
            </a:solidFill>
            <a:ln w="12700">
              <a:noFill/>
              <a:round/>
              <a:headEnd type="none" w="sm" len="sm"/>
              <a:tailEnd type="none" w="sm" len="sm"/>
            </a:ln>
          </p:spPr>
          <p:txBody>
            <a:bodyPr wrap="none" anchor="ctr"/>
            <a:lstStyle/>
            <a:p>
              <a:endParaRPr lang="en-US"/>
            </a:p>
          </p:txBody>
        </p:sp>
        <p:sp>
          <p:nvSpPr>
            <p:cNvPr id="153" name="Freeform 241">
              <a:extLst>
                <a:ext uri="{FF2B5EF4-FFF2-40B4-BE49-F238E27FC236}">
                  <a16:creationId xmlns:a16="http://schemas.microsoft.com/office/drawing/2014/main" id="{F964944C-5F26-D740-834E-75ED8C387854}"/>
                </a:ext>
              </a:extLst>
            </p:cNvPr>
            <p:cNvSpPr>
              <a:spLocks noChangeAspect="1"/>
            </p:cNvSpPr>
            <p:nvPr/>
          </p:nvSpPr>
          <p:spPr bwMode="auto">
            <a:xfrm>
              <a:off x="3675" y="3883"/>
              <a:ext cx="15" cy="31"/>
            </a:xfrm>
            <a:custGeom>
              <a:avLst/>
              <a:gdLst>
                <a:gd name="T0" fmla="*/ 0 w 114"/>
                <a:gd name="T1" fmla="*/ 213 h 213"/>
                <a:gd name="T2" fmla="*/ 114 w 114"/>
                <a:gd name="T3" fmla="*/ 36 h 213"/>
                <a:gd name="T4" fmla="*/ 96 w 114"/>
                <a:gd name="T5" fmla="*/ 0 h 213"/>
                <a:gd name="T6" fmla="*/ 0 60000 65536"/>
                <a:gd name="T7" fmla="*/ 0 60000 65536"/>
                <a:gd name="T8" fmla="*/ 0 60000 65536"/>
                <a:gd name="T9" fmla="*/ 0 w 114"/>
                <a:gd name="T10" fmla="*/ 0 h 213"/>
                <a:gd name="T11" fmla="*/ 114 w 114"/>
                <a:gd name="T12" fmla="*/ 213 h 213"/>
              </a:gdLst>
              <a:ahLst/>
              <a:cxnLst>
                <a:cxn ang="T6">
                  <a:pos x="T0" y="T1"/>
                </a:cxn>
                <a:cxn ang="T7">
                  <a:pos x="T2" y="T3"/>
                </a:cxn>
                <a:cxn ang="T8">
                  <a:pos x="T4" y="T5"/>
                </a:cxn>
              </a:cxnLst>
              <a:rect l="T9" t="T10" r="T11" b="T12"/>
              <a:pathLst>
                <a:path w="114" h="213">
                  <a:moveTo>
                    <a:pt x="0" y="213"/>
                  </a:moveTo>
                  <a:lnTo>
                    <a:pt x="114" y="36"/>
                  </a:lnTo>
                  <a:lnTo>
                    <a:pt x="96" y="0"/>
                  </a:lnTo>
                </a:path>
              </a:pathLst>
            </a:custGeom>
            <a:noFill/>
            <a:ln w="12700">
              <a:solidFill>
                <a:schemeClr val="bg2"/>
              </a:solidFill>
              <a:round/>
              <a:headEnd type="none" w="sm" len="sm"/>
              <a:tailEnd type="none" w="sm" len="sm"/>
            </a:ln>
          </p:spPr>
          <p:txBody>
            <a:bodyPr wrap="none" anchor="ctr"/>
            <a:lstStyle/>
            <a:p>
              <a:endParaRPr lang="en-US"/>
            </a:p>
          </p:txBody>
        </p:sp>
        <p:sp>
          <p:nvSpPr>
            <p:cNvPr id="154" name="Freeform 242">
              <a:extLst>
                <a:ext uri="{FF2B5EF4-FFF2-40B4-BE49-F238E27FC236}">
                  <a16:creationId xmlns:a16="http://schemas.microsoft.com/office/drawing/2014/main" id="{4748EF02-DED3-1847-B43D-8EC82D3CF404}"/>
                </a:ext>
              </a:extLst>
            </p:cNvPr>
            <p:cNvSpPr>
              <a:spLocks noChangeAspect="1"/>
            </p:cNvSpPr>
            <p:nvPr/>
          </p:nvSpPr>
          <p:spPr bwMode="auto">
            <a:xfrm>
              <a:off x="3648" y="3986"/>
              <a:ext cx="28" cy="30"/>
            </a:xfrm>
            <a:custGeom>
              <a:avLst/>
              <a:gdLst>
                <a:gd name="T0" fmla="*/ 204 w 204"/>
                <a:gd name="T1" fmla="*/ 0 h 210"/>
                <a:gd name="T2" fmla="*/ 45 w 204"/>
                <a:gd name="T3" fmla="*/ 210 h 210"/>
                <a:gd name="T4" fmla="*/ 0 w 204"/>
                <a:gd name="T5" fmla="*/ 180 h 210"/>
                <a:gd name="T6" fmla="*/ 135 w 204"/>
                <a:gd name="T7" fmla="*/ 0 h 210"/>
                <a:gd name="T8" fmla="*/ 204 w 204"/>
                <a:gd name="T9" fmla="*/ 0 h 210"/>
                <a:gd name="T10" fmla="*/ 0 60000 65536"/>
                <a:gd name="T11" fmla="*/ 0 60000 65536"/>
                <a:gd name="T12" fmla="*/ 0 60000 65536"/>
                <a:gd name="T13" fmla="*/ 0 60000 65536"/>
                <a:gd name="T14" fmla="*/ 0 60000 65536"/>
                <a:gd name="T15" fmla="*/ 0 w 204"/>
                <a:gd name="T16" fmla="*/ 0 h 210"/>
                <a:gd name="T17" fmla="*/ 204 w 204"/>
                <a:gd name="T18" fmla="*/ 210 h 210"/>
              </a:gdLst>
              <a:ahLst/>
              <a:cxnLst>
                <a:cxn ang="T10">
                  <a:pos x="T0" y="T1"/>
                </a:cxn>
                <a:cxn ang="T11">
                  <a:pos x="T2" y="T3"/>
                </a:cxn>
                <a:cxn ang="T12">
                  <a:pos x="T4" y="T5"/>
                </a:cxn>
                <a:cxn ang="T13">
                  <a:pos x="T6" y="T7"/>
                </a:cxn>
                <a:cxn ang="T14">
                  <a:pos x="T8" y="T9"/>
                </a:cxn>
              </a:cxnLst>
              <a:rect l="T15" t="T16" r="T17" b="T18"/>
              <a:pathLst>
                <a:path w="204" h="210">
                  <a:moveTo>
                    <a:pt x="204" y="0"/>
                  </a:moveTo>
                  <a:lnTo>
                    <a:pt x="45" y="210"/>
                  </a:lnTo>
                  <a:lnTo>
                    <a:pt x="0" y="180"/>
                  </a:lnTo>
                  <a:lnTo>
                    <a:pt x="135" y="0"/>
                  </a:lnTo>
                  <a:lnTo>
                    <a:pt x="204" y="0"/>
                  </a:lnTo>
                  <a:close/>
                </a:path>
              </a:pathLst>
            </a:custGeom>
            <a:solidFill>
              <a:srgbClr val="A57321"/>
            </a:solidFill>
            <a:ln w="12700">
              <a:noFill/>
              <a:round/>
              <a:headEnd type="none" w="sm" len="sm"/>
              <a:tailEnd type="none" w="sm" len="sm"/>
            </a:ln>
          </p:spPr>
          <p:txBody>
            <a:bodyPr wrap="none" anchor="ctr"/>
            <a:lstStyle/>
            <a:p>
              <a:endParaRPr lang="en-US"/>
            </a:p>
          </p:txBody>
        </p:sp>
        <p:sp>
          <p:nvSpPr>
            <p:cNvPr id="155" name="Freeform 243">
              <a:extLst>
                <a:ext uri="{FF2B5EF4-FFF2-40B4-BE49-F238E27FC236}">
                  <a16:creationId xmlns:a16="http://schemas.microsoft.com/office/drawing/2014/main" id="{91EA41D7-E514-AB4B-BAFD-33B71506B272}"/>
                </a:ext>
              </a:extLst>
            </p:cNvPr>
            <p:cNvSpPr>
              <a:spLocks noChangeAspect="1"/>
            </p:cNvSpPr>
            <p:nvPr/>
          </p:nvSpPr>
          <p:spPr bwMode="auto">
            <a:xfrm>
              <a:off x="3654" y="3995"/>
              <a:ext cx="16" cy="21"/>
            </a:xfrm>
            <a:custGeom>
              <a:avLst/>
              <a:gdLst>
                <a:gd name="T0" fmla="*/ 117 w 117"/>
                <a:gd name="T1" fmla="*/ 1 h 142"/>
                <a:gd name="T2" fmla="*/ 93 w 117"/>
                <a:gd name="T3" fmla="*/ 4 h 142"/>
                <a:gd name="T4" fmla="*/ 87 w 117"/>
                <a:gd name="T5" fmla="*/ 25 h 142"/>
                <a:gd name="T6" fmla="*/ 69 w 117"/>
                <a:gd name="T7" fmla="*/ 31 h 142"/>
                <a:gd name="T8" fmla="*/ 45 w 117"/>
                <a:gd name="T9" fmla="*/ 67 h 142"/>
                <a:gd name="T10" fmla="*/ 24 w 117"/>
                <a:gd name="T11" fmla="*/ 94 h 142"/>
                <a:gd name="T12" fmla="*/ 0 w 117"/>
                <a:gd name="T13" fmla="*/ 130 h 142"/>
                <a:gd name="T14" fmla="*/ 3 w 117"/>
                <a:gd name="T15" fmla="*/ 142 h 142"/>
                <a:gd name="T16" fmla="*/ 117 w 117"/>
                <a:gd name="T17" fmla="*/ 1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42"/>
                <a:gd name="T29" fmla="*/ 117 w 117"/>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42">
                  <a:moveTo>
                    <a:pt x="117" y="1"/>
                  </a:moveTo>
                  <a:cubicBezTo>
                    <a:pt x="109" y="2"/>
                    <a:pt x="100" y="0"/>
                    <a:pt x="93" y="4"/>
                  </a:cubicBezTo>
                  <a:cubicBezTo>
                    <a:pt x="90" y="6"/>
                    <a:pt x="91" y="22"/>
                    <a:pt x="87" y="25"/>
                  </a:cubicBezTo>
                  <a:cubicBezTo>
                    <a:pt x="82" y="29"/>
                    <a:pt x="69" y="31"/>
                    <a:pt x="69" y="31"/>
                  </a:cubicBezTo>
                  <a:cubicBezTo>
                    <a:pt x="65" y="47"/>
                    <a:pt x="59" y="58"/>
                    <a:pt x="45" y="67"/>
                  </a:cubicBezTo>
                  <a:cubicBezTo>
                    <a:pt x="31" y="89"/>
                    <a:pt x="38" y="80"/>
                    <a:pt x="24" y="94"/>
                  </a:cubicBezTo>
                  <a:cubicBezTo>
                    <a:pt x="19" y="109"/>
                    <a:pt x="11" y="119"/>
                    <a:pt x="0" y="130"/>
                  </a:cubicBezTo>
                  <a:cubicBezTo>
                    <a:pt x="1" y="134"/>
                    <a:pt x="3" y="142"/>
                    <a:pt x="3" y="142"/>
                  </a:cubicBezTo>
                  <a:lnTo>
                    <a:pt x="117" y="1"/>
                  </a:lnTo>
                  <a:close/>
                </a:path>
              </a:pathLst>
            </a:custGeom>
            <a:solidFill>
              <a:srgbClr val="E2C088"/>
            </a:solidFill>
            <a:ln w="12700">
              <a:noFill/>
              <a:round/>
              <a:headEnd type="none" w="sm" len="sm"/>
              <a:tailEnd type="none" w="sm" len="sm"/>
            </a:ln>
          </p:spPr>
          <p:txBody>
            <a:bodyPr wrap="none" anchor="ctr"/>
            <a:lstStyle/>
            <a:p>
              <a:endParaRPr lang="en-US"/>
            </a:p>
          </p:txBody>
        </p:sp>
        <p:sp>
          <p:nvSpPr>
            <p:cNvPr id="156" name="Freeform 244">
              <a:extLst>
                <a:ext uri="{FF2B5EF4-FFF2-40B4-BE49-F238E27FC236}">
                  <a16:creationId xmlns:a16="http://schemas.microsoft.com/office/drawing/2014/main" id="{CD641E90-986F-DB42-9D74-A63A9DD8297B}"/>
                </a:ext>
              </a:extLst>
            </p:cNvPr>
            <p:cNvSpPr>
              <a:spLocks noChangeAspect="1"/>
            </p:cNvSpPr>
            <p:nvPr/>
          </p:nvSpPr>
          <p:spPr bwMode="auto">
            <a:xfrm>
              <a:off x="3627" y="3998"/>
              <a:ext cx="20" cy="24"/>
            </a:xfrm>
            <a:custGeom>
              <a:avLst/>
              <a:gdLst>
                <a:gd name="T0" fmla="*/ 87 w 146"/>
                <a:gd name="T1" fmla="*/ 9 h 159"/>
                <a:gd name="T2" fmla="*/ 27 w 146"/>
                <a:gd name="T3" fmla="*/ 105 h 159"/>
                <a:gd name="T4" fmla="*/ 0 w 146"/>
                <a:gd name="T5" fmla="*/ 93 h 159"/>
                <a:gd name="T6" fmla="*/ 57 w 146"/>
                <a:gd name="T7" fmla="*/ 159 h 159"/>
                <a:gd name="T8" fmla="*/ 90 w 146"/>
                <a:gd name="T9" fmla="*/ 147 h 159"/>
                <a:gd name="T10" fmla="*/ 144 w 146"/>
                <a:gd name="T11" fmla="*/ 33 h 159"/>
                <a:gd name="T12" fmla="*/ 129 w 146"/>
                <a:gd name="T13" fmla="*/ 30 h 159"/>
                <a:gd name="T14" fmla="*/ 120 w 146"/>
                <a:gd name="T15" fmla="*/ 12 h 159"/>
                <a:gd name="T16" fmla="*/ 87 w 146"/>
                <a:gd name="T17" fmla="*/ 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59"/>
                <a:gd name="T29" fmla="*/ 146 w 146"/>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59">
                  <a:moveTo>
                    <a:pt x="87" y="9"/>
                  </a:moveTo>
                  <a:lnTo>
                    <a:pt x="27" y="105"/>
                  </a:lnTo>
                  <a:lnTo>
                    <a:pt x="0" y="93"/>
                  </a:lnTo>
                  <a:cubicBezTo>
                    <a:pt x="20" y="128"/>
                    <a:pt x="22" y="147"/>
                    <a:pt x="57" y="159"/>
                  </a:cubicBezTo>
                  <a:cubicBezTo>
                    <a:pt x="63" y="158"/>
                    <a:pt x="79" y="158"/>
                    <a:pt x="90" y="147"/>
                  </a:cubicBezTo>
                  <a:cubicBezTo>
                    <a:pt x="108" y="109"/>
                    <a:pt x="131" y="73"/>
                    <a:pt x="144" y="33"/>
                  </a:cubicBezTo>
                  <a:cubicBezTo>
                    <a:pt x="146" y="28"/>
                    <a:pt x="133" y="33"/>
                    <a:pt x="129" y="30"/>
                  </a:cubicBezTo>
                  <a:cubicBezTo>
                    <a:pt x="96" y="11"/>
                    <a:pt x="146" y="31"/>
                    <a:pt x="120" y="12"/>
                  </a:cubicBezTo>
                  <a:cubicBezTo>
                    <a:pt x="108" y="4"/>
                    <a:pt x="93" y="0"/>
                    <a:pt x="87" y="9"/>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157" name="Freeform 245">
              <a:extLst>
                <a:ext uri="{FF2B5EF4-FFF2-40B4-BE49-F238E27FC236}">
                  <a16:creationId xmlns:a16="http://schemas.microsoft.com/office/drawing/2014/main" id="{78AAB482-641F-5B45-BA2C-501E0D26A123}"/>
                </a:ext>
              </a:extLst>
            </p:cNvPr>
            <p:cNvSpPr>
              <a:spLocks noChangeAspect="1"/>
            </p:cNvSpPr>
            <p:nvPr/>
          </p:nvSpPr>
          <p:spPr bwMode="auto">
            <a:xfrm>
              <a:off x="3677" y="3929"/>
              <a:ext cx="4" cy="5"/>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58" name="Freeform 246">
              <a:extLst>
                <a:ext uri="{FF2B5EF4-FFF2-40B4-BE49-F238E27FC236}">
                  <a16:creationId xmlns:a16="http://schemas.microsoft.com/office/drawing/2014/main" id="{7972850D-63CB-DB4C-A58F-25427C005C0D}"/>
                </a:ext>
              </a:extLst>
            </p:cNvPr>
            <p:cNvSpPr>
              <a:spLocks noChangeAspect="1"/>
            </p:cNvSpPr>
            <p:nvPr/>
          </p:nvSpPr>
          <p:spPr bwMode="auto">
            <a:xfrm>
              <a:off x="3696" y="3897"/>
              <a:ext cx="4" cy="6"/>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59" name="Freeform 247">
              <a:extLst>
                <a:ext uri="{FF2B5EF4-FFF2-40B4-BE49-F238E27FC236}">
                  <a16:creationId xmlns:a16="http://schemas.microsoft.com/office/drawing/2014/main" id="{0BC02BB4-33D4-304E-B6FC-23CD5B6E80D6}"/>
                </a:ext>
              </a:extLst>
            </p:cNvPr>
            <p:cNvSpPr>
              <a:spLocks noChangeAspect="1"/>
            </p:cNvSpPr>
            <p:nvPr/>
          </p:nvSpPr>
          <p:spPr bwMode="auto">
            <a:xfrm>
              <a:off x="3660" y="3891"/>
              <a:ext cx="5" cy="5"/>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60" name="Freeform 248">
              <a:extLst>
                <a:ext uri="{FF2B5EF4-FFF2-40B4-BE49-F238E27FC236}">
                  <a16:creationId xmlns:a16="http://schemas.microsoft.com/office/drawing/2014/main" id="{61F71ACB-8E2C-5B4A-B0F1-1ABA2AF8CBD4}"/>
                </a:ext>
              </a:extLst>
            </p:cNvPr>
            <p:cNvSpPr>
              <a:spLocks noChangeAspect="1"/>
            </p:cNvSpPr>
            <p:nvPr/>
          </p:nvSpPr>
          <p:spPr bwMode="auto">
            <a:xfrm>
              <a:off x="3679" y="3859"/>
              <a:ext cx="4" cy="6"/>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61" name="Freeform 249">
              <a:extLst>
                <a:ext uri="{FF2B5EF4-FFF2-40B4-BE49-F238E27FC236}">
                  <a16:creationId xmlns:a16="http://schemas.microsoft.com/office/drawing/2014/main" id="{A9664795-834F-324F-BDDC-A72E52C277EC}"/>
                </a:ext>
              </a:extLst>
            </p:cNvPr>
            <p:cNvSpPr>
              <a:spLocks noChangeAspect="1"/>
            </p:cNvSpPr>
            <p:nvPr/>
          </p:nvSpPr>
          <p:spPr bwMode="auto">
            <a:xfrm>
              <a:off x="3679" y="3999"/>
              <a:ext cx="14" cy="14"/>
            </a:xfrm>
            <a:custGeom>
              <a:avLst/>
              <a:gdLst>
                <a:gd name="T0" fmla="*/ 0 w 105"/>
                <a:gd name="T1" fmla="*/ 96 h 96"/>
                <a:gd name="T2" fmla="*/ 60 w 105"/>
                <a:gd name="T3" fmla="*/ 39 h 96"/>
                <a:gd name="T4" fmla="*/ 105 w 105"/>
                <a:gd name="T5" fmla="*/ 0 h 96"/>
                <a:gd name="T6" fmla="*/ 0 60000 65536"/>
                <a:gd name="T7" fmla="*/ 0 60000 65536"/>
                <a:gd name="T8" fmla="*/ 0 60000 65536"/>
                <a:gd name="T9" fmla="*/ 0 w 105"/>
                <a:gd name="T10" fmla="*/ 0 h 96"/>
                <a:gd name="T11" fmla="*/ 105 w 105"/>
                <a:gd name="T12" fmla="*/ 96 h 96"/>
              </a:gdLst>
              <a:ahLst/>
              <a:cxnLst>
                <a:cxn ang="T6">
                  <a:pos x="T0" y="T1"/>
                </a:cxn>
                <a:cxn ang="T7">
                  <a:pos x="T2" y="T3"/>
                </a:cxn>
                <a:cxn ang="T8">
                  <a:pos x="T4" y="T5"/>
                </a:cxn>
              </a:cxnLst>
              <a:rect l="T9" t="T10" r="T11" b="T12"/>
              <a:pathLst>
                <a:path w="105" h="96">
                  <a:moveTo>
                    <a:pt x="0" y="96"/>
                  </a:moveTo>
                  <a:lnTo>
                    <a:pt x="60" y="39"/>
                  </a:lnTo>
                  <a:lnTo>
                    <a:pt x="105" y="0"/>
                  </a:lnTo>
                </a:path>
              </a:pathLst>
            </a:custGeom>
            <a:noFill/>
            <a:ln w="19050">
              <a:solidFill>
                <a:srgbClr val="543B12"/>
              </a:solidFill>
              <a:round/>
              <a:headEnd type="none" w="sm" len="sm"/>
              <a:tailEnd type="none" w="sm" len="sm"/>
            </a:ln>
          </p:spPr>
          <p:txBody>
            <a:bodyPr wrap="none" anchor="ctr"/>
            <a:lstStyle/>
            <a:p>
              <a:endParaRPr lang="en-US"/>
            </a:p>
          </p:txBody>
        </p:sp>
        <p:sp>
          <p:nvSpPr>
            <p:cNvPr id="162" name="Freeform 250">
              <a:extLst>
                <a:ext uri="{FF2B5EF4-FFF2-40B4-BE49-F238E27FC236}">
                  <a16:creationId xmlns:a16="http://schemas.microsoft.com/office/drawing/2014/main" id="{7ED4F091-BBD5-0F45-B6BE-6A92CE9A8AF7}"/>
                </a:ext>
              </a:extLst>
            </p:cNvPr>
            <p:cNvSpPr>
              <a:spLocks noChangeAspect="1"/>
            </p:cNvSpPr>
            <p:nvPr/>
          </p:nvSpPr>
          <p:spPr bwMode="auto">
            <a:xfrm>
              <a:off x="3682" y="3999"/>
              <a:ext cx="15" cy="14"/>
            </a:xfrm>
            <a:custGeom>
              <a:avLst/>
              <a:gdLst>
                <a:gd name="T0" fmla="*/ 0 w 105"/>
                <a:gd name="T1" fmla="*/ 96 h 96"/>
                <a:gd name="T2" fmla="*/ 60 w 105"/>
                <a:gd name="T3" fmla="*/ 39 h 96"/>
                <a:gd name="T4" fmla="*/ 105 w 105"/>
                <a:gd name="T5" fmla="*/ 0 h 96"/>
                <a:gd name="T6" fmla="*/ 0 60000 65536"/>
                <a:gd name="T7" fmla="*/ 0 60000 65536"/>
                <a:gd name="T8" fmla="*/ 0 60000 65536"/>
                <a:gd name="T9" fmla="*/ 0 w 105"/>
                <a:gd name="T10" fmla="*/ 0 h 96"/>
                <a:gd name="T11" fmla="*/ 105 w 105"/>
                <a:gd name="T12" fmla="*/ 96 h 96"/>
              </a:gdLst>
              <a:ahLst/>
              <a:cxnLst>
                <a:cxn ang="T6">
                  <a:pos x="T0" y="T1"/>
                </a:cxn>
                <a:cxn ang="T7">
                  <a:pos x="T2" y="T3"/>
                </a:cxn>
                <a:cxn ang="T8">
                  <a:pos x="T4" y="T5"/>
                </a:cxn>
              </a:cxnLst>
              <a:rect l="T9" t="T10" r="T11" b="T12"/>
              <a:pathLst>
                <a:path w="105" h="96">
                  <a:moveTo>
                    <a:pt x="0" y="96"/>
                  </a:moveTo>
                  <a:lnTo>
                    <a:pt x="60" y="39"/>
                  </a:lnTo>
                  <a:lnTo>
                    <a:pt x="105" y="0"/>
                  </a:lnTo>
                </a:path>
              </a:pathLst>
            </a:custGeom>
            <a:noFill/>
            <a:ln w="19050">
              <a:solidFill>
                <a:srgbClr val="543B12"/>
              </a:solidFill>
              <a:round/>
              <a:headEnd type="none" w="sm" len="sm"/>
              <a:tailEnd type="none" w="sm" len="sm"/>
            </a:ln>
          </p:spPr>
          <p:txBody>
            <a:bodyPr wrap="none" anchor="ctr"/>
            <a:lstStyle/>
            <a:p>
              <a:endParaRPr lang="en-US"/>
            </a:p>
          </p:txBody>
        </p:sp>
        <p:sp>
          <p:nvSpPr>
            <p:cNvPr id="163" name="Freeform 251">
              <a:extLst>
                <a:ext uri="{FF2B5EF4-FFF2-40B4-BE49-F238E27FC236}">
                  <a16:creationId xmlns:a16="http://schemas.microsoft.com/office/drawing/2014/main" id="{8060F215-2917-8647-9208-7D59A0802E80}"/>
                </a:ext>
              </a:extLst>
            </p:cNvPr>
            <p:cNvSpPr>
              <a:spLocks noChangeAspect="1"/>
            </p:cNvSpPr>
            <p:nvPr/>
          </p:nvSpPr>
          <p:spPr bwMode="auto">
            <a:xfrm>
              <a:off x="3707" y="4015"/>
              <a:ext cx="76" cy="8"/>
            </a:xfrm>
            <a:custGeom>
              <a:avLst/>
              <a:gdLst>
                <a:gd name="T0" fmla="*/ 0 w 559"/>
                <a:gd name="T1" fmla="*/ 0 h 54"/>
                <a:gd name="T2" fmla="*/ 30 w 559"/>
                <a:gd name="T3" fmla="*/ 18 h 54"/>
                <a:gd name="T4" fmla="*/ 447 w 559"/>
                <a:gd name="T5" fmla="*/ 27 h 54"/>
                <a:gd name="T6" fmla="*/ 489 w 559"/>
                <a:gd name="T7" fmla="*/ 36 h 54"/>
                <a:gd name="T8" fmla="*/ 555 w 559"/>
                <a:gd name="T9" fmla="*/ 54 h 54"/>
                <a:gd name="T10" fmla="*/ 438 w 559"/>
                <a:gd name="T11" fmla="*/ 45 h 54"/>
                <a:gd name="T12" fmla="*/ 24 w 559"/>
                <a:gd name="T13" fmla="*/ 39 h 54"/>
                <a:gd name="T14" fmla="*/ 0 w 559"/>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54"/>
                <a:gd name="T26" fmla="*/ 559 w 559"/>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54">
                  <a:moveTo>
                    <a:pt x="0" y="0"/>
                  </a:moveTo>
                  <a:lnTo>
                    <a:pt x="30" y="18"/>
                  </a:lnTo>
                  <a:lnTo>
                    <a:pt x="447" y="27"/>
                  </a:lnTo>
                  <a:lnTo>
                    <a:pt x="489" y="36"/>
                  </a:lnTo>
                  <a:cubicBezTo>
                    <a:pt x="559" y="42"/>
                    <a:pt x="555" y="20"/>
                    <a:pt x="555" y="54"/>
                  </a:cubicBezTo>
                  <a:lnTo>
                    <a:pt x="438" y="45"/>
                  </a:lnTo>
                  <a:lnTo>
                    <a:pt x="24" y="39"/>
                  </a:lnTo>
                  <a:cubicBezTo>
                    <a:pt x="2" y="24"/>
                    <a:pt x="0" y="24"/>
                    <a:pt x="0" y="0"/>
                  </a:cubicBezTo>
                  <a:close/>
                </a:path>
              </a:pathLst>
            </a:custGeom>
            <a:solidFill>
              <a:srgbClr val="93661D"/>
            </a:solidFill>
            <a:ln w="12700">
              <a:noFill/>
              <a:round/>
              <a:headEnd type="none" w="sm" len="sm"/>
              <a:tailEnd type="none" w="sm" len="sm"/>
            </a:ln>
          </p:spPr>
          <p:txBody>
            <a:bodyPr wrap="none" anchor="ctr"/>
            <a:lstStyle/>
            <a:p>
              <a:endParaRPr lang="en-US"/>
            </a:p>
          </p:txBody>
        </p:sp>
        <p:sp>
          <p:nvSpPr>
            <p:cNvPr id="164" name="Freeform 252">
              <a:extLst>
                <a:ext uri="{FF2B5EF4-FFF2-40B4-BE49-F238E27FC236}">
                  <a16:creationId xmlns:a16="http://schemas.microsoft.com/office/drawing/2014/main" id="{3863AB33-1D30-764A-A685-3D62414E21B1}"/>
                </a:ext>
              </a:extLst>
            </p:cNvPr>
            <p:cNvSpPr>
              <a:spLocks noChangeAspect="1"/>
            </p:cNvSpPr>
            <p:nvPr/>
          </p:nvSpPr>
          <p:spPr bwMode="auto">
            <a:xfrm>
              <a:off x="3707" y="4015"/>
              <a:ext cx="7" cy="7"/>
            </a:xfrm>
            <a:custGeom>
              <a:avLst/>
              <a:gdLst>
                <a:gd name="T0" fmla="*/ 4 w 51"/>
                <a:gd name="T1" fmla="*/ 0 h 45"/>
                <a:gd name="T2" fmla="*/ 43 w 51"/>
                <a:gd name="T3" fmla="*/ 21 h 45"/>
                <a:gd name="T4" fmla="*/ 16 w 51"/>
                <a:gd name="T5" fmla="*/ 33 h 45"/>
                <a:gd name="T6" fmla="*/ 4 w 51"/>
                <a:gd name="T7" fmla="*/ 0 h 45"/>
                <a:gd name="T8" fmla="*/ 0 60000 65536"/>
                <a:gd name="T9" fmla="*/ 0 60000 65536"/>
                <a:gd name="T10" fmla="*/ 0 60000 65536"/>
                <a:gd name="T11" fmla="*/ 0 60000 65536"/>
                <a:gd name="T12" fmla="*/ 0 w 51"/>
                <a:gd name="T13" fmla="*/ 0 h 45"/>
                <a:gd name="T14" fmla="*/ 51 w 51"/>
                <a:gd name="T15" fmla="*/ 45 h 45"/>
              </a:gdLst>
              <a:ahLst/>
              <a:cxnLst>
                <a:cxn ang="T8">
                  <a:pos x="T0" y="T1"/>
                </a:cxn>
                <a:cxn ang="T9">
                  <a:pos x="T2" y="T3"/>
                </a:cxn>
                <a:cxn ang="T10">
                  <a:pos x="T4" y="T5"/>
                </a:cxn>
                <a:cxn ang="T11">
                  <a:pos x="T6" y="T7"/>
                </a:cxn>
              </a:cxnLst>
              <a:rect l="T12" t="T13" r="T14" b="T15"/>
              <a:pathLst>
                <a:path w="51" h="45">
                  <a:moveTo>
                    <a:pt x="4" y="0"/>
                  </a:moveTo>
                  <a:cubicBezTo>
                    <a:pt x="19" y="10"/>
                    <a:pt x="27" y="17"/>
                    <a:pt x="43" y="21"/>
                  </a:cubicBezTo>
                  <a:cubicBezTo>
                    <a:pt x="51" y="45"/>
                    <a:pt x="33" y="39"/>
                    <a:pt x="16" y="33"/>
                  </a:cubicBezTo>
                  <a:cubicBezTo>
                    <a:pt x="3" y="20"/>
                    <a:pt x="0" y="19"/>
                    <a:pt x="4" y="0"/>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65" name="Freeform 253">
              <a:extLst>
                <a:ext uri="{FF2B5EF4-FFF2-40B4-BE49-F238E27FC236}">
                  <a16:creationId xmlns:a16="http://schemas.microsoft.com/office/drawing/2014/main" id="{CDE0E70F-2EBE-2E40-86DB-FF386321F591}"/>
                </a:ext>
              </a:extLst>
            </p:cNvPr>
            <p:cNvSpPr>
              <a:spLocks noChangeAspect="1"/>
            </p:cNvSpPr>
            <p:nvPr/>
          </p:nvSpPr>
          <p:spPr bwMode="auto">
            <a:xfrm>
              <a:off x="3659" y="3999"/>
              <a:ext cx="31" cy="34"/>
            </a:xfrm>
            <a:custGeom>
              <a:avLst/>
              <a:gdLst>
                <a:gd name="T0" fmla="*/ 230 w 230"/>
                <a:gd name="T1" fmla="*/ 75 h 231"/>
                <a:gd name="T2" fmla="*/ 190 w 230"/>
                <a:gd name="T3" fmla="*/ 67 h 231"/>
                <a:gd name="T4" fmla="*/ 158 w 230"/>
                <a:gd name="T5" fmla="*/ 3 h 231"/>
                <a:gd name="T6" fmla="*/ 42 w 230"/>
                <a:gd name="T7" fmla="*/ 51 h 231"/>
                <a:gd name="T8" fmla="*/ 10 w 230"/>
                <a:gd name="T9" fmla="*/ 119 h 231"/>
                <a:gd name="T10" fmla="*/ 102 w 230"/>
                <a:gd name="T11" fmla="*/ 231 h 231"/>
                <a:gd name="T12" fmla="*/ 0 60000 65536"/>
                <a:gd name="T13" fmla="*/ 0 60000 65536"/>
                <a:gd name="T14" fmla="*/ 0 60000 65536"/>
                <a:gd name="T15" fmla="*/ 0 60000 65536"/>
                <a:gd name="T16" fmla="*/ 0 60000 65536"/>
                <a:gd name="T17" fmla="*/ 0 60000 65536"/>
                <a:gd name="T18" fmla="*/ 0 w 230"/>
                <a:gd name="T19" fmla="*/ 0 h 231"/>
                <a:gd name="T20" fmla="*/ 230 w 230"/>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30" h="231">
                  <a:moveTo>
                    <a:pt x="230" y="75"/>
                  </a:moveTo>
                  <a:cubicBezTo>
                    <a:pt x="216" y="77"/>
                    <a:pt x="202" y="79"/>
                    <a:pt x="190" y="67"/>
                  </a:cubicBezTo>
                  <a:cubicBezTo>
                    <a:pt x="178" y="55"/>
                    <a:pt x="183" y="6"/>
                    <a:pt x="158" y="3"/>
                  </a:cubicBezTo>
                  <a:cubicBezTo>
                    <a:pt x="133" y="0"/>
                    <a:pt x="67" y="32"/>
                    <a:pt x="42" y="51"/>
                  </a:cubicBezTo>
                  <a:cubicBezTo>
                    <a:pt x="17" y="70"/>
                    <a:pt x="0" y="89"/>
                    <a:pt x="10" y="119"/>
                  </a:cubicBezTo>
                  <a:cubicBezTo>
                    <a:pt x="20" y="149"/>
                    <a:pt x="61" y="190"/>
                    <a:pt x="102" y="231"/>
                  </a:cubicBezTo>
                </a:path>
              </a:pathLst>
            </a:custGeom>
            <a:noFill/>
            <a:ln w="28575">
              <a:solidFill>
                <a:srgbClr val="DAA248"/>
              </a:solidFill>
              <a:round/>
              <a:headEnd type="none" w="sm" len="sm"/>
              <a:tailEnd type="none" w="sm" len="sm"/>
            </a:ln>
          </p:spPr>
          <p:txBody>
            <a:bodyPr wrap="none" anchor="ctr"/>
            <a:lstStyle/>
            <a:p>
              <a:endParaRPr lang="en-US"/>
            </a:p>
          </p:txBody>
        </p:sp>
        <p:sp>
          <p:nvSpPr>
            <p:cNvPr id="166" name="Freeform 254">
              <a:extLst>
                <a:ext uri="{FF2B5EF4-FFF2-40B4-BE49-F238E27FC236}">
                  <a16:creationId xmlns:a16="http://schemas.microsoft.com/office/drawing/2014/main" id="{2382633E-362C-7B40-AB97-2B67A035B929}"/>
                </a:ext>
              </a:extLst>
            </p:cNvPr>
            <p:cNvSpPr>
              <a:spLocks noChangeAspect="1"/>
            </p:cNvSpPr>
            <p:nvPr/>
          </p:nvSpPr>
          <p:spPr bwMode="auto">
            <a:xfrm>
              <a:off x="3660" y="3965"/>
              <a:ext cx="11" cy="19"/>
            </a:xfrm>
            <a:custGeom>
              <a:avLst/>
              <a:gdLst>
                <a:gd name="T0" fmla="*/ 0 w 82"/>
                <a:gd name="T1" fmla="*/ 57 h 126"/>
                <a:gd name="T2" fmla="*/ 30 w 82"/>
                <a:gd name="T3" fmla="*/ 126 h 126"/>
                <a:gd name="T4" fmla="*/ 57 w 82"/>
                <a:gd name="T5" fmla="*/ 111 h 126"/>
                <a:gd name="T6" fmla="*/ 48 w 82"/>
                <a:gd name="T7" fmla="*/ 108 h 126"/>
                <a:gd name="T8" fmla="*/ 63 w 82"/>
                <a:gd name="T9" fmla="*/ 78 h 126"/>
                <a:gd name="T10" fmla="*/ 21 w 82"/>
                <a:gd name="T11" fmla="*/ 18 h 126"/>
                <a:gd name="T12" fmla="*/ 21 w 82"/>
                <a:gd name="T13" fmla="*/ 57 h 126"/>
                <a:gd name="T14" fmla="*/ 0 w 82"/>
                <a:gd name="T15" fmla="*/ 57 h 1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26"/>
                <a:gd name="T26" fmla="*/ 82 w 82"/>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26">
                  <a:moveTo>
                    <a:pt x="0" y="57"/>
                  </a:moveTo>
                  <a:lnTo>
                    <a:pt x="30" y="126"/>
                  </a:lnTo>
                  <a:cubicBezTo>
                    <a:pt x="44" y="123"/>
                    <a:pt x="49" y="123"/>
                    <a:pt x="57" y="111"/>
                  </a:cubicBezTo>
                  <a:cubicBezTo>
                    <a:pt x="54" y="110"/>
                    <a:pt x="49" y="111"/>
                    <a:pt x="48" y="108"/>
                  </a:cubicBezTo>
                  <a:cubicBezTo>
                    <a:pt x="43" y="90"/>
                    <a:pt x="82" y="59"/>
                    <a:pt x="63" y="78"/>
                  </a:cubicBezTo>
                  <a:cubicBezTo>
                    <a:pt x="49" y="58"/>
                    <a:pt x="38" y="36"/>
                    <a:pt x="21" y="18"/>
                  </a:cubicBezTo>
                  <a:cubicBezTo>
                    <a:pt x="4" y="0"/>
                    <a:pt x="20" y="54"/>
                    <a:pt x="21" y="57"/>
                  </a:cubicBezTo>
                  <a:cubicBezTo>
                    <a:pt x="16" y="72"/>
                    <a:pt x="9" y="66"/>
                    <a:pt x="0" y="57"/>
                  </a:cubicBezTo>
                  <a:close/>
                </a:path>
              </a:pathLst>
            </a:custGeom>
            <a:solidFill>
              <a:srgbClr val="F5E7CF"/>
            </a:solidFill>
            <a:ln w="12700">
              <a:noFill/>
              <a:round/>
              <a:headEnd type="none" w="sm" len="sm"/>
              <a:tailEnd type="none" w="sm" len="sm"/>
            </a:ln>
          </p:spPr>
          <p:txBody>
            <a:bodyPr wrap="none" anchor="ctr"/>
            <a:lstStyle/>
            <a:p>
              <a:endParaRPr lang="en-US"/>
            </a:p>
          </p:txBody>
        </p:sp>
        <p:sp>
          <p:nvSpPr>
            <p:cNvPr id="167" name="Freeform 255">
              <a:extLst>
                <a:ext uri="{FF2B5EF4-FFF2-40B4-BE49-F238E27FC236}">
                  <a16:creationId xmlns:a16="http://schemas.microsoft.com/office/drawing/2014/main" id="{C149053D-17B6-A941-8742-27EE52BAD124}"/>
                </a:ext>
              </a:extLst>
            </p:cNvPr>
            <p:cNvSpPr>
              <a:spLocks noChangeAspect="1"/>
            </p:cNvSpPr>
            <p:nvPr/>
          </p:nvSpPr>
          <p:spPr bwMode="auto">
            <a:xfrm>
              <a:off x="3741" y="3984"/>
              <a:ext cx="11" cy="3"/>
            </a:xfrm>
            <a:custGeom>
              <a:avLst/>
              <a:gdLst>
                <a:gd name="T0" fmla="*/ 18 w 78"/>
                <a:gd name="T1" fmla="*/ 3 h 21"/>
                <a:gd name="T2" fmla="*/ 0 w 78"/>
                <a:gd name="T3" fmla="*/ 21 h 21"/>
                <a:gd name="T4" fmla="*/ 66 w 78"/>
                <a:gd name="T5" fmla="*/ 21 h 21"/>
                <a:gd name="T6" fmla="*/ 78 w 78"/>
                <a:gd name="T7" fmla="*/ 0 h 21"/>
                <a:gd name="T8" fmla="*/ 18 w 78"/>
                <a:gd name="T9" fmla="*/ 3 h 21"/>
                <a:gd name="T10" fmla="*/ 0 60000 65536"/>
                <a:gd name="T11" fmla="*/ 0 60000 65536"/>
                <a:gd name="T12" fmla="*/ 0 60000 65536"/>
                <a:gd name="T13" fmla="*/ 0 60000 65536"/>
                <a:gd name="T14" fmla="*/ 0 60000 65536"/>
                <a:gd name="T15" fmla="*/ 0 w 78"/>
                <a:gd name="T16" fmla="*/ 0 h 21"/>
                <a:gd name="T17" fmla="*/ 78 w 78"/>
                <a:gd name="T18" fmla="*/ 21 h 21"/>
              </a:gdLst>
              <a:ahLst/>
              <a:cxnLst>
                <a:cxn ang="T10">
                  <a:pos x="T0" y="T1"/>
                </a:cxn>
                <a:cxn ang="T11">
                  <a:pos x="T2" y="T3"/>
                </a:cxn>
                <a:cxn ang="T12">
                  <a:pos x="T4" y="T5"/>
                </a:cxn>
                <a:cxn ang="T13">
                  <a:pos x="T6" y="T7"/>
                </a:cxn>
                <a:cxn ang="T14">
                  <a:pos x="T8" y="T9"/>
                </a:cxn>
              </a:cxnLst>
              <a:rect l="T15" t="T16" r="T17" b="T18"/>
              <a:pathLst>
                <a:path w="78" h="21">
                  <a:moveTo>
                    <a:pt x="18" y="3"/>
                  </a:moveTo>
                  <a:lnTo>
                    <a:pt x="0" y="21"/>
                  </a:lnTo>
                  <a:lnTo>
                    <a:pt x="66" y="21"/>
                  </a:lnTo>
                  <a:lnTo>
                    <a:pt x="78" y="0"/>
                  </a:lnTo>
                  <a:lnTo>
                    <a:pt x="18" y="3"/>
                  </a:lnTo>
                  <a:close/>
                </a:path>
              </a:pathLst>
            </a:custGeom>
            <a:solidFill>
              <a:schemeClr val="tx1"/>
            </a:solidFill>
            <a:ln w="12700">
              <a:noFill/>
              <a:round/>
              <a:headEnd type="none" w="sm" len="sm"/>
              <a:tailEnd type="none" w="sm" len="sm"/>
            </a:ln>
          </p:spPr>
          <p:txBody>
            <a:bodyPr wrap="none" anchor="ctr"/>
            <a:lstStyle/>
            <a:p>
              <a:endParaRPr lang="en-US"/>
            </a:p>
          </p:txBody>
        </p:sp>
        <p:sp>
          <p:nvSpPr>
            <p:cNvPr id="168" name="Freeform 256">
              <a:extLst>
                <a:ext uri="{FF2B5EF4-FFF2-40B4-BE49-F238E27FC236}">
                  <a16:creationId xmlns:a16="http://schemas.microsoft.com/office/drawing/2014/main" id="{94EDADAD-4AB4-164D-8EA4-EC06A66ED655}"/>
                </a:ext>
              </a:extLst>
            </p:cNvPr>
            <p:cNvSpPr>
              <a:spLocks noChangeAspect="1"/>
            </p:cNvSpPr>
            <p:nvPr/>
          </p:nvSpPr>
          <p:spPr bwMode="auto">
            <a:xfrm>
              <a:off x="3550" y="4064"/>
              <a:ext cx="54" cy="21"/>
            </a:xfrm>
            <a:custGeom>
              <a:avLst/>
              <a:gdLst>
                <a:gd name="T0" fmla="*/ 396 w 396"/>
                <a:gd name="T1" fmla="*/ 0 h 147"/>
                <a:gd name="T2" fmla="*/ 0 w 396"/>
                <a:gd name="T3" fmla="*/ 126 h 147"/>
                <a:gd name="T4" fmla="*/ 3 w 396"/>
                <a:gd name="T5" fmla="*/ 147 h 147"/>
                <a:gd name="T6" fmla="*/ 393 w 396"/>
                <a:gd name="T7" fmla="*/ 30 h 147"/>
                <a:gd name="T8" fmla="*/ 396 w 396"/>
                <a:gd name="T9" fmla="*/ 0 h 147"/>
                <a:gd name="T10" fmla="*/ 0 60000 65536"/>
                <a:gd name="T11" fmla="*/ 0 60000 65536"/>
                <a:gd name="T12" fmla="*/ 0 60000 65536"/>
                <a:gd name="T13" fmla="*/ 0 60000 65536"/>
                <a:gd name="T14" fmla="*/ 0 60000 65536"/>
                <a:gd name="T15" fmla="*/ 0 w 396"/>
                <a:gd name="T16" fmla="*/ 0 h 147"/>
                <a:gd name="T17" fmla="*/ 396 w 396"/>
                <a:gd name="T18" fmla="*/ 147 h 147"/>
              </a:gdLst>
              <a:ahLst/>
              <a:cxnLst>
                <a:cxn ang="T10">
                  <a:pos x="T0" y="T1"/>
                </a:cxn>
                <a:cxn ang="T11">
                  <a:pos x="T2" y="T3"/>
                </a:cxn>
                <a:cxn ang="T12">
                  <a:pos x="T4" y="T5"/>
                </a:cxn>
                <a:cxn ang="T13">
                  <a:pos x="T6" y="T7"/>
                </a:cxn>
                <a:cxn ang="T14">
                  <a:pos x="T8" y="T9"/>
                </a:cxn>
              </a:cxnLst>
              <a:rect l="T15" t="T16" r="T17" b="T18"/>
              <a:pathLst>
                <a:path w="396" h="147">
                  <a:moveTo>
                    <a:pt x="396" y="0"/>
                  </a:moveTo>
                  <a:lnTo>
                    <a:pt x="0" y="126"/>
                  </a:lnTo>
                  <a:cubicBezTo>
                    <a:pt x="8" y="139"/>
                    <a:pt x="3" y="134"/>
                    <a:pt x="3" y="147"/>
                  </a:cubicBezTo>
                  <a:lnTo>
                    <a:pt x="393" y="30"/>
                  </a:lnTo>
                  <a:lnTo>
                    <a:pt x="396" y="0"/>
                  </a:lnTo>
                  <a:close/>
                </a:path>
              </a:pathLst>
            </a:custGeom>
            <a:solidFill>
              <a:srgbClr val="F5E7CF"/>
            </a:solidFill>
            <a:ln w="12700">
              <a:noFill/>
              <a:round/>
              <a:headEnd type="none" w="sm" len="sm"/>
              <a:tailEnd type="none" w="sm" len="sm"/>
            </a:ln>
          </p:spPr>
          <p:txBody>
            <a:bodyPr wrap="none" anchor="ctr"/>
            <a:lstStyle/>
            <a:p>
              <a:endParaRPr lang="en-US"/>
            </a:p>
          </p:txBody>
        </p:sp>
        <p:sp>
          <p:nvSpPr>
            <p:cNvPr id="169" name="Freeform 257">
              <a:extLst>
                <a:ext uri="{FF2B5EF4-FFF2-40B4-BE49-F238E27FC236}">
                  <a16:creationId xmlns:a16="http://schemas.microsoft.com/office/drawing/2014/main" id="{1FF5AEDE-F567-324A-BCEE-A325433745B8}"/>
                </a:ext>
              </a:extLst>
            </p:cNvPr>
            <p:cNvSpPr>
              <a:spLocks noChangeAspect="1"/>
            </p:cNvSpPr>
            <p:nvPr/>
          </p:nvSpPr>
          <p:spPr bwMode="auto">
            <a:xfrm>
              <a:off x="3543" y="4068"/>
              <a:ext cx="61" cy="25"/>
            </a:xfrm>
            <a:custGeom>
              <a:avLst/>
              <a:gdLst>
                <a:gd name="T0" fmla="*/ 448 w 448"/>
                <a:gd name="T1" fmla="*/ 0 h 168"/>
                <a:gd name="T2" fmla="*/ 445 w 448"/>
                <a:gd name="T3" fmla="*/ 48 h 168"/>
                <a:gd name="T4" fmla="*/ 55 w 448"/>
                <a:gd name="T5" fmla="*/ 153 h 168"/>
                <a:gd name="T6" fmla="*/ 22 w 448"/>
                <a:gd name="T7" fmla="*/ 168 h 168"/>
                <a:gd name="T8" fmla="*/ 25 w 448"/>
                <a:gd name="T9" fmla="*/ 144 h 168"/>
                <a:gd name="T10" fmla="*/ 10 w 448"/>
                <a:gd name="T11" fmla="*/ 141 h 168"/>
                <a:gd name="T12" fmla="*/ 31 w 448"/>
                <a:gd name="T13" fmla="*/ 117 h 168"/>
                <a:gd name="T14" fmla="*/ 61 w 448"/>
                <a:gd name="T15" fmla="*/ 117 h 168"/>
                <a:gd name="T16" fmla="*/ 448 w 448"/>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
                <a:gd name="T28" fmla="*/ 0 h 168"/>
                <a:gd name="T29" fmla="*/ 448 w 448"/>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8" h="168">
                  <a:moveTo>
                    <a:pt x="448" y="0"/>
                  </a:moveTo>
                  <a:lnTo>
                    <a:pt x="445" y="48"/>
                  </a:lnTo>
                  <a:lnTo>
                    <a:pt x="55" y="153"/>
                  </a:lnTo>
                  <a:lnTo>
                    <a:pt x="22" y="168"/>
                  </a:lnTo>
                  <a:cubicBezTo>
                    <a:pt x="23" y="160"/>
                    <a:pt x="28" y="151"/>
                    <a:pt x="25" y="144"/>
                  </a:cubicBezTo>
                  <a:cubicBezTo>
                    <a:pt x="23" y="139"/>
                    <a:pt x="13" y="145"/>
                    <a:pt x="10" y="141"/>
                  </a:cubicBezTo>
                  <a:cubicBezTo>
                    <a:pt x="0" y="129"/>
                    <a:pt x="31" y="126"/>
                    <a:pt x="31" y="117"/>
                  </a:cubicBezTo>
                  <a:lnTo>
                    <a:pt x="61" y="117"/>
                  </a:lnTo>
                  <a:lnTo>
                    <a:pt x="448" y="0"/>
                  </a:lnTo>
                  <a:close/>
                </a:path>
              </a:pathLst>
            </a:custGeom>
            <a:solidFill>
              <a:srgbClr val="EACF9E"/>
            </a:solidFill>
            <a:ln w="12700">
              <a:noFill/>
              <a:round/>
              <a:headEnd type="none" w="sm" len="sm"/>
              <a:tailEnd type="none" w="sm" len="sm"/>
            </a:ln>
          </p:spPr>
          <p:txBody>
            <a:bodyPr wrap="none" anchor="ctr"/>
            <a:lstStyle/>
            <a:p>
              <a:endParaRPr lang="en-US"/>
            </a:p>
          </p:txBody>
        </p:sp>
        <p:sp>
          <p:nvSpPr>
            <p:cNvPr id="170" name="Freeform 258">
              <a:extLst>
                <a:ext uri="{FF2B5EF4-FFF2-40B4-BE49-F238E27FC236}">
                  <a16:creationId xmlns:a16="http://schemas.microsoft.com/office/drawing/2014/main" id="{5B33105F-AD89-814A-A8A9-0CA26A7D6E9D}"/>
                </a:ext>
              </a:extLst>
            </p:cNvPr>
            <p:cNvSpPr>
              <a:spLocks noChangeAspect="1"/>
            </p:cNvSpPr>
            <p:nvPr/>
          </p:nvSpPr>
          <p:spPr bwMode="auto">
            <a:xfrm>
              <a:off x="3603" y="4067"/>
              <a:ext cx="10" cy="10"/>
            </a:xfrm>
            <a:custGeom>
              <a:avLst/>
              <a:gdLst>
                <a:gd name="T0" fmla="*/ 3 w 73"/>
                <a:gd name="T1" fmla="*/ 12 h 72"/>
                <a:gd name="T2" fmla="*/ 30 w 73"/>
                <a:gd name="T3" fmla="*/ 0 h 72"/>
                <a:gd name="T4" fmla="*/ 36 w 73"/>
                <a:gd name="T5" fmla="*/ 27 h 72"/>
                <a:gd name="T6" fmla="*/ 48 w 73"/>
                <a:gd name="T7" fmla="*/ 24 h 72"/>
                <a:gd name="T8" fmla="*/ 45 w 73"/>
                <a:gd name="T9" fmla="*/ 3 h 72"/>
                <a:gd name="T10" fmla="*/ 63 w 73"/>
                <a:gd name="T11" fmla="*/ 33 h 72"/>
                <a:gd name="T12" fmla="*/ 57 w 73"/>
                <a:gd name="T13" fmla="*/ 51 h 72"/>
                <a:gd name="T14" fmla="*/ 72 w 73"/>
                <a:gd name="T15" fmla="*/ 66 h 72"/>
                <a:gd name="T16" fmla="*/ 60 w 73"/>
                <a:gd name="T17" fmla="*/ 72 h 72"/>
                <a:gd name="T18" fmla="*/ 39 w 73"/>
                <a:gd name="T19" fmla="*/ 45 h 72"/>
                <a:gd name="T20" fmla="*/ 0 w 73"/>
                <a:gd name="T21" fmla="*/ 60 h 72"/>
                <a:gd name="T22" fmla="*/ 3 w 73"/>
                <a:gd name="T23" fmla="*/ 1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2"/>
                <a:gd name="T38" fmla="*/ 73 w 73"/>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2">
                  <a:moveTo>
                    <a:pt x="3" y="12"/>
                  </a:moveTo>
                  <a:lnTo>
                    <a:pt x="30" y="0"/>
                  </a:lnTo>
                  <a:cubicBezTo>
                    <a:pt x="33" y="9"/>
                    <a:pt x="30" y="20"/>
                    <a:pt x="36" y="27"/>
                  </a:cubicBezTo>
                  <a:cubicBezTo>
                    <a:pt x="39" y="30"/>
                    <a:pt x="44" y="24"/>
                    <a:pt x="48" y="24"/>
                  </a:cubicBezTo>
                  <a:lnTo>
                    <a:pt x="45" y="3"/>
                  </a:lnTo>
                  <a:cubicBezTo>
                    <a:pt x="51" y="13"/>
                    <a:pt x="60" y="22"/>
                    <a:pt x="63" y="33"/>
                  </a:cubicBezTo>
                  <a:cubicBezTo>
                    <a:pt x="65" y="39"/>
                    <a:pt x="57" y="51"/>
                    <a:pt x="57" y="51"/>
                  </a:cubicBezTo>
                  <a:cubicBezTo>
                    <a:pt x="60" y="53"/>
                    <a:pt x="73" y="60"/>
                    <a:pt x="72" y="66"/>
                  </a:cubicBezTo>
                  <a:cubicBezTo>
                    <a:pt x="71" y="70"/>
                    <a:pt x="63" y="69"/>
                    <a:pt x="60" y="72"/>
                  </a:cubicBezTo>
                  <a:lnTo>
                    <a:pt x="39" y="45"/>
                  </a:lnTo>
                  <a:lnTo>
                    <a:pt x="0" y="60"/>
                  </a:lnTo>
                  <a:lnTo>
                    <a:pt x="3" y="12"/>
                  </a:lnTo>
                  <a:close/>
                </a:path>
              </a:pathLst>
            </a:custGeom>
            <a:solidFill>
              <a:srgbClr val="DFB569"/>
            </a:solidFill>
            <a:ln w="12700">
              <a:noFill/>
              <a:round/>
              <a:headEnd type="none" w="sm" len="sm"/>
              <a:tailEnd type="none" w="sm" len="sm"/>
            </a:ln>
          </p:spPr>
          <p:txBody>
            <a:bodyPr wrap="none" anchor="ctr"/>
            <a:lstStyle/>
            <a:p>
              <a:endParaRPr lang="en-US"/>
            </a:p>
          </p:txBody>
        </p:sp>
        <p:sp>
          <p:nvSpPr>
            <p:cNvPr id="171" name="Freeform 259">
              <a:extLst>
                <a:ext uri="{FF2B5EF4-FFF2-40B4-BE49-F238E27FC236}">
                  <a16:creationId xmlns:a16="http://schemas.microsoft.com/office/drawing/2014/main" id="{CC3DDB63-F5F7-AB45-98EA-81F92BE12C45}"/>
                </a:ext>
              </a:extLst>
            </p:cNvPr>
            <p:cNvSpPr>
              <a:spLocks noChangeAspect="1"/>
            </p:cNvSpPr>
            <p:nvPr/>
          </p:nvSpPr>
          <p:spPr bwMode="auto">
            <a:xfrm>
              <a:off x="3539" y="4100"/>
              <a:ext cx="67" cy="27"/>
            </a:xfrm>
            <a:custGeom>
              <a:avLst/>
              <a:gdLst>
                <a:gd name="T0" fmla="*/ 495 w 495"/>
                <a:gd name="T1" fmla="*/ 0 h 180"/>
                <a:gd name="T2" fmla="*/ 366 w 495"/>
                <a:gd name="T3" fmla="*/ 48 h 180"/>
                <a:gd name="T4" fmla="*/ 222 w 495"/>
                <a:gd name="T5" fmla="*/ 87 h 180"/>
                <a:gd name="T6" fmla="*/ 99 w 495"/>
                <a:gd name="T7" fmla="*/ 120 h 180"/>
                <a:gd name="T8" fmla="*/ 0 w 495"/>
                <a:gd name="T9" fmla="*/ 156 h 180"/>
                <a:gd name="T10" fmla="*/ 3 w 495"/>
                <a:gd name="T11" fmla="*/ 180 h 180"/>
                <a:gd name="T12" fmla="*/ 120 w 495"/>
                <a:gd name="T13" fmla="*/ 135 h 180"/>
                <a:gd name="T14" fmla="*/ 246 w 495"/>
                <a:gd name="T15" fmla="*/ 102 h 180"/>
                <a:gd name="T16" fmla="*/ 378 w 495"/>
                <a:gd name="T17" fmla="*/ 69 h 180"/>
                <a:gd name="T18" fmla="*/ 393 w 495"/>
                <a:gd name="T19" fmla="*/ 75 h 180"/>
                <a:gd name="T20" fmla="*/ 396 w 495"/>
                <a:gd name="T21" fmla="*/ 57 h 180"/>
                <a:gd name="T22" fmla="*/ 492 w 495"/>
                <a:gd name="T23" fmla="*/ 27 h 180"/>
                <a:gd name="T24" fmla="*/ 495 w 495"/>
                <a:gd name="T25" fmla="*/ 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5"/>
                <a:gd name="T40" fmla="*/ 0 h 180"/>
                <a:gd name="T41" fmla="*/ 495 w 495"/>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5" h="180">
                  <a:moveTo>
                    <a:pt x="495" y="0"/>
                  </a:moveTo>
                  <a:lnTo>
                    <a:pt x="366" y="48"/>
                  </a:lnTo>
                  <a:lnTo>
                    <a:pt x="222" y="87"/>
                  </a:lnTo>
                  <a:lnTo>
                    <a:pt x="99" y="120"/>
                  </a:lnTo>
                  <a:lnTo>
                    <a:pt x="0" y="156"/>
                  </a:lnTo>
                  <a:lnTo>
                    <a:pt x="3" y="180"/>
                  </a:lnTo>
                  <a:lnTo>
                    <a:pt x="120" y="135"/>
                  </a:lnTo>
                  <a:lnTo>
                    <a:pt x="246" y="102"/>
                  </a:lnTo>
                  <a:lnTo>
                    <a:pt x="378" y="69"/>
                  </a:lnTo>
                  <a:cubicBezTo>
                    <a:pt x="373" y="90"/>
                    <a:pt x="379" y="93"/>
                    <a:pt x="393" y="75"/>
                  </a:cubicBezTo>
                  <a:cubicBezTo>
                    <a:pt x="397" y="63"/>
                    <a:pt x="396" y="69"/>
                    <a:pt x="396" y="57"/>
                  </a:cubicBezTo>
                  <a:lnTo>
                    <a:pt x="492" y="27"/>
                  </a:lnTo>
                  <a:lnTo>
                    <a:pt x="495" y="0"/>
                  </a:lnTo>
                  <a:close/>
                </a:path>
              </a:pathLst>
            </a:custGeom>
            <a:solidFill>
              <a:srgbClr val="EACF9E"/>
            </a:solidFill>
            <a:ln w="6350">
              <a:noFill/>
              <a:round/>
              <a:headEnd type="none" w="sm" len="sm"/>
              <a:tailEnd type="none" w="sm" len="sm"/>
            </a:ln>
          </p:spPr>
          <p:txBody>
            <a:bodyPr wrap="none" anchor="ctr"/>
            <a:lstStyle/>
            <a:p>
              <a:endParaRPr lang="en-US"/>
            </a:p>
          </p:txBody>
        </p:sp>
        <p:sp>
          <p:nvSpPr>
            <p:cNvPr id="172" name="Freeform 260">
              <a:extLst>
                <a:ext uri="{FF2B5EF4-FFF2-40B4-BE49-F238E27FC236}">
                  <a16:creationId xmlns:a16="http://schemas.microsoft.com/office/drawing/2014/main" id="{813918BC-3DEC-7945-9892-0E5348D24CF8}"/>
                </a:ext>
              </a:extLst>
            </p:cNvPr>
            <p:cNvSpPr>
              <a:spLocks noChangeAspect="1"/>
            </p:cNvSpPr>
            <p:nvPr/>
          </p:nvSpPr>
          <p:spPr bwMode="auto">
            <a:xfrm>
              <a:off x="3539" y="4102"/>
              <a:ext cx="66" cy="23"/>
            </a:xfrm>
            <a:custGeom>
              <a:avLst/>
              <a:gdLst>
                <a:gd name="T0" fmla="*/ 0 w 480"/>
                <a:gd name="T1" fmla="*/ 153 h 153"/>
                <a:gd name="T2" fmla="*/ 99 w 480"/>
                <a:gd name="T3" fmla="*/ 114 h 153"/>
                <a:gd name="T4" fmla="*/ 369 w 480"/>
                <a:gd name="T5" fmla="*/ 42 h 153"/>
                <a:gd name="T6" fmla="*/ 480 w 480"/>
                <a:gd name="T7" fmla="*/ 0 h 153"/>
                <a:gd name="T8" fmla="*/ 0 60000 65536"/>
                <a:gd name="T9" fmla="*/ 0 60000 65536"/>
                <a:gd name="T10" fmla="*/ 0 60000 65536"/>
                <a:gd name="T11" fmla="*/ 0 60000 65536"/>
                <a:gd name="T12" fmla="*/ 0 w 480"/>
                <a:gd name="T13" fmla="*/ 0 h 153"/>
                <a:gd name="T14" fmla="*/ 480 w 480"/>
                <a:gd name="T15" fmla="*/ 153 h 153"/>
              </a:gdLst>
              <a:ahLst/>
              <a:cxnLst>
                <a:cxn ang="T8">
                  <a:pos x="T0" y="T1"/>
                </a:cxn>
                <a:cxn ang="T9">
                  <a:pos x="T2" y="T3"/>
                </a:cxn>
                <a:cxn ang="T10">
                  <a:pos x="T4" y="T5"/>
                </a:cxn>
                <a:cxn ang="T11">
                  <a:pos x="T6" y="T7"/>
                </a:cxn>
              </a:cxnLst>
              <a:rect l="T12" t="T13" r="T14" b="T15"/>
              <a:pathLst>
                <a:path w="480" h="153">
                  <a:moveTo>
                    <a:pt x="0" y="153"/>
                  </a:moveTo>
                  <a:lnTo>
                    <a:pt x="99" y="114"/>
                  </a:lnTo>
                  <a:lnTo>
                    <a:pt x="369" y="42"/>
                  </a:lnTo>
                  <a:lnTo>
                    <a:pt x="480" y="0"/>
                  </a:lnTo>
                </a:path>
              </a:pathLst>
            </a:custGeom>
            <a:noFill/>
            <a:ln w="12700">
              <a:solidFill>
                <a:srgbClr val="DFB569"/>
              </a:solidFill>
              <a:round/>
              <a:headEnd type="none" w="sm" len="sm"/>
              <a:tailEnd type="none" w="sm" len="sm"/>
            </a:ln>
          </p:spPr>
          <p:txBody>
            <a:bodyPr wrap="none" anchor="ctr"/>
            <a:lstStyle/>
            <a:p>
              <a:endParaRPr lang="en-US"/>
            </a:p>
          </p:txBody>
        </p:sp>
        <p:sp>
          <p:nvSpPr>
            <p:cNvPr id="173" name="Freeform 261">
              <a:extLst>
                <a:ext uri="{FF2B5EF4-FFF2-40B4-BE49-F238E27FC236}">
                  <a16:creationId xmlns:a16="http://schemas.microsoft.com/office/drawing/2014/main" id="{A9E92C2F-7C7F-4344-9FF8-468E3182FC84}"/>
                </a:ext>
              </a:extLst>
            </p:cNvPr>
            <p:cNvSpPr>
              <a:spLocks noChangeAspect="1"/>
            </p:cNvSpPr>
            <p:nvPr/>
          </p:nvSpPr>
          <p:spPr bwMode="auto">
            <a:xfrm>
              <a:off x="3721" y="3910"/>
              <a:ext cx="11" cy="8"/>
            </a:xfrm>
            <a:custGeom>
              <a:avLst/>
              <a:gdLst>
                <a:gd name="T0" fmla="*/ 33 w 81"/>
                <a:gd name="T1" fmla="*/ 0 h 57"/>
                <a:gd name="T2" fmla="*/ 81 w 81"/>
                <a:gd name="T3" fmla="*/ 3 h 57"/>
                <a:gd name="T4" fmla="*/ 45 w 81"/>
                <a:gd name="T5" fmla="*/ 57 h 57"/>
                <a:gd name="T6" fmla="*/ 0 w 81"/>
                <a:gd name="T7" fmla="*/ 54 h 57"/>
                <a:gd name="T8" fmla="*/ 33 w 81"/>
                <a:gd name="T9" fmla="*/ 0 h 57"/>
                <a:gd name="T10" fmla="*/ 0 60000 65536"/>
                <a:gd name="T11" fmla="*/ 0 60000 65536"/>
                <a:gd name="T12" fmla="*/ 0 60000 65536"/>
                <a:gd name="T13" fmla="*/ 0 60000 65536"/>
                <a:gd name="T14" fmla="*/ 0 60000 65536"/>
                <a:gd name="T15" fmla="*/ 0 w 81"/>
                <a:gd name="T16" fmla="*/ 0 h 57"/>
                <a:gd name="T17" fmla="*/ 81 w 81"/>
                <a:gd name="T18" fmla="*/ 57 h 57"/>
              </a:gdLst>
              <a:ahLst/>
              <a:cxnLst>
                <a:cxn ang="T10">
                  <a:pos x="T0" y="T1"/>
                </a:cxn>
                <a:cxn ang="T11">
                  <a:pos x="T2" y="T3"/>
                </a:cxn>
                <a:cxn ang="T12">
                  <a:pos x="T4" y="T5"/>
                </a:cxn>
                <a:cxn ang="T13">
                  <a:pos x="T6" y="T7"/>
                </a:cxn>
                <a:cxn ang="T14">
                  <a:pos x="T8" y="T9"/>
                </a:cxn>
              </a:cxnLst>
              <a:rect l="T15" t="T16" r="T17" b="T18"/>
              <a:pathLst>
                <a:path w="81" h="57">
                  <a:moveTo>
                    <a:pt x="33" y="0"/>
                  </a:moveTo>
                  <a:lnTo>
                    <a:pt x="81" y="3"/>
                  </a:lnTo>
                  <a:lnTo>
                    <a:pt x="45" y="57"/>
                  </a:lnTo>
                  <a:lnTo>
                    <a:pt x="0" y="54"/>
                  </a:lnTo>
                  <a:lnTo>
                    <a:pt x="33"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74" name="Freeform 262">
              <a:extLst>
                <a:ext uri="{FF2B5EF4-FFF2-40B4-BE49-F238E27FC236}">
                  <a16:creationId xmlns:a16="http://schemas.microsoft.com/office/drawing/2014/main" id="{425C0B0E-021B-8A46-A0DD-70A9FDEDEB24}"/>
                </a:ext>
              </a:extLst>
            </p:cNvPr>
            <p:cNvSpPr>
              <a:spLocks noChangeAspect="1"/>
            </p:cNvSpPr>
            <p:nvPr/>
          </p:nvSpPr>
          <p:spPr bwMode="auto">
            <a:xfrm>
              <a:off x="3722" y="3910"/>
              <a:ext cx="9" cy="7"/>
            </a:xfrm>
            <a:custGeom>
              <a:avLst/>
              <a:gdLst>
                <a:gd name="T0" fmla="*/ 33 w 65"/>
                <a:gd name="T1" fmla="*/ 9 h 46"/>
                <a:gd name="T2" fmla="*/ 39 w 65"/>
                <a:gd name="T3" fmla="*/ 43 h 46"/>
                <a:gd name="T4" fmla="*/ 33 w 65"/>
                <a:gd name="T5" fmla="*/ 9 h 46"/>
                <a:gd name="T6" fmla="*/ 0 60000 65536"/>
                <a:gd name="T7" fmla="*/ 0 60000 65536"/>
                <a:gd name="T8" fmla="*/ 0 60000 65536"/>
                <a:gd name="T9" fmla="*/ 0 w 65"/>
                <a:gd name="T10" fmla="*/ 0 h 46"/>
                <a:gd name="T11" fmla="*/ 65 w 65"/>
                <a:gd name="T12" fmla="*/ 46 h 46"/>
              </a:gdLst>
              <a:ahLst/>
              <a:cxnLst>
                <a:cxn ang="T6">
                  <a:pos x="T0" y="T1"/>
                </a:cxn>
                <a:cxn ang="T7">
                  <a:pos x="T2" y="T3"/>
                </a:cxn>
                <a:cxn ang="T8">
                  <a:pos x="T4" y="T5"/>
                </a:cxn>
              </a:cxnLst>
              <a:rect l="T9" t="T10" r="T11" b="T12"/>
              <a:pathLst>
                <a:path w="65" h="46">
                  <a:moveTo>
                    <a:pt x="33" y="9"/>
                  </a:moveTo>
                  <a:cubicBezTo>
                    <a:pt x="7" y="46"/>
                    <a:pt x="0" y="43"/>
                    <a:pt x="39" y="43"/>
                  </a:cubicBezTo>
                  <a:cubicBezTo>
                    <a:pt x="61" y="0"/>
                    <a:pt x="65" y="9"/>
                    <a:pt x="33" y="9"/>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75" name="Freeform 263">
              <a:extLst>
                <a:ext uri="{FF2B5EF4-FFF2-40B4-BE49-F238E27FC236}">
                  <a16:creationId xmlns:a16="http://schemas.microsoft.com/office/drawing/2014/main" id="{1326D757-D11E-6F4E-9121-FD923AB3F7D9}"/>
                </a:ext>
              </a:extLst>
            </p:cNvPr>
            <p:cNvSpPr>
              <a:spLocks noChangeAspect="1"/>
            </p:cNvSpPr>
            <p:nvPr/>
          </p:nvSpPr>
          <p:spPr bwMode="auto">
            <a:xfrm>
              <a:off x="3708" y="3878"/>
              <a:ext cx="20" cy="68"/>
            </a:xfrm>
            <a:custGeom>
              <a:avLst/>
              <a:gdLst>
                <a:gd name="T0" fmla="*/ 100 w 145"/>
                <a:gd name="T1" fmla="*/ 22 h 462"/>
                <a:gd name="T2" fmla="*/ 85 w 145"/>
                <a:gd name="T3" fmla="*/ 49 h 462"/>
                <a:gd name="T4" fmla="*/ 79 w 145"/>
                <a:gd name="T5" fmla="*/ 112 h 462"/>
                <a:gd name="T6" fmla="*/ 55 w 145"/>
                <a:gd name="T7" fmla="*/ 190 h 462"/>
                <a:gd name="T8" fmla="*/ 52 w 145"/>
                <a:gd name="T9" fmla="*/ 211 h 462"/>
                <a:gd name="T10" fmla="*/ 46 w 145"/>
                <a:gd name="T11" fmla="*/ 229 h 462"/>
                <a:gd name="T12" fmla="*/ 43 w 145"/>
                <a:gd name="T13" fmla="*/ 283 h 462"/>
                <a:gd name="T14" fmla="*/ 28 w 145"/>
                <a:gd name="T15" fmla="*/ 313 h 462"/>
                <a:gd name="T16" fmla="*/ 19 w 145"/>
                <a:gd name="T17" fmla="*/ 367 h 462"/>
                <a:gd name="T18" fmla="*/ 4 w 145"/>
                <a:gd name="T19" fmla="*/ 421 h 462"/>
                <a:gd name="T20" fmla="*/ 22 w 145"/>
                <a:gd name="T21" fmla="*/ 439 h 462"/>
                <a:gd name="T22" fmla="*/ 28 w 145"/>
                <a:gd name="T23" fmla="*/ 448 h 462"/>
                <a:gd name="T24" fmla="*/ 40 w 145"/>
                <a:gd name="T25" fmla="*/ 451 h 462"/>
                <a:gd name="T26" fmla="*/ 58 w 145"/>
                <a:gd name="T27" fmla="*/ 460 h 462"/>
                <a:gd name="T28" fmla="*/ 70 w 145"/>
                <a:gd name="T29" fmla="*/ 433 h 462"/>
                <a:gd name="T30" fmla="*/ 85 w 145"/>
                <a:gd name="T31" fmla="*/ 364 h 462"/>
                <a:gd name="T32" fmla="*/ 94 w 145"/>
                <a:gd name="T33" fmla="*/ 304 h 462"/>
                <a:gd name="T34" fmla="*/ 118 w 145"/>
                <a:gd name="T35" fmla="*/ 193 h 462"/>
                <a:gd name="T36" fmla="*/ 124 w 145"/>
                <a:gd name="T37" fmla="*/ 133 h 462"/>
                <a:gd name="T38" fmla="*/ 133 w 145"/>
                <a:gd name="T39" fmla="*/ 73 h 462"/>
                <a:gd name="T40" fmla="*/ 127 w 145"/>
                <a:gd name="T41" fmla="*/ 49 h 462"/>
                <a:gd name="T42" fmla="*/ 100 w 145"/>
                <a:gd name="T43" fmla="*/ 2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462"/>
                <a:gd name="T68" fmla="*/ 145 w 145"/>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462">
                  <a:moveTo>
                    <a:pt x="100" y="22"/>
                  </a:moveTo>
                  <a:cubicBezTo>
                    <a:pt x="94" y="31"/>
                    <a:pt x="91" y="40"/>
                    <a:pt x="85" y="49"/>
                  </a:cubicBezTo>
                  <a:cubicBezTo>
                    <a:pt x="91" y="68"/>
                    <a:pt x="84" y="93"/>
                    <a:pt x="79" y="112"/>
                  </a:cubicBezTo>
                  <a:cubicBezTo>
                    <a:pt x="76" y="141"/>
                    <a:pt x="71" y="165"/>
                    <a:pt x="55" y="190"/>
                  </a:cubicBezTo>
                  <a:cubicBezTo>
                    <a:pt x="54" y="197"/>
                    <a:pt x="54" y="204"/>
                    <a:pt x="52" y="211"/>
                  </a:cubicBezTo>
                  <a:cubicBezTo>
                    <a:pt x="51" y="217"/>
                    <a:pt x="46" y="229"/>
                    <a:pt x="46" y="229"/>
                  </a:cubicBezTo>
                  <a:cubicBezTo>
                    <a:pt x="45" y="247"/>
                    <a:pt x="45" y="265"/>
                    <a:pt x="43" y="283"/>
                  </a:cubicBezTo>
                  <a:cubicBezTo>
                    <a:pt x="42" y="294"/>
                    <a:pt x="28" y="313"/>
                    <a:pt x="28" y="313"/>
                  </a:cubicBezTo>
                  <a:cubicBezTo>
                    <a:pt x="33" y="332"/>
                    <a:pt x="24" y="348"/>
                    <a:pt x="19" y="367"/>
                  </a:cubicBezTo>
                  <a:cubicBezTo>
                    <a:pt x="24" y="381"/>
                    <a:pt x="9" y="405"/>
                    <a:pt x="4" y="421"/>
                  </a:cubicBezTo>
                  <a:cubicBezTo>
                    <a:pt x="10" y="449"/>
                    <a:pt x="0" y="427"/>
                    <a:pt x="22" y="439"/>
                  </a:cubicBezTo>
                  <a:cubicBezTo>
                    <a:pt x="25" y="441"/>
                    <a:pt x="25" y="446"/>
                    <a:pt x="28" y="448"/>
                  </a:cubicBezTo>
                  <a:cubicBezTo>
                    <a:pt x="31" y="450"/>
                    <a:pt x="36" y="450"/>
                    <a:pt x="40" y="451"/>
                  </a:cubicBezTo>
                  <a:cubicBezTo>
                    <a:pt x="42" y="452"/>
                    <a:pt x="54" y="462"/>
                    <a:pt x="58" y="460"/>
                  </a:cubicBezTo>
                  <a:cubicBezTo>
                    <a:pt x="67" y="456"/>
                    <a:pt x="70" y="433"/>
                    <a:pt x="70" y="433"/>
                  </a:cubicBezTo>
                  <a:cubicBezTo>
                    <a:pt x="72" y="404"/>
                    <a:pt x="66" y="383"/>
                    <a:pt x="85" y="364"/>
                  </a:cubicBezTo>
                  <a:cubicBezTo>
                    <a:pt x="87" y="343"/>
                    <a:pt x="91" y="325"/>
                    <a:pt x="94" y="304"/>
                  </a:cubicBezTo>
                  <a:cubicBezTo>
                    <a:pt x="97" y="262"/>
                    <a:pt x="105" y="231"/>
                    <a:pt x="118" y="193"/>
                  </a:cubicBezTo>
                  <a:cubicBezTo>
                    <a:pt x="110" y="168"/>
                    <a:pt x="116" y="157"/>
                    <a:pt x="124" y="133"/>
                  </a:cubicBezTo>
                  <a:cubicBezTo>
                    <a:pt x="127" y="113"/>
                    <a:pt x="129" y="93"/>
                    <a:pt x="133" y="73"/>
                  </a:cubicBezTo>
                  <a:cubicBezTo>
                    <a:pt x="127" y="50"/>
                    <a:pt x="145" y="55"/>
                    <a:pt x="127" y="49"/>
                  </a:cubicBezTo>
                  <a:cubicBezTo>
                    <a:pt x="124" y="41"/>
                    <a:pt x="111" y="0"/>
                    <a:pt x="100" y="22"/>
                  </a:cubicBezTo>
                  <a:close/>
                </a:path>
              </a:pathLst>
            </a:custGeom>
            <a:solidFill>
              <a:schemeClr val="bg2"/>
            </a:solidFill>
            <a:ln w="6350">
              <a:noFill/>
              <a:round/>
              <a:headEnd type="none" w="sm" len="sm"/>
              <a:tailEnd type="none" w="sm" len="sm"/>
            </a:ln>
          </p:spPr>
          <p:txBody>
            <a:bodyPr wrap="none" anchor="ctr"/>
            <a:lstStyle/>
            <a:p>
              <a:endParaRPr lang="en-US"/>
            </a:p>
          </p:txBody>
        </p:sp>
        <p:sp>
          <p:nvSpPr>
            <p:cNvPr id="176" name="Freeform 264">
              <a:extLst>
                <a:ext uri="{FF2B5EF4-FFF2-40B4-BE49-F238E27FC236}">
                  <a16:creationId xmlns:a16="http://schemas.microsoft.com/office/drawing/2014/main" id="{162BCBE1-B0D0-894E-AEC1-B6F1BD5BB618}"/>
                </a:ext>
              </a:extLst>
            </p:cNvPr>
            <p:cNvSpPr>
              <a:spLocks noChangeAspect="1"/>
            </p:cNvSpPr>
            <p:nvPr/>
          </p:nvSpPr>
          <p:spPr bwMode="auto">
            <a:xfrm>
              <a:off x="3708" y="3883"/>
              <a:ext cx="18" cy="63"/>
            </a:xfrm>
            <a:custGeom>
              <a:avLst/>
              <a:gdLst>
                <a:gd name="T0" fmla="*/ 94 w 136"/>
                <a:gd name="T1" fmla="*/ 34 h 430"/>
                <a:gd name="T2" fmla="*/ 94 w 136"/>
                <a:gd name="T3" fmla="*/ 67 h 430"/>
                <a:gd name="T4" fmla="*/ 85 w 136"/>
                <a:gd name="T5" fmla="*/ 100 h 430"/>
                <a:gd name="T6" fmla="*/ 73 w 136"/>
                <a:gd name="T7" fmla="*/ 142 h 430"/>
                <a:gd name="T8" fmla="*/ 61 w 136"/>
                <a:gd name="T9" fmla="*/ 181 h 430"/>
                <a:gd name="T10" fmla="*/ 64 w 136"/>
                <a:gd name="T11" fmla="*/ 199 h 430"/>
                <a:gd name="T12" fmla="*/ 70 w 136"/>
                <a:gd name="T13" fmla="*/ 190 h 430"/>
                <a:gd name="T14" fmla="*/ 82 w 136"/>
                <a:gd name="T15" fmla="*/ 160 h 430"/>
                <a:gd name="T16" fmla="*/ 94 w 136"/>
                <a:gd name="T17" fmla="*/ 124 h 430"/>
                <a:gd name="T18" fmla="*/ 106 w 136"/>
                <a:gd name="T19" fmla="*/ 127 h 430"/>
                <a:gd name="T20" fmla="*/ 88 w 136"/>
                <a:gd name="T21" fmla="*/ 166 h 430"/>
                <a:gd name="T22" fmla="*/ 64 w 136"/>
                <a:gd name="T23" fmla="*/ 208 h 430"/>
                <a:gd name="T24" fmla="*/ 85 w 136"/>
                <a:gd name="T25" fmla="*/ 220 h 430"/>
                <a:gd name="T26" fmla="*/ 76 w 136"/>
                <a:gd name="T27" fmla="*/ 223 h 430"/>
                <a:gd name="T28" fmla="*/ 34 w 136"/>
                <a:gd name="T29" fmla="*/ 295 h 430"/>
                <a:gd name="T30" fmla="*/ 67 w 136"/>
                <a:gd name="T31" fmla="*/ 304 h 430"/>
                <a:gd name="T32" fmla="*/ 4 w 136"/>
                <a:gd name="T33" fmla="*/ 388 h 430"/>
                <a:gd name="T34" fmla="*/ 31 w 136"/>
                <a:gd name="T35" fmla="*/ 364 h 430"/>
                <a:gd name="T36" fmla="*/ 40 w 136"/>
                <a:gd name="T37" fmla="*/ 337 h 430"/>
                <a:gd name="T38" fmla="*/ 43 w 136"/>
                <a:gd name="T39" fmla="*/ 328 h 430"/>
                <a:gd name="T40" fmla="*/ 28 w 136"/>
                <a:gd name="T41" fmla="*/ 316 h 430"/>
                <a:gd name="T42" fmla="*/ 4 w 136"/>
                <a:gd name="T43" fmla="*/ 373 h 430"/>
                <a:gd name="T44" fmla="*/ 13 w 136"/>
                <a:gd name="T45" fmla="*/ 406 h 430"/>
                <a:gd name="T46" fmla="*/ 46 w 136"/>
                <a:gd name="T47" fmla="*/ 430 h 430"/>
                <a:gd name="T48" fmla="*/ 67 w 136"/>
                <a:gd name="T49" fmla="*/ 427 h 430"/>
                <a:gd name="T50" fmla="*/ 94 w 136"/>
                <a:gd name="T51" fmla="*/ 349 h 430"/>
                <a:gd name="T52" fmla="*/ 118 w 136"/>
                <a:gd name="T53" fmla="*/ 190 h 430"/>
                <a:gd name="T54" fmla="*/ 115 w 136"/>
                <a:gd name="T55" fmla="*/ 151 h 430"/>
                <a:gd name="T56" fmla="*/ 124 w 136"/>
                <a:gd name="T57" fmla="*/ 115 h 430"/>
                <a:gd name="T58" fmla="*/ 136 w 136"/>
                <a:gd name="T59" fmla="*/ 46 h 430"/>
                <a:gd name="T60" fmla="*/ 121 w 136"/>
                <a:gd name="T61" fmla="*/ 22 h 430"/>
                <a:gd name="T62" fmla="*/ 112 w 136"/>
                <a:gd name="T63" fmla="*/ 73 h 430"/>
                <a:gd name="T64" fmla="*/ 106 w 136"/>
                <a:gd name="T65" fmla="*/ 91 h 430"/>
                <a:gd name="T66" fmla="*/ 103 w 136"/>
                <a:gd name="T67" fmla="*/ 112 h 430"/>
                <a:gd name="T68" fmla="*/ 103 w 136"/>
                <a:gd name="T69" fmla="*/ 97 h 430"/>
                <a:gd name="T70" fmla="*/ 97 w 136"/>
                <a:gd name="T71" fmla="*/ 70 h 430"/>
                <a:gd name="T72" fmla="*/ 109 w 136"/>
                <a:gd name="T73" fmla="*/ 43 h 430"/>
                <a:gd name="T74" fmla="*/ 106 w 136"/>
                <a:gd name="T75" fmla="*/ 31 h 430"/>
                <a:gd name="T76" fmla="*/ 88 w 136"/>
                <a:gd name="T77" fmla="*/ 25 h 430"/>
                <a:gd name="T78" fmla="*/ 94 w 136"/>
                <a:gd name="T79" fmla="*/ 34 h 4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430"/>
                <a:gd name="T122" fmla="*/ 136 w 136"/>
                <a:gd name="T123" fmla="*/ 430 h 4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430">
                  <a:moveTo>
                    <a:pt x="94" y="34"/>
                  </a:moveTo>
                  <a:cubicBezTo>
                    <a:pt x="118" y="40"/>
                    <a:pt x="99" y="51"/>
                    <a:pt x="94" y="67"/>
                  </a:cubicBezTo>
                  <a:cubicBezTo>
                    <a:pt x="99" y="82"/>
                    <a:pt x="96" y="89"/>
                    <a:pt x="85" y="100"/>
                  </a:cubicBezTo>
                  <a:cubicBezTo>
                    <a:pt x="80" y="119"/>
                    <a:pt x="91" y="130"/>
                    <a:pt x="73" y="142"/>
                  </a:cubicBezTo>
                  <a:cubicBezTo>
                    <a:pt x="70" y="157"/>
                    <a:pt x="66" y="167"/>
                    <a:pt x="61" y="181"/>
                  </a:cubicBezTo>
                  <a:cubicBezTo>
                    <a:pt x="62" y="187"/>
                    <a:pt x="60" y="195"/>
                    <a:pt x="64" y="199"/>
                  </a:cubicBezTo>
                  <a:cubicBezTo>
                    <a:pt x="67" y="202"/>
                    <a:pt x="69" y="193"/>
                    <a:pt x="70" y="190"/>
                  </a:cubicBezTo>
                  <a:cubicBezTo>
                    <a:pt x="75" y="179"/>
                    <a:pt x="75" y="171"/>
                    <a:pt x="82" y="160"/>
                  </a:cubicBezTo>
                  <a:cubicBezTo>
                    <a:pt x="85" y="146"/>
                    <a:pt x="91" y="138"/>
                    <a:pt x="94" y="124"/>
                  </a:cubicBezTo>
                  <a:cubicBezTo>
                    <a:pt x="98" y="125"/>
                    <a:pt x="104" y="123"/>
                    <a:pt x="106" y="127"/>
                  </a:cubicBezTo>
                  <a:cubicBezTo>
                    <a:pt x="110" y="134"/>
                    <a:pt x="96" y="161"/>
                    <a:pt x="88" y="166"/>
                  </a:cubicBezTo>
                  <a:cubicBezTo>
                    <a:pt x="82" y="185"/>
                    <a:pt x="81" y="197"/>
                    <a:pt x="64" y="208"/>
                  </a:cubicBezTo>
                  <a:cubicBezTo>
                    <a:pt x="66" y="208"/>
                    <a:pt x="100" y="205"/>
                    <a:pt x="85" y="220"/>
                  </a:cubicBezTo>
                  <a:cubicBezTo>
                    <a:pt x="83" y="222"/>
                    <a:pt x="79" y="222"/>
                    <a:pt x="76" y="223"/>
                  </a:cubicBezTo>
                  <a:cubicBezTo>
                    <a:pt x="67" y="249"/>
                    <a:pt x="43" y="268"/>
                    <a:pt x="34" y="295"/>
                  </a:cubicBezTo>
                  <a:cubicBezTo>
                    <a:pt x="39" y="309"/>
                    <a:pt x="52" y="301"/>
                    <a:pt x="67" y="304"/>
                  </a:cubicBezTo>
                  <a:cubicBezTo>
                    <a:pt x="59" y="338"/>
                    <a:pt x="32" y="369"/>
                    <a:pt x="4" y="388"/>
                  </a:cubicBezTo>
                  <a:lnTo>
                    <a:pt x="31" y="364"/>
                  </a:lnTo>
                  <a:cubicBezTo>
                    <a:pt x="31" y="364"/>
                    <a:pt x="40" y="337"/>
                    <a:pt x="40" y="337"/>
                  </a:cubicBezTo>
                  <a:cubicBezTo>
                    <a:pt x="41" y="334"/>
                    <a:pt x="43" y="328"/>
                    <a:pt x="43" y="328"/>
                  </a:cubicBezTo>
                  <a:cubicBezTo>
                    <a:pt x="36" y="307"/>
                    <a:pt x="42" y="306"/>
                    <a:pt x="28" y="316"/>
                  </a:cubicBezTo>
                  <a:cubicBezTo>
                    <a:pt x="21" y="338"/>
                    <a:pt x="24" y="359"/>
                    <a:pt x="4" y="373"/>
                  </a:cubicBezTo>
                  <a:cubicBezTo>
                    <a:pt x="6" y="388"/>
                    <a:pt x="0" y="402"/>
                    <a:pt x="13" y="406"/>
                  </a:cubicBezTo>
                  <a:cubicBezTo>
                    <a:pt x="22" y="420"/>
                    <a:pt x="33" y="421"/>
                    <a:pt x="46" y="430"/>
                  </a:cubicBezTo>
                  <a:cubicBezTo>
                    <a:pt x="53" y="429"/>
                    <a:pt x="61" y="430"/>
                    <a:pt x="67" y="427"/>
                  </a:cubicBezTo>
                  <a:cubicBezTo>
                    <a:pt x="93" y="416"/>
                    <a:pt x="65" y="359"/>
                    <a:pt x="94" y="349"/>
                  </a:cubicBezTo>
                  <a:cubicBezTo>
                    <a:pt x="96" y="297"/>
                    <a:pt x="101" y="240"/>
                    <a:pt x="118" y="190"/>
                  </a:cubicBezTo>
                  <a:cubicBezTo>
                    <a:pt x="117" y="177"/>
                    <a:pt x="114" y="164"/>
                    <a:pt x="115" y="151"/>
                  </a:cubicBezTo>
                  <a:cubicBezTo>
                    <a:pt x="116" y="139"/>
                    <a:pt x="124" y="115"/>
                    <a:pt x="124" y="115"/>
                  </a:cubicBezTo>
                  <a:cubicBezTo>
                    <a:pt x="127" y="59"/>
                    <a:pt x="125" y="78"/>
                    <a:pt x="136" y="46"/>
                  </a:cubicBezTo>
                  <a:cubicBezTo>
                    <a:pt x="135" y="36"/>
                    <a:pt x="135" y="0"/>
                    <a:pt x="121" y="22"/>
                  </a:cubicBezTo>
                  <a:cubicBezTo>
                    <a:pt x="119" y="39"/>
                    <a:pt x="116" y="56"/>
                    <a:pt x="112" y="73"/>
                  </a:cubicBezTo>
                  <a:cubicBezTo>
                    <a:pt x="110" y="79"/>
                    <a:pt x="106" y="91"/>
                    <a:pt x="106" y="91"/>
                  </a:cubicBezTo>
                  <a:cubicBezTo>
                    <a:pt x="122" y="96"/>
                    <a:pt x="114" y="105"/>
                    <a:pt x="103" y="112"/>
                  </a:cubicBezTo>
                  <a:cubicBezTo>
                    <a:pt x="77" y="107"/>
                    <a:pt x="87" y="102"/>
                    <a:pt x="103" y="97"/>
                  </a:cubicBezTo>
                  <a:cubicBezTo>
                    <a:pt x="99" y="86"/>
                    <a:pt x="91" y="81"/>
                    <a:pt x="97" y="70"/>
                  </a:cubicBezTo>
                  <a:cubicBezTo>
                    <a:pt x="101" y="61"/>
                    <a:pt x="109" y="43"/>
                    <a:pt x="109" y="43"/>
                  </a:cubicBezTo>
                  <a:cubicBezTo>
                    <a:pt x="108" y="39"/>
                    <a:pt x="109" y="34"/>
                    <a:pt x="106" y="31"/>
                  </a:cubicBezTo>
                  <a:cubicBezTo>
                    <a:pt x="101" y="27"/>
                    <a:pt x="84" y="20"/>
                    <a:pt x="88" y="25"/>
                  </a:cubicBezTo>
                  <a:cubicBezTo>
                    <a:pt x="90" y="28"/>
                    <a:pt x="92" y="31"/>
                    <a:pt x="94" y="34"/>
                  </a:cubicBez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177" name="Freeform 265">
              <a:extLst>
                <a:ext uri="{FF2B5EF4-FFF2-40B4-BE49-F238E27FC236}">
                  <a16:creationId xmlns:a16="http://schemas.microsoft.com/office/drawing/2014/main" id="{2564C83E-6D08-024E-925B-4B79A0DAF1BF}"/>
                </a:ext>
              </a:extLst>
            </p:cNvPr>
            <p:cNvSpPr>
              <a:spLocks noChangeAspect="1"/>
            </p:cNvSpPr>
            <p:nvPr/>
          </p:nvSpPr>
          <p:spPr bwMode="auto">
            <a:xfrm>
              <a:off x="3721" y="3875"/>
              <a:ext cx="13" cy="20"/>
            </a:xfrm>
            <a:custGeom>
              <a:avLst/>
              <a:gdLst>
                <a:gd name="T0" fmla="*/ 0 w 99"/>
                <a:gd name="T1" fmla="*/ 14 h 133"/>
                <a:gd name="T2" fmla="*/ 3 w 99"/>
                <a:gd name="T3" fmla="*/ 35 h 133"/>
                <a:gd name="T4" fmla="*/ 12 w 99"/>
                <a:gd name="T5" fmla="*/ 38 h 133"/>
                <a:gd name="T6" fmla="*/ 33 w 99"/>
                <a:gd name="T7" fmla="*/ 62 h 133"/>
                <a:gd name="T8" fmla="*/ 54 w 99"/>
                <a:gd name="T9" fmla="*/ 98 h 133"/>
                <a:gd name="T10" fmla="*/ 72 w 99"/>
                <a:gd name="T11" fmla="*/ 110 h 133"/>
                <a:gd name="T12" fmla="*/ 99 w 99"/>
                <a:gd name="T13" fmla="*/ 95 h 133"/>
                <a:gd name="T14" fmla="*/ 96 w 99"/>
                <a:gd name="T15" fmla="*/ 53 h 133"/>
                <a:gd name="T16" fmla="*/ 84 w 99"/>
                <a:gd name="T17" fmla="*/ 35 h 133"/>
                <a:gd name="T18" fmla="*/ 75 w 99"/>
                <a:gd name="T19" fmla="*/ 17 h 133"/>
                <a:gd name="T20" fmla="*/ 48 w 99"/>
                <a:gd name="T21" fmla="*/ 8 h 133"/>
                <a:gd name="T22" fmla="*/ 0 w 99"/>
                <a:gd name="T23" fmla="*/ 14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133"/>
                <a:gd name="T38" fmla="*/ 99 w 9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133">
                  <a:moveTo>
                    <a:pt x="0" y="14"/>
                  </a:moveTo>
                  <a:cubicBezTo>
                    <a:pt x="1" y="21"/>
                    <a:pt x="0" y="29"/>
                    <a:pt x="3" y="35"/>
                  </a:cubicBezTo>
                  <a:cubicBezTo>
                    <a:pt x="4" y="38"/>
                    <a:pt x="10" y="36"/>
                    <a:pt x="12" y="38"/>
                  </a:cubicBezTo>
                  <a:cubicBezTo>
                    <a:pt x="47" y="73"/>
                    <a:pt x="7" y="45"/>
                    <a:pt x="33" y="62"/>
                  </a:cubicBezTo>
                  <a:cubicBezTo>
                    <a:pt x="70" y="37"/>
                    <a:pt x="38" y="51"/>
                    <a:pt x="54" y="98"/>
                  </a:cubicBezTo>
                  <a:cubicBezTo>
                    <a:pt x="56" y="105"/>
                    <a:pt x="72" y="110"/>
                    <a:pt x="72" y="110"/>
                  </a:cubicBezTo>
                  <a:cubicBezTo>
                    <a:pt x="87" y="133"/>
                    <a:pt x="94" y="110"/>
                    <a:pt x="99" y="95"/>
                  </a:cubicBezTo>
                  <a:cubicBezTo>
                    <a:pt x="98" y="81"/>
                    <a:pt x="99" y="67"/>
                    <a:pt x="96" y="53"/>
                  </a:cubicBezTo>
                  <a:cubicBezTo>
                    <a:pt x="94" y="46"/>
                    <a:pt x="88" y="41"/>
                    <a:pt x="84" y="35"/>
                  </a:cubicBezTo>
                  <a:cubicBezTo>
                    <a:pt x="80" y="29"/>
                    <a:pt x="80" y="21"/>
                    <a:pt x="75" y="17"/>
                  </a:cubicBezTo>
                  <a:cubicBezTo>
                    <a:pt x="67" y="11"/>
                    <a:pt x="48" y="8"/>
                    <a:pt x="48" y="8"/>
                  </a:cubicBezTo>
                  <a:cubicBezTo>
                    <a:pt x="2" y="11"/>
                    <a:pt x="14" y="0"/>
                    <a:pt x="0" y="14"/>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78" name="Freeform 266">
              <a:extLst>
                <a:ext uri="{FF2B5EF4-FFF2-40B4-BE49-F238E27FC236}">
                  <a16:creationId xmlns:a16="http://schemas.microsoft.com/office/drawing/2014/main" id="{22E19E5F-F48E-8745-ABF1-1758CCFFBD16}"/>
                </a:ext>
              </a:extLst>
            </p:cNvPr>
            <p:cNvSpPr>
              <a:spLocks noChangeAspect="1"/>
            </p:cNvSpPr>
            <p:nvPr/>
          </p:nvSpPr>
          <p:spPr bwMode="auto">
            <a:xfrm>
              <a:off x="3722" y="3874"/>
              <a:ext cx="14" cy="17"/>
            </a:xfrm>
            <a:custGeom>
              <a:avLst/>
              <a:gdLst>
                <a:gd name="T0" fmla="*/ 0 w 102"/>
                <a:gd name="T1" fmla="*/ 30 h 114"/>
                <a:gd name="T2" fmla="*/ 18 w 102"/>
                <a:gd name="T3" fmla="*/ 0 h 114"/>
                <a:gd name="T4" fmla="*/ 51 w 102"/>
                <a:gd name="T5" fmla="*/ 0 h 114"/>
                <a:gd name="T6" fmla="*/ 69 w 102"/>
                <a:gd name="T7" fmla="*/ 3 h 114"/>
                <a:gd name="T8" fmla="*/ 96 w 102"/>
                <a:gd name="T9" fmla="*/ 63 h 114"/>
                <a:gd name="T10" fmla="*/ 72 w 102"/>
                <a:gd name="T11" fmla="*/ 114 h 114"/>
                <a:gd name="T12" fmla="*/ 45 w 102"/>
                <a:gd name="T13" fmla="*/ 30 h 114"/>
                <a:gd name="T14" fmla="*/ 0 w 102"/>
                <a:gd name="T15" fmla="*/ 30 h 114"/>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14"/>
                <a:gd name="T26" fmla="*/ 102 w 102"/>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14">
                  <a:moveTo>
                    <a:pt x="0" y="30"/>
                  </a:moveTo>
                  <a:cubicBezTo>
                    <a:pt x="8" y="18"/>
                    <a:pt x="5" y="8"/>
                    <a:pt x="18" y="0"/>
                  </a:cubicBezTo>
                  <a:cubicBezTo>
                    <a:pt x="36" y="3"/>
                    <a:pt x="46" y="14"/>
                    <a:pt x="51" y="0"/>
                  </a:cubicBezTo>
                  <a:cubicBezTo>
                    <a:pt x="57" y="1"/>
                    <a:pt x="64" y="0"/>
                    <a:pt x="69" y="3"/>
                  </a:cubicBezTo>
                  <a:cubicBezTo>
                    <a:pt x="89" y="13"/>
                    <a:pt x="77" y="50"/>
                    <a:pt x="96" y="63"/>
                  </a:cubicBezTo>
                  <a:cubicBezTo>
                    <a:pt x="102" y="81"/>
                    <a:pt x="87" y="104"/>
                    <a:pt x="72" y="114"/>
                  </a:cubicBezTo>
                  <a:cubicBezTo>
                    <a:pt x="42" y="104"/>
                    <a:pt x="66" y="51"/>
                    <a:pt x="45" y="30"/>
                  </a:cubicBezTo>
                  <a:cubicBezTo>
                    <a:pt x="29" y="35"/>
                    <a:pt x="13" y="23"/>
                    <a:pt x="0" y="30"/>
                  </a:cubicBezTo>
                  <a:close/>
                </a:path>
              </a:pathLst>
            </a:custGeom>
            <a:solidFill>
              <a:srgbClr val="F5E7CF"/>
            </a:solidFill>
            <a:ln w="12700">
              <a:noFill/>
              <a:round/>
              <a:headEnd type="none" w="sm" len="sm"/>
              <a:tailEnd type="none" w="sm" len="sm"/>
            </a:ln>
          </p:spPr>
          <p:txBody>
            <a:bodyPr wrap="none" anchor="ctr"/>
            <a:lstStyle/>
            <a:p>
              <a:endParaRPr lang="en-US"/>
            </a:p>
          </p:txBody>
        </p:sp>
        <p:sp>
          <p:nvSpPr>
            <p:cNvPr id="179" name="Freeform 267">
              <a:extLst>
                <a:ext uri="{FF2B5EF4-FFF2-40B4-BE49-F238E27FC236}">
                  <a16:creationId xmlns:a16="http://schemas.microsoft.com/office/drawing/2014/main" id="{7F588DB5-62C1-5044-8850-E333222D63F1}"/>
                </a:ext>
              </a:extLst>
            </p:cNvPr>
            <p:cNvSpPr>
              <a:spLocks noChangeAspect="1"/>
            </p:cNvSpPr>
            <p:nvPr/>
          </p:nvSpPr>
          <p:spPr bwMode="auto">
            <a:xfrm>
              <a:off x="3628" y="3896"/>
              <a:ext cx="35" cy="73"/>
            </a:xfrm>
            <a:custGeom>
              <a:avLst/>
              <a:gdLst>
                <a:gd name="T0" fmla="*/ 0 w 254"/>
                <a:gd name="T1" fmla="*/ 0 h 494"/>
                <a:gd name="T2" fmla="*/ 18 w 254"/>
                <a:gd name="T3" fmla="*/ 15 h 494"/>
                <a:gd name="T4" fmla="*/ 105 w 254"/>
                <a:gd name="T5" fmla="*/ 207 h 494"/>
                <a:gd name="T6" fmla="*/ 125 w 254"/>
                <a:gd name="T7" fmla="*/ 225 h 494"/>
                <a:gd name="T8" fmla="*/ 126 w 254"/>
                <a:gd name="T9" fmla="*/ 242 h 494"/>
                <a:gd name="T10" fmla="*/ 138 w 254"/>
                <a:gd name="T11" fmla="*/ 258 h 494"/>
                <a:gd name="T12" fmla="*/ 138 w 254"/>
                <a:gd name="T13" fmla="*/ 272 h 494"/>
                <a:gd name="T14" fmla="*/ 221 w 254"/>
                <a:gd name="T15" fmla="*/ 453 h 494"/>
                <a:gd name="T16" fmla="*/ 254 w 254"/>
                <a:gd name="T17" fmla="*/ 494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494"/>
                <a:gd name="T29" fmla="*/ 254 w 254"/>
                <a:gd name="T30" fmla="*/ 494 h 4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494">
                  <a:moveTo>
                    <a:pt x="0" y="0"/>
                  </a:moveTo>
                  <a:lnTo>
                    <a:pt x="18" y="15"/>
                  </a:lnTo>
                  <a:lnTo>
                    <a:pt x="105" y="207"/>
                  </a:lnTo>
                  <a:lnTo>
                    <a:pt x="125" y="225"/>
                  </a:lnTo>
                  <a:lnTo>
                    <a:pt x="126" y="242"/>
                  </a:lnTo>
                  <a:lnTo>
                    <a:pt x="138" y="258"/>
                  </a:lnTo>
                  <a:lnTo>
                    <a:pt x="138" y="272"/>
                  </a:lnTo>
                  <a:lnTo>
                    <a:pt x="221" y="453"/>
                  </a:lnTo>
                  <a:lnTo>
                    <a:pt x="254" y="494"/>
                  </a:lnTo>
                </a:path>
              </a:pathLst>
            </a:custGeom>
            <a:noFill/>
            <a:ln w="12700">
              <a:solidFill>
                <a:srgbClr val="DFB569"/>
              </a:solidFill>
              <a:round/>
              <a:headEnd type="none" w="sm" len="sm"/>
              <a:tailEnd type="none" w="sm" len="sm"/>
            </a:ln>
          </p:spPr>
          <p:txBody>
            <a:bodyPr wrap="none" anchor="ctr"/>
            <a:lstStyle/>
            <a:p>
              <a:endParaRPr lang="en-US"/>
            </a:p>
          </p:txBody>
        </p:sp>
        <p:sp>
          <p:nvSpPr>
            <p:cNvPr id="180" name="Freeform 268">
              <a:extLst>
                <a:ext uri="{FF2B5EF4-FFF2-40B4-BE49-F238E27FC236}">
                  <a16:creationId xmlns:a16="http://schemas.microsoft.com/office/drawing/2014/main" id="{13A6B418-2707-7840-9DD9-B871B898C656}"/>
                </a:ext>
              </a:extLst>
            </p:cNvPr>
            <p:cNvSpPr>
              <a:spLocks noChangeAspect="1"/>
            </p:cNvSpPr>
            <p:nvPr/>
          </p:nvSpPr>
          <p:spPr bwMode="auto">
            <a:xfrm>
              <a:off x="3528" y="4094"/>
              <a:ext cx="8" cy="51"/>
            </a:xfrm>
            <a:custGeom>
              <a:avLst/>
              <a:gdLst>
                <a:gd name="T0" fmla="*/ 31 w 55"/>
                <a:gd name="T1" fmla="*/ 3 h 345"/>
                <a:gd name="T2" fmla="*/ 31 w 55"/>
                <a:gd name="T3" fmla="*/ 186 h 345"/>
                <a:gd name="T4" fmla="*/ 25 w 55"/>
                <a:gd name="T5" fmla="*/ 222 h 345"/>
                <a:gd name="T6" fmla="*/ 28 w 55"/>
                <a:gd name="T7" fmla="*/ 345 h 345"/>
                <a:gd name="T8" fmla="*/ 46 w 55"/>
                <a:gd name="T9" fmla="*/ 345 h 345"/>
                <a:gd name="T10" fmla="*/ 40 w 55"/>
                <a:gd name="T11" fmla="*/ 219 h 345"/>
                <a:gd name="T12" fmla="*/ 49 w 55"/>
                <a:gd name="T13" fmla="*/ 213 h 345"/>
                <a:gd name="T14" fmla="*/ 55 w 55"/>
                <a:gd name="T15" fmla="*/ 204 h 345"/>
                <a:gd name="T16" fmla="*/ 40 w 55"/>
                <a:gd name="T17" fmla="*/ 180 h 345"/>
                <a:gd name="T18" fmla="*/ 49 w 55"/>
                <a:gd name="T19" fmla="*/ 177 h 345"/>
                <a:gd name="T20" fmla="*/ 49 w 55"/>
                <a:gd name="T21" fmla="*/ 0 h 345"/>
                <a:gd name="T22" fmla="*/ 31 w 55"/>
                <a:gd name="T23" fmla="*/ 3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345"/>
                <a:gd name="T38" fmla="*/ 55 w 55"/>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345">
                  <a:moveTo>
                    <a:pt x="31" y="3"/>
                  </a:moveTo>
                  <a:lnTo>
                    <a:pt x="31" y="186"/>
                  </a:lnTo>
                  <a:cubicBezTo>
                    <a:pt x="9" y="208"/>
                    <a:pt x="0" y="209"/>
                    <a:pt x="25" y="222"/>
                  </a:cubicBezTo>
                  <a:lnTo>
                    <a:pt x="28" y="345"/>
                  </a:lnTo>
                  <a:lnTo>
                    <a:pt x="46" y="345"/>
                  </a:lnTo>
                  <a:cubicBezTo>
                    <a:pt x="44" y="303"/>
                    <a:pt x="39" y="261"/>
                    <a:pt x="40" y="219"/>
                  </a:cubicBezTo>
                  <a:cubicBezTo>
                    <a:pt x="40" y="215"/>
                    <a:pt x="46" y="216"/>
                    <a:pt x="49" y="213"/>
                  </a:cubicBezTo>
                  <a:cubicBezTo>
                    <a:pt x="52" y="210"/>
                    <a:pt x="53" y="207"/>
                    <a:pt x="55" y="204"/>
                  </a:cubicBezTo>
                  <a:cubicBezTo>
                    <a:pt x="51" y="187"/>
                    <a:pt x="45" y="195"/>
                    <a:pt x="40" y="180"/>
                  </a:cubicBezTo>
                  <a:cubicBezTo>
                    <a:pt x="43" y="179"/>
                    <a:pt x="49" y="177"/>
                    <a:pt x="49" y="177"/>
                  </a:cubicBezTo>
                  <a:lnTo>
                    <a:pt x="49" y="0"/>
                  </a:lnTo>
                  <a:lnTo>
                    <a:pt x="31" y="3"/>
                  </a:lnTo>
                  <a:close/>
                </a:path>
              </a:pathLst>
            </a:custGeom>
            <a:solidFill>
              <a:srgbClr val="F8EFE0"/>
            </a:solidFill>
            <a:ln w="12700">
              <a:noFill/>
              <a:round/>
              <a:headEnd type="none" w="sm" len="sm"/>
              <a:tailEnd type="none" w="sm" len="sm"/>
            </a:ln>
          </p:spPr>
          <p:txBody>
            <a:bodyPr wrap="none" anchor="ctr"/>
            <a:lstStyle/>
            <a:p>
              <a:endParaRPr lang="en-US"/>
            </a:p>
          </p:txBody>
        </p:sp>
        <p:sp>
          <p:nvSpPr>
            <p:cNvPr id="181" name="Freeform 269">
              <a:extLst>
                <a:ext uri="{FF2B5EF4-FFF2-40B4-BE49-F238E27FC236}">
                  <a16:creationId xmlns:a16="http://schemas.microsoft.com/office/drawing/2014/main" id="{568CC5AE-14D2-6C43-8939-5D47D71ABFE8}"/>
                </a:ext>
              </a:extLst>
            </p:cNvPr>
            <p:cNvSpPr>
              <a:spLocks noChangeAspect="1"/>
            </p:cNvSpPr>
            <p:nvPr/>
          </p:nvSpPr>
          <p:spPr bwMode="auto">
            <a:xfrm>
              <a:off x="3534" y="4126"/>
              <a:ext cx="4" cy="14"/>
            </a:xfrm>
            <a:custGeom>
              <a:avLst/>
              <a:gdLst>
                <a:gd name="T0" fmla="*/ 6 w 30"/>
                <a:gd name="T1" fmla="*/ 0 h 99"/>
                <a:gd name="T2" fmla="*/ 30 w 30"/>
                <a:gd name="T3" fmla="*/ 9 h 99"/>
                <a:gd name="T4" fmla="*/ 0 w 30"/>
                <a:gd name="T5" fmla="*/ 99 h 99"/>
                <a:gd name="T6" fmla="*/ 6 w 30"/>
                <a:gd name="T7" fmla="*/ 0 h 99"/>
                <a:gd name="T8" fmla="*/ 0 60000 65536"/>
                <a:gd name="T9" fmla="*/ 0 60000 65536"/>
                <a:gd name="T10" fmla="*/ 0 60000 65536"/>
                <a:gd name="T11" fmla="*/ 0 60000 65536"/>
                <a:gd name="T12" fmla="*/ 0 w 30"/>
                <a:gd name="T13" fmla="*/ 0 h 99"/>
                <a:gd name="T14" fmla="*/ 30 w 30"/>
                <a:gd name="T15" fmla="*/ 99 h 99"/>
              </a:gdLst>
              <a:ahLst/>
              <a:cxnLst>
                <a:cxn ang="T8">
                  <a:pos x="T0" y="T1"/>
                </a:cxn>
                <a:cxn ang="T9">
                  <a:pos x="T2" y="T3"/>
                </a:cxn>
                <a:cxn ang="T10">
                  <a:pos x="T4" y="T5"/>
                </a:cxn>
                <a:cxn ang="T11">
                  <a:pos x="T6" y="T7"/>
                </a:cxn>
              </a:cxnLst>
              <a:rect l="T12" t="T13" r="T14" b="T15"/>
              <a:pathLst>
                <a:path w="30" h="99">
                  <a:moveTo>
                    <a:pt x="6" y="0"/>
                  </a:moveTo>
                  <a:cubicBezTo>
                    <a:pt x="19" y="4"/>
                    <a:pt x="16" y="14"/>
                    <a:pt x="30" y="9"/>
                  </a:cubicBezTo>
                  <a:cubicBezTo>
                    <a:pt x="25" y="42"/>
                    <a:pt x="0" y="65"/>
                    <a:pt x="0" y="99"/>
                  </a:cubicBezTo>
                  <a:lnTo>
                    <a:pt x="6"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82" name="Freeform 270">
              <a:extLst>
                <a:ext uri="{FF2B5EF4-FFF2-40B4-BE49-F238E27FC236}">
                  <a16:creationId xmlns:a16="http://schemas.microsoft.com/office/drawing/2014/main" id="{55F13E89-3AA3-FC4D-8FC7-AFDC6246E911}"/>
                </a:ext>
              </a:extLst>
            </p:cNvPr>
            <p:cNvSpPr>
              <a:spLocks noChangeAspect="1"/>
            </p:cNvSpPr>
            <p:nvPr/>
          </p:nvSpPr>
          <p:spPr bwMode="auto">
            <a:xfrm>
              <a:off x="3535" y="4095"/>
              <a:ext cx="4" cy="25"/>
            </a:xfrm>
            <a:custGeom>
              <a:avLst/>
              <a:gdLst>
                <a:gd name="T0" fmla="*/ 6 w 30"/>
                <a:gd name="T1" fmla="*/ 1 h 166"/>
                <a:gd name="T2" fmla="*/ 27 w 30"/>
                <a:gd name="T3" fmla="*/ 7 h 166"/>
                <a:gd name="T4" fmla="*/ 18 w 30"/>
                <a:gd name="T5" fmla="*/ 34 h 166"/>
                <a:gd name="T6" fmla="*/ 18 w 30"/>
                <a:gd name="T7" fmla="*/ 166 h 166"/>
                <a:gd name="T8" fmla="*/ 24 w 30"/>
                <a:gd name="T9" fmla="*/ 31 h 166"/>
                <a:gd name="T10" fmla="*/ 6 w 30"/>
                <a:gd name="T11" fmla="*/ 10 h 166"/>
                <a:gd name="T12" fmla="*/ 6 w 30"/>
                <a:gd name="T13" fmla="*/ 1 h 166"/>
                <a:gd name="T14" fmla="*/ 0 60000 65536"/>
                <a:gd name="T15" fmla="*/ 0 60000 65536"/>
                <a:gd name="T16" fmla="*/ 0 60000 65536"/>
                <a:gd name="T17" fmla="*/ 0 60000 65536"/>
                <a:gd name="T18" fmla="*/ 0 60000 65536"/>
                <a:gd name="T19" fmla="*/ 0 60000 65536"/>
                <a:gd name="T20" fmla="*/ 0 60000 65536"/>
                <a:gd name="T21" fmla="*/ 0 w 30"/>
                <a:gd name="T22" fmla="*/ 0 h 166"/>
                <a:gd name="T23" fmla="*/ 30 w 3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66">
                  <a:moveTo>
                    <a:pt x="6" y="1"/>
                  </a:moveTo>
                  <a:cubicBezTo>
                    <a:pt x="13" y="3"/>
                    <a:pt x="23" y="1"/>
                    <a:pt x="27" y="7"/>
                  </a:cubicBezTo>
                  <a:cubicBezTo>
                    <a:pt x="28" y="8"/>
                    <a:pt x="25" y="34"/>
                    <a:pt x="18" y="34"/>
                  </a:cubicBezTo>
                  <a:lnTo>
                    <a:pt x="18" y="166"/>
                  </a:lnTo>
                  <a:lnTo>
                    <a:pt x="24" y="31"/>
                  </a:lnTo>
                  <a:cubicBezTo>
                    <a:pt x="30" y="13"/>
                    <a:pt x="25" y="13"/>
                    <a:pt x="6" y="10"/>
                  </a:cubicBezTo>
                  <a:cubicBezTo>
                    <a:pt x="3" y="0"/>
                    <a:pt x="0" y="1"/>
                    <a:pt x="6" y="1"/>
                  </a:cubicBezTo>
                  <a:close/>
                </a:path>
              </a:pathLst>
            </a:custGeom>
            <a:solidFill>
              <a:srgbClr val="855D1B"/>
            </a:solidFill>
            <a:ln w="12700">
              <a:noFill/>
              <a:round/>
              <a:headEnd type="none" w="sm" len="sm"/>
              <a:tailEnd type="none" w="sm" len="sm"/>
            </a:ln>
          </p:spPr>
          <p:txBody>
            <a:bodyPr wrap="none" anchor="ctr"/>
            <a:lstStyle/>
            <a:p>
              <a:endParaRPr lang="en-US"/>
            </a:p>
          </p:txBody>
        </p:sp>
        <p:sp>
          <p:nvSpPr>
            <p:cNvPr id="183" name="Freeform 271">
              <a:extLst>
                <a:ext uri="{FF2B5EF4-FFF2-40B4-BE49-F238E27FC236}">
                  <a16:creationId xmlns:a16="http://schemas.microsoft.com/office/drawing/2014/main" id="{1C135258-70BA-3A41-8673-7B8A1B1A0031}"/>
                </a:ext>
              </a:extLst>
            </p:cNvPr>
            <p:cNvSpPr>
              <a:spLocks noChangeAspect="1"/>
            </p:cNvSpPr>
            <p:nvPr/>
          </p:nvSpPr>
          <p:spPr bwMode="auto">
            <a:xfrm>
              <a:off x="3533" y="4084"/>
              <a:ext cx="16" cy="11"/>
            </a:xfrm>
            <a:custGeom>
              <a:avLst/>
              <a:gdLst>
                <a:gd name="T0" fmla="*/ 60 w 112"/>
                <a:gd name="T1" fmla="*/ 10 h 77"/>
                <a:gd name="T2" fmla="*/ 12 w 112"/>
                <a:gd name="T3" fmla="*/ 35 h 77"/>
                <a:gd name="T4" fmla="*/ 0 w 112"/>
                <a:gd name="T5" fmla="*/ 50 h 77"/>
                <a:gd name="T6" fmla="*/ 2 w 112"/>
                <a:gd name="T7" fmla="*/ 67 h 77"/>
                <a:gd name="T8" fmla="*/ 18 w 112"/>
                <a:gd name="T9" fmla="*/ 77 h 77"/>
                <a:gd name="T10" fmla="*/ 47 w 112"/>
                <a:gd name="T11" fmla="*/ 77 h 77"/>
                <a:gd name="T12" fmla="*/ 45 w 112"/>
                <a:gd name="T13" fmla="*/ 53 h 77"/>
                <a:gd name="T14" fmla="*/ 108 w 112"/>
                <a:gd name="T15" fmla="*/ 4 h 77"/>
                <a:gd name="T16" fmla="*/ 92 w 112"/>
                <a:gd name="T17" fmla="*/ 7 h 77"/>
                <a:gd name="T18" fmla="*/ 29 w 112"/>
                <a:gd name="T19" fmla="*/ 44 h 77"/>
                <a:gd name="T20" fmla="*/ 32 w 112"/>
                <a:gd name="T21" fmla="*/ 38 h 77"/>
                <a:gd name="T22" fmla="*/ 60 w 112"/>
                <a:gd name="T23" fmla="*/ 1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77"/>
                <a:gd name="T38" fmla="*/ 112 w 112"/>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77">
                  <a:moveTo>
                    <a:pt x="60" y="10"/>
                  </a:moveTo>
                  <a:cubicBezTo>
                    <a:pt x="44" y="18"/>
                    <a:pt x="27" y="26"/>
                    <a:pt x="12" y="35"/>
                  </a:cubicBezTo>
                  <a:cubicBezTo>
                    <a:pt x="8" y="38"/>
                    <a:pt x="8" y="47"/>
                    <a:pt x="0" y="50"/>
                  </a:cubicBezTo>
                  <a:lnTo>
                    <a:pt x="2" y="67"/>
                  </a:lnTo>
                  <a:lnTo>
                    <a:pt x="18" y="77"/>
                  </a:lnTo>
                  <a:lnTo>
                    <a:pt x="47" y="77"/>
                  </a:lnTo>
                  <a:lnTo>
                    <a:pt x="45" y="53"/>
                  </a:lnTo>
                  <a:cubicBezTo>
                    <a:pt x="66" y="37"/>
                    <a:pt x="88" y="21"/>
                    <a:pt x="108" y="4"/>
                  </a:cubicBezTo>
                  <a:cubicBezTo>
                    <a:pt x="112" y="0"/>
                    <a:pt x="94" y="2"/>
                    <a:pt x="92" y="7"/>
                  </a:cubicBezTo>
                  <a:cubicBezTo>
                    <a:pt x="72" y="21"/>
                    <a:pt x="48" y="59"/>
                    <a:pt x="29" y="44"/>
                  </a:cubicBezTo>
                  <a:cubicBezTo>
                    <a:pt x="32" y="39"/>
                    <a:pt x="32" y="42"/>
                    <a:pt x="32" y="38"/>
                  </a:cubicBezTo>
                  <a:lnTo>
                    <a:pt x="60" y="10"/>
                  </a:lnTo>
                  <a:close/>
                </a:path>
              </a:pathLst>
            </a:custGeom>
            <a:solidFill>
              <a:srgbClr val="F8EFE0"/>
            </a:solidFill>
            <a:ln w="12700">
              <a:noFill/>
              <a:round/>
              <a:headEnd type="none" w="sm" len="sm"/>
              <a:tailEnd type="none" w="sm" len="sm"/>
            </a:ln>
          </p:spPr>
          <p:txBody>
            <a:bodyPr wrap="none" anchor="ctr"/>
            <a:lstStyle/>
            <a:p>
              <a:endParaRPr lang="en-US"/>
            </a:p>
          </p:txBody>
        </p:sp>
        <p:sp>
          <p:nvSpPr>
            <p:cNvPr id="184" name="Line 272">
              <a:extLst>
                <a:ext uri="{FF2B5EF4-FFF2-40B4-BE49-F238E27FC236}">
                  <a16:creationId xmlns:a16="http://schemas.microsoft.com/office/drawing/2014/main" id="{1DA289AB-1FC5-E845-AE6F-A1D2ADF01B7D}"/>
                </a:ext>
              </a:extLst>
            </p:cNvPr>
            <p:cNvSpPr>
              <a:spLocks noChangeAspect="1" noChangeShapeType="1"/>
            </p:cNvSpPr>
            <p:nvPr/>
          </p:nvSpPr>
          <p:spPr bwMode="auto">
            <a:xfrm flipV="1">
              <a:off x="3547" y="4072"/>
              <a:ext cx="63" cy="20"/>
            </a:xfrm>
            <a:prstGeom prst="line">
              <a:avLst/>
            </a:prstGeom>
            <a:noFill/>
            <a:ln w="12700">
              <a:solidFill>
                <a:srgbClr val="EED8B4"/>
              </a:solidFill>
              <a:round/>
              <a:headEnd type="none" w="sm" len="sm"/>
              <a:tailEnd type="none" w="sm" len="sm"/>
            </a:ln>
          </p:spPr>
          <p:txBody>
            <a:bodyPr wrap="none" anchor="ctr"/>
            <a:lstStyle/>
            <a:p>
              <a:endParaRPr lang="en-US"/>
            </a:p>
          </p:txBody>
        </p:sp>
        <p:sp>
          <p:nvSpPr>
            <p:cNvPr id="185" name="Freeform 273">
              <a:extLst>
                <a:ext uri="{FF2B5EF4-FFF2-40B4-BE49-F238E27FC236}">
                  <a16:creationId xmlns:a16="http://schemas.microsoft.com/office/drawing/2014/main" id="{6B47C6B8-86EB-404B-BDCF-ADA9D423574E}"/>
                </a:ext>
              </a:extLst>
            </p:cNvPr>
            <p:cNvSpPr>
              <a:spLocks noChangeAspect="1"/>
            </p:cNvSpPr>
            <p:nvPr/>
          </p:nvSpPr>
          <p:spPr bwMode="auto">
            <a:xfrm>
              <a:off x="3520" y="4147"/>
              <a:ext cx="8" cy="3"/>
            </a:xfrm>
            <a:custGeom>
              <a:avLst/>
              <a:gdLst>
                <a:gd name="T0" fmla="*/ 64 w 64"/>
                <a:gd name="T1" fmla="*/ 0 h 17"/>
                <a:gd name="T2" fmla="*/ 0 w 64"/>
                <a:gd name="T3" fmla="*/ 15 h 17"/>
                <a:gd name="T4" fmla="*/ 55 w 64"/>
                <a:gd name="T5" fmla="*/ 17 h 17"/>
                <a:gd name="T6" fmla="*/ 64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64" y="0"/>
                  </a:moveTo>
                  <a:lnTo>
                    <a:pt x="0" y="15"/>
                  </a:lnTo>
                  <a:lnTo>
                    <a:pt x="55" y="17"/>
                  </a:lnTo>
                  <a:lnTo>
                    <a:pt x="64" y="0"/>
                  </a:lnTo>
                  <a:close/>
                </a:path>
              </a:pathLst>
            </a:custGeom>
            <a:solidFill>
              <a:srgbClr val="F3E4CB"/>
            </a:solidFill>
            <a:ln w="12700">
              <a:noFill/>
              <a:round/>
              <a:headEnd type="none" w="sm" len="sm"/>
              <a:tailEnd type="none" w="sm" len="sm"/>
            </a:ln>
          </p:spPr>
          <p:txBody>
            <a:bodyPr wrap="none" anchor="ctr"/>
            <a:lstStyle/>
            <a:p>
              <a:endParaRPr lang="en-US"/>
            </a:p>
          </p:txBody>
        </p:sp>
        <p:sp>
          <p:nvSpPr>
            <p:cNvPr id="186" name="Freeform 274">
              <a:extLst>
                <a:ext uri="{FF2B5EF4-FFF2-40B4-BE49-F238E27FC236}">
                  <a16:creationId xmlns:a16="http://schemas.microsoft.com/office/drawing/2014/main" id="{A2073E03-5B79-1749-8D7E-D218569BD916}"/>
                </a:ext>
              </a:extLst>
            </p:cNvPr>
            <p:cNvSpPr>
              <a:spLocks noChangeAspect="1"/>
            </p:cNvSpPr>
            <p:nvPr/>
          </p:nvSpPr>
          <p:spPr bwMode="auto">
            <a:xfrm>
              <a:off x="3538" y="4148"/>
              <a:ext cx="13" cy="2"/>
            </a:xfrm>
            <a:custGeom>
              <a:avLst/>
              <a:gdLst>
                <a:gd name="T0" fmla="*/ 0 w 96"/>
                <a:gd name="T1" fmla="*/ 0 h 15"/>
                <a:gd name="T2" fmla="*/ 7 w 96"/>
                <a:gd name="T3" fmla="*/ 10 h 15"/>
                <a:gd name="T4" fmla="*/ 25 w 96"/>
                <a:gd name="T5" fmla="*/ 15 h 15"/>
                <a:gd name="T6" fmla="*/ 60 w 96"/>
                <a:gd name="T7" fmla="*/ 15 h 15"/>
                <a:gd name="T8" fmla="*/ 96 w 96"/>
                <a:gd name="T9" fmla="*/ 4 h 15"/>
                <a:gd name="T10" fmla="*/ 0 w 96"/>
                <a:gd name="T11" fmla="*/ 0 h 15"/>
                <a:gd name="T12" fmla="*/ 0 60000 65536"/>
                <a:gd name="T13" fmla="*/ 0 60000 65536"/>
                <a:gd name="T14" fmla="*/ 0 60000 65536"/>
                <a:gd name="T15" fmla="*/ 0 60000 65536"/>
                <a:gd name="T16" fmla="*/ 0 60000 65536"/>
                <a:gd name="T17" fmla="*/ 0 60000 65536"/>
                <a:gd name="T18" fmla="*/ 0 w 96"/>
                <a:gd name="T19" fmla="*/ 0 h 15"/>
                <a:gd name="T20" fmla="*/ 96 w 9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6" h="15">
                  <a:moveTo>
                    <a:pt x="0" y="0"/>
                  </a:moveTo>
                  <a:lnTo>
                    <a:pt x="7" y="10"/>
                  </a:lnTo>
                  <a:lnTo>
                    <a:pt x="25" y="15"/>
                  </a:lnTo>
                  <a:lnTo>
                    <a:pt x="60" y="15"/>
                  </a:lnTo>
                  <a:lnTo>
                    <a:pt x="96" y="4"/>
                  </a:lnTo>
                  <a:lnTo>
                    <a:pt x="0" y="0"/>
                  </a:lnTo>
                  <a:close/>
                </a:path>
              </a:pathLst>
            </a:custGeom>
            <a:solidFill>
              <a:srgbClr val="F3E4CB"/>
            </a:solidFill>
            <a:ln w="12700">
              <a:noFill/>
              <a:round/>
              <a:headEnd type="none" w="sm" len="sm"/>
              <a:tailEnd type="none" w="sm" len="sm"/>
            </a:ln>
          </p:spPr>
          <p:txBody>
            <a:bodyPr wrap="none" anchor="ctr"/>
            <a:lstStyle/>
            <a:p>
              <a:endParaRPr lang="en-US"/>
            </a:p>
          </p:txBody>
        </p:sp>
        <p:sp>
          <p:nvSpPr>
            <p:cNvPr id="187" name="Freeform 275">
              <a:extLst>
                <a:ext uri="{FF2B5EF4-FFF2-40B4-BE49-F238E27FC236}">
                  <a16:creationId xmlns:a16="http://schemas.microsoft.com/office/drawing/2014/main" id="{C95BE3A3-2283-5446-8FA0-D9656FD6AA95}"/>
                </a:ext>
              </a:extLst>
            </p:cNvPr>
            <p:cNvSpPr>
              <a:spLocks noChangeAspect="1"/>
            </p:cNvSpPr>
            <p:nvPr/>
          </p:nvSpPr>
          <p:spPr bwMode="auto">
            <a:xfrm>
              <a:off x="3547" y="4099"/>
              <a:ext cx="42" cy="17"/>
            </a:xfrm>
            <a:custGeom>
              <a:avLst/>
              <a:gdLst>
                <a:gd name="T0" fmla="*/ 0 w 312"/>
                <a:gd name="T1" fmla="*/ 111 h 111"/>
                <a:gd name="T2" fmla="*/ 21 w 312"/>
                <a:gd name="T3" fmla="*/ 93 h 111"/>
                <a:gd name="T4" fmla="*/ 288 w 312"/>
                <a:gd name="T5" fmla="*/ 6 h 111"/>
                <a:gd name="T6" fmla="*/ 312 w 312"/>
                <a:gd name="T7" fmla="*/ 0 h 111"/>
                <a:gd name="T8" fmla="*/ 0 60000 65536"/>
                <a:gd name="T9" fmla="*/ 0 60000 65536"/>
                <a:gd name="T10" fmla="*/ 0 60000 65536"/>
                <a:gd name="T11" fmla="*/ 0 60000 65536"/>
                <a:gd name="T12" fmla="*/ 0 w 312"/>
                <a:gd name="T13" fmla="*/ 0 h 111"/>
                <a:gd name="T14" fmla="*/ 312 w 312"/>
                <a:gd name="T15" fmla="*/ 111 h 111"/>
              </a:gdLst>
              <a:ahLst/>
              <a:cxnLst>
                <a:cxn ang="T8">
                  <a:pos x="T0" y="T1"/>
                </a:cxn>
                <a:cxn ang="T9">
                  <a:pos x="T2" y="T3"/>
                </a:cxn>
                <a:cxn ang="T10">
                  <a:pos x="T4" y="T5"/>
                </a:cxn>
                <a:cxn ang="T11">
                  <a:pos x="T6" y="T7"/>
                </a:cxn>
              </a:cxnLst>
              <a:rect l="T12" t="T13" r="T14" b="T15"/>
              <a:pathLst>
                <a:path w="312" h="111">
                  <a:moveTo>
                    <a:pt x="0" y="111"/>
                  </a:moveTo>
                  <a:lnTo>
                    <a:pt x="21" y="93"/>
                  </a:lnTo>
                  <a:lnTo>
                    <a:pt x="288" y="6"/>
                  </a:lnTo>
                  <a:lnTo>
                    <a:pt x="312" y="0"/>
                  </a:lnTo>
                </a:path>
              </a:pathLst>
            </a:custGeom>
            <a:noFill/>
            <a:ln w="19050">
              <a:solidFill>
                <a:srgbClr val="F3E4CB"/>
              </a:solidFill>
              <a:round/>
              <a:headEnd type="none" w="sm" len="sm"/>
              <a:tailEnd type="none" w="sm" len="sm"/>
            </a:ln>
          </p:spPr>
          <p:txBody>
            <a:bodyPr wrap="none" anchor="ctr"/>
            <a:lstStyle/>
            <a:p>
              <a:endParaRPr lang="en-US"/>
            </a:p>
          </p:txBody>
        </p:sp>
        <p:sp>
          <p:nvSpPr>
            <p:cNvPr id="188" name="Line 276">
              <a:extLst>
                <a:ext uri="{FF2B5EF4-FFF2-40B4-BE49-F238E27FC236}">
                  <a16:creationId xmlns:a16="http://schemas.microsoft.com/office/drawing/2014/main" id="{2E932834-1051-314D-97F6-AAF0DD94DA1E}"/>
                </a:ext>
              </a:extLst>
            </p:cNvPr>
            <p:cNvSpPr>
              <a:spLocks noChangeAspect="1" noChangeShapeType="1"/>
            </p:cNvSpPr>
            <p:nvPr/>
          </p:nvSpPr>
          <p:spPr bwMode="auto">
            <a:xfrm flipV="1">
              <a:off x="3559" y="4111"/>
              <a:ext cx="8" cy="3"/>
            </a:xfrm>
            <a:prstGeom prst="line">
              <a:avLst/>
            </a:prstGeom>
            <a:noFill/>
            <a:ln w="12700">
              <a:solidFill>
                <a:srgbClr val="4C3E26"/>
              </a:solidFill>
              <a:round/>
              <a:headEnd type="none" w="sm" len="sm"/>
              <a:tailEnd type="none" w="sm" len="sm"/>
            </a:ln>
          </p:spPr>
          <p:txBody>
            <a:bodyPr wrap="none" anchor="ctr"/>
            <a:lstStyle/>
            <a:p>
              <a:endParaRPr lang="en-US"/>
            </a:p>
          </p:txBody>
        </p:sp>
        <p:sp>
          <p:nvSpPr>
            <p:cNvPr id="189" name="Line 277">
              <a:extLst>
                <a:ext uri="{FF2B5EF4-FFF2-40B4-BE49-F238E27FC236}">
                  <a16:creationId xmlns:a16="http://schemas.microsoft.com/office/drawing/2014/main" id="{BB184B60-EE68-FF4A-B94D-C0765068B80F}"/>
                </a:ext>
              </a:extLst>
            </p:cNvPr>
            <p:cNvSpPr>
              <a:spLocks noChangeAspect="1" noChangeShapeType="1"/>
            </p:cNvSpPr>
            <p:nvPr/>
          </p:nvSpPr>
          <p:spPr bwMode="auto">
            <a:xfrm flipV="1">
              <a:off x="3572" y="4106"/>
              <a:ext cx="11" cy="3"/>
            </a:xfrm>
            <a:prstGeom prst="line">
              <a:avLst/>
            </a:prstGeom>
            <a:noFill/>
            <a:ln w="12700">
              <a:solidFill>
                <a:srgbClr val="4C3E26"/>
              </a:solidFill>
              <a:round/>
              <a:headEnd type="none" w="sm" len="sm"/>
              <a:tailEnd type="none" w="sm" len="sm"/>
            </a:ln>
          </p:spPr>
          <p:txBody>
            <a:bodyPr wrap="none" anchor="ctr"/>
            <a:lstStyle/>
            <a:p>
              <a:endParaRPr lang="en-US"/>
            </a:p>
          </p:txBody>
        </p:sp>
        <p:sp>
          <p:nvSpPr>
            <p:cNvPr id="190" name="Freeform 278">
              <a:extLst>
                <a:ext uri="{FF2B5EF4-FFF2-40B4-BE49-F238E27FC236}">
                  <a16:creationId xmlns:a16="http://schemas.microsoft.com/office/drawing/2014/main" id="{35A35E35-1F1B-3446-B67C-91137D810AD7}"/>
                </a:ext>
              </a:extLst>
            </p:cNvPr>
            <p:cNvSpPr>
              <a:spLocks noChangeAspect="1"/>
            </p:cNvSpPr>
            <p:nvPr/>
          </p:nvSpPr>
          <p:spPr bwMode="auto">
            <a:xfrm>
              <a:off x="3590" y="4092"/>
              <a:ext cx="17" cy="9"/>
            </a:xfrm>
            <a:custGeom>
              <a:avLst/>
              <a:gdLst>
                <a:gd name="T0" fmla="*/ 22 w 123"/>
                <a:gd name="T1" fmla="*/ 15 h 61"/>
                <a:gd name="T2" fmla="*/ 64 w 123"/>
                <a:gd name="T3" fmla="*/ 24 h 61"/>
                <a:gd name="T4" fmla="*/ 94 w 123"/>
                <a:gd name="T5" fmla="*/ 57 h 61"/>
                <a:gd name="T6" fmla="*/ 10 w 123"/>
                <a:gd name="T7" fmla="*/ 48 h 61"/>
                <a:gd name="T8" fmla="*/ 13 w 123"/>
                <a:gd name="T9" fmla="*/ 15 h 61"/>
                <a:gd name="T10" fmla="*/ 22 w 123"/>
                <a:gd name="T11" fmla="*/ 15 h 61"/>
                <a:gd name="T12" fmla="*/ 0 60000 65536"/>
                <a:gd name="T13" fmla="*/ 0 60000 65536"/>
                <a:gd name="T14" fmla="*/ 0 60000 65536"/>
                <a:gd name="T15" fmla="*/ 0 60000 65536"/>
                <a:gd name="T16" fmla="*/ 0 60000 65536"/>
                <a:gd name="T17" fmla="*/ 0 60000 65536"/>
                <a:gd name="T18" fmla="*/ 0 w 123"/>
                <a:gd name="T19" fmla="*/ 0 h 61"/>
                <a:gd name="T20" fmla="*/ 123 w 123"/>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23" h="61">
                  <a:moveTo>
                    <a:pt x="22" y="15"/>
                  </a:moveTo>
                  <a:cubicBezTo>
                    <a:pt x="46" y="13"/>
                    <a:pt x="64" y="0"/>
                    <a:pt x="64" y="24"/>
                  </a:cubicBezTo>
                  <a:cubicBezTo>
                    <a:pt x="123" y="19"/>
                    <a:pt x="94" y="18"/>
                    <a:pt x="94" y="57"/>
                  </a:cubicBezTo>
                  <a:cubicBezTo>
                    <a:pt x="66" y="54"/>
                    <a:pt x="35" y="61"/>
                    <a:pt x="10" y="48"/>
                  </a:cubicBezTo>
                  <a:cubicBezTo>
                    <a:pt x="0" y="43"/>
                    <a:pt x="9" y="25"/>
                    <a:pt x="13" y="15"/>
                  </a:cubicBezTo>
                  <a:cubicBezTo>
                    <a:pt x="14" y="12"/>
                    <a:pt x="19" y="15"/>
                    <a:pt x="22" y="15"/>
                  </a:cubicBezTo>
                  <a:close/>
                </a:path>
              </a:pathLst>
            </a:custGeom>
            <a:solidFill>
              <a:srgbClr val="EED8B4"/>
            </a:solidFill>
            <a:ln w="12700">
              <a:noFill/>
              <a:round/>
              <a:headEnd type="none" w="sm" len="sm"/>
              <a:tailEnd type="none" w="sm" len="sm"/>
            </a:ln>
          </p:spPr>
          <p:txBody>
            <a:bodyPr wrap="none" anchor="ctr"/>
            <a:lstStyle/>
            <a:p>
              <a:endParaRPr lang="en-US"/>
            </a:p>
          </p:txBody>
        </p:sp>
        <p:sp>
          <p:nvSpPr>
            <p:cNvPr id="191" name="Freeform 279">
              <a:extLst>
                <a:ext uri="{FF2B5EF4-FFF2-40B4-BE49-F238E27FC236}">
                  <a16:creationId xmlns:a16="http://schemas.microsoft.com/office/drawing/2014/main" id="{6871DA36-BE09-054F-B830-9BE91D6CD21F}"/>
                </a:ext>
              </a:extLst>
            </p:cNvPr>
            <p:cNvSpPr>
              <a:spLocks noChangeAspect="1"/>
            </p:cNvSpPr>
            <p:nvPr/>
          </p:nvSpPr>
          <p:spPr bwMode="auto">
            <a:xfrm>
              <a:off x="3591" y="4093"/>
              <a:ext cx="4" cy="7"/>
            </a:xfrm>
            <a:custGeom>
              <a:avLst/>
              <a:gdLst>
                <a:gd name="T0" fmla="*/ 18 w 34"/>
                <a:gd name="T1" fmla="*/ 6 h 50"/>
                <a:gd name="T2" fmla="*/ 0 w 34"/>
                <a:gd name="T3" fmla="*/ 30 h 50"/>
                <a:gd name="T4" fmla="*/ 24 w 34"/>
                <a:gd name="T5" fmla="*/ 45 h 50"/>
                <a:gd name="T6" fmla="*/ 27 w 34"/>
                <a:gd name="T7" fmla="*/ 12 h 50"/>
                <a:gd name="T8" fmla="*/ 18 w 34"/>
                <a:gd name="T9" fmla="*/ 6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18" y="6"/>
                  </a:moveTo>
                  <a:cubicBezTo>
                    <a:pt x="8" y="13"/>
                    <a:pt x="4" y="18"/>
                    <a:pt x="0" y="30"/>
                  </a:cubicBezTo>
                  <a:cubicBezTo>
                    <a:pt x="4" y="49"/>
                    <a:pt x="6" y="50"/>
                    <a:pt x="24" y="45"/>
                  </a:cubicBezTo>
                  <a:cubicBezTo>
                    <a:pt x="26" y="36"/>
                    <a:pt x="34" y="21"/>
                    <a:pt x="27" y="12"/>
                  </a:cubicBezTo>
                  <a:cubicBezTo>
                    <a:pt x="17" y="0"/>
                    <a:pt x="18" y="15"/>
                    <a:pt x="18" y="6"/>
                  </a:cubicBezTo>
                  <a:close/>
                </a:path>
              </a:pathLst>
            </a:custGeom>
            <a:solidFill>
              <a:srgbClr val="E6C692"/>
            </a:solidFill>
            <a:ln w="12700">
              <a:noFill/>
              <a:round/>
              <a:headEnd type="none" w="sm" len="sm"/>
              <a:tailEnd type="none" w="sm" len="sm"/>
            </a:ln>
          </p:spPr>
          <p:txBody>
            <a:bodyPr wrap="none" anchor="ctr"/>
            <a:lstStyle/>
            <a:p>
              <a:endParaRPr lang="en-US"/>
            </a:p>
          </p:txBody>
        </p:sp>
        <p:sp>
          <p:nvSpPr>
            <p:cNvPr id="192" name="Freeform 280">
              <a:extLst>
                <a:ext uri="{FF2B5EF4-FFF2-40B4-BE49-F238E27FC236}">
                  <a16:creationId xmlns:a16="http://schemas.microsoft.com/office/drawing/2014/main" id="{DCFC0272-C9F7-9C4B-9A54-E05DA50913A5}"/>
                </a:ext>
              </a:extLst>
            </p:cNvPr>
            <p:cNvSpPr>
              <a:spLocks noChangeAspect="1"/>
            </p:cNvSpPr>
            <p:nvPr/>
          </p:nvSpPr>
          <p:spPr bwMode="auto">
            <a:xfrm>
              <a:off x="3598" y="4094"/>
              <a:ext cx="0" cy="6"/>
            </a:xfrm>
            <a:custGeom>
              <a:avLst/>
              <a:gdLst>
                <a:gd name="T0" fmla="*/ 3 w 3"/>
                <a:gd name="T1" fmla="*/ 0 h 42"/>
                <a:gd name="T2" fmla="*/ 0 w 3"/>
                <a:gd name="T3" fmla="*/ 42 h 42"/>
                <a:gd name="T4" fmla="*/ 0 60000 65536"/>
                <a:gd name="T5" fmla="*/ 0 60000 65536"/>
                <a:gd name="T6" fmla="*/ 0 w 3"/>
                <a:gd name="T7" fmla="*/ 0 h 42"/>
                <a:gd name="T8" fmla="*/ 0 w 3"/>
                <a:gd name="T9" fmla="*/ 42 h 42"/>
              </a:gdLst>
              <a:ahLst/>
              <a:cxnLst>
                <a:cxn ang="T4">
                  <a:pos x="T0" y="T1"/>
                </a:cxn>
                <a:cxn ang="T5">
                  <a:pos x="T2" y="T3"/>
                </a:cxn>
              </a:cxnLst>
              <a:rect l="T6" t="T7" r="T8" b="T9"/>
              <a:pathLst>
                <a:path w="3" h="42">
                  <a:moveTo>
                    <a:pt x="3" y="0"/>
                  </a:moveTo>
                  <a:cubicBezTo>
                    <a:pt x="0" y="40"/>
                    <a:pt x="0" y="26"/>
                    <a:pt x="0" y="42"/>
                  </a:cubicBezTo>
                </a:path>
              </a:pathLst>
            </a:custGeom>
            <a:noFill/>
            <a:ln w="12700">
              <a:solidFill>
                <a:srgbClr val="E6C692"/>
              </a:solidFill>
              <a:round/>
              <a:headEnd type="none" w="sm" len="sm"/>
              <a:tailEnd type="none" w="sm" len="sm"/>
            </a:ln>
          </p:spPr>
          <p:txBody>
            <a:bodyPr wrap="none" anchor="ctr"/>
            <a:lstStyle/>
            <a:p>
              <a:endParaRPr lang="en-US"/>
            </a:p>
          </p:txBody>
        </p:sp>
        <p:sp>
          <p:nvSpPr>
            <p:cNvPr id="193" name="Line 281">
              <a:extLst>
                <a:ext uri="{FF2B5EF4-FFF2-40B4-BE49-F238E27FC236}">
                  <a16:creationId xmlns:a16="http://schemas.microsoft.com/office/drawing/2014/main" id="{9C54D749-2CBD-F74A-9C14-396E35D61FF8}"/>
                </a:ext>
              </a:extLst>
            </p:cNvPr>
            <p:cNvSpPr>
              <a:spLocks noChangeAspect="1" noChangeShapeType="1"/>
            </p:cNvSpPr>
            <p:nvPr/>
          </p:nvSpPr>
          <p:spPr bwMode="auto">
            <a:xfrm>
              <a:off x="3601" y="4077"/>
              <a:ext cx="0" cy="13"/>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4" name="Line 282">
              <a:extLst>
                <a:ext uri="{FF2B5EF4-FFF2-40B4-BE49-F238E27FC236}">
                  <a16:creationId xmlns:a16="http://schemas.microsoft.com/office/drawing/2014/main" id="{625E68BE-19BC-C646-8CDD-61332519C216}"/>
                </a:ext>
              </a:extLst>
            </p:cNvPr>
            <p:cNvSpPr>
              <a:spLocks noChangeAspect="1" noChangeShapeType="1"/>
            </p:cNvSpPr>
            <p:nvPr/>
          </p:nvSpPr>
          <p:spPr bwMode="auto">
            <a:xfrm>
              <a:off x="3604" y="4081"/>
              <a:ext cx="6" cy="0"/>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5" name="Line 283">
              <a:extLst>
                <a:ext uri="{FF2B5EF4-FFF2-40B4-BE49-F238E27FC236}">
                  <a16:creationId xmlns:a16="http://schemas.microsoft.com/office/drawing/2014/main" id="{B8196E38-865F-0F41-A29A-2E55D8E228D5}"/>
                </a:ext>
              </a:extLst>
            </p:cNvPr>
            <p:cNvSpPr>
              <a:spLocks noChangeAspect="1" noChangeShapeType="1"/>
            </p:cNvSpPr>
            <p:nvPr/>
          </p:nvSpPr>
          <p:spPr bwMode="auto">
            <a:xfrm>
              <a:off x="3606" y="4082"/>
              <a:ext cx="0" cy="5"/>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6" name="Freeform 284">
              <a:extLst>
                <a:ext uri="{FF2B5EF4-FFF2-40B4-BE49-F238E27FC236}">
                  <a16:creationId xmlns:a16="http://schemas.microsoft.com/office/drawing/2014/main" id="{2FEC78FB-39D1-4943-8620-EF216FF7356F}"/>
                </a:ext>
              </a:extLst>
            </p:cNvPr>
            <p:cNvSpPr>
              <a:spLocks noChangeAspect="1"/>
            </p:cNvSpPr>
            <p:nvPr/>
          </p:nvSpPr>
          <p:spPr bwMode="auto">
            <a:xfrm>
              <a:off x="3602" y="4067"/>
              <a:ext cx="18" cy="29"/>
            </a:xfrm>
            <a:custGeom>
              <a:avLst/>
              <a:gdLst>
                <a:gd name="T0" fmla="*/ 54 w 132"/>
                <a:gd name="T1" fmla="*/ 117 h 197"/>
                <a:gd name="T2" fmla="*/ 24 w 132"/>
                <a:gd name="T3" fmla="*/ 126 h 197"/>
                <a:gd name="T4" fmla="*/ 0 w 132"/>
                <a:gd name="T5" fmla="*/ 162 h 197"/>
                <a:gd name="T6" fmla="*/ 27 w 132"/>
                <a:gd name="T7" fmla="*/ 165 h 197"/>
                <a:gd name="T8" fmla="*/ 45 w 132"/>
                <a:gd name="T9" fmla="*/ 168 h 197"/>
                <a:gd name="T10" fmla="*/ 63 w 132"/>
                <a:gd name="T11" fmla="*/ 132 h 197"/>
                <a:gd name="T12" fmla="*/ 60 w 132"/>
                <a:gd name="T13" fmla="*/ 111 h 197"/>
                <a:gd name="T14" fmla="*/ 66 w 132"/>
                <a:gd name="T15" fmla="*/ 102 h 197"/>
                <a:gd name="T16" fmla="*/ 132 w 132"/>
                <a:gd name="T17" fmla="*/ 0 h 197"/>
                <a:gd name="T18" fmla="*/ 48 w 132"/>
                <a:gd name="T19" fmla="*/ 6 h 197"/>
                <a:gd name="T20" fmla="*/ 72 w 132"/>
                <a:gd name="T21" fmla="*/ 66 h 197"/>
                <a:gd name="T22" fmla="*/ 75 w 132"/>
                <a:gd name="T23" fmla="*/ 75 h 197"/>
                <a:gd name="T24" fmla="*/ 54 w 132"/>
                <a:gd name="T25" fmla="*/ 11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97"/>
                <a:gd name="T41" fmla="*/ 132 w 132"/>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97">
                  <a:moveTo>
                    <a:pt x="54" y="117"/>
                  </a:moveTo>
                  <a:cubicBezTo>
                    <a:pt x="32" y="124"/>
                    <a:pt x="42" y="121"/>
                    <a:pt x="24" y="126"/>
                  </a:cubicBezTo>
                  <a:cubicBezTo>
                    <a:pt x="20" y="139"/>
                    <a:pt x="12" y="158"/>
                    <a:pt x="0" y="162"/>
                  </a:cubicBezTo>
                  <a:cubicBezTo>
                    <a:pt x="5" y="178"/>
                    <a:pt x="14" y="169"/>
                    <a:pt x="27" y="165"/>
                  </a:cubicBezTo>
                  <a:cubicBezTo>
                    <a:pt x="38" y="197"/>
                    <a:pt x="26" y="187"/>
                    <a:pt x="45" y="168"/>
                  </a:cubicBezTo>
                  <a:cubicBezTo>
                    <a:pt x="49" y="155"/>
                    <a:pt x="59" y="145"/>
                    <a:pt x="63" y="132"/>
                  </a:cubicBezTo>
                  <a:cubicBezTo>
                    <a:pt x="62" y="125"/>
                    <a:pt x="59" y="118"/>
                    <a:pt x="60" y="111"/>
                  </a:cubicBezTo>
                  <a:cubicBezTo>
                    <a:pt x="60" y="107"/>
                    <a:pt x="66" y="102"/>
                    <a:pt x="66" y="102"/>
                  </a:cubicBezTo>
                  <a:lnTo>
                    <a:pt x="132" y="0"/>
                  </a:lnTo>
                  <a:lnTo>
                    <a:pt x="48" y="6"/>
                  </a:lnTo>
                  <a:cubicBezTo>
                    <a:pt x="53" y="23"/>
                    <a:pt x="56" y="55"/>
                    <a:pt x="72" y="66"/>
                  </a:cubicBezTo>
                  <a:cubicBezTo>
                    <a:pt x="73" y="69"/>
                    <a:pt x="75" y="75"/>
                    <a:pt x="75" y="75"/>
                  </a:cubicBezTo>
                  <a:lnTo>
                    <a:pt x="54" y="117"/>
                  </a:lnTo>
                  <a:close/>
                </a:path>
              </a:pathLst>
            </a:custGeom>
            <a:solidFill>
              <a:srgbClr val="DEB470"/>
            </a:solidFill>
            <a:ln w="12700">
              <a:noFill/>
              <a:round/>
              <a:headEnd type="none" w="sm" len="sm"/>
              <a:tailEnd type="none" w="sm" len="sm"/>
            </a:ln>
          </p:spPr>
          <p:txBody>
            <a:bodyPr wrap="none" anchor="ctr"/>
            <a:lstStyle/>
            <a:p>
              <a:endParaRPr lang="en-US"/>
            </a:p>
          </p:txBody>
        </p:sp>
        <p:sp>
          <p:nvSpPr>
            <p:cNvPr id="197" name="Freeform 285">
              <a:extLst>
                <a:ext uri="{FF2B5EF4-FFF2-40B4-BE49-F238E27FC236}">
                  <a16:creationId xmlns:a16="http://schemas.microsoft.com/office/drawing/2014/main" id="{EB69796D-9AAB-F54E-B0F4-1FC6F3C4F793}"/>
                </a:ext>
              </a:extLst>
            </p:cNvPr>
            <p:cNvSpPr>
              <a:spLocks noChangeAspect="1"/>
            </p:cNvSpPr>
            <p:nvPr/>
          </p:nvSpPr>
          <p:spPr bwMode="auto">
            <a:xfrm>
              <a:off x="3772" y="4028"/>
              <a:ext cx="23" cy="47"/>
            </a:xfrm>
            <a:custGeom>
              <a:avLst/>
              <a:gdLst>
                <a:gd name="T0" fmla="*/ 3 w 165"/>
                <a:gd name="T1" fmla="*/ 3 h 318"/>
                <a:gd name="T2" fmla="*/ 0 w 165"/>
                <a:gd name="T3" fmla="*/ 318 h 318"/>
                <a:gd name="T4" fmla="*/ 165 w 165"/>
                <a:gd name="T5" fmla="*/ 315 h 318"/>
                <a:gd name="T6" fmla="*/ 162 w 165"/>
                <a:gd name="T7" fmla="*/ 0 h 318"/>
                <a:gd name="T8" fmla="*/ 3 w 165"/>
                <a:gd name="T9" fmla="*/ 3 h 318"/>
                <a:gd name="T10" fmla="*/ 0 60000 65536"/>
                <a:gd name="T11" fmla="*/ 0 60000 65536"/>
                <a:gd name="T12" fmla="*/ 0 60000 65536"/>
                <a:gd name="T13" fmla="*/ 0 60000 65536"/>
                <a:gd name="T14" fmla="*/ 0 60000 65536"/>
                <a:gd name="T15" fmla="*/ 0 w 165"/>
                <a:gd name="T16" fmla="*/ 0 h 318"/>
                <a:gd name="T17" fmla="*/ 165 w 165"/>
                <a:gd name="T18" fmla="*/ 318 h 318"/>
              </a:gdLst>
              <a:ahLst/>
              <a:cxnLst>
                <a:cxn ang="T10">
                  <a:pos x="T0" y="T1"/>
                </a:cxn>
                <a:cxn ang="T11">
                  <a:pos x="T2" y="T3"/>
                </a:cxn>
                <a:cxn ang="T12">
                  <a:pos x="T4" y="T5"/>
                </a:cxn>
                <a:cxn ang="T13">
                  <a:pos x="T6" y="T7"/>
                </a:cxn>
                <a:cxn ang="T14">
                  <a:pos x="T8" y="T9"/>
                </a:cxn>
              </a:cxnLst>
              <a:rect l="T15" t="T16" r="T17" b="T18"/>
              <a:pathLst>
                <a:path w="165" h="318">
                  <a:moveTo>
                    <a:pt x="3" y="3"/>
                  </a:moveTo>
                  <a:lnTo>
                    <a:pt x="0" y="318"/>
                  </a:lnTo>
                  <a:lnTo>
                    <a:pt x="165" y="315"/>
                  </a:lnTo>
                  <a:lnTo>
                    <a:pt x="162" y="0"/>
                  </a:lnTo>
                  <a:lnTo>
                    <a:pt x="3" y="3"/>
                  </a:lnTo>
                  <a:close/>
                </a:path>
              </a:pathLst>
            </a:custGeom>
            <a:solidFill>
              <a:srgbClr val="F4E6D0"/>
            </a:solidFill>
            <a:ln w="12700">
              <a:noFill/>
              <a:round/>
              <a:headEnd type="none" w="sm" len="sm"/>
              <a:tailEnd type="none" w="sm" len="sm"/>
            </a:ln>
          </p:spPr>
          <p:txBody>
            <a:bodyPr wrap="none" anchor="ctr"/>
            <a:lstStyle/>
            <a:p>
              <a:endParaRPr lang="en-US"/>
            </a:p>
          </p:txBody>
        </p:sp>
        <p:sp>
          <p:nvSpPr>
            <p:cNvPr id="198" name="Freeform 286">
              <a:extLst>
                <a:ext uri="{FF2B5EF4-FFF2-40B4-BE49-F238E27FC236}">
                  <a16:creationId xmlns:a16="http://schemas.microsoft.com/office/drawing/2014/main" id="{2934F672-7D9E-7747-B62C-11F5E15BE0D5}"/>
                </a:ext>
              </a:extLst>
            </p:cNvPr>
            <p:cNvSpPr>
              <a:spLocks noChangeAspect="1"/>
            </p:cNvSpPr>
            <p:nvPr/>
          </p:nvSpPr>
          <p:spPr bwMode="auto">
            <a:xfrm>
              <a:off x="3732" y="4031"/>
              <a:ext cx="21" cy="44"/>
            </a:xfrm>
            <a:custGeom>
              <a:avLst/>
              <a:gdLst>
                <a:gd name="T0" fmla="*/ 0 w 150"/>
                <a:gd name="T1" fmla="*/ 3 h 297"/>
                <a:gd name="T2" fmla="*/ 0 w 150"/>
                <a:gd name="T3" fmla="*/ 297 h 297"/>
                <a:gd name="T4" fmla="*/ 150 w 150"/>
                <a:gd name="T5" fmla="*/ 297 h 297"/>
                <a:gd name="T6" fmla="*/ 150 w 150"/>
                <a:gd name="T7" fmla="*/ 0 h 297"/>
                <a:gd name="T8" fmla="*/ 0 w 150"/>
                <a:gd name="T9" fmla="*/ 3 h 297"/>
                <a:gd name="T10" fmla="*/ 0 60000 65536"/>
                <a:gd name="T11" fmla="*/ 0 60000 65536"/>
                <a:gd name="T12" fmla="*/ 0 60000 65536"/>
                <a:gd name="T13" fmla="*/ 0 60000 65536"/>
                <a:gd name="T14" fmla="*/ 0 60000 65536"/>
                <a:gd name="T15" fmla="*/ 0 w 150"/>
                <a:gd name="T16" fmla="*/ 0 h 297"/>
                <a:gd name="T17" fmla="*/ 150 w 150"/>
                <a:gd name="T18" fmla="*/ 297 h 297"/>
              </a:gdLst>
              <a:ahLst/>
              <a:cxnLst>
                <a:cxn ang="T10">
                  <a:pos x="T0" y="T1"/>
                </a:cxn>
                <a:cxn ang="T11">
                  <a:pos x="T2" y="T3"/>
                </a:cxn>
                <a:cxn ang="T12">
                  <a:pos x="T4" y="T5"/>
                </a:cxn>
                <a:cxn ang="T13">
                  <a:pos x="T6" y="T7"/>
                </a:cxn>
                <a:cxn ang="T14">
                  <a:pos x="T8" y="T9"/>
                </a:cxn>
              </a:cxnLst>
              <a:rect l="T15" t="T16" r="T17" b="T18"/>
              <a:pathLst>
                <a:path w="150" h="297">
                  <a:moveTo>
                    <a:pt x="0" y="3"/>
                  </a:moveTo>
                  <a:lnTo>
                    <a:pt x="0" y="297"/>
                  </a:lnTo>
                  <a:lnTo>
                    <a:pt x="150" y="297"/>
                  </a:lnTo>
                  <a:lnTo>
                    <a:pt x="150" y="0"/>
                  </a:lnTo>
                  <a:lnTo>
                    <a:pt x="0" y="3"/>
                  </a:lnTo>
                  <a:close/>
                </a:path>
              </a:pathLst>
            </a:custGeom>
            <a:solidFill>
              <a:srgbClr val="F5E7CF"/>
            </a:solidFill>
            <a:ln w="12700">
              <a:noFill/>
              <a:round/>
              <a:headEnd type="none" w="sm" len="sm"/>
              <a:tailEnd type="none" w="sm" len="sm"/>
            </a:ln>
          </p:spPr>
          <p:txBody>
            <a:bodyPr wrap="none" anchor="ctr"/>
            <a:lstStyle/>
            <a:p>
              <a:endParaRPr lang="en-US"/>
            </a:p>
          </p:txBody>
        </p:sp>
        <p:sp>
          <p:nvSpPr>
            <p:cNvPr id="199" name="Freeform 287">
              <a:extLst>
                <a:ext uri="{FF2B5EF4-FFF2-40B4-BE49-F238E27FC236}">
                  <a16:creationId xmlns:a16="http://schemas.microsoft.com/office/drawing/2014/main" id="{A7A911E4-193D-A845-BB0F-14A9197F69FF}"/>
                </a:ext>
              </a:extLst>
            </p:cNvPr>
            <p:cNvSpPr>
              <a:spLocks noChangeAspect="1"/>
            </p:cNvSpPr>
            <p:nvPr/>
          </p:nvSpPr>
          <p:spPr bwMode="auto">
            <a:xfrm>
              <a:off x="3604" y="4057"/>
              <a:ext cx="79" cy="9"/>
            </a:xfrm>
            <a:custGeom>
              <a:avLst/>
              <a:gdLst>
                <a:gd name="T0" fmla="*/ 3 w 576"/>
                <a:gd name="T1" fmla="*/ 15 h 66"/>
                <a:gd name="T2" fmla="*/ 576 w 576"/>
                <a:gd name="T3" fmla="*/ 0 h 66"/>
                <a:gd name="T4" fmla="*/ 576 w 576"/>
                <a:gd name="T5" fmla="*/ 57 h 66"/>
                <a:gd name="T6" fmla="*/ 0 w 576"/>
                <a:gd name="T7" fmla="*/ 66 h 66"/>
                <a:gd name="T8" fmla="*/ 3 w 576"/>
                <a:gd name="T9" fmla="*/ 15 h 66"/>
                <a:gd name="T10" fmla="*/ 0 60000 65536"/>
                <a:gd name="T11" fmla="*/ 0 60000 65536"/>
                <a:gd name="T12" fmla="*/ 0 60000 65536"/>
                <a:gd name="T13" fmla="*/ 0 60000 65536"/>
                <a:gd name="T14" fmla="*/ 0 60000 65536"/>
                <a:gd name="T15" fmla="*/ 0 w 576"/>
                <a:gd name="T16" fmla="*/ 0 h 66"/>
                <a:gd name="T17" fmla="*/ 576 w 576"/>
                <a:gd name="T18" fmla="*/ 66 h 66"/>
              </a:gdLst>
              <a:ahLst/>
              <a:cxnLst>
                <a:cxn ang="T10">
                  <a:pos x="T0" y="T1"/>
                </a:cxn>
                <a:cxn ang="T11">
                  <a:pos x="T2" y="T3"/>
                </a:cxn>
                <a:cxn ang="T12">
                  <a:pos x="T4" y="T5"/>
                </a:cxn>
                <a:cxn ang="T13">
                  <a:pos x="T6" y="T7"/>
                </a:cxn>
                <a:cxn ang="T14">
                  <a:pos x="T8" y="T9"/>
                </a:cxn>
              </a:cxnLst>
              <a:rect l="T15" t="T16" r="T17" b="T18"/>
              <a:pathLst>
                <a:path w="576" h="66">
                  <a:moveTo>
                    <a:pt x="3" y="15"/>
                  </a:moveTo>
                  <a:lnTo>
                    <a:pt x="576" y="0"/>
                  </a:lnTo>
                  <a:lnTo>
                    <a:pt x="576" y="57"/>
                  </a:lnTo>
                  <a:lnTo>
                    <a:pt x="0" y="66"/>
                  </a:lnTo>
                  <a:lnTo>
                    <a:pt x="3" y="15"/>
                  </a:lnTo>
                  <a:close/>
                </a:path>
              </a:pathLst>
            </a:custGeom>
            <a:solidFill>
              <a:srgbClr val="F5E7CF"/>
            </a:solidFill>
            <a:ln w="12700">
              <a:noFill/>
              <a:round/>
              <a:headEnd type="none" w="sm" len="sm"/>
              <a:tailEnd type="none" w="sm" len="sm"/>
            </a:ln>
          </p:spPr>
          <p:txBody>
            <a:bodyPr wrap="none" anchor="ctr"/>
            <a:lstStyle/>
            <a:p>
              <a:endParaRPr lang="en-US"/>
            </a:p>
          </p:txBody>
        </p:sp>
        <p:sp>
          <p:nvSpPr>
            <p:cNvPr id="200" name="Freeform 288">
              <a:extLst>
                <a:ext uri="{FF2B5EF4-FFF2-40B4-BE49-F238E27FC236}">
                  <a16:creationId xmlns:a16="http://schemas.microsoft.com/office/drawing/2014/main" id="{66426F59-6FEC-564D-8D0D-BF6136C6B78C}"/>
                </a:ext>
              </a:extLst>
            </p:cNvPr>
            <p:cNvSpPr>
              <a:spLocks noChangeAspect="1"/>
            </p:cNvSpPr>
            <p:nvPr/>
          </p:nvSpPr>
          <p:spPr bwMode="auto">
            <a:xfrm>
              <a:off x="3683" y="4057"/>
              <a:ext cx="23" cy="8"/>
            </a:xfrm>
            <a:custGeom>
              <a:avLst/>
              <a:gdLst>
                <a:gd name="T0" fmla="*/ 0 w 171"/>
                <a:gd name="T1" fmla="*/ 0 h 60"/>
                <a:gd name="T2" fmla="*/ 171 w 171"/>
                <a:gd name="T3" fmla="*/ 0 h 60"/>
                <a:gd name="T4" fmla="*/ 171 w 171"/>
                <a:gd name="T5" fmla="*/ 57 h 60"/>
                <a:gd name="T6" fmla="*/ 0 w 171"/>
                <a:gd name="T7" fmla="*/ 60 h 60"/>
                <a:gd name="T8" fmla="*/ 0 w 171"/>
                <a:gd name="T9" fmla="*/ 0 h 60"/>
                <a:gd name="T10" fmla="*/ 0 60000 65536"/>
                <a:gd name="T11" fmla="*/ 0 60000 65536"/>
                <a:gd name="T12" fmla="*/ 0 60000 65536"/>
                <a:gd name="T13" fmla="*/ 0 60000 65536"/>
                <a:gd name="T14" fmla="*/ 0 60000 65536"/>
                <a:gd name="T15" fmla="*/ 0 w 171"/>
                <a:gd name="T16" fmla="*/ 0 h 60"/>
                <a:gd name="T17" fmla="*/ 171 w 171"/>
                <a:gd name="T18" fmla="*/ 60 h 60"/>
              </a:gdLst>
              <a:ahLst/>
              <a:cxnLst>
                <a:cxn ang="T10">
                  <a:pos x="T0" y="T1"/>
                </a:cxn>
                <a:cxn ang="T11">
                  <a:pos x="T2" y="T3"/>
                </a:cxn>
                <a:cxn ang="T12">
                  <a:pos x="T4" y="T5"/>
                </a:cxn>
                <a:cxn ang="T13">
                  <a:pos x="T6" y="T7"/>
                </a:cxn>
                <a:cxn ang="T14">
                  <a:pos x="T8" y="T9"/>
                </a:cxn>
              </a:cxnLst>
              <a:rect l="T15" t="T16" r="T17" b="T18"/>
              <a:pathLst>
                <a:path w="171" h="60">
                  <a:moveTo>
                    <a:pt x="0" y="0"/>
                  </a:moveTo>
                  <a:lnTo>
                    <a:pt x="171" y="0"/>
                  </a:lnTo>
                  <a:lnTo>
                    <a:pt x="171" y="57"/>
                  </a:lnTo>
                  <a:lnTo>
                    <a:pt x="0" y="60"/>
                  </a:lnTo>
                  <a:lnTo>
                    <a:pt x="0" y="0"/>
                  </a:lnTo>
                  <a:close/>
                </a:path>
              </a:pathLst>
            </a:custGeom>
            <a:solidFill>
              <a:srgbClr val="EACC9A"/>
            </a:solidFill>
            <a:ln w="12700">
              <a:noFill/>
              <a:round/>
              <a:headEnd type="none" w="sm" len="sm"/>
              <a:tailEnd type="none" w="sm" len="sm"/>
            </a:ln>
          </p:spPr>
          <p:txBody>
            <a:bodyPr wrap="none" anchor="ctr"/>
            <a:lstStyle/>
            <a:p>
              <a:endParaRPr lang="en-US"/>
            </a:p>
          </p:txBody>
        </p:sp>
        <p:sp>
          <p:nvSpPr>
            <p:cNvPr id="201" name="Freeform 289">
              <a:extLst>
                <a:ext uri="{FF2B5EF4-FFF2-40B4-BE49-F238E27FC236}">
                  <a16:creationId xmlns:a16="http://schemas.microsoft.com/office/drawing/2014/main" id="{A8DA2A55-9875-1043-97B7-B7746F6D3237}"/>
                </a:ext>
              </a:extLst>
            </p:cNvPr>
            <p:cNvSpPr>
              <a:spLocks noChangeAspect="1"/>
            </p:cNvSpPr>
            <p:nvPr/>
          </p:nvSpPr>
          <p:spPr bwMode="auto">
            <a:xfrm>
              <a:off x="3606" y="4066"/>
              <a:ext cx="97" cy="32"/>
            </a:xfrm>
            <a:custGeom>
              <a:avLst/>
              <a:gdLst>
                <a:gd name="T0" fmla="*/ 7 w 712"/>
                <a:gd name="T1" fmla="*/ 174 h 217"/>
                <a:gd name="T2" fmla="*/ 88 w 712"/>
                <a:gd name="T3" fmla="*/ 9 h 217"/>
                <a:gd name="T4" fmla="*/ 484 w 712"/>
                <a:gd name="T5" fmla="*/ 0 h 217"/>
                <a:gd name="T6" fmla="*/ 571 w 712"/>
                <a:gd name="T7" fmla="*/ 84 h 217"/>
                <a:gd name="T8" fmla="*/ 586 w 712"/>
                <a:gd name="T9" fmla="*/ 105 h 217"/>
                <a:gd name="T10" fmla="*/ 631 w 712"/>
                <a:gd name="T11" fmla="*/ 147 h 217"/>
                <a:gd name="T12" fmla="*/ 712 w 712"/>
                <a:gd name="T13" fmla="*/ 144 h 217"/>
                <a:gd name="T14" fmla="*/ 709 w 712"/>
                <a:gd name="T15" fmla="*/ 156 h 217"/>
                <a:gd name="T16" fmla="*/ 571 w 712"/>
                <a:gd name="T17" fmla="*/ 159 h 217"/>
                <a:gd name="T18" fmla="*/ 553 w 712"/>
                <a:gd name="T19" fmla="*/ 195 h 217"/>
                <a:gd name="T20" fmla="*/ 475 w 712"/>
                <a:gd name="T21" fmla="*/ 33 h 217"/>
                <a:gd name="T22" fmla="*/ 100 w 712"/>
                <a:gd name="T23" fmla="*/ 39 h 217"/>
                <a:gd name="T24" fmla="*/ 16 w 712"/>
                <a:gd name="T25" fmla="*/ 195 h 217"/>
                <a:gd name="T26" fmla="*/ 1 w 712"/>
                <a:gd name="T27" fmla="*/ 213 h 217"/>
                <a:gd name="T28" fmla="*/ 7 w 712"/>
                <a:gd name="T29" fmla="*/ 195 h 217"/>
                <a:gd name="T30" fmla="*/ 7 w 712"/>
                <a:gd name="T31" fmla="*/ 174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217"/>
                <a:gd name="T50" fmla="*/ 712 w 712"/>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217">
                  <a:moveTo>
                    <a:pt x="7" y="174"/>
                  </a:moveTo>
                  <a:lnTo>
                    <a:pt x="88" y="9"/>
                  </a:lnTo>
                  <a:lnTo>
                    <a:pt x="484" y="0"/>
                  </a:lnTo>
                  <a:lnTo>
                    <a:pt x="571" y="84"/>
                  </a:lnTo>
                  <a:cubicBezTo>
                    <a:pt x="566" y="102"/>
                    <a:pt x="566" y="105"/>
                    <a:pt x="586" y="105"/>
                  </a:cubicBezTo>
                  <a:lnTo>
                    <a:pt x="631" y="147"/>
                  </a:lnTo>
                  <a:lnTo>
                    <a:pt x="712" y="144"/>
                  </a:lnTo>
                  <a:cubicBezTo>
                    <a:pt x="711" y="148"/>
                    <a:pt x="709" y="156"/>
                    <a:pt x="709" y="156"/>
                  </a:cubicBezTo>
                  <a:lnTo>
                    <a:pt x="571" y="159"/>
                  </a:lnTo>
                  <a:cubicBezTo>
                    <a:pt x="568" y="200"/>
                    <a:pt x="580" y="195"/>
                    <a:pt x="553" y="195"/>
                  </a:cubicBezTo>
                  <a:lnTo>
                    <a:pt x="475" y="33"/>
                  </a:lnTo>
                  <a:lnTo>
                    <a:pt x="100" y="39"/>
                  </a:lnTo>
                  <a:lnTo>
                    <a:pt x="16" y="195"/>
                  </a:lnTo>
                  <a:cubicBezTo>
                    <a:pt x="22" y="212"/>
                    <a:pt x="20" y="217"/>
                    <a:pt x="1" y="213"/>
                  </a:cubicBezTo>
                  <a:cubicBezTo>
                    <a:pt x="4" y="197"/>
                    <a:pt x="0" y="202"/>
                    <a:pt x="7" y="195"/>
                  </a:cubicBezTo>
                  <a:lnTo>
                    <a:pt x="7" y="174"/>
                  </a:lnTo>
                  <a:close/>
                </a:path>
              </a:pathLst>
            </a:custGeom>
            <a:solidFill>
              <a:srgbClr val="F5E7CF"/>
            </a:solidFill>
            <a:ln w="12700">
              <a:noFill/>
              <a:round/>
              <a:headEnd type="none" w="sm" len="sm"/>
              <a:tailEnd type="none" w="sm" len="sm"/>
            </a:ln>
          </p:spPr>
          <p:txBody>
            <a:bodyPr wrap="none" anchor="ctr"/>
            <a:lstStyle/>
            <a:p>
              <a:endParaRPr lang="en-US"/>
            </a:p>
          </p:txBody>
        </p:sp>
        <p:sp>
          <p:nvSpPr>
            <p:cNvPr id="202" name="Freeform 290">
              <a:extLst>
                <a:ext uri="{FF2B5EF4-FFF2-40B4-BE49-F238E27FC236}">
                  <a16:creationId xmlns:a16="http://schemas.microsoft.com/office/drawing/2014/main" id="{B64B41DD-D0A7-9040-98CA-AD777E79A6B1}"/>
                </a:ext>
              </a:extLst>
            </p:cNvPr>
            <p:cNvSpPr>
              <a:spLocks noChangeAspect="1"/>
            </p:cNvSpPr>
            <p:nvPr/>
          </p:nvSpPr>
          <p:spPr bwMode="auto">
            <a:xfrm>
              <a:off x="3708" y="4066"/>
              <a:ext cx="9" cy="12"/>
            </a:xfrm>
            <a:custGeom>
              <a:avLst/>
              <a:gdLst>
                <a:gd name="T0" fmla="*/ 0 w 72"/>
                <a:gd name="T1" fmla="*/ 3 h 84"/>
                <a:gd name="T2" fmla="*/ 36 w 72"/>
                <a:gd name="T3" fmla="*/ 84 h 84"/>
                <a:gd name="T4" fmla="*/ 72 w 72"/>
                <a:gd name="T5" fmla="*/ 84 h 84"/>
                <a:gd name="T6" fmla="*/ 66 w 72"/>
                <a:gd name="T7" fmla="*/ 0 h 84"/>
                <a:gd name="T8" fmla="*/ 0 w 72"/>
                <a:gd name="T9" fmla="*/ 3 h 84"/>
                <a:gd name="T10" fmla="*/ 0 60000 65536"/>
                <a:gd name="T11" fmla="*/ 0 60000 65536"/>
                <a:gd name="T12" fmla="*/ 0 60000 65536"/>
                <a:gd name="T13" fmla="*/ 0 60000 65536"/>
                <a:gd name="T14" fmla="*/ 0 60000 65536"/>
                <a:gd name="T15" fmla="*/ 0 w 72"/>
                <a:gd name="T16" fmla="*/ 0 h 84"/>
                <a:gd name="T17" fmla="*/ 72 w 72"/>
                <a:gd name="T18" fmla="*/ 84 h 84"/>
              </a:gdLst>
              <a:ahLst/>
              <a:cxnLst>
                <a:cxn ang="T10">
                  <a:pos x="T0" y="T1"/>
                </a:cxn>
                <a:cxn ang="T11">
                  <a:pos x="T2" y="T3"/>
                </a:cxn>
                <a:cxn ang="T12">
                  <a:pos x="T4" y="T5"/>
                </a:cxn>
                <a:cxn ang="T13">
                  <a:pos x="T6" y="T7"/>
                </a:cxn>
                <a:cxn ang="T14">
                  <a:pos x="T8" y="T9"/>
                </a:cxn>
              </a:cxnLst>
              <a:rect l="T15" t="T16" r="T17" b="T18"/>
              <a:pathLst>
                <a:path w="72" h="84">
                  <a:moveTo>
                    <a:pt x="0" y="3"/>
                  </a:moveTo>
                  <a:lnTo>
                    <a:pt x="36" y="84"/>
                  </a:lnTo>
                  <a:lnTo>
                    <a:pt x="72" y="84"/>
                  </a:lnTo>
                  <a:lnTo>
                    <a:pt x="66" y="0"/>
                  </a:lnTo>
                  <a:lnTo>
                    <a:pt x="0" y="3"/>
                  </a:lnTo>
                  <a:close/>
                </a:path>
              </a:pathLst>
            </a:custGeom>
            <a:solidFill>
              <a:srgbClr val="D09536"/>
            </a:solidFill>
            <a:ln w="12700">
              <a:noFill/>
              <a:round/>
              <a:headEnd type="none" w="sm" len="sm"/>
              <a:tailEnd type="none" w="sm" len="sm"/>
            </a:ln>
          </p:spPr>
          <p:txBody>
            <a:bodyPr wrap="none" anchor="ctr"/>
            <a:lstStyle/>
            <a:p>
              <a:endParaRPr lang="en-US"/>
            </a:p>
          </p:txBody>
        </p:sp>
        <p:sp>
          <p:nvSpPr>
            <p:cNvPr id="203" name="Freeform 291">
              <a:extLst>
                <a:ext uri="{FF2B5EF4-FFF2-40B4-BE49-F238E27FC236}">
                  <a16:creationId xmlns:a16="http://schemas.microsoft.com/office/drawing/2014/main" id="{43C4D1A2-F508-DA42-B747-5EC2602DF175}"/>
                </a:ext>
              </a:extLst>
            </p:cNvPr>
            <p:cNvSpPr>
              <a:spLocks noChangeAspect="1"/>
            </p:cNvSpPr>
            <p:nvPr/>
          </p:nvSpPr>
          <p:spPr bwMode="auto">
            <a:xfrm>
              <a:off x="3686" y="4079"/>
              <a:ext cx="36" cy="10"/>
            </a:xfrm>
            <a:custGeom>
              <a:avLst/>
              <a:gdLst>
                <a:gd name="T0" fmla="*/ 6 w 267"/>
                <a:gd name="T1" fmla="*/ 0 h 72"/>
                <a:gd name="T2" fmla="*/ 246 w 267"/>
                <a:gd name="T3" fmla="*/ 0 h 72"/>
                <a:gd name="T4" fmla="*/ 258 w 267"/>
                <a:gd name="T5" fmla="*/ 18 h 72"/>
                <a:gd name="T6" fmla="*/ 267 w 267"/>
                <a:gd name="T7" fmla="*/ 45 h 72"/>
                <a:gd name="T8" fmla="*/ 204 w 267"/>
                <a:gd name="T9" fmla="*/ 48 h 72"/>
                <a:gd name="T10" fmla="*/ 201 w 267"/>
                <a:gd name="T11" fmla="*/ 12 h 72"/>
                <a:gd name="T12" fmla="*/ 93 w 267"/>
                <a:gd name="T13" fmla="*/ 21 h 72"/>
                <a:gd name="T14" fmla="*/ 87 w 267"/>
                <a:gd name="T15" fmla="*/ 57 h 72"/>
                <a:gd name="T16" fmla="*/ 153 w 267"/>
                <a:gd name="T17" fmla="*/ 72 h 72"/>
                <a:gd name="T18" fmla="*/ 21 w 267"/>
                <a:gd name="T19" fmla="*/ 69 h 72"/>
                <a:gd name="T20" fmla="*/ 33 w 267"/>
                <a:gd name="T21" fmla="*/ 18 h 72"/>
                <a:gd name="T22" fmla="*/ 0 w 267"/>
                <a:gd name="T23" fmla="*/ 18 h 72"/>
                <a:gd name="T24" fmla="*/ 6 w 267"/>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72"/>
                <a:gd name="T41" fmla="*/ 267 w 267"/>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72">
                  <a:moveTo>
                    <a:pt x="6" y="0"/>
                  </a:moveTo>
                  <a:lnTo>
                    <a:pt x="246" y="0"/>
                  </a:lnTo>
                  <a:lnTo>
                    <a:pt x="258" y="18"/>
                  </a:lnTo>
                  <a:lnTo>
                    <a:pt x="267" y="45"/>
                  </a:lnTo>
                  <a:lnTo>
                    <a:pt x="204" y="48"/>
                  </a:lnTo>
                  <a:lnTo>
                    <a:pt x="201" y="12"/>
                  </a:lnTo>
                  <a:cubicBezTo>
                    <a:pt x="133" y="22"/>
                    <a:pt x="236" y="26"/>
                    <a:pt x="93" y="21"/>
                  </a:cubicBezTo>
                  <a:cubicBezTo>
                    <a:pt x="65" y="12"/>
                    <a:pt x="96" y="48"/>
                    <a:pt x="87" y="57"/>
                  </a:cubicBezTo>
                  <a:cubicBezTo>
                    <a:pt x="159" y="54"/>
                    <a:pt x="153" y="32"/>
                    <a:pt x="153" y="72"/>
                  </a:cubicBezTo>
                  <a:lnTo>
                    <a:pt x="21" y="69"/>
                  </a:lnTo>
                  <a:lnTo>
                    <a:pt x="33" y="18"/>
                  </a:lnTo>
                  <a:lnTo>
                    <a:pt x="0" y="18"/>
                  </a:lnTo>
                  <a:lnTo>
                    <a:pt x="6" y="0"/>
                  </a:lnTo>
                  <a:close/>
                </a:path>
              </a:pathLst>
            </a:custGeom>
            <a:solidFill>
              <a:srgbClr val="F4E6D0"/>
            </a:solidFill>
            <a:ln w="12700">
              <a:noFill/>
              <a:round/>
              <a:headEnd type="none" w="sm" len="sm"/>
              <a:tailEnd type="none" w="sm" len="sm"/>
            </a:ln>
          </p:spPr>
          <p:txBody>
            <a:bodyPr wrap="none" anchor="ctr"/>
            <a:lstStyle/>
            <a:p>
              <a:endParaRPr lang="en-US"/>
            </a:p>
          </p:txBody>
        </p:sp>
        <p:sp>
          <p:nvSpPr>
            <p:cNvPr id="204" name="Freeform 292">
              <a:extLst>
                <a:ext uri="{FF2B5EF4-FFF2-40B4-BE49-F238E27FC236}">
                  <a16:creationId xmlns:a16="http://schemas.microsoft.com/office/drawing/2014/main" id="{C8B3107D-1342-DD4B-ADBA-5988066351C2}"/>
                </a:ext>
              </a:extLst>
            </p:cNvPr>
            <p:cNvSpPr>
              <a:spLocks noChangeAspect="1"/>
            </p:cNvSpPr>
            <p:nvPr/>
          </p:nvSpPr>
          <p:spPr bwMode="auto">
            <a:xfrm>
              <a:off x="3683" y="4080"/>
              <a:ext cx="43" cy="20"/>
            </a:xfrm>
            <a:custGeom>
              <a:avLst/>
              <a:gdLst>
                <a:gd name="T0" fmla="*/ 0 w 315"/>
                <a:gd name="T1" fmla="*/ 60 h 135"/>
                <a:gd name="T2" fmla="*/ 0 w 315"/>
                <a:gd name="T3" fmla="*/ 129 h 135"/>
                <a:gd name="T4" fmla="*/ 195 w 315"/>
                <a:gd name="T5" fmla="*/ 129 h 135"/>
                <a:gd name="T6" fmla="*/ 315 w 315"/>
                <a:gd name="T7" fmla="*/ 135 h 135"/>
                <a:gd name="T8" fmla="*/ 315 w 315"/>
                <a:gd name="T9" fmla="*/ 0 h 135"/>
                <a:gd name="T10" fmla="*/ 273 w 315"/>
                <a:gd name="T11" fmla="*/ 0 h 135"/>
                <a:gd name="T12" fmla="*/ 282 w 315"/>
                <a:gd name="T13" fmla="*/ 36 h 135"/>
                <a:gd name="T14" fmla="*/ 210 w 315"/>
                <a:gd name="T15" fmla="*/ 33 h 135"/>
                <a:gd name="T16" fmla="*/ 204 w 315"/>
                <a:gd name="T17" fmla="*/ 57 h 135"/>
                <a:gd name="T18" fmla="*/ 165 w 315"/>
                <a:gd name="T19" fmla="*/ 57 h 135"/>
                <a:gd name="T20" fmla="*/ 0 w 315"/>
                <a:gd name="T21" fmla="*/ 6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135"/>
                <a:gd name="T35" fmla="*/ 315 w 315"/>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135">
                  <a:moveTo>
                    <a:pt x="0" y="60"/>
                  </a:moveTo>
                  <a:lnTo>
                    <a:pt x="0" y="129"/>
                  </a:lnTo>
                  <a:lnTo>
                    <a:pt x="195" y="129"/>
                  </a:lnTo>
                  <a:lnTo>
                    <a:pt x="315" y="135"/>
                  </a:lnTo>
                  <a:lnTo>
                    <a:pt x="315" y="0"/>
                  </a:lnTo>
                  <a:lnTo>
                    <a:pt x="273" y="0"/>
                  </a:lnTo>
                  <a:lnTo>
                    <a:pt x="282" y="36"/>
                  </a:lnTo>
                  <a:lnTo>
                    <a:pt x="210" y="33"/>
                  </a:lnTo>
                  <a:lnTo>
                    <a:pt x="204" y="57"/>
                  </a:lnTo>
                  <a:lnTo>
                    <a:pt x="165" y="57"/>
                  </a:lnTo>
                  <a:lnTo>
                    <a:pt x="0" y="60"/>
                  </a:lnTo>
                  <a:close/>
                </a:path>
              </a:pathLst>
            </a:custGeom>
            <a:solidFill>
              <a:srgbClr val="936823"/>
            </a:solidFill>
            <a:ln w="12700">
              <a:noFill/>
              <a:round/>
              <a:headEnd type="none" w="sm" len="sm"/>
              <a:tailEnd type="none" w="sm" len="sm"/>
            </a:ln>
          </p:spPr>
          <p:txBody>
            <a:bodyPr wrap="none" anchor="ctr"/>
            <a:lstStyle/>
            <a:p>
              <a:endParaRPr lang="en-US"/>
            </a:p>
          </p:txBody>
        </p:sp>
        <p:sp>
          <p:nvSpPr>
            <p:cNvPr id="205" name="Freeform 293">
              <a:extLst>
                <a:ext uri="{FF2B5EF4-FFF2-40B4-BE49-F238E27FC236}">
                  <a16:creationId xmlns:a16="http://schemas.microsoft.com/office/drawing/2014/main" id="{26AE7399-15B8-DC4C-BC98-6D15F22A76CC}"/>
                </a:ext>
              </a:extLst>
            </p:cNvPr>
            <p:cNvSpPr>
              <a:spLocks noChangeAspect="1"/>
            </p:cNvSpPr>
            <p:nvPr/>
          </p:nvSpPr>
          <p:spPr bwMode="auto">
            <a:xfrm>
              <a:off x="3684" y="4086"/>
              <a:ext cx="42" cy="15"/>
            </a:xfrm>
            <a:custGeom>
              <a:avLst/>
              <a:gdLst>
                <a:gd name="T0" fmla="*/ 198 w 309"/>
                <a:gd name="T1" fmla="*/ 24 h 99"/>
                <a:gd name="T2" fmla="*/ 159 w 309"/>
                <a:gd name="T3" fmla="*/ 21 h 99"/>
                <a:gd name="T4" fmla="*/ 147 w 309"/>
                <a:gd name="T5" fmla="*/ 30 h 99"/>
                <a:gd name="T6" fmla="*/ 141 w 309"/>
                <a:gd name="T7" fmla="*/ 30 h 99"/>
                <a:gd name="T8" fmla="*/ 42 w 309"/>
                <a:gd name="T9" fmla="*/ 33 h 99"/>
                <a:gd name="T10" fmla="*/ 45 w 309"/>
                <a:gd name="T11" fmla="*/ 54 h 99"/>
                <a:gd name="T12" fmla="*/ 66 w 309"/>
                <a:gd name="T13" fmla="*/ 63 h 99"/>
                <a:gd name="T14" fmla="*/ 0 w 309"/>
                <a:gd name="T15" fmla="*/ 66 h 99"/>
                <a:gd name="T16" fmla="*/ 15 w 309"/>
                <a:gd name="T17" fmla="*/ 90 h 99"/>
                <a:gd name="T18" fmla="*/ 204 w 309"/>
                <a:gd name="T19" fmla="*/ 90 h 99"/>
                <a:gd name="T20" fmla="*/ 309 w 309"/>
                <a:gd name="T21" fmla="*/ 99 h 99"/>
                <a:gd name="T22" fmla="*/ 306 w 309"/>
                <a:gd name="T23" fmla="*/ 0 h 99"/>
                <a:gd name="T24" fmla="*/ 213 w 309"/>
                <a:gd name="T25" fmla="*/ 0 h 99"/>
                <a:gd name="T26" fmla="*/ 198 w 309"/>
                <a:gd name="T27" fmla="*/ 2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99"/>
                <a:gd name="T44" fmla="*/ 309 w 30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99">
                  <a:moveTo>
                    <a:pt x="198" y="24"/>
                  </a:moveTo>
                  <a:cubicBezTo>
                    <a:pt x="185" y="23"/>
                    <a:pt x="172" y="19"/>
                    <a:pt x="159" y="21"/>
                  </a:cubicBezTo>
                  <a:cubicBezTo>
                    <a:pt x="154" y="22"/>
                    <a:pt x="151" y="28"/>
                    <a:pt x="147" y="30"/>
                  </a:cubicBezTo>
                  <a:cubicBezTo>
                    <a:pt x="145" y="31"/>
                    <a:pt x="143" y="30"/>
                    <a:pt x="141" y="30"/>
                  </a:cubicBezTo>
                  <a:lnTo>
                    <a:pt x="42" y="33"/>
                  </a:lnTo>
                  <a:lnTo>
                    <a:pt x="45" y="54"/>
                  </a:lnTo>
                  <a:lnTo>
                    <a:pt x="66" y="63"/>
                  </a:lnTo>
                  <a:lnTo>
                    <a:pt x="0" y="66"/>
                  </a:lnTo>
                  <a:lnTo>
                    <a:pt x="15" y="90"/>
                  </a:lnTo>
                  <a:lnTo>
                    <a:pt x="204" y="90"/>
                  </a:lnTo>
                  <a:lnTo>
                    <a:pt x="309" y="99"/>
                  </a:lnTo>
                  <a:lnTo>
                    <a:pt x="306" y="0"/>
                  </a:lnTo>
                  <a:lnTo>
                    <a:pt x="213" y="0"/>
                  </a:lnTo>
                  <a:lnTo>
                    <a:pt x="198" y="24"/>
                  </a:lnTo>
                  <a:close/>
                </a:path>
              </a:pathLst>
            </a:custGeom>
            <a:solidFill>
              <a:srgbClr val="4C3E26"/>
            </a:solidFill>
            <a:ln w="12700">
              <a:noFill/>
              <a:round/>
              <a:headEnd type="none" w="sm" len="sm"/>
              <a:tailEnd type="none" w="sm" len="sm"/>
            </a:ln>
          </p:spPr>
          <p:txBody>
            <a:bodyPr wrap="none" anchor="ctr"/>
            <a:lstStyle/>
            <a:p>
              <a:endParaRPr lang="en-US"/>
            </a:p>
          </p:txBody>
        </p:sp>
        <p:sp>
          <p:nvSpPr>
            <p:cNvPr id="206" name="Freeform 294">
              <a:extLst>
                <a:ext uri="{FF2B5EF4-FFF2-40B4-BE49-F238E27FC236}">
                  <a16:creationId xmlns:a16="http://schemas.microsoft.com/office/drawing/2014/main" id="{CC2E30DD-640A-A04E-9F69-CA138FA9D2D2}"/>
                </a:ext>
              </a:extLst>
            </p:cNvPr>
            <p:cNvSpPr>
              <a:spLocks noChangeAspect="1"/>
            </p:cNvSpPr>
            <p:nvPr/>
          </p:nvSpPr>
          <p:spPr bwMode="auto">
            <a:xfrm>
              <a:off x="3712" y="4086"/>
              <a:ext cx="15" cy="12"/>
            </a:xfrm>
            <a:custGeom>
              <a:avLst/>
              <a:gdLst>
                <a:gd name="T0" fmla="*/ 63 w 109"/>
                <a:gd name="T1" fmla="*/ 0 h 81"/>
                <a:gd name="T2" fmla="*/ 105 w 109"/>
                <a:gd name="T3" fmla="*/ 39 h 81"/>
                <a:gd name="T4" fmla="*/ 84 w 109"/>
                <a:gd name="T5" fmla="*/ 48 h 81"/>
                <a:gd name="T6" fmla="*/ 63 w 109"/>
                <a:gd name="T7" fmla="*/ 81 h 81"/>
                <a:gd name="T8" fmla="*/ 0 w 109"/>
                <a:gd name="T9" fmla="*/ 3 h 81"/>
                <a:gd name="T10" fmla="*/ 24 w 109"/>
                <a:gd name="T11" fmla="*/ 3 h 81"/>
                <a:gd name="T12" fmla="*/ 63 w 109"/>
                <a:gd name="T13" fmla="*/ 0 h 81"/>
                <a:gd name="T14" fmla="*/ 0 60000 65536"/>
                <a:gd name="T15" fmla="*/ 0 60000 65536"/>
                <a:gd name="T16" fmla="*/ 0 60000 65536"/>
                <a:gd name="T17" fmla="*/ 0 60000 65536"/>
                <a:gd name="T18" fmla="*/ 0 60000 65536"/>
                <a:gd name="T19" fmla="*/ 0 60000 65536"/>
                <a:gd name="T20" fmla="*/ 0 60000 65536"/>
                <a:gd name="T21" fmla="*/ 0 w 109"/>
                <a:gd name="T22" fmla="*/ 0 h 81"/>
                <a:gd name="T23" fmla="*/ 109 w 109"/>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81">
                  <a:moveTo>
                    <a:pt x="63" y="0"/>
                  </a:moveTo>
                  <a:lnTo>
                    <a:pt x="105" y="39"/>
                  </a:lnTo>
                  <a:cubicBezTo>
                    <a:pt x="99" y="64"/>
                    <a:pt x="109" y="42"/>
                    <a:pt x="84" y="48"/>
                  </a:cubicBezTo>
                  <a:cubicBezTo>
                    <a:pt x="80" y="49"/>
                    <a:pt x="63" y="75"/>
                    <a:pt x="63" y="81"/>
                  </a:cubicBezTo>
                  <a:lnTo>
                    <a:pt x="0" y="3"/>
                  </a:lnTo>
                  <a:lnTo>
                    <a:pt x="24" y="3"/>
                  </a:lnTo>
                  <a:lnTo>
                    <a:pt x="63" y="0"/>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07" name="Freeform 295">
              <a:extLst>
                <a:ext uri="{FF2B5EF4-FFF2-40B4-BE49-F238E27FC236}">
                  <a16:creationId xmlns:a16="http://schemas.microsoft.com/office/drawing/2014/main" id="{C547E285-6A6A-7343-850F-5445150E86B3}"/>
                </a:ext>
              </a:extLst>
            </p:cNvPr>
            <p:cNvSpPr>
              <a:spLocks noChangeAspect="1"/>
            </p:cNvSpPr>
            <p:nvPr/>
          </p:nvSpPr>
          <p:spPr bwMode="auto">
            <a:xfrm>
              <a:off x="3753" y="4029"/>
              <a:ext cx="4" cy="46"/>
            </a:xfrm>
            <a:custGeom>
              <a:avLst/>
              <a:gdLst>
                <a:gd name="T0" fmla="*/ 0 w 27"/>
                <a:gd name="T1" fmla="*/ 0 h 312"/>
                <a:gd name="T2" fmla="*/ 24 w 27"/>
                <a:gd name="T3" fmla="*/ 42 h 312"/>
                <a:gd name="T4" fmla="*/ 27 w 27"/>
                <a:gd name="T5" fmla="*/ 312 h 312"/>
                <a:gd name="T6" fmla="*/ 3 w 27"/>
                <a:gd name="T7" fmla="*/ 312 h 312"/>
                <a:gd name="T8" fmla="*/ 0 w 27"/>
                <a:gd name="T9" fmla="*/ 0 h 312"/>
                <a:gd name="T10" fmla="*/ 0 60000 65536"/>
                <a:gd name="T11" fmla="*/ 0 60000 65536"/>
                <a:gd name="T12" fmla="*/ 0 60000 65536"/>
                <a:gd name="T13" fmla="*/ 0 60000 65536"/>
                <a:gd name="T14" fmla="*/ 0 60000 65536"/>
                <a:gd name="T15" fmla="*/ 0 w 27"/>
                <a:gd name="T16" fmla="*/ 0 h 312"/>
                <a:gd name="T17" fmla="*/ 27 w 27"/>
                <a:gd name="T18" fmla="*/ 312 h 312"/>
              </a:gdLst>
              <a:ahLst/>
              <a:cxnLst>
                <a:cxn ang="T10">
                  <a:pos x="T0" y="T1"/>
                </a:cxn>
                <a:cxn ang="T11">
                  <a:pos x="T2" y="T3"/>
                </a:cxn>
                <a:cxn ang="T12">
                  <a:pos x="T4" y="T5"/>
                </a:cxn>
                <a:cxn ang="T13">
                  <a:pos x="T6" y="T7"/>
                </a:cxn>
                <a:cxn ang="T14">
                  <a:pos x="T8" y="T9"/>
                </a:cxn>
              </a:cxnLst>
              <a:rect l="T15" t="T16" r="T17" b="T18"/>
              <a:pathLst>
                <a:path w="27" h="312">
                  <a:moveTo>
                    <a:pt x="0" y="0"/>
                  </a:moveTo>
                  <a:lnTo>
                    <a:pt x="24" y="42"/>
                  </a:lnTo>
                  <a:lnTo>
                    <a:pt x="27" y="312"/>
                  </a:lnTo>
                  <a:lnTo>
                    <a:pt x="3" y="312"/>
                  </a:lnTo>
                  <a:lnTo>
                    <a:pt x="0" y="0"/>
                  </a:lnTo>
                  <a:close/>
                </a:path>
              </a:pathLst>
            </a:custGeom>
            <a:solidFill>
              <a:srgbClr val="EDD6B1"/>
            </a:solidFill>
            <a:ln w="6350">
              <a:noFill/>
              <a:round/>
              <a:headEnd type="none" w="sm" len="sm"/>
              <a:tailEnd type="none" w="sm" len="sm"/>
            </a:ln>
          </p:spPr>
          <p:txBody>
            <a:bodyPr wrap="none" anchor="ctr"/>
            <a:lstStyle/>
            <a:p>
              <a:endParaRPr lang="en-US"/>
            </a:p>
          </p:txBody>
        </p:sp>
        <p:sp>
          <p:nvSpPr>
            <p:cNvPr id="208" name="Freeform 296">
              <a:extLst>
                <a:ext uri="{FF2B5EF4-FFF2-40B4-BE49-F238E27FC236}">
                  <a16:creationId xmlns:a16="http://schemas.microsoft.com/office/drawing/2014/main" id="{49AA2584-BB82-BD4A-A47B-D136B66C76BE}"/>
                </a:ext>
              </a:extLst>
            </p:cNvPr>
            <p:cNvSpPr>
              <a:spLocks noChangeAspect="1"/>
            </p:cNvSpPr>
            <p:nvPr/>
          </p:nvSpPr>
          <p:spPr bwMode="auto">
            <a:xfrm>
              <a:off x="3760" y="4039"/>
              <a:ext cx="12" cy="19"/>
            </a:xfrm>
            <a:custGeom>
              <a:avLst/>
              <a:gdLst>
                <a:gd name="T0" fmla="*/ 3 w 87"/>
                <a:gd name="T1" fmla="*/ 33 h 133"/>
                <a:gd name="T2" fmla="*/ 21 w 87"/>
                <a:gd name="T3" fmla="*/ 54 h 133"/>
                <a:gd name="T4" fmla="*/ 18 w 87"/>
                <a:gd name="T5" fmla="*/ 66 h 133"/>
                <a:gd name="T6" fmla="*/ 6 w 87"/>
                <a:gd name="T7" fmla="*/ 69 h 133"/>
                <a:gd name="T8" fmla="*/ 18 w 87"/>
                <a:gd name="T9" fmla="*/ 87 h 133"/>
                <a:gd name="T10" fmla="*/ 39 w 87"/>
                <a:gd name="T11" fmla="*/ 81 h 133"/>
                <a:gd name="T12" fmla="*/ 60 w 87"/>
                <a:gd name="T13" fmla="*/ 114 h 133"/>
                <a:gd name="T14" fmla="*/ 84 w 87"/>
                <a:gd name="T15" fmla="*/ 69 h 133"/>
                <a:gd name="T16" fmla="*/ 81 w 87"/>
                <a:gd name="T17" fmla="*/ 27 h 133"/>
                <a:gd name="T18" fmla="*/ 87 w 87"/>
                <a:gd name="T19" fmla="*/ 0 h 133"/>
                <a:gd name="T20" fmla="*/ 3 w 87"/>
                <a:gd name="T21" fmla="*/ 33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33"/>
                <a:gd name="T35" fmla="*/ 87 w 87"/>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33">
                  <a:moveTo>
                    <a:pt x="3" y="33"/>
                  </a:moveTo>
                  <a:cubicBezTo>
                    <a:pt x="10" y="44"/>
                    <a:pt x="17" y="42"/>
                    <a:pt x="21" y="54"/>
                  </a:cubicBezTo>
                  <a:cubicBezTo>
                    <a:pt x="20" y="58"/>
                    <a:pt x="21" y="63"/>
                    <a:pt x="18" y="66"/>
                  </a:cubicBezTo>
                  <a:cubicBezTo>
                    <a:pt x="15" y="69"/>
                    <a:pt x="8" y="65"/>
                    <a:pt x="6" y="69"/>
                  </a:cubicBezTo>
                  <a:cubicBezTo>
                    <a:pt x="0" y="78"/>
                    <a:pt x="14" y="84"/>
                    <a:pt x="18" y="87"/>
                  </a:cubicBezTo>
                  <a:cubicBezTo>
                    <a:pt x="24" y="133"/>
                    <a:pt x="20" y="94"/>
                    <a:pt x="39" y="81"/>
                  </a:cubicBezTo>
                  <a:cubicBezTo>
                    <a:pt x="61" y="85"/>
                    <a:pt x="55" y="94"/>
                    <a:pt x="60" y="114"/>
                  </a:cubicBezTo>
                  <a:cubicBezTo>
                    <a:pt x="72" y="97"/>
                    <a:pt x="62" y="75"/>
                    <a:pt x="84" y="69"/>
                  </a:cubicBezTo>
                  <a:cubicBezTo>
                    <a:pt x="80" y="51"/>
                    <a:pt x="77" y="46"/>
                    <a:pt x="81" y="27"/>
                  </a:cubicBezTo>
                  <a:cubicBezTo>
                    <a:pt x="83" y="18"/>
                    <a:pt x="87" y="0"/>
                    <a:pt x="87" y="0"/>
                  </a:cubicBezTo>
                  <a:lnTo>
                    <a:pt x="3" y="33"/>
                  </a:lnTo>
                  <a:close/>
                </a:path>
              </a:pathLst>
            </a:custGeom>
            <a:solidFill>
              <a:srgbClr val="DEB470"/>
            </a:solidFill>
            <a:ln w="12700">
              <a:noFill/>
              <a:round/>
              <a:headEnd type="none" w="sm" len="sm"/>
              <a:tailEnd type="none" w="sm" len="sm"/>
            </a:ln>
          </p:spPr>
          <p:txBody>
            <a:bodyPr wrap="none" anchor="ctr"/>
            <a:lstStyle/>
            <a:p>
              <a:endParaRPr lang="en-US"/>
            </a:p>
          </p:txBody>
        </p:sp>
        <p:sp>
          <p:nvSpPr>
            <p:cNvPr id="209" name="Freeform 297">
              <a:extLst>
                <a:ext uri="{FF2B5EF4-FFF2-40B4-BE49-F238E27FC236}">
                  <a16:creationId xmlns:a16="http://schemas.microsoft.com/office/drawing/2014/main" id="{2FDDCF64-AE8C-DA4F-9837-527EC4A95086}"/>
                </a:ext>
              </a:extLst>
            </p:cNvPr>
            <p:cNvSpPr>
              <a:spLocks noChangeAspect="1"/>
            </p:cNvSpPr>
            <p:nvPr/>
          </p:nvSpPr>
          <p:spPr bwMode="auto">
            <a:xfrm>
              <a:off x="3759" y="4038"/>
              <a:ext cx="12" cy="6"/>
            </a:xfrm>
            <a:custGeom>
              <a:avLst/>
              <a:gdLst>
                <a:gd name="T0" fmla="*/ 18 w 93"/>
                <a:gd name="T1" fmla="*/ 3 h 45"/>
                <a:gd name="T2" fmla="*/ 0 w 93"/>
                <a:gd name="T3" fmla="*/ 45 h 45"/>
                <a:gd name="T4" fmla="*/ 78 w 93"/>
                <a:gd name="T5" fmla="*/ 42 h 45"/>
                <a:gd name="T6" fmla="*/ 93 w 93"/>
                <a:gd name="T7" fmla="*/ 0 h 45"/>
                <a:gd name="T8" fmla="*/ 18 w 93"/>
                <a:gd name="T9" fmla="*/ 3 h 45"/>
                <a:gd name="T10" fmla="*/ 0 60000 65536"/>
                <a:gd name="T11" fmla="*/ 0 60000 65536"/>
                <a:gd name="T12" fmla="*/ 0 60000 65536"/>
                <a:gd name="T13" fmla="*/ 0 60000 65536"/>
                <a:gd name="T14" fmla="*/ 0 60000 65536"/>
                <a:gd name="T15" fmla="*/ 0 w 93"/>
                <a:gd name="T16" fmla="*/ 0 h 45"/>
                <a:gd name="T17" fmla="*/ 93 w 93"/>
                <a:gd name="T18" fmla="*/ 45 h 45"/>
              </a:gdLst>
              <a:ahLst/>
              <a:cxnLst>
                <a:cxn ang="T10">
                  <a:pos x="T0" y="T1"/>
                </a:cxn>
                <a:cxn ang="T11">
                  <a:pos x="T2" y="T3"/>
                </a:cxn>
                <a:cxn ang="T12">
                  <a:pos x="T4" y="T5"/>
                </a:cxn>
                <a:cxn ang="T13">
                  <a:pos x="T6" y="T7"/>
                </a:cxn>
                <a:cxn ang="T14">
                  <a:pos x="T8" y="T9"/>
                </a:cxn>
              </a:cxnLst>
              <a:rect l="T15" t="T16" r="T17" b="T18"/>
              <a:pathLst>
                <a:path w="93" h="45">
                  <a:moveTo>
                    <a:pt x="18" y="3"/>
                  </a:moveTo>
                  <a:lnTo>
                    <a:pt x="0" y="45"/>
                  </a:lnTo>
                  <a:lnTo>
                    <a:pt x="78" y="42"/>
                  </a:lnTo>
                  <a:lnTo>
                    <a:pt x="93" y="0"/>
                  </a:lnTo>
                  <a:lnTo>
                    <a:pt x="18" y="3"/>
                  </a:lnTo>
                  <a:close/>
                </a:path>
              </a:pathLst>
            </a:custGeom>
            <a:solidFill>
              <a:srgbClr val="FBF7EF"/>
            </a:solidFill>
            <a:ln w="6350">
              <a:noFill/>
              <a:round/>
              <a:headEnd type="none" w="sm" len="sm"/>
              <a:tailEnd type="none" w="sm" len="sm"/>
            </a:ln>
          </p:spPr>
          <p:txBody>
            <a:bodyPr wrap="none" anchor="ctr"/>
            <a:lstStyle/>
            <a:p>
              <a:endParaRPr lang="en-US"/>
            </a:p>
          </p:txBody>
        </p:sp>
        <p:sp>
          <p:nvSpPr>
            <p:cNvPr id="210" name="Freeform 298">
              <a:extLst>
                <a:ext uri="{FF2B5EF4-FFF2-40B4-BE49-F238E27FC236}">
                  <a16:creationId xmlns:a16="http://schemas.microsoft.com/office/drawing/2014/main" id="{5598F7C1-0975-EC4F-A816-E3C2F0662C51}"/>
                </a:ext>
              </a:extLst>
            </p:cNvPr>
            <p:cNvSpPr>
              <a:spLocks noChangeAspect="1"/>
            </p:cNvSpPr>
            <p:nvPr/>
          </p:nvSpPr>
          <p:spPr bwMode="auto">
            <a:xfrm>
              <a:off x="3754" y="4048"/>
              <a:ext cx="6" cy="15"/>
            </a:xfrm>
            <a:custGeom>
              <a:avLst/>
              <a:gdLst>
                <a:gd name="T0" fmla="*/ 23 w 43"/>
                <a:gd name="T1" fmla="*/ 0 h 102"/>
                <a:gd name="T2" fmla="*/ 41 w 43"/>
                <a:gd name="T3" fmla="*/ 21 h 102"/>
                <a:gd name="T4" fmla="*/ 32 w 43"/>
                <a:gd name="T5" fmla="*/ 54 h 102"/>
                <a:gd name="T6" fmla="*/ 29 w 43"/>
                <a:gd name="T7" fmla="*/ 63 h 102"/>
                <a:gd name="T8" fmla="*/ 23 w 43"/>
                <a:gd name="T9" fmla="*/ 102 h 102"/>
                <a:gd name="T10" fmla="*/ 2 w 43"/>
                <a:gd name="T11" fmla="*/ 66 h 102"/>
                <a:gd name="T12" fmla="*/ 20 w 43"/>
                <a:gd name="T13" fmla="*/ 51 h 102"/>
                <a:gd name="T14" fmla="*/ 23 w 43"/>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02"/>
                <a:gd name="T26" fmla="*/ 43 w 4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02">
                  <a:moveTo>
                    <a:pt x="23" y="0"/>
                  </a:moveTo>
                  <a:cubicBezTo>
                    <a:pt x="29" y="7"/>
                    <a:pt x="37" y="12"/>
                    <a:pt x="41" y="21"/>
                  </a:cubicBezTo>
                  <a:cubicBezTo>
                    <a:pt x="43" y="25"/>
                    <a:pt x="32" y="53"/>
                    <a:pt x="32" y="54"/>
                  </a:cubicBezTo>
                  <a:cubicBezTo>
                    <a:pt x="31" y="57"/>
                    <a:pt x="29" y="63"/>
                    <a:pt x="29" y="63"/>
                  </a:cubicBezTo>
                  <a:cubicBezTo>
                    <a:pt x="38" y="77"/>
                    <a:pt x="42" y="96"/>
                    <a:pt x="23" y="102"/>
                  </a:cubicBezTo>
                  <a:cubicBezTo>
                    <a:pt x="12" y="91"/>
                    <a:pt x="10" y="78"/>
                    <a:pt x="2" y="66"/>
                  </a:cubicBezTo>
                  <a:cubicBezTo>
                    <a:pt x="6" y="46"/>
                    <a:pt x="0" y="51"/>
                    <a:pt x="20" y="51"/>
                  </a:cubicBezTo>
                  <a:lnTo>
                    <a:pt x="23" y="0"/>
                  </a:lnTo>
                  <a:close/>
                </a:path>
              </a:pathLst>
            </a:custGeom>
            <a:solidFill>
              <a:srgbClr val="DBB069"/>
            </a:solidFill>
            <a:ln w="12700">
              <a:noFill/>
              <a:round/>
              <a:headEnd type="none" w="sm" len="sm"/>
              <a:tailEnd type="none" w="sm" len="sm"/>
            </a:ln>
          </p:spPr>
          <p:txBody>
            <a:bodyPr wrap="none" anchor="ctr"/>
            <a:lstStyle/>
            <a:p>
              <a:endParaRPr lang="en-US"/>
            </a:p>
          </p:txBody>
        </p:sp>
        <p:sp>
          <p:nvSpPr>
            <p:cNvPr id="211" name="Freeform 299">
              <a:extLst>
                <a:ext uri="{FF2B5EF4-FFF2-40B4-BE49-F238E27FC236}">
                  <a16:creationId xmlns:a16="http://schemas.microsoft.com/office/drawing/2014/main" id="{0BF1F96C-FE5C-3246-8617-10B1D32F52B9}"/>
                </a:ext>
              </a:extLst>
            </p:cNvPr>
            <p:cNvSpPr>
              <a:spLocks noChangeAspect="1"/>
            </p:cNvSpPr>
            <p:nvPr/>
          </p:nvSpPr>
          <p:spPr bwMode="auto">
            <a:xfrm>
              <a:off x="3754" y="4048"/>
              <a:ext cx="3" cy="7"/>
            </a:xfrm>
            <a:custGeom>
              <a:avLst/>
              <a:gdLst>
                <a:gd name="T0" fmla="*/ 0 w 21"/>
                <a:gd name="T1" fmla="*/ 0 h 48"/>
                <a:gd name="T2" fmla="*/ 21 w 21"/>
                <a:gd name="T3" fmla="*/ 0 h 48"/>
                <a:gd name="T4" fmla="*/ 18 w 21"/>
                <a:gd name="T5" fmla="*/ 48 h 48"/>
                <a:gd name="T6" fmla="*/ 0 w 21"/>
                <a:gd name="T7" fmla="*/ 48 h 48"/>
                <a:gd name="T8" fmla="*/ 0 w 21"/>
                <a:gd name="T9" fmla="*/ 0 h 48"/>
                <a:gd name="T10" fmla="*/ 0 60000 65536"/>
                <a:gd name="T11" fmla="*/ 0 60000 65536"/>
                <a:gd name="T12" fmla="*/ 0 60000 65536"/>
                <a:gd name="T13" fmla="*/ 0 60000 65536"/>
                <a:gd name="T14" fmla="*/ 0 60000 65536"/>
                <a:gd name="T15" fmla="*/ 0 w 21"/>
                <a:gd name="T16" fmla="*/ 0 h 48"/>
                <a:gd name="T17" fmla="*/ 21 w 21"/>
                <a:gd name="T18" fmla="*/ 48 h 48"/>
              </a:gdLst>
              <a:ahLst/>
              <a:cxnLst>
                <a:cxn ang="T10">
                  <a:pos x="T0" y="T1"/>
                </a:cxn>
                <a:cxn ang="T11">
                  <a:pos x="T2" y="T3"/>
                </a:cxn>
                <a:cxn ang="T12">
                  <a:pos x="T4" y="T5"/>
                </a:cxn>
                <a:cxn ang="T13">
                  <a:pos x="T6" y="T7"/>
                </a:cxn>
                <a:cxn ang="T14">
                  <a:pos x="T8" y="T9"/>
                </a:cxn>
              </a:cxnLst>
              <a:rect l="T15" t="T16" r="T17" b="T18"/>
              <a:pathLst>
                <a:path w="21" h="48">
                  <a:moveTo>
                    <a:pt x="0" y="0"/>
                  </a:moveTo>
                  <a:lnTo>
                    <a:pt x="21" y="0"/>
                  </a:lnTo>
                  <a:lnTo>
                    <a:pt x="18" y="48"/>
                  </a:lnTo>
                  <a:lnTo>
                    <a:pt x="0" y="48"/>
                  </a:lnTo>
                  <a:lnTo>
                    <a:pt x="0" y="0"/>
                  </a:lnTo>
                  <a:close/>
                </a:path>
              </a:pathLst>
            </a:custGeom>
            <a:solidFill>
              <a:srgbClr val="F4E6D0"/>
            </a:solidFill>
            <a:ln w="12700">
              <a:noFill/>
              <a:round/>
              <a:headEnd type="none" w="sm" len="sm"/>
              <a:tailEnd type="none" w="sm" len="sm"/>
            </a:ln>
          </p:spPr>
          <p:txBody>
            <a:bodyPr wrap="none" anchor="ctr"/>
            <a:lstStyle/>
            <a:p>
              <a:endParaRPr lang="en-US"/>
            </a:p>
          </p:txBody>
        </p:sp>
        <p:sp>
          <p:nvSpPr>
            <p:cNvPr id="212" name="Freeform 300">
              <a:extLst>
                <a:ext uri="{FF2B5EF4-FFF2-40B4-BE49-F238E27FC236}">
                  <a16:creationId xmlns:a16="http://schemas.microsoft.com/office/drawing/2014/main" id="{168FF7FE-9014-694D-B7CB-72E0F9A3BD78}"/>
                </a:ext>
              </a:extLst>
            </p:cNvPr>
            <p:cNvSpPr>
              <a:spLocks noChangeAspect="1"/>
            </p:cNvSpPr>
            <p:nvPr/>
          </p:nvSpPr>
          <p:spPr bwMode="auto">
            <a:xfrm>
              <a:off x="3734" y="4024"/>
              <a:ext cx="65" cy="11"/>
            </a:xfrm>
            <a:custGeom>
              <a:avLst/>
              <a:gdLst>
                <a:gd name="T0" fmla="*/ 141 w 471"/>
                <a:gd name="T1" fmla="*/ 30 h 72"/>
                <a:gd name="T2" fmla="*/ 168 w 471"/>
                <a:gd name="T3" fmla="*/ 72 h 72"/>
                <a:gd name="T4" fmla="*/ 282 w 471"/>
                <a:gd name="T5" fmla="*/ 60 h 72"/>
                <a:gd name="T6" fmla="*/ 282 w 471"/>
                <a:gd name="T7" fmla="*/ 27 h 72"/>
                <a:gd name="T8" fmla="*/ 447 w 471"/>
                <a:gd name="T9" fmla="*/ 15 h 72"/>
                <a:gd name="T10" fmla="*/ 471 w 471"/>
                <a:gd name="T11" fmla="*/ 0 h 72"/>
                <a:gd name="T12" fmla="*/ 0 w 471"/>
                <a:gd name="T13" fmla="*/ 27 h 72"/>
                <a:gd name="T14" fmla="*/ 141 w 471"/>
                <a:gd name="T15" fmla="*/ 30 h 72"/>
                <a:gd name="T16" fmla="*/ 0 60000 65536"/>
                <a:gd name="T17" fmla="*/ 0 60000 65536"/>
                <a:gd name="T18" fmla="*/ 0 60000 65536"/>
                <a:gd name="T19" fmla="*/ 0 60000 65536"/>
                <a:gd name="T20" fmla="*/ 0 60000 65536"/>
                <a:gd name="T21" fmla="*/ 0 60000 65536"/>
                <a:gd name="T22" fmla="*/ 0 60000 65536"/>
                <a:gd name="T23" fmla="*/ 0 60000 65536"/>
                <a:gd name="T24" fmla="*/ 0 w 471"/>
                <a:gd name="T25" fmla="*/ 0 h 72"/>
                <a:gd name="T26" fmla="*/ 471 w 471"/>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1" h="72">
                  <a:moveTo>
                    <a:pt x="141" y="30"/>
                  </a:moveTo>
                  <a:lnTo>
                    <a:pt x="168" y="72"/>
                  </a:lnTo>
                  <a:lnTo>
                    <a:pt x="282" y="60"/>
                  </a:lnTo>
                  <a:lnTo>
                    <a:pt x="282" y="27"/>
                  </a:lnTo>
                  <a:lnTo>
                    <a:pt x="447" y="15"/>
                  </a:lnTo>
                  <a:lnTo>
                    <a:pt x="471" y="0"/>
                  </a:lnTo>
                  <a:lnTo>
                    <a:pt x="0" y="27"/>
                  </a:lnTo>
                  <a:lnTo>
                    <a:pt x="141" y="30"/>
                  </a:lnTo>
                  <a:close/>
                </a:path>
              </a:pathLst>
            </a:custGeom>
            <a:solidFill>
              <a:srgbClr val="936823"/>
            </a:solidFill>
            <a:ln w="12700">
              <a:noFill/>
              <a:round/>
              <a:headEnd type="none" w="sm" len="sm"/>
              <a:tailEnd type="none" w="sm" len="sm"/>
            </a:ln>
          </p:spPr>
          <p:txBody>
            <a:bodyPr wrap="none" anchor="ctr"/>
            <a:lstStyle/>
            <a:p>
              <a:endParaRPr lang="en-US"/>
            </a:p>
          </p:txBody>
        </p:sp>
        <p:sp>
          <p:nvSpPr>
            <p:cNvPr id="213" name="Freeform 301">
              <a:extLst>
                <a:ext uri="{FF2B5EF4-FFF2-40B4-BE49-F238E27FC236}">
                  <a16:creationId xmlns:a16="http://schemas.microsoft.com/office/drawing/2014/main" id="{81DB3351-6FB1-A24E-BA09-6BAD048AD76E}"/>
                </a:ext>
              </a:extLst>
            </p:cNvPr>
            <p:cNvSpPr>
              <a:spLocks noChangeAspect="1"/>
            </p:cNvSpPr>
            <p:nvPr/>
          </p:nvSpPr>
          <p:spPr bwMode="auto">
            <a:xfrm>
              <a:off x="3854" y="3892"/>
              <a:ext cx="123" cy="121"/>
            </a:xfrm>
            <a:custGeom>
              <a:avLst/>
              <a:gdLst>
                <a:gd name="T0" fmla="*/ 282 w 900"/>
                <a:gd name="T1" fmla="*/ 96 h 822"/>
                <a:gd name="T2" fmla="*/ 282 w 900"/>
                <a:gd name="T3" fmla="*/ 303 h 822"/>
                <a:gd name="T4" fmla="*/ 219 w 900"/>
                <a:gd name="T5" fmla="*/ 300 h 822"/>
                <a:gd name="T6" fmla="*/ 231 w 900"/>
                <a:gd name="T7" fmla="*/ 702 h 822"/>
                <a:gd name="T8" fmla="*/ 285 w 900"/>
                <a:gd name="T9" fmla="*/ 702 h 822"/>
                <a:gd name="T10" fmla="*/ 288 w 900"/>
                <a:gd name="T11" fmla="*/ 717 h 822"/>
                <a:gd name="T12" fmla="*/ 0 w 900"/>
                <a:gd name="T13" fmla="*/ 723 h 822"/>
                <a:gd name="T14" fmla="*/ 0 w 900"/>
                <a:gd name="T15" fmla="*/ 822 h 822"/>
                <a:gd name="T16" fmla="*/ 261 w 900"/>
                <a:gd name="T17" fmla="*/ 807 h 822"/>
                <a:gd name="T18" fmla="*/ 489 w 900"/>
                <a:gd name="T19" fmla="*/ 780 h 822"/>
                <a:gd name="T20" fmla="*/ 900 w 900"/>
                <a:gd name="T21" fmla="*/ 780 h 822"/>
                <a:gd name="T22" fmla="*/ 900 w 900"/>
                <a:gd name="T23" fmla="*/ 498 h 822"/>
                <a:gd name="T24" fmla="*/ 876 w 900"/>
                <a:gd name="T25" fmla="*/ 495 h 822"/>
                <a:gd name="T26" fmla="*/ 861 w 900"/>
                <a:gd name="T27" fmla="*/ 0 h 822"/>
                <a:gd name="T28" fmla="*/ 573 w 900"/>
                <a:gd name="T29" fmla="*/ 48 h 822"/>
                <a:gd name="T30" fmla="*/ 573 w 900"/>
                <a:gd name="T31" fmla="*/ 60 h 822"/>
                <a:gd name="T32" fmla="*/ 510 w 900"/>
                <a:gd name="T33" fmla="*/ 54 h 822"/>
                <a:gd name="T34" fmla="*/ 282 w 900"/>
                <a:gd name="T35" fmla="*/ 96 h 8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0"/>
                <a:gd name="T55" fmla="*/ 0 h 822"/>
                <a:gd name="T56" fmla="*/ 900 w 900"/>
                <a:gd name="T57" fmla="*/ 822 h 8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0" h="822">
                  <a:moveTo>
                    <a:pt x="282" y="96"/>
                  </a:moveTo>
                  <a:lnTo>
                    <a:pt x="282" y="303"/>
                  </a:lnTo>
                  <a:lnTo>
                    <a:pt x="219" y="300"/>
                  </a:lnTo>
                  <a:lnTo>
                    <a:pt x="231" y="702"/>
                  </a:lnTo>
                  <a:lnTo>
                    <a:pt x="285" y="702"/>
                  </a:lnTo>
                  <a:cubicBezTo>
                    <a:pt x="289" y="713"/>
                    <a:pt x="288" y="708"/>
                    <a:pt x="288" y="717"/>
                  </a:cubicBezTo>
                  <a:lnTo>
                    <a:pt x="0" y="723"/>
                  </a:lnTo>
                  <a:lnTo>
                    <a:pt x="0" y="822"/>
                  </a:lnTo>
                  <a:lnTo>
                    <a:pt x="261" y="807"/>
                  </a:lnTo>
                  <a:lnTo>
                    <a:pt x="489" y="780"/>
                  </a:lnTo>
                  <a:lnTo>
                    <a:pt x="900" y="780"/>
                  </a:lnTo>
                  <a:lnTo>
                    <a:pt x="900" y="498"/>
                  </a:lnTo>
                  <a:lnTo>
                    <a:pt x="876" y="495"/>
                  </a:lnTo>
                  <a:lnTo>
                    <a:pt x="861" y="0"/>
                  </a:lnTo>
                  <a:lnTo>
                    <a:pt x="573" y="48"/>
                  </a:lnTo>
                  <a:cubicBezTo>
                    <a:pt x="573" y="52"/>
                    <a:pt x="573" y="56"/>
                    <a:pt x="573" y="60"/>
                  </a:cubicBezTo>
                  <a:cubicBezTo>
                    <a:pt x="546" y="63"/>
                    <a:pt x="510" y="86"/>
                    <a:pt x="510" y="54"/>
                  </a:cubicBezTo>
                  <a:lnTo>
                    <a:pt x="282" y="96"/>
                  </a:lnTo>
                  <a:close/>
                </a:path>
              </a:pathLst>
            </a:custGeom>
            <a:solidFill>
              <a:srgbClr val="F8EFE0"/>
            </a:solidFill>
            <a:ln w="6350">
              <a:noFill/>
              <a:round/>
              <a:headEnd type="none" w="sm" len="sm"/>
              <a:tailEnd type="none" w="sm" len="sm"/>
            </a:ln>
          </p:spPr>
          <p:txBody>
            <a:bodyPr wrap="none" anchor="ctr"/>
            <a:lstStyle/>
            <a:p>
              <a:endParaRPr lang="en-US"/>
            </a:p>
          </p:txBody>
        </p:sp>
        <p:sp>
          <p:nvSpPr>
            <p:cNvPr id="214" name="Freeform 302">
              <a:extLst>
                <a:ext uri="{FF2B5EF4-FFF2-40B4-BE49-F238E27FC236}">
                  <a16:creationId xmlns:a16="http://schemas.microsoft.com/office/drawing/2014/main" id="{D6A0D9FB-C26F-8D4E-95FB-A64E9E62B0A0}"/>
                </a:ext>
              </a:extLst>
            </p:cNvPr>
            <p:cNvSpPr>
              <a:spLocks noChangeAspect="1"/>
            </p:cNvSpPr>
            <p:nvPr/>
          </p:nvSpPr>
          <p:spPr bwMode="auto">
            <a:xfrm>
              <a:off x="3893" y="3967"/>
              <a:ext cx="83" cy="12"/>
            </a:xfrm>
            <a:custGeom>
              <a:avLst/>
              <a:gdLst>
                <a:gd name="T0" fmla="*/ 0 w 609"/>
                <a:gd name="T1" fmla="*/ 57 h 84"/>
                <a:gd name="T2" fmla="*/ 12 w 609"/>
                <a:gd name="T3" fmla="*/ 84 h 84"/>
                <a:gd name="T4" fmla="*/ 609 w 609"/>
                <a:gd name="T5" fmla="*/ 24 h 84"/>
                <a:gd name="T6" fmla="*/ 606 w 609"/>
                <a:gd name="T7" fmla="*/ 0 h 84"/>
                <a:gd name="T8" fmla="*/ 0 w 609"/>
                <a:gd name="T9" fmla="*/ 57 h 84"/>
                <a:gd name="T10" fmla="*/ 0 60000 65536"/>
                <a:gd name="T11" fmla="*/ 0 60000 65536"/>
                <a:gd name="T12" fmla="*/ 0 60000 65536"/>
                <a:gd name="T13" fmla="*/ 0 60000 65536"/>
                <a:gd name="T14" fmla="*/ 0 60000 65536"/>
                <a:gd name="T15" fmla="*/ 0 w 609"/>
                <a:gd name="T16" fmla="*/ 0 h 84"/>
                <a:gd name="T17" fmla="*/ 609 w 609"/>
                <a:gd name="T18" fmla="*/ 84 h 84"/>
              </a:gdLst>
              <a:ahLst/>
              <a:cxnLst>
                <a:cxn ang="T10">
                  <a:pos x="T0" y="T1"/>
                </a:cxn>
                <a:cxn ang="T11">
                  <a:pos x="T2" y="T3"/>
                </a:cxn>
                <a:cxn ang="T12">
                  <a:pos x="T4" y="T5"/>
                </a:cxn>
                <a:cxn ang="T13">
                  <a:pos x="T6" y="T7"/>
                </a:cxn>
                <a:cxn ang="T14">
                  <a:pos x="T8" y="T9"/>
                </a:cxn>
              </a:cxnLst>
              <a:rect l="T15" t="T16" r="T17" b="T18"/>
              <a:pathLst>
                <a:path w="609" h="84">
                  <a:moveTo>
                    <a:pt x="0" y="57"/>
                  </a:moveTo>
                  <a:lnTo>
                    <a:pt x="12" y="84"/>
                  </a:lnTo>
                  <a:lnTo>
                    <a:pt x="609" y="24"/>
                  </a:lnTo>
                  <a:lnTo>
                    <a:pt x="606" y="0"/>
                  </a:lnTo>
                  <a:lnTo>
                    <a:pt x="0" y="57"/>
                  </a:lnTo>
                  <a:close/>
                </a:path>
              </a:pathLst>
            </a:custGeom>
            <a:solidFill>
              <a:srgbClr val="DBB069"/>
            </a:solidFill>
            <a:ln w="6350">
              <a:noFill/>
              <a:round/>
              <a:headEnd type="none" w="sm" len="sm"/>
              <a:tailEnd type="none" w="sm" len="sm"/>
            </a:ln>
          </p:spPr>
          <p:txBody>
            <a:bodyPr wrap="none" anchor="ctr"/>
            <a:lstStyle/>
            <a:p>
              <a:endParaRPr lang="en-US"/>
            </a:p>
          </p:txBody>
        </p:sp>
        <p:sp>
          <p:nvSpPr>
            <p:cNvPr id="215" name="Freeform 303">
              <a:extLst>
                <a:ext uri="{FF2B5EF4-FFF2-40B4-BE49-F238E27FC236}">
                  <a16:creationId xmlns:a16="http://schemas.microsoft.com/office/drawing/2014/main" id="{0762B057-F6FA-F342-8CD3-3069DFF20F89}"/>
                </a:ext>
              </a:extLst>
            </p:cNvPr>
            <p:cNvSpPr>
              <a:spLocks noChangeAspect="1"/>
            </p:cNvSpPr>
            <p:nvPr/>
          </p:nvSpPr>
          <p:spPr bwMode="auto">
            <a:xfrm>
              <a:off x="3923" y="3900"/>
              <a:ext cx="4" cy="72"/>
            </a:xfrm>
            <a:custGeom>
              <a:avLst/>
              <a:gdLst>
                <a:gd name="T0" fmla="*/ 2 w 26"/>
                <a:gd name="T1" fmla="*/ 0 h 490"/>
                <a:gd name="T2" fmla="*/ 5 w 26"/>
                <a:gd name="T3" fmla="*/ 483 h 490"/>
                <a:gd name="T4" fmla="*/ 26 w 26"/>
                <a:gd name="T5" fmla="*/ 477 h 490"/>
                <a:gd name="T6" fmla="*/ 17 w 26"/>
                <a:gd name="T7" fmla="*/ 18 h 490"/>
                <a:gd name="T8" fmla="*/ 2 w 26"/>
                <a:gd name="T9" fmla="*/ 0 h 490"/>
                <a:gd name="T10" fmla="*/ 0 60000 65536"/>
                <a:gd name="T11" fmla="*/ 0 60000 65536"/>
                <a:gd name="T12" fmla="*/ 0 60000 65536"/>
                <a:gd name="T13" fmla="*/ 0 60000 65536"/>
                <a:gd name="T14" fmla="*/ 0 60000 65536"/>
                <a:gd name="T15" fmla="*/ 0 w 26"/>
                <a:gd name="T16" fmla="*/ 0 h 490"/>
                <a:gd name="T17" fmla="*/ 26 w 26"/>
                <a:gd name="T18" fmla="*/ 490 h 490"/>
              </a:gdLst>
              <a:ahLst/>
              <a:cxnLst>
                <a:cxn ang="T10">
                  <a:pos x="T0" y="T1"/>
                </a:cxn>
                <a:cxn ang="T11">
                  <a:pos x="T2" y="T3"/>
                </a:cxn>
                <a:cxn ang="T12">
                  <a:pos x="T4" y="T5"/>
                </a:cxn>
                <a:cxn ang="T13">
                  <a:pos x="T6" y="T7"/>
                </a:cxn>
                <a:cxn ang="T14">
                  <a:pos x="T8" y="T9"/>
                </a:cxn>
              </a:cxnLst>
              <a:rect l="T15" t="T16" r="T17" b="T18"/>
              <a:pathLst>
                <a:path w="26" h="490">
                  <a:moveTo>
                    <a:pt x="2" y="0"/>
                  </a:moveTo>
                  <a:cubicBezTo>
                    <a:pt x="3" y="161"/>
                    <a:pt x="0" y="322"/>
                    <a:pt x="5" y="483"/>
                  </a:cubicBezTo>
                  <a:cubicBezTo>
                    <a:pt x="5" y="490"/>
                    <a:pt x="26" y="477"/>
                    <a:pt x="26" y="477"/>
                  </a:cubicBezTo>
                  <a:lnTo>
                    <a:pt x="17" y="18"/>
                  </a:lnTo>
                  <a:lnTo>
                    <a:pt x="2" y="0"/>
                  </a:lnTo>
                  <a:close/>
                </a:path>
              </a:pathLst>
            </a:custGeom>
            <a:solidFill>
              <a:srgbClr val="EDD6B1"/>
            </a:solidFill>
            <a:ln w="6350">
              <a:noFill/>
              <a:round/>
              <a:headEnd type="none" w="sm" len="sm"/>
              <a:tailEnd type="none" w="sm" len="sm"/>
            </a:ln>
          </p:spPr>
          <p:txBody>
            <a:bodyPr wrap="none" anchor="ctr"/>
            <a:lstStyle/>
            <a:p>
              <a:endParaRPr lang="en-US"/>
            </a:p>
          </p:txBody>
        </p:sp>
        <p:sp>
          <p:nvSpPr>
            <p:cNvPr id="216" name="Line 304">
              <a:extLst>
                <a:ext uri="{FF2B5EF4-FFF2-40B4-BE49-F238E27FC236}">
                  <a16:creationId xmlns:a16="http://schemas.microsoft.com/office/drawing/2014/main" id="{E5AF169F-6263-524C-9390-B7B31AEE3533}"/>
                </a:ext>
              </a:extLst>
            </p:cNvPr>
            <p:cNvSpPr>
              <a:spLocks noChangeAspect="1" noChangeShapeType="1"/>
            </p:cNvSpPr>
            <p:nvPr/>
          </p:nvSpPr>
          <p:spPr bwMode="auto">
            <a:xfrm>
              <a:off x="3962" y="3895"/>
              <a:ext cx="2" cy="71"/>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7" name="Line 305">
              <a:extLst>
                <a:ext uri="{FF2B5EF4-FFF2-40B4-BE49-F238E27FC236}">
                  <a16:creationId xmlns:a16="http://schemas.microsoft.com/office/drawing/2014/main" id="{11D99FAA-C060-A94F-AE09-973FD6BAEE47}"/>
                </a:ext>
              </a:extLst>
            </p:cNvPr>
            <p:cNvSpPr>
              <a:spLocks noChangeAspect="1" noChangeShapeType="1"/>
            </p:cNvSpPr>
            <p:nvPr/>
          </p:nvSpPr>
          <p:spPr bwMode="auto">
            <a:xfrm>
              <a:off x="3932" y="3900"/>
              <a:ext cx="2" cy="70"/>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8" name="Line 306">
              <a:extLst>
                <a:ext uri="{FF2B5EF4-FFF2-40B4-BE49-F238E27FC236}">
                  <a16:creationId xmlns:a16="http://schemas.microsoft.com/office/drawing/2014/main" id="{6841E4FD-566B-4F4D-AA87-711103D8F762}"/>
                </a:ext>
              </a:extLst>
            </p:cNvPr>
            <p:cNvSpPr>
              <a:spLocks noChangeAspect="1" noChangeShapeType="1"/>
            </p:cNvSpPr>
            <p:nvPr/>
          </p:nvSpPr>
          <p:spPr bwMode="auto">
            <a:xfrm flipH="1">
              <a:off x="3897" y="3937"/>
              <a:ext cx="23" cy="3"/>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9" name="Line 307">
              <a:extLst>
                <a:ext uri="{FF2B5EF4-FFF2-40B4-BE49-F238E27FC236}">
                  <a16:creationId xmlns:a16="http://schemas.microsoft.com/office/drawing/2014/main" id="{6B6B140B-CC26-FE4C-BAB7-90E0A6AC2670}"/>
                </a:ext>
              </a:extLst>
            </p:cNvPr>
            <p:cNvSpPr>
              <a:spLocks noChangeAspect="1" noChangeShapeType="1"/>
            </p:cNvSpPr>
            <p:nvPr/>
          </p:nvSpPr>
          <p:spPr bwMode="auto">
            <a:xfrm flipH="1">
              <a:off x="3934" y="3931"/>
              <a:ext cx="29" cy="4"/>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20" name="Line 308">
              <a:extLst>
                <a:ext uri="{FF2B5EF4-FFF2-40B4-BE49-F238E27FC236}">
                  <a16:creationId xmlns:a16="http://schemas.microsoft.com/office/drawing/2014/main" id="{189F6BB8-17A3-4041-8F64-EEE1064DBC77}"/>
                </a:ext>
              </a:extLst>
            </p:cNvPr>
            <p:cNvSpPr>
              <a:spLocks noChangeAspect="1" noChangeShapeType="1"/>
            </p:cNvSpPr>
            <p:nvPr/>
          </p:nvSpPr>
          <p:spPr bwMode="auto">
            <a:xfrm>
              <a:off x="3912" y="3974"/>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1" name="Line 309">
              <a:extLst>
                <a:ext uri="{FF2B5EF4-FFF2-40B4-BE49-F238E27FC236}">
                  <a16:creationId xmlns:a16="http://schemas.microsoft.com/office/drawing/2014/main" id="{FE0B16B2-FC29-F44D-A31F-A099A780BB8B}"/>
                </a:ext>
              </a:extLst>
            </p:cNvPr>
            <p:cNvSpPr>
              <a:spLocks noChangeAspect="1" noChangeShapeType="1"/>
            </p:cNvSpPr>
            <p:nvPr/>
          </p:nvSpPr>
          <p:spPr bwMode="auto">
            <a:xfrm>
              <a:off x="3894" y="3977"/>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2" name="Line 310">
              <a:extLst>
                <a:ext uri="{FF2B5EF4-FFF2-40B4-BE49-F238E27FC236}">
                  <a16:creationId xmlns:a16="http://schemas.microsoft.com/office/drawing/2014/main" id="{DD0AD29B-0702-1C48-A18A-3FF2F915C77E}"/>
                </a:ext>
              </a:extLst>
            </p:cNvPr>
            <p:cNvSpPr>
              <a:spLocks noChangeAspect="1" noChangeShapeType="1"/>
            </p:cNvSpPr>
            <p:nvPr/>
          </p:nvSpPr>
          <p:spPr bwMode="auto">
            <a:xfrm>
              <a:off x="3956" y="3970"/>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3" name="Line 311">
              <a:extLst>
                <a:ext uri="{FF2B5EF4-FFF2-40B4-BE49-F238E27FC236}">
                  <a16:creationId xmlns:a16="http://schemas.microsoft.com/office/drawing/2014/main" id="{3DB988BD-A9CE-C740-A5C4-78DCCDFCED11}"/>
                </a:ext>
              </a:extLst>
            </p:cNvPr>
            <p:cNvSpPr>
              <a:spLocks noChangeAspect="1" noChangeShapeType="1"/>
            </p:cNvSpPr>
            <p:nvPr/>
          </p:nvSpPr>
          <p:spPr bwMode="auto">
            <a:xfrm>
              <a:off x="3959" y="3970"/>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4" name="Line 312">
              <a:extLst>
                <a:ext uri="{FF2B5EF4-FFF2-40B4-BE49-F238E27FC236}">
                  <a16:creationId xmlns:a16="http://schemas.microsoft.com/office/drawing/2014/main" id="{06A606E3-4744-6944-95EE-B9FBD553FC27}"/>
                </a:ext>
              </a:extLst>
            </p:cNvPr>
            <p:cNvSpPr>
              <a:spLocks noChangeAspect="1" noChangeShapeType="1"/>
            </p:cNvSpPr>
            <p:nvPr/>
          </p:nvSpPr>
          <p:spPr bwMode="auto">
            <a:xfrm flipH="1">
              <a:off x="3893" y="3966"/>
              <a:ext cx="84" cy="9"/>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5" name="Line 313">
              <a:extLst>
                <a:ext uri="{FF2B5EF4-FFF2-40B4-BE49-F238E27FC236}">
                  <a16:creationId xmlns:a16="http://schemas.microsoft.com/office/drawing/2014/main" id="{D6884177-AB4C-0040-B5D0-C1E07A5A61C2}"/>
                </a:ext>
              </a:extLst>
            </p:cNvPr>
            <p:cNvSpPr>
              <a:spLocks noChangeAspect="1" noChangeShapeType="1"/>
            </p:cNvSpPr>
            <p:nvPr/>
          </p:nvSpPr>
          <p:spPr bwMode="auto">
            <a:xfrm flipH="1">
              <a:off x="3838" y="3942"/>
              <a:ext cx="3" cy="75"/>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26" name="Line 314">
              <a:extLst>
                <a:ext uri="{FF2B5EF4-FFF2-40B4-BE49-F238E27FC236}">
                  <a16:creationId xmlns:a16="http://schemas.microsoft.com/office/drawing/2014/main" id="{E0CBBC91-DF65-5548-9FA8-AAEC8CC862B8}"/>
                </a:ext>
              </a:extLst>
            </p:cNvPr>
            <p:cNvSpPr>
              <a:spLocks noChangeAspect="1" noChangeShapeType="1"/>
            </p:cNvSpPr>
            <p:nvPr/>
          </p:nvSpPr>
          <p:spPr bwMode="auto">
            <a:xfrm flipH="1">
              <a:off x="3839" y="3942"/>
              <a:ext cx="3" cy="76"/>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27" name="Freeform 315">
              <a:extLst>
                <a:ext uri="{FF2B5EF4-FFF2-40B4-BE49-F238E27FC236}">
                  <a16:creationId xmlns:a16="http://schemas.microsoft.com/office/drawing/2014/main" id="{0AEC1236-8A41-4C4F-A448-F56D25B14072}"/>
                </a:ext>
              </a:extLst>
            </p:cNvPr>
            <p:cNvSpPr>
              <a:spLocks noChangeAspect="1"/>
            </p:cNvSpPr>
            <p:nvPr/>
          </p:nvSpPr>
          <p:spPr bwMode="auto">
            <a:xfrm>
              <a:off x="3906" y="3940"/>
              <a:ext cx="8" cy="10"/>
            </a:xfrm>
            <a:custGeom>
              <a:avLst/>
              <a:gdLst>
                <a:gd name="T0" fmla="*/ 0 w 63"/>
                <a:gd name="T1" fmla="*/ 6 h 73"/>
                <a:gd name="T2" fmla="*/ 6 w 63"/>
                <a:gd name="T3" fmla="*/ 72 h 73"/>
                <a:gd name="T4" fmla="*/ 36 w 63"/>
                <a:gd name="T5" fmla="*/ 69 h 73"/>
                <a:gd name="T6" fmla="*/ 30 w 63"/>
                <a:gd name="T7" fmla="*/ 60 h 73"/>
                <a:gd name="T8" fmla="*/ 36 w 63"/>
                <a:gd name="T9" fmla="*/ 51 h 73"/>
                <a:gd name="T10" fmla="*/ 45 w 63"/>
                <a:gd name="T11" fmla="*/ 45 h 73"/>
                <a:gd name="T12" fmla="*/ 63 w 63"/>
                <a:gd name="T13" fmla="*/ 48 h 73"/>
                <a:gd name="T14" fmla="*/ 60 w 63"/>
                <a:gd name="T15" fmla="*/ 0 h 73"/>
                <a:gd name="T16" fmla="*/ 0 w 63"/>
                <a:gd name="T17" fmla="*/ 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3"/>
                <a:gd name="T29" fmla="*/ 63 w 6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3">
                  <a:moveTo>
                    <a:pt x="0" y="6"/>
                  </a:moveTo>
                  <a:lnTo>
                    <a:pt x="6" y="72"/>
                  </a:lnTo>
                  <a:cubicBezTo>
                    <a:pt x="16" y="71"/>
                    <a:pt x="27" y="73"/>
                    <a:pt x="36" y="69"/>
                  </a:cubicBezTo>
                  <a:cubicBezTo>
                    <a:pt x="39" y="67"/>
                    <a:pt x="30" y="64"/>
                    <a:pt x="30" y="60"/>
                  </a:cubicBezTo>
                  <a:cubicBezTo>
                    <a:pt x="30" y="56"/>
                    <a:pt x="33" y="54"/>
                    <a:pt x="36" y="51"/>
                  </a:cubicBezTo>
                  <a:cubicBezTo>
                    <a:pt x="39" y="48"/>
                    <a:pt x="42" y="47"/>
                    <a:pt x="45" y="45"/>
                  </a:cubicBezTo>
                  <a:cubicBezTo>
                    <a:pt x="61" y="48"/>
                    <a:pt x="55" y="48"/>
                    <a:pt x="63" y="48"/>
                  </a:cubicBezTo>
                  <a:lnTo>
                    <a:pt x="60" y="0"/>
                  </a:lnTo>
                  <a:lnTo>
                    <a:pt x="0" y="6"/>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28" name="Freeform 316">
              <a:extLst>
                <a:ext uri="{FF2B5EF4-FFF2-40B4-BE49-F238E27FC236}">
                  <a16:creationId xmlns:a16="http://schemas.microsoft.com/office/drawing/2014/main" id="{AF842525-B7C9-8649-8D1E-4C4AB110638A}"/>
                </a:ext>
              </a:extLst>
            </p:cNvPr>
            <p:cNvSpPr>
              <a:spLocks noChangeAspect="1"/>
            </p:cNvSpPr>
            <p:nvPr/>
          </p:nvSpPr>
          <p:spPr bwMode="auto">
            <a:xfrm>
              <a:off x="3938" y="3924"/>
              <a:ext cx="3" cy="7"/>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29" name="Freeform 317">
              <a:extLst>
                <a:ext uri="{FF2B5EF4-FFF2-40B4-BE49-F238E27FC236}">
                  <a16:creationId xmlns:a16="http://schemas.microsoft.com/office/drawing/2014/main" id="{B50532B2-BC0E-BC48-AD5D-4B644BD14811}"/>
                </a:ext>
              </a:extLst>
            </p:cNvPr>
            <p:cNvSpPr>
              <a:spLocks noChangeAspect="1"/>
            </p:cNvSpPr>
            <p:nvPr/>
          </p:nvSpPr>
          <p:spPr bwMode="auto">
            <a:xfrm>
              <a:off x="3935" y="3924"/>
              <a:ext cx="5" cy="7"/>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nvGrpSpPr>
            <p:cNvPr id="230" name="Group 318">
              <a:extLst>
                <a:ext uri="{FF2B5EF4-FFF2-40B4-BE49-F238E27FC236}">
                  <a16:creationId xmlns:a16="http://schemas.microsoft.com/office/drawing/2014/main" id="{9B20AAF6-C91B-1D48-9DF1-F29A94A1F74E}"/>
                </a:ext>
              </a:extLst>
            </p:cNvPr>
            <p:cNvGrpSpPr>
              <a:grpSpLocks noChangeAspect="1"/>
            </p:cNvGrpSpPr>
            <p:nvPr/>
          </p:nvGrpSpPr>
          <p:grpSpPr bwMode="auto">
            <a:xfrm>
              <a:off x="4049" y="3921"/>
              <a:ext cx="6" cy="6"/>
              <a:chOff x="4051" y="2187"/>
              <a:chExt cx="43" cy="46"/>
            </a:xfrm>
          </p:grpSpPr>
          <p:sp>
            <p:nvSpPr>
              <p:cNvPr id="398" name="Freeform 319">
                <a:extLst>
                  <a:ext uri="{FF2B5EF4-FFF2-40B4-BE49-F238E27FC236}">
                    <a16:creationId xmlns:a16="http://schemas.microsoft.com/office/drawing/2014/main" id="{EE4F18E6-21C8-4743-AA1A-C356E00FE970}"/>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9" name="Freeform 320">
                <a:extLst>
                  <a:ext uri="{FF2B5EF4-FFF2-40B4-BE49-F238E27FC236}">
                    <a16:creationId xmlns:a16="http://schemas.microsoft.com/office/drawing/2014/main" id="{D1B6A06C-E640-8E49-9F4D-B5FC72849683}"/>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1" name="Group 321">
              <a:extLst>
                <a:ext uri="{FF2B5EF4-FFF2-40B4-BE49-F238E27FC236}">
                  <a16:creationId xmlns:a16="http://schemas.microsoft.com/office/drawing/2014/main" id="{6D0E0E55-DDC4-C14E-B70B-1C29E2D34883}"/>
                </a:ext>
              </a:extLst>
            </p:cNvPr>
            <p:cNvGrpSpPr>
              <a:grpSpLocks noChangeAspect="1"/>
            </p:cNvGrpSpPr>
            <p:nvPr/>
          </p:nvGrpSpPr>
          <p:grpSpPr bwMode="auto">
            <a:xfrm>
              <a:off x="3936" y="3954"/>
              <a:ext cx="6" cy="7"/>
              <a:chOff x="4051" y="2187"/>
              <a:chExt cx="43" cy="46"/>
            </a:xfrm>
          </p:grpSpPr>
          <p:sp>
            <p:nvSpPr>
              <p:cNvPr id="396" name="Freeform 322">
                <a:extLst>
                  <a:ext uri="{FF2B5EF4-FFF2-40B4-BE49-F238E27FC236}">
                    <a16:creationId xmlns:a16="http://schemas.microsoft.com/office/drawing/2014/main" id="{6A056BEE-C753-644F-BC2C-181CFC9F1C4D}"/>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7" name="Freeform 323">
                <a:extLst>
                  <a:ext uri="{FF2B5EF4-FFF2-40B4-BE49-F238E27FC236}">
                    <a16:creationId xmlns:a16="http://schemas.microsoft.com/office/drawing/2014/main" id="{73FB54E6-BF6F-1743-9D43-477EEBD7A007}"/>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2" name="Group 324">
              <a:extLst>
                <a:ext uri="{FF2B5EF4-FFF2-40B4-BE49-F238E27FC236}">
                  <a16:creationId xmlns:a16="http://schemas.microsoft.com/office/drawing/2014/main" id="{DBCBA026-2AE2-A241-859F-EB7AE2C0DA3D}"/>
                </a:ext>
              </a:extLst>
            </p:cNvPr>
            <p:cNvGrpSpPr>
              <a:grpSpLocks noChangeAspect="1"/>
            </p:cNvGrpSpPr>
            <p:nvPr/>
          </p:nvGrpSpPr>
          <p:grpSpPr bwMode="auto">
            <a:xfrm>
              <a:off x="3955" y="3952"/>
              <a:ext cx="6" cy="7"/>
              <a:chOff x="4051" y="2187"/>
              <a:chExt cx="43" cy="46"/>
            </a:xfrm>
          </p:grpSpPr>
          <p:sp>
            <p:nvSpPr>
              <p:cNvPr id="394" name="Freeform 325">
                <a:extLst>
                  <a:ext uri="{FF2B5EF4-FFF2-40B4-BE49-F238E27FC236}">
                    <a16:creationId xmlns:a16="http://schemas.microsoft.com/office/drawing/2014/main" id="{FB987F17-2625-9D44-914F-2B3E6FB7B973}"/>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5" name="Freeform 326">
                <a:extLst>
                  <a:ext uri="{FF2B5EF4-FFF2-40B4-BE49-F238E27FC236}">
                    <a16:creationId xmlns:a16="http://schemas.microsoft.com/office/drawing/2014/main" id="{6438CD63-C014-FA43-A30D-0402059C0AF4}"/>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3" name="Group 327">
              <a:extLst>
                <a:ext uri="{FF2B5EF4-FFF2-40B4-BE49-F238E27FC236}">
                  <a16:creationId xmlns:a16="http://schemas.microsoft.com/office/drawing/2014/main" id="{E5362B1A-7318-5B40-A96A-BCC49DB3B582}"/>
                </a:ext>
              </a:extLst>
            </p:cNvPr>
            <p:cNvGrpSpPr>
              <a:grpSpLocks noChangeAspect="1"/>
            </p:cNvGrpSpPr>
            <p:nvPr/>
          </p:nvGrpSpPr>
          <p:grpSpPr bwMode="auto">
            <a:xfrm>
              <a:off x="3899" y="3958"/>
              <a:ext cx="6" cy="7"/>
              <a:chOff x="4051" y="2187"/>
              <a:chExt cx="43" cy="46"/>
            </a:xfrm>
          </p:grpSpPr>
          <p:sp>
            <p:nvSpPr>
              <p:cNvPr id="392" name="Freeform 328">
                <a:extLst>
                  <a:ext uri="{FF2B5EF4-FFF2-40B4-BE49-F238E27FC236}">
                    <a16:creationId xmlns:a16="http://schemas.microsoft.com/office/drawing/2014/main" id="{3C4C2F03-3C2A-4140-A4F2-6B9B916A6897}"/>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3" name="Freeform 329">
                <a:extLst>
                  <a:ext uri="{FF2B5EF4-FFF2-40B4-BE49-F238E27FC236}">
                    <a16:creationId xmlns:a16="http://schemas.microsoft.com/office/drawing/2014/main" id="{B75D51DA-1EA9-2447-84F2-74205F96FA35}"/>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4" name="Group 330">
              <a:extLst>
                <a:ext uri="{FF2B5EF4-FFF2-40B4-BE49-F238E27FC236}">
                  <a16:creationId xmlns:a16="http://schemas.microsoft.com/office/drawing/2014/main" id="{F13E7B4C-7820-9649-93A2-703120B201E7}"/>
                </a:ext>
              </a:extLst>
            </p:cNvPr>
            <p:cNvGrpSpPr>
              <a:grpSpLocks noChangeAspect="1"/>
            </p:cNvGrpSpPr>
            <p:nvPr/>
          </p:nvGrpSpPr>
          <p:grpSpPr bwMode="auto">
            <a:xfrm>
              <a:off x="3916" y="3956"/>
              <a:ext cx="6" cy="7"/>
              <a:chOff x="4051" y="2187"/>
              <a:chExt cx="43" cy="46"/>
            </a:xfrm>
          </p:grpSpPr>
          <p:sp>
            <p:nvSpPr>
              <p:cNvPr id="390" name="Freeform 331">
                <a:extLst>
                  <a:ext uri="{FF2B5EF4-FFF2-40B4-BE49-F238E27FC236}">
                    <a16:creationId xmlns:a16="http://schemas.microsoft.com/office/drawing/2014/main" id="{0158F201-77D3-0B41-86F0-BC4B9FA381C4}"/>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1" name="Freeform 332">
                <a:extLst>
                  <a:ext uri="{FF2B5EF4-FFF2-40B4-BE49-F238E27FC236}">
                    <a16:creationId xmlns:a16="http://schemas.microsoft.com/office/drawing/2014/main" id="{8F17B0BE-D9F7-D64F-83A3-7D433797B8DA}"/>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5" name="Group 333">
              <a:extLst>
                <a:ext uri="{FF2B5EF4-FFF2-40B4-BE49-F238E27FC236}">
                  <a16:creationId xmlns:a16="http://schemas.microsoft.com/office/drawing/2014/main" id="{4A92E6BD-7900-8E4A-AAED-7B145171C0E8}"/>
                </a:ext>
              </a:extLst>
            </p:cNvPr>
            <p:cNvGrpSpPr>
              <a:grpSpLocks noChangeAspect="1"/>
            </p:cNvGrpSpPr>
            <p:nvPr/>
          </p:nvGrpSpPr>
          <p:grpSpPr bwMode="auto">
            <a:xfrm>
              <a:off x="3899" y="3929"/>
              <a:ext cx="6" cy="6"/>
              <a:chOff x="4051" y="2187"/>
              <a:chExt cx="43" cy="46"/>
            </a:xfrm>
          </p:grpSpPr>
          <p:sp>
            <p:nvSpPr>
              <p:cNvPr id="388" name="Freeform 334">
                <a:extLst>
                  <a:ext uri="{FF2B5EF4-FFF2-40B4-BE49-F238E27FC236}">
                    <a16:creationId xmlns:a16="http://schemas.microsoft.com/office/drawing/2014/main" id="{499F4311-7DBF-D84D-A409-2B1659DAD59C}"/>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89" name="Freeform 335">
                <a:extLst>
                  <a:ext uri="{FF2B5EF4-FFF2-40B4-BE49-F238E27FC236}">
                    <a16:creationId xmlns:a16="http://schemas.microsoft.com/office/drawing/2014/main" id="{2974AB4B-7F5B-CA45-B287-2CE35CC6F37C}"/>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6" name="Group 336">
              <a:extLst>
                <a:ext uri="{FF2B5EF4-FFF2-40B4-BE49-F238E27FC236}">
                  <a16:creationId xmlns:a16="http://schemas.microsoft.com/office/drawing/2014/main" id="{BF732E27-058E-2546-B09E-3DD0331EFAF7}"/>
                </a:ext>
              </a:extLst>
            </p:cNvPr>
            <p:cNvGrpSpPr>
              <a:grpSpLocks noChangeAspect="1"/>
            </p:cNvGrpSpPr>
            <p:nvPr/>
          </p:nvGrpSpPr>
          <p:grpSpPr bwMode="auto">
            <a:xfrm>
              <a:off x="3915" y="3926"/>
              <a:ext cx="6" cy="7"/>
              <a:chOff x="4051" y="2187"/>
              <a:chExt cx="43" cy="46"/>
            </a:xfrm>
          </p:grpSpPr>
          <p:sp>
            <p:nvSpPr>
              <p:cNvPr id="386" name="Freeform 337">
                <a:extLst>
                  <a:ext uri="{FF2B5EF4-FFF2-40B4-BE49-F238E27FC236}">
                    <a16:creationId xmlns:a16="http://schemas.microsoft.com/office/drawing/2014/main" id="{B2A6A396-0C7C-B746-BEFD-24958D1B64BC}"/>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87" name="Freeform 338">
                <a:extLst>
                  <a:ext uri="{FF2B5EF4-FFF2-40B4-BE49-F238E27FC236}">
                    <a16:creationId xmlns:a16="http://schemas.microsoft.com/office/drawing/2014/main" id="{EAAD32CC-F84B-9E4D-81A3-C1639BC3E103}"/>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sp>
          <p:nvSpPr>
            <p:cNvPr id="237" name="Freeform 339">
              <a:extLst>
                <a:ext uri="{FF2B5EF4-FFF2-40B4-BE49-F238E27FC236}">
                  <a16:creationId xmlns:a16="http://schemas.microsoft.com/office/drawing/2014/main" id="{8E0F3085-7266-4C45-8EC2-B7985A2E1A36}"/>
                </a:ext>
              </a:extLst>
            </p:cNvPr>
            <p:cNvSpPr>
              <a:spLocks noChangeAspect="1"/>
            </p:cNvSpPr>
            <p:nvPr/>
          </p:nvSpPr>
          <p:spPr bwMode="auto">
            <a:xfrm>
              <a:off x="3923" y="3900"/>
              <a:ext cx="9" cy="12"/>
            </a:xfrm>
            <a:custGeom>
              <a:avLst/>
              <a:gdLst>
                <a:gd name="T0" fmla="*/ 18 w 69"/>
                <a:gd name="T1" fmla="*/ 11 h 83"/>
                <a:gd name="T2" fmla="*/ 21 w 69"/>
                <a:gd name="T3" fmla="*/ 41 h 83"/>
                <a:gd name="T4" fmla="*/ 36 w 69"/>
                <a:gd name="T5" fmla="*/ 83 h 83"/>
                <a:gd name="T6" fmla="*/ 54 w 69"/>
                <a:gd name="T7" fmla="*/ 77 h 83"/>
                <a:gd name="T8" fmla="*/ 63 w 69"/>
                <a:gd name="T9" fmla="*/ 74 h 83"/>
                <a:gd name="T10" fmla="*/ 36 w 69"/>
                <a:gd name="T11" fmla="*/ 56 h 83"/>
                <a:gd name="T12" fmla="*/ 21 w 69"/>
                <a:gd name="T13" fmla="*/ 32 h 83"/>
                <a:gd name="T14" fmla="*/ 18 w 69"/>
                <a:gd name="T15" fmla="*/ 11 h 8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83"/>
                <a:gd name="T26" fmla="*/ 69 w 69"/>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83">
                  <a:moveTo>
                    <a:pt x="18" y="11"/>
                  </a:moveTo>
                  <a:cubicBezTo>
                    <a:pt x="0" y="17"/>
                    <a:pt x="5" y="36"/>
                    <a:pt x="21" y="41"/>
                  </a:cubicBezTo>
                  <a:cubicBezTo>
                    <a:pt x="26" y="55"/>
                    <a:pt x="28" y="71"/>
                    <a:pt x="36" y="83"/>
                  </a:cubicBezTo>
                  <a:cubicBezTo>
                    <a:pt x="42" y="81"/>
                    <a:pt x="48" y="79"/>
                    <a:pt x="54" y="77"/>
                  </a:cubicBezTo>
                  <a:cubicBezTo>
                    <a:pt x="57" y="76"/>
                    <a:pt x="63" y="74"/>
                    <a:pt x="63" y="74"/>
                  </a:cubicBezTo>
                  <a:cubicBezTo>
                    <a:pt x="69" y="56"/>
                    <a:pt x="51" y="58"/>
                    <a:pt x="36" y="56"/>
                  </a:cubicBezTo>
                  <a:cubicBezTo>
                    <a:pt x="23" y="52"/>
                    <a:pt x="25" y="44"/>
                    <a:pt x="21" y="32"/>
                  </a:cubicBezTo>
                  <a:cubicBezTo>
                    <a:pt x="18" y="7"/>
                    <a:pt x="18" y="0"/>
                    <a:pt x="18" y="11"/>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38" name="Freeform 340">
              <a:extLst>
                <a:ext uri="{FF2B5EF4-FFF2-40B4-BE49-F238E27FC236}">
                  <a16:creationId xmlns:a16="http://schemas.microsoft.com/office/drawing/2014/main" id="{ADB04005-6BA3-974B-B2BA-DFC32E8ECF47}"/>
                </a:ext>
              </a:extLst>
            </p:cNvPr>
            <p:cNvSpPr>
              <a:spLocks noChangeAspect="1"/>
            </p:cNvSpPr>
            <p:nvPr/>
          </p:nvSpPr>
          <p:spPr bwMode="auto">
            <a:xfrm>
              <a:off x="3928" y="3899"/>
              <a:ext cx="4" cy="7"/>
            </a:xfrm>
            <a:custGeom>
              <a:avLst/>
              <a:gdLst>
                <a:gd name="T0" fmla="*/ 18 w 28"/>
                <a:gd name="T1" fmla="*/ 0 h 47"/>
                <a:gd name="T2" fmla="*/ 0 w 28"/>
                <a:gd name="T3" fmla="*/ 24 h 47"/>
                <a:gd name="T4" fmla="*/ 21 w 28"/>
                <a:gd name="T5" fmla="*/ 42 h 47"/>
                <a:gd name="T6" fmla="*/ 24 w 28"/>
                <a:gd name="T7" fmla="*/ 24 h 47"/>
                <a:gd name="T8" fmla="*/ 27 w 28"/>
                <a:gd name="T9" fmla="*/ 15 h 47"/>
                <a:gd name="T10" fmla="*/ 18 w 28"/>
                <a:gd name="T11" fmla="*/ 12 h 47"/>
                <a:gd name="T12" fmla="*/ 18 w 28"/>
                <a:gd name="T13" fmla="*/ 0 h 47"/>
                <a:gd name="T14" fmla="*/ 0 60000 65536"/>
                <a:gd name="T15" fmla="*/ 0 60000 65536"/>
                <a:gd name="T16" fmla="*/ 0 60000 65536"/>
                <a:gd name="T17" fmla="*/ 0 60000 65536"/>
                <a:gd name="T18" fmla="*/ 0 60000 65536"/>
                <a:gd name="T19" fmla="*/ 0 60000 65536"/>
                <a:gd name="T20" fmla="*/ 0 60000 65536"/>
                <a:gd name="T21" fmla="*/ 0 w 28"/>
                <a:gd name="T22" fmla="*/ 0 h 47"/>
                <a:gd name="T23" fmla="*/ 28 w 2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7">
                  <a:moveTo>
                    <a:pt x="18" y="0"/>
                  </a:moveTo>
                  <a:cubicBezTo>
                    <a:pt x="8" y="7"/>
                    <a:pt x="4" y="12"/>
                    <a:pt x="0" y="24"/>
                  </a:cubicBezTo>
                  <a:cubicBezTo>
                    <a:pt x="9" y="38"/>
                    <a:pt x="2" y="47"/>
                    <a:pt x="21" y="42"/>
                  </a:cubicBezTo>
                  <a:cubicBezTo>
                    <a:pt x="22" y="36"/>
                    <a:pt x="23" y="30"/>
                    <a:pt x="24" y="24"/>
                  </a:cubicBezTo>
                  <a:cubicBezTo>
                    <a:pt x="25" y="21"/>
                    <a:pt x="28" y="18"/>
                    <a:pt x="27" y="15"/>
                  </a:cubicBezTo>
                  <a:cubicBezTo>
                    <a:pt x="26" y="12"/>
                    <a:pt x="20" y="15"/>
                    <a:pt x="18" y="12"/>
                  </a:cubicBezTo>
                  <a:cubicBezTo>
                    <a:pt x="16" y="9"/>
                    <a:pt x="18" y="4"/>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39" name="Line 341">
              <a:extLst>
                <a:ext uri="{FF2B5EF4-FFF2-40B4-BE49-F238E27FC236}">
                  <a16:creationId xmlns:a16="http://schemas.microsoft.com/office/drawing/2014/main" id="{5371BDE1-1FF4-7E44-8F70-2C18110A3AD7}"/>
                </a:ext>
              </a:extLst>
            </p:cNvPr>
            <p:cNvSpPr>
              <a:spLocks noChangeAspect="1" noChangeShapeType="1"/>
            </p:cNvSpPr>
            <p:nvPr/>
          </p:nvSpPr>
          <p:spPr bwMode="auto">
            <a:xfrm flipV="1">
              <a:off x="3841" y="3929"/>
              <a:ext cx="80" cy="13"/>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0" name="Line 342">
              <a:extLst>
                <a:ext uri="{FF2B5EF4-FFF2-40B4-BE49-F238E27FC236}">
                  <a16:creationId xmlns:a16="http://schemas.microsoft.com/office/drawing/2014/main" id="{8F567CE0-B2A7-5548-AF01-66A5DBB7614B}"/>
                </a:ext>
              </a:extLst>
            </p:cNvPr>
            <p:cNvSpPr>
              <a:spLocks noChangeAspect="1" noChangeShapeType="1"/>
            </p:cNvSpPr>
            <p:nvPr/>
          </p:nvSpPr>
          <p:spPr bwMode="auto">
            <a:xfrm flipV="1">
              <a:off x="3841" y="3970"/>
              <a:ext cx="36" cy="4"/>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1" name="Line 343">
              <a:extLst>
                <a:ext uri="{FF2B5EF4-FFF2-40B4-BE49-F238E27FC236}">
                  <a16:creationId xmlns:a16="http://schemas.microsoft.com/office/drawing/2014/main" id="{5CB3AA10-0FB5-AD47-BDD8-DC6B89883544}"/>
                </a:ext>
              </a:extLst>
            </p:cNvPr>
            <p:cNvSpPr>
              <a:spLocks noChangeAspect="1" noChangeShapeType="1"/>
            </p:cNvSpPr>
            <p:nvPr/>
          </p:nvSpPr>
          <p:spPr bwMode="auto">
            <a:xfrm flipV="1">
              <a:off x="3881" y="3963"/>
              <a:ext cx="38" cy="7"/>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2" name="Line 344">
              <a:extLst>
                <a:ext uri="{FF2B5EF4-FFF2-40B4-BE49-F238E27FC236}">
                  <a16:creationId xmlns:a16="http://schemas.microsoft.com/office/drawing/2014/main" id="{346673C7-F95D-C34B-9D0C-FECE5766BF23}"/>
                </a:ext>
              </a:extLst>
            </p:cNvPr>
            <p:cNvSpPr>
              <a:spLocks noChangeAspect="1" noChangeShapeType="1"/>
            </p:cNvSpPr>
            <p:nvPr/>
          </p:nvSpPr>
          <p:spPr bwMode="auto">
            <a:xfrm>
              <a:off x="3923" y="3963"/>
              <a:ext cx="56"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3" name="Line 345">
              <a:extLst>
                <a:ext uri="{FF2B5EF4-FFF2-40B4-BE49-F238E27FC236}">
                  <a16:creationId xmlns:a16="http://schemas.microsoft.com/office/drawing/2014/main" id="{69D2F587-6303-FA4B-9489-A36C1FC064A3}"/>
                </a:ext>
              </a:extLst>
            </p:cNvPr>
            <p:cNvSpPr>
              <a:spLocks noChangeAspect="1" noChangeShapeType="1"/>
            </p:cNvSpPr>
            <p:nvPr/>
          </p:nvSpPr>
          <p:spPr bwMode="auto">
            <a:xfrm>
              <a:off x="3923" y="3929"/>
              <a:ext cx="57"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4" name="Line 346">
              <a:extLst>
                <a:ext uri="{FF2B5EF4-FFF2-40B4-BE49-F238E27FC236}">
                  <a16:creationId xmlns:a16="http://schemas.microsoft.com/office/drawing/2014/main" id="{428A970A-9889-FB4D-BD22-067B64A76FF5}"/>
                </a:ext>
              </a:extLst>
            </p:cNvPr>
            <p:cNvSpPr>
              <a:spLocks noChangeAspect="1" noChangeShapeType="1"/>
            </p:cNvSpPr>
            <p:nvPr/>
          </p:nvSpPr>
          <p:spPr bwMode="auto">
            <a:xfrm flipV="1">
              <a:off x="3895" y="3985"/>
              <a:ext cx="81" cy="7"/>
            </a:xfrm>
            <a:prstGeom prst="line">
              <a:avLst/>
            </a:prstGeom>
            <a:noFill/>
            <a:ln w="12700">
              <a:solidFill>
                <a:srgbClr val="F4E6D0"/>
              </a:solidFill>
              <a:round/>
              <a:headEnd type="none" w="sm" len="sm"/>
              <a:tailEnd type="none" w="sm" len="sm"/>
            </a:ln>
          </p:spPr>
          <p:txBody>
            <a:bodyPr wrap="none" anchor="ctr"/>
            <a:lstStyle/>
            <a:p>
              <a:endParaRPr lang="en-US"/>
            </a:p>
          </p:txBody>
        </p:sp>
        <p:sp>
          <p:nvSpPr>
            <p:cNvPr id="245" name="Line 347">
              <a:extLst>
                <a:ext uri="{FF2B5EF4-FFF2-40B4-BE49-F238E27FC236}">
                  <a16:creationId xmlns:a16="http://schemas.microsoft.com/office/drawing/2014/main" id="{C39DE516-4CEA-BE4C-9ECE-0075BC99D0E1}"/>
                </a:ext>
              </a:extLst>
            </p:cNvPr>
            <p:cNvSpPr>
              <a:spLocks noChangeAspect="1" noChangeShapeType="1"/>
            </p:cNvSpPr>
            <p:nvPr/>
          </p:nvSpPr>
          <p:spPr bwMode="auto">
            <a:xfrm flipH="1">
              <a:off x="3922" y="3930"/>
              <a:ext cx="1"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46" name="Line 348">
              <a:extLst>
                <a:ext uri="{FF2B5EF4-FFF2-40B4-BE49-F238E27FC236}">
                  <a16:creationId xmlns:a16="http://schemas.microsoft.com/office/drawing/2014/main" id="{ADC072E9-0784-B84D-B195-74982BEAD415}"/>
                </a:ext>
              </a:extLst>
            </p:cNvPr>
            <p:cNvSpPr>
              <a:spLocks noChangeAspect="1" noChangeShapeType="1"/>
            </p:cNvSpPr>
            <p:nvPr/>
          </p:nvSpPr>
          <p:spPr bwMode="auto">
            <a:xfrm flipH="1">
              <a:off x="3878" y="3935"/>
              <a:ext cx="1"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47" name="Line 349">
              <a:extLst>
                <a:ext uri="{FF2B5EF4-FFF2-40B4-BE49-F238E27FC236}">
                  <a16:creationId xmlns:a16="http://schemas.microsoft.com/office/drawing/2014/main" id="{CEF7819E-928D-3241-9D7E-0D7D9624DCC5}"/>
                </a:ext>
              </a:extLst>
            </p:cNvPr>
            <p:cNvSpPr>
              <a:spLocks noChangeAspect="1" noChangeShapeType="1"/>
            </p:cNvSpPr>
            <p:nvPr/>
          </p:nvSpPr>
          <p:spPr bwMode="auto">
            <a:xfrm flipH="1">
              <a:off x="3879" y="3936"/>
              <a:ext cx="1"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48" name="Freeform 350">
              <a:extLst>
                <a:ext uri="{FF2B5EF4-FFF2-40B4-BE49-F238E27FC236}">
                  <a16:creationId xmlns:a16="http://schemas.microsoft.com/office/drawing/2014/main" id="{C98815CE-8C0C-444F-A9E0-B8DCB4D08B01}"/>
                </a:ext>
              </a:extLst>
            </p:cNvPr>
            <p:cNvSpPr>
              <a:spLocks noChangeAspect="1"/>
            </p:cNvSpPr>
            <p:nvPr/>
          </p:nvSpPr>
          <p:spPr bwMode="auto">
            <a:xfrm>
              <a:off x="3893" y="3989"/>
              <a:ext cx="45" cy="8"/>
            </a:xfrm>
            <a:custGeom>
              <a:avLst/>
              <a:gdLst>
                <a:gd name="T0" fmla="*/ 0 w 327"/>
                <a:gd name="T1" fmla="*/ 27 h 54"/>
                <a:gd name="T2" fmla="*/ 18 w 327"/>
                <a:gd name="T3" fmla="*/ 54 h 54"/>
                <a:gd name="T4" fmla="*/ 327 w 327"/>
                <a:gd name="T5" fmla="*/ 30 h 54"/>
                <a:gd name="T6" fmla="*/ 327 w 327"/>
                <a:gd name="T7" fmla="*/ 0 h 54"/>
                <a:gd name="T8" fmla="*/ 0 w 327"/>
                <a:gd name="T9" fmla="*/ 27 h 54"/>
                <a:gd name="T10" fmla="*/ 0 60000 65536"/>
                <a:gd name="T11" fmla="*/ 0 60000 65536"/>
                <a:gd name="T12" fmla="*/ 0 60000 65536"/>
                <a:gd name="T13" fmla="*/ 0 60000 65536"/>
                <a:gd name="T14" fmla="*/ 0 60000 65536"/>
                <a:gd name="T15" fmla="*/ 0 w 327"/>
                <a:gd name="T16" fmla="*/ 0 h 54"/>
                <a:gd name="T17" fmla="*/ 327 w 327"/>
                <a:gd name="T18" fmla="*/ 54 h 54"/>
              </a:gdLst>
              <a:ahLst/>
              <a:cxnLst>
                <a:cxn ang="T10">
                  <a:pos x="T0" y="T1"/>
                </a:cxn>
                <a:cxn ang="T11">
                  <a:pos x="T2" y="T3"/>
                </a:cxn>
                <a:cxn ang="T12">
                  <a:pos x="T4" y="T5"/>
                </a:cxn>
                <a:cxn ang="T13">
                  <a:pos x="T6" y="T7"/>
                </a:cxn>
                <a:cxn ang="T14">
                  <a:pos x="T8" y="T9"/>
                </a:cxn>
              </a:cxnLst>
              <a:rect l="T15" t="T16" r="T17" b="T18"/>
              <a:pathLst>
                <a:path w="327" h="54">
                  <a:moveTo>
                    <a:pt x="0" y="27"/>
                  </a:moveTo>
                  <a:lnTo>
                    <a:pt x="18" y="54"/>
                  </a:lnTo>
                  <a:lnTo>
                    <a:pt x="327" y="30"/>
                  </a:lnTo>
                  <a:lnTo>
                    <a:pt x="327" y="0"/>
                  </a:lnTo>
                  <a:lnTo>
                    <a:pt x="0" y="27"/>
                  </a:lnTo>
                  <a:close/>
                </a:path>
              </a:pathLst>
            </a:custGeom>
            <a:solidFill>
              <a:srgbClr val="DBB069"/>
            </a:solidFill>
            <a:ln w="6350">
              <a:noFill/>
              <a:round/>
              <a:headEnd type="none" w="sm" len="sm"/>
              <a:tailEnd type="none" w="sm" len="sm"/>
            </a:ln>
          </p:spPr>
          <p:txBody>
            <a:bodyPr wrap="none" anchor="ctr"/>
            <a:lstStyle/>
            <a:p>
              <a:endParaRPr lang="en-US"/>
            </a:p>
          </p:txBody>
        </p:sp>
        <p:sp>
          <p:nvSpPr>
            <p:cNvPr id="249" name="Freeform 351">
              <a:extLst>
                <a:ext uri="{FF2B5EF4-FFF2-40B4-BE49-F238E27FC236}">
                  <a16:creationId xmlns:a16="http://schemas.microsoft.com/office/drawing/2014/main" id="{A9A9F022-A548-D348-9185-57953633355B}"/>
                </a:ext>
              </a:extLst>
            </p:cNvPr>
            <p:cNvSpPr>
              <a:spLocks noChangeAspect="1"/>
            </p:cNvSpPr>
            <p:nvPr/>
          </p:nvSpPr>
          <p:spPr bwMode="auto">
            <a:xfrm>
              <a:off x="3943" y="3986"/>
              <a:ext cx="34" cy="14"/>
            </a:xfrm>
            <a:custGeom>
              <a:avLst/>
              <a:gdLst>
                <a:gd name="T0" fmla="*/ 0 w 252"/>
                <a:gd name="T1" fmla="*/ 21 h 101"/>
                <a:gd name="T2" fmla="*/ 9 w 252"/>
                <a:gd name="T3" fmla="*/ 60 h 101"/>
                <a:gd name="T4" fmla="*/ 252 w 252"/>
                <a:gd name="T5" fmla="*/ 36 h 101"/>
                <a:gd name="T6" fmla="*/ 249 w 252"/>
                <a:gd name="T7" fmla="*/ 0 h 101"/>
                <a:gd name="T8" fmla="*/ 0 w 252"/>
                <a:gd name="T9" fmla="*/ 21 h 101"/>
                <a:gd name="T10" fmla="*/ 0 60000 65536"/>
                <a:gd name="T11" fmla="*/ 0 60000 65536"/>
                <a:gd name="T12" fmla="*/ 0 60000 65536"/>
                <a:gd name="T13" fmla="*/ 0 60000 65536"/>
                <a:gd name="T14" fmla="*/ 0 60000 65536"/>
                <a:gd name="T15" fmla="*/ 0 w 252"/>
                <a:gd name="T16" fmla="*/ 0 h 101"/>
                <a:gd name="T17" fmla="*/ 252 w 252"/>
                <a:gd name="T18" fmla="*/ 101 h 101"/>
              </a:gdLst>
              <a:ahLst/>
              <a:cxnLst>
                <a:cxn ang="T10">
                  <a:pos x="T0" y="T1"/>
                </a:cxn>
                <a:cxn ang="T11">
                  <a:pos x="T2" y="T3"/>
                </a:cxn>
                <a:cxn ang="T12">
                  <a:pos x="T4" y="T5"/>
                </a:cxn>
                <a:cxn ang="T13">
                  <a:pos x="T6" y="T7"/>
                </a:cxn>
                <a:cxn ang="T14">
                  <a:pos x="T8" y="T9"/>
                </a:cxn>
              </a:cxnLst>
              <a:rect l="T15" t="T16" r="T17" b="T18"/>
              <a:pathLst>
                <a:path w="252" h="101">
                  <a:moveTo>
                    <a:pt x="0" y="21"/>
                  </a:moveTo>
                  <a:cubicBezTo>
                    <a:pt x="8" y="101"/>
                    <a:pt x="9" y="90"/>
                    <a:pt x="9" y="60"/>
                  </a:cubicBezTo>
                  <a:lnTo>
                    <a:pt x="252" y="36"/>
                  </a:lnTo>
                  <a:lnTo>
                    <a:pt x="249" y="0"/>
                  </a:lnTo>
                  <a:lnTo>
                    <a:pt x="0" y="21"/>
                  </a:lnTo>
                  <a:close/>
                </a:path>
              </a:pathLst>
            </a:custGeom>
            <a:solidFill>
              <a:srgbClr val="DBB069"/>
            </a:solidFill>
            <a:ln w="6350">
              <a:noFill/>
              <a:round/>
              <a:headEnd type="none" w="sm" len="sm"/>
              <a:tailEnd type="none" w="sm" len="sm"/>
            </a:ln>
          </p:spPr>
          <p:txBody>
            <a:bodyPr wrap="none" anchor="ctr"/>
            <a:lstStyle/>
            <a:p>
              <a:endParaRPr lang="en-US"/>
            </a:p>
          </p:txBody>
        </p:sp>
        <p:sp>
          <p:nvSpPr>
            <p:cNvPr id="250" name="Freeform 352">
              <a:extLst>
                <a:ext uri="{FF2B5EF4-FFF2-40B4-BE49-F238E27FC236}">
                  <a16:creationId xmlns:a16="http://schemas.microsoft.com/office/drawing/2014/main" id="{7C4F0B59-2EA3-024A-A63B-21C4E4A0A9B6}"/>
                </a:ext>
              </a:extLst>
            </p:cNvPr>
            <p:cNvSpPr>
              <a:spLocks noChangeAspect="1"/>
            </p:cNvSpPr>
            <p:nvPr/>
          </p:nvSpPr>
          <p:spPr bwMode="auto">
            <a:xfrm>
              <a:off x="3905" y="3993"/>
              <a:ext cx="14" cy="6"/>
            </a:xfrm>
            <a:custGeom>
              <a:avLst/>
              <a:gdLst>
                <a:gd name="T0" fmla="*/ 0 w 102"/>
                <a:gd name="T1" fmla="*/ 9 h 42"/>
                <a:gd name="T2" fmla="*/ 6 w 102"/>
                <a:gd name="T3" fmla="*/ 42 h 42"/>
                <a:gd name="T4" fmla="*/ 102 w 102"/>
                <a:gd name="T5" fmla="*/ 33 h 42"/>
                <a:gd name="T6" fmla="*/ 102 w 102"/>
                <a:gd name="T7" fmla="*/ 0 h 42"/>
                <a:gd name="T8" fmla="*/ 0 w 102"/>
                <a:gd name="T9" fmla="*/ 9 h 42"/>
                <a:gd name="T10" fmla="*/ 0 60000 65536"/>
                <a:gd name="T11" fmla="*/ 0 60000 65536"/>
                <a:gd name="T12" fmla="*/ 0 60000 65536"/>
                <a:gd name="T13" fmla="*/ 0 60000 65536"/>
                <a:gd name="T14" fmla="*/ 0 60000 65536"/>
                <a:gd name="T15" fmla="*/ 0 w 102"/>
                <a:gd name="T16" fmla="*/ 0 h 42"/>
                <a:gd name="T17" fmla="*/ 102 w 102"/>
                <a:gd name="T18" fmla="*/ 42 h 42"/>
              </a:gdLst>
              <a:ahLst/>
              <a:cxnLst>
                <a:cxn ang="T10">
                  <a:pos x="T0" y="T1"/>
                </a:cxn>
                <a:cxn ang="T11">
                  <a:pos x="T2" y="T3"/>
                </a:cxn>
                <a:cxn ang="T12">
                  <a:pos x="T4" y="T5"/>
                </a:cxn>
                <a:cxn ang="T13">
                  <a:pos x="T6" y="T7"/>
                </a:cxn>
                <a:cxn ang="T14">
                  <a:pos x="T8" y="T9"/>
                </a:cxn>
              </a:cxnLst>
              <a:rect l="T15" t="T16" r="T17" b="T18"/>
              <a:pathLst>
                <a:path w="102" h="42">
                  <a:moveTo>
                    <a:pt x="0" y="9"/>
                  </a:moveTo>
                  <a:lnTo>
                    <a:pt x="6" y="42"/>
                  </a:lnTo>
                  <a:lnTo>
                    <a:pt x="102" y="33"/>
                  </a:lnTo>
                  <a:lnTo>
                    <a:pt x="102" y="0"/>
                  </a:lnTo>
                  <a:lnTo>
                    <a:pt x="0" y="9"/>
                  </a:lnTo>
                  <a:close/>
                </a:path>
              </a:pathLst>
            </a:custGeom>
            <a:solidFill>
              <a:schemeClr val="tx1"/>
            </a:solidFill>
            <a:ln w="12700">
              <a:noFill/>
              <a:round/>
              <a:headEnd type="none" w="sm" len="sm"/>
              <a:tailEnd type="none" w="sm" len="sm"/>
            </a:ln>
          </p:spPr>
          <p:txBody>
            <a:bodyPr wrap="none" anchor="ctr"/>
            <a:lstStyle/>
            <a:p>
              <a:endParaRPr lang="en-US"/>
            </a:p>
          </p:txBody>
        </p:sp>
        <p:sp>
          <p:nvSpPr>
            <p:cNvPr id="251" name="Freeform 353">
              <a:extLst>
                <a:ext uri="{FF2B5EF4-FFF2-40B4-BE49-F238E27FC236}">
                  <a16:creationId xmlns:a16="http://schemas.microsoft.com/office/drawing/2014/main" id="{1A52E74E-6C22-BE4B-B9C2-0460417DC604}"/>
                </a:ext>
              </a:extLst>
            </p:cNvPr>
            <p:cNvSpPr>
              <a:spLocks noChangeAspect="1"/>
            </p:cNvSpPr>
            <p:nvPr/>
          </p:nvSpPr>
          <p:spPr bwMode="auto">
            <a:xfrm>
              <a:off x="3896" y="3995"/>
              <a:ext cx="4" cy="5"/>
            </a:xfrm>
            <a:custGeom>
              <a:avLst/>
              <a:gdLst>
                <a:gd name="T0" fmla="*/ 17 w 27"/>
                <a:gd name="T1" fmla="*/ 0 h 36"/>
                <a:gd name="T2" fmla="*/ 8 w 27"/>
                <a:gd name="T3" fmla="*/ 36 h 36"/>
                <a:gd name="T4" fmla="*/ 26 w 27"/>
                <a:gd name="T5" fmla="*/ 15 h 36"/>
                <a:gd name="T6" fmla="*/ 17 w 27"/>
                <a:gd name="T7" fmla="*/ 0 h 36"/>
                <a:gd name="T8" fmla="*/ 0 60000 65536"/>
                <a:gd name="T9" fmla="*/ 0 60000 65536"/>
                <a:gd name="T10" fmla="*/ 0 60000 65536"/>
                <a:gd name="T11" fmla="*/ 0 60000 65536"/>
                <a:gd name="T12" fmla="*/ 0 w 27"/>
                <a:gd name="T13" fmla="*/ 0 h 36"/>
                <a:gd name="T14" fmla="*/ 27 w 27"/>
                <a:gd name="T15" fmla="*/ 36 h 36"/>
              </a:gdLst>
              <a:ahLst/>
              <a:cxnLst>
                <a:cxn ang="T8">
                  <a:pos x="T0" y="T1"/>
                </a:cxn>
                <a:cxn ang="T9">
                  <a:pos x="T2" y="T3"/>
                </a:cxn>
                <a:cxn ang="T10">
                  <a:pos x="T4" y="T5"/>
                </a:cxn>
                <a:cxn ang="T11">
                  <a:pos x="T6" y="T7"/>
                </a:cxn>
              </a:cxnLst>
              <a:rect l="T12" t="T13" r="T14" b="T15"/>
              <a:pathLst>
                <a:path w="27" h="36">
                  <a:moveTo>
                    <a:pt x="17" y="0"/>
                  </a:moveTo>
                  <a:cubicBezTo>
                    <a:pt x="0" y="6"/>
                    <a:pt x="5" y="21"/>
                    <a:pt x="8" y="36"/>
                  </a:cubicBezTo>
                  <a:cubicBezTo>
                    <a:pt x="20" y="32"/>
                    <a:pt x="22" y="27"/>
                    <a:pt x="26" y="15"/>
                  </a:cubicBezTo>
                  <a:cubicBezTo>
                    <a:pt x="22" y="1"/>
                    <a:pt x="27" y="5"/>
                    <a:pt x="17"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52" name="Freeform 354">
              <a:extLst>
                <a:ext uri="{FF2B5EF4-FFF2-40B4-BE49-F238E27FC236}">
                  <a16:creationId xmlns:a16="http://schemas.microsoft.com/office/drawing/2014/main" id="{5F170346-BE90-5D4D-9F78-724C3C91B34D}"/>
                </a:ext>
              </a:extLst>
            </p:cNvPr>
            <p:cNvSpPr>
              <a:spLocks noChangeAspect="1"/>
            </p:cNvSpPr>
            <p:nvPr/>
          </p:nvSpPr>
          <p:spPr bwMode="auto">
            <a:xfrm>
              <a:off x="3948" y="3989"/>
              <a:ext cx="14" cy="7"/>
            </a:xfrm>
            <a:custGeom>
              <a:avLst/>
              <a:gdLst>
                <a:gd name="T0" fmla="*/ 0 w 102"/>
                <a:gd name="T1" fmla="*/ 9 h 42"/>
                <a:gd name="T2" fmla="*/ 6 w 102"/>
                <a:gd name="T3" fmla="*/ 42 h 42"/>
                <a:gd name="T4" fmla="*/ 102 w 102"/>
                <a:gd name="T5" fmla="*/ 33 h 42"/>
                <a:gd name="T6" fmla="*/ 102 w 102"/>
                <a:gd name="T7" fmla="*/ 0 h 42"/>
                <a:gd name="T8" fmla="*/ 0 w 102"/>
                <a:gd name="T9" fmla="*/ 9 h 42"/>
                <a:gd name="T10" fmla="*/ 0 60000 65536"/>
                <a:gd name="T11" fmla="*/ 0 60000 65536"/>
                <a:gd name="T12" fmla="*/ 0 60000 65536"/>
                <a:gd name="T13" fmla="*/ 0 60000 65536"/>
                <a:gd name="T14" fmla="*/ 0 60000 65536"/>
                <a:gd name="T15" fmla="*/ 0 w 102"/>
                <a:gd name="T16" fmla="*/ 0 h 42"/>
                <a:gd name="T17" fmla="*/ 102 w 102"/>
                <a:gd name="T18" fmla="*/ 42 h 42"/>
              </a:gdLst>
              <a:ahLst/>
              <a:cxnLst>
                <a:cxn ang="T10">
                  <a:pos x="T0" y="T1"/>
                </a:cxn>
                <a:cxn ang="T11">
                  <a:pos x="T2" y="T3"/>
                </a:cxn>
                <a:cxn ang="T12">
                  <a:pos x="T4" y="T5"/>
                </a:cxn>
                <a:cxn ang="T13">
                  <a:pos x="T6" y="T7"/>
                </a:cxn>
                <a:cxn ang="T14">
                  <a:pos x="T8" y="T9"/>
                </a:cxn>
              </a:cxnLst>
              <a:rect l="T15" t="T16" r="T17" b="T18"/>
              <a:pathLst>
                <a:path w="102" h="42">
                  <a:moveTo>
                    <a:pt x="0" y="9"/>
                  </a:moveTo>
                  <a:lnTo>
                    <a:pt x="6" y="42"/>
                  </a:lnTo>
                  <a:lnTo>
                    <a:pt x="102" y="33"/>
                  </a:lnTo>
                  <a:lnTo>
                    <a:pt x="102" y="0"/>
                  </a:lnTo>
                  <a:lnTo>
                    <a:pt x="0" y="9"/>
                  </a:lnTo>
                  <a:close/>
                </a:path>
              </a:pathLst>
            </a:custGeom>
            <a:solidFill>
              <a:schemeClr val="tx1"/>
            </a:solidFill>
            <a:ln w="12700">
              <a:noFill/>
              <a:round/>
              <a:headEnd type="none" w="sm" len="sm"/>
              <a:tailEnd type="none" w="sm" len="sm"/>
            </a:ln>
          </p:spPr>
          <p:txBody>
            <a:bodyPr wrap="none" anchor="ctr"/>
            <a:lstStyle/>
            <a:p>
              <a:endParaRPr lang="en-US"/>
            </a:p>
          </p:txBody>
        </p:sp>
        <p:sp>
          <p:nvSpPr>
            <p:cNvPr id="253" name="Freeform 355">
              <a:extLst>
                <a:ext uri="{FF2B5EF4-FFF2-40B4-BE49-F238E27FC236}">
                  <a16:creationId xmlns:a16="http://schemas.microsoft.com/office/drawing/2014/main" id="{FE0F5D02-9B3C-9042-B30A-6C7DFFDAA06D}"/>
                </a:ext>
              </a:extLst>
            </p:cNvPr>
            <p:cNvSpPr>
              <a:spLocks noChangeAspect="1"/>
            </p:cNvSpPr>
            <p:nvPr/>
          </p:nvSpPr>
          <p:spPr bwMode="auto">
            <a:xfrm>
              <a:off x="3973" y="3988"/>
              <a:ext cx="3" cy="5"/>
            </a:xfrm>
            <a:custGeom>
              <a:avLst/>
              <a:gdLst>
                <a:gd name="T0" fmla="*/ 17 w 27"/>
                <a:gd name="T1" fmla="*/ 0 h 36"/>
                <a:gd name="T2" fmla="*/ 8 w 27"/>
                <a:gd name="T3" fmla="*/ 36 h 36"/>
                <a:gd name="T4" fmla="*/ 26 w 27"/>
                <a:gd name="T5" fmla="*/ 15 h 36"/>
                <a:gd name="T6" fmla="*/ 17 w 27"/>
                <a:gd name="T7" fmla="*/ 0 h 36"/>
                <a:gd name="T8" fmla="*/ 0 60000 65536"/>
                <a:gd name="T9" fmla="*/ 0 60000 65536"/>
                <a:gd name="T10" fmla="*/ 0 60000 65536"/>
                <a:gd name="T11" fmla="*/ 0 60000 65536"/>
                <a:gd name="T12" fmla="*/ 0 w 27"/>
                <a:gd name="T13" fmla="*/ 0 h 36"/>
                <a:gd name="T14" fmla="*/ 27 w 27"/>
                <a:gd name="T15" fmla="*/ 36 h 36"/>
              </a:gdLst>
              <a:ahLst/>
              <a:cxnLst>
                <a:cxn ang="T8">
                  <a:pos x="T0" y="T1"/>
                </a:cxn>
                <a:cxn ang="T9">
                  <a:pos x="T2" y="T3"/>
                </a:cxn>
                <a:cxn ang="T10">
                  <a:pos x="T4" y="T5"/>
                </a:cxn>
                <a:cxn ang="T11">
                  <a:pos x="T6" y="T7"/>
                </a:cxn>
              </a:cxnLst>
              <a:rect l="T12" t="T13" r="T14" b="T15"/>
              <a:pathLst>
                <a:path w="27" h="36">
                  <a:moveTo>
                    <a:pt x="17" y="0"/>
                  </a:moveTo>
                  <a:cubicBezTo>
                    <a:pt x="0" y="6"/>
                    <a:pt x="5" y="21"/>
                    <a:pt x="8" y="36"/>
                  </a:cubicBezTo>
                  <a:cubicBezTo>
                    <a:pt x="20" y="32"/>
                    <a:pt x="22" y="27"/>
                    <a:pt x="26" y="15"/>
                  </a:cubicBezTo>
                  <a:cubicBezTo>
                    <a:pt x="22" y="1"/>
                    <a:pt x="27" y="5"/>
                    <a:pt x="17"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54" name="Freeform 356">
              <a:extLst>
                <a:ext uri="{FF2B5EF4-FFF2-40B4-BE49-F238E27FC236}">
                  <a16:creationId xmlns:a16="http://schemas.microsoft.com/office/drawing/2014/main" id="{63011D0D-1BEC-2445-A40D-CA71E75305C2}"/>
                </a:ext>
              </a:extLst>
            </p:cNvPr>
            <p:cNvSpPr>
              <a:spLocks noChangeAspect="1"/>
            </p:cNvSpPr>
            <p:nvPr/>
          </p:nvSpPr>
          <p:spPr bwMode="auto">
            <a:xfrm>
              <a:off x="3901" y="3985"/>
              <a:ext cx="7" cy="6"/>
            </a:xfrm>
            <a:custGeom>
              <a:avLst/>
              <a:gdLst>
                <a:gd name="T0" fmla="*/ 0 w 48"/>
                <a:gd name="T1" fmla="*/ 12 h 37"/>
                <a:gd name="T2" fmla="*/ 21 w 48"/>
                <a:gd name="T3" fmla="*/ 36 h 37"/>
                <a:gd name="T4" fmla="*/ 42 w 48"/>
                <a:gd name="T5" fmla="*/ 24 h 37"/>
                <a:gd name="T6" fmla="*/ 48 w 48"/>
                <a:gd name="T7" fmla="*/ 6 h 37"/>
                <a:gd name="T8" fmla="*/ 21 w 48"/>
                <a:gd name="T9" fmla="*/ 24 h 37"/>
                <a:gd name="T10" fmla="*/ 0 w 48"/>
                <a:gd name="T11" fmla="*/ 12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12"/>
                  </a:moveTo>
                  <a:cubicBezTo>
                    <a:pt x="4" y="24"/>
                    <a:pt x="10" y="29"/>
                    <a:pt x="21" y="36"/>
                  </a:cubicBezTo>
                  <a:cubicBezTo>
                    <a:pt x="35" y="33"/>
                    <a:pt x="36" y="37"/>
                    <a:pt x="42" y="24"/>
                  </a:cubicBezTo>
                  <a:cubicBezTo>
                    <a:pt x="45" y="18"/>
                    <a:pt x="48" y="6"/>
                    <a:pt x="48" y="6"/>
                  </a:cubicBezTo>
                  <a:cubicBezTo>
                    <a:pt x="31" y="0"/>
                    <a:pt x="41" y="17"/>
                    <a:pt x="21" y="24"/>
                  </a:cubicBezTo>
                  <a:cubicBezTo>
                    <a:pt x="13" y="21"/>
                    <a:pt x="6" y="18"/>
                    <a:pt x="0" y="12"/>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5" name="Freeform 357">
              <a:extLst>
                <a:ext uri="{FF2B5EF4-FFF2-40B4-BE49-F238E27FC236}">
                  <a16:creationId xmlns:a16="http://schemas.microsoft.com/office/drawing/2014/main" id="{12CF6EDF-A237-BC48-910F-F8A00940D446}"/>
                </a:ext>
              </a:extLst>
            </p:cNvPr>
            <p:cNvSpPr>
              <a:spLocks noChangeAspect="1"/>
            </p:cNvSpPr>
            <p:nvPr/>
          </p:nvSpPr>
          <p:spPr bwMode="auto">
            <a:xfrm>
              <a:off x="3900" y="3982"/>
              <a:ext cx="7" cy="4"/>
            </a:xfrm>
            <a:custGeom>
              <a:avLst/>
              <a:gdLst>
                <a:gd name="T0" fmla="*/ 52 w 52"/>
                <a:gd name="T1" fmla="*/ 0 h 27"/>
                <a:gd name="T2" fmla="*/ 37 w 52"/>
                <a:gd name="T3" fmla="*/ 27 h 27"/>
                <a:gd name="T4" fmla="*/ 28 w 52"/>
                <a:gd name="T5" fmla="*/ 9 h 27"/>
                <a:gd name="T6" fmla="*/ 52 w 52"/>
                <a:gd name="T7" fmla="*/ 0 h 27"/>
                <a:gd name="T8" fmla="*/ 0 60000 65536"/>
                <a:gd name="T9" fmla="*/ 0 60000 65536"/>
                <a:gd name="T10" fmla="*/ 0 60000 65536"/>
                <a:gd name="T11" fmla="*/ 0 60000 65536"/>
                <a:gd name="T12" fmla="*/ 0 w 52"/>
                <a:gd name="T13" fmla="*/ 0 h 27"/>
                <a:gd name="T14" fmla="*/ 52 w 52"/>
                <a:gd name="T15" fmla="*/ 27 h 27"/>
              </a:gdLst>
              <a:ahLst/>
              <a:cxnLst>
                <a:cxn ang="T8">
                  <a:pos x="T0" y="T1"/>
                </a:cxn>
                <a:cxn ang="T9">
                  <a:pos x="T2" y="T3"/>
                </a:cxn>
                <a:cxn ang="T10">
                  <a:pos x="T4" y="T5"/>
                </a:cxn>
                <a:cxn ang="T11">
                  <a:pos x="T6" y="T7"/>
                </a:cxn>
              </a:cxnLst>
              <a:rect l="T12" t="T13" r="T14" b="T15"/>
              <a:pathLst>
                <a:path w="52" h="27">
                  <a:moveTo>
                    <a:pt x="52" y="0"/>
                  </a:moveTo>
                  <a:cubicBezTo>
                    <a:pt x="38" y="5"/>
                    <a:pt x="41" y="14"/>
                    <a:pt x="37" y="27"/>
                  </a:cubicBezTo>
                  <a:cubicBezTo>
                    <a:pt x="27" y="24"/>
                    <a:pt x="0" y="2"/>
                    <a:pt x="28" y="9"/>
                  </a:cubicBezTo>
                  <a:cubicBezTo>
                    <a:pt x="48" y="2"/>
                    <a:pt x="40" y="6"/>
                    <a:pt x="52"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6" name="Freeform 358">
              <a:extLst>
                <a:ext uri="{FF2B5EF4-FFF2-40B4-BE49-F238E27FC236}">
                  <a16:creationId xmlns:a16="http://schemas.microsoft.com/office/drawing/2014/main" id="{8A365425-90C1-CE41-B260-18CA23F6C4BA}"/>
                </a:ext>
              </a:extLst>
            </p:cNvPr>
            <p:cNvSpPr>
              <a:spLocks noChangeAspect="1"/>
            </p:cNvSpPr>
            <p:nvPr/>
          </p:nvSpPr>
          <p:spPr bwMode="auto">
            <a:xfrm>
              <a:off x="3966" y="3978"/>
              <a:ext cx="7" cy="6"/>
            </a:xfrm>
            <a:custGeom>
              <a:avLst/>
              <a:gdLst>
                <a:gd name="T0" fmla="*/ 0 w 48"/>
                <a:gd name="T1" fmla="*/ 12 h 37"/>
                <a:gd name="T2" fmla="*/ 21 w 48"/>
                <a:gd name="T3" fmla="*/ 36 h 37"/>
                <a:gd name="T4" fmla="*/ 42 w 48"/>
                <a:gd name="T5" fmla="*/ 24 h 37"/>
                <a:gd name="T6" fmla="*/ 48 w 48"/>
                <a:gd name="T7" fmla="*/ 6 h 37"/>
                <a:gd name="T8" fmla="*/ 21 w 48"/>
                <a:gd name="T9" fmla="*/ 24 h 37"/>
                <a:gd name="T10" fmla="*/ 0 w 48"/>
                <a:gd name="T11" fmla="*/ 12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12"/>
                  </a:moveTo>
                  <a:cubicBezTo>
                    <a:pt x="4" y="24"/>
                    <a:pt x="10" y="29"/>
                    <a:pt x="21" y="36"/>
                  </a:cubicBezTo>
                  <a:cubicBezTo>
                    <a:pt x="35" y="33"/>
                    <a:pt x="36" y="37"/>
                    <a:pt x="42" y="24"/>
                  </a:cubicBezTo>
                  <a:cubicBezTo>
                    <a:pt x="45" y="18"/>
                    <a:pt x="48" y="6"/>
                    <a:pt x="48" y="6"/>
                  </a:cubicBezTo>
                  <a:cubicBezTo>
                    <a:pt x="31" y="0"/>
                    <a:pt x="41" y="17"/>
                    <a:pt x="21" y="24"/>
                  </a:cubicBezTo>
                  <a:cubicBezTo>
                    <a:pt x="13" y="21"/>
                    <a:pt x="6" y="18"/>
                    <a:pt x="0" y="12"/>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7" name="Freeform 359">
              <a:extLst>
                <a:ext uri="{FF2B5EF4-FFF2-40B4-BE49-F238E27FC236}">
                  <a16:creationId xmlns:a16="http://schemas.microsoft.com/office/drawing/2014/main" id="{9A233DD6-7786-BC4A-A980-4EEDA13779EC}"/>
                </a:ext>
              </a:extLst>
            </p:cNvPr>
            <p:cNvSpPr>
              <a:spLocks noChangeAspect="1"/>
            </p:cNvSpPr>
            <p:nvPr/>
          </p:nvSpPr>
          <p:spPr bwMode="auto">
            <a:xfrm>
              <a:off x="3965" y="3976"/>
              <a:ext cx="7" cy="4"/>
            </a:xfrm>
            <a:custGeom>
              <a:avLst/>
              <a:gdLst>
                <a:gd name="T0" fmla="*/ 52 w 52"/>
                <a:gd name="T1" fmla="*/ 0 h 27"/>
                <a:gd name="T2" fmla="*/ 37 w 52"/>
                <a:gd name="T3" fmla="*/ 27 h 27"/>
                <a:gd name="T4" fmla="*/ 28 w 52"/>
                <a:gd name="T5" fmla="*/ 9 h 27"/>
                <a:gd name="T6" fmla="*/ 52 w 52"/>
                <a:gd name="T7" fmla="*/ 0 h 27"/>
                <a:gd name="T8" fmla="*/ 0 60000 65536"/>
                <a:gd name="T9" fmla="*/ 0 60000 65536"/>
                <a:gd name="T10" fmla="*/ 0 60000 65536"/>
                <a:gd name="T11" fmla="*/ 0 60000 65536"/>
                <a:gd name="T12" fmla="*/ 0 w 52"/>
                <a:gd name="T13" fmla="*/ 0 h 27"/>
                <a:gd name="T14" fmla="*/ 52 w 52"/>
                <a:gd name="T15" fmla="*/ 27 h 27"/>
              </a:gdLst>
              <a:ahLst/>
              <a:cxnLst>
                <a:cxn ang="T8">
                  <a:pos x="T0" y="T1"/>
                </a:cxn>
                <a:cxn ang="T9">
                  <a:pos x="T2" y="T3"/>
                </a:cxn>
                <a:cxn ang="T10">
                  <a:pos x="T4" y="T5"/>
                </a:cxn>
                <a:cxn ang="T11">
                  <a:pos x="T6" y="T7"/>
                </a:cxn>
              </a:cxnLst>
              <a:rect l="T12" t="T13" r="T14" b="T15"/>
              <a:pathLst>
                <a:path w="52" h="27">
                  <a:moveTo>
                    <a:pt x="52" y="0"/>
                  </a:moveTo>
                  <a:cubicBezTo>
                    <a:pt x="38" y="5"/>
                    <a:pt x="41" y="14"/>
                    <a:pt x="37" y="27"/>
                  </a:cubicBezTo>
                  <a:cubicBezTo>
                    <a:pt x="27" y="24"/>
                    <a:pt x="0" y="2"/>
                    <a:pt x="28" y="9"/>
                  </a:cubicBezTo>
                  <a:cubicBezTo>
                    <a:pt x="48" y="2"/>
                    <a:pt x="40" y="6"/>
                    <a:pt x="52"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8" name="Line 360">
              <a:extLst>
                <a:ext uri="{FF2B5EF4-FFF2-40B4-BE49-F238E27FC236}">
                  <a16:creationId xmlns:a16="http://schemas.microsoft.com/office/drawing/2014/main" id="{57887CE7-74B4-5440-9757-95859433878E}"/>
                </a:ext>
              </a:extLst>
            </p:cNvPr>
            <p:cNvSpPr>
              <a:spLocks noChangeAspect="1" noChangeShapeType="1"/>
            </p:cNvSpPr>
            <p:nvPr/>
          </p:nvSpPr>
          <p:spPr bwMode="auto">
            <a:xfrm flipV="1">
              <a:off x="3923" y="4000"/>
              <a:ext cx="54" cy="4"/>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59" name="Line 361">
              <a:extLst>
                <a:ext uri="{FF2B5EF4-FFF2-40B4-BE49-F238E27FC236}">
                  <a16:creationId xmlns:a16="http://schemas.microsoft.com/office/drawing/2014/main" id="{BFCB10F1-A7F4-EB45-8D90-AC61303AB93A}"/>
                </a:ext>
              </a:extLst>
            </p:cNvPr>
            <p:cNvSpPr>
              <a:spLocks noChangeAspect="1" noChangeShapeType="1"/>
            </p:cNvSpPr>
            <p:nvPr/>
          </p:nvSpPr>
          <p:spPr bwMode="auto">
            <a:xfrm flipV="1">
              <a:off x="3897" y="4004"/>
              <a:ext cx="24" cy="1"/>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60" name="Freeform 362">
              <a:extLst>
                <a:ext uri="{FF2B5EF4-FFF2-40B4-BE49-F238E27FC236}">
                  <a16:creationId xmlns:a16="http://schemas.microsoft.com/office/drawing/2014/main" id="{5B75D9FF-1701-EC46-811A-B65FE1B0670F}"/>
                </a:ext>
              </a:extLst>
            </p:cNvPr>
            <p:cNvSpPr>
              <a:spLocks noChangeAspect="1"/>
            </p:cNvSpPr>
            <p:nvPr/>
          </p:nvSpPr>
          <p:spPr bwMode="auto">
            <a:xfrm>
              <a:off x="3870" y="4001"/>
              <a:ext cx="4"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1" name="Freeform 363">
              <a:extLst>
                <a:ext uri="{FF2B5EF4-FFF2-40B4-BE49-F238E27FC236}">
                  <a16:creationId xmlns:a16="http://schemas.microsoft.com/office/drawing/2014/main" id="{4A8B74F4-5E60-EE42-98D7-EDC876FABB53}"/>
                </a:ext>
              </a:extLst>
            </p:cNvPr>
            <p:cNvSpPr>
              <a:spLocks noChangeAspect="1"/>
            </p:cNvSpPr>
            <p:nvPr/>
          </p:nvSpPr>
          <p:spPr bwMode="auto">
            <a:xfrm>
              <a:off x="3883" y="4001"/>
              <a:ext cx="4"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2" name="Freeform 364">
              <a:extLst>
                <a:ext uri="{FF2B5EF4-FFF2-40B4-BE49-F238E27FC236}">
                  <a16:creationId xmlns:a16="http://schemas.microsoft.com/office/drawing/2014/main" id="{13A3BE8D-8788-FA4C-BFB7-7EB89AF57BAE}"/>
                </a:ext>
              </a:extLst>
            </p:cNvPr>
            <p:cNvSpPr>
              <a:spLocks noChangeAspect="1"/>
            </p:cNvSpPr>
            <p:nvPr/>
          </p:nvSpPr>
          <p:spPr bwMode="auto">
            <a:xfrm>
              <a:off x="3912" y="4001"/>
              <a:ext cx="3"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3" name="Freeform 365">
              <a:extLst>
                <a:ext uri="{FF2B5EF4-FFF2-40B4-BE49-F238E27FC236}">
                  <a16:creationId xmlns:a16="http://schemas.microsoft.com/office/drawing/2014/main" id="{62F33D71-8507-D340-9E14-FB023BC0168E}"/>
                </a:ext>
              </a:extLst>
            </p:cNvPr>
            <p:cNvSpPr>
              <a:spLocks noChangeAspect="1"/>
            </p:cNvSpPr>
            <p:nvPr/>
          </p:nvSpPr>
          <p:spPr bwMode="auto">
            <a:xfrm>
              <a:off x="3933" y="3981"/>
              <a:ext cx="4" cy="2"/>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4" name="Line 366">
              <a:extLst>
                <a:ext uri="{FF2B5EF4-FFF2-40B4-BE49-F238E27FC236}">
                  <a16:creationId xmlns:a16="http://schemas.microsoft.com/office/drawing/2014/main" id="{A58B1AF5-D1D5-384B-A487-8BD2A87438C1}"/>
                </a:ext>
              </a:extLst>
            </p:cNvPr>
            <p:cNvSpPr>
              <a:spLocks noChangeAspect="1" noChangeShapeType="1"/>
            </p:cNvSpPr>
            <p:nvPr/>
          </p:nvSpPr>
          <p:spPr bwMode="auto">
            <a:xfrm>
              <a:off x="3913" y="3974"/>
              <a:ext cx="0" cy="17"/>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5" name="Line 367">
              <a:extLst>
                <a:ext uri="{FF2B5EF4-FFF2-40B4-BE49-F238E27FC236}">
                  <a16:creationId xmlns:a16="http://schemas.microsoft.com/office/drawing/2014/main" id="{762CB8A6-CD32-C543-B6B2-5F1AF34427C8}"/>
                </a:ext>
              </a:extLst>
            </p:cNvPr>
            <p:cNvSpPr>
              <a:spLocks noChangeAspect="1" noChangeShapeType="1"/>
            </p:cNvSpPr>
            <p:nvPr/>
          </p:nvSpPr>
          <p:spPr bwMode="auto">
            <a:xfrm>
              <a:off x="3895" y="3978"/>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6" name="Line 368">
              <a:extLst>
                <a:ext uri="{FF2B5EF4-FFF2-40B4-BE49-F238E27FC236}">
                  <a16:creationId xmlns:a16="http://schemas.microsoft.com/office/drawing/2014/main" id="{B81D4BFA-111F-4047-946B-53DCD88BA39C}"/>
                </a:ext>
              </a:extLst>
            </p:cNvPr>
            <p:cNvSpPr>
              <a:spLocks noChangeAspect="1" noChangeShapeType="1"/>
            </p:cNvSpPr>
            <p:nvPr/>
          </p:nvSpPr>
          <p:spPr bwMode="auto">
            <a:xfrm>
              <a:off x="3957" y="3971"/>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7" name="Line 369">
              <a:extLst>
                <a:ext uri="{FF2B5EF4-FFF2-40B4-BE49-F238E27FC236}">
                  <a16:creationId xmlns:a16="http://schemas.microsoft.com/office/drawing/2014/main" id="{C10455DF-5926-6340-B19F-D4808EDE97DD}"/>
                </a:ext>
              </a:extLst>
            </p:cNvPr>
            <p:cNvSpPr>
              <a:spLocks noChangeAspect="1" noChangeShapeType="1"/>
            </p:cNvSpPr>
            <p:nvPr/>
          </p:nvSpPr>
          <p:spPr bwMode="auto">
            <a:xfrm>
              <a:off x="3960" y="3971"/>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8" name="Freeform 370">
              <a:extLst>
                <a:ext uri="{FF2B5EF4-FFF2-40B4-BE49-F238E27FC236}">
                  <a16:creationId xmlns:a16="http://schemas.microsoft.com/office/drawing/2014/main" id="{045BB30E-4BED-5A41-B6EE-D12D18C89A69}"/>
                </a:ext>
              </a:extLst>
            </p:cNvPr>
            <p:cNvSpPr>
              <a:spLocks noChangeAspect="1"/>
            </p:cNvSpPr>
            <p:nvPr/>
          </p:nvSpPr>
          <p:spPr bwMode="auto">
            <a:xfrm>
              <a:off x="3979" y="4008"/>
              <a:ext cx="80" cy="28"/>
            </a:xfrm>
            <a:custGeom>
              <a:avLst/>
              <a:gdLst>
                <a:gd name="T0" fmla="*/ 0 w 593"/>
                <a:gd name="T1" fmla="*/ 12 h 195"/>
                <a:gd name="T2" fmla="*/ 30 w 593"/>
                <a:gd name="T3" fmla="*/ 66 h 195"/>
                <a:gd name="T4" fmla="*/ 81 w 593"/>
                <a:gd name="T5" fmla="*/ 177 h 195"/>
                <a:gd name="T6" fmla="*/ 150 w 593"/>
                <a:gd name="T7" fmla="*/ 180 h 195"/>
                <a:gd name="T8" fmla="*/ 165 w 593"/>
                <a:gd name="T9" fmla="*/ 168 h 195"/>
                <a:gd name="T10" fmla="*/ 531 w 593"/>
                <a:gd name="T11" fmla="*/ 174 h 195"/>
                <a:gd name="T12" fmla="*/ 564 w 593"/>
                <a:gd name="T13" fmla="*/ 192 h 195"/>
                <a:gd name="T14" fmla="*/ 570 w 593"/>
                <a:gd name="T15" fmla="*/ 168 h 195"/>
                <a:gd name="T16" fmla="*/ 585 w 593"/>
                <a:gd name="T17" fmla="*/ 24 h 195"/>
                <a:gd name="T18" fmla="*/ 81 w 593"/>
                <a:gd name="T19" fmla="*/ 12 h 195"/>
                <a:gd name="T20" fmla="*/ 54 w 593"/>
                <a:gd name="T21" fmla="*/ 0 h 195"/>
                <a:gd name="T22" fmla="*/ 0 w 593"/>
                <a:gd name="T23" fmla="*/ 12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3"/>
                <a:gd name="T37" fmla="*/ 0 h 195"/>
                <a:gd name="T38" fmla="*/ 593 w 593"/>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3" h="195">
                  <a:moveTo>
                    <a:pt x="0" y="12"/>
                  </a:moveTo>
                  <a:lnTo>
                    <a:pt x="30" y="66"/>
                  </a:lnTo>
                  <a:lnTo>
                    <a:pt x="81" y="177"/>
                  </a:lnTo>
                  <a:cubicBezTo>
                    <a:pt x="109" y="181"/>
                    <a:pt x="119" y="183"/>
                    <a:pt x="150" y="180"/>
                  </a:cubicBezTo>
                  <a:cubicBezTo>
                    <a:pt x="165" y="175"/>
                    <a:pt x="158" y="168"/>
                    <a:pt x="165" y="168"/>
                  </a:cubicBezTo>
                  <a:lnTo>
                    <a:pt x="531" y="174"/>
                  </a:lnTo>
                  <a:cubicBezTo>
                    <a:pt x="539" y="195"/>
                    <a:pt x="542" y="192"/>
                    <a:pt x="564" y="192"/>
                  </a:cubicBezTo>
                  <a:lnTo>
                    <a:pt x="570" y="168"/>
                  </a:lnTo>
                  <a:cubicBezTo>
                    <a:pt x="593" y="87"/>
                    <a:pt x="585" y="94"/>
                    <a:pt x="585" y="24"/>
                  </a:cubicBezTo>
                  <a:cubicBezTo>
                    <a:pt x="417" y="20"/>
                    <a:pt x="249" y="19"/>
                    <a:pt x="81" y="12"/>
                  </a:cubicBezTo>
                  <a:cubicBezTo>
                    <a:pt x="71" y="12"/>
                    <a:pt x="64" y="1"/>
                    <a:pt x="54" y="0"/>
                  </a:cubicBezTo>
                  <a:cubicBezTo>
                    <a:pt x="35" y="3"/>
                    <a:pt x="18" y="8"/>
                    <a:pt x="0" y="12"/>
                  </a:cubicBezTo>
                  <a:close/>
                </a:path>
              </a:pathLst>
            </a:custGeom>
            <a:solidFill>
              <a:srgbClr val="EDD6B1"/>
            </a:solidFill>
            <a:ln w="6350">
              <a:noFill/>
              <a:round/>
              <a:headEnd type="none" w="sm" len="sm"/>
              <a:tailEnd type="none" w="sm" len="sm"/>
            </a:ln>
          </p:spPr>
          <p:txBody>
            <a:bodyPr wrap="none" anchor="ctr"/>
            <a:lstStyle/>
            <a:p>
              <a:endParaRPr lang="en-US"/>
            </a:p>
          </p:txBody>
        </p:sp>
        <p:sp>
          <p:nvSpPr>
            <p:cNvPr id="269" name="Freeform 371">
              <a:extLst>
                <a:ext uri="{FF2B5EF4-FFF2-40B4-BE49-F238E27FC236}">
                  <a16:creationId xmlns:a16="http://schemas.microsoft.com/office/drawing/2014/main" id="{D3D0788A-8BCE-6947-B676-C83C573E9701}"/>
                </a:ext>
              </a:extLst>
            </p:cNvPr>
            <p:cNvSpPr>
              <a:spLocks noChangeAspect="1"/>
            </p:cNvSpPr>
            <p:nvPr/>
          </p:nvSpPr>
          <p:spPr bwMode="auto">
            <a:xfrm>
              <a:off x="3979" y="4008"/>
              <a:ext cx="80" cy="17"/>
            </a:xfrm>
            <a:custGeom>
              <a:avLst/>
              <a:gdLst>
                <a:gd name="T0" fmla="*/ 579 w 586"/>
                <a:gd name="T1" fmla="*/ 33 h 111"/>
                <a:gd name="T2" fmla="*/ 549 w 586"/>
                <a:gd name="T3" fmla="*/ 36 h 111"/>
                <a:gd name="T4" fmla="*/ 543 w 586"/>
                <a:gd name="T5" fmla="*/ 54 h 111"/>
                <a:gd name="T6" fmla="*/ 483 w 586"/>
                <a:gd name="T7" fmla="*/ 54 h 111"/>
                <a:gd name="T8" fmla="*/ 483 w 586"/>
                <a:gd name="T9" fmla="*/ 111 h 111"/>
                <a:gd name="T10" fmla="*/ 168 w 586"/>
                <a:gd name="T11" fmla="*/ 99 h 111"/>
                <a:gd name="T12" fmla="*/ 147 w 586"/>
                <a:gd name="T13" fmla="*/ 96 h 111"/>
                <a:gd name="T14" fmla="*/ 144 w 586"/>
                <a:gd name="T15" fmla="*/ 30 h 111"/>
                <a:gd name="T16" fmla="*/ 93 w 586"/>
                <a:gd name="T17" fmla="*/ 30 h 111"/>
                <a:gd name="T18" fmla="*/ 81 w 586"/>
                <a:gd name="T19" fmla="*/ 12 h 111"/>
                <a:gd name="T20" fmla="*/ 42 w 586"/>
                <a:gd name="T21" fmla="*/ 12 h 111"/>
                <a:gd name="T22" fmla="*/ 30 w 586"/>
                <a:gd name="T23" fmla="*/ 57 h 111"/>
                <a:gd name="T24" fmla="*/ 0 w 586"/>
                <a:gd name="T25" fmla="*/ 9 h 111"/>
                <a:gd name="T26" fmla="*/ 48 w 586"/>
                <a:gd name="T27" fmla="*/ 0 h 111"/>
                <a:gd name="T28" fmla="*/ 84 w 586"/>
                <a:gd name="T29" fmla="*/ 9 h 111"/>
                <a:gd name="T30" fmla="*/ 528 w 586"/>
                <a:gd name="T31" fmla="*/ 18 h 111"/>
                <a:gd name="T32" fmla="*/ 579 w 586"/>
                <a:gd name="T33" fmla="*/ 3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6"/>
                <a:gd name="T52" fmla="*/ 0 h 111"/>
                <a:gd name="T53" fmla="*/ 586 w 586"/>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6" h="111">
                  <a:moveTo>
                    <a:pt x="579" y="33"/>
                  </a:moveTo>
                  <a:lnTo>
                    <a:pt x="549" y="36"/>
                  </a:lnTo>
                  <a:lnTo>
                    <a:pt x="543" y="54"/>
                  </a:lnTo>
                  <a:lnTo>
                    <a:pt x="483" y="54"/>
                  </a:lnTo>
                  <a:lnTo>
                    <a:pt x="483" y="111"/>
                  </a:lnTo>
                  <a:lnTo>
                    <a:pt x="168" y="99"/>
                  </a:lnTo>
                  <a:lnTo>
                    <a:pt x="147" y="96"/>
                  </a:lnTo>
                  <a:lnTo>
                    <a:pt x="144" y="30"/>
                  </a:lnTo>
                  <a:lnTo>
                    <a:pt x="93" y="30"/>
                  </a:lnTo>
                  <a:lnTo>
                    <a:pt x="81" y="12"/>
                  </a:lnTo>
                  <a:lnTo>
                    <a:pt x="42" y="12"/>
                  </a:lnTo>
                  <a:lnTo>
                    <a:pt x="30" y="57"/>
                  </a:lnTo>
                  <a:lnTo>
                    <a:pt x="0" y="9"/>
                  </a:lnTo>
                  <a:lnTo>
                    <a:pt x="48" y="0"/>
                  </a:lnTo>
                  <a:lnTo>
                    <a:pt x="84" y="9"/>
                  </a:lnTo>
                  <a:lnTo>
                    <a:pt x="528" y="18"/>
                  </a:lnTo>
                  <a:cubicBezTo>
                    <a:pt x="586" y="21"/>
                    <a:pt x="586" y="4"/>
                    <a:pt x="579" y="33"/>
                  </a:cubicBezTo>
                  <a:close/>
                </a:path>
              </a:pathLst>
            </a:custGeom>
            <a:solidFill>
              <a:srgbClr val="F8EFE0"/>
            </a:solidFill>
            <a:ln w="6350">
              <a:noFill/>
              <a:round/>
              <a:headEnd type="none" w="sm" len="sm"/>
              <a:tailEnd type="none" w="sm" len="sm"/>
            </a:ln>
          </p:spPr>
          <p:txBody>
            <a:bodyPr wrap="none" anchor="ctr"/>
            <a:lstStyle/>
            <a:p>
              <a:endParaRPr lang="en-US"/>
            </a:p>
          </p:txBody>
        </p:sp>
        <p:sp>
          <p:nvSpPr>
            <p:cNvPr id="270" name="Freeform 372">
              <a:extLst>
                <a:ext uri="{FF2B5EF4-FFF2-40B4-BE49-F238E27FC236}">
                  <a16:creationId xmlns:a16="http://schemas.microsoft.com/office/drawing/2014/main" id="{FD5C98F2-C2BC-5549-A545-3A973B28C5C6}"/>
                </a:ext>
              </a:extLst>
            </p:cNvPr>
            <p:cNvSpPr>
              <a:spLocks noChangeAspect="1"/>
            </p:cNvSpPr>
            <p:nvPr/>
          </p:nvSpPr>
          <p:spPr bwMode="auto">
            <a:xfrm>
              <a:off x="4000" y="4011"/>
              <a:ext cx="43" cy="12"/>
            </a:xfrm>
            <a:custGeom>
              <a:avLst/>
              <a:gdLst>
                <a:gd name="T0" fmla="*/ 0 w 315"/>
                <a:gd name="T1" fmla="*/ 14 h 77"/>
                <a:gd name="T2" fmla="*/ 0 w 315"/>
                <a:gd name="T3" fmla="*/ 65 h 77"/>
                <a:gd name="T4" fmla="*/ 300 w 315"/>
                <a:gd name="T5" fmla="*/ 77 h 77"/>
                <a:gd name="T6" fmla="*/ 315 w 315"/>
                <a:gd name="T7" fmla="*/ 47 h 77"/>
                <a:gd name="T8" fmla="*/ 312 w 315"/>
                <a:gd name="T9" fmla="*/ 20 h 77"/>
                <a:gd name="T10" fmla="*/ 27 w 315"/>
                <a:gd name="T11" fmla="*/ 5 h 77"/>
                <a:gd name="T12" fmla="*/ 0 w 315"/>
                <a:gd name="T13" fmla="*/ 14 h 77"/>
                <a:gd name="T14" fmla="*/ 0 60000 65536"/>
                <a:gd name="T15" fmla="*/ 0 60000 65536"/>
                <a:gd name="T16" fmla="*/ 0 60000 65536"/>
                <a:gd name="T17" fmla="*/ 0 60000 65536"/>
                <a:gd name="T18" fmla="*/ 0 60000 65536"/>
                <a:gd name="T19" fmla="*/ 0 60000 65536"/>
                <a:gd name="T20" fmla="*/ 0 60000 65536"/>
                <a:gd name="T21" fmla="*/ 0 w 315"/>
                <a:gd name="T22" fmla="*/ 0 h 77"/>
                <a:gd name="T23" fmla="*/ 315 w 315"/>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77">
                  <a:moveTo>
                    <a:pt x="0" y="14"/>
                  </a:moveTo>
                  <a:lnTo>
                    <a:pt x="0" y="65"/>
                  </a:lnTo>
                  <a:lnTo>
                    <a:pt x="300" y="77"/>
                  </a:lnTo>
                  <a:lnTo>
                    <a:pt x="315" y="47"/>
                  </a:lnTo>
                  <a:lnTo>
                    <a:pt x="312" y="20"/>
                  </a:lnTo>
                  <a:cubicBezTo>
                    <a:pt x="217" y="15"/>
                    <a:pt x="122" y="11"/>
                    <a:pt x="27" y="5"/>
                  </a:cubicBezTo>
                  <a:cubicBezTo>
                    <a:pt x="20" y="5"/>
                    <a:pt x="0" y="0"/>
                    <a:pt x="0" y="14"/>
                  </a:cubicBezTo>
                  <a:close/>
                </a:path>
              </a:pathLst>
            </a:custGeom>
            <a:solidFill>
              <a:srgbClr val="AE7C2A"/>
            </a:solidFill>
            <a:ln w="6350">
              <a:noFill/>
              <a:round/>
              <a:headEnd type="none" w="sm" len="sm"/>
              <a:tailEnd type="none" w="sm" len="sm"/>
            </a:ln>
          </p:spPr>
          <p:txBody>
            <a:bodyPr wrap="none" anchor="ctr"/>
            <a:lstStyle/>
            <a:p>
              <a:endParaRPr lang="en-US"/>
            </a:p>
          </p:txBody>
        </p:sp>
        <p:sp>
          <p:nvSpPr>
            <p:cNvPr id="271" name="Freeform 373">
              <a:extLst>
                <a:ext uri="{FF2B5EF4-FFF2-40B4-BE49-F238E27FC236}">
                  <a16:creationId xmlns:a16="http://schemas.microsoft.com/office/drawing/2014/main" id="{A8069041-6ADC-B24B-A300-8A1602E9A50D}"/>
                </a:ext>
              </a:extLst>
            </p:cNvPr>
            <p:cNvSpPr>
              <a:spLocks noChangeAspect="1"/>
            </p:cNvSpPr>
            <p:nvPr/>
          </p:nvSpPr>
          <p:spPr bwMode="auto">
            <a:xfrm>
              <a:off x="3989" y="4021"/>
              <a:ext cx="23" cy="11"/>
            </a:xfrm>
            <a:custGeom>
              <a:avLst/>
              <a:gdLst>
                <a:gd name="T0" fmla="*/ 12 w 168"/>
                <a:gd name="T1" fmla="*/ 8 h 74"/>
                <a:gd name="T2" fmla="*/ 24 w 168"/>
                <a:gd name="T3" fmla="*/ 74 h 74"/>
                <a:gd name="T4" fmla="*/ 63 w 168"/>
                <a:gd name="T5" fmla="*/ 65 h 74"/>
                <a:gd name="T6" fmla="*/ 90 w 168"/>
                <a:gd name="T7" fmla="*/ 47 h 74"/>
                <a:gd name="T8" fmla="*/ 126 w 168"/>
                <a:gd name="T9" fmla="*/ 62 h 74"/>
                <a:gd name="T10" fmla="*/ 66 w 168"/>
                <a:gd name="T11" fmla="*/ 14 h 74"/>
                <a:gd name="T12" fmla="*/ 12 w 168"/>
                <a:gd name="T13" fmla="*/ 8 h 74"/>
                <a:gd name="T14" fmla="*/ 0 60000 65536"/>
                <a:gd name="T15" fmla="*/ 0 60000 65536"/>
                <a:gd name="T16" fmla="*/ 0 60000 65536"/>
                <a:gd name="T17" fmla="*/ 0 60000 65536"/>
                <a:gd name="T18" fmla="*/ 0 60000 65536"/>
                <a:gd name="T19" fmla="*/ 0 60000 65536"/>
                <a:gd name="T20" fmla="*/ 0 60000 65536"/>
                <a:gd name="T21" fmla="*/ 0 w 168"/>
                <a:gd name="T22" fmla="*/ 0 h 74"/>
                <a:gd name="T23" fmla="*/ 168 w 168"/>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74">
                  <a:moveTo>
                    <a:pt x="12" y="8"/>
                  </a:moveTo>
                  <a:cubicBezTo>
                    <a:pt x="10" y="27"/>
                    <a:pt x="0" y="66"/>
                    <a:pt x="24" y="74"/>
                  </a:cubicBezTo>
                  <a:cubicBezTo>
                    <a:pt x="49" y="66"/>
                    <a:pt x="36" y="69"/>
                    <a:pt x="63" y="65"/>
                  </a:cubicBezTo>
                  <a:cubicBezTo>
                    <a:pt x="84" y="57"/>
                    <a:pt x="73" y="53"/>
                    <a:pt x="90" y="47"/>
                  </a:cubicBezTo>
                  <a:cubicBezTo>
                    <a:pt x="103" y="51"/>
                    <a:pt x="113" y="58"/>
                    <a:pt x="126" y="62"/>
                  </a:cubicBezTo>
                  <a:cubicBezTo>
                    <a:pt x="168" y="0"/>
                    <a:pt x="99" y="16"/>
                    <a:pt x="66" y="14"/>
                  </a:cubicBezTo>
                  <a:cubicBezTo>
                    <a:pt x="45" y="0"/>
                    <a:pt x="61" y="8"/>
                    <a:pt x="12" y="8"/>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272" name="Freeform 374">
              <a:extLst>
                <a:ext uri="{FF2B5EF4-FFF2-40B4-BE49-F238E27FC236}">
                  <a16:creationId xmlns:a16="http://schemas.microsoft.com/office/drawing/2014/main" id="{4182697D-A84D-6145-B083-584BB6361D3C}"/>
                </a:ext>
              </a:extLst>
            </p:cNvPr>
            <p:cNvSpPr>
              <a:spLocks noChangeAspect="1"/>
            </p:cNvSpPr>
            <p:nvPr/>
          </p:nvSpPr>
          <p:spPr bwMode="auto">
            <a:xfrm>
              <a:off x="3992" y="4015"/>
              <a:ext cx="5" cy="5"/>
            </a:xfrm>
            <a:custGeom>
              <a:avLst/>
              <a:gdLst>
                <a:gd name="T0" fmla="*/ 0 w 36"/>
                <a:gd name="T1" fmla="*/ 0 h 36"/>
                <a:gd name="T2" fmla="*/ 0 w 36"/>
                <a:gd name="T3" fmla="*/ 36 h 36"/>
                <a:gd name="T4" fmla="*/ 36 w 36"/>
                <a:gd name="T5" fmla="*/ 36 h 36"/>
                <a:gd name="T6" fmla="*/ 36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0" y="0"/>
                  </a:moveTo>
                  <a:lnTo>
                    <a:pt x="0" y="36"/>
                  </a:lnTo>
                  <a:lnTo>
                    <a:pt x="36" y="36"/>
                  </a:lnTo>
                  <a:lnTo>
                    <a:pt x="36" y="0"/>
                  </a:lnTo>
                  <a:lnTo>
                    <a:pt x="0" y="0"/>
                  </a:lnTo>
                  <a:close/>
                </a:path>
              </a:pathLst>
            </a:custGeom>
            <a:solidFill>
              <a:schemeClr val="bg2"/>
            </a:solidFill>
            <a:ln w="12700">
              <a:noFill/>
              <a:round/>
              <a:headEnd type="none" w="sm" len="sm"/>
              <a:tailEnd type="none" w="sm" len="sm"/>
            </a:ln>
          </p:spPr>
          <p:txBody>
            <a:bodyPr wrap="none" anchor="ctr"/>
            <a:lstStyle/>
            <a:p>
              <a:endParaRPr lang="en-US"/>
            </a:p>
          </p:txBody>
        </p:sp>
        <p:sp>
          <p:nvSpPr>
            <p:cNvPr id="273" name="Freeform 375">
              <a:extLst>
                <a:ext uri="{FF2B5EF4-FFF2-40B4-BE49-F238E27FC236}">
                  <a16:creationId xmlns:a16="http://schemas.microsoft.com/office/drawing/2014/main" id="{9A38309F-669A-D342-B734-5B6C6EB6F077}"/>
                </a:ext>
              </a:extLst>
            </p:cNvPr>
            <p:cNvSpPr>
              <a:spLocks noChangeAspect="1"/>
            </p:cNvSpPr>
            <p:nvPr/>
          </p:nvSpPr>
          <p:spPr bwMode="auto">
            <a:xfrm>
              <a:off x="4000" y="4012"/>
              <a:ext cx="24" cy="9"/>
            </a:xfrm>
            <a:custGeom>
              <a:avLst/>
              <a:gdLst>
                <a:gd name="T0" fmla="*/ 174 w 174"/>
                <a:gd name="T1" fmla="*/ 6 h 63"/>
                <a:gd name="T2" fmla="*/ 156 w 174"/>
                <a:gd name="T3" fmla="*/ 15 h 63"/>
                <a:gd name="T4" fmla="*/ 141 w 174"/>
                <a:gd name="T5" fmla="*/ 39 h 63"/>
                <a:gd name="T6" fmla="*/ 111 w 174"/>
                <a:gd name="T7" fmla="*/ 18 h 63"/>
                <a:gd name="T8" fmla="*/ 93 w 174"/>
                <a:gd name="T9" fmla="*/ 30 h 63"/>
                <a:gd name="T10" fmla="*/ 132 w 174"/>
                <a:gd name="T11" fmla="*/ 48 h 63"/>
                <a:gd name="T12" fmla="*/ 96 w 174"/>
                <a:gd name="T13" fmla="*/ 51 h 63"/>
                <a:gd name="T14" fmla="*/ 72 w 174"/>
                <a:gd name="T15" fmla="*/ 42 h 63"/>
                <a:gd name="T16" fmla="*/ 78 w 174"/>
                <a:gd name="T17" fmla="*/ 60 h 63"/>
                <a:gd name="T18" fmla="*/ 0 w 174"/>
                <a:gd name="T19" fmla="*/ 54 h 63"/>
                <a:gd name="T20" fmla="*/ 3 w 174"/>
                <a:gd name="T21" fmla="*/ 0 h 63"/>
                <a:gd name="T22" fmla="*/ 174 w 174"/>
                <a:gd name="T23" fmla="*/ 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63"/>
                <a:gd name="T38" fmla="*/ 174 w 17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63">
                  <a:moveTo>
                    <a:pt x="174" y="6"/>
                  </a:moveTo>
                  <a:cubicBezTo>
                    <a:pt x="168" y="10"/>
                    <a:pt x="160" y="10"/>
                    <a:pt x="156" y="15"/>
                  </a:cubicBezTo>
                  <a:cubicBezTo>
                    <a:pt x="133" y="47"/>
                    <a:pt x="164" y="24"/>
                    <a:pt x="141" y="39"/>
                  </a:cubicBezTo>
                  <a:cubicBezTo>
                    <a:pt x="136" y="25"/>
                    <a:pt x="123" y="26"/>
                    <a:pt x="111" y="18"/>
                  </a:cubicBezTo>
                  <a:cubicBezTo>
                    <a:pt x="104" y="19"/>
                    <a:pt x="91" y="18"/>
                    <a:pt x="93" y="30"/>
                  </a:cubicBezTo>
                  <a:cubicBezTo>
                    <a:pt x="95" y="44"/>
                    <a:pt x="124" y="46"/>
                    <a:pt x="132" y="48"/>
                  </a:cubicBezTo>
                  <a:cubicBezTo>
                    <a:pt x="122" y="63"/>
                    <a:pt x="102" y="48"/>
                    <a:pt x="96" y="51"/>
                  </a:cubicBezTo>
                  <a:cubicBezTo>
                    <a:pt x="90" y="45"/>
                    <a:pt x="76" y="27"/>
                    <a:pt x="72" y="42"/>
                  </a:cubicBezTo>
                  <a:cubicBezTo>
                    <a:pt x="70" y="48"/>
                    <a:pt x="78" y="60"/>
                    <a:pt x="78" y="60"/>
                  </a:cubicBezTo>
                  <a:lnTo>
                    <a:pt x="0" y="54"/>
                  </a:lnTo>
                  <a:lnTo>
                    <a:pt x="3" y="0"/>
                  </a:lnTo>
                  <a:lnTo>
                    <a:pt x="174" y="6"/>
                  </a:lnTo>
                  <a:close/>
                </a:path>
              </a:pathLst>
            </a:custGeom>
            <a:solidFill>
              <a:schemeClr val="tx2"/>
            </a:solidFill>
            <a:ln w="12700">
              <a:noFill/>
              <a:round/>
              <a:headEnd type="none" w="sm" len="sm"/>
              <a:tailEnd type="none" w="sm" len="sm"/>
            </a:ln>
          </p:spPr>
          <p:txBody>
            <a:bodyPr wrap="none" anchor="ctr"/>
            <a:lstStyle/>
            <a:p>
              <a:endParaRPr lang="en-US"/>
            </a:p>
          </p:txBody>
        </p:sp>
        <p:sp>
          <p:nvSpPr>
            <p:cNvPr id="274" name="Freeform 376">
              <a:extLst>
                <a:ext uri="{FF2B5EF4-FFF2-40B4-BE49-F238E27FC236}">
                  <a16:creationId xmlns:a16="http://schemas.microsoft.com/office/drawing/2014/main" id="{3B185081-A528-354C-8B13-35A08BEEDA7A}"/>
                </a:ext>
              </a:extLst>
            </p:cNvPr>
            <p:cNvSpPr>
              <a:spLocks noChangeAspect="1"/>
            </p:cNvSpPr>
            <p:nvPr/>
          </p:nvSpPr>
          <p:spPr bwMode="auto">
            <a:xfrm>
              <a:off x="4028" y="4013"/>
              <a:ext cx="15" cy="9"/>
            </a:xfrm>
            <a:custGeom>
              <a:avLst/>
              <a:gdLst>
                <a:gd name="T0" fmla="*/ 3 w 108"/>
                <a:gd name="T1" fmla="*/ 3 h 65"/>
                <a:gd name="T2" fmla="*/ 0 w 108"/>
                <a:gd name="T3" fmla="*/ 24 h 65"/>
                <a:gd name="T4" fmla="*/ 45 w 108"/>
                <a:gd name="T5" fmla="*/ 63 h 65"/>
                <a:gd name="T6" fmla="*/ 105 w 108"/>
                <a:gd name="T7" fmla="*/ 30 h 65"/>
                <a:gd name="T8" fmla="*/ 102 w 108"/>
                <a:gd name="T9" fmla="*/ 9 h 65"/>
                <a:gd name="T10" fmla="*/ 63 w 108"/>
                <a:gd name="T11" fmla="*/ 6 h 65"/>
                <a:gd name="T12" fmla="*/ 45 w 108"/>
                <a:gd name="T13" fmla="*/ 0 h 65"/>
                <a:gd name="T14" fmla="*/ 3 w 108"/>
                <a:gd name="T15" fmla="*/ 3 h 65"/>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65"/>
                <a:gd name="T26" fmla="*/ 108 w 10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65">
                  <a:moveTo>
                    <a:pt x="3" y="3"/>
                  </a:moveTo>
                  <a:cubicBezTo>
                    <a:pt x="2" y="10"/>
                    <a:pt x="0" y="17"/>
                    <a:pt x="0" y="24"/>
                  </a:cubicBezTo>
                  <a:cubicBezTo>
                    <a:pt x="0" y="60"/>
                    <a:pt x="18" y="54"/>
                    <a:pt x="45" y="63"/>
                  </a:cubicBezTo>
                  <a:cubicBezTo>
                    <a:pt x="103" y="59"/>
                    <a:pt x="82" y="65"/>
                    <a:pt x="105" y="30"/>
                  </a:cubicBezTo>
                  <a:cubicBezTo>
                    <a:pt x="104" y="23"/>
                    <a:pt x="108" y="13"/>
                    <a:pt x="102" y="9"/>
                  </a:cubicBezTo>
                  <a:cubicBezTo>
                    <a:pt x="91" y="3"/>
                    <a:pt x="76" y="8"/>
                    <a:pt x="63" y="6"/>
                  </a:cubicBezTo>
                  <a:cubicBezTo>
                    <a:pt x="57" y="5"/>
                    <a:pt x="45" y="0"/>
                    <a:pt x="45" y="0"/>
                  </a:cubicBezTo>
                  <a:cubicBezTo>
                    <a:pt x="9" y="3"/>
                    <a:pt x="23" y="3"/>
                    <a:pt x="3" y="3"/>
                  </a:cubicBezTo>
                  <a:close/>
                </a:path>
              </a:pathLst>
            </a:custGeom>
            <a:solidFill>
              <a:srgbClr val="4C3300"/>
            </a:solidFill>
            <a:ln w="12700">
              <a:noFill/>
              <a:round/>
              <a:headEnd type="none" w="sm" len="sm"/>
              <a:tailEnd type="none" w="sm" len="sm"/>
            </a:ln>
          </p:spPr>
          <p:txBody>
            <a:bodyPr wrap="none" anchor="ctr"/>
            <a:lstStyle/>
            <a:p>
              <a:endParaRPr lang="en-US"/>
            </a:p>
          </p:txBody>
        </p:sp>
        <p:sp>
          <p:nvSpPr>
            <p:cNvPr id="275" name="Freeform 377">
              <a:extLst>
                <a:ext uri="{FF2B5EF4-FFF2-40B4-BE49-F238E27FC236}">
                  <a16:creationId xmlns:a16="http://schemas.microsoft.com/office/drawing/2014/main" id="{518BF160-8AC4-1D4F-82F0-04AB581C20E6}"/>
                </a:ext>
              </a:extLst>
            </p:cNvPr>
            <p:cNvSpPr>
              <a:spLocks noChangeAspect="1"/>
            </p:cNvSpPr>
            <p:nvPr/>
          </p:nvSpPr>
          <p:spPr bwMode="auto">
            <a:xfrm>
              <a:off x="4030" y="4015"/>
              <a:ext cx="11" cy="6"/>
            </a:xfrm>
            <a:custGeom>
              <a:avLst/>
              <a:gdLst>
                <a:gd name="T0" fmla="*/ 70 w 81"/>
                <a:gd name="T1" fmla="*/ 5 h 39"/>
                <a:gd name="T2" fmla="*/ 10 w 81"/>
                <a:gd name="T3" fmla="*/ 8 h 39"/>
                <a:gd name="T4" fmla="*/ 76 w 81"/>
                <a:gd name="T5" fmla="*/ 20 h 39"/>
                <a:gd name="T6" fmla="*/ 79 w 81"/>
                <a:gd name="T7" fmla="*/ 11 h 39"/>
                <a:gd name="T8" fmla="*/ 70 w 81"/>
                <a:gd name="T9" fmla="*/ 5 h 39"/>
                <a:gd name="T10" fmla="*/ 0 60000 65536"/>
                <a:gd name="T11" fmla="*/ 0 60000 65536"/>
                <a:gd name="T12" fmla="*/ 0 60000 65536"/>
                <a:gd name="T13" fmla="*/ 0 60000 65536"/>
                <a:gd name="T14" fmla="*/ 0 60000 65536"/>
                <a:gd name="T15" fmla="*/ 0 w 81"/>
                <a:gd name="T16" fmla="*/ 0 h 39"/>
                <a:gd name="T17" fmla="*/ 81 w 81"/>
                <a:gd name="T18" fmla="*/ 39 h 39"/>
              </a:gdLst>
              <a:ahLst/>
              <a:cxnLst>
                <a:cxn ang="T10">
                  <a:pos x="T0" y="T1"/>
                </a:cxn>
                <a:cxn ang="T11">
                  <a:pos x="T2" y="T3"/>
                </a:cxn>
                <a:cxn ang="T12">
                  <a:pos x="T4" y="T5"/>
                </a:cxn>
                <a:cxn ang="T13">
                  <a:pos x="T6" y="T7"/>
                </a:cxn>
                <a:cxn ang="T14">
                  <a:pos x="T8" y="T9"/>
                </a:cxn>
              </a:cxnLst>
              <a:rect l="T15" t="T16" r="T17" b="T18"/>
              <a:pathLst>
                <a:path w="81" h="39">
                  <a:moveTo>
                    <a:pt x="70" y="5"/>
                  </a:moveTo>
                  <a:cubicBezTo>
                    <a:pt x="50" y="0"/>
                    <a:pt x="30" y="1"/>
                    <a:pt x="10" y="8"/>
                  </a:cubicBezTo>
                  <a:cubicBezTo>
                    <a:pt x="0" y="39"/>
                    <a:pt x="71" y="20"/>
                    <a:pt x="76" y="20"/>
                  </a:cubicBezTo>
                  <a:cubicBezTo>
                    <a:pt x="77" y="17"/>
                    <a:pt x="81" y="14"/>
                    <a:pt x="79" y="11"/>
                  </a:cubicBezTo>
                  <a:cubicBezTo>
                    <a:pt x="72" y="1"/>
                    <a:pt x="62" y="13"/>
                    <a:pt x="70" y="5"/>
                  </a:cubicBezTo>
                  <a:close/>
                </a:path>
              </a:pathLst>
            </a:custGeom>
            <a:solidFill>
              <a:srgbClr val="FF0000"/>
            </a:solidFill>
            <a:ln w="12700">
              <a:noFill/>
              <a:round/>
              <a:headEnd type="none" w="sm" len="sm"/>
              <a:tailEnd type="none" w="sm" len="sm"/>
            </a:ln>
          </p:spPr>
          <p:txBody>
            <a:bodyPr wrap="none" anchor="ctr"/>
            <a:lstStyle/>
            <a:p>
              <a:endParaRPr lang="en-US"/>
            </a:p>
          </p:txBody>
        </p:sp>
        <p:sp>
          <p:nvSpPr>
            <p:cNvPr id="276" name="Line 378">
              <a:extLst>
                <a:ext uri="{FF2B5EF4-FFF2-40B4-BE49-F238E27FC236}">
                  <a16:creationId xmlns:a16="http://schemas.microsoft.com/office/drawing/2014/main" id="{B88B08A3-8A36-9241-912D-B1AE857C9BC2}"/>
                </a:ext>
              </a:extLst>
            </p:cNvPr>
            <p:cNvSpPr>
              <a:spLocks noChangeAspect="1" noChangeShapeType="1"/>
            </p:cNvSpPr>
            <p:nvPr/>
          </p:nvSpPr>
          <p:spPr bwMode="auto">
            <a:xfrm>
              <a:off x="4011" y="4019"/>
              <a:ext cx="5" cy="12"/>
            </a:xfrm>
            <a:prstGeom prst="line">
              <a:avLst/>
            </a:prstGeom>
            <a:noFill/>
            <a:ln w="12700">
              <a:solidFill>
                <a:srgbClr val="4C3300"/>
              </a:solidFill>
              <a:round/>
              <a:headEnd type="none" w="sm" len="sm"/>
              <a:tailEnd type="none" w="sm" len="sm"/>
            </a:ln>
          </p:spPr>
          <p:txBody>
            <a:bodyPr wrap="none" anchor="ctr"/>
            <a:lstStyle/>
            <a:p>
              <a:endParaRPr lang="en-US"/>
            </a:p>
          </p:txBody>
        </p:sp>
        <p:sp>
          <p:nvSpPr>
            <p:cNvPr id="277" name="Line 379">
              <a:extLst>
                <a:ext uri="{FF2B5EF4-FFF2-40B4-BE49-F238E27FC236}">
                  <a16:creationId xmlns:a16="http://schemas.microsoft.com/office/drawing/2014/main" id="{C196DE53-4266-7046-A1ED-EDF2054F2174}"/>
                </a:ext>
              </a:extLst>
            </p:cNvPr>
            <p:cNvSpPr>
              <a:spLocks noChangeAspect="1" noChangeShapeType="1"/>
            </p:cNvSpPr>
            <p:nvPr/>
          </p:nvSpPr>
          <p:spPr bwMode="auto">
            <a:xfrm>
              <a:off x="4038" y="4022"/>
              <a:ext cx="5" cy="11"/>
            </a:xfrm>
            <a:prstGeom prst="line">
              <a:avLst/>
            </a:prstGeom>
            <a:noFill/>
            <a:ln w="12700">
              <a:solidFill>
                <a:srgbClr val="4C3300"/>
              </a:solidFill>
              <a:round/>
              <a:headEnd type="none" w="sm" len="sm"/>
              <a:tailEnd type="none" w="sm" len="sm"/>
            </a:ln>
          </p:spPr>
          <p:txBody>
            <a:bodyPr wrap="none" anchor="ctr"/>
            <a:lstStyle/>
            <a:p>
              <a:endParaRPr lang="en-US"/>
            </a:p>
          </p:txBody>
        </p:sp>
        <p:sp>
          <p:nvSpPr>
            <p:cNvPr id="278" name="Freeform 380">
              <a:extLst>
                <a:ext uri="{FF2B5EF4-FFF2-40B4-BE49-F238E27FC236}">
                  <a16:creationId xmlns:a16="http://schemas.microsoft.com/office/drawing/2014/main" id="{260E7EDE-B5B8-9741-8A8F-E0783044BEEC}"/>
                </a:ext>
              </a:extLst>
            </p:cNvPr>
            <p:cNvSpPr>
              <a:spLocks noChangeAspect="1"/>
            </p:cNvSpPr>
            <p:nvPr/>
          </p:nvSpPr>
          <p:spPr bwMode="auto">
            <a:xfrm>
              <a:off x="3892" y="3892"/>
              <a:ext cx="80" cy="14"/>
            </a:xfrm>
            <a:custGeom>
              <a:avLst/>
              <a:gdLst>
                <a:gd name="T0" fmla="*/ 0 w 585"/>
                <a:gd name="T1" fmla="*/ 90 h 90"/>
                <a:gd name="T2" fmla="*/ 222 w 585"/>
                <a:gd name="T3" fmla="*/ 57 h 90"/>
                <a:gd name="T4" fmla="*/ 267 w 585"/>
                <a:gd name="T5" fmla="*/ 54 h 90"/>
                <a:gd name="T6" fmla="*/ 291 w 585"/>
                <a:gd name="T7" fmla="*/ 63 h 90"/>
                <a:gd name="T8" fmla="*/ 300 w 585"/>
                <a:gd name="T9" fmla="*/ 45 h 90"/>
                <a:gd name="T10" fmla="*/ 585 w 585"/>
                <a:gd name="T11" fmla="*/ 0 h 90"/>
                <a:gd name="T12" fmla="*/ 0 60000 65536"/>
                <a:gd name="T13" fmla="*/ 0 60000 65536"/>
                <a:gd name="T14" fmla="*/ 0 60000 65536"/>
                <a:gd name="T15" fmla="*/ 0 60000 65536"/>
                <a:gd name="T16" fmla="*/ 0 60000 65536"/>
                <a:gd name="T17" fmla="*/ 0 60000 65536"/>
                <a:gd name="T18" fmla="*/ 0 w 585"/>
                <a:gd name="T19" fmla="*/ 0 h 90"/>
                <a:gd name="T20" fmla="*/ 585 w 585"/>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85" h="90">
                  <a:moveTo>
                    <a:pt x="0" y="90"/>
                  </a:moveTo>
                  <a:lnTo>
                    <a:pt x="222" y="57"/>
                  </a:lnTo>
                  <a:cubicBezTo>
                    <a:pt x="264" y="74"/>
                    <a:pt x="243" y="70"/>
                    <a:pt x="267" y="54"/>
                  </a:cubicBezTo>
                  <a:cubicBezTo>
                    <a:pt x="275" y="56"/>
                    <a:pt x="283" y="64"/>
                    <a:pt x="291" y="63"/>
                  </a:cubicBezTo>
                  <a:cubicBezTo>
                    <a:pt x="298" y="62"/>
                    <a:pt x="300" y="45"/>
                    <a:pt x="300" y="45"/>
                  </a:cubicBezTo>
                  <a:lnTo>
                    <a:pt x="585" y="0"/>
                  </a:lnTo>
                </a:path>
              </a:pathLst>
            </a:custGeom>
            <a:noFill/>
            <a:ln w="19050">
              <a:solidFill>
                <a:srgbClr val="E2C088"/>
              </a:solidFill>
              <a:round/>
              <a:headEnd type="none" w="sm" len="sm"/>
              <a:tailEnd type="none" w="sm" len="sm"/>
            </a:ln>
          </p:spPr>
          <p:txBody>
            <a:bodyPr wrap="none" anchor="ctr"/>
            <a:lstStyle/>
            <a:p>
              <a:endParaRPr lang="en-US"/>
            </a:p>
          </p:txBody>
        </p:sp>
        <p:sp>
          <p:nvSpPr>
            <p:cNvPr id="279" name="Freeform 381">
              <a:extLst>
                <a:ext uri="{FF2B5EF4-FFF2-40B4-BE49-F238E27FC236}">
                  <a16:creationId xmlns:a16="http://schemas.microsoft.com/office/drawing/2014/main" id="{73B90BED-269D-B649-9A3C-4A5B96F6511F}"/>
                </a:ext>
              </a:extLst>
            </p:cNvPr>
            <p:cNvSpPr>
              <a:spLocks noChangeAspect="1"/>
            </p:cNvSpPr>
            <p:nvPr/>
          </p:nvSpPr>
          <p:spPr bwMode="auto">
            <a:xfrm>
              <a:off x="3893" y="3892"/>
              <a:ext cx="79" cy="13"/>
            </a:xfrm>
            <a:custGeom>
              <a:avLst/>
              <a:gdLst>
                <a:gd name="T0" fmla="*/ 0 w 585"/>
                <a:gd name="T1" fmla="*/ 90 h 90"/>
                <a:gd name="T2" fmla="*/ 222 w 585"/>
                <a:gd name="T3" fmla="*/ 57 h 90"/>
                <a:gd name="T4" fmla="*/ 267 w 585"/>
                <a:gd name="T5" fmla="*/ 54 h 90"/>
                <a:gd name="T6" fmla="*/ 291 w 585"/>
                <a:gd name="T7" fmla="*/ 63 h 90"/>
                <a:gd name="T8" fmla="*/ 300 w 585"/>
                <a:gd name="T9" fmla="*/ 45 h 90"/>
                <a:gd name="T10" fmla="*/ 585 w 585"/>
                <a:gd name="T11" fmla="*/ 0 h 90"/>
                <a:gd name="T12" fmla="*/ 0 60000 65536"/>
                <a:gd name="T13" fmla="*/ 0 60000 65536"/>
                <a:gd name="T14" fmla="*/ 0 60000 65536"/>
                <a:gd name="T15" fmla="*/ 0 60000 65536"/>
                <a:gd name="T16" fmla="*/ 0 60000 65536"/>
                <a:gd name="T17" fmla="*/ 0 60000 65536"/>
                <a:gd name="T18" fmla="*/ 0 w 585"/>
                <a:gd name="T19" fmla="*/ 0 h 90"/>
                <a:gd name="T20" fmla="*/ 585 w 585"/>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85" h="90">
                  <a:moveTo>
                    <a:pt x="0" y="90"/>
                  </a:moveTo>
                  <a:lnTo>
                    <a:pt x="222" y="57"/>
                  </a:lnTo>
                  <a:cubicBezTo>
                    <a:pt x="264" y="74"/>
                    <a:pt x="243" y="70"/>
                    <a:pt x="267" y="54"/>
                  </a:cubicBezTo>
                  <a:cubicBezTo>
                    <a:pt x="275" y="56"/>
                    <a:pt x="283" y="64"/>
                    <a:pt x="291" y="63"/>
                  </a:cubicBezTo>
                  <a:cubicBezTo>
                    <a:pt x="298" y="62"/>
                    <a:pt x="300" y="45"/>
                    <a:pt x="300" y="45"/>
                  </a:cubicBezTo>
                  <a:lnTo>
                    <a:pt x="585" y="0"/>
                  </a:lnTo>
                </a:path>
              </a:pathLst>
            </a:custGeom>
            <a:noFill/>
            <a:ln w="19050">
              <a:solidFill>
                <a:srgbClr val="FCF8F2"/>
              </a:solidFill>
              <a:round/>
              <a:headEnd type="none" w="sm" len="sm"/>
              <a:tailEnd type="none" w="sm" len="sm"/>
            </a:ln>
          </p:spPr>
          <p:txBody>
            <a:bodyPr wrap="none" anchor="ctr"/>
            <a:lstStyle/>
            <a:p>
              <a:endParaRPr lang="en-US"/>
            </a:p>
          </p:txBody>
        </p:sp>
        <p:sp>
          <p:nvSpPr>
            <p:cNvPr id="280" name="Freeform 382">
              <a:extLst>
                <a:ext uri="{FF2B5EF4-FFF2-40B4-BE49-F238E27FC236}">
                  <a16:creationId xmlns:a16="http://schemas.microsoft.com/office/drawing/2014/main" id="{87306F92-9698-1C41-A5C2-36C1F0E47D1A}"/>
                </a:ext>
              </a:extLst>
            </p:cNvPr>
            <p:cNvSpPr>
              <a:spLocks noChangeAspect="1"/>
            </p:cNvSpPr>
            <p:nvPr/>
          </p:nvSpPr>
          <p:spPr bwMode="auto">
            <a:xfrm>
              <a:off x="3983" y="3901"/>
              <a:ext cx="27" cy="48"/>
            </a:xfrm>
            <a:custGeom>
              <a:avLst/>
              <a:gdLst>
                <a:gd name="T0" fmla="*/ 0 w 201"/>
                <a:gd name="T1" fmla="*/ 0 h 327"/>
                <a:gd name="T2" fmla="*/ 6 w 201"/>
                <a:gd name="T3" fmla="*/ 315 h 327"/>
                <a:gd name="T4" fmla="*/ 201 w 201"/>
                <a:gd name="T5" fmla="*/ 327 h 327"/>
                <a:gd name="T6" fmla="*/ 195 w 201"/>
                <a:gd name="T7" fmla="*/ 24 h 327"/>
                <a:gd name="T8" fmla="*/ 0 w 201"/>
                <a:gd name="T9" fmla="*/ 0 h 327"/>
                <a:gd name="T10" fmla="*/ 0 60000 65536"/>
                <a:gd name="T11" fmla="*/ 0 60000 65536"/>
                <a:gd name="T12" fmla="*/ 0 60000 65536"/>
                <a:gd name="T13" fmla="*/ 0 60000 65536"/>
                <a:gd name="T14" fmla="*/ 0 60000 65536"/>
                <a:gd name="T15" fmla="*/ 0 w 201"/>
                <a:gd name="T16" fmla="*/ 0 h 327"/>
                <a:gd name="T17" fmla="*/ 201 w 201"/>
                <a:gd name="T18" fmla="*/ 327 h 327"/>
              </a:gdLst>
              <a:ahLst/>
              <a:cxnLst>
                <a:cxn ang="T10">
                  <a:pos x="T0" y="T1"/>
                </a:cxn>
                <a:cxn ang="T11">
                  <a:pos x="T2" y="T3"/>
                </a:cxn>
                <a:cxn ang="T12">
                  <a:pos x="T4" y="T5"/>
                </a:cxn>
                <a:cxn ang="T13">
                  <a:pos x="T6" y="T7"/>
                </a:cxn>
                <a:cxn ang="T14">
                  <a:pos x="T8" y="T9"/>
                </a:cxn>
              </a:cxnLst>
              <a:rect l="T15" t="T16" r="T17" b="T18"/>
              <a:pathLst>
                <a:path w="201" h="327">
                  <a:moveTo>
                    <a:pt x="0" y="0"/>
                  </a:moveTo>
                  <a:lnTo>
                    <a:pt x="6" y="315"/>
                  </a:lnTo>
                  <a:lnTo>
                    <a:pt x="201" y="327"/>
                  </a:lnTo>
                  <a:lnTo>
                    <a:pt x="195" y="24"/>
                  </a:lnTo>
                  <a:lnTo>
                    <a:pt x="0" y="0"/>
                  </a:lnTo>
                  <a:close/>
                </a:path>
              </a:pathLst>
            </a:custGeom>
            <a:solidFill>
              <a:srgbClr val="4C3300"/>
            </a:solidFill>
            <a:ln w="6350">
              <a:noFill/>
              <a:round/>
              <a:headEnd type="none" w="sm" len="sm"/>
              <a:tailEnd type="none" w="sm" len="sm"/>
            </a:ln>
          </p:spPr>
          <p:txBody>
            <a:bodyPr wrap="none" anchor="ctr"/>
            <a:lstStyle/>
            <a:p>
              <a:endParaRPr lang="en-US"/>
            </a:p>
          </p:txBody>
        </p:sp>
        <p:sp>
          <p:nvSpPr>
            <p:cNvPr id="281" name="Freeform 383">
              <a:extLst>
                <a:ext uri="{FF2B5EF4-FFF2-40B4-BE49-F238E27FC236}">
                  <a16:creationId xmlns:a16="http://schemas.microsoft.com/office/drawing/2014/main" id="{08EE7883-12B5-7243-93CB-4FEB600074BF}"/>
                </a:ext>
              </a:extLst>
            </p:cNvPr>
            <p:cNvSpPr>
              <a:spLocks noChangeAspect="1"/>
            </p:cNvSpPr>
            <p:nvPr/>
          </p:nvSpPr>
          <p:spPr bwMode="auto">
            <a:xfrm>
              <a:off x="3975" y="3949"/>
              <a:ext cx="6" cy="10"/>
            </a:xfrm>
            <a:custGeom>
              <a:avLst/>
              <a:gdLst>
                <a:gd name="T0" fmla="*/ 0 w 39"/>
                <a:gd name="T1" fmla="*/ 0 h 63"/>
                <a:gd name="T2" fmla="*/ 39 w 39"/>
                <a:gd name="T3" fmla="*/ 63 h 63"/>
                <a:gd name="T4" fmla="*/ 36 w 39"/>
                <a:gd name="T5" fmla="*/ 0 h 63"/>
                <a:gd name="T6" fmla="*/ 0 w 39"/>
                <a:gd name="T7" fmla="*/ 0 h 63"/>
                <a:gd name="T8" fmla="*/ 0 60000 65536"/>
                <a:gd name="T9" fmla="*/ 0 60000 65536"/>
                <a:gd name="T10" fmla="*/ 0 60000 65536"/>
                <a:gd name="T11" fmla="*/ 0 60000 65536"/>
                <a:gd name="T12" fmla="*/ 0 w 39"/>
                <a:gd name="T13" fmla="*/ 0 h 63"/>
                <a:gd name="T14" fmla="*/ 39 w 39"/>
                <a:gd name="T15" fmla="*/ 63 h 63"/>
              </a:gdLst>
              <a:ahLst/>
              <a:cxnLst>
                <a:cxn ang="T8">
                  <a:pos x="T0" y="T1"/>
                </a:cxn>
                <a:cxn ang="T9">
                  <a:pos x="T2" y="T3"/>
                </a:cxn>
                <a:cxn ang="T10">
                  <a:pos x="T4" y="T5"/>
                </a:cxn>
                <a:cxn ang="T11">
                  <a:pos x="T6" y="T7"/>
                </a:cxn>
              </a:cxnLst>
              <a:rect l="T12" t="T13" r="T14" b="T15"/>
              <a:pathLst>
                <a:path w="39" h="63">
                  <a:moveTo>
                    <a:pt x="0" y="0"/>
                  </a:moveTo>
                  <a:lnTo>
                    <a:pt x="39" y="63"/>
                  </a:lnTo>
                  <a:lnTo>
                    <a:pt x="36" y="0"/>
                  </a:lnTo>
                  <a:lnTo>
                    <a:pt x="0" y="0"/>
                  </a:lnTo>
                  <a:close/>
                </a:path>
              </a:pathLst>
            </a:custGeom>
            <a:solidFill>
              <a:srgbClr val="4C3300"/>
            </a:solidFill>
            <a:ln w="12700">
              <a:noFill/>
              <a:round/>
              <a:headEnd type="none" w="sm" len="sm"/>
              <a:tailEnd type="none" w="sm" len="sm"/>
            </a:ln>
          </p:spPr>
          <p:txBody>
            <a:bodyPr wrap="none" anchor="ctr"/>
            <a:lstStyle/>
            <a:p>
              <a:endParaRPr lang="en-US"/>
            </a:p>
          </p:txBody>
        </p:sp>
        <p:sp>
          <p:nvSpPr>
            <p:cNvPr id="282" name="Freeform 384">
              <a:extLst>
                <a:ext uri="{FF2B5EF4-FFF2-40B4-BE49-F238E27FC236}">
                  <a16:creationId xmlns:a16="http://schemas.microsoft.com/office/drawing/2014/main" id="{BDEFF392-DBEF-E340-AC32-F87F8CB99E95}"/>
                </a:ext>
              </a:extLst>
            </p:cNvPr>
            <p:cNvSpPr>
              <a:spLocks noChangeAspect="1"/>
            </p:cNvSpPr>
            <p:nvPr/>
          </p:nvSpPr>
          <p:spPr bwMode="auto">
            <a:xfrm>
              <a:off x="3973" y="3896"/>
              <a:ext cx="6" cy="15"/>
            </a:xfrm>
            <a:custGeom>
              <a:avLst/>
              <a:gdLst>
                <a:gd name="T0" fmla="*/ 15 w 42"/>
                <a:gd name="T1" fmla="*/ 0 h 104"/>
                <a:gd name="T2" fmla="*/ 0 w 42"/>
                <a:gd name="T3" fmla="*/ 45 h 104"/>
                <a:gd name="T4" fmla="*/ 3 w 42"/>
                <a:gd name="T5" fmla="*/ 60 h 104"/>
                <a:gd name="T6" fmla="*/ 33 w 42"/>
                <a:gd name="T7" fmla="*/ 99 h 104"/>
                <a:gd name="T8" fmla="*/ 42 w 42"/>
                <a:gd name="T9" fmla="*/ 72 h 104"/>
                <a:gd name="T10" fmla="*/ 33 w 42"/>
                <a:gd name="T11" fmla="*/ 42 h 104"/>
                <a:gd name="T12" fmla="*/ 15 w 42"/>
                <a:gd name="T13" fmla="*/ 0 h 104"/>
                <a:gd name="T14" fmla="*/ 0 60000 65536"/>
                <a:gd name="T15" fmla="*/ 0 60000 65536"/>
                <a:gd name="T16" fmla="*/ 0 60000 65536"/>
                <a:gd name="T17" fmla="*/ 0 60000 65536"/>
                <a:gd name="T18" fmla="*/ 0 60000 65536"/>
                <a:gd name="T19" fmla="*/ 0 60000 65536"/>
                <a:gd name="T20" fmla="*/ 0 60000 65536"/>
                <a:gd name="T21" fmla="*/ 0 w 42"/>
                <a:gd name="T22" fmla="*/ 0 h 104"/>
                <a:gd name="T23" fmla="*/ 42 w 42"/>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04">
                  <a:moveTo>
                    <a:pt x="15" y="0"/>
                  </a:moveTo>
                  <a:cubicBezTo>
                    <a:pt x="10" y="15"/>
                    <a:pt x="5" y="30"/>
                    <a:pt x="0" y="45"/>
                  </a:cubicBezTo>
                  <a:cubicBezTo>
                    <a:pt x="3" y="58"/>
                    <a:pt x="3" y="53"/>
                    <a:pt x="3" y="60"/>
                  </a:cubicBezTo>
                  <a:cubicBezTo>
                    <a:pt x="13" y="73"/>
                    <a:pt x="19" y="91"/>
                    <a:pt x="33" y="99"/>
                  </a:cubicBezTo>
                  <a:cubicBezTo>
                    <a:pt x="41" y="104"/>
                    <a:pt x="42" y="72"/>
                    <a:pt x="42" y="72"/>
                  </a:cubicBezTo>
                  <a:cubicBezTo>
                    <a:pt x="39" y="62"/>
                    <a:pt x="33" y="42"/>
                    <a:pt x="33" y="42"/>
                  </a:cubicBezTo>
                  <a:cubicBezTo>
                    <a:pt x="29" y="5"/>
                    <a:pt x="33" y="18"/>
                    <a:pt x="15" y="0"/>
                  </a:cubicBezTo>
                  <a:close/>
                </a:path>
              </a:pathLst>
            </a:custGeom>
            <a:solidFill>
              <a:srgbClr val="4C3300"/>
            </a:solidFill>
            <a:ln w="12700">
              <a:noFill/>
              <a:round/>
              <a:headEnd type="none" w="sm" len="sm"/>
              <a:tailEnd type="none" w="sm" len="sm"/>
            </a:ln>
          </p:spPr>
          <p:txBody>
            <a:bodyPr wrap="none" anchor="ctr"/>
            <a:lstStyle/>
            <a:p>
              <a:endParaRPr lang="en-US"/>
            </a:p>
          </p:txBody>
        </p:sp>
        <p:sp>
          <p:nvSpPr>
            <p:cNvPr id="283" name="Freeform 385">
              <a:extLst>
                <a:ext uri="{FF2B5EF4-FFF2-40B4-BE49-F238E27FC236}">
                  <a16:creationId xmlns:a16="http://schemas.microsoft.com/office/drawing/2014/main" id="{43667308-959F-DE4B-9C9C-E034A2577663}"/>
                </a:ext>
              </a:extLst>
            </p:cNvPr>
            <p:cNvSpPr>
              <a:spLocks noChangeAspect="1"/>
            </p:cNvSpPr>
            <p:nvPr/>
          </p:nvSpPr>
          <p:spPr bwMode="auto">
            <a:xfrm>
              <a:off x="3974" y="3899"/>
              <a:ext cx="4" cy="5"/>
            </a:xfrm>
            <a:custGeom>
              <a:avLst/>
              <a:gdLst>
                <a:gd name="T0" fmla="*/ 15 w 33"/>
                <a:gd name="T1" fmla="*/ 0 h 33"/>
                <a:gd name="T2" fmla="*/ 6 w 33"/>
                <a:gd name="T3" fmla="*/ 33 h 33"/>
                <a:gd name="T4" fmla="*/ 15 w 33"/>
                <a:gd name="T5" fmla="*/ 0 h 33"/>
                <a:gd name="T6" fmla="*/ 0 60000 65536"/>
                <a:gd name="T7" fmla="*/ 0 60000 65536"/>
                <a:gd name="T8" fmla="*/ 0 60000 65536"/>
                <a:gd name="T9" fmla="*/ 0 w 33"/>
                <a:gd name="T10" fmla="*/ 0 h 33"/>
                <a:gd name="T11" fmla="*/ 33 w 33"/>
                <a:gd name="T12" fmla="*/ 33 h 33"/>
              </a:gdLst>
              <a:ahLst/>
              <a:cxnLst>
                <a:cxn ang="T6">
                  <a:pos x="T0" y="T1"/>
                </a:cxn>
                <a:cxn ang="T7">
                  <a:pos x="T2" y="T3"/>
                </a:cxn>
                <a:cxn ang="T8">
                  <a:pos x="T4" y="T5"/>
                </a:cxn>
              </a:cxnLst>
              <a:rect l="T9" t="T10" r="T11" b="T12"/>
              <a:pathLst>
                <a:path w="33" h="33">
                  <a:moveTo>
                    <a:pt x="15" y="0"/>
                  </a:moveTo>
                  <a:cubicBezTo>
                    <a:pt x="0" y="22"/>
                    <a:pt x="2" y="11"/>
                    <a:pt x="6" y="33"/>
                  </a:cubicBezTo>
                  <a:cubicBezTo>
                    <a:pt x="27" y="29"/>
                    <a:pt x="33" y="18"/>
                    <a:pt x="15"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84" name="Freeform 386">
              <a:extLst>
                <a:ext uri="{FF2B5EF4-FFF2-40B4-BE49-F238E27FC236}">
                  <a16:creationId xmlns:a16="http://schemas.microsoft.com/office/drawing/2014/main" id="{AAD7FA01-DA2D-A24D-818C-E184D72F8779}"/>
                </a:ext>
              </a:extLst>
            </p:cNvPr>
            <p:cNvSpPr>
              <a:spLocks noChangeAspect="1"/>
            </p:cNvSpPr>
            <p:nvPr/>
          </p:nvSpPr>
          <p:spPr bwMode="auto">
            <a:xfrm>
              <a:off x="3984" y="3914"/>
              <a:ext cx="30" cy="43"/>
            </a:xfrm>
            <a:custGeom>
              <a:avLst/>
              <a:gdLst>
                <a:gd name="T0" fmla="*/ 0 w 225"/>
                <a:gd name="T1" fmla="*/ 231 h 294"/>
                <a:gd name="T2" fmla="*/ 3 w 225"/>
                <a:gd name="T3" fmla="*/ 285 h 294"/>
                <a:gd name="T4" fmla="*/ 219 w 225"/>
                <a:gd name="T5" fmla="*/ 294 h 294"/>
                <a:gd name="T6" fmla="*/ 225 w 225"/>
                <a:gd name="T7" fmla="*/ 240 h 294"/>
                <a:gd name="T8" fmla="*/ 219 w 225"/>
                <a:gd name="T9" fmla="*/ 18 h 294"/>
                <a:gd name="T10" fmla="*/ 201 w 225"/>
                <a:gd name="T11" fmla="*/ 0 h 294"/>
                <a:gd name="T12" fmla="*/ 207 w 225"/>
                <a:gd name="T13" fmla="*/ 243 h 294"/>
                <a:gd name="T14" fmla="*/ 0 w 225"/>
                <a:gd name="T15" fmla="*/ 231 h 294"/>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294"/>
                <a:gd name="T26" fmla="*/ 225 w 225"/>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294">
                  <a:moveTo>
                    <a:pt x="0" y="231"/>
                  </a:moveTo>
                  <a:lnTo>
                    <a:pt x="3" y="285"/>
                  </a:lnTo>
                  <a:lnTo>
                    <a:pt x="219" y="294"/>
                  </a:lnTo>
                  <a:lnTo>
                    <a:pt x="225" y="240"/>
                  </a:lnTo>
                  <a:lnTo>
                    <a:pt x="219" y="18"/>
                  </a:lnTo>
                  <a:lnTo>
                    <a:pt x="201" y="0"/>
                  </a:lnTo>
                  <a:lnTo>
                    <a:pt x="207" y="243"/>
                  </a:lnTo>
                  <a:lnTo>
                    <a:pt x="0" y="231"/>
                  </a:lnTo>
                  <a:close/>
                </a:path>
              </a:pathLst>
            </a:custGeom>
            <a:solidFill>
              <a:srgbClr val="604000"/>
            </a:solidFill>
            <a:ln w="12700">
              <a:noFill/>
              <a:round/>
              <a:headEnd type="none" w="sm" len="sm"/>
              <a:tailEnd type="none" w="sm" len="sm"/>
            </a:ln>
          </p:spPr>
          <p:txBody>
            <a:bodyPr wrap="none" anchor="ctr"/>
            <a:lstStyle/>
            <a:p>
              <a:endParaRPr lang="en-US"/>
            </a:p>
          </p:txBody>
        </p:sp>
        <p:sp>
          <p:nvSpPr>
            <p:cNvPr id="285" name="Freeform 387">
              <a:extLst>
                <a:ext uri="{FF2B5EF4-FFF2-40B4-BE49-F238E27FC236}">
                  <a16:creationId xmlns:a16="http://schemas.microsoft.com/office/drawing/2014/main" id="{89237146-E7A0-F74E-9D9B-137479830F8B}"/>
                </a:ext>
              </a:extLst>
            </p:cNvPr>
            <p:cNvSpPr>
              <a:spLocks noChangeAspect="1"/>
            </p:cNvSpPr>
            <p:nvPr/>
          </p:nvSpPr>
          <p:spPr bwMode="auto">
            <a:xfrm>
              <a:off x="3982" y="3900"/>
              <a:ext cx="28" cy="49"/>
            </a:xfrm>
            <a:custGeom>
              <a:avLst/>
              <a:gdLst>
                <a:gd name="T0" fmla="*/ 0 w 207"/>
                <a:gd name="T1" fmla="*/ 0 h 333"/>
                <a:gd name="T2" fmla="*/ 3 w 207"/>
                <a:gd name="T3" fmla="*/ 321 h 333"/>
                <a:gd name="T4" fmla="*/ 207 w 207"/>
                <a:gd name="T5" fmla="*/ 333 h 333"/>
                <a:gd name="T6" fmla="*/ 207 w 207"/>
                <a:gd name="T7" fmla="*/ 24 h 333"/>
                <a:gd name="T8" fmla="*/ 0 w 207"/>
                <a:gd name="T9" fmla="*/ 0 h 333"/>
                <a:gd name="T10" fmla="*/ 0 60000 65536"/>
                <a:gd name="T11" fmla="*/ 0 60000 65536"/>
                <a:gd name="T12" fmla="*/ 0 60000 65536"/>
                <a:gd name="T13" fmla="*/ 0 60000 65536"/>
                <a:gd name="T14" fmla="*/ 0 60000 65536"/>
                <a:gd name="T15" fmla="*/ 0 w 207"/>
                <a:gd name="T16" fmla="*/ 0 h 333"/>
                <a:gd name="T17" fmla="*/ 207 w 207"/>
                <a:gd name="T18" fmla="*/ 333 h 333"/>
              </a:gdLst>
              <a:ahLst/>
              <a:cxnLst>
                <a:cxn ang="T10">
                  <a:pos x="T0" y="T1"/>
                </a:cxn>
                <a:cxn ang="T11">
                  <a:pos x="T2" y="T3"/>
                </a:cxn>
                <a:cxn ang="T12">
                  <a:pos x="T4" y="T5"/>
                </a:cxn>
                <a:cxn ang="T13">
                  <a:pos x="T6" y="T7"/>
                </a:cxn>
                <a:cxn ang="T14">
                  <a:pos x="T8" y="T9"/>
                </a:cxn>
              </a:cxnLst>
              <a:rect l="T15" t="T16" r="T17" b="T18"/>
              <a:pathLst>
                <a:path w="207" h="333">
                  <a:moveTo>
                    <a:pt x="0" y="0"/>
                  </a:moveTo>
                  <a:lnTo>
                    <a:pt x="3" y="321"/>
                  </a:lnTo>
                  <a:lnTo>
                    <a:pt x="207" y="333"/>
                  </a:lnTo>
                  <a:lnTo>
                    <a:pt x="207" y="24"/>
                  </a:lnTo>
                  <a:lnTo>
                    <a:pt x="0" y="0"/>
                  </a:lnTo>
                  <a:close/>
                </a:path>
              </a:pathLst>
            </a:custGeom>
            <a:noFill/>
            <a:ln w="12700">
              <a:solidFill>
                <a:srgbClr val="AE7C2A"/>
              </a:solidFill>
              <a:round/>
              <a:headEnd type="none" w="sm" len="sm"/>
              <a:tailEnd type="none" w="sm" len="sm"/>
            </a:ln>
          </p:spPr>
          <p:txBody>
            <a:bodyPr wrap="none" anchor="ctr"/>
            <a:lstStyle/>
            <a:p>
              <a:endParaRPr lang="en-US"/>
            </a:p>
          </p:txBody>
        </p:sp>
        <p:sp>
          <p:nvSpPr>
            <p:cNvPr id="286" name="Freeform 388">
              <a:extLst>
                <a:ext uri="{FF2B5EF4-FFF2-40B4-BE49-F238E27FC236}">
                  <a16:creationId xmlns:a16="http://schemas.microsoft.com/office/drawing/2014/main" id="{DADC5217-5BE8-BC47-80F6-8AF01010759E}"/>
                </a:ext>
              </a:extLst>
            </p:cNvPr>
            <p:cNvSpPr>
              <a:spLocks noChangeAspect="1"/>
            </p:cNvSpPr>
            <p:nvPr/>
          </p:nvSpPr>
          <p:spPr bwMode="auto">
            <a:xfrm>
              <a:off x="3981" y="3899"/>
              <a:ext cx="29" cy="47"/>
            </a:xfrm>
            <a:custGeom>
              <a:avLst/>
              <a:gdLst>
                <a:gd name="T0" fmla="*/ 0 w 219"/>
                <a:gd name="T1" fmla="*/ 324 h 324"/>
                <a:gd name="T2" fmla="*/ 0 w 219"/>
                <a:gd name="T3" fmla="*/ 0 h 324"/>
                <a:gd name="T4" fmla="*/ 219 w 219"/>
                <a:gd name="T5" fmla="*/ 27 h 324"/>
                <a:gd name="T6" fmla="*/ 0 60000 65536"/>
                <a:gd name="T7" fmla="*/ 0 60000 65536"/>
                <a:gd name="T8" fmla="*/ 0 60000 65536"/>
                <a:gd name="T9" fmla="*/ 0 w 219"/>
                <a:gd name="T10" fmla="*/ 0 h 324"/>
                <a:gd name="T11" fmla="*/ 219 w 219"/>
                <a:gd name="T12" fmla="*/ 324 h 324"/>
              </a:gdLst>
              <a:ahLst/>
              <a:cxnLst>
                <a:cxn ang="T6">
                  <a:pos x="T0" y="T1"/>
                </a:cxn>
                <a:cxn ang="T7">
                  <a:pos x="T2" y="T3"/>
                </a:cxn>
                <a:cxn ang="T8">
                  <a:pos x="T4" y="T5"/>
                </a:cxn>
              </a:cxnLst>
              <a:rect l="T9" t="T10" r="T11" b="T12"/>
              <a:pathLst>
                <a:path w="219" h="324">
                  <a:moveTo>
                    <a:pt x="0" y="324"/>
                  </a:moveTo>
                  <a:lnTo>
                    <a:pt x="0" y="0"/>
                  </a:lnTo>
                  <a:lnTo>
                    <a:pt x="219" y="27"/>
                  </a:lnTo>
                </a:path>
              </a:pathLst>
            </a:custGeom>
            <a:noFill/>
            <a:ln w="12700">
              <a:solidFill>
                <a:srgbClr val="F3E4CB"/>
              </a:solidFill>
              <a:round/>
              <a:headEnd type="none" w="sm" len="sm"/>
              <a:tailEnd type="none" w="sm" len="sm"/>
            </a:ln>
          </p:spPr>
          <p:txBody>
            <a:bodyPr wrap="none" anchor="ctr"/>
            <a:lstStyle/>
            <a:p>
              <a:endParaRPr lang="en-US"/>
            </a:p>
          </p:txBody>
        </p:sp>
        <p:sp>
          <p:nvSpPr>
            <p:cNvPr id="287" name="Freeform 389">
              <a:extLst>
                <a:ext uri="{FF2B5EF4-FFF2-40B4-BE49-F238E27FC236}">
                  <a16:creationId xmlns:a16="http://schemas.microsoft.com/office/drawing/2014/main" id="{14328911-58AC-384F-9D38-8DA02F5571AB}"/>
                </a:ext>
              </a:extLst>
            </p:cNvPr>
            <p:cNvSpPr>
              <a:spLocks noChangeAspect="1"/>
            </p:cNvSpPr>
            <p:nvPr/>
          </p:nvSpPr>
          <p:spPr bwMode="auto">
            <a:xfrm>
              <a:off x="3983" y="3901"/>
              <a:ext cx="27" cy="46"/>
            </a:xfrm>
            <a:custGeom>
              <a:avLst/>
              <a:gdLst>
                <a:gd name="T0" fmla="*/ 12 w 198"/>
                <a:gd name="T1" fmla="*/ 312 h 312"/>
                <a:gd name="T2" fmla="*/ 18 w 198"/>
                <a:gd name="T3" fmla="*/ 39 h 312"/>
                <a:gd name="T4" fmla="*/ 195 w 198"/>
                <a:gd name="T5" fmla="*/ 60 h 312"/>
                <a:gd name="T6" fmla="*/ 198 w 198"/>
                <a:gd name="T7" fmla="*/ 24 h 312"/>
                <a:gd name="T8" fmla="*/ 0 w 198"/>
                <a:gd name="T9" fmla="*/ 0 h 312"/>
                <a:gd name="T10" fmla="*/ 12 w 198"/>
                <a:gd name="T11" fmla="*/ 312 h 312"/>
                <a:gd name="T12" fmla="*/ 0 60000 65536"/>
                <a:gd name="T13" fmla="*/ 0 60000 65536"/>
                <a:gd name="T14" fmla="*/ 0 60000 65536"/>
                <a:gd name="T15" fmla="*/ 0 60000 65536"/>
                <a:gd name="T16" fmla="*/ 0 60000 65536"/>
                <a:gd name="T17" fmla="*/ 0 60000 65536"/>
                <a:gd name="T18" fmla="*/ 0 w 198"/>
                <a:gd name="T19" fmla="*/ 0 h 312"/>
                <a:gd name="T20" fmla="*/ 198 w 198"/>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98" h="312">
                  <a:moveTo>
                    <a:pt x="12" y="312"/>
                  </a:moveTo>
                  <a:lnTo>
                    <a:pt x="18" y="39"/>
                  </a:lnTo>
                  <a:lnTo>
                    <a:pt x="195" y="60"/>
                  </a:lnTo>
                  <a:lnTo>
                    <a:pt x="198" y="24"/>
                  </a:lnTo>
                  <a:lnTo>
                    <a:pt x="0" y="0"/>
                  </a:lnTo>
                  <a:lnTo>
                    <a:pt x="12" y="312"/>
                  </a:lnTo>
                  <a:close/>
                </a:path>
              </a:pathLst>
            </a:custGeom>
            <a:solidFill>
              <a:srgbClr val="2A1C00"/>
            </a:solidFill>
            <a:ln w="12700">
              <a:noFill/>
              <a:round/>
              <a:headEnd type="none" w="sm" len="sm"/>
              <a:tailEnd type="none" w="sm" len="sm"/>
            </a:ln>
          </p:spPr>
          <p:txBody>
            <a:bodyPr wrap="none" anchor="ctr"/>
            <a:lstStyle/>
            <a:p>
              <a:endParaRPr lang="en-US"/>
            </a:p>
          </p:txBody>
        </p:sp>
        <p:sp>
          <p:nvSpPr>
            <p:cNvPr id="288" name="Freeform 390">
              <a:extLst>
                <a:ext uri="{FF2B5EF4-FFF2-40B4-BE49-F238E27FC236}">
                  <a16:creationId xmlns:a16="http://schemas.microsoft.com/office/drawing/2014/main" id="{C98DD159-97E3-5F4A-AE92-878A761346B1}"/>
                </a:ext>
              </a:extLst>
            </p:cNvPr>
            <p:cNvSpPr>
              <a:spLocks noChangeAspect="1"/>
            </p:cNvSpPr>
            <p:nvPr/>
          </p:nvSpPr>
          <p:spPr bwMode="auto">
            <a:xfrm>
              <a:off x="3975" y="3974"/>
              <a:ext cx="41" cy="25"/>
            </a:xfrm>
            <a:custGeom>
              <a:avLst/>
              <a:gdLst>
                <a:gd name="T0" fmla="*/ 27 w 301"/>
                <a:gd name="T1" fmla="*/ 0 h 171"/>
                <a:gd name="T2" fmla="*/ 33 w 301"/>
                <a:gd name="T3" fmla="*/ 111 h 171"/>
                <a:gd name="T4" fmla="*/ 18 w 301"/>
                <a:gd name="T5" fmla="*/ 132 h 171"/>
                <a:gd name="T6" fmla="*/ 0 w 301"/>
                <a:gd name="T7" fmla="*/ 144 h 171"/>
                <a:gd name="T8" fmla="*/ 18 w 301"/>
                <a:gd name="T9" fmla="*/ 171 h 171"/>
                <a:gd name="T10" fmla="*/ 24 w 301"/>
                <a:gd name="T11" fmla="*/ 147 h 171"/>
                <a:gd name="T12" fmla="*/ 42 w 301"/>
                <a:gd name="T13" fmla="*/ 141 h 171"/>
                <a:gd name="T14" fmla="*/ 84 w 301"/>
                <a:gd name="T15" fmla="*/ 108 h 171"/>
                <a:gd name="T16" fmla="*/ 294 w 301"/>
                <a:gd name="T17" fmla="*/ 120 h 171"/>
                <a:gd name="T18" fmla="*/ 294 w 301"/>
                <a:gd name="T19" fmla="*/ 99 h 171"/>
                <a:gd name="T20" fmla="*/ 51 w 301"/>
                <a:gd name="T21" fmla="*/ 102 h 171"/>
                <a:gd name="T22" fmla="*/ 27 w 301"/>
                <a:gd name="T23" fmla="*/ 0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171"/>
                <a:gd name="T38" fmla="*/ 301 w 301"/>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171">
                  <a:moveTo>
                    <a:pt x="27" y="0"/>
                  </a:moveTo>
                  <a:lnTo>
                    <a:pt x="33" y="111"/>
                  </a:lnTo>
                  <a:cubicBezTo>
                    <a:pt x="27" y="122"/>
                    <a:pt x="28" y="124"/>
                    <a:pt x="18" y="132"/>
                  </a:cubicBezTo>
                  <a:cubicBezTo>
                    <a:pt x="12" y="136"/>
                    <a:pt x="0" y="144"/>
                    <a:pt x="0" y="144"/>
                  </a:cubicBezTo>
                  <a:cubicBezTo>
                    <a:pt x="12" y="152"/>
                    <a:pt x="15" y="157"/>
                    <a:pt x="18" y="171"/>
                  </a:cubicBezTo>
                  <a:cubicBezTo>
                    <a:pt x="21" y="163"/>
                    <a:pt x="18" y="153"/>
                    <a:pt x="24" y="147"/>
                  </a:cubicBezTo>
                  <a:cubicBezTo>
                    <a:pt x="28" y="143"/>
                    <a:pt x="42" y="141"/>
                    <a:pt x="42" y="141"/>
                  </a:cubicBezTo>
                  <a:cubicBezTo>
                    <a:pt x="53" y="125"/>
                    <a:pt x="44" y="110"/>
                    <a:pt x="84" y="108"/>
                  </a:cubicBezTo>
                  <a:cubicBezTo>
                    <a:pt x="154" y="112"/>
                    <a:pt x="224" y="119"/>
                    <a:pt x="294" y="120"/>
                  </a:cubicBezTo>
                  <a:cubicBezTo>
                    <a:pt x="301" y="120"/>
                    <a:pt x="294" y="99"/>
                    <a:pt x="294" y="99"/>
                  </a:cubicBezTo>
                  <a:lnTo>
                    <a:pt x="51" y="102"/>
                  </a:lnTo>
                  <a:cubicBezTo>
                    <a:pt x="47" y="52"/>
                    <a:pt x="64" y="18"/>
                    <a:pt x="27" y="0"/>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89" name="Line 391">
              <a:extLst>
                <a:ext uri="{FF2B5EF4-FFF2-40B4-BE49-F238E27FC236}">
                  <a16:creationId xmlns:a16="http://schemas.microsoft.com/office/drawing/2014/main" id="{1DB52075-0126-E64B-BD8E-44EA6B4574A7}"/>
                </a:ext>
              </a:extLst>
            </p:cNvPr>
            <p:cNvSpPr>
              <a:spLocks noChangeAspect="1" noChangeShapeType="1"/>
            </p:cNvSpPr>
            <p:nvPr/>
          </p:nvSpPr>
          <p:spPr bwMode="auto">
            <a:xfrm>
              <a:off x="3999" y="3956"/>
              <a:ext cx="0" cy="23"/>
            </a:xfrm>
            <a:prstGeom prst="line">
              <a:avLst/>
            </a:prstGeom>
            <a:noFill/>
            <a:ln w="6350">
              <a:solidFill>
                <a:srgbClr val="4C3300"/>
              </a:solidFill>
              <a:round/>
              <a:headEnd type="none" w="sm" len="sm"/>
              <a:tailEnd type="none" w="sm" len="sm"/>
            </a:ln>
          </p:spPr>
          <p:txBody>
            <a:bodyPr wrap="none" anchor="ctr"/>
            <a:lstStyle/>
            <a:p>
              <a:endParaRPr lang="en-US"/>
            </a:p>
          </p:txBody>
        </p:sp>
        <p:sp>
          <p:nvSpPr>
            <p:cNvPr id="290" name="Freeform 392">
              <a:extLst>
                <a:ext uri="{FF2B5EF4-FFF2-40B4-BE49-F238E27FC236}">
                  <a16:creationId xmlns:a16="http://schemas.microsoft.com/office/drawing/2014/main" id="{012BC811-EDD1-5642-AC58-489DBC793F87}"/>
                </a:ext>
              </a:extLst>
            </p:cNvPr>
            <p:cNvSpPr>
              <a:spLocks noChangeAspect="1"/>
            </p:cNvSpPr>
            <p:nvPr/>
          </p:nvSpPr>
          <p:spPr bwMode="auto">
            <a:xfrm>
              <a:off x="3992" y="3957"/>
              <a:ext cx="5" cy="6"/>
            </a:xfrm>
            <a:custGeom>
              <a:avLst/>
              <a:gdLst>
                <a:gd name="T0" fmla="*/ 2 w 39"/>
                <a:gd name="T1" fmla="*/ 7 h 38"/>
                <a:gd name="T2" fmla="*/ 5 w 39"/>
                <a:gd name="T3" fmla="*/ 25 h 38"/>
                <a:gd name="T4" fmla="*/ 26 w 39"/>
                <a:gd name="T5" fmla="*/ 4 h 38"/>
                <a:gd name="T6" fmla="*/ 2 w 39"/>
                <a:gd name="T7" fmla="*/ 7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2" y="7"/>
                  </a:moveTo>
                  <a:cubicBezTo>
                    <a:pt x="3" y="13"/>
                    <a:pt x="0" y="22"/>
                    <a:pt x="5" y="25"/>
                  </a:cubicBezTo>
                  <a:cubicBezTo>
                    <a:pt x="28" y="38"/>
                    <a:pt x="39" y="11"/>
                    <a:pt x="26" y="4"/>
                  </a:cubicBezTo>
                  <a:cubicBezTo>
                    <a:pt x="19" y="0"/>
                    <a:pt x="10" y="6"/>
                    <a:pt x="2" y="7"/>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91" name="Freeform 393">
              <a:extLst>
                <a:ext uri="{FF2B5EF4-FFF2-40B4-BE49-F238E27FC236}">
                  <a16:creationId xmlns:a16="http://schemas.microsoft.com/office/drawing/2014/main" id="{9277C7DC-C215-8D4B-8EF4-C1D59ADA0F34}"/>
                </a:ext>
              </a:extLst>
            </p:cNvPr>
            <p:cNvSpPr>
              <a:spLocks noChangeAspect="1"/>
            </p:cNvSpPr>
            <p:nvPr/>
          </p:nvSpPr>
          <p:spPr bwMode="auto">
            <a:xfrm>
              <a:off x="3993" y="3977"/>
              <a:ext cx="6" cy="5"/>
            </a:xfrm>
            <a:custGeom>
              <a:avLst/>
              <a:gdLst>
                <a:gd name="T0" fmla="*/ 2 w 39"/>
                <a:gd name="T1" fmla="*/ 7 h 38"/>
                <a:gd name="T2" fmla="*/ 5 w 39"/>
                <a:gd name="T3" fmla="*/ 25 h 38"/>
                <a:gd name="T4" fmla="*/ 26 w 39"/>
                <a:gd name="T5" fmla="*/ 4 h 38"/>
                <a:gd name="T6" fmla="*/ 2 w 39"/>
                <a:gd name="T7" fmla="*/ 7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2" y="7"/>
                  </a:moveTo>
                  <a:cubicBezTo>
                    <a:pt x="3" y="13"/>
                    <a:pt x="0" y="22"/>
                    <a:pt x="5" y="25"/>
                  </a:cubicBezTo>
                  <a:cubicBezTo>
                    <a:pt x="28" y="38"/>
                    <a:pt x="39" y="11"/>
                    <a:pt x="26" y="4"/>
                  </a:cubicBezTo>
                  <a:cubicBezTo>
                    <a:pt x="19" y="0"/>
                    <a:pt x="10" y="6"/>
                    <a:pt x="2" y="7"/>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92" name="Line 394">
              <a:extLst>
                <a:ext uri="{FF2B5EF4-FFF2-40B4-BE49-F238E27FC236}">
                  <a16:creationId xmlns:a16="http://schemas.microsoft.com/office/drawing/2014/main" id="{51DFF902-4152-3E48-ACD8-5FF2DFABDCF0}"/>
                </a:ext>
              </a:extLst>
            </p:cNvPr>
            <p:cNvSpPr>
              <a:spLocks noChangeAspect="1" noChangeShapeType="1"/>
            </p:cNvSpPr>
            <p:nvPr/>
          </p:nvSpPr>
          <p:spPr bwMode="auto">
            <a:xfrm>
              <a:off x="3973" y="3892"/>
              <a:ext cx="39" cy="5"/>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93" name="Line 395">
              <a:extLst>
                <a:ext uri="{FF2B5EF4-FFF2-40B4-BE49-F238E27FC236}">
                  <a16:creationId xmlns:a16="http://schemas.microsoft.com/office/drawing/2014/main" id="{E0B41B04-F482-EB40-BFCF-2B4658B2E38F}"/>
                </a:ext>
              </a:extLst>
            </p:cNvPr>
            <p:cNvSpPr>
              <a:spLocks noChangeAspect="1" noChangeShapeType="1"/>
            </p:cNvSpPr>
            <p:nvPr/>
          </p:nvSpPr>
          <p:spPr bwMode="auto">
            <a:xfrm>
              <a:off x="3983" y="3963"/>
              <a:ext cx="67" cy="7"/>
            </a:xfrm>
            <a:prstGeom prst="line">
              <a:avLst/>
            </a:prstGeom>
            <a:noFill/>
            <a:ln w="19050">
              <a:solidFill>
                <a:srgbClr val="AE7C2A"/>
              </a:solidFill>
              <a:round/>
              <a:headEnd type="none" w="sm" len="sm"/>
              <a:tailEnd type="none" w="sm" len="sm"/>
            </a:ln>
          </p:spPr>
          <p:txBody>
            <a:bodyPr wrap="none" anchor="ctr"/>
            <a:lstStyle/>
            <a:p>
              <a:endParaRPr lang="en-US"/>
            </a:p>
          </p:txBody>
        </p:sp>
        <p:sp>
          <p:nvSpPr>
            <p:cNvPr id="294" name="Line 396">
              <a:extLst>
                <a:ext uri="{FF2B5EF4-FFF2-40B4-BE49-F238E27FC236}">
                  <a16:creationId xmlns:a16="http://schemas.microsoft.com/office/drawing/2014/main" id="{A9314123-B144-FB44-AF9A-3257AB9CD683}"/>
                </a:ext>
              </a:extLst>
            </p:cNvPr>
            <p:cNvSpPr>
              <a:spLocks noChangeAspect="1" noChangeShapeType="1"/>
            </p:cNvSpPr>
            <p:nvPr/>
          </p:nvSpPr>
          <p:spPr bwMode="auto">
            <a:xfrm>
              <a:off x="3982" y="3930"/>
              <a:ext cx="66" cy="7"/>
            </a:xfrm>
            <a:prstGeom prst="line">
              <a:avLst/>
            </a:prstGeom>
            <a:noFill/>
            <a:ln w="19050">
              <a:solidFill>
                <a:srgbClr val="AE7C2A"/>
              </a:solidFill>
              <a:round/>
              <a:headEnd type="none" w="sm" len="sm"/>
              <a:tailEnd type="none" w="sm" len="sm"/>
            </a:ln>
          </p:spPr>
          <p:txBody>
            <a:bodyPr wrap="none" anchor="ctr"/>
            <a:lstStyle/>
            <a:p>
              <a:endParaRPr lang="en-US"/>
            </a:p>
          </p:txBody>
        </p:sp>
        <p:sp>
          <p:nvSpPr>
            <p:cNvPr id="295" name="Line 397">
              <a:extLst>
                <a:ext uri="{FF2B5EF4-FFF2-40B4-BE49-F238E27FC236}">
                  <a16:creationId xmlns:a16="http://schemas.microsoft.com/office/drawing/2014/main" id="{DCF8D229-125C-0946-8DCA-4D643BDE73EA}"/>
                </a:ext>
              </a:extLst>
            </p:cNvPr>
            <p:cNvSpPr>
              <a:spLocks noChangeAspect="1" noChangeShapeType="1"/>
            </p:cNvSpPr>
            <p:nvPr/>
          </p:nvSpPr>
          <p:spPr bwMode="auto">
            <a:xfrm flipH="1">
              <a:off x="3921" y="3929"/>
              <a:ext cx="0"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96" name="Freeform 398">
              <a:extLst>
                <a:ext uri="{FF2B5EF4-FFF2-40B4-BE49-F238E27FC236}">
                  <a16:creationId xmlns:a16="http://schemas.microsoft.com/office/drawing/2014/main" id="{B0F43A00-C677-C043-A318-2AE3A40A4265}"/>
                </a:ext>
              </a:extLst>
            </p:cNvPr>
            <p:cNvSpPr>
              <a:spLocks noChangeAspect="1"/>
            </p:cNvSpPr>
            <p:nvPr/>
          </p:nvSpPr>
          <p:spPr bwMode="auto">
            <a:xfrm>
              <a:off x="4014" y="3969"/>
              <a:ext cx="6" cy="29"/>
            </a:xfrm>
            <a:custGeom>
              <a:avLst/>
              <a:gdLst>
                <a:gd name="T0" fmla="*/ 6 w 42"/>
                <a:gd name="T1" fmla="*/ 0 h 198"/>
                <a:gd name="T2" fmla="*/ 33 w 42"/>
                <a:gd name="T3" fmla="*/ 0 h 198"/>
                <a:gd name="T4" fmla="*/ 36 w 42"/>
                <a:gd name="T5" fmla="*/ 135 h 198"/>
                <a:gd name="T6" fmla="*/ 18 w 42"/>
                <a:gd name="T7" fmla="*/ 180 h 198"/>
                <a:gd name="T8" fmla="*/ 0 w 42"/>
                <a:gd name="T9" fmla="*/ 174 h 198"/>
                <a:gd name="T10" fmla="*/ 6 w 42"/>
                <a:gd name="T11" fmla="*/ 132 h 198"/>
                <a:gd name="T12" fmla="*/ 6 w 42"/>
                <a:gd name="T13" fmla="*/ 0 h 198"/>
                <a:gd name="T14" fmla="*/ 0 60000 65536"/>
                <a:gd name="T15" fmla="*/ 0 60000 65536"/>
                <a:gd name="T16" fmla="*/ 0 60000 65536"/>
                <a:gd name="T17" fmla="*/ 0 60000 65536"/>
                <a:gd name="T18" fmla="*/ 0 60000 65536"/>
                <a:gd name="T19" fmla="*/ 0 60000 65536"/>
                <a:gd name="T20" fmla="*/ 0 60000 65536"/>
                <a:gd name="T21" fmla="*/ 0 w 42"/>
                <a:gd name="T22" fmla="*/ 0 h 198"/>
                <a:gd name="T23" fmla="*/ 42 w 4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98">
                  <a:moveTo>
                    <a:pt x="6" y="0"/>
                  </a:moveTo>
                  <a:lnTo>
                    <a:pt x="33" y="0"/>
                  </a:lnTo>
                  <a:cubicBezTo>
                    <a:pt x="34" y="45"/>
                    <a:pt x="34" y="90"/>
                    <a:pt x="36" y="135"/>
                  </a:cubicBezTo>
                  <a:cubicBezTo>
                    <a:pt x="37" y="156"/>
                    <a:pt x="42" y="172"/>
                    <a:pt x="18" y="180"/>
                  </a:cubicBezTo>
                  <a:cubicBezTo>
                    <a:pt x="12" y="198"/>
                    <a:pt x="3" y="186"/>
                    <a:pt x="0" y="174"/>
                  </a:cubicBezTo>
                  <a:cubicBezTo>
                    <a:pt x="9" y="148"/>
                    <a:pt x="6" y="162"/>
                    <a:pt x="6" y="132"/>
                  </a:cubicBezTo>
                  <a:lnTo>
                    <a:pt x="6" y="0"/>
                  </a:lnTo>
                  <a:close/>
                </a:path>
              </a:pathLst>
            </a:custGeom>
            <a:solidFill>
              <a:srgbClr val="DBB069"/>
            </a:solidFill>
            <a:ln w="12700">
              <a:noFill/>
              <a:round/>
              <a:headEnd type="none" w="sm" len="sm"/>
              <a:tailEnd type="none" w="sm" len="sm"/>
            </a:ln>
          </p:spPr>
          <p:txBody>
            <a:bodyPr wrap="none" anchor="ctr"/>
            <a:lstStyle/>
            <a:p>
              <a:endParaRPr lang="en-US"/>
            </a:p>
          </p:txBody>
        </p:sp>
        <p:sp>
          <p:nvSpPr>
            <p:cNvPr id="297" name="Line 399">
              <a:extLst>
                <a:ext uri="{FF2B5EF4-FFF2-40B4-BE49-F238E27FC236}">
                  <a16:creationId xmlns:a16="http://schemas.microsoft.com/office/drawing/2014/main" id="{42795832-D1A0-5E45-BB65-B61B9FEAF968}"/>
                </a:ext>
              </a:extLst>
            </p:cNvPr>
            <p:cNvSpPr>
              <a:spLocks noChangeAspect="1" noChangeShapeType="1"/>
            </p:cNvSpPr>
            <p:nvPr/>
          </p:nvSpPr>
          <p:spPr bwMode="auto">
            <a:xfrm flipV="1">
              <a:off x="3923" y="3999"/>
              <a:ext cx="54" cy="4"/>
            </a:xfrm>
            <a:prstGeom prst="line">
              <a:avLst/>
            </a:prstGeom>
            <a:noFill/>
            <a:ln w="12700">
              <a:solidFill>
                <a:srgbClr val="F9F2E7"/>
              </a:solidFill>
              <a:round/>
              <a:headEnd type="none" w="sm" len="sm"/>
              <a:tailEnd type="none" w="sm" len="sm"/>
            </a:ln>
          </p:spPr>
          <p:txBody>
            <a:bodyPr wrap="none" anchor="ctr"/>
            <a:lstStyle/>
            <a:p>
              <a:endParaRPr lang="en-US"/>
            </a:p>
          </p:txBody>
        </p:sp>
        <p:sp>
          <p:nvSpPr>
            <p:cNvPr id="298" name="Line 400">
              <a:extLst>
                <a:ext uri="{FF2B5EF4-FFF2-40B4-BE49-F238E27FC236}">
                  <a16:creationId xmlns:a16="http://schemas.microsoft.com/office/drawing/2014/main" id="{B0D22E60-D42D-4847-BA77-9872E021C18C}"/>
                </a:ext>
              </a:extLst>
            </p:cNvPr>
            <p:cNvSpPr>
              <a:spLocks noChangeAspect="1" noChangeShapeType="1"/>
            </p:cNvSpPr>
            <p:nvPr/>
          </p:nvSpPr>
          <p:spPr bwMode="auto">
            <a:xfrm flipV="1">
              <a:off x="3897" y="4003"/>
              <a:ext cx="24" cy="1"/>
            </a:xfrm>
            <a:prstGeom prst="line">
              <a:avLst/>
            </a:prstGeom>
            <a:noFill/>
            <a:ln w="12700">
              <a:solidFill>
                <a:srgbClr val="F9F2E7"/>
              </a:solidFill>
              <a:round/>
              <a:headEnd type="none" w="sm" len="sm"/>
              <a:tailEnd type="none" w="sm" len="sm"/>
            </a:ln>
          </p:spPr>
          <p:txBody>
            <a:bodyPr wrap="none" anchor="ctr"/>
            <a:lstStyle/>
            <a:p>
              <a:endParaRPr lang="en-US"/>
            </a:p>
          </p:txBody>
        </p:sp>
        <p:sp>
          <p:nvSpPr>
            <p:cNvPr id="299" name="Freeform 401">
              <a:extLst>
                <a:ext uri="{FF2B5EF4-FFF2-40B4-BE49-F238E27FC236}">
                  <a16:creationId xmlns:a16="http://schemas.microsoft.com/office/drawing/2014/main" id="{5D87ABCD-8B70-CD47-AF22-78C1CFAE079E}"/>
                </a:ext>
              </a:extLst>
            </p:cNvPr>
            <p:cNvSpPr>
              <a:spLocks noChangeAspect="1"/>
            </p:cNvSpPr>
            <p:nvPr/>
          </p:nvSpPr>
          <p:spPr bwMode="auto">
            <a:xfrm>
              <a:off x="3932" y="3999"/>
              <a:ext cx="3" cy="7"/>
            </a:xfrm>
            <a:custGeom>
              <a:avLst/>
              <a:gdLst>
                <a:gd name="T0" fmla="*/ 21 w 26"/>
                <a:gd name="T1" fmla="*/ 0 h 49"/>
                <a:gd name="T2" fmla="*/ 0 w 26"/>
                <a:gd name="T3" fmla="*/ 30 h 49"/>
                <a:gd name="T4" fmla="*/ 12 w 26"/>
                <a:gd name="T5" fmla="*/ 45 h 49"/>
                <a:gd name="T6" fmla="*/ 21 w 26"/>
                <a:gd name="T7" fmla="*/ 0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21" y="0"/>
                  </a:moveTo>
                  <a:cubicBezTo>
                    <a:pt x="0" y="4"/>
                    <a:pt x="4" y="9"/>
                    <a:pt x="0" y="30"/>
                  </a:cubicBezTo>
                  <a:cubicBezTo>
                    <a:pt x="1" y="34"/>
                    <a:pt x="1" y="49"/>
                    <a:pt x="12" y="45"/>
                  </a:cubicBezTo>
                  <a:cubicBezTo>
                    <a:pt x="26" y="39"/>
                    <a:pt x="20" y="15"/>
                    <a:pt x="21"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0" name="Freeform 402">
              <a:extLst>
                <a:ext uri="{FF2B5EF4-FFF2-40B4-BE49-F238E27FC236}">
                  <a16:creationId xmlns:a16="http://schemas.microsoft.com/office/drawing/2014/main" id="{17BE75EE-B3BD-4946-875C-5AE49B4B6D3D}"/>
                </a:ext>
              </a:extLst>
            </p:cNvPr>
            <p:cNvSpPr>
              <a:spLocks noChangeAspect="1"/>
            </p:cNvSpPr>
            <p:nvPr/>
          </p:nvSpPr>
          <p:spPr bwMode="auto">
            <a:xfrm>
              <a:off x="3945" y="3998"/>
              <a:ext cx="7" cy="9"/>
            </a:xfrm>
            <a:custGeom>
              <a:avLst/>
              <a:gdLst>
                <a:gd name="T0" fmla="*/ 42 w 55"/>
                <a:gd name="T1" fmla="*/ 9 h 60"/>
                <a:gd name="T2" fmla="*/ 9 w 55"/>
                <a:gd name="T3" fmla="*/ 42 h 60"/>
                <a:gd name="T4" fmla="*/ 42 w 55"/>
                <a:gd name="T5" fmla="*/ 48 h 60"/>
                <a:gd name="T6" fmla="*/ 51 w 55"/>
                <a:gd name="T7" fmla="*/ 30 h 60"/>
                <a:gd name="T8" fmla="*/ 42 w 55"/>
                <a:gd name="T9" fmla="*/ 9 h 60"/>
                <a:gd name="T10" fmla="*/ 0 60000 65536"/>
                <a:gd name="T11" fmla="*/ 0 60000 65536"/>
                <a:gd name="T12" fmla="*/ 0 60000 65536"/>
                <a:gd name="T13" fmla="*/ 0 60000 65536"/>
                <a:gd name="T14" fmla="*/ 0 60000 65536"/>
                <a:gd name="T15" fmla="*/ 0 w 55"/>
                <a:gd name="T16" fmla="*/ 0 h 60"/>
                <a:gd name="T17" fmla="*/ 55 w 55"/>
                <a:gd name="T18" fmla="*/ 60 h 60"/>
              </a:gdLst>
              <a:ahLst/>
              <a:cxnLst>
                <a:cxn ang="T10">
                  <a:pos x="T0" y="T1"/>
                </a:cxn>
                <a:cxn ang="T11">
                  <a:pos x="T2" y="T3"/>
                </a:cxn>
                <a:cxn ang="T12">
                  <a:pos x="T4" y="T5"/>
                </a:cxn>
                <a:cxn ang="T13">
                  <a:pos x="T6" y="T7"/>
                </a:cxn>
                <a:cxn ang="T14">
                  <a:pos x="T8" y="T9"/>
                </a:cxn>
              </a:cxnLst>
              <a:rect l="T15" t="T16" r="T17" b="T18"/>
              <a:pathLst>
                <a:path w="55" h="60">
                  <a:moveTo>
                    <a:pt x="42" y="9"/>
                  </a:moveTo>
                  <a:cubicBezTo>
                    <a:pt x="16" y="0"/>
                    <a:pt x="23" y="28"/>
                    <a:pt x="9" y="42"/>
                  </a:cubicBezTo>
                  <a:cubicBezTo>
                    <a:pt x="3" y="60"/>
                    <a:pt x="0" y="60"/>
                    <a:pt x="42" y="48"/>
                  </a:cubicBezTo>
                  <a:cubicBezTo>
                    <a:pt x="46" y="47"/>
                    <a:pt x="50" y="33"/>
                    <a:pt x="51" y="30"/>
                  </a:cubicBezTo>
                  <a:cubicBezTo>
                    <a:pt x="48" y="4"/>
                    <a:pt x="55" y="2"/>
                    <a:pt x="42" y="9"/>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1" name="Freeform 403">
              <a:extLst>
                <a:ext uri="{FF2B5EF4-FFF2-40B4-BE49-F238E27FC236}">
                  <a16:creationId xmlns:a16="http://schemas.microsoft.com/office/drawing/2014/main" id="{A4E9A766-07F9-E747-8CF3-AC4FE7E16FAD}"/>
                </a:ext>
              </a:extLst>
            </p:cNvPr>
            <p:cNvSpPr>
              <a:spLocks noChangeAspect="1"/>
            </p:cNvSpPr>
            <p:nvPr/>
          </p:nvSpPr>
          <p:spPr bwMode="auto">
            <a:xfrm>
              <a:off x="3962" y="3996"/>
              <a:ext cx="8" cy="12"/>
            </a:xfrm>
            <a:custGeom>
              <a:avLst/>
              <a:gdLst>
                <a:gd name="T0" fmla="*/ 41 w 59"/>
                <a:gd name="T1" fmla="*/ 1 h 78"/>
                <a:gd name="T2" fmla="*/ 8 w 59"/>
                <a:gd name="T3" fmla="*/ 16 h 78"/>
                <a:gd name="T4" fmla="*/ 8 w 59"/>
                <a:gd name="T5" fmla="*/ 55 h 78"/>
                <a:gd name="T6" fmla="*/ 41 w 59"/>
                <a:gd name="T7" fmla="*/ 55 h 78"/>
                <a:gd name="T8" fmla="*/ 41 w 59"/>
                <a:gd name="T9" fmla="*/ 1 h 78"/>
                <a:gd name="T10" fmla="*/ 0 60000 65536"/>
                <a:gd name="T11" fmla="*/ 0 60000 65536"/>
                <a:gd name="T12" fmla="*/ 0 60000 65536"/>
                <a:gd name="T13" fmla="*/ 0 60000 65536"/>
                <a:gd name="T14" fmla="*/ 0 60000 65536"/>
                <a:gd name="T15" fmla="*/ 0 w 59"/>
                <a:gd name="T16" fmla="*/ 0 h 78"/>
                <a:gd name="T17" fmla="*/ 59 w 59"/>
                <a:gd name="T18" fmla="*/ 78 h 78"/>
              </a:gdLst>
              <a:ahLst/>
              <a:cxnLst>
                <a:cxn ang="T10">
                  <a:pos x="T0" y="T1"/>
                </a:cxn>
                <a:cxn ang="T11">
                  <a:pos x="T2" y="T3"/>
                </a:cxn>
                <a:cxn ang="T12">
                  <a:pos x="T4" y="T5"/>
                </a:cxn>
                <a:cxn ang="T13">
                  <a:pos x="T6" y="T7"/>
                </a:cxn>
                <a:cxn ang="T14">
                  <a:pos x="T8" y="T9"/>
                </a:cxn>
              </a:cxnLst>
              <a:rect l="T15" t="T16" r="T17" b="T18"/>
              <a:pathLst>
                <a:path w="59" h="78">
                  <a:moveTo>
                    <a:pt x="41" y="1"/>
                  </a:moveTo>
                  <a:cubicBezTo>
                    <a:pt x="24" y="3"/>
                    <a:pt x="13" y="0"/>
                    <a:pt x="8" y="16"/>
                  </a:cubicBezTo>
                  <a:cubicBezTo>
                    <a:pt x="20" y="33"/>
                    <a:pt x="24" y="39"/>
                    <a:pt x="8" y="55"/>
                  </a:cubicBezTo>
                  <a:cubicBezTo>
                    <a:pt x="0" y="78"/>
                    <a:pt x="31" y="62"/>
                    <a:pt x="41" y="55"/>
                  </a:cubicBezTo>
                  <a:cubicBezTo>
                    <a:pt x="59" y="28"/>
                    <a:pt x="59" y="28"/>
                    <a:pt x="41" y="1"/>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2" name="Freeform 404">
              <a:extLst>
                <a:ext uri="{FF2B5EF4-FFF2-40B4-BE49-F238E27FC236}">
                  <a16:creationId xmlns:a16="http://schemas.microsoft.com/office/drawing/2014/main" id="{0CB6E1AB-B6BB-E74D-8B02-9D7E7C296F8B}"/>
                </a:ext>
              </a:extLst>
            </p:cNvPr>
            <p:cNvSpPr>
              <a:spLocks noChangeAspect="1"/>
            </p:cNvSpPr>
            <p:nvPr/>
          </p:nvSpPr>
          <p:spPr bwMode="auto">
            <a:xfrm>
              <a:off x="3832" y="4008"/>
              <a:ext cx="145" cy="25"/>
            </a:xfrm>
            <a:custGeom>
              <a:avLst/>
              <a:gdLst>
                <a:gd name="T0" fmla="*/ 0 w 1071"/>
                <a:gd name="T1" fmla="*/ 168 h 168"/>
                <a:gd name="T2" fmla="*/ 51 w 1071"/>
                <a:gd name="T3" fmla="*/ 51 h 168"/>
                <a:gd name="T4" fmla="*/ 351 w 1071"/>
                <a:gd name="T5" fmla="*/ 36 h 168"/>
                <a:gd name="T6" fmla="*/ 657 w 1071"/>
                <a:gd name="T7" fmla="*/ 0 h 168"/>
                <a:gd name="T8" fmla="*/ 1071 w 1071"/>
                <a:gd name="T9" fmla="*/ 6 h 168"/>
                <a:gd name="T10" fmla="*/ 0 60000 65536"/>
                <a:gd name="T11" fmla="*/ 0 60000 65536"/>
                <a:gd name="T12" fmla="*/ 0 60000 65536"/>
                <a:gd name="T13" fmla="*/ 0 60000 65536"/>
                <a:gd name="T14" fmla="*/ 0 60000 65536"/>
                <a:gd name="T15" fmla="*/ 0 w 1071"/>
                <a:gd name="T16" fmla="*/ 0 h 168"/>
                <a:gd name="T17" fmla="*/ 1071 w 1071"/>
                <a:gd name="T18" fmla="*/ 168 h 168"/>
              </a:gdLst>
              <a:ahLst/>
              <a:cxnLst>
                <a:cxn ang="T10">
                  <a:pos x="T0" y="T1"/>
                </a:cxn>
                <a:cxn ang="T11">
                  <a:pos x="T2" y="T3"/>
                </a:cxn>
                <a:cxn ang="T12">
                  <a:pos x="T4" y="T5"/>
                </a:cxn>
                <a:cxn ang="T13">
                  <a:pos x="T6" y="T7"/>
                </a:cxn>
                <a:cxn ang="T14">
                  <a:pos x="T8" y="T9"/>
                </a:cxn>
              </a:cxnLst>
              <a:rect l="T15" t="T16" r="T17" b="T18"/>
              <a:pathLst>
                <a:path w="1071" h="168">
                  <a:moveTo>
                    <a:pt x="0" y="168"/>
                  </a:moveTo>
                  <a:lnTo>
                    <a:pt x="51" y="51"/>
                  </a:lnTo>
                  <a:lnTo>
                    <a:pt x="351" y="36"/>
                  </a:lnTo>
                  <a:lnTo>
                    <a:pt x="657" y="0"/>
                  </a:lnTo>
                  <a:lnTo>
                    <a:pt x="1071" y="6"/>
                  </a:lnTo>
                </a:path>
              </a:pathLst>
            </a:custGeom>
            <a:noFill/>
            <a:ln w="19050">
              <a:solidFill>
                <a:srgbClr val="F9F2E7"/>
              </a:solidFill>
              <a:round/>
              <a:headEnd type="none" w="sm" len="sm"/>
              <a:tailEnd type="none" w="sm" len="sm"/>
            </a:ln>
          </p:spPr>
          <p:txBody>
            <a:bodyPr wrap="none" anchor="ctr"/>
            <a:lstStyle/>
            <a:p>
              <a:endParaRPr lang="en-US"/>
            </a:p>
          </p:txBody>
        </p:sp>
        <p:sp>
          <p:nvSpPr>
            <p:cNvPr id="303" name="Freeform 405">
              <a:extLst>
                <a:ext uri="{FF2B5EF4-FFF2-40B4-BE49-F238E27FC236}">
                  <a16:creationId xmlns:a16="http://schemas.microsoft.com/office/drawing/2014/main" id="{E60D43CC-6B93-F740-AEA0-2AD0FEAD9CE7}"/>
                </a:ext>
              </a:extLst>
            </p:cNvPr>
            <p:cNvSpPr>
              <a:spLocks noChangeAspect="1"/>
            </p:cNvSpPr>
            <p:nvPr/>
          </p:nvSpPr>
          <p:spPr bwMode="auto">
            <a:xfrm>
              <a:off x="3929" y="4059"/>
              <a:ext cx="16" cy="31"/>
            </a:xfrm>
            <a:custGeom>
              <a:avLst/>
              <a:gdLst>
                <a:gd name="T0" fmla="*/ 93 w 117"/>
                <a:gd name="T1" fmla="*/ 3 h 211"/>
                <a:gd name="T2" fmla="*/ 42 w 117"/>
                <a:gd name="T3" fmla="*/ 6 h 211"/>
                <a:gd name="T4" fmla="*/ 33 w 117"/>
                <a:gd name="T5" fmla="*/ 18 h 211"/>
                <a:gd name="T6" fmla="*/ 24 w 117"/>
                <a:gd name="T7" fmla="*/ 21 h 211"/>
                <a:gd name="T8" fmla="*/ 15 w 117"/>
                <a:gd name="T9" fmla="*/ 39 h 211"/>
                <a:gd name="T10" fmla="*/ 60 w 117"/>
                <a:gd name="T11" fmla="*/ 33 h 211"/>
                <a:gd name="T12" fmla="*/ 0 w 117"/>
                <a:gd name="T13" fmla="*/ 183 h 211"/>
                <a:gd name="T14" fmla="*/ 27 w 117"/>
                <a:gd name="T15" fmla="*/ 192 h 211"/>
                <a:gd name="T16" fmla="*/ 87 w 117"/>
                <a:gd name="T17" fmla="*/ 21 h 211"/>
                <a:gd name="T18" fmla="*/ 117 w 117"/>
                <a:gd name="T19" fmla="*/ 12 h 211"/>
                <a:gd name="T20" fmla="*/ 93 w 117"/>
                <a:gd name="T21" fmla="*/ 3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211"/>
                <a:gd name="T35" fmla="*/ 117 w 11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211">
                  <a:moveTo>
                    <a:pt x="93" y="3"/>
                  </a:moveTo>
                  <a:cubicBezTo>
                    <a:pt x="75" y="0"/>
                    <a:pt x="60" y="0"/>
                    <a:pt x="42" y="6"/>
                  </a:cubicBezTo>
                  <a:cubicBezTo>
                    <a:pt x="39" y="10"/>
                    <a:pt x="37" y="15"/>
                    <a:pt x="33" y="18"/>
                  </a:cubicBezTo>
                  <a:cubicBezTo>
                    <a:pt x="31" y="20"/>
                    <a:pt x="26" y="19"/>
                    <a:pt x="24" y="21"/>
                  </a:cubicBezTo>
                  <a:cubicBezTo>
                    <a:pt x="19" y="26"/>
                    <a:pt x="19" y="33"/>
                    <a:pt x="15" y="39"/>
                  </a:cubicBezTo>
                  <a:cubicBezTo>
                    <a:pt x="27" y="43"/>
                    <a:pt x="68" y="2"/>
                    <a:pt x="60" y="33"/>
                  </a:cubicBezTo>
                  <a:lnTo>
                    <a:pt x="0" y="183"/>
                  </a:lnTo>
                  <a:cubicBezTo>
                    <a:pt x="3" y="197"/>
                    <a:pt x="17" y="211"/>
                    <a:pt x="27" y="192"/>
                  </a:cubicBezTo>
                  <a:lnTo>
                    <a:pt x="87" y="21"/>
                  </a:lnTo>
                  <a:cubicBezTo>
                    <a:pt x="104" y="24"/>
                    <a:pt x="108" y="26"/>
                    <a:pt x="117" y="12"/>
                  </a:cubicBezTo>
                  <a:cubicBezTo>
                    <a:pt x="109" y="7"/>
                    <a:pt x="103" y="3"/>
                    <a:pt x="93" y="3"/>
                  </a:cubicBezTo>
                  <a:close/>
                </a:path>
              </a:pathLst>
            </a:custGeom>
            <a:solidFill>
              <a:srgbClr val="2A1C00"/>
            </a:solidFill>
            <a:ln w="6350">
              <a:noFill/>
              <a:round/>
              <a:headEnd type="none" w="sm" len="sm"/>
              <a:tailEnd type="none" w="sm" len="sm"/>
            </a:ln>
          </p:spPr>
          <p:txBody>
            <a:bodyPr wrap="none" anchor="ctr"/>
            <a:lstStyle/>
            <a:p>
              <a:endParaRPr lang="en-US"/>
            </a:p>
          </p:txBody>
        </p:sp>
        <p:sp>
          <p:nvSpPr>
            <p:cNvPr id="304" name="Freeform 406">
              <a:extLst>
                <a:ext uri="{FF2B5EF4-FFF2-40B4-BE49-F238E27FC236}">
                  <a16:creationId xmlns:a16="http://schemas.microsoft.com/office/drawing/2014/main" id="{1811DE6E-D09D-5C49-8374-0659DE313B8F}"/>
                </a:ext>
              </a:extLst>
            </p:cNvPr>
            <p:cNvSpPr>
              <a:spLocks noChangeAspect="1"/>
            </p:cNvSpPr>
            <p:nvPr/>
          </p:nvSpPr>
          <p:spPr bwMode="auto">
            <a:xfrm>
              <a:off x="3874" y="4058"/>
              <a:ext cx="16" cy="31"/>
            </a:xfrm>
            <a:custGeom>
              <a:avLst/>
              <a:gdLst>
                <a:gd name="T0" fmla="*/ 93 w 117"/>
                <a:gd name="T1" fmla="*/ 3 h 211"/>
                <a:gd name="T2" fmla="*/ 42 w 117"/>
                <a:gd name="T3" fmla="*/ 6 h 211"/>
                <a:gd name="T4" fmla="*/ 33 w 117"/>
                <a:gd name="T5" fmla="*/ 18 h 211"/>
                <a:gd name="T6" fmla="*/ 24 w 117"/>
                <a:gd name="T7" fmla="*/ 21 h 211"/>
                <a:gd name="T8" fmla="*/ 15 w 117"/>
                <a:gd name="T9" fmla="*/ 39 h 211"/>
                <a:gd name="T10" fmla="*/ 60 w 117"/>
                <a:gd name="T11" fmla="*/ 33 h 211"/>
                <a:gd name="T12" fmla="*/ 0 w 117"/>
                <a:gd name="T13" fmla="*/ 183 h 211"/>
                <a:gd name="T14" fmla="*/ 27 w 117"/>
                <a:gd name="T15" fmla="*/ 192 h 211"/>
                <a:gd name="T16" fmla="*/ 87 w 117"/>
                <a:gd name="T17" fmla="*/ 21 h 211"/>
                <a:gd name="T18" fmla="*/ 117 w 117"/>
                <a:gd name="T19" fmla="*/ 12 h 211"/>
                <a:gd name="T20" fmla="*/ 93 w 117"/>
                <a:gd name="T21" fmla="*/ 3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211"/>
                <a:gd name="T35" fmla="*/ 117 w 11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211">
                  <a:moveTo>
                    <a:pt x="93" y="3"/>
                  </a:moveTo>
                  <a:cubicBezTo>
                    <a:pt x="75" y="0"/>
                    <a:pt x="60" y="0"/>
                    <a:pt x="42" y="6"/>
                  </a:cubicBezTo>
                  <a:cubicBezTo>
                    <a:pt x="39" y="10"/>
                    <a:pt x="37" y="15"/>
                    <a:pt x="33" y="18"/>
                  </a:cubicBezTo>
                  <a:cubicBezTo>
                    <a:pt x="31" y="20"/>
                    <a:pt x="26" y="19"/>
                    <a:pt x="24" y="21"/>
                  </a:cubicBezTo>
                  <a:cubicBezTo>
                    <a:pt x="19" y="26"/>
                    <a:pt x="19" y="33"/>
                    <a:pt x="15" y="39"/>
                  </a:cubicBezTo>
                  <a:cubicBezTo>
                    <a:pt x="27" y="43"/>
                    <a:pt x="68" y="2"/>
                    <a:pt x="60" y="33"/>
                  </a:cubicBezTo>
                  <a:lnTo>
                    <a:pt x="0" y="183"/>
                  </a:lnTo>
                  <a:cubicBezTo>
                    <a:pt x="3" y="197"/>
                    <a:pt x="17" y="211"/>
                    <a:pt x="27" y="192"/>
                  </a:cubicBezTo>
                  <a:lnTo>
                    <a:pt x="87" y="21"/>
                  </a:lnTo>
                  <a:cubicBezTo>
                    <a:pt x="104" y="24"/>
                    <a:pt x="108" y="26"/>
                    <a:pt x="117" y="12"/>
                  </a:cubicBezTo>
                  <a:cubicBezTo>
                    <a:pt x="109" y="7"/>
                    <a:pt x="103" y="3"/>
                    <a:pt x="93" y="3"/>
                  </a:cubicBezTo>
                  <a:close/>
                </a:path>
              </a:pathLst>
            </a:custGeom>
            <a:solidFill>
              <a:srgbClr val="2A1C00"/>
            </a:solidFill>
            <a:ln w="6350">
              <a:noFill/>
              <a:round/>
              <a:headEnd type="none" w="sm" len="sm"/>
              <a:tailEnd type="none" w="sm" len="sm"/>
            </a:ln>
          </p:spPr>
          <p:txBody>
            <a:bodyPr wrap="none" anchor="ctr"/>
            <a:lstStyle/>
            <a:p>
              <a:endParaRPr lang="en-US"/>
            </a:p>
          </p:txBody>
        </p:sp>
        <p:sp>
          <p:nvSpPr>
            <p:cNvPr id="305" name="Freeform 407">
              <a:extLst>
                <a:ext uri="{FF2B5EF4-FFF2-40B4-BE49-F238E27FC236}">
                  <a16:creationId xmlns:a16="http://schemas.microsoft.com/office/drawing/2014/main" id="{C9C3A4E9-626B-8242-AD96-C6FC0D46F8C6}"/>
                </a:ext>
              </a:extLst>
            </p:cNvPr>
            <p:cNvSpPr>
              <a:spLocks noChangeAspect="1"/>
            </p:cNvSpPr>
            <p:nvPr/>
          </p:nvSpPr>
          <p:spPr bwMode="auto">
            <a:xfrm>
              <a:off x="3833" y="4016"/>
              <a:ext cx="40" cy="20"/>
            </a:xfrm>
            <a:custGeom>
              <a:avLst/>
              <a:gdLst>
                <a:gd name="T0" fmla="*/ 147 w 293"/>
                <a:gd name="T1" fmla="*/ 26 h 138"/>
                <a:gd name="T2" fmla="*/ 252 w 293"/>
                <a:gd name="T3" fmla="*/ 35 h 138"/>
                <a:gd name="T4" fmla="*/ 231 w 293"/>
                <a:gd name="T5" fmla="*/ 107 h 138"/>
                <a:gd name="T6" fmla="*/ 3 w 293"/>
                <a:gd name="T7" fmla="*/ 89 h 138"/>
                <a:gd name="T8" fmla="*/ 0 w 293"/>
                <a:gd name="T9" fmla="*/ 119 h 138"/>
                <a:gd name="T10" fmla="*/ 276 w 293"/>
                <a:gd name="T11" fmla="*/ 137 h 138"/>
                <a:gd name="T12" fmla="*/ 279 w 293"/>
                <a:gd name="T13" fmla="*/ 110 h 138"/>
                <a:gd name="T14" fmla="*/ 249 w 293"/>
                <a:gd name="T15" fmla="*/ 101 h 138"/>
                <a:gd name="T16" fmla="*/ 270 w 293"/>
                <a:gd name="T17" fmla="*/ 17 h 138"/>
                <a:gd name="T18" fmla="*/ 165 w 293"/>
                <a:gd name="T19" fmla="*/ 5 h 138"/>
                <a:gd name="T20" fmla="*/ 138 w 293"/>
                <a:gd name="T21" fmla="*/ 20 h 138"/>
                <a:gd name="T22" fmla="*/ 147 w 293"/>
                <a:gd name="T23" fmla="*/ 26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38"/>
                <a:gd name="T38" fmla="*/ 293 w 293"/>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38">
                  <a:moveTo>
                    <a:pt x="147" y="26"/>
                  </a:moveTo>
                  <a:lnTo>
                    <a:pt x="252" y="35"/>
                  </a:lnTo>
                  <a:lnTo>
                    <a:pt x="231" y="107"/>
                  </a:lnTo>
                  <a:lnTo>
                    <a:pt x="3" y="89"/>
                  </a:lnTo>
                  <a:lnTo>
                    <a:pt x="0" y="119"/>
                  </a:lnTo>
                  <a:cubicBezTo>
                    <a:pt x="92" y="125"/>
                    <a:pt x="184" y="134"/>
                    <a:pt x="276" y="137"/>
                  </a:cubicBezTo>
                  <a:cubicBezTo>
                    <a:pt x="293" y="138"/>
                    <a:pt x="281" y="111"/>
                    <a:pt x="279" y="110"/>
                  </a:cubicBezTo>
                  <a:cubicBezTo>
                    <a:pt x="268" y="103"/>
                    <a:pt x="263" y="101"/>
                    <a:pt x="249" y="101"/>
                  </a:cubicBezTo>
                  <a:lnTo>
                    <a:pt x="270" y="17"/>
                  </a:lnTo>
                  <a:cubicBezTo>
                    <a:pt x="256" y="0"/>
                    <a:pt x="187" y="4"/>
                    <a:pt x="165" y="5"/>
                  </a:cubicBezTo>
                  <a:cubicBezTo>
                    <a:pt x="143" y="6"/>
                    <a:pt x="141" y="16"/>
                    <a:pt x="138" y="20"/>
                  </a:cubicBezTo>
                  <a:cubicBezTo>
                    <a:pt x="142" y="31"/>
                    <a:pt x="138" y="30"/>
                    <a:pt x="147" y="26"/>
                  </a:cubicBezTo>
                  <a:close/>
                </a:path>
              </a:pathLst>
            </a:custGeom>
            <a:gradFill rotWithShape="0">
              <a:gsLst>
                <a:gs pos="0">
                  <a:srgbClr val="604000"/>
                </a:gs>
                <a:gs pos="100000">
                  <a:srgbClr val="2A1C00"/>
                </a:gs>
              </a:gsLst>
              <a:lin ang="5400000" scaled="1"/>
            </a:gradFill>
            <a:ln w="6350">
              <a:noFill/>
              <a:round/>
              <a:headEnd type="none" w="sm" len="sm"/>
              <a:tailEnd type="none" w="sm" len="sm"/>
            </a:ln>
          </p:spPr>
          <p:txBody>
            <a:bodyPr wrap="none" anchor="ctr"/>
            <a:lstStyle/>
            <a:p>
              <a:endParaRPr lang="en-US"/>
            </a:p>
          </p:txBody>
        </p:sp>
        <p:sp>
          <p:nvSpPr>
            <p:cNvPr id="306" name="Line 408">
              <a:extLst>
                <a:ext uri="{FF2B5EF4-FFF2-40B4-BE49-F238E27FC236}">
                  <a16:creationId xmlns:a16="http://schemas.microsoft.com/office/drawing/2014/main" id="{CC298A46-5020-5742-853F-1B4C70E01D25}"/>
                </a:ext>
              </a:extLst>
            </p:cNvPr>
            <p:cNvSpPr>
              <a:spLocks noChangeAspect="1" noChangeShapeType="1"/>
            </p:cNvSpPr>
            <p:nvPr/>
          </p:nvSpPr>
          <p:spPr bwMode="auto">
            <a:xfrm>
              <a:off x="3870" y="4020"/>
              <a:ext cx="4" cy="6"/>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7" name="Line 409">
              <a:extLst>
                <a:ext uri="{FF2B5EF4-FFF2-40B4-BE49-F238E27FC236}">
                  <a16:creationId xmlns:a16="http://schemas.microsoft.com/office/drawing/2014/main" id="{81986585-1C89-8A4D-89F3-6E386532E40A}"/>
                </a:ext>
              </a:extLst>
            </p:cNvPr>
            <p:cNvSpPr>
              <a:spLocks noChangeAspect="1" noChangeShapeType="1"/>
            </p:cNvSpPr>
            <p:nvPr/>
          </p:nvSpPr>
          <p:spPr bwMode="auto">
            <a:xfrm>
              <a:off x="3879" y="4032"/>
              <a:ext cx="4" cy="6"/>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8" name="Line 410">
              <a:extLst>
                <a:ext uri="{FF2B5EF4-FFF2-40B4-BE49-F238E27FC236}">
                  <a16:creationId xmlns:a16="http://schemas.microsoft.com/office/drawing/2014/main" id="{AAC95677-6D63-6744-BCCC-7ED4A7637F64}"/>
                </a:ext>
              </a:extLst>
            </p:cNvPr>
            <p:cNvSpPr>
              <a:spLocks noChangeAspect="1" noChangeShapeType="1"/>
            </p:cNvSpPr>
            <p:nvPr/>
          </p:nvSpPr>
          <p:spPr bwMode="auto">
            <a:xfrm>
              <a:off x="3881" y="4037"/>
              <a:ext cx="7"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9" name="Line 411">
              <a:extLst>
                <a:ext uri="{FF2B5EF4-FFF2-40B4-BE49-F238E27FC236}">
                  <a16:creationId xmlns:a16="http://schemas.microsoft.com/office/drawing/2014/main" id="{0718CF1F-ABDB-D14C-A1A6-4EA74E552668}"/>
                </a:ext>
              </a:extLst>
            </p:cNvPr>
            <p:cNvSpPr>
              <a:spLocks noChangeAspect="1" noChangeShapeType="1"/>
            </p:cNvSpPr>
            <p:nvPr/>
          </p:nvSpPr>
          <p:spPr bwMode="auto">
            <a:xfrm>
              <a:off x="3893" y="4036"/>
              <a:ext cx="8"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0" name="Line 412">
              <a:extLst>
                <a:ext uri="{FF2B5EF4-FFF2-40B4-BE49-F238E27FC236}">
                  <a16:creationId xmlns:a16="http://schemas.microsoft.com/office/drawing/2014/main" id="{FADFF716-C562-824F-8737-5A281D1C748B}"/>
                </a:ext>
              </a:extLst>
            </p:cNvPr>
            <p:cNvSpPr>
              <a:spLocks noChangeAspect="1" noChangeShapeType="1"/>
            </p:cNvSpPr>
            <p:nvPr/>
          </p:nvSpPr>
          <p:spPr bwMode="auto">
            <a:xfrm>
              <a:off x="3903" y="4035"/>
              <a:ext cx="7"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1" name="Line 413">
              <a:extLst>
                <a:ext uri="{FF2B5EF4-FFF2-40B4-BE49-F238E27FC236}">
                  <a16:creationId xmlns:a16="http://schemas.microsoft.com/office/drawing/2014/main" id="{28539A3C-AEF8-C147-9806-65204D73F7AE}"/>
                </a:ext>
              </a:extLst>
            </p:cNvPr>
            <p:cNvSpPr>
              <a:spLocks noChangeAspect="1" noChangeShapeType="1"/>
            </p:cNvSpPr>
            <p:nvPr/>
          </p:nvSpPr>
          <p:spPr bwMode="auto">
            <a:xfrm flipV="1">
              <a:off x="3921" y="4034"/>
              <a:ext cx="9"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2" name="Line 414">
              <a:extLst>
                <a:ext uri="{FF2B5EF4-FFF2-40B4-BE49-F238E27FC236}">
                  <a16:creationId xmlns:a16="http://schemas.microsoft.com/office/drawing/2014/main" id="{A0599E39-B05E-564A-83F0-F80646A7D313}"/>
                </a:ext>
              </a:extLst>
            </p:cNvPr>
            <p:cNvSpPr>
              <a:spLocks noChangeAspect="1" noChangeShapeType="1"/>
            </p:cNvSpPr>
            <p:nvPr/>
          </p:nvSpPr>
          <p:spPr bwMode="auto">
            <a:xfrm flipV="1">
              <a:off x="3934" y="4033"/>
              <a:ext cx="8"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3" name="Line 415">
              <a:extLst>
                <a:ext uri="{FF2B5EF4-FFF2-40B4-BE49-F238E27FC236}">
                  <a16:creationId xmlns:a16="http://schemas.microsoft.com/office/drawing/2014/main" id="{09B5FFE0-1135-3643-A3C6-1109A5680745}"/>
                </a:ext>
              </a:extLst>
            </p:cNvPr>
            <p:cNvSpPr>
              <a:spLocks noChangeAspect="1" noChangeShapeType="1"/>
            </p:cNvSpPr>
            <p:nvPr/>
          </p:nvSpPr>
          <p:spPr bwMode="auto">
            <a:xfrm flipV="1">
              <a:off x="3946" y="4032"/>
              <a:ext cx="8"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4" name="Line 416">
              <a:extLst>
                <a:ext uri="{FF2B5EF4-FFF2-40B4-BE49-F238E27FC236}">
                  <a16:creationId xmlns:a16="http://schemas.microsoft.com/office/drawing/2014/main" id="{941E6633-6810-2C43-8EF6-3966D2AF7535}"/>
                </a:ext>
              </a:extLst>
            </p:cNvPr>
            <p:cNvSpPr>
              <a:spLocks noChangeAspect="1" noChangeShapeType="1"/>
            </p:cNvSpPr>
            <p:nvPr/>
          </p:nvSpPr>
          <p:spPr bwMode="auto">
            <a:xfrm flipV="1">
              <a:off x="3958" y="4031"/>
              <a:ext cx="15"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5" name="Freeform 417">
              <a:extLst>
                <a:ext uri="{FF2B5EF4-FFF2-40B4-BE49-F238E27FC236}">
                  <a16:creationId xmlns:a16="http://schemas.microsoft.com/office/drawing/2014/main" id="{AF5611EE-1C92-1647-B460-053DBB02BEFA}"/>
                </a:ext>
              </a:extLst>
            </p:cNvPr>
            <p:cNvSpPr>
              <a:spLocks noChangeAspect="1"/>
            </p:cNvSpPr>
            <p:nvPr/>
          </p:nvSpPr>
          <p:spPr bwMode="auto">
            <a:xfrm>
              <a:off x="3979" y="4031"/>
              <a:ext cx="8" cy="4"/>
            </a:xfrm>
            <a:custGeom>
              <a:avLst/>
              <a:gdLst>
                <a:gd name="T0" fmla="*/ 0 w 60"/>
                <a:gd name="T1" fmla="*/ 4 h 28"/>
                <a:gd name="T2" fmla="*/ 36 w 60"/>
                <a:gd name="T3" fmla="*/ 28 h 28"/>
                <a:gd name="T4" fmla="*/ 51 w 60"/>
                <a:gd name="T5" fmla="*/ 25 h 28"/>
                <a:gd name="T6" fmla="*/ 60 w 60"/>
                <a:gd name="T7" fmla="*/ 22 h 28"/>
                <a:gd name="T8" fmla="*/ 0 60000 65536"/>
                <a:gd name="T9" fmla="*/ 0 60000 65536"/>
                <a:gd name="T10" fmla="*/ 0 60000 65536"/>
                <a:gd name="T11" fmla="*/ 0 60000 65536"/>
                <a:gd name="T12" fmla="*/ 0 w 60"/>
                <a:gd name="T13" fmla="*/ 0 h 28"/>
                <a:gd name="T14" fmla="*/ 60 w 60"/>
                <a:gd name="T15" fmla="*/ 28 h 28"/>
              </a:gdLst>
              <a:ahLst/>
              <a:cxnLst>
                <a:cxn ang="T8">
                  <a:pos x="T0" y="T1"/>
                </a:cxn>
                <a:cxn ang="T9">
                  <a:pos x="T2" y="T3"/>
                </a:cxn>
                <a:cxn ang="T10">
                  <a:pos x="T4" y="T5"/>
                </a:cxn>
                <a:cxn ang="T11">
                  <a:pos x="T6" y="T7"/>
                </a:cxn>
              </a:cxnLst>
              <a:rect l="T12" t="T13" r="T14" b="T15"/>
              <a:pathLst>
                <a:path w="60" h="28">
                  <a:moveTo>
                    <a:pt x="0" y="4"/>
                  </a:moveTo>
                  <a:cubicBezTo>
                    <a:pt x="58" y="14"/>
                    <a:pt x="27" y="0"/>
                    <a:pt x="36" y="28"/>
                  </a:cubicBezTo>
                  <a:cubicBezTo>
                    <a:pt x="41" y="27"/>
                    <a:pt x="46" y="26"/>
                    <a:pt x="51" y="25"/>
                  </a:cubicBezTo>
                  <a:cubicBezTo>
                    <a:pt x="54" y="24"/>
                    <a:pt x="60" y="22"/>
                    <a:pt x="60" y="22"/>
                  </a:cubicBezTo>
                </a:path>
              </a:pathLst>
            </a:custGeom>
            <a:noFill/>
            <a:ln w="19050">
              <a:solidFill>
                <a:srgbClr val="DBB069"/>
              </a:solidFill>
              <a:round/>
              <a:headEnd type="none" w="sm" len="sm"/>
              <a:tailEnd type="none" w="sm" len="sm"/>
            </a:ln>
          </p:spPr>
          <p:txBody>
            <a:bodyPr wrap="none" anchor="ctr"/>
            <a:lstStyle/>
            <a:p>
              <a:endParaRPr lang="en-US"/>
            </a:p>
          </p:txBody>
        </p:sp>
        <p:sp>
          <p:nvSpPr>
            <p:cNvPr id="316" name="Freeform 418">
              <a:extLst>
                <a:ext uri="{FF2B5EF4-FFF2-40B4-BE49-F238E27FC236}">
                  <a16:creationId xmlns:a16="http://schemas.microsoft.com/office/drawing/2014/main" id="{B898BBD5-08EA-FD48-8354-00CF4B68CB76}"/>
                </a:ext>
              </a:extLst>
            </p:cNvPr>
            <p:cNvSpPr>
              <a:spLocks noChangeAspect="1"/>
            </p:cNvSpPr>
            <p:nvPr/>
          </p:nvSpPr>
          <p:spPr bwMode="auto">
            <a:xfrm>
              <a:off x="3909" y="4016"/>
              <a:ext cx="6" cy="12"/>
            </a:xfrm>
            <a:custGeom>
              <a:avLst/>
              <a:gdLst>
                <a:gd name="T0" fmla="*/ 24 w 46"/>
                <a:gd name="T1" fmla="*/ 12 h 78"/>
                <a:gd name="T2" fmla="*/ 39 w 46"/>
                <a:gd name="T3" fmla="*/ 48 h 78"/>
                <a:gd name="T4" fmla="*/ 42 w 46"/>
                <a:gd name="T5" fmla="*/ 78 h 78"/>
                <a:gd name="T6" fmla="*/ 33 w 46"/>
                <a:gd name="T7" fmla="*/ 72 h 78"/>
                <a:gd name="T8" fmla="*/ 30 w 46"/>
                <a:gd name="T9" fmla="*/ 63 h 78"/>
                <a:gd name="T10" fmla="*/ 12 w 46"/>
                <a:gd name="T11" fmla="*/ 51 h 78"/>
                <a:gd name="T12" fmla="*/ 0 w 46"/>
                <a:gd name="T13" fmla="*/ 24 h 78"/>
                <a:gd name="T14" fmla="*/ 21 w 46"/>
                <a:gd name="T15" fmla="*/ 6 h 78"/>
                <a:gd name="T16" fmla="*/ 24 w 4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8"/>
                <a:gd name="T29" fmla="*/ 46 w 4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8">
                  <a:moveTo>
                    <a:pt x="24" y="12"/>
                  </a:moveTo>
                  <a:cubicBezTo>
                    <a:pt x="15" y="38"/>
                    <a:pt x="18" y="34"/>
                    <a:pt x="39" y="48"/>
                  </a:cubicBezTo>
                  <a:cubicBezTo>
                    <a:pt x="43" y="59"/>
                    <a:pt x="46" y="66"/>
                    <a:pt x="42" y="78"/>
                  </a:cubicBezTo>
                  <a:cubicBezTo>
                    <a:pt x="39" y="76"/>
                    <a:pt x="35" y="75"/>
                    <a:pt x="33" y="72"/>
                  </a:cubicBezTo>
                  <a:cubicBezTo>
                    <a:pt x="31" y="70"/>
                    <a:pt x="32" y="65"/>
                    <a:pt x="30" y="63"/>
                  </a:cubicBezTo>
                  <a:cubicBezTo>
                    <a:pt x="25" y="58"/>
                    <a:pt x="12" y="51"/>
                    <a:pt x="12" y="51"/>
                  </a:cubicBezTo>
                  <a:cubicBezTo>
                    <a:pt x="7" y="43"/>
                    <a:pt x="0" y="24"/>
                    <a:pt x="0" y="24"/>
                  </a:cubicBezTo>
                  <a:cubicBezTo>
                    <a:pt x="3" y="9"/>
                    <a:pt x="4" y="0"/>
                    <a:pt x="21" y="6"/>
                  </a:cubicBezTo>
                  <a:cubicBezTo>
                    <a:pt x="24" y="16"/>
                    <a:pt x="24" y="18"/>
                    <a:pt x="24" y="12"/>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17" name="Freeform 419">
              <a:extLst>
                <a:ext uri="{FF2B5EF4-FFF2-40B4-BE49-F238E27FC236}">
                  <a16:creationId xmlns:a16="http://schemas.microsoft.com/office/drawing/2014/main" id="{8180CA07-F531-2A49-A349-BEF4D1282063}"/>
                </a:ext>
              </a:extLst>
            </p:cNvPr>
            <p:cNvSpPr>
              <a:spLocks noChangeAspect="1"/>
            </p:cNvSpPr>
            <p:nvPr/>
          </p:nvSpPr>
          <p:spPr bwMode="auto">
            <a:xfrm>
              <a:off x="3877" y="4010"/>
              <a:ext cx="102" cy="20"/>
            </a:xfrm>
            <a:custGeom>
              <a:avLst/>
              <a:gdLst>
                <a:gd name="T0" fmla="*/ 6 w 754"/>
                <a:gd name="T1" fmla="*/ 61 h 142"/>
                <a:gd name="T2" fmla="*/ 30 w 754"/>
                <a:gd name="T3" fmla="*/ 88 h 142"/>
                <a:gd name="T4" fmla="*/ 120 w 754"/>
                <a:gd name="T5" fmla="*/ 76 h 142"/>
                <a:gd name="T6" fmla="*/ 135 w 754"/>
                <a:gd name="T7" fmla="*/ 55 h 142"/>
                <a:gd name="T8" fmla="*/ 195 w 754"/>
                <a:gd name="T9" fmla="*/ 58 h 142"/>
                <a:gd name="T10" fmla="*/ 213 w 754"/>
                <a:gd name="T11" fmla="*/ 64 h 142"/>
                <a:gd name="T12" fmla="*/ 261 w 754"/>
                <a:gd name="T13" fmla="*/ 55 h 142"/>
                <a:gd name="T14" fmla="*/ 258 w 754"/>
                <a:gd name="T15" fmla="*/ 88 h 142"/>
                <a:gd name="T16" fmla="*/ 276 w 754"/>
                <a:gd name="T17" fmla="*/ 112 h 142"/>
                <a:gd name="T18" fmla="*/ 312 w 754"/>
                <a:gd name="T19" fmla="*/ 142 h 142"/>
                <a:gd name="T20" fmla="*/ 303 w 754"/>
                <a:gd name="T21" fmla="*/ 64 h 142"/>
                <a:gd name="T22" fmla="*/ 375 w 754"/>
                <a:gd name="T23" fmla="*/ 67 h 142"/>
                <a:gd name="T24" fmla="*/ 396 w 754"/>
                <a:gd name="T25" fmla="*/ 46 h 142"/>
                <a:gd name="T26" fmla="*/ 438 w 754"/>
                <a:gd name="T27" fmla="*/ 43 h 142"/>
                <a:gd name="T28" fmla="*/ 456 w 754"/>
                <a:gd name="T29" fmla="*/ 34 h 142"/>
                <a:gd name="T30" fmla="*/ 537 w 754"/>
                <a:gd name="T31" fmla="*/ 46 h 142"/>
                <a:gd name="T32" fmla="*/ 576 w 754"/>
                <a:gd name="T33" fmla="*/ 52 h 142"/>
                <a:gd name="T34" fmla="*/ 570 w 754"/>
                <a:gd name="T35" fmla="*/ 25 h 142"/>
                <a:gd name="T36" fmla="*/ 639 w 754"/>
                <a:gd name="T37" fmla="*/ 34 h 142"/>
                <a:gd name="T38" fmla="*/ 666 w 754"/>
                <a:gd name="T39" fmla="*/ 43 h 142"/>
                <a:gd name="T40" fmla="*/ 732 w 754"/>
                <a:gd name="T41" fmla="*/ 37 h 142"/>
                <a:gd name="T42" fmla="*/ 753 w 754"/>
                <a:gd name="T43" fmla="*/ 13 h 142"/>
                <a:gd name="T44" fmla="*/ 747 w 754"/>
                <a:gd name="T45" fmla="*/ 1 h 142"/>
                <a:gd name="T46" fmla="*/ 258 w 754"/>
                <a:gd name="T47" fmla="*/ 13 h 142"/>
                <a:gd name="T48" fmla="*/ 6 w 754"/>
                <a:gd name="T49" fmla="*/ 37 h 142"/>
                <a:gd name="T50" fmla="*/ 6 w 754"/>
                <a:gd name="T51" fmla="*/ 61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142"/>
                <a:gd name="T80" fmla="*/ 754 w 754"/>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142">
                  <a:moveTo>
                    <a:pt x="6" y="61"/>
                  </a:moveTo>
                  <a:cubicBezTo>
                    <a:pt x="0" y="84"/>
                    <a:pt x="5" y="82"/>
                    <a:pt x="30" y="88"/>
                  </a:cubicBezTo>
                  <a:cubicBezTo>
                    <a:pt x="53" y="87"/>
                    <a:pt x="98" y="91"/>
                    <a:pt x="120" y="76"/>
                  </a:cubicBezTo>
                  <a:cubicBezTo>
                    <a:pt x="127" y="55"/>
                    <a:pt x="120" y="60"/>
                    <a:pt x="135" y="55"/>
                  </a:cubicBezTo>
                  <a:cubicBezTo>
                    <a:pt x="155" y="56"/>
                    <a:pt x="175" y="56"/>
                    <a:pt x="195" y="58"/>
                  </a:cubicBezTo>
                  <a:cubicBezTo>
                    <a:pt x="201" y="59"/>
                    <a:pt x="213" y="64"/>
                    <a:pt x="213" y="64"/>
                  </a:cubicBezTo>
                  <a:cubicBezTo>
                    <a:pt x="233" y="58"/>
                    <a:pt x="242" y="51"/>
                    <a:pt x="261" y="55"/>
                  </a:cubicBezTo>
                  <a:cubicBezTo>
                    <a:pt x="265" y="67"/>
                    <a:pt x="262" y="76"/>
                    <a:pt x="258" y="88"/>
                  </a:cubicBezTo>
                  <a:cubicBezTo>
                    <a:pt x="262" y="104"/>
                    <a:pt x="267" y="99"/>
                    <a:pt x="276" y="112"/>
                  </a:cubicBezTo>
                  <a:cubicBezTo>
                    <a:pt x="314" y="99"/>
                    <a:pt x="287" y="134"/>
                    <a:pt x="312" y="142"/>
                  </a:cubicBezTo>
                  <a:cubicBezTo>
                    <a:pt x="321" y="110"/>
                    <a:pt x="313" y="93"/>
                    <a:pt x="303" y="64"/>
                  </a:cubicBezTo>
                  <a:cubicBezTo>
                    <a:pt x="326" y="52"/>
                    <a:pt x="352" y="55"/>
                    <a:pt x="375" y="67"/>
                  </a:cubicBezTo>
                  <a:cubicBezTo>
                    <a:pt x="402" y="62"/>
                    <a:pt x="421" y="63"/>
                    <a:pt x="396" y="46"/>
                  </a:cubicBezTo>
                  <a:cubicBezTo>
                    <a:pt x="417" y="32"/>
                    <a:pt x="391" y="46"/>
                    <a:pt x="438" y="43"/>
                  </a:cubicBezTo>
                  <a:cubicBezTo>
                    <a:pt x="445" y="43"/>
                    <a:pt x="450" y="36"/>
                    <a:pt x="456" y="34"/>
                  </a:cubicBezTo>
                  <a:cubicBezTo>
                    <a:pt x="491" y="37"/>
                    <a:pt x="504" y="43"/>
                    <a:pt x="537" y="46"/>
                  </a:cubicBezTo>
                  <a:cubicBezTo>
                    <a:pt x="556" y="52"/>
                    <a:pt x="552" y="55"/>
                    <a:pt x="576" y="52"/>
                  </a:cubicBezTo>
                  <a:cubicBezTo>
                    <a:pt x="580" y="40"/>
                    <a:pt x="577" y="36"/>
                    <a:pt x="570" y="25"/>
                  </a:cubicBezTo>
                  <a:cubicBezTo>
                    <a:pt x="582" y="21"/>
                    <a:pt x="623" y="32"/>
                    <a:pt x="639" y="34"/>
                  </a:cubicBezTo>
                  <a:cubicBezTo>
                    <a:pt x="648" y="37"/>
                    <a:pt x="657" y="44"/>
                    <a:pt x="666" y="43"/>
                  </a:cubicBezTo>
                  <a:cubicBezTo>
                    <a:pt x="688" y="41"/>
                    <a:pt x="732" y="37"/>
                    <a:pt x="732" y="37"/>
                  </a:cubicBezTo>
                  <a:cubicBezTo>
                    <a:pt x="739" y="27"/>
                    <a:pt x="746" y="23"/>
                    <a:pt x="753" y="13"/>
                  </a:cubicBezTo>
                  <a:cubicBezTo>
                    <a:pt x="750" y="0"/>
                    <a:pt x="754" y="1"/>
                    <a:pt x="747" y="1"/>
                  </a:cubicBezTo>
                  <a:lnTo>
                    <a:pt x="258" y="13"/>
                  </a:lnTo>
                  <a:lnTo>
                    <a:pt x="6" y="37"/>
                  </a:lnTo>
                  <a:lnTo>
                    <a:pt x="6" y="61"/>
                  </a:lnTo>
                  <a:close/>
                </a:path>
              </a:pathLst>
            </a:custGeom>
            <a:solidFill>
              <a:srgbClr val="2A1C00"/>
            </a:solidFill>
            <a:ln w="12700">
              <a:noFill/>
              <a:round/>
              <a:headEnd type="none" w="sm" len="sm"/>
              <a:tailEnd type="none" w="sm" len="sm"/>
            </a:ln>
          </p:spPr>
          <p:txBody>
            <a:bodyPr wrap="none" anchor="ctr"/>
            <a:lstStyle/>
            <a:p>
              <a:endParaRPr lang="en-US"/>
            </a:p>
          </p:txBody>
        </p:sp>
        <p:sp>
          <p:nvSpPr>
            <p:cNvPr id="318" name="Freeform 420">
              <a:extLst>
                <a:ext uri="{FF2B5EF4-FFF2-40B4-BE49-F238E27FC236}">
                  <a16:creationId xmlns:a16="http://schemas.microsoft.com/office/drawing/2014/main" id="{45F9B283-94CE-FD4A-886D-4AC7ED23B30C}"/>
                </a:ext>
              </a:extLst>
            </p:cNvPr>
            <p:cNvSpPr>
              <a:spLocks noChangeAspect="1"/>
            </p:cNvSpPr>
            <p:nvPr/>
          </p:nvSpPr>
          <p:spPr bwMode="auto">
            <a:xfrm>
              <a:off x="3839" y="4009"/>
              <a:ext cx="142" cy="11"/>
            </a:xfrm>
            <a:custGeom>
              <a:avLst/>
              <a:gdLst>
                <a:gd name="T0" fmla="*/ 12 w 1044"/>
                <a:gd name="T1" fmla="*/ 60 h 76"/>
                <a:gd name="T2" fmla="*/ 192 w 1044"/>
                <a:gd name="T3" fmla="*/ 51 h 76"/>
                <a:gd name="T4" fmla="*/ 360 w 1044"/>
                <a:gd name="T5" fmla="*/ 75 h 76"/>
                <a:gd name="T6" fmla="*/ 348 w 1044"/>
                <a:gd name="T7" fmla="*/ 72 h 76"/>
                <a:gd name="T8" fmla="*/ 342 w 1044"/>
                <a:gd name="T9" fmla="*/ 63 h 76"/>
                <a:gd name="T10" fmla="*/ 348 w 1044"/>
                <a:gd name="T11" fmla="*/ 45 h 76"/>
                <a:gd name="T12" fmla="*/ 297 w 1044"/>
                <a:gd name="T13" fmla="*/ 39 h 76"/>
                <a:gd name="T14" fmla="*/ 495 w 1044"/>
                <a:gd name="T15" fmla="*/ 60 h 76"/>
                <a:gd name="T16" fmla="*/ 489 w 1044"/>
                <a:gd name="T17" fmla="*/ 51 h 76"/>
                <a:gd name="T18" fmla="*/ 486 w 1044"/>
                <a:gd name="T19" fmla="*/ 42 h 76"/>
                <a:gd name="T20" fmla="*/ 501 w 1044"/>
                <a:gd name="T21" fmla="*/ 30 h 76"/>
                <a:gd name="T22" fmla="*/ 447 w 1044"/>
                <a:gd name="T23" fmla="*/ 21 h 76"/>
                <a:gd name="T24" fmla="*/ 657 w 1044"/>
                <a:gd name="T25" fmla="*/ 48 h 76"/>
                <a:gd name="T26" fmla="*/ 642 w 1044"/>
                <a:gd name="T27" fmla="*/ 45 h 76"/>
                <a:gd name="T28" fmla="*/ 639 w 1044"/>
                <a:gd name="T29" fmla="*/ 36 h 76"/>
                <a:gd name="T30" fmla="*/ 666 w 1044"/>
                <a:gd name="T31" fmla="*/ 18 h 76"/>
                <a:gd name="T32" fmla="*/ 555 w 1044"/>
                <a:gd name="T33" fmla="*/ 15 h 76"/>
                <a:gd name="T34" fmla="*/ 672 w 1044"/>
                <a:gd name="T35" fmla="*/ 6 h 76"/>
                <a:gd name="T36" fmla="*/ 810 w 1044"/>
                <a:gd name="T37" fmla="*/ 36 h 76"/>
                <a:gd name="T38" fmla="*/ 804 w 1044"/>
                <a:gd name="T39" fmla="*/ 18 h 76"/>
                <a:gd name="T40" fmla="*/ 822 w 1044"/>
                <a:gd name="T41" fmla="*/ 6 h 76"/>
                <a:gd name="T42" fmla="*/ 993 w 1044"/>
                <a:gd name="T43" fmla="*/ 24 h 76"/>
                <a:gd name="T44" fmla="*/ 975 w 1044"/>
                <a:gd name="T45" fmla="*/ 15 h 76"/>
                <a:gd name="T46" fmla="*/ 963 w 1044"/>
                <a:gd name="T47" fmla="*/ 3 h 76"/>
                <a:gd name="T48" fmla="*/ 576 w 1044"/>
                <a:gd name="T49" fmla="*/ 0 h 76"/>
                <a:gd name="T50" fmla="*/ 12 w 1044"/>
                <a:gd name="T51" fmla="*/ 60 h 76"/>
                <a:gd name="T52" fmla="*/ 3 w 1044"/>
                <a:gd name="T53" fmla="*/ 54 h 76"/>
                <a:gd name="T54" fmla="*/ 33 w 1044"/>
                <a:gd name="T55" fmla="*/ 66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4"/>
                <a:gd name="T85" fmla="*/ 0 h 76"/>
                <a:gd name="T86" fmla="*/ 1044 w 1044"/>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4" h="76">
                  <a:moveTo>
                    <a:pt x="12" y="60"/>
                  </a:moveTo>
                  <a:lnTo>
                    <a:pt x="192" y="51"/>
                  </a:lnTo>
                  <a:cubicBezTo>
                    <a:pt x="248" y="59"/>
                    <a:pt x="304" y="67"/>
                    <a:pt x="360" y="75"/>
                  </a:cubicBezTo>
                  <a:cubicBezTo>
                    <a:pt x="364" y="76"/>
                    <a:pt x="351" y="74"/>
                    <a:pt x="348" y="72"/>
                  </a:cubicBezTo>
                  <a:cubicBezTo>
                    <a:pt x="345" y="70"/>
                    <a:pt x="344" y="66"/>
                    <a:pt x="342" y="63"/>
                  </a:cubicBezTo>
                  <a:cubicBezTo>
                    <a:pt x="345" y="44"/>
                    <a:pt x="339" y="45"/>
                    <a:pt x="348" y="45"/>
                  </a:cubicBezTo>
                  <a:lnTo>
                    <a:pt x="297" y="39"/>
                  </a:lnTo>
                  <a:cubicBezTo>
                    <a:pt x="363" y="46"/>
                    <a:pt x="429" y="56"/>
                    <a:pt x="495" y="60"/>
                  </a:cubicBezTo>
                  <a:cubicBezTo>
                    <a:pt x="499" y="60"/>
                    <a:pt x="491" y="54"/>
                    <a:pt x="489" y="51"/>
                  </a:cubicBezTo>
                  <a:cubicBezTo>
                    <a:pt x="488" y="48"/>
                    <a:pt x="487" y="45"/>
                    <a:pt x="486" y="42"/>
                  </a:cubicBezTo>
                  <a:cubicBezTo>
                    <a:pt x="490" y="26"/>
                    <a:pt x="485" y="30"/>
                    <a:pt x="501" y="30"/>
                  </a:cubicBezTo>
                  <a:lnTo>
                    <a:pt x="447" y="21"/>
                  </a:lnTo>
                  <a:cubicBezTo>
                    <a:pt x="517" y="30"/>
                    <a:pt x="587" y="39"/>
                    <a:pt x="657" y="48"/>
                  </a:cubicBezTo>
                  <a:cubicBezTo>
                    <a:pt x="662" y="49"/>
                    <a:pt x="646" y="48"/>
                    <a:pt x="642" y="45"/>
                  </a:cubicBezTo>
                  <a:cubicBezTo>
                    <a:pt x="639" y="43"/>
                    <a:pt x="640" y="39"/>
                    <a:pt x="639" y="36"/>
                  </a:cubicBezTo>
                  <a:cubicBezTo>
                    <a:pt x="644" y="22"/>
                    <a:pt x="654" y="24"/>
                    <a:pt x="666" y="18"/>
                  </a:cubicBezTo>
                  <a:lnTo>
                    <a:pt x="555" y="15"/>
                  </a:lnTo>
                  <a:lnTo>
                    <a:pt x="672" y="6"/>
                  </a:lnTo>
                  <a:cubicBezTo>
                    <a:pt x="718" y="16"/>
                    <a:pt x="763" y="32"/>
                    <a:pt x="810" y="36"/>
                  </a:cubicBezTo>
                  <a:cubicBezTo>
                    <a:pt x="816" y="37"/>
                    <a:pt x="804" y="18"/>
                    <a:pt x="804" y="18"/>
                  </a:cubicBezTo>
                  <a:cubicBezTo>
                    <a:pt x="808" y="1"/>
                    <a:pt x="803" y="6"/>
                    <a:pt x="822" y="6"/>
                  </a:cubicBezTo>
                  <a:cubicBezTo>
                    <a:pt x="879" y="14"/>
                    <a:pt x="1044" y="50"/>
                    <a:pt x="993" y="24"/>
                  </a:cubicBezTo>
                  <a:cubicBezTo>
                    <a:pt x="968" y="12"/>
                    <a:pt x="1001" y="32"/>
                    <a:pt x="975" y="15"/>
                  </a:cubicBezTo>
                  <a:cubicBezTo>
                    <a:pt x="968" y="4"/>
                    <a:pt x="972" y="8"/>
                    <a:pt x="963" y="3"/>
                  </a:cubicBezTo>
                  <a:lnTo>
                    <a:pt x="576" y="0"/>
                  </a:lnTo>
                  <a:cubicBezTo>
                    <a:pt x="388" y="20"/>
                    <a:pt x="200" y="42"/>
                    <a:pt x="12" y="60"/>
                  </a:cubicBezTo>
                  <a:cubicBezTo>
                    <a:pt x="8" y="60"/>
                    <a:pt x="0" y="51"/>
                    <a:pt x="3" y="54"/>
                  </a:cubicBezTo>
                  <a:cubicBezTo>
                    <a:pt x="13" y="64"/>
                    <a:pt x="19" y="66"/>
                    <a:pt x="33" y="66"/>
                  </a:cubicBezTo>
                </a:path>
              </a:pathLst>
            </a:custGeom>
            <a:gradFill rotWithShape="0">
              <a:gsLst>
                <a:gs pos="0">
                  <a:srgbClr val="AE7C2A"/>
                </a:gs>
                <a:gs pos="100000">
                  <a:srgbClr val="604000"/>
                </a:gs>
              </a:gsLst>
              <a:lin ang="5400000" scaled="1"/>
            </a:gradFill>
            <a:ln w="12700">
              <a:noFill/>
              <a:round/>
              <a:headEnd type="none" w="sm" len="sm"/>
              <a:tailEnd type="none" w="sm" len="sm"/>
            </a:ln>
          </p:spPr>
          <p:txBody>
            <a:bodyPr wrap="none" anchor="ctr"/>
            <a:lstStyle/>
            <a:p>
              <a:endParaRPr lang="en-US"/>
            </a:p>
          </p:txBody>
        </p:sp>
        <p:sp>
          <p:nvSpPr>
            <p:cNvPr id="319" name="Freeform 421">
              <a:extLst>
                <a:ext uri="{FF2B5EF4-FFF2-40B4-BE49-F238E27FC236}">
                  <a16:creationId xmlns:a16="http://schemas.microsoft.com/office/drawing/2014/main" id="{00F79D9F-AC17-3E4A-9C11-68CDA2719A22}"/>
                </a:ext>
              </a:extLst>
            </p:cNvPr>
            <p:cNvSpPr>
              <a:spLocks noChangeAspect="1"/>
            </p:cNvSpPr>
            <p:nvPr/>
          </p:nvSpPr>
          <p:spPr bwMode="auto">
            <a:xfrm>
              <a:off x="3854" y="4057"/>
              <a:ext cx="12" cy="22"/>
            </a:xfrm>
            <a:custGeom>
              <a:avLst/>
              <a:gdLst>
                <a:gd name="T0" fmla="*/ 42 w 87"/>
                <a:gd name="T1" fmla="*/ 0 h 150"/>
                <a:gd name="T2" fmla="*/ 87 w 87"/>
                <a:gd name="T3" fmla="*/ 75 h 150"/>
                <a:gd name="T4" fmla="*/ 81 w 87"/>
                <a:gd name="T5" fmla="*/ 150 h 150"/>
                <a:gd name="T6" fmla="*/ 15 w 87"/>
                <a:gd name="T7" fmla="*/ 150 h 150"/>
                <a:gd name="T8" fmla="*/ 0 w 87"/>
                <a:gd name="T9" fmla="*/ 72 h 150"/>
                <a:gd name="T10" fmla="*/ 42 w 87"/>
                <a:gd name="T11" fmla="*/ 0 h 150"/>
                <a:gd name="T12" fmla="*/ 0 60000 65536"/>
                <a:gd name="T13" fmla="*/ 0 60000 65536"/>
                <a:gd name="T14" fmla="*/ 0 60000 65536"/>
                <a:gd name="T15" fmla="*/ 0 60000 65536"/>
                <a:gd name="T16" fmla="*/ 0 60000 65536"/>
                <a:gd name="T17" fmla="*/ 0 60000 65536"/>
                <a:gd name="T18" fmla="*/ 0 w 87"/>
                <a:gd name="T19" fmla="*/ 0 h 150"/>
                <a:gd name="T20" fmla="*/ 87 w 87"/>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87" h="150">
                  <a:moveTo>
                    <a:pt x="42" y="0"/>
                  </a:moveTo>
                  <a:lnTo>
                    <a:pt x="87" y="75"/>
                  </a:lnTo>
                  <a:lnTo>
                    <a:pt x="81" y="150"/>
                  </a:lnTo>
                  <a:lnTo>
                    <a:pt x="15" y="150"/>
                  </a:lnTo>
                  <a:lnTo>
                    <a:pt x="0" y="72"/>
                  </a:lnTo>
                  <a:lnTo>
                    <a:pt x="42" y="0"/>
                  </a:lnTo>
                  <a:close/>
                </a:path>
              </a:pathLst>
            </a:custGeom>
            <a:solidFill>
              <a:srgbClr val="BB852D"/>
            </a:solidFill>
            <a:ln w="12700">
              <a:noFill/>
              <a:round/>
              <a:headEnd type="none" w="sm" len="sm"/>
              <a:tailEnd type="none" w="sm" len="sm"/>
            </a:ln>
          </p:spPr>
          <p:txBody>
            <a:bodyPr wrap="none" anchor="ctr"/>
            <a:lstStyle/>
            <a:p>
              <a:endParaRPr lang="en-US"/>
            </a:p>
          </p:txBody>
        </p:sp>
        <p:sp>
          <p:nvSpPr>
            <p:cNvPr id="320" name="Freeform 422">
              <a:extLst>
                <a:ext uri="{FF2B5EF4-FFF2-40B4-BE49-F238E27FC236}">
                  <a16:creationId xmlns:a16="http://schemas.microsoft.com/office/drawing/2014/main" id="{72373B6F-A6D3-B649-B5CE-80B42645DAFE}"/>
                </a:ext>
              </a:extLst>
            </p:cNvPr>
            <p:cNvSpPr>
              <a:spLocks noChangeAspect="1"/>
            </p:cNvSpPr>
            <p:nvPr/>
          </p:nvSpPr>
          <p:spPr bwMode="auto">
            <a:xfrm>
              <a:off x="3841" y="4056"/>
              <a:ext cx="19" cy="24"/>
            </a:xfrm>
            <a:custGeom>
              <a:avLst/>
              <a:gdLst>
                <a:gd name="T0" fmla="*/ 30 w 135"/>
                <a:gd name="T1" fmla="*/ 3 h 165"/>
                <a:gd name="T2" fmla="*/ 24 w 135"/>
                <a:gd name="T3" fmla="*/ 12 h 165"/>
                <a:gd name="T4" fmla="*/ 9 w 135"/>
                <a:gd name="T5" fmla="*/ 15 h 165"/>
                <a:gd name="T6" fmla="*/ 3 w 135"/>
                <a:gd name="T7" fmla="*/ 120 h 165"/>
                <a:gd name="T8" fmla="*/ 0 w 135"/>
                <a:gd name="T9" fmla="*/ 165 h 165"/>
                <a:gd name="T10" fmla="*/ 108 w 135"/>
                <a:gd name="T11" fmla="*/ 165 h 165"/>
                <a:gd name="T12" fmla="*/ 120 w 135"/>
                <a:gd name="T13" fmla="*/ 57 h 165"/>
                <a:gd name="T14" fmla="*/ 135 w 135"/>
                <a:gd name="T15" fmla="*/ 18 h 165"/>
                <a:gd name="T16" fmla="*/ 129 w 135"/>
                <a:gd name="T17" fmla="*/ 0 h 165"/>
                <a:gd name="T18" fmla="*/ 30 w 135"/>
                <a:gd name="T19" fmla="*/ 3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65"/>
                <a:gd name="T32" fmla="*/ 135 w 135"/>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65">
                  <a:moveTo>
                    <a:pt x="30" y="3"/>
                  </a:moveTo>
                  <a:cubicBezTo>
                    <a:pt x="28" y="6"/>
                    <a:pt x="27" y="10"/>
                    <a:pt x="24" y="12"/>
                  </a:cubicBezTo>
                  <a:cubicBezTo>
                    <a:pt x="20" y="15"/>
                    <a:pt x="10" y="10"/>
                    <a:pt x="9" y="15"/>
                  </a:cubicBezTo>
                  <a:cubicBezTo>
                    <a:pt x="2" y="49"/>
                    <a:pt x="3" y="85"/>
                    <a:pt x="3" y="120"/>
                  </a:cubicBezTo>
                  <a:lnTo>
                    <a:pt x="0" y="165"/>
                  </a:lnTo>
                  <a:lnTo>
                    <a:pt x="108" y="165"/>
                  </a:lnTo>
                  <a:cubicBezTo>
                    <a:pt x="110" y="137"/>
                    <a:pt x="110" y="88"/>
                    <a:pt x="120" y="57"/>
                  </a:cubicBezTo>
                  <a:cubicBezTo>
                    <a:pt x="122" y="42"/>
                    <a:pt x="119" y="23"/>
                    <a:pt x="135" y="18"/>
                  </a:cubicBezTo>
                  <a:cubicBezTo>
                    <a:pt x="133" y="12"/>
                    <a:pt x="129" y="0"/>
                    <a:pt x="129" y="0"/>
                  </a:cubicBezTo>
                  <a:lnTo>
                    <a:pt x="30" y="3"/>
                  </a:lnTo>
                  <a:close/>
                </a:path>
              </a:pathLst>
            </a:custGeom>
            <a:solidFill>
              <a:srgbClr val="EFDDBF"/>
            </a:solidFill>
            <a:ln w="12700">
              <a:noFill/>
              <a:round/>
              <a:headEnd type="none" w="sm" len="sm"/>
              <a:tailEnd type="none" w="sm" len="sm"/>
            </a:ln>
          </p:spPr>
          <p:txBody>
            <a:bodyPr wrap="none" anchor="ctr"/>
            <a:lstStyle/>
            <a:p>
              <a:endParaRPr lang="en-US"/>
            </a:p>
          </p:txBody>
        </p:sp>
        <p:sp>
          <p:nvSpPr>
            <p:cNvPr id="321" name="Freeform 423">
              <a:extLst>
                <a:ext uri="{FF2B5EF4-FFF2-40B4-BE49-F238E27FC236}">
                  <a16:creationId xmlns:a16="http://schemas.microsoft.com/office/drawing/2014/main" id="{3CF21DCB-A79F-C949-8AF5-32970C89B50E}"/>
                </a:ext>
              </a:extLst>
            </p:cNvPr>
            <p:cNvSpPr>
              <a:spLocks noChangeAspect="1"/>
            </p:cNvSpPr>
            <p:nvPr/>
          </p:nvSpPr>
          <p:spPr bwMode="auto">
            <a:xfrm>
              <a:off x="3846" y="4058"/>
              <a:ext cx="8" cy="17"/>
            </a:xfrm>
            <a:custGeom>
              <a:avLst/>
              <a:gdLst>
                <a:gd name="T0" fmla="*/ 26 w 62"/>
                <a:gd name="T1" fmla="*/ 9 h 118"/>
                <a:gd name="T2" fmla="*/ 8 w 62"/>
                <a:gd name="T3" fmla="*/ 36 h 118"/>
                <a:gd name="T4" fmla="*/ 14 w 62"/>
                <a:gd name="T5" fmla="*/ 57 h 118"/>
                <a:gd name="T6" fmla="*/ 17 w 62"/>
                <a:gd name="T7" fmla="*/ 105 h 118"/>
                <a:gd name="T8" fmla="*/ 20 w 62"/>
                <a:gd name="T9" fmla="*/ 117 h 118"/>
                <a:gd name="T10" fmla="*/ 23 w 62"/>
                <a:gd name="T11" fmla="*/ 108 h 118"/>
                <a:gd name="T12" fmla="*/ 35 w 62"/>
                <a:gd name="T13" fmla="*/ 81 h 118"/>
                <a:gd name="T14" fmla="*/ 62 w 62"/>
                <a:gd name="T15" fmla="*/ 54 h 118"/>
                <a:gd name="T16" fmla="*/ 41 w 62"/>
                <a:gd name="T17" fmla="*/ 18 h 118"/>
                <a:gd name="T18" fmla="*/ 29 w 62"/>
                <a:gd name="T19" fmla="*/ 0 h 118"/>
                <a:gd name="T20" fmla="*/ 26 w 62"/>
                <a:gd name="T21" fmla="*/ 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8"/>
                <a:gd name="T35" fmla="*/ 62 w 62"/>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8">
                  <a:moveTo>
                    <a:pt x="26" y="9"/>
                  </a:moveTo>
                  <a:cubicBezTo>
                    <a:pt x="23" y="23"/>
                    <a:pt x="20" y="28"/>
                    <a:pt x="8" y="36"/>
                  </a:cubicBezTo>
                  <a:cubicBezTo>
                    <a:pt x="0" y="48"/>
                    <a:pt x="0" y="52"/>
                    <a:pt x="14" y="57"/>
                  </a:cubicBezTo>
                  <a:cubicBezTo>
                    <a:pt x="20" y="74"/>
                    <a:pt x="20" y="88"/>
                    <a:pt x="17" y="105"/>
                  </a:cubicBezTo>
                  <a:cubicBezTo>
                    <a:pt x="18" y="109"/>
                    <a:pt x="16" y="115"/>
                    <a:pt x="20" y="117"/>
                  </a:cubicBezTo>
                  <a:cubicBezTo>
                    <a:pt x="23" y="118"/>
                    <a:pt x="22" y="111"/>
                    <a:pt x="23" y="108"/>
                  </a:cubicBezTo>
                  <a:cubicBezTo>
                    <a:pt x="27" y="99"/>
                    <a:pt x="35" y="81"/>
                    <a:pt x="35" y="81"/>
                  </a:cubicBezTo>
                  <a:cubicBezTo>
                    <a:pt x="39" y="55"/>
                    <a:pt x="38" y="59"/>
                    <a:pt x="62" y="54"/>
                  </a:cubicBezTo>
                  <a:cubicBezTo>
                    <a:pt x="59" y="32"/>
                    <a:pt x="61" y="25"/>
                    <a:pt x="41" y="18"/>
                  </a:cubicBezTo>
                  <a:cubicBezTo>
                    <a:pt x="39" y="13"/>
                    <a:pt x="36" y="0"/>
                    <a:pt x="29" y="0"/>
                  </a:cubicBezTo>
                  <a:cubicBezTo>
                    <a:pt x="9" y="0"/>
                    <a:pt x="23" y="9"/>
                    <a:pt x="26" y="9"/>
                  </a:cubicBezTo>
                  <a:close/>
                </a:path>
              </a:pathLst>
            </a:custGeom>
            <a:solidFill>
              <a:schemeClr val="folHlink"/>
            </a:solidFill>
            <a:ln w="12700">
              <a:noFill/>
              <a:round/>
              <a:headEnd type="none" w="sm" len="sm"/>
              <a:tailEnd type="none" w="sm" len="sm"/>
            </a:ln>
          </p:spPr>
          <p:txBody>
            <a:bodyPr wrap="none" anchor="ctr"/>
            <a:lstStyle/>
            <a:p>
              <a:endParaRPr lang="en-US"/>
            </a:p>
          </p:txBody>
        </p:sp>
        <p:sp>
          <p:nvSpPr>
            <p:cNvPr id="322" name="Freeform 424">
              <a:extLst>
                <a:ext uri="{FF2B5EF4-FFF2-40B4-BE49-F238E27FC236}">
                  <a16:creationId xmlns:a16="http://schemas.microsoft.com/office/drawing/2014/main" id="{9D6BC712-72A0-A74C-AA8F-A95E0BF8A551}"/>
                </a:ext>
              </a:extLst>
            </p:cNvPr>
            <p:cNvSpPr>
              <a:spLocks noChangeAspect="1"/>
            </p:cNvSpPr>
            <p:nvPr/>
          </p:nvSpPr>
          <p:spPr bwMode="auto">
            <a:xfrm>
              <a:off x="3859" y="4107"/>
              <a:ext cx="17" cy="9"/>
            </a:xfrm>
            <a:custGeom>
              <a:avLst/>
              <a:gdLst>
                <a:gd name="T0" fmla="*/ 125 w 125"/>
                <a:gd name="T1" fmla="*/ 31 h 61"/>
                <a:gd name="T2" fmla="*/ 65 w 125"/>
                <a:gd name="T3" fmla="*/ 31 h 61"/>
                <a:gd name="T4" fmla="*/ 41 w 125"/>
                <a:gd name="T5" fmla="*/ 19 h 61"/>
                <a:gd name="T6" fmla="*/ 38 w 125"/>
                <a:gd name="T7" fmla="*/ 52 h 61"/>
                <a:gd name="T8" fmla="*/ 29 w 125"/>
                <a:gd name="T9" fmla="*/ 58 h 61"/>
                <a:gd name="T10" fmla="*/ 20 w 125"/>
                <a:gd name="T11" fmla="*/ 61 h 61"/>
                <a:gd name="T12" fmla="*/ 11 w 125"/>
                <a:gd name="T13" fmla="*/ 58 h 61"/>
                <a:gd name="T14" fmla="*/ 20 w 125"/>
                <a:gd name="T15" fmla="*/ 52 h 61"/>
                <a:gd name="T16" fmla="*/ 32 w 125"/>
                <a:gd name="T17" fmla="*/ 34 h 61"/>
                <a:gd name="T18" fmla="*/ 29 w 125"/>
                <a:gd name="T19" fmla="*/ 22 h 61"/>
                <a:gd name="T20" fmla="*/ 5 w 125"/>
                <a:gd name="T21" fmla="*/ 25 h 61"/>
                <a:gd name="T22" fmla="*/ 26 w 125"/>
                <a:gd name="T23" fmla="*/ 19 h 61"/>
                <a:gd name="T24" fmla="*/ 35 w 125"/>
                <a:gd name="T25" fmla="*/ 16 h 61"/>
                <a:gd name="T26" fmla="*/ 50 w 125"/>
                <a:gd name="T27" fmla="*/ 1 h 61"/>
                <a:gd name="T28" fmla="*/ 53 w 125"/>
                <a:gd name="T29" fmla="*/ 10 h 61"/>
                <a:gd name="T30" fmla="*/ 80 w 125"/>
                <a:gd name="T31" fmla="*/ 16 h 61"/>
                <a:gd name="T32" fmla="*/ 125 w 125"/>
                <a:gd name="T33" fmla="*/ 3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61"/>
                <a:gd name="T53" fmla="*/ 125 w 125"/>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61">
                  <a:moveTo>
                    <a:pt x="125" y="31"/>
                  </a:moveTo>
                  <a:cubicBezTo>
                    <a:pt x="105" y="31"/>
                    <a:pt x="85" y="31"/>
                    <a:pt x="65" y="31"/>
                  </a:cubicBezTo>
                  <a:cubicBezTo>
                    <a:pt x="57" y="27"/>
                    <a:pt x="48" y="14"/>
                    <a:pt x="41" y="19"/>
                  </a:cubicBezTo>
                  <a:cubicBezTo>
                    <a:pt x="32" y="26"/>
                    <a:pt x="41" y="41"/>
                    <a:pt x="38" y="52"/>
                  </a:cubicBezTo>
                  <a:cubicBezTo>
                    <a:pt x="37" y="55"/>
                    <a:pt x="32" y="56"/>
                    <a:pt x="29" y="58"/>
                  </a:cubicBezTo>
                  <a:cubicBezTo>
                    <a:pt x="26" y="59"/>
                    <a:pt x="23" y="60"/>
                    <a:pt x="20" y="61"/>
                  </a:cubicBezTo>
                  <a:cubicBezTo>
                    <a:pt x="17" y="60"/>
                    <a:pt x="11" y="61"/>
                    <a:pt x="11" y="58"/>
                  </a:cubicBezTo>
                  <a:cubicBezTo>
                    <a:pt x="11" y="54"/>
                    <a:pt x="18" y="55"/>
                    <a:pt x="20" y="52"/>
                  </a:cubicBezTo>
                  <a:cubicBezTo>
                    <a:pt x="25" y="47"/>
                    <a:pt x="32" y="34"/>
                    <a:pt x="32" y="34"/>
                  </a:cubicBezTo>
                  <a:cubicBezTo>
                    <a:pt x="31" y="30"/>
                    <a:pt x="33" y="23"/>
                    <a:pt x="29" y="22"/>
                  </a:cubicBezTo>
                  <a:cubicBezTo>
                    <a:pt x="21" y="19"/>
                    <a:pt x="11" y="31"/>
                    <a:pt x="5" y="25"/>
                  </a:cubicBezTo>
                  <a:cubicBezTo>
                    <a:pt x="0" y="20"/>
                    <a:pt x="19" y="21"/>
                    <a:pt x="26" y="19"/>
                  </a:cubicBezTo>
                  <a:cubicBezTo>
                    <a:pt x="29" y="18"/>
                    <a:pt x="32" y="17"/>
                    <a:pt x="35" y="16"/>
                  </a:cubicBezTo>
                  <a:cubicBezTo>
                    <a:pt x="37" y="13"/>
                    <a:pt x="44" y="0"/>
                    <a:pt x="50" y="1"/>
                  </a:cubicBezTo>
                  <a:cubicBezTo>
                    <a:pt x="53" y="2"/>
                    <a:pt x="51" y="8"/>
                    <a:pt x="53" y="10"/>
                  </a:cubicBezTo>
                  <a:cubicBezTo>
                    <a:pt x="60" y="17"/>
                    <a:pt x="71" y="14"/>
                    <a:pt x="80" y="16"/>
                  </a:cubicBezTo>
                  <a:cubicBezTo>
                    <a:pt x="84" y="28"/>
                    <a:pt x="116" y="40"/>
                    <a:pt x="125" y="31"/>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23" name="Freeform 425">
              <a:extLst>
                <a:ext uri="{FF2B5EF4-FFF2-40B4-BE49-F238E27FC236}">
                  <a16:creationId xmlns:a16="http://schemas.microsoft.com/office/drawing/2014/main" id="{7DEBFDAF-E196-3141-A7CF-A699C6AF7397}"/>
                </a:ext>
              </a:extLst>
            </p:cNvPr>
            <p:cNvSpPr>
              <a:spLocks noChangeAspect="1"/>
            </p:cNvSpPr>
            <p:nvPr/>
          </p:nvSpPr>
          <p:spPr bwMode="auto">
            <a:xfrm>
              <a:off x="3874" y="4085"/>
              <a:ext cx="92" cy="32"/>
            </a:xfrm>
            <a:custGeom>
              <a:avLst/>
              <a:gdLst>
                <a:gd name="T0" fmla="*/ 12 w 681"/>
                <a:gd name="T1" fmla="*/ 112 h 217"/>
                <a:gd name="T2" fmla="*/ 303 w 681"/>
                <a:gd name="T3" fmla="*/ 169 h 217"/>
                <a:gd name="T4" fmla="*/ 348 w 681"/>
                <a:gd name="T5" fmla="*/ 163 h 217"/>
                <a:gd name="T6" fmla="*/ 366 w 681"/>
                <a:gd name="T7" fmla="*/ 160 h 217"/>
                <a:gd name="T8" fmla="*/ 366 w 681"/>
                <a:gd name="T9" fmla="*/ 136 h 217"/>
                <a:gd name="T10" fmla="*/ 351 w 681"/>
                <a:gd name="T11" fmla="*/ 118 h 217"/>
                <a:gd name="T12" fmla="*/ 393 w 681"/>
                <a:gd name="T13" fmla="*/ 4 h 217"/>
                <a:gd name="T14" fmla="*/ 414 w 681"/>
                <a:gd name="T15" fmla="*/ 28 h 217"/>
                <a:gd name="T16" fmla="*/ 378 w 681"/>
                <a:gd name="T17" fmla="*/ 127 h 217"/>
                <a:gd name="T18" fmla="*/ 381 w 681"/>
                <a:gd name="T19" fmla="*/ 166 h 217"/>
                <a:gd name="T20" fmla="*/ 657 w 681"/>
                <a:gd name="T21" fmla="*/ 160 h 217"/>
                <a:gd name="T22" fmla="*/ 663 w 681"/>
                <a:gd name="T23" fmla="*/ 187 h 217"/>
                <a:gd name="T24" fmla="*/ 681 w 681"/>
                <a:gd name="T25" fmla="*/ 190 h 217"/>
                <a:gd name="T26" fmla="*/ 357 w 681"/>
                <a:gd name="T27" fmla="*/ 196 h 217"/>
                <a:gd name="T28" fmla="*/ 324 w 681"/>
                <a:gd name="T29" fmla="*/ 217 h 217"/>
                <a:gd name="T30" fmla="*/ 300 w 681"/>
                <a:gd name="T31" fmla="*/ 211 h 217"/>
                <a:gd name="T32" fmla="*/ 282 w 681"/>
                <a:gd name="T33" fmla="*/ 181 h 217"/>
                <a:gd name="T34" fmla="*/ 0 w 681"/>
                <a:gd name="T35" fmla="*/ 130 h 217"/>
                <a:gd name="T36" fmla="*/ 12 w 681"/>
                <a:gd name="T37" fmla="*/ 112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1"/>
                <a:gd name="T58" fmla="*/ 0 h 217"/>
                <a:gd name="T59" fmla="*/ 681 w 681"/>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1" h="217">
                  <a:moveTo>
                    <a:pt x="12" y="112"/>
                  </a:moveTo>
                  <a:lnTo>
                    <a:pt x="303" y="169"/>
                  </a:lnTo>
                  <a:cubicBezTo>
                    <a:pt x="311" y="148"/>
                    <a:pt x="332" y="132"/>
                    <a:pt x="348" y="163"/>
                  </a:cubicBezTo>
                  <a:lnTo>
                    <a:pt x="366" y="160"/>
                  </a:lnTo>
                  <a:lnTo>
                    <a:pt x="366" y="136"/>
                  </a:lnTo>
                  <a:lnTo>
                    <a:pt x="351" y="118"/>
                  </a:lnTo>
                  <a:cubicBezTo>
                    <a:pt x="365" y="80"/>
                    <a:pt x="374" y="40"/>
                    <a:pt x="393" y="4"/>
                  </a:cubicBezTo>
                  <a:cubicBezTo>
                    <a:pt x="395" y="0"/>
                    <a:pt x="414" y="22"/>
                    <a:pt x="414" y="28"/>
                  </a:cubicBezTo>
                  <a:lnTo>
                    <a:pt x="378" y="127"/>
                  </a:lnTo>
                  <a:lnTo>
                    <a:pt x="381" y="166"/>
                  </a:lnTo>
                  <a:lnTo>
                    <a:pt x="657" y="160"/>
                  </a:lnTo>
                  <a:lnTo>
                    <a:pt x="663" y="187"/>
                  </a:lnTo>
                  <a:lnTo>
                    <a:pt x="681" y="190"/>
                  </a:lnTo>
                  <a:cubicBezTo>
                    <a:pt x="573" y="192"/>
                    <a:pt x="465" y="191"/>
                    <a:pt x="357" y="196"/>
                  </a:cubicBezTo>
                  <a:cubicBezTo>
                    <a:pt x="344" y="197"/>
                    <a:pt x="324" y="217"/>
                    <a:pt x="324" y="217"/>
                  </a:cubicBezTo>
                  <a:cubicBezTo>
                    <a:pt x="316" y="215"/>
                    <a:pt x="306" y="217"/>
                    <a:pt x="300" y="211"/>
                  </a:cubicBezTo>
                  <a:cubicBezTo>
                    <a:pt x="293" y="204"/>
                    <a:pt x="290" y="189"/>
                    <a:pt x="282" y="181"/>
                  </a:cubicBezTo>
                  <a:lnTo>
                    <a:pt x="0" y="130"/>
                  </a:lnTo>
                  <a:lnTo>
                    <a:pt x="12" y="112"/>
                  </a:lnTo>
                  <a:close/>
                </a:path>
              </a:pathLst>
            </a:custGeom>
            <a:solidFill>
              <a:srgbClr val="140D00"/>
            </a:solidFill>
            <a:ln w="12700">
              <a:noFill/>
              <a:round/>
              <a:headEnd type="none" w="sm" len="sm"/>
              <a:tailEnd type="none" w="sm" len="sm"/>
            </a:ln>
          </p:spPr>
          <p:txBody>
            <a:bodyPr wrap="none" anchor="ctr"/>
            <a:lstStyle/>
            <a:p>
              <a:endParaRPr lang="en-US"/>
            </a:p>
          </p:txBody>
        </p:sp>
        <p:sp>
          <p:nvSpPr>
            <p:cNvPr id="324" name="Freeform 426">
              <a:extLst>
                <a:ext uri="{FF2B5EF4-FFF2-40B4-BE49-F238E27FC236}">
                  <a16:creationId xmlns:a16="http://schemas.microsoft.com/office/drawing/2014/main" id="{44ACABDF-96F7-B040-AAB1-749B0AC46CB1}"/>
                </a:ext>
              </a:extLst>
            </p:cNvPr>
            <p:cNvSpPr>
              <a:spLocks noChangeAspect="1"/>
            </p:cNvSpPr>
            <p:nvPr/>
          </p:nvSpPr>
          <p:spPr bwMode="auto">
            <a:xfrm>
              <a:off x="3789" y="4077"/>
              <a:ext cx="37" cy="37"/>
            </a:xfrm>
            <a:custGeom>
              <a:avLst/>
              <a:gdLst>
                <a:gd name="T0" fmla="*/ 27 w 273"/>
                <a:gd name="T1" fmla="*/ 0 h 255"/>
                <a:gd name="T2" fmla="*/ 207 w 273"/>
                <a:gd name="T3" fmla="*/ 3 h 255"/>
                <a:gd name="T4" fmla="*/ 207 w 273"/>
                <a:gd name="T5" fmla="*/ 66 h 255"/>
                <a:gd name="T6" fmla="*/ 231 w 273"/>
                <a:gd name="T7" fmla="*/ 66 h 255"/>
                <a:gd name="T8" fmla="*/ 273 w 273"/>
                <a:gd name="T9" fmla="*/ 63 h 255"/>
                <a:gd name="T10" fmla="*/ 264 w 273"/>
                <a:gd name="T11" fmla="*/ 246 h 255"/>
                <a:gd name="T12" fmla="*/ 117 w 273"/>
                <a:gd name="T13" fmla="*/ 255 h 255"/>
                <a:gd name="T14" fmla="*/ 21 w 273"/>
                <a:gd name="T15" fmla="*/ 246 h 255"/>
                <a:gd name="T16" fmla="*/ 0 w 273"/>
                <a:gd name="T17" fmla="*/ 100 h 255"/>
                <a:gd name="T18" fmla="*/ 27 w 273"/>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255"/>
                <a:gd name="T32" fmla="*/ 273 w 27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255">
                  <a:moveTo>
                    <a:pt x="27" y="0"/>
                  </a:moveTo>
                  <a:lnTo>
                    <a:pt x="207" y="3"/>
                  </a:lnTo>
                  <a:lnTo>
                    <a:pt x="207" y="66"/>
                  </a:lnTo>
                  <a:lnTo>
                    <a:pt x="231" y="66"/>
                  </a:lnTo>
                  <a:lnTo>
                    <a:pt x="273" y="63"/>
                  </a:lnTo>
                  <a:lnTo>
                    <a:pt x="264" y="246"/>
                  </a:lnTo>
                  <a:lnTo>
                    <a:pt x="117" y="255"/>
                  </a:lnTo>
                  <a:lnTo>
                    <a:pt x="21" y="246"/>
                  </a:lnTo>
                  <a:lnTo>
                    <a:pt x="0" y="100"/>
                  </a:lnTo>
                  <a:lnTo>
                    <a:pt x="27" y="0"/>
                  </a:lnTo>
                  <a:close/>
                </a:path>
              </a:pathLst>
            </a:custGeom>
            <a:solidFill>
              <a:srgbClr val="E7C999"/>
            </a:solidFill>
            <a:ln w="12700">
              <a:noFill/>
              <a:round/>
              <a:headEnd type="none" w="sm" len="sm"/>
              <a:tailEnd type="none" w="sm" len="sm"/>
            </a:ln>
          </p:spPr>
          <p:txBody>
            <a:bodyPr wrap="none" anchor="ctr"/>
            <a:lstStyle/>
            <a:p>
              <a:endParaRPr lang="en-US"/>
            </a:p>
          </p:txBody>
        </p:sp>
        <p:sp>
          <p:nvSpPr>
            <p:cNvPr id="325" name="Line 427">
              <a:extLst>
                <a:ext uri="{FF2B5EF4-FFF2-40B4-BE49-F238E27FC236}">
                  <a16:creationId xmlns:a16="http://schemas.microsoft.com/office/drawing/2014/main" id="{AC0E8DAC-6F43-7D49-A584-64E8B1A1A960}"/>
                </a:ext>
              </a:extLst>
            </p:cNvPr>
            <p:cNvSpPr>
              <a:spLocks noChangeAspect="1" noChangeShapeType="1"/>
            </p:cNvSpPr>
            <p:nvPr/>
          </p:nvSpPr>
          <p:spPr bwMode="auto">
            <a:xfrm flipV="1">
              <a:off x="3794" y="4087"/>
              <a:ext cx="0" cy="20"/>
            </a:xfrm>
            <a:prstGeom prst="line">
              <a:avLst/>
            </a:prstGeom>
            <a:noFill/>
            <a:ln w="6350">
              <a:solidFill>
                <a:srgbClr val="604000"/>
              </a:solidFill>
              <a:round/>
              <a:headEnd type="none" w="sm" len="sm"/>
              <a:tailEnd type="none" w="sm" len="sm"/>
            </a:ln>
          </p:spPr>
          <p:txBody>
            <a:bodyPr wrap="none" anchor="ctr"/>
            <a:lstStyle/>
            <a:p>
              <a:endParaRPr lang="en-US"/>
            </a:p>
          </p:txBody>
        </p:sp>
        <p:sp>
          <p:nvSpPr>
            <p:cNvPr id="326" name="Freeform 428">
              <a:extLst>
                <a:ext uri="{FF2B5EF4-FFF2-40B4-BE49-F238E27FC236}">
                  <a16:creationId xmlns:a16="http://schemas.microsoft.com/office/drawing/2014/main" id="{A7DE3440-3C71-BA4F-807F-FE854699EECA}"/>
                </a:ext>
              </a:extLst>
            </p:cNvPr>
            <p:cNvSpPr>
              <a:spLocks noChangeAspect="1"/>
            </p:cNvSpPr>
            <p:nvPr/>
          </p:nvSpPr>
          <p:spPr bwMode="auto">
            <a:xfrm>
              <a:off x="3726" y="4078"/>
              <a:ext cx="68" cy="35"/>
            </a:xfrm>
            <a:custGeom>
              <a:avLst/>
              <a:gdLst>
                <a:gd name="T0" fmla="*/ 3 w 495"/>
                <a:gd name="T1" fmla="*/ 9 h 234"/>
                <a:gd name="T2" fmla="*/ 0 w 495"/>
                <a:gd name="T3" fmla="*/ 234 h 234"/>
                <a:gd name="T4" fmla="*/ 483 w 495"/>
                <a:gd name="T5" fmla="*/ 234 h 234"/>
                <a:gd name="T6" fmla="*/ 495 w 495"/>
                <a:gd name="T7" fmla="*/ 0 h 234"/>
                <a:gd name="T8" fmla="*/ 3 w 495"/>
                <a:gd name="T9" fmla="*/ 9 h 234"/>
                <a:gd name="T10" fmla="*/ 0 60000 65536"/>
                <a:gd name="T11" fmla="*/ 0 60000 65536"/>
                <a:gd name="T12" fmla="*/ 0 60000 65536"/>
                <a:gd name="T13" fmla="*/ 0 60000 65536"/>
                <a:gd name="T14" fmla="*/ 0 60000 65536"/>
                <a:gd name="T15" fmla="*/ 0 w 495"/>
                <a:gd name="T16" fmla="*/ 0 h 234"/>
                <a:gd name="T17" fmla="*/ 495 w 495"/>
                <a:gd name="T18" fmla="*/ 234 h 234"/>
              </a:gdLst>
              <a:ahLst/>
              <a:cxnLst>
                <a:cxn ang="T10">
                  <a:pos x="T0" y="T1"/>
                </a:cxn>
                <a:cxn ang="T11">
                  <a:pos x="T2" y="T3"/>
                </a:cxn>
                <a:cxn ang="T12">
                  <a:pos x="T4" y="T5"/>
                </a:cxn>
                <a:cxn ang="T13">
                  <a:pos x="T6" y="T7"/>
                </a:cxn>
                <a:cxn ang="T14">
                  <a:pos x="T8" y="T9"/>
                </a:cxn>
              </a:cxnLst>
              <a:rect l="T15" t="T16" r="T17" b="T18"/>
              <a:pathLst>
                <a:path w="495" h="234">
                  <a:moveTo>
                    <a:pt x="3" y="9"/>
                  </a:moveTo>
                  <a:lnTo>
                    <a:pt x="0" y="234"/>
                  </a:lnTo>
                  <a:lnTo>
                    <a:pt x="483" y="234"/>
                  </a:lnTo>
                  <a:lnTo>
                    <a:pt x="495" y="0"/>
                  </a:lnTo>
                  <a:lnTo>
                    <a:pt x="3" y="9"/>
                  </a:lnTo>
                  <a:close/>
                </a:path>
              </a:pathLst>
            </a:custGeom>
            <a:solidFill>
              <a:srgbClr val="F4E6D0"/>
            </a:solidFill>
            <a:ln w="12700">
              <a:noFill/>
              <a:round/>
              <a:headEnd type="none" w="sm" len="sm"/>
              <a:tailEnd type="none" w="sm" len="sm"/>
            </a:ln>
          </p:spPr>
          <p:txBody>
            <a:bodyPr wrap="none" anchor="ctr"/>
            <a:lstStyle/>
            <a:p>
              <a:endParaRPr lang="en-US"/>
            </a:p>
          </p:txBody>
        </p:sp>
        <p:sp>
          <p:nvSpPr>
            <p:cNvPr id="327" name="Freeform 429">
              <a:extLst>
                <a:ext uri="{FF2B5EF4-FFF2-40B4-BE49-F238E27FC236}">
                  <a16:creationId xmlns:a16="http://schemas.microsoft.com/office/drawing/2014/main" id="{0C7F6573-4BB8-674E-AB6E-09F9645664ED}"/>
                </a:ext>
              </a:extLst>
            </p:cNvPr>
            <p:cNvSpPr>
              <a:spLocks noChangeAspect="1"/>
            </p:cNvSpPr>
            <p:nvPr/>
          </p:nvSpPr>
          <p:spPr bwMode="auto">
            <a:xfrm>
              <a:off x="3761" y="4065"/>
              <a:ext cx="68" cy="33"/>
            </a:xfrm>
            <a:custGeom>
              <a:avLst/>
              <a:gdLst>
                <a:gd name="T0" fmla="*/ 504 w 504"/>
                <a:gd name="T1" fmla="*/ 0 h 222"/>
                <a:gd name="T2" fmla="*/ 0 w 504"/>
                <a:gd name="T3" fmla="*/ 168 h 222"/>
                <a:gd name="T4" fmla="*/ 6 w 504"/>
                <a:gd name="T5" fmla="*/ 222 h 222"/>
                <a:gd name="T6" fmla="*/ 504 w 504"/>
                <a:gd name="T7" fmla="*/ 54 h 222"/>
                <a:gd name="T8" fmla="*/ 504 w 504"/>
                <a:gd name="T9" fmla="*/ 0 h 222"/>
                <a:gd name="T10" fmla="*/ 0 60000 65536"/>
                <a:gd name="T11" fmla="*/ 0 60000 65536"/>
                <a:gd name="T12" fmla="*/ 0 60000 65536"/>
                <a:gd name="T13" fmla="*/ 0 60000 65536"/>
                <a:gd name="T14" fmla="*/ 0 60000 65536"/>
                <a:gd name="T15" fmla="*/ 0 w 504"/>
                <a:gd name="T16" fmla="*/ 0 h 222"/>
                <a:gd name="T17" fmla="*/ 504 w 504"/>
                <a:gd name="T18" fmla="*/ 222 h 222"/>
              </a:gdLst>
              <a:ahLst/>
              <a:cxnLst>
                <a:cxn ang="T10">
                  <a:pos x="T0" y="T1"/>
                </a:cxn>
                <a:cxn ang="T11">
                  <a:pos x="T2" y="T3"/>
                </a:cxn>
                <a:cxn ang="T12">
                  <a:pos x="T4" y="T5"/>
                </a:cxn>
                <a:cxn ang="T13">
                  <a:pos x="T6" y="T7"/>
                </a:cxn>
                <a:cxn ang="T14">
                  <a:pos x="T8" y="T9"/>
                </a:cxn>
              </a:cxnLst>
              <a:rect l="T15" t="T16" r="T17" b="T18"/>
              <a:pathLst>
                <a:path w="504" h="222">
                  <a:moveTo>
                    <a:pt x="504" y="0"/>
                  </a:moveTo>
                  <a:lnTo>
                    <a:pt x="0" y="168"/>
                  </a:lnTo>
                  <a:lnTo>
                    <a:pt x="6" y="222"/>
                  </a:lnTo>
                  <a:lnTo>
                    <a:pt x="504" y="54"/>
                  </a:lnTo>
                  <a:lnTo>
                    <a:pt x="504" y="0"/>
                  </a:lnTo>
                  <a:close/>
                </a:path>
              </a:pathLst>
            </a:custGeom>
            <a:solidFill>
              <a:srgbClr val="F2E0C4"/>
            </a:solidFill>
            <a:ln w="12700">
              <a:noFill/>
              <a:round/>
              <a:headEnd type="none" w="sm" len="sm"/>
              <a:tailEnd type="none" w="sm" len="sm"/>
            </a:ln>
          </p:spPr>
          <p:txBody>
            <a:bodyPr wrap="none" anchor="ctr"/>
            <a:lstStyle/>
            <a:p>
              <a:endParaRPr lang="en-US"/>
            </a:p>
          </p:txBody>
        </p:sp>
        <p:sp>
          <p:nvSpPr>
            <p:cNvPr id="328" name="Freeform 430">
              <a:extLst>
                <a:ext uri="{FF2B5EF4-FFF2-40B4-BE49-F238E27FC236}">
                  <a16:creationId xmlns:a16="http://schemas.microsoft.com/office/drawing/2014/main" id="{ED337839-1C5E-0F4E-BD57-A26E70B4D468}"/>
                </a:ext>
              </a:extLst>
            </p:cNvPr>
            <p:cNvSpPr>
              <a:spLocks noChangeAspect="1"/>
            </p:cNvSpPr>
            <p:nvPr/>
          </p:nvSpPr>
          <p:spPr bwMode="auto">
            <a:xfrm>
              <a:off x="3754" y="4057"/>
              <a:ext cx="76" cy="29"/>
            </a:xfrm>
            <a:custGeom>
              <a:avLst/>
              <a:gdLst>
                <a:gd name="T0" fmla="*/ 552 w 555"/>
                <a:gd name="T1" fmla="*/ 0 h 198"/>
                <a:gd name="T2" fmla="*/ 78 w 555"/>
                <a:gd name="T3" fmla="*/ 186 h 198"/>
                <a:gd name="T4" fmla="*/ 27 w 555"/>
                <a:gd name="T5" fmla="*/ 177 h 198"/>
                <a:gd name="T6" fmla="*/ 0 w 555"/>
                <a:gd name="T7" fmla="*/ 195 h 198"/>
                <a:gd name="T8" fmla="*/ 57 w 555"/>
                <a:gd name="T9" fmla="*/ 195 h 198"/>
                <a:gd name="T10" fmla="*/ 87 w 555"/>
                <a:gd name="T11" fmla="*/ 198 h 198"/>
                <a:gd name="T12" fmla="*/ 555 w 555"/>
                <a:gd name="T13" fmla="*/ 57 h 198"/>
                <a:gd name="T14" fmla="*/ 552 w 555"/>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198"/>
                <a:gd name="T26" fmla="*/ 555 w 555"/>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198">
                  <a:moveTo>
                    <a:pt x="552" y="0"/>
                  </a:moveTo>
                  <a:lnTo>
                    <a:pt x="78" y="186"/>
                  </a:lnTo>
                  <a:lnTo>
                    <a:pt x="27" y="177"/>
                  </a:lnTo>
                  <a:lnTo>
                    <a:pt x="0" y="195"/>
                  </a:lnTo>
                  <a:lnTo>
                    <a:pt x="57" y="195"/>
                  </a:lnTo>
                  <a:lnTo>
                    <a:pt x="87" y="198"/>
                  </a:lnTo>
                  <a:lnTo>
                    <a:pt x="555" y="57"/>
                  </a:lnTo>
                  <a:lnTo>
                    <a:pt x="552" y="0"/>
                  </a:lnTo>
                  <a:close/>
                </a:path>
              </a:pathLst>
            </a:custGeom>
            <a:solidFill>
              <a:srgbClr val="F9F1E3"/>
            </a:solidFill>
            <a:ln w="12700">
              <a:noFill/>
              <a:round/>
              <a:headEnd type="none" w="sm" len="sm"/>
              <a:tailEnd type="none" w="sm" len="sm"/>
            </a:ln>
          </p:spPr>
          <p:txBody>
            <a:bodyPr wrap="none" anchor="ctr"/>
            <a:lstStyle/>
            <a:p>
              <a:endParaRPr lang="en-US"/>
            </a:p>
          </p:txBody>
        </p:sp>
        <p:sp>
          <p:nvSpPr>
            <p:cNvPr id="329" name="Freeform 431">
              <a:extLst>
                <a:ext uri="{FF2B5EF4-FFF2-40B4-BE49-F238E27FC236}">
                  <a16:creationId xmlns:a16="http://schemas.microsoft.com/office/drawing/2014/main" id="{8F8A7B58-8BCA-3A4C-9204-1A3D3DF6D9F7}"/>
                </a:ext>
              </a:extLst>
            </p:cNvPr>
            <p:cNvSpPr>
              <a:spLocks noChangeAspect="1"/>
            </p:cNvSpPr>
            <p:nvPr/>
          </p:nvSpPr>
          <p:spPr bwMode="auto">
            <a:xfrm>
              <a:off x="3751" y="4105"/>
              <a:ext cx="79" cy="37"/>
            </a:xfrm>
            <a:custGeom>
              <a:avLst/>
              <a:gdLst>
                <a:gd name="T0" fmla="*/ 567 w 585"/>
                <a:gd name="T1" fmla="*/ 0 h 251"/>
                <a:gd name="T2" fmla="*/ 429 w 585"/>
                <a:gd name="T3" fmla="*/ 66 h 251"/>
                <a:gd name="T4" fmla="*/ 99 w 585"/>
                <a:gd name="T5" fmla="*/ 165 h 251"/>
                <a:gd name="T6" fmla="*/ 18 w 585"/>
                <a:gd name="T7" fmla="*/ 204 h 251"/>
                <a:gd name="T8" fmla="*/ 9 w 585"/>
                <a:gd name="T9" fmla="*/ 207 h 251"/>
                <a:gd name="T10" fmla="*/ 0 w 585"/>
                <a:gd name="T11" fmla="*/ 234 h 251"/>
                <a:gd name="T12" fmla="*/ 36 w 585"/>
                <a:gd name="T13" fmla="*/ 246 h 251"/>
                <a:gd name="T14" fmla="*/ 156 w 585"/>
                <a:gd name="T15" fmla="*/ 186 h 251"/>
                <a:gd name="T16" fmla="*/ 453 w 585"/>
                <a:gd name="T17" fmla="*/ 93 h 251"/>
                <a:gd name="T18" fmla="*/ 585 w 585"/>
                <a:gd name="T19" fmla="*/ 33 h 251"/>
                <a:gd name="T20" fmla="*/ 570 w 585"/>
                <a:gd name="T21" fmla="*/ 21 h 251"/>
                <a:gd name="T22" fmla="*/ 567 w 585"/>
                <a:gd name="T23" fmla="*/ 0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5"/>
                <a:gd name="T37" fmla="*/ 0 h 251"/>
                <a:gd name="T38" fmla="*/ 585 w 585"/>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5" h="251">
                  <a:moveTo>
                    <a:pt x="567" y="0"/>
                  </a:moveTo>
                  <a:lnTo>
                    <a:pt x="429" y="66"/>
                  </a:lnTo>
                  <a:lnTo>
                    <a:pt x="99" y="165"/>
                  </a:lnTo>
                  <a:cubicBezTo>
                    <a:pt x="72" y="178"/>
                    <a:pt x="45" y="191"/>
                    <a:pt x="18" y="204"/>
                  </a:cubicBezTo>
                  <a:cubicBezTo>
                    <a:pt x="15" y="205"/>
                    <a:pt x="11" y="204"/>
                    <a:pt x="9" y="207"/>
                  </a:cubicBezTo>
                  <a:cubicBezTo>
                    <a:pt x="3" y="215"/>
                    <a:pt x="0" y="234"/>
                    <a:pt x="0" y="234"/>
                  </a:cubicBezTo>
                  <a:cubicBezTo>
                    <a:pt x="6" y="251"/>
                    <a:pt x="18" y="246"/>
                    <a:pt x="36" y="246"/>
                  </a:cubicBezTo>
                  <a:lnTo>
                    <a:pt x="156" y="186"/>
                  </a:lnTo>
                  <a:lnTo>
                    <a:pt x="453" y="93"/>
                  </a:lnTo>
                  <a:lnTo>
                    <a:pt x="585" y="33"/>
                  </a:lnTo>
                  <a:lnTo>
                    <a:pt x="570" y="21"/>
                  </a:lnTo>
                  <a:lnTo>
                    <a:pt x="567" y="0"/>
                  </a:lnTo>
                  <a:close/>
                </a:path>
              </a:pathLst>
            </a:custGeom>
            <a:solidFill>
              <a:srgbClr val="EFDDBF"/>
            </a:solidFill>
            <a:ln w="12700">
              <a:noFill/>
              <a:round/>
              <a:headEnd type="none" w="sm" len="sm"/>
              <a:tailEnd type="none" w="sm" len="sm"/>
            </a:ln>
          </p:spPr>
          <p:txBody>
            <a:bodyPr wrap="none" anchor="ctr"/>
            <a:lstStyle/>
            <a:p>
              <a:endParaRPr lang="en-US"/>
            </a:p>
          </p:txBody>
        </p:sp>
        <p:sp>
          <p:nvSpPr>
            <p:cNvPr id="330" name="Freeform 432">
              <a:extLst>
                <a:ext uri="{FF2B5EF4-FFF2-40B4-BE49-F238E27FC236}">
                  <a16:creationId xmlns:a16="http://schemas.microsoft.com/office/drawing/2014/main" id="{FB32C8A7-5FCF-844D-AC71-A1B824579D50}"/>
                </a:ext>
              </a:extLst>
            </p:cNvPr>
            <p:cNvSpPr>
              <a:spLocks noChangeAspect="1"/>
            </p:cNvSpPr>
            <p:nvPr/>
          </p:nvSpPr>
          <p:spPr bwMode="auto">
            <a:xfrm>
              <a:off x="3757" y="4109"/>
              <a:ext cx="70" cy="29"/>
            </a:xfrm>
            <a:custGeom>
              <a:avLst/>
              <a:gdLst>
                <a:gd name="T0" fmla="*/ 519 w 519"/>
                <a:gd name="T1" fmla="*/ 0 h 198"/>
                <a:gd name="T2" fmla="*/ 402 w 519"/>
                <a:gd name="T3" fmla="*/ 54 h 198"/>
                <a:gd name="T4" fmla="*/ 111 w 519"/>
                <a:gd name="T5" fmla="*/ 144 h 198"/>
                <a:gd name="T6" fmla="*/ 0 w 519"/>
                <a:gd name="T7" fmla="*/ 198 h 198"/>
                <a:gd name="T8" fmla="*/ 0 60000 65536"/>
                <a:gd name="T9" fmla="*/ 0 60000 65536"/>
                <a:gd name="T10" fmla="*/ 0 60000 65536"/>
                <a:gd name="T11" fmla="*/ 0 60000 65536"/>
                <a:gd name="T12" fmla="*/ 0 w 519"/>
                <a:gd name="T13" fmla="*/ 0 h 198"/>
                <a:gd name="T14" fmla="*/ 519 w 519"/>
                <a:gd name="T15" fmla="*/ 198 h 198"/>
              </a:gdLst>
              <a:ahLst/>
              <a:cxnLst>
                <a:cxn ang="T8">
                  <a:pos x="T0" y="T1"/>
                </a:cxn>
                <a:cxn ang="T9">
                  <a:pos x="T2" y="T3"/>
                </a:cxn>
                <a:cxn ang="T10">
                  <a:pos x="T4" y="T5"/>
                </a:cxn>
                <a:cxn ang="T11">
                  <a:pos x="T6" y="T7"/>
                </a:cxn>
              </a:cxnLst>
              <a:rect l="T12" t="T13" r="T14" b="T15"/>
              <a:pathLst>
                <a:path w="519" h="198">
                  <a:moveTo>
                    <a:pt x="519" y="0"/>
                  </a:moveTo>
                  <a:lnTo>
                    <a:pt x="402" y="54"/>
                  </a:lnTo>
                  <a:lnTo>
                    <a:pt x="111" y="144"/>
                  </a:lnTo>
                  <a:lnTo>
                    <a:pt x="0" y="198"/>
                  </a:lnTo>
                </a:path>
              </a:pathLst>
            </a:custGeom>
            <a:noFill/>
            <a:ln w="12700">
              <a:solidFill>
                <a:srgbClr val="DBB069"/>
              </a:solidFill>
              <a:round/>
              <a:headEnd type="none" w="sm" len="sm"/>
              <a:tailEnd type="none" w="sm" len="sm"/>
            </a:ln>
          </p:spPr>
          <p:txBody>
            <a:bodyPr wrap="none" anchor="ctr"/>
            <a:lstStyle/>
            <a:p>
              <a:endParaRPr lang="en-US"/>
            </a:p>
          </p:txBody>
        </p:sp>
        <p:sp>
          <p:nvSpPr>
            <p:cNvPr id="331" name="Freeform 433">
              <a:extLst>
                <a:ext uri="{FF2B5EF4-FFF2-40B4-BE49-F238E27FC236}">
                  <a16:creationId xmlns:a16="http://schemas.microsoft.com/office/drawing/2014/main" id="{D9752F7A-C6AF-DA46-9505-13BD385533FF}"/>
                </a:ext>
              </a:extLst>
            </p:cNvPr>
            <p:cNvSpPr>
              <a:spLocks noChangeAspect="1"/>
            </p:cNvSpPr>
            <p:nvPr/>
          </p:nvSpPr>
          <p:spPr bwMode="auto">
            <a:xfrm>
              <a:off x="3774" y="4104"/>
              <a:ext cx="6" cy="7"/>
            </a:xfrm>
            <a:custGeom>
              <a:avLst/>
              <a:gdLst>
                <a:gd name="T0" fmla="*/ 39 w 50"/>
                <a:gd name="T1" fmla="*/ 3 h 50"/>
                <a:gd name="T2" fmla="*/ 24 w 50"/>
                <a:gd name="T3" fmla="*/ 18 h 50"/>
                <a:gd name="T4" fmla="*/ 21 w 50"/>
                <a:gd name="T5" fmla="*/ 30 h 50"/>
                <a:gd name="T6" fmla="*/ 24 w 50"/>
                <a:gd name="T7" fmla="*/ 39 h 50"/>
                <a:gd name="T8" fmla="*/ 21 w 50"/>
                <a:gd name="T9" fmla="*/ 48 h 50"/>
                <a:gd name="T10" fmla="*/ 30 w 50"/>
                <a:gd name="T11" fmla="*/ 45 h 50"/>
                <a:gd name="T12" fmla="*/ 45 w 50"/>
                <a:gd name="T13" fmla="*/ 21 h 50"/>
                <a:gd name="T14" fmla="*/ 36 w 50"/>
                <a:gd name="T15" fmla="*/ 0 h 50"/>
                <a:gd name="T16" fmla="*/ 39 w 5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0"/>
                <a:gd name="T29" fmla="*/ 50 w 5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0">
                  <a:moveTo>
                    <a:pt x="39" y="3"/>
                  </a:moveTo>
                  <a:cubicBezTo>
                    <a:pt x="32" y="4"/>
                    <a:pt x="0" y="10"/>
                    <a:pt x="24" y="18"/>
                  </a:cubicBezTo>
                  <a:cubicBezTo>
                    <a:pt x="23" y="22"/>
                    <a:pt x="21" y="26"/>
                    <a:pt x="21" y="30"/>
                  </a:cubicBezTo>
                  <a:cubicBezTo>
                    <a:pt x="21" y="33"/>
                    <a:pt x="24" y="36"/>
                    <a:pt x="24" y="39"/>
                  </a:cubicBezTo>
                  <a:cubicBezTo>
                    <a:pt x="24" y="42"/>
                    <a:pt x="19" y="46"/>
                    <a:pt x="21" y="48"/>
                  </a:cubicBezTo>
                  <a:cubicBezTo>
                    <a:pt x="23" y="50"/>
                    <a:pt x="27" y="46"/>
                    <a:pt x="30" y="45"/>
                  </a:cubicBezTo>
                  <a:cubicBezTo>
                    <a:pt x="37" y="24"/>
                    <a:pt x="31" y="31"/>
                    <a:pt x="45" y="21"/>
                  </a:cubicBezTo>
                  <a:cubicBezTo>
                    <a:pt x="48" y="12"/>
                    <a:pt x="50" y="0"/>
                    <a:pt x="36" y="0"/>
                  </a:cubicBezTo>
                  <a:cubicBezTo>
                    <a:pt x="35" y="0"/>
                    <a:pt x="38" y="2"/>
                    <a:pt x="39" y="3"/>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32" name="Line 434">
              <a:extLst>
                <a:ext uri="{FF2B5EF4-FFF2-40B4-BE49-F238E27FC236}">
                  <a16:creationId xmlns:a16="http://schemas.microsoft.com/office/drawing/2014/main" id="{3251743B-4238-AC4D-AB1E-21005B876D1A}"/>
                </a:ext>
              </a:extLst>
            </p:cNvPr>
            <p:cNvSpPr>
              <a:spLocks noChangeAspect="1" noChangeShapeType="1"/>
            </p:cNvSpPr>
            <p:nvPr/>
          </p:nvSpPr>
          <p:spPr bwMode="auto">
            <a:xfrm>
              <a:off x="3726" y="4113"/>
              <a:ext cx="57" cy="0"/>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33" name="Freeform 435">
              <a:extLst>
                <a:ext uri="{FF2B5EF4-FFF2-40B4-BE49-F238E27FC236}">
                  <a16:creationId xmlns:a16="http://schemas.microsoft.com/office/drawing/2014/main" id="{2E7C3F07-06AD-914E-8F9A-640106295347}"/>
                </a:ext>
              </a:extLst>
            </p:cNvPr>
            <p:cNvSpPr>
              <a:spLocks noChangeAspect="1"/>
            </p:cNvSpPr>
            <p:nvPr/>
          </p:nvSpPr>
          <p:spPr bwMode="auto">
            <a:xfrm>
              <a:off x="3754" y="4089"/>
              <a:ext cx="13" cy="17"/>
            </a:xfrm>
            <a:custGeom>
              <a:avLst/>
              <a:gdLst>
                <a:gd name="T0" fmla="*/ 72 w 96"/>
                <a:gd name="T1" fmla="*/ 0 h 120"/>
                <a:gd name="T2" fmla="*/ 30 w 96"/>
                <a:gd name="T3" fmla="*/ 18 h 120"/>
                <a:gd name="T4" fmla="*/ 12 w 96"/>
                <a:gd name="T5" fmla="*/ 42 h 120"/>
                <a:gd name="T6" fmla="*/ 0 w 96"/>
                <a:gd name="T7" fmla="*/ 63 h 120"/>
                <a:gd name="T8" fmla="*/ 3 w 96"/>
                <a:gd name="T9" fmla="*/ 120 h 120"/>
                <a:gd name="T10" fmla="*/ 36 w 96"/>
                <a:gd name="T11" fmla="*/ 63 h 120"/>
                <a:gd name="T12" fmla="*/ 96 w 96"/>
                <a:gd name="T13" fmla="*/ 45 h 120"/>
                <a:gd name="T14" fmla="*/ 72 w 96"/>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0"/>
                <a:gd name="T26" fmla="*/ 96 w 96"/>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0">
                  <a:moveTo>
                    <a:pt x="72" y="0"/>
                  </a:moveTo>
                  <a:lnTo>
                    <a:pt x="30" y="18"/>
                  </a:lnTo>
                  <a:lnTo>
                    <a:pt x="12" y="42"/>
                  </a:lnTo>
                  <a:lnTo>
                    <a:pt x="0" y="63"/>
                  </a:lnTo>
                  <a:lnTo>
                    <a:pt x="3" y="120"/>
                  </a:lnTo>
                  <a:lnTo>
                    <a:pt x="36" y="63"/>
                  </a:lnTo>
                  <a:lnTo>
                    <a:pt x="96" y="45"/>
                  </a:lnTo>
                  <a:lnTo>
                    <a:pt x="72" y="0"/>
                  </a:lnTo>
                  <a:close/>
                </a:path>
              </a:pathLst>
            </a:custGeom>
            <a:solidFill>
              <a:srgbClr val="E7C999"/>
            </a:solidFill>
            <a:ln w="12700">
              <a:noFill/>
              <a:round/>
              <a:headEnd type="none" w="sm" len="sm"/>
              <a:tailEnd type="none" w="sm" len="sm"/>
            </a:ln>
          </p:spPr>
          <p:txBody>
            <a:bodyPr wrap="none" anchor="ctr"/>
            <a:lstStyle/>
            <a:p>
              <a:endParaRPr lang="en-US"/>
            </a:p>
          </p:txBody>
        </p:sp>
        <p:sp>
          <p:nvSpPr>
            <p:cNvPr id="334" name="Freeform 436">
              <a:extLst>
                <a:ext uri="{FF2B5EF4-FFF2-40B4-BE49-F238E27FC236}">
                  <a16:creationId xmlns:a16="http://schemas.microsoft.com/office/drawing/2014/main" id="{CED0312D-7BC7-974E-A5C2-9CFBE7306E8C}"/>
                </a:ext>
              </a:extLst>
            </p:cNvPr>
            <p:cNvSpPr>
              <a:spLocks noChangeAspect="1"/>
            </p:cNvSpPr>
            <p:nvPr/>
          </p:nvSpPr>
          <p:spPr bwMode="auto">
            <a:xfrm>
              <a:off x="3749" y="4084"/>
              <a:ext cx="18" cy="11"/>
            </a:xfrm>
            <a:custGeom>
              <a:avLst/>
              <a:gdLst>
                <a:gd name="T0" fmla="*/ 112 w 130"/>
                <a:gd name="T1" fmla="*/ 0 h 76"/>
                <a:gd name="T2" fmla="*/ 94 w 130"/>
                <a:gd name="T3" fmla="*/ 12 h 76"/>
                <a:gd name="T4" fmla="*/ 31 w 130"/>
                <a:gd name="T5" fmla="*/ 15 h 76"/>
                <a:gd name="T6" fmla="*/ 52 w 130"/>
                <a:gd name="T7" fmla="*/ 36 h 76"/>
                <a:gd name="T8" fmla="*/ 16 w 130"/>
                <a:gd name="T9" fmla="*/ 57 h 76"/>
                <a:gd name="T10" fmla="*/ 7 w 130"/>
                <a:gd name="T11" fmla="*/ 75 h 76"/>
                <a:gd name="T12" fmla="*/ 34 w 130"/>
                <a:gd name="T13" fmla="*/ 57 h 76"/>
                <a:gd name="T14" fmla="*/ 52 w 130"/>
                <a:gd name="T15" fmla="*/ 51 h 76"/>
                <a:gd name="T16" fmla="*/ 85 w 130"/>
                <a:gd name="T17" fmla="*/ 30 h 76"/>
                <a:gd name="T18" fmla="*/ 121 w 130"/>
                <a:gd name="T19" fmla="*/ 33 h 76"/>
                <a:gd name="T20" fmla="*/ 112 w 13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6"/>
                <a:gd name="T35" fmla="*/ 130 w 13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6">
                  <a:moveTo>
                    <a:pt x="112" y="0"/>
                  </a:moveTo>
                  <a:cubicBezTo>
                    <a:pt x="105" y="2"/>
                    <a:pt x="101" y="11"/>
                    <a:pt x="94" y="12"/>
                  </a:cubicBezTo>
                  <a:cubicBezTo>
                    <a:pt x="73" y="16"/>
                    <a:pt x="52" y="14"/>
                    <a:pt x="31" y="15"/>
                  </a:cubicBezTo>
                  <a:cubicBezTo>
                    <a:pt x="24" y="36"/>
                    <a:pt x="40" y="17"/>
                    <a:pt x="52" y="36"/>
                  </a:cubicBezTo>
                  <a:cubicBezTo>
                    <a:pt x="26" y="40"/>
                    <a:pt x="38" y="35"/>
                    <a:pt x="16" y="57"/>
                  </a:cubicBezTo>
                  <a:cubicBezTo>
                    <a:pt x="11" y="62"/>
                    <a:pt x="0" y="76"/>
                    <a:pt x="7" y="75"/>
                  </a:cubicBezTo>
                  <a:cubicBezTo>
                    <a:pt x="30" y="70"/>
                    <a:pt x="18" y="62"/>
                    <a:pt x="34" y="57"/>
                  </a:cubicBezTo>
                  <a:cubicBezTo>
                    <a:pt x="40" y="55"/>
                    <a:pt x="52" y="51"/>
                    <a:pt x="52" y="51"/>
                  </a:cubicBezTo>
                  <a:cubicBezTo>
                    <a:pt x="60" y="39"/>
                    <a:pt x="73" y="38"/>
                    <a:pt x="85" y="30"/>
                  </a:cubicBezTo>
                  <a:cubicBezTo>
                    <a:pt x="99" y="32"/>
                    <a:pt x="108" y="37"/>
                    <a:pt x="121" y="33"/>
                  </a:cubicBezTo>
                  <a:cubicBezTo>
                    <a:pt x="130" y="19"/>
                    <a:pt x="123" y="11"/>
                    <a:pt x="112"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35" name="Freeform 437">
              <a:extLst>
                <a:ext uri="{FF2B5EF4-FFF2-40B4-BE49-F238E27FC236}">
                  <a16:creationId xmlns:a16="http://schemas.microsoft.com/office/drawing/2014/main" id="{C72AC703-D822-5943-AB19-5AF910BE4E2C}"/>
                </a:ext>
              </a:extLst>
            </p:cNvPr>
            <p:cNvSpPr>
              <a:spLocks noChangeAspect="1"/>
            </p:cNvSpPr>
            <p:nvPr/>
          </p:nvSpPr>
          <p:spPr bwMode="auto">
            <a:xfrm>
              <a:off x="3756" y="4092"/>
              <a:ext cx="6" cy="6"/>
            </a:xfrm>
            <a:custGeom>
              <a:avLst/>
              <a:gdLst>
                <a:gd name="T0" fmla="*/ 30 w 45"/>
                <a:gd name="T1" fmla="*/ 0 h 41"/>
                <a:gd name="T2" fmla="*/ 45 w 45"/>
                <a:gd name="T3" fmla="*/ 27 h 41"/>
                <a:gd name="T4" fmla="*/ 21 w 45"/>
                <a:gd name="T5" fmla="*/ 36 h 41"/>
                <a:gd name="T6" fmla="*/ 18 w 45"/>
                <a:gd name="T7" fmla="*/ 21 h 41"/>
                <a:gd name="T8" fmla="*/ 30 w 45"/>
                <a:gd name="T9" fmla="*/ 0 h 41"/>
                <a:gd name="T10" fmla="*/ 0 60000 65536"/>
                <a:gd name="T11" fmla="*/ 0 60000 65536"/>
                <a:gd name="T12" fmla="*/ 0 60000 65536"/>
                <a:gd name="T13" fmla="*/ 0 60000 65536"/>
                <a:gd name="T14" fmla="*/ 0 60000 65536"/>
                <a:gd name="T15" fmla="*/ 0 w 45"/>
                <a:gd name="T16" fmla="*/ 0 h 41"/>
                <a:gd name="T17" fmla="*/ 45 w 45"/>
                <a:gd name="T18" fmla="*/ 41 h 41"/>
              </a:gdLst>
              <a:ahLst/>
              <a:cxnLst>
                <a:cxn ang="T10">
                  <a:pos x="T0" y="T1"/>
                </a:cxn>
                <a:cxn ang="T11">
                  <a:pos x="T2" y="T3"/>
                </a:cxn>
                <a:cxn ang="T12">
                  <a:pos x="T4" y="T5"/>
                </a:cxn>
                <a:cxn ang="T13">
                  <a:pos x="T6" y="T7"/>
                </a:cxn>
                <a:cxn ang="T14">
                  <a:pos x="T8" y="T9"/>
                </a:cxn>
              </a:cxnLst>
              <a:rect l="T15" t="T16" r="T17" b="T18"/>
              <a:pathLst>
                <a:path w="45" h="41">
                  <a:moveTo>
                    <a:pt x="30" y="0"/>
                  </a:moveTo>
                  <a:cubicBezTo>
                    <a:pt x="42" y="8"/>
                    <a:pt x="41" y="14"/>
                    <a:pt x="45" y="27"/>
                  </a:cubicBezTo>
                  <a:cubicBezTo>
                    <a:pt x="40" y="41"/>
                    <a:pt x="35" y="39"/>
                    <a:pt x="21" y="36"/>
                  </a:cubicBezTo>
                  <a:cubicBezTo>
                    <a:pt x="15" y="19"/>
                    <a:pt x="0" y="27"/>
                    <a:pt x="18" y="21"/>
                  </a:cubicBezTo>
                  <a:cubicBezTo>
                    <a:pt x="26" y="8"/>
                    <a:pt x="22" y="15"/>
                    <a:pt x="30" y="0"/>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36" name="Freeform 438">
              <a:extLst>
                <a:ext uri="{FF2B5EF4-FFF2-40B4-BE49-F238E27FC236}">
                  <a16:creationId xmlns:a16="http://schemas.microsoft.com/office/drawing/2014/main" id="{076B9689-0003-0746-9098-54AAA6C220DF}"/>
                </a:ext>
              </a:extLst>
            </p:cNvPr>
            <p:cNvSpPr>
              <a:spLocks noChangeAspect="1"/>
            </p:cNvSpPr>
            <p:nvPr/>
          </p:nvSpPr>
          <p:spPr bwMode="auto">
            <a:xfrm>
              <a:off x="3747" y="4084"/>
              <a:ext cx="19" cy="21"/>
            </a:xfrm>
            <a:custGeom>
              <a:avLst/>
              <a:gdLst>
                <a:gd name="T0" fmla="*/ 121 w 136"/>
                <a:gd name="T1" fmla="*/ 0 h 144"/>
                <a:gd name="T2" fmla="*/ 130 w 136"/>
                <a:gd name="T3" fmla="*/ 6 h 144"/>
                <a:gd name="T4" fmla="*/ 136 w 136"/>
                <a:gd name="T5" fmla="*/ 24 h 144"/>
                <a:gd name="T6" fmla="*/ 112 w 136"/>
                <a:gd name="T7" fmla="*/ 96 h 144"/>
                <a:gd name="T8" fmla="*/ 79 w 136"/>
                <a:gd name="T9" fmla="*/ 99 h 144"/>
                <a:gd name="T10" fmla="*/ 61 w 136"/>
                <a:gd name="T11" fmla="*/ 123 h 144"/>
                <a:gd name="T12" fmla="*/ 43 w 136"/>
                <a:gd name="T13" fmla="*/ 144 h 144"/>
                <a:gd name="T14" fmla="*/ 7 w 136"/>
                <a:gd name="T15" fmla="*/ 114 h 144"/>
                <a:gd name="T16" fmla="*/ 19 w 136"/>
                <a:gd name="T17" fmla="*/ 60 h 144"/>
                <a:gd name="T18" fmla="*/ 40 w 136"/>
                <a:gd name="T19" fmla="*/ 36 h 144"/>
                <a:gd name="T20" fmla="*/ 70 w 136"/>
                <a:gd name="T21" fmla="*/ 12 h 144"/>
                <a:gd name="T22" fmla="*/ 121 w 1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44"/>
                <a:gd name="T38" fmla="*/ 136 w 1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44">
                  <a:moveTo>
                    <a:pt x="121" y="0"/>
                  </a:moveTo>
                  <a:cubicBezTo>
                    <a:pt x="124" y="2"/>
                    <a:pt x="128" y="3"/>
                    <a:pt x="130" y="6"/>
                  </a:cubicBezTo>
                  <a:cubicBezTo>
                    <a:pt x="133" y="11"/>
                    <a:pt x="136" y="24"/>
                    <a:pt x="136" y="24"/>
                  </a:cubicBezTo>
                  <a:cubicBezTo>
                    <a:pt x="130" y="49"/>
                    <a:pt x="120" y="72"/>
                    <a:pt x="112" y="96"/>
                  </a:cubicBezTo>
                  <a:cubicBezTo>
                    <a:pt x="109" y="106"/>
                    <a:pt x="90" y="98"/>
                    <a:pt x="79" y="99"/>
                  </a:cubicBezTo>
                  <a:cubicBezTo>
                    <a:pt x="75" y="111"/>
                    <a:pt x="74" y="119"/>
                    <a:pt x="61" y="123"/>
                  </a:cubicBezTo>
                  <a:cubicBezTo>
                    <a:pt x="57" y="135"/>
                    <a:pt x="55" y="140"/>
                    <a:pt x="43" y="144"/>
                  </a:cubicBezTo>
                  <a:cubicBezTo>
                    <a:pt x="36" y="124"/>
                    <a:pt x="23" y="125"/>
                    <a:pt x="7" y="114"/>
                  </a:cubicBezTo>
                  <a:cubicBezTo>
                    <a:pt x="0" y="99"/>
                    <a:pt x="4" y="70"/>
                    <a:pt x="19" y="60"/>
                  </a:cubicBezTo>
                  <a:cubicBezTo>
                    <a:pt x="23" y="48"/>
                    <a:pt x="29" y="43"/>
                    <a:pt x="40" y="36"/>
                  </a:cubicBezTo>
                  <a:cubicBezTo>
                    <a:pt x="53" y="16"/>
                    <a:pt x="41" y="16"/>
                    <a:pt x="70" y="12"/>
                  </a:cubicBezTo>
                  <a:cubicBezTo>
                    <a:pt x="87" y="6"/>
                    <a:pt x="104" y="4"/>
                    <a:pt x="121" y="0"/>
                  </a:cubicBezTo>
                  <a:close/>
                </a:path>
              </a:pathLst>
            </a:custGeom>
            <a:solidFill>
              <a:srgbClr val="F2E0C4"/>
            </a:solidFill>
            <a:ln w="12700">
              <a:noFill/>
              <a:round/>
              <a:headEnd type="none" w="sm" len="sm"/>
              <a:tailEnd type="none" w="sm" len="sm"/>
            </a:ln>
          </p:spPr>
          <p:txBody>
            <a:bodyPr wrap="none" anchor="ctr"/>
            <a:lstStyle/>
            <a:p>
              <a:endParaRPr lang="en-US"/>
            </a:p>
          </p:txBody>
        </p:sp>
        <p:sp>
          <p:nvSpPr>
            <p:cNvPr id="337" name="Freeform 439">
              <a:extLst>
                <a:ext uri="{FF2B5EF4-FFF2-40B4-BE49-F238E27FC236}">
                  <a16:creationId xmlns:a16="http://schemas.microsoft.com/office/drawing/2014/main" id="{74F19BA4-BB2D-714E-A987-2C6E30187D0C}"/>
                </a:ext>
              </a:extLst>
            </p:cNvPr>
            <p:cNvSpPr>
              <a:spLocks noChangeAspect="1"/>
            </p:cNvSpPr>
            <p:nvPr/>
          </p:nvSpPr>
          <p:spPr bwMode="auto">
            <a:xfrm>
              <a:off x="3744" y="4087"/>
              <a:ext cx="19" cy="18"/>
            </a:xfrm>
            <a:custGeom>
              <a:avLst/>
              <a:gdLst>
                <a:gd name="T0" fmla="*/ 80 w 143"/>
                <a:gd name="T1" fmla="*/ 0 h 117"/>
                <a:gd name="T2" fmla="*/ 59 w 143"/>
                <a:gd name="T3" fmla="*/ 18 h 117"/>
                <a:gd name="T4" fmla="*/ 32 w 143"/>
                <a:gd name="T5" fmla="*/ 42 h 117"/>
                <a:gd name="T6" fmla="*/ 8 w 143"/>
                <a:gd name="T7" fmla="*/ 75 h 117"/>
                <a:gd name="T8" fmla="*/ 14 w 143"/>
                <a:gd name="T9" fmla="*/ 96 h 117"/>
                <a:gd name="T10" fmla="*/ 50 w 143"/>
                <a:gd name="T11" fmla="*/ 69 h 117"/>
                <a:gd name="T12" fmla="*/ 35 w 143"/>
                <a:gd name="T13" fmla="*/ 96 h 117"/>
                <a:gd name="T14" fmla="*/ 68 w 143"/>
                <a:gd name="T15" fmla="*/ 117 h 117"/>
                <a:gd name="T16" fmla="*/ 80 w 143"/>
                <a:gd name="T17" fmla="*/ 57 h 117"/>
                <a:gd name="T18" fmla="*/ 92 w 143"/>
                <a:gd name="T19" fmla="*/ 54 h 117"/>
                <a:gd name="T20" fmla="*/ 137 w 143"/>
                <a:gd name="T21" fmla="*/ 18 h 117"/>
                <a:gd name="T22" fmla="*/ 140 w 143"/>
                <a:gd name="T23" fmla="*/ 9 h 117"/>
                <a:gd name="T24" fmla="*/ 101 w 143"/>
                <a:gd name="T25" fmla="*/ 30 h 117"/>
                <a:gd name="T26" fmla="*/ 80 w 143"/>
                <a:gd name="T27" fmla="*/ 36 h 117"/>
                <a:gd name="T28" fmla="*/ 62 w 143"/>
                <a:gd name="T29" fmla="*/ 48 h 117"/>
                <a:gd name="T30" fmla="*/ 53 w 143"/>
                <a:gd name="T31" fmla="*/ 54 h 117"/>
                <a:gd name="T32" fmla="*/ 71 w 143"/>
                <a:gd name="T33" fmla="*/ 33 h 117"/>
                <a:gd name="T34" fmla="*/ 92 w 143"/>
                <a:gd name="T35" fmla="*/ 9 h 117"/>
                <a:gd name="T36" fmla="*/ 80 w 143"/>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117"/>
                <a:gd name="T59" fmla="*/ 143 w 143"/>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117">
                  <a:moveTo>
                    <a:pt x="80" y="0"/>
                  </a:moveTo>
                  <a:cubicBezTo>
                    <a:pt x="69" y="7"/>
                    <a:pt x="71" y="14"/>
                    <a:pt x="59" y="18"/>
                  </a:cubicBezTo>
                  <a:cubicBezTo>
                    <a:pt x="50" y="27"/>
                    <a:pt x="41" y="33"/>
                    <a:pt x="32" y="42"/>
                  </a:cubicBezTo>
                  <a:cubicBezTo>
                    <a:pt x="27" y="57"/>
                    <a:pt x="20" y="67"/>
                    <a:pt x="8" y="75"/>
                  </a:cubicBezTo>
                  <a:cubicBezTo>
                    <a:pt x="0" y="87"/>
                    <a:pt x="0" y="91"/>
                    <a:pt x="14" y="96"/>
                  </a:cubicBezTo>
                  <a:cubicBezTo>
                    <a:pt x="28" y="91"/>
                    <a:pt x="40" y="79"/>
                    <a:pt x="50" y="69"/>
                  </a:cubicBezTo>
                  <a:cubicBezTo>
                    <a:pt x="61" y="85"/>
                    <a:pt x="51" y="91"/>
                    <a:pt x="35" y="96"/>
                  </a:cubicBezTo>
                  <a:cubicBezTo>
                    <a:pt x="55" y="103"/>
                    <a:pt x="63" y="94"/>
                    <a:pt x="68" y="117"/>
                  </a:cubicBezTo>
                  <a:cubicBezTo>
                    <a:pt x="71" y="107"/>
                    <a:pt x="77" y="63"/>
                    <a:pt x="80" y="57"/>
                  </a:cubicBezTo>
                  <a:cubicBezTo>
                    <a:pt x="82" y="53"/>
                    <a:pt x="88" y="55"/>
                    <a:pt x="92" y="54"/>
                  </a:cubicBezTo>
                  <a:cubicBezTo>
                    <a:pt x="99" y="34"/>
                    <a:pt x="117" y="25"/>
                    <a:pt x="137" y="18"/>
                  </a:cubicBezTo>
                  <a:cubicBezTo>
                    <a:pt x="138" y="15"/>
                    <a:pt x="143" y="10"/>
                    <a:pt x="140" y="9"/>
                  </a:cubicBezTo>
                  <a:cubicBezTo>
                    <a:pt x="120" y="6"/>
                    <a:pt x="114" y="22"/>
                    <a:pt x="101" y="30"/>
                  </a:cubicBezTo>
                  <a:cubicBezTo>
                    <a:pt x="95" y="34"/>
                    <a:pt x="86" y="32"/>
                    <a:pt x="80" y="36"/>
                  </a:cubicBezTo>
                  <a:cubicBezTo>
                    <a:pt x="74" y="40"/>
                    <a:pt x="68" y="44"/>
                    <a:pt x="62" y="48"/>
                  </a:cubicBezTo>
                  <a:cubicBezTo>
                    <a:pt x="59" y="50"/>
                    <a:pt x="53" y="54"/>
                    <a:pt x="53" y="54"/>
                  </a:cubicBezTo>
                  <a:cubicBezTo>
                    <a:pt x="32" y="47"/>
                    <a:pt x="62" y="36"/>
                    <a:pt x="71" y="33"/>
                  </a:cubicBezTo>
                  <a:cubicBezTo>
                    <a:pt x="80" y="24"/>
                    <a:pt x="88" y="21"/>
                    <a:pt x="92" y="9"/>
                  </a:cubicBezTo>
                  <a:cubicBezTo>
                    <a:pt x="82" y="2"/>
                    <a:pt x="86" y="6"/>
                    <a:pt x="80" y="0"/>
                  </a:cubicBezTo>
                  <a:close/>
                </a:path>
              </a:pathLst>
            </a:custGeom>
            <a:solidFill>
              <a:srgbClr val="F9F2E7"/>
            </a:solidFill>
            <a:ln w="12700">
              <a:noFill/>
              <a:round/>
              <a:headEnd type="none" w="sm" len="sm"/>
              <a:tailEnd type="none" w="sm" len="sm"/>
            </a:ln>
          </p:spPr>
          <p:txBody>
            <a:bodyPr wrap="none" anchor="ctr"/>
            <a:lstStyle/>
            <a:p>
              <a:endParaRPr lang="en-US"/>
            </a:p>
          </p:txBody>
        </p:sp>
        <p:sp>
          <p:nvSpPr>
            <p:cNvPr id="338" name="Freeform 440">
              <a:extLst>
                <a:ext uri="{FF2B5EF4-FFF2-40B4-BE49-F238E27FC236}">
                  <a16:creationId xmlns:a16="http://schemas.microsoft.com/office/drawing/2014/main" id="{686EA5EA-0114-404D-966E-C5C2B8FBA694}"/>
                </a:ext>
              </a:extLst>
            </p:cNvPr>
            <p:cNvSpPr>
              <a:spLocks noChangeAspect="1"/>
            </p:cNvSpPr>
            <p:nvPr/>
          </p:nvSpPr>
          <p:spPr bwMode="auto">
            <a:xfrm>
              <a:off x="3725" y="4102"/>
              <a:ext cx="47" cy="72"/>
            </a:xfrm>
            <a:custGeom>
              <a:avLst/>
              <a:gdLst>
                <a:gd name="T0" fmla="*/ 135 w 345"/>
                <a:gd name="T1" fmla="*/ 3 h 492"/>
                <a:gd name="T2" fmla="*/ 138 w 345"/>
                <a:gd name="T3" fmla="*/ 423 h 492"/>
                <a:gd name="T4" fmla="*/ 114 w 345"/>
                <a:gd name="T5" fmla="*/ 441 h 492"/>
                <a:gd name="T6" fmla="*/ 24 w 345"/>
                <a:gd name="T7" fmla="*/ 453 h 492"/>
                <a:gd name="T8" fmla="*/ 3 w 345"/>
                <a:gd name="T9" fmla="*/ 459 h 492"/>
                <a:gd name="T10" fmla="*/ 0 w 345"/>
                <a:gd name="T11" fmla="*/ 489 h 492"/>
                <a:gd name="T12" fmla="*/ 117 w 345"/>
                <a:gd name="T13" fmla="*/ 492 h 492"/>
                <a:gd name="T14" fmla="*/ 249 w 345"/>
                <a:gd name="T15" fmla="*/ 486 h 492"/>
                <a:gd name="T16" fmla="*/ 324 w 345"/>
                <a:gd name="T17" fmla="*/ 477 h 492"/>
                <a:gd name="T18" fmla="*/ 342 w 345"/>
                <a:gd name="T19" fmla="*/ 471 h 492"/>
                <a:gd name="T20" fmla="*/ 339 w 345"/>
                <a:gd name="T21" fmla="*/ 450 h 492"/>
                <a:gd name="T22" fmla="*/ 216 w 345"/>
                <a:gd name="T23" fmla="*/ 438 h 492"/>
                <a:gd name="T24" fmla="*/ 156 w 345"/>
                <a:gd name="T25" fmla="*/ 444 h 492"/>
                <a:gd name="T26" fmla="*/ 165 w 345"/>
                <a:gd name="T27" fmla="*/ 36 h 492"/>
                <a:gd name="T28" fmla="*/ 183 w 345"/>
                <a:gd name="T29" fmla="*/ 18 h 492"/>
                <a:gd name="T30" fmla="*/ 168 w 345"/>
                <a:gd name="T31" fmla="*/ 0 h 492"/>
                <a:gd name="T32" fmla="*/ 135 w 345"/>
                <a:gd name="T33" fmla="*/ 3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492"/>
                <a:gd name="T53" fmla="*/ 345 w 345"/>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492">
                  <a:moveTo>
                    <a:pt x="135" y="3"/>
                  </a:moveTo>
                  <a:cubicBezTo>
                    <a:pt x="138" y="143"/>
                    <a:pt x="143" y="352"/>
                    <a:pt x="138" y="423"/>
                  </a:cubicBezTo>
                  <a:lnTo>
                    <a:pt x="114" y="441"/>
                  </a:lnTo>
                  <a:lnTo>
                    <a:pt x="24" y="453"/>
                  </a:lnTo>
                  <a:lnTo>
                    <a:pt x="3" y="459"/>
                  </a:lnTo>
                  <a:lnTo>
                    <a:pt x="0" y="489"/>
                  </a:lnTo>
                  <a:lnTo>
                    <a:pt x="117" y="492"/>
                  </a:lnTo>
                  <a:lnTo>
                    <a:pt x="249" y="486"/>
                  </a:lnTo>
                  <a:lnTo>
                    <a:pt x="324" y="477"/>
                  </a:lnTo>
                  <a:cubicBezTo>
                    <a:pt x="330" y="475"/>
                    <a:pt x="339" y="477"/>
                    <a:pt x="342" y="471"/>
                  </a:cubicBezTo>
                  <a:cubicBezTo>
                    <a:pt x="345" y="465"/>
                    <a:pt x="339" y="450"/>
                    <a:pt x="339" y="450"/>
                  </a:cubicBezTo>
                  <a:lnTo>
                    <a:pt x="216" y="438"/>
                  </a:lnTo>
                  <a:lnTo>
                    <a:pt x="156" y="444"/>
                  </a:lnTo>
                  <a:lnTo>
                    <a:pt x="165" y="36"/>
                  </a:lnTo>
                  <a:cubicBezTo>
                    <a:pt x="149" y="20"/>
                    <a:pt x="167" y="21"/>
                    <a:pt x="183" y="18"/>
                  </a:cubicBezTo>
                  <a:cubicBezTo>
                    <a:pt x="176" y="14"/>
                    <a:pt x="168" y="9"/>
                    <a:pt x="168" y="0"/>
                  </a:cubicBezTo>
                  <a:lnTo>
                    <a:pt x="135" y="3"/>
                  </a:lnTo>
                  <a:close/>
                </a:path>
              </a:pathLst>
            </a:custGeom>
            <a:solidFill>
              <a:srgbClr val="F9F2E7"/>
            </a:solidFill>
            <a:ln w="12700">
              <a:noFill/>
              <a:round/>
              <a:headEnd type="none" w="sm" len="sm"/>
              <a:tailEnd type="none" w="sm" len="sm"/>
            </a:ln>
          </p:spPr>
          <p:txBody>
            <a:bodyPr wrap="none" anchor="ctr"/>
            <a:lstStyle/>
            <a:p>
              <a:endParaRPr lang="en-US"/>
            </a:p>
          </p:txBody>
        </p:sp>
        <p:sp>
          <p:nvSpPr>
            <p:cNvPr id="339" name="Freeform 441">
              <a:extLst>
                <a:ext uri="{FF2B5EF4-FFF2-40B4-BE49-F238E27FC236}">
                  <a16:creationId xmlns:a16="http://schemas.microsoft.com/office/drawing/2014/main" id="{6B47F1E5-80C0-C240-A41F-8B9E23A9F72C}"/>
                </a:ext>
              </a:extLst>
            </p:cNvPr>
            <p:cNvSpPr>
              <a:spLocks noChangeAspect="1"/>
            </p:cNvSpPr>
            <p:nvPr/>
          </p:nvSpPr>
          <p:spPr bwMode="auto">
            <a:xfrm>
              <a:off x="3726" y="4172"/>
              <a:ext cx="46" cy="2"/>
            </a:xfrm>
            <a:custGeom>
              <a:avLst/>
              <a:gdLst>
                <a:gd name="T0" fmla="*/ 0 w 339"/>
                <a:gd name="T1" fmla="*/ 3 h 12"/>
                <a:gd name="T2" fmla="*/ 63 w 339"/>
                <a:gd name="T3" fmla="*/ 12 h 12"/>
                <a:gd name="T4" fmla="*/ 198 w 339"/>
                <a:gd name="T5" fmla="*/ 12 h 12"/>
                <a:gd name="T6" fmla="*/ 291 w 339"/>
                <a:gd name="T7" fmla="*/ 6 h 12"/>
                <a:gd name="T8" fmla="*/ 339 w 339"/>
                <a:gd name="T9" fmla="*/ 0 h 12"/>
                <a:gd name="T10" fmla="*/ 0 60000 65536"/>
                <a:gd name="T11" fmla="*/ 0 60000 65536"/>
                <a:gd name="T12" fmla="*/ 0 60000 65536"/>
                <a:gd name="T13" fmla="*/ 0 60000 65536"/>
                <a:gd name="T14" fmla="*/ 0 60000 65536"/>
                <a:gd name="T15" fmla="*/ 0 w 339"/>
                <a:gd name="T16" fmla="*/ 0 h 12"/>
                <a:gd name="T17" fmla="*/ 339 w 339"/>
                <a:gd name="T18" fmla="*/ 12 h 12"/>
              </a:gdLst>
              <a:ahLst/>
              <a:cxnLst>
                <a:cxn ang="T10">
                  <a:pos x="T0" y="T1"/>
                </a:cxn>
                <a:cxn ang="T11">
                  <a:pos x="T2" y="T3"/>
                </a:cxn>
                <a:cxn ang="T12">
                  <a:pos x="T4" y="T5"/>
                </a:cxn>
                <a:cxn ang="T13">
                  <a:pos x="T6" y="T7"/>
                </a:cxn>
                <a:cxn ang="T14">
                  <a:pos x="T8" y="T9"/>
                </a:cxn>
              </a:cxnLst>
              <a:rect l="T15" t="T16" r="T17" b="T18"/>
              <a:pathLst>
                <a:path w="339" h="12">
                  <a:moveTo>
                    <a:pt x="0" y="3"/>
                  </a:moveTo>
                  <a:lnTo>
                    <a:pt x="63" y="12"/>
                  </a:lnTo>
                  <a:lnTo>
                    <a:pt x="198" y="12"/>
                  </a:lnTo>
                  <a:lnTo>
                    <a:pt x="291" y="6"/>
                  </a:lnTo>
                  <a:lnTo>
                    <a:pt x="339" y="0"/>
                  </a:lnTo>
                </a:path>
              </a:pathLst>
            </a:custGeom>
            <a:noFill/>
            <a:ln w="28575">
              <a:solidFill>
                <a:srgbClr val="DBB069"/>
              </a:solidFill>
              <a:round/>
              <a:headEnd type="none" w="sm" len="sm"/>
              <a:tailEnd type="none" w="sm" len="sm"/>
            </a:ln>
          </p:spPr>
          <p:txBody>
            <a:bodyPr wrap="none" anchor="ctr"/>
            <a:lstStyle/>
            <a:p>
              <a:endParaRPr lang="en-US"/>
            </a:p>
          </p:txBody>
        </p:sp>
        <p:sp>
          <p:nvSpPr>
            <p:cNvPr id="340" name="Freeform 442">
              <a:extLst>
                <a:ext uri="{FF2B5EF4-FFF2-40B4-BE49-F238E27FC236}">
                  <a16:creationId xmlns:a16="http://schemas.microsoft.com/office/drawing/2014/main" id="{13D05C3E-E978-734C-AC94-FEDEA6730AF4}"/>
                </a:ext>
              </a:extLst>
            </p:cNvPr>
            <p:cNvSpPr>
              <a:spLocks noChangeAspect="1"/>
            </p:cNvSpPr>
            <p:nvPr/>
          </p:nvSpPr>
          <p:spPr bwMode="auto">
            <a:xfrm>
              <a:off x="3746" y="4106"/>
              <a:ext cx="9" cy="61"/>
            </a:xfrm>
            <a:custGeom>
              <a:avLst/>
              <a:gdLst>
                <a:gd name="T0" fmla="*/ 12 w 69"/>
                <a:gd name="T1" fmla="*/ 0 h 417"/>
                <a:gd name="T2" fmla="*/ 0 w 69"/>
                <a:gd name="T3" fmla="*/ 417 h 417"/>
                <a:gd name="T4" fmla="*/ 69 w 69"/>
                <a:gd name="T5" fmla="*/ 411 h 417"/>
                <a:gd name="T6" fmla="*/ 36 w 69"/>
                <a:gd name="T7" fmla="*/ 384 h 417"/>
                <a:gd name="T8" fmla="*/ 45 w 69"/>
                <a:gd name="T9" fmla="*/ 231 h 417"/>
                <a:gd name="T10" fmla="*/ 36 w 69"/>
                <a:gd name="T11" fmla="*/ 0 h 417"/>
                <a:gd name="T12" fmla="*/ 12 w 69"/>
                <a:gd name="T13" fmla="*/ 0 h 417"/>
                <a:gd name="T14" fmla="*/ 0 60000 65536"/>
                <a:gd name="T15" fmla="*/ 0 60000 65536"/>
                <a:gd name="T16" fmla="*/ 0 60000 65536"/>
                <a:gd name="T17" fmla="*/ 0 60000 65536"/>
                <a:gd name="T18" fmla="*/ 0 60000 65536"/>
                <a:gd name="T19" fmla="*/ 0 60000 65536"/>
                <a:gd name="T20" fmla="*/ 0 60000 65536"/>
                <a:gd name="T21" fmla="*/ 0 w 69"/>
                <a:gd name="T22" fmla="*/ 0 h 417"/>
                <a:gd name="T23" fmla="*/ 69 w 69"/>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17">
                  <a:moveTo>
                    <a:pt x="12" y="0"/>
                  </a:moveTo>
                  <a:lnTo>
                    <a:pt x="0" y="417"/>
                  </a:lnTo>
                  <a:lnTo>
                    <a:pt x="69" y="411"/>
                  </a:lnTo>
                  <a:lnTo>
                    <a:pt x="36" y="384"/>
                  </a:lnTo>
                  <a:lnTo>
                    <a:pt x="45" y="231"/>
                  </a:lnTo>
                  <a:lnTo>
                    <a:pt x="36" y="0"/>
                  </a:lnTo>
                  <a:lnTo>
                    <a:pt x="12" y="0"/>
                  </a:lnTo>
                  <a:close/>
                </a:path>
              </a:pathLst>
            </a:custGeom>
            <a:solidFill>
              <a:srgbClr val="EFDDBF"/>
            </a:solidFill>
            <a:ln w="12700">
              <a:noFill/>
              <a:round/>
              <a:headEnd type="none" w="sm" len="sm"/>
              <a:tailEnd type="none" w="sm" len="sm"/>
            </a:ln>
          </p:spPr>
          <p:txBody>
            <a:bodyPr wrap="none" anchor="ctr"/>
            <a:lstStyle/>
            <a:p>
              <a:endParaRPr lang="en-US"/>
            </a:p>
          </p:txBody>
        </p:sp>
        <p:sp>
          <p:nvSpPr>
            <p:cNvPr id="341" name="Freeform 443">
              <a:extLst>
                <a:ext uri="{FF2B5EF4-FFF2-40B4-BE49-F238E27FC236}">
                  <a16:creationId xmlns:a16="http://schemas.microsoft.com/office/drawing/2014/main" id="{72B16B72-5E2D-6A43-B16A-EEEAC6B56D0F}"/>
                </a:ext>
              </a:extLst>
            </p:cNvPr>
            <p:cNvSpPr>
              <a:spLocks noChangeAspect="1"/>
            </p:cNvSpPr>
            <p:nvPr/>
          </p:nvSpPr>
          <p:spPr bwMode="auto">
            <a:xfrm>
              <a:off x="3747" y="4136"/>
              <a:ext cx="5" cy="8"/>
            </a:xfrm>
            <a:custGeom>
              <a:avLst/>
              <a:gdLst>
                <a:gd name="T0" fmla="*/ 21 w 42"/>
                <a:gd name="T1" fmla="*/ 0 h 55"/>
                <a:gd name="T2" fmla="*/ 15 w 42"/>
                <a:gd name="T3" fmla="*/ 33 h 55"/>
                <a:gd name="T4" fmla="*/ 42 w 42"/>
                <a:gd name="T5" fmla="*/ 42 h 55"/>
                <a:gd name="T6" fmla="*/ 9 w 42"/>
                <a:gd name="T7" fmla="*/ 42 h 55"/>
                <a:gd name="T8" fmla="*/ 21 w 42"/>
                <a:gd name="T9" fmla="*/ 0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21" y="0"/>
                  </a:moveTo>
                  <a:cubicBezTo>
                    <a:pt x="18" y="9"/>
                    <a:pt x="5" y="23"/>
                    <a:pt x="15" y="33"/>
                  </a:cubicBezTo>
                  <a:cubicBezTo>
                    <a:pt x="22" y="40"/>
                    <a:pt x="42" y="42"/>
                    <a:pt x="42" y="42"/>
                  </a:cubicBezTo>
                  <a:cubicBezTo>
                    <a:pt x="29" y="55"/>
                    <a:pt x="23" y="51"/>
                    <a:pt x="9" y="42"/>
                  </a:cubicBezTo>
                  <a:cubicBezTo>
                    <a:pt x="0" y="14"/>
                    <a:pt x="13" y="17"/>
                    <a:pt x="21"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42" name="Freeform 444">
              <a:extLst>
                <a:ext uri="{FF2B5EF4-FFF2-40B4-BE49-F238E27FC236}">
                  <a16:creationId xmlns:a16="http://schemas.microsoft.com/office/drawing/2014/main" id="{DB61BA4D-2208-994E-A9A4-A7AC4A85937B}"/>
                </a:ext>
              </a:extLst>
            </p:cNvPr>
            <p:cNvSpPr>
              <a:spLocks noChangeAspect="1"/>
            </p:cNvSpPr>
            <p:nvPr/>
          </p:nvSpPr>
          <p:spPr bwMode="auto">
            <a:xfrm>
              <a:off x="3751" y="4139"/>
              <a:ext cx="6" cy="3"/>
            </a:xfrm>
            <a:custGeom>
              <a:avLst/>
              <a:gdLst>
                <a:gd name="T0" fmla="*/ 1 w 44"/>
                <a:gd name="T1" fmla="*/ 3 h 24"/>
                <a:gd name="T2" fmla="*/ 37 w 44"/>
                <a:gd name="T3" fmla="*/ 21 h 24"/>
                <a:gd name="T4" fmla="*/ 1 w 44"/>
                <a:gd name="T5" fmla="*/ 3 h 24"/>
                <a:gd name="T6" fmla="*/ 0 60000 65536"/>
                <a:gd name="T7" fmla="*/ 0 60000 65536"/>
                <a:gd name="T8" fmla="*/ 0 60000 65536"/>
                <a:gd name="T9" fmla="*/ 0 w 44"/>
                <a:gd name="T10" fmla="*/ 0 h 24"/>
                <a:gd name="T11" fmla="*/ 44 w 44"/>
                <a:gd name="T12" fmla="*/ 24 h 24"/>
              </a:gdLst>
              <a:ahLst/>
              <a:cxnLst>
                <a:cxn ang="T6">
                  <a:pos x="T0" y="T1"/>
                </a:cxn>
                <a:cxn ang="T7">
                  <a:pos x="T2" y="T3"/>
                </a:cxn>
                <a:cxn ang="T8">
                  <a:pos x="T4" y="T5"/>
                </a:cxn>
              </a:cxnLst>
              <a:rect l="T9" t="T10" r="T11" b="T12"/>
              <a:pathLst>
                <a:path w="44" h="24">
                  <a:moveTo>
                    <a:pt x="1" y="3"/>
                  </a:moveTo>
                  <a:cubicBezTo>
                    <a:pt x="16" y="5"/>
                    <a:pt x="44" y="0"/>
                    <a:pt x="37" y="21"/>
                  </a:cubicBezTo>
                  <a:cubicBezTo>
                    <a:pt x="0" y="17"/>
                    <a:pt x="12" y="24"/>
                    <a:pt x="1" y="3"/>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43" name="Freeform 445">
              <a:extLst>
                <a:ext uri="{FF2B5EF4-FFF2-40B4-BE49-F238E27FC236}">
                  <a16:creationId xmlns:a16="http://schemas.microsoft.com/office/drawing/2014/main" id="{D8AF54BE-A48A-6E4D-ACF4-D0580506A5B6}"/>
                </a:ext>
              </a:extLst>
            </p:cNvPr>
            <p:cNvSpPr>
              <a:spLocks noChangeAspect="1"/>
            </p:cNvSpPr>
            <p:nvPr/>
          </p:nvSpPr>
          <p:spPr bwMode="auto">
            <a:xfrm>
              <a:off x="3747" y="4102"/>
              <a:ext cx="7" cy="5"/>
            </a:xfrm>
            <a:custGeom>
              <a:avLst/>
              <a:gdLst>
                <a:gd name="T0" fmla="*/ 11 w 55"/>
                <a:gd name="T1" fmla="*/ 4 h 38"/>
                <a:gd name="T2" fmla="*/ 44 w 55"/>
                <a:gd name="T3" fmla="*/ 7 h 38"/>
                <a:gd name="T4" fmla="*/ 23 w 55"/>
                <a:gd name="T5" fmla="*/ 37 h 38"/>
                <a:gd name="T6" fmla="*/ 2 w 55"/>
                <a:gd name="T7" fmla="*/ 31 h 38"/>
                <a:gd name="T8" fmla="*/ 20 w 55"/>
                <a:gd name="T9" fmla="*/ 25 h 38"/>
                <a:gd name="T10" fmla="*/ 11 w 55"/>
                <a:gd name="T11" fmla="*/ 4 h 38"/>
                <a:gd name="T12" fmla="*/ 0 60000 65536"/>
                <a:gd name="T13" fmla="*/ 0 60000 65536"/>
                <a:gd name="T14" fmla="*/ 0 60000 65536"/>
                <a:gd name="T15" fmla="*/ 0 60000 65536"/>
                <a:gd name="T16" fmla="*/ 0 60000 65536"/>
                <a:gd name="T17" fmla="*/ 0 60000 65536"/>
                <a:gd name="T18" fmla="*/ 0 w 55"/>
                <a:gd name="T19" fmla="*/ 0 h 38"/>
                <a:gd name="T20" fmla="*/ 55 w 5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5" h="38">
                  <a:moveTo>
                    <a:pt x="11" y="4"/>
                  </a:moveTo>
                  <a:cubicBezTo>
                    <a:pt x="22" y="5"/>
                    <a:pt x="35" y="0"/>
                    <a:pt x="44" y="7"/>
                  </a:cubicBezTo>
                  <a:cubicBezTo>
                    <a:pt x="55" y="15"/>
                    <a:pt x="26" y="36"/>
                    <a:pt x="23" y="37"/>
                  </a:cubicBezTo>
                  <a:cubicBezTo>
                    <a:pt x="16" y="35"/>
                    <a:pt x="4" y="38"/>
                    <a:pt x="2" y="31"/>
                  </a:cubicBezTo>
                  <a:cubicBezTo>
                    <a:pt x="0" y="25"/>
                    <a:pt x="20" y="25"/>
                    <a:pt x="20" y="25"/>
                  </a:cubicBezTo>
                  <a:cubicBezTo>
                    <a:pt x="25" y="11"/>
                    <a:pt x="17" y="16"/>
                    <a:pt x="11" y="4"/>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4" name="Freeform 446">
              <a:extLst>
                <a:ext uri="{FF2B5EF4-FFF2-40B4-BE49-F238E27FC236}">
                  <a16:creationId xmlns:a16="http://schemas.microsoft.com/office/drawing/2014/main" id="{F2870117-F7E8-324D-8032-0A1E7023977F}"/>
                </a:ext>
              </a:extLst>
            </p:cNvPr>
            <p:cNvSpPr>
              <a:spLocks noChangeAspect="1"/>
            </p:cNvSpPr>
            <p:nvPr/>
          </p:nvSpPr>
          <p:spPr bwMode="auto">
            <a:xfrm>
              <a:off x="3747" y="4138"/>
              <a:ext cx="7" cy="17"/>
            </a:xfrm>
            <a:custGeom>
              <a:avLst/>
              <a:gdLst>
                <a:gd name="T0" fmla="*/ 6 w 49"/>
                <a:gd name="T1" fmla="*/ 20 h 119"/>
                <a:gd name="T2" fmla="*/ 3 w 49"/>
                <a:gd name="T3" fmla="*/ 101 h 119"/>
                <a:gd name="T4" fmla="*/ 6 w 49"/>
                <a:gd name="T5" fmla="*/ 119 h 119"/>
                <a:gd name="T6" fmla="*/ 21 w 49"/>
                <a:gd name="T7" fmla="*/ 89 h 119"/>
                <a:gd name="T8" fmla="*/ 24 w 49"/>
                <a:gd name="T9" fmla="*/ 80 h 119"/>
                <a:gd name="T10" fmla="*/ 33 w 49"/>
                <a:gd name="T11" fmla="*/ 77 h 119"/>
                <a:gd name="T12" fmla="*/ 45 w 49"/>
                <a:gd name="T13" fmla="*/ 29 h 119"/>
                <a:gd name="T14" fmla="*/ 42 w 49"/>
                <a:gd name="T15" fmla="*/ 8 h 119"/>
                <a:gd name="T16" fmla="*/ 30 w 49"/>
                <a:gd name="T17" fmla="*/ 35 h 119"/>
                <a:gd name="T18" fmla="*/ 6 w 49"/>
                <a:gd name="T19" fmla="*/ 2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9"/>
                <a:gd name="T32" fmla="*/ 49 w 49"/>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9">
                  <a:moveTo>
                    <a:pt x="6" y="20"/>
                  </a:moveTo>
                  <a:cubicBezTo>
                    <a:pt x="5" y="47"/>
                    <a:pt x="3" y="74"/>
                    <a:pt x="3" y="101"/>
                  </a:cubicBezTo>
                  <a:cubicBezTo>
                    <a:pt x="3" y="107"/>
                    <a:pt x="0" y="119"/>
                    <a:pt x="6" y="119"/>
                  </a:cubicBezTo>
                  <a:cubicBezTo>
                    <a:pt x="17" y="119"/>
                    <a:pt x="14" y="98"/>
                    <a:pt x="21" y="89"/>
                  </a:cubicBezTo>
                  <a:cubicBezTo>
                    <a:pt x="22" y="86"/>
                    <a:pt x="22" y="82"/>
                    <a:pt x="24" y="80"/>
                  </a:cubicBezTo>
                  <a:cubicBezTo>
                    <a:pt x="26" y="78"/>
                    <a:pt x="32" y="80"/>
                    <a:pt x="33" y="77"/>
                  </a:cubicBezTo>
                  <a:cubicBezTo>
                    <a:pt x="49" y="21"/>
                    <a:pt x="23" y="51"/>
                    <a:pt x="45" y="29"/>
                  </a:cubicBezTo>
                  <a:cubicBezTo>
                    <a:pt x="44" y="22"/>
                    <a:pt x="46" y="14"/>
                    <a:pt x="42" y="8"/>
                  </a:cubicBezTo>
                  <a:cubicBezTo>
                    <a:pt x="36" y="0"/>
                    <a:pt x="30" y="35"/>
                    <a:pt x="30" y="35"/>
                  </a:cubicBezTo>
                  <a:cubicBezTo>
                    <a:pt x="19" y="32"/>
                    <a:pt x="11" y="31"/>
                    <a:pt x="6" y="20"/>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5" name="Freeform 447">
              <a:extLst>
                <a:ext uri="{FF2B5EF4-FFF2-40B4-BE49-F238E27FC236}">
                  <a16:creationId xmlns:a16="http://schemas.microsoft.com/office/drawing/2014/main" id="{CA78702E-1F43-4D4C-B8DB-18A658D9FC62}"/>
                </a:ext>
              </a:extLst>
            </p:cNvPr>
            <p:cNvSpPr>
              <a:spLocks noChangeAspect="1"/>
            </p:cNvSpPr>
            <p:nvPr/>
          </p:nvSpPr>
          <p:spPr bwMode="auto">
            <a:xfrm>
              <a:off x="3741" y="4164"/>
              <a:ext cx="5" cy="5"/>
            </a:xfrm>
            <a:custGeom>
              <a:avLst/>
              <a:gdLst>
                <a:gd name="T0" fmla="*/ 30 w 39"/>
                <a:gd name="T1" fmla="*/ 7 h 35"/>
                <a:gd name="T2" fmla="*/ 39 w 39"/>
                <a:gd name="T3" fmla="*/ 22 h 35"/>
                <a:gd name="T4" fmla="*/ 30 w 39"/>
                <a:gd name="T5" fmla="*/ 7 h 35"/>
                <a:gd name="T6" fmla="*/ 0 60000 65536"/>
                <a:gd name="T7" fmla="*/ 0 60000 65536"/>
                <a:gd name="T8" fmla="*/ 0 60000 65536"/>
                <a:gd name="T9" fmla="*/ 0 w 39"/>
                <a:gd name="T10" fmla="*/ 0 h 35"/>
                <a:gd name="T11" fmla="*/ 39 w 39"/>
                <a:gd name="T12" fmla="*/ 35 h 35"/>
              </a:gdLst>
              <a:ahLst/>
              <a:cxnLst>
                <a:cxn ang="T6">
                  <a:pos x="T0" y="T1"/>
                </a:cxn>
                <a:cxn ang="T7">
                  <a:pos x="T2" y="T3"/>
                </a:cxn>
                <a:cxn ang="T8">
                  <a:pos x="T4" y="T5"/>
                </a:cxn>
              </a:cxnLst>
              <a:rect l="T9" t="T10" r="T11" b="T12"/>
              <a:pathLst>
                <a:path w="39" h="35">
                  <a:moveTo>
                    <a:pt x="30" y="7"/>
                  </a:moveTo>
                  <a:cubicBezTo>
                    <a:pt x="25" y="28"/>
                    <a:pt x="0" y="35"/>
                    <a:pt x="39" y="22"/>
                  </a:cubicBezTo>
                  <a:cubicBezTo>
                    <a:pt x="33" y="3"/>
                    <a:pt x="37" y="0"/>
                    <a:pt x="30" y="7"/>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6" name="Freeform 448">
              <a:extLst>
                <a:ext uri="{FF2B5EF4-FFF2-40B4-BE49-F238E27FC236}">
                  <a16:creationId xmlns:a16="http://schemas.microsoft.com/office/drawing/2014/main" id="{88A5968A-39B1-4049-A73A-D7057006AB0A}"/>
                </a:ext>
              </a:extLst>
            </p:cNvPr>
            <p:cNvSpPr>
              <a:spLocks noChangeAspect="1"/>
            </p:cNvSpPr>
            <p:nvPr/>
          </p:nvSpPr>
          <p:spPr bwMode="auto">
            <a:xfrm>
              <a:off x="3747" y="4102"/>
              <a:ext cx="5" cy="5"/>
            </a:xfrm>
            <a:custGeom>
              <a:avLst/>
              <a:gdLst>
                <a:gd name="T0" fmla="*/ 19 w 38"/>
                <a:gd name="T1" fmla="*/ 0 h 37"/>
                <a:gd name="T2" fmla="*/ 22 w 38"/>
                <a:gd name="T3" fmla="*/ 15 h 37"/>
                <a:gd name="T4" fmla="*/ 25 w 38"/>
                <a:gd name="T5" fmla="*/ 24 h 37"/>
                <a:gd name="T6" fmla="*/ 7 w 38"/>
                <a:gd name="T7" fmla="*/ 36 h 37"/>
                <a:gd name="T8" fmla="*/ 37 w 38"/>
                <a:gd name="T9" fmla="*/ 33 h 37"/>
                <a:gd name="T10" fmla="*/ 19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19" y="0"/>
                  </a:moveTo>
                  <a:cubicBezTo>
                    <a:pt x="4" y="5"/>
                    <a:pt x="11" y="11"/>
                    <a:pt x="22" y="15"/>
                  </a:cubicBezTo>
                  <a:cubicBezTo>
                    <a:pt x="23" y="18"/>
                    <a:pt x="27" y="21"/>
                    <a:pt x="25" y="24"/>
                  </a:cubicBezTo>
                  <a:cubicBezTo>
                    <a:pt x="21" y="30"/>
                    <a:pt x="0" y="37"/>
                    <a:pt x="7" y="36"/>
                  </a:cubicBezTo>
                  <a:cubicBezTo>
                    <a:pt x="17" y="35"/>
                    <a:pt x="27" y="34"/>
                    <a:pt x="37" y="33"/>
                  </a:cubicBezTo>
                  <a:cubicBezTo>
                    <a:pt x="35" y="19"/>
                    <a:pt x="38" y="0"/>
                    <a:pt x="19" y="0"/>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47" name="Freeform 449">
              <a:extLst>
                <a:ext uri="{FF2B5EF4-FFF2-40B4-BE49-F238E27FC236}">
                  <a16:creationId xmlns:a16="http://schemas.microsoft.com/office/drawing/2014/main" id="{8BE4D15B-19D7-B748-A578-3FB050EAAE45}"/>
                </a:ext>
              </a:extLst>
            </p:cNvPr>
            <p:cNvSpPr>
              <a:spLocks noChangeAspect="1"/>
            </p:cNvSpPr>
            <p:nvPr/>
          </p:nvSpPr>
          <p:spPr bwMode="auto">
            <a:xfrm>
              <a:off x="3734" y="4104"/>
              <a:ext cx="7" cy="7"/>
            </a:xfrm>
            <a:custGeom>
              <a:avLst/>
              <a:gdLst>
                <a:gd name="T0" fmla="*/ 39 w 50"/>
                <a:gd name="T1" fmla="*/ 3 h 50"/>
                <a:gd name="T2" fmla="*/ 24 w 50"/>
                <a:gd name="T3" fmla="*/ 18 h 50"/>
                <a:gd name="T4" fmla="*/ 21 w 50"/>
                <a:gd name="T5" fmla="*/ 30 h 50"/>
                <a:gd name="T6" fmla="*/ 24 w 50"/>
                <a:gd name="T7" fmla="*/ 39 h 50"/>
                <a:gd name="T8" fmla="*/ 21 w 50"/>
                <a:gd name="T9" fmla="*/ 48 h 50"/>
                <a:gd name="T10" fmla="*/ 30 w 50"/>
                <a:gd name="T11" fmla="*/ 45 h 50"/>
                <a:gd name="T12" fmla="*/ 45 w 50"/>
                <a:gd name="T13" fmla="*/ 21 h 50"/>
                <a:gd name="T14" fmla="*/ 36 w 50"/>
                <a:gd name="T15" fmla="*/ 0 h 50"/>
                <a:gd name="T16" fmla="*/ 39 w 5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0"/>
                <a:gd name="T29" fmla="*/ 50 w 5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0">
                  <a:moveTo>
                    <a:pt x="39" y="3"/>
                  </a:moveTo>
                  <a:cubicBezTo>
                    <a:pt x="32" y="4"/>
                    <a:pt x="0" y="10"/>
                    <a:pt x="24" y="18"/>
                  </a:cubicBezTo>
                  <a:cubicBezTo>
                    <a:pt x="23" y="22"/>
                    <a:pt x="21" y="26"/>
                    <a:pt x="21" y="30"/>
                  </a:cubicBezTo>
                  <a:cubicBezTo>
                    <a:pt x="21" y="33"/>
                    <a:pt x="24" y="36"/>
                    <a:pt x="24" y="39"/>
                  </a:cubicBezTo>
                  <a:cubicBezTo>
                    <a:pt x="24" y="42"/>
                    <a:pt x="19" y="46"/>
                    <a:pt x="21" y="48"/>
                  </a:cubicBezTo>
                  <a:cubicBezTo>
                    <a:pt x="23" y="50"/>
                    <a:pt x="27" y="46"/>
                    <a:pt x="30" y="45"/>
                  </a:cubicBezTo>
                  <a:cubicBezTo>
                    <a:pt x="37" y="24"/>
                    <a:pt x="31" y="31"/>
                    <a:pt x="45" y="21"/>
                  </a:cubicBezTo>
                  <a:cubicBezTo>
                    <a:pt x="48" y="12"/>
                    <a:pt x="50" y="0"/>
                    <a:pt x="36" y="0"/>
                  </a:cubicBezTo>
                  <a:cubicBezTo>
                    <a:pt x="35" y="0"/>
                    <a:pt x="38" y="2"/>
                    <a:pt x="39" y="3"/>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48" name="Line 450">
              <a:extLst>
                <a:ext uri="{FF2B5EF4-FFF2-40B4-BE49-F238E27FC236}">
                  <a16:creationId xmlns:a16="http://schemas.microsoft.com/office/drawing/2014/main" id="{040066C4-9CEA-2A4F-A9B7-D7F54552CA0B}"/>
                </a:ext>
              </a:extLst>
            </p:cNvPr>
            <p:cNvSpPr>
              <a:spLocks noChangeAspect="1" noChangeShapeType="1"/>
            </p:cNvSpPr>
            <p:nvPr/>
          </p:nvSpPr>
          <p:spPr bwMode="auto">
            <a:xfrm flipV="1">
              <a:off x="3763" y="4072"/>
              <a:ext cx="66" cy="25"/>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49" name="Freeform 451">
              <a:extLst>
                <a:ext uri="{FF2B5EF4-FFF2-40B4-BE49-F238E27FC236}">
                  <a16:creationId xmlns:a16="http://schemas.microsoft.com/office/drawing/2014/main" id="{E9EE527C-D31C-FC41-AEE2-AE4E3FDF9CB9}"/>
                </a:ext>
              </a:extLst>
            </p:cNvPr>
            <p:cNvSpPr>
              <a:spLocks noChangeAspect="1"/>
            </p:cNvSpPr>
            <p:nvPr/>
          </p:nvSpPr>
          <p:spPr bwMode="auto">
            <a:xfrm>
              <a:off x="3758" y="4103"/>
              <a:ext cx="47" cy="24"/>
            </a:xfrm>
            <a:custGeom>
              <a:avLst/>
              <a:gdLst>
                <a:gd name="T0" fmla="*/ 0 w 327"/>
                <a:gd name="T1" fmla="*/ 153 h 153"/>
                <a:gd name="T2" fmla="*/ 6 w 327"/>
                <a:gd name="T3" fmla="*/ 135 h 153"/>
                <a:gd name="T4" fmla="*/ 327 w 327"/>
                <a:gd name="T5" fmla="*/ 0 h 153"/>
                <a:gd name="T6" fmla="*/ 0 60000 65536"/>
                <a:gd name="T7" fmla="*/ 0 60000 65536"/>
                <a:gd name="T8" fmla="*/ 0 60000 65536"/>
                <a:gd name="T9" fmla="*/ 0 w 327"/>
                <a:gd name="T10" fmla="*/ 0 h 153"/>
                <a:gd name="T11" fmla="*/ 327 w 327"/>
                <a:gd name="T12" fmla="*/ 153 h 153"/>
              </a:gdLst>
              <a:ahLst/>
              <a:cxnLst>
                <a:cxn ang="T6">
                  <a:pos x="T0" y="T1"/>
                </a:cxn>
                <a:cxn ang="T7">
                  <a:pos x="T2" y="T3"/>
                </a:cxn>
                <a:cxn ang="T8">
                  <a:pos x="T4" y="T5"/>
                </a:cxn>
              </a:cxnLst>
              <a:rect l="T9" t="T10" r="T11" b="T12"/>
              <a:pathLst>
                <a:path w="327" h="153">
                  <a:moveTo>
                    <a:pt x="0" y="153"/>
                  </a:moveTo>
                  <a:lnTo>
                    <a:pt x="6" y="135"/>
                  </a:lnTo>
                  <a:lnTo>
                    <a:pt x="327" y="0"/>
                  </a:lnTo>
                </a:path>
              </a:pathLst>
            </a:custGeom>
            <a:noFill/>
            <a:ln w="19050">
              <a:solidFill>
                <a:srgbClr val="F9F2E7"/>
              </a:solidFill>
              <a:round/>
              <a:headEnd type="none" w="sm" len="sm"/>
              <a:tailEnd type="none" w="sm" len="sm"/>
            </a:ln>
          </p:spPr>
          <p:txBody>
            <a:bodyPr wrap="none" anchor="ctr"/>
            <a:lstStyle/>
            <a:p>
              <a:endParaRPr lang="en-US"/>
            </a:p>
          </p:txBody>
        </p:sp>
        <p:sp>
          <p:nvSpPr>
            <p:cNvPr id="350" name="Rectangle 452">
              <a:extLst>
                <a:ext uri="{FF2B5EF4-FFF2-40B4-BE49-F238E27FC236}">
                  <a16:creationId xmlns:a16="http://schemas.microsoft.com/office/drawing/2014/main" id="{AA904E91-63AB-2D49-9AAA-8F53424325B7}"/>
                </a:ext>
              </a:extLst>
            </p:cNvPr>
            <p:cNvSpPr>
              <a:spLocks noChangeAspect="1" noChangeArrowheads="1"/>
            </p:cNvSpPr>
            <p:nvPr/>
          </p:nvSpPr>
          <p:spPr bwMode="auto">
            <a:xfrm>
              <a:off x="3812" y="4094"/>
              <a:ext cx="15" cy="14"/>
            </a:xfrm>
            <a:prstGeom prst="rect">
              <a:avLst/>
            </a:prstGeom>
            <a:solidFill>
              <a:srgbClr val="F2E0C4"/>
            </a:solidFill>
            <a:ln w="12700">
              <a:noFill/>
              <a:miter lim="800000"/>
              <a:headEnd type="none" w="sm" len="sm"/>
              <a:tailEnd type="none" w="sm" len="sm"/>
            </a:ln>
          </p:spPr>
          <p:txBody>
            <a:bodyPr wrap="none" anchor="ctr"/>
            <a:lstStyle/>
            <a:p>
              <a:endParaRPr lang="en-US"/>
            </a:p>
          </p:txBody>
        </p:sp>
        <p:sp>
          <p:nvSpPr>
            <p:cNvPr id="351" name="Freeform 453">
              <a:extLst>
                <a:ext uri="{FF2B5EF4-FFF2-40B4-BE49-F238E27FC236}">
                  <a16:creationId xmlns:a16="http://schemas.microsoft.com/office/drawing/2014/main" id="{70258BD0-EE41-774D-99BA-2B7BA85BD263}"/>
                </a:ext>
              </a:extLst>
            </p:cNvPr>
            <p:cNvSpPr>
              <a:spLocks noChangeAspect="1"/>
            </p:cNvSpPr>
            <p:nvPr/>
          </p:nvSpPr>
          <p:spPr bwMode="auto">
            <a:xfrm>
              <a:off x="3765" y="4093"/>
              <a:ext cx="66" cy="11"/>
            </a:xfrm>
            <a:custGeom>
              <a:avLst/>
              <a:gdLst>
                <a:gd name="T0" fmla="*/ 55 w 487"/>
                <a:gd name="T1" fmla="*/ 9 h 75"/>
                <a:gd name="T2" fmla="*/ 319 w 487"/>
                <a:gd name="T3" fmla="*/ 27 h 75"/>
                <a:gd name="T4" fmla="*/ 334 w 487"/>
                <a:gd name="T5" fmla="*/ 12 h 75"/>
                <a:gd name="T6" fmla="*/ 364 w 487"/>
                <a:gd name="T7" fmla="*/ 0 h 75"/>
                <a:gd name="T8" fmla="*/ 478 w 487"/>
                <a:gd name="T9" fmla="*/ 12 h 75"/>
                <a:gd name="T10" fmla="*/ 448 w 487"/>
                <a:gd name="T11" fmla="*/ 39 h 75"/>
                <a:gd name="T12" fmla="*/ 415 w 487"/>
                <a:gd name="T13" fmla="*/ 36 h 75"/>
                <a:gd name="T14" fmla="*/ 394 w 487"/>
                <a:gd name="T15" fmla="*/ 15 h 75"/>
                <a:gd name="T16" fmla="*/ 361 w 487"/>
                <a:gd name="T17" fmla="*/ 45 h 75"/>
                <a:gd name="T18" fmla="*/ 349 w 487"/>
                <a:gd name="T19" fmla="*/ 66 h 75"/>
                <a:gd name="T20" fmla="*/ 346 w 487"/>
                <a:gd name="T21" fmla="*/ 75 h 75"/>
                <a:gd name="T22" fmla="*/ 22 w 487"/>
                <a:gd name="T23" fmla="*/ 48 h 75"/>
                <a:gd name="T24" fmla="*/ 16 w 487"/>
                <a:gd name="T25" fmla="*/ 39 h 75"/>
                <a:gd name="T26" fmla="*/ 7 w 487"/>
                <a:gd name="T27" fmla="*/ 36 h 75"/>
                <a:gd name="T28" fmla="*/ 1 w 487"/>
                <a:gd name="T29" fmla="*/ 27 h 75"/>
                <a:gd name="T30" fmla="*/ 10 w 487"/>
                <a:gd name="T31" fmla="*/ 24 h 75"/>
                <a:gd name="T32" fmla="*/ 55 w 487"/>
                <a:gd name="T33" fmla="*/ 9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
                <a:gd name="T52" fmla="*/ 0 h 75"/>
                <a:gd name="T53" fmla="*/ 487 w 48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 h="75">
                  <a:moveTo>
                    <a:pt x="55" y="9"/>
                  </a:moveTo>
                  <a:cubicBezTo>
                    <a:pt x="143" y="15"/>
                    <a:pt x="231" y="24"/>
                    <a:pt x="319" y="27"/>
                  </a:cubicBezTo>
                  <a:cubicBezTo>
                    <a:pt x="326" y="27"/>
                    <a:pt x="328" y="16"/>
                    <a:pt x="334" y="12"/>
                  </a:cubicBezTo>
                  <a:cubicBezTo>
                    <a:pt x="343" y="7"/>
                    <a:pt x="364" y="0"/>
                    <a:pt x="364" y="0"/>
                  </a:cubicBezTo>
                  <a:cubicBezTo>
                    <a:pt x="466" y="10"/>
                    <a:pt x="428" y="4"/>
                    <a:pt x="478" y="12"/>
                  </a:cubicBezTo>
                  <a:cubicBezTo>
                    <a:pt x="487" y="39"/>
                    <a:pt x="475" y="36"/>
                    <a:pt x="448" y="39"/>
                  </a:cubicBezTo>
                  <a:cubicBezTo>
                    <a:pt x="436" y="43"/>
                    <a:pt x="427" y="40"/>
                    <a:pt x="415" y="36"/>
                  </a:cubicBezTo>
                  <a:cubicBezTo>
                    <a:pt x="411" y="24"/>
                    <a:pt x="403" y="24"/>
                    <a:pt x="394" y="15"/>
                  </a:cubicBezTo>
                  <a:cubicBezTo>
                    <a:pt x="367" y="19"/>
                    <a:pt x="369" y="20"/>
                    <a:pt x="361" y="45"/>
                  </a:cubicBezTo>
                  <a:cubicBezTo>
                    <a:pt x="356" y="61"/>
                    <a:pt x="356" y="53"/>
                    <a:pt x="349" y="66"/>
                  </a:cubicBezTo>
                  <a:cubicBezTo>
                    <a:pt x="348" y="69"/>
                    <a:pt x="346" y="75"/>
                    <a:pt x="346" y="75"/>
                  </a:cubicBezTo>
                  <a:cubicBezTo>
                    <a:pt x="238" y="66"/>
                    <a:pt x="130" y="60"/>
                    <a:pt x="22" y="48"/>
                  </a:cubicBezTo>
                  <a:cubicBezTo>
                    <a:pt x="18" y="48"/>
                    <a:pt x="19" y="41"/>
                    <a:pt x="16" y="39"/>
                  </a:cubicBezTo>
                  <a:cubicBezTo>
                    <a:pt x="14" y="37"/>
                    <a:pt x="10" y="37"/>
                    <a:pt x="7" y="36"/>
                  </a:cubicBezTo>
                  <a:cubicBezTo>
                    <a:pt x="5" y="33"/>
                    <a:pt x="0" y="30"/>
                    <a:pt x="1" y="27"/>
                  </a:cubicBezTo>
                  <a:cubicBezTo>
                    <a:pt x="2" y="24"/>
                    <a:pt x="7" y="25"/>
                    <a:pt x="10" y="24"/>
                  </a:cubicBezTo>
                  <a:cubicBezTo>
                    <a:pt x="24" y="17"/>
                    <a:pt x="39" y="9"/>
                    <a:pt x="55" y="9"/>
                  </a:cubicBezTo>
                  <a:close/>
                </a:path>
              </a:pathLst>
            </a:custGeom>
            <a:gradFill rotWithShape="0">
              <a:gsLst>
                <a:gs pos="0">
                  <a:srgbClr val="2A1C00"/>
                </a:gs>
                <a:gs pos="100000">
                  <a:srgbClr val="BB852D"/>
                </a:gs>
              </a:gsLst>
              <a:lin ang="5400000" scaled="1"/>
            </a:gradFill>
            <a:ln w="12700">
              <a:noFill/>
              <a:round/>
              <a:headEnd type="none" w="sm" len="sm"/>
              <a:tailEnd type="none" w="sm" len="sm"/>
            </a:ln>
          </p:spPr>
          <p:txBody>
            <a:bodyPr wrap="none" anchor="ctr"/>
            <a:lstStyle/>
            <a:p>
              <a:endParaRPr lang="en-US"/>
            </a:p>
          </p:txBody>
        </p:sp>
        <p:sp>
          <p:nvSpPr>
            <p:cNvPr id="352" name="Freeform 454">
              <a:extLst>
                <a:ext uri="{FF2B5EF4-FFF2-40B4-BE49-F238E27FC236}">
                  <a16:creationId xmlns:a16="http://schemas.microsoft.com/office/drawing/2014/main" id="{E6E24E62-6C63-7845-B73C-EF077AC4114B}"/>
                </a:ext>
              </a:extLst>
            </p:cNvPr>
            <p:cNvSpPr>
              <a:spLocks noChangeAspect="1"/>
            </p:cNvSpPr>
            <p:nvPr/>
          </p:nvSpPr>
          <p:spPr bwMode="auto">
            <a:xfrm>
              <a:off x="3764" y="4094"/>
              <a:ext cx="10" cy="7"/>
            </a:xfrm>
            <a:custGeom>
              <a:avLst/>
              <a:gdLst>
                <a:gd name="T0" fmla="*/ 78 w 78"/>
                <a:gd name="T1" fmla="*/ 0 h 48"/>
                <a:gd name="T2" fmla="*/ 54 w 78"/>
                <a:gd name="T3" fmla="*/ 15 h 48"/>
                <a:gd name="T4" fmla="*/ 36 w 78"/>
                <a:gd name="T5" fmla="*/ 27 h 48"/>
                <a:gd name="T6" fmla="*/ 21 w 78"/>
                <a:gd name="T7" fmla="*/ 48 h 48"/>
                <a:gd name="T8" fmla="*/ 0 w 78"/>
                <a:gd name="T9" fmla="*/ 24 h 48"/>
                <a:gd name="T10" fmla="*/ 78 w 78"/>
                <a:gd name="T11" fmla="*/ 0 h 48"/>
                <a:gd name="T12" fmla="*/ 0 60000 65536"/>
                <a:gd name="T13" fmla="*/ 0 60000 65536"/>
                <a:gd name="T14" fmla="*/ 0 60000 65536"/>
                <a:gd name="T15" fmla="*/ 0 60000 65536"/>
                <a:gd name="T16" fmla="*/ 0 60000 65536"/>
                <a:gd name="T17" fmla="*/ 0 60000 65536"/>
                <a:gd name="T18" fmla="*/ 0 w 78"/>
                <a:gd name="T19" fmla="*/ 0 h 48"/>
                <a:gd name="T20" fmla="*/ 78 w 7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78" h="48">
                  <a:moveTo>
                    <a:pt x="78" y="0"/>
                  </a:moveTo>
                  <a:cubicBezTo>
                    <a:pt x="74" y="13"/>
                    <a:pt x="67" y="12"/>
                    <a:pt x="54" y="15"/>
                  </a:cubicBezTo>
                  <a:cubicBezTo>
                    <a:pt x="48" y="19"/>
                    <a:pt x="42" y="23"/>
                    <a:pt x="36" y="27"/>
                  </a:cubicBezTo>
                  <a:cubicBezTo>
                    <a:pt x="27" y="33"/>
                    <a:pt x="31" y="43"/>
                    <a:pt x="21" y="48"/>
                  </a:cubicBezTo>
                  <a:lnTo>
                    <a:pt x="0" y="24"/>
                  </a:lnTo>
                  <a:lnTo>
                    <a:pt x="78" y="0"/>
                  </a:lnTo>
                  <a:close/>
                </a:path>
              </a:pathLst>
            </a:custGeom>
            <a:solidFill>
              <a:schemeClr val="tx1"/>
            </a:solidFill>
            <a:ln w="12700">
              <a:noFill/>
              <a:round/>
              <a:headEnd type="none" w="sm" len="sm"/>
              <a:tailEnd type="none" w="sm" len="sm"/>
            </a:ln>
          </p:spPr>
          <p:txBody>
            <a:bodyPr wrap="none" anchor="ctr"/>
            <a:lstStyle/>
            <a:p>
              <a:endParaRPr lang="en-US"/>
            </a:p>
          </p:txBody>
        </p:sp>
        <p:sp>
          <p:nvSpPr>
            <p:cNvPr id="353" name="Freeform 455">
              <a:extLst>
                <a:ext uri="{FF2B5EF4-FFF2-40B4-BE49-F238E27FC236}">
                  <a16:creationId xmlns:a16="http://schemas.microsoft.com/office/drawing/2014/main" id="{E1BC7B04-AE5B-374F-93A7-296FCE16F6F5}"/>
                </a:ext>
              </a:extLst>
            </p:cNvPr>
            <p:cNvSpPr>
              <a:spLocks noChangeAspect="1"/>
            </p:cNvSpPr>
            <p:nvPr/>
          </p:nvSpPr>
          <p:spPr bwMode="auto">
            <a:xfrm>
              <a:off x="3759" y="4100"/>
              <a:ext cx="67" cy="31"/>
            </a:xfrm>
            <a:custGeom>
              <a:avLst/>
              <a:gdLst>
                <a:gd name="T0" fmla="*/ 354 w 496"/>
                <a:gd name="T1" fmla="*/ 25 h 210"/>
                <a:gd name="T2" fmla="*/ 6 w 496"/>
                <a:gd name="T3" fmla="*/ 166 h 210"/>
                <a:gd name="T4" fmla="*/ 0 w 496"/>
                <a:gd name="T5" fmla="*/ 184 h 210"/>
                <a:gd name="T6" fmla="*/ 33 w 496"/>
                <a:gd name="T7" fmla="*/ 190 h 210"/>
                <a:gd name="T8" fmla="*/ 51 w 496"/>
                <a:gd name="T9" fmla="*/ 157 h 210"/>
                <a:gd name="T10" fmla="*/ 45 w 496"/>
                <a:gd name="T11" fmla="*/ 172 h 210"/>
                <a:gd name="T12" fmla="*/ 51 w 496"/>
                <a:gd name="T13" fmla="*/ 184 h 210"/>
                <a:gd name="T14" fmla="*/ 90 w 496"/>
                <a:gd name="T15" fmla="*/ 181 h 210"/>
                <a:gd name="T16" fmla="*/ 105 w 496"/>
                <a:gd name="T17" fmla="*/ 178 h 210"/>
                <a:gd name="T18" fmla="*/ 372 w 496"/>
                <a:gd name="T19" fmla="*/ 43 h 210"/>
                <a:gd name="T20" fmla="*/ 381 w 496"/>
                <a:gd name="T21" fmla="*/ 40 h 210"/>
                <a:gd name="T22" fmla="*/ 444 w 496"/>
                <a:gd name="T23" fmla="*/ 61 h 210"/>
                <a:gd name="T24" fmla="*/ 486 w 496"/>
                <a:gd name="T25" fmla="*/ 43 h 210"/>
                <a:gd name="T26" fmla="*/ 459 w 496"/>
                <a:gd name="T27" fmla="*/ 19 h 210"/>
                <a:gd name="T28" fmla="*/ 438 w 496"/>
                <a:gd name="T29" fmla="*/ 40 h 210"/>
                <a:gd name="T30" fmla="*/ 435 w 496"/>
                <a:gd name="T31" fmla="*/ 4 h 210"/>
                <a:gd name="T32" fmla="*/ 423 w 496"/>
                <a:gd name="T33" fmla="*/ 7 h 210"/>
                <a:gd name="T34" fmla="*/ 411 w 496"/>
                <a:gd name="T35" fmla="*/ 34 h 210"/>
                <a:gd name="T36" fmla="*/ 393 w 496"/>
                <a:gd name="T37" fmla="*/ 40 h 210"/>
                <a:gd name="T38" fmla="*/ 387 w 496"/>
                <a:gd name="T39" fmla="*/ 22 h 210"/>
                <a:gd name="T40" fmla="*/ 354 w 496"/>
                <a:gd name="T41" fmla="*/ 25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210"/>
                <a:gd name="T65" fmla="*/ 496 w 496"/>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210">
                  <a:moveTo>
                    <a:pt x="354" y="25"/>
                  </a:moveTo>
                  <a:cubicBezTo>
                    <a:pt x="238" y="72"/>
                    <a:pt x="120" y="115"/>
                    <a:pt x="6" y="166"/>
                  </a:cubicBezTo>
                  <a:cubicBezTo>
                    <a:pt x="0" y="169"/>
                    <a:pt x="0" y="184"/>
                    <a:pt x="0" y="184"/>
                  </a:cubicBezTo>
                  <a:cubicBezTo>
                    <a:pt x="14" y="193"/>
                    <a:pt x="16" y="193"/>
                    <a:pt x="33" y="190"/>
                  </a:cubicBezTo>
                  <a:cubicBezTo>
                    <a:pt x="27" y="173"/>
                    <a:pt x="34" y="163"/>
                    <a:pt x="51" y="157"/>
                  </a:cubicBezTo>
                  <a:cubicBezTo>
                    <a:pt x="68" y="163"/>
                    <a:pt x="55" y="169"/>
                    <a:pt x="45" y="172"/>
                  </a:cubicBezTo>
                  <a:cubicBezTo>
                    <a:pt x="20" y="210"/>
                    <a:pt x="46" y="185"/>
                    <a:pt x="51" y="184"/>
                  </a:cubicBezTo>
                  <a:cubicBezTo>
                    <a:pt x="64" y="182"/>
                    <a:pt x="77" y="182"/>
                    <a:pt x="90" y="181"/>
                  </a:cubicBezTo>
                  <a:cubicBezTo>
                    <a:pt x="103" y="178"/>
                    <a:pt x="98" y="178"/>
                    <a:pt x="105" y="178"/>
                  </a:cubicBezTo>
                  <a:cubicBezTo>
                    <a:pt x="194" y="133"/>
                    <a:pt x="283" y="88"/>
                    <a:pt x="372" y="43"/>
                  </a:cubicBezTo>
                  <a:cubicBezTo>
                    <a:pt x="375" y="42"/>
                    <a:pt x="381" y="40"/>
                    <a:pt x="381" y="40"/>
                  </a:cubicBezTo>
                  <a:cubicBezTo>
                    <a:pt x="373" y="65"/>
                    <a:pt x="434" y="61"/>
                    <a:pt x="444" y="61"/>
                  </a:cubicBezTo>
                  <a:lnTo>
                    <a:pt x="486" y="43"/>
                  </a:lnTo>
                  <a:cubicBezTo>
                    <a:pt x="496" y="13"/>
                    <a:pt x="490" y="16"/>
                    <a:pt x="459" y="19"/>
                  </a:cubicBezTo>
                  <a:cubicBezTo>
                    <a:pt x="445" y="40"/>
                    <a:pt x="454" y="35"/>
                    <a:pt x="438" y="40"/>
                  </a:cubicBezTo>
                  <a:cubicBezTo>
                    <a:pt x="437" y="28"/>
                    <a:pt x="440" y="15"/>
                    <a:pt x="435" y="4"/>
                  </a:cubicBezTo>
                  <a:cubicBezTo>
                    <a:pt x="433" y="0"/>
                    <a:pt x="426" y="5"/>
                    <a:pt x="423" y="7"/>
                  </a:cubicBezTo>
                  <a:cubicBezTo>
                    <a:pt x="417" y="11"/>
                    <a:pt x="412" y="30"/>
                    <a:pt x="411" y="34"/>
                  </a:cubicBezTo>
                  <a:cubicBezTo>
                    <a:pt x="409" y="40"/>
                    <a:pt x="393" y="40"/>
                    <a:pt x="393" y="40"/>
                  </a:cubicBezTo>
                  <a:cubicBezTo>
                    <a:pt x="389" y="26"/>
                    <a:pt x="392" y="32"/>
                    <a:pt x="387" y="22"/>
                  </a:cubicBezTo>
                  <a:lnTo>
                    <a:pt x="354" y="25"/>
                  </a:lnTo>
                  <a:close/>
                </a:path>
              </a:pathLst>
            </a:custGeom>
            <a:solidFill>
              <a:srgbClr val="604000"/>
            </a:solidFill>
            <a:ln w="12700">
              <a:noFill/>
              <a:round/>
              <a:headEnd type="none" w="sm" len="sm"/>
              <a:tailEnd type="none" w="sm" len="sm"/>
            </a:ln>
          </p:spPr>
          <p:txBody>
            <a:bodyPr wrap="none" anchor="ctr"/>
            <a:lstStyle/>
            <a:p>
              <a:endParaRPr lang="en-US"/>
            </a:p>
          </p:txBody>
        </p:sp>
        <p:sp>
          <p:nvSpPr>
            <p:cNvPr id="354" name="Freeform 456">
              <a:extLst>
                <a:ext uri="{FF2B5EF4-FFF2-40B4-BE49-F238E27FC236}">
                  <a16:creationId xmlns:a16="http://schemas.microsoft.com/office/drawing/2014/main" id="{574CCC00-C026-6C4F-A3D3-460FE9257B9A}"/>
                </a:ext>
              </a:extLst>
            </p:cNvPr>
            <p:cNvSpPr>
              <a:spLocks noChangeAspect="1"/>
            </p:cNvSpPr>
            <p:nvPr/>
          </p:nvSpPr>
          <p:spPr bwMode="auto">
            <a:xfrm>
              <a:off x="3808" y="4097"/>
              <a:ext cx="19" cy="9"/>
            </a:xfrm>
            <a:custGeom>
              <a:avLst/>
              <a:gdLst>
                <a:gd name="T0" fmla="*/ 45 w 138"/>
                <a:gd name="T1" fmla="*/ 0 h 63"/>
                <a:gd name="T2" fmla="*/ 30 w 138"/>
                <a:gd name="T3" fmla="*/ 27 h 63"/>
                <a:gd name="T4" fmla="*/ 33 w 138"/>
                <a:gd name="T5" fmla="*/ 51 h 63"/>
                <a:gd name="T6" fmla="*/ 69 w 138"/>
                <a:gd name="T7" fmla="*/ 12 h 63"/>
                <a:gd name="T8" fmla="*/ 90 w 138"/>
                <a:gd name="T9" fmla="*/ 48 h 63"/>
                <a:gd name="T10" fmla="*/ 102 w 138"/>
                <a:gd name="T11" fmla="*/ 18 h 63"/>
                <a:gd name="T12" fmla="*/ 105 w 138"/>
                <a:gd name="T13" fmla="*/ 39 h 63"/>
                <a:gd name="T14" fmla="*/ 126 w 138"/>
                <a:gd name="T15" fmla="*/ 42 h 63"/>
                <a:gd name="T16" fmla="*/ 129 w 138"/>
                <a:gd name="T17" fmla="*/ 51 h 63"/>
                <a:gd name="T18" fmla="*/ 135 w 138"/>
                <a:gd name="T19" fmla="*/ 60 h 63"/>
                <a:gd name="T20" fmla="*/ 126 w 138"/>
                <a:gd name="T21" fmla="*/ 54 h 63"/>
                <a:gd name="T22" fmla="*/ 96 w 138"/>
                <a:gd name="T23" fmla="*/ 45 h 63"/>
                <a:gd name="T24" fmla="*/ 63 w 138"/>
                <a:gd name="T25" fmla="*/ 54 h 63"/>
                <a:gd name="T26" fmla="*/ 57 w 138"/>
                <a:gd name="T27" fmla="*/ 42 h 63"/>
                <a:gd name="T28" fmla="*/ 48 w 138"/>
                <a:gd name="T29" fmla="*/ 51 h 63"/>
                <a:gd name="T30" fmla="*/ 30 w 138"/>
                <a:gd name="T31" fmla="*/ 57 h 63"/>
                <a:gd name="T32" fmla="*/ 45 w 1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63"/>
                <a:gd name="T53" fmla="*/ 138 w 13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63">
                  <a:moveTo>
                    <a:pt x="45" y="0"/>
                  </a:moveTo>
                  <a:cubicBezTo>
                    <a:pt x="39" y="9"/>
                    <a:pt x="36" y="18"/>
                    <a:pt x="30" y="27"/>
                  </a:cubicBezTo>
                  <a:cubicBezTo>
                    <a:pt x="27" y="40"/>
                    <a:pt x="19" y="46"/>
                    <a:pt x="33" y="51"/>
                  </a:cubicBezTo>
                  <a:cubicBezTo>
                    <a:pt x="50" y="47"/>
                    <a:pt x="63" y="29"/>
                    <a:pt x="69" y="12"/>
                  </a:cubicBezTo>
                  <a:cubicBezTo>
                    <a:pt x="71" y="32"/>
                    <a:pt x="65" y="56"/>
                    <a:pt x="90" y="48"/>
                  </a:cubicBezTo>
                  <a:cubicBezTo>
                    <a:pt x="97" y="38"/>
                    <a:pt x="99" y="30"/>
                    <a:pt x="102" y="18"/>
                  </a:cubicBezTo>
                  <a:cubicBezTo>
                    <a:pt x="103" y="25"/>
                    <a:pt x="100" y="34"/>
                    <a:pt x="105" y="39"/>
                  </a:cubicBezTo>
                  <a:cubicBezTo>
                    <a:pt x="110" y="44"/>
                    <a:pt x="120" y="39"/>
                    <a:pt x="126" y="42"/>
                  </a:cubicBezTo>
                  <a:cubicBezTo>
                    <a:pt x="129" y="43"/>
                    <a:pt x="128" y="48"/>
                    <a:pt x="129" y="51"/>
                  </a:cubicBezTo>
                  <a:cubicBezTo>
                    <a:pt x="131" y="54"/>
                    <a:pt x="138" y="57"/>
                    <a:pt x="135" y="60"/>
                  </a:cubicBezTo>
                  <a:cubicBezTo>
                    <a:pt x="132" y="63"/>
                    <a:pt x="129" y="56"/>
                    <a:pt x="126" y="54"/>
                  </a:cubicBezTo>
                  <a:cubicBezTo>
                    <a:pt x="121" y="38"/>
                    <a:pt x="111" y="42"/>
                    <a:pt x="96" y="45"/>
                  </a:cubicBezTo>
                  <a:cubicBezTo>
                    <a:pt x="84" y="57"/>
                    <a:pt x="79" y="58"/>
                    <a:pt x="63" y="54"/>
                  </a:cubicBezTo>
                  <a:cubicBezTo>
                    <a:pt x="61" y="50"/>
                    <a:pt x="61" y="43"/>
                    <a:pt x="57" y="42"/>
                  </a:cubicBezTo>
                  <a:cubicBezTo>
                    <a:pt x="53" y="41"/>
                    <a:pt x="52" y="49"/>
                    <a:pt x="48" y="51"/>
                  </a:cubicBezTo>
                  <a:cubicBezTo>
                    <a:pt x="42" y="54"/>
                    <a:pt x="30" y="57"/>
                    <a:pt x="30" y="57"/>
                  </a:cubicBezTo>
                  <a:cubicBezTo>
                    <a:pt x="0" y="47"/>
                    <a:pt x="32" y="13"/>
                    <a:pt x="45"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55" name="Freeform 457">
              <a:extLst>
                <a:ext uri="{FF2B5EF4-FFF2-40B4-BE49-F238E27FC236}">
                  <a16:creationId xmlns:a16="http://schemas.microsoft.com/office/drawing/2014/main" id="{994F71F9-F362-5B4B-8C92-DC9ED8F1927F}"/>
                </a:ext>
              </a:extLst>
            </p:cNvPr>
            <p:cNvSpPr>
              <a:spLocks noChangeAspect="1"/>
            </p:cNvSpPr>
            <p:nvPr/>
          </p:nvSpPr>
          <p:spPr bwMode="auto">
            <a:xfrm>
              <a:off x="3753" y="4103"/>
              <a:ext cx="76" cy="31"/>
            </a:xfrm>
            <a:custGeom>
              <a:avLst/>
              <a:gdLst>
                <a:gd name="T0" fmla="*/ 13 w 556"/>
                <a:gd name="T1" fmla="*/ 213 h 214"/>
                <a:gd name="T2" fmla="*/ 1 w 556"/>
                <a:gd name="T3" fmla="*/ 210 h 214"/>
                <a:gd name="T4" fmla="*/ 22 w 556"/>
                <a:gd name="T5" fmla="*/ 183 h 214"/>
                <a:gd name="T6" fmla="*/ 76 w 556"/>
                <a:gd name="T7" fmla="*/ 174 h 214"/>
                <a:gd name="T8" fmla="*/ 160 w 556"/>
                <a:gd name="T9" fmla="*/ 159 h 214"/>
                <a:gd name="T10" fmla="*/ 418 w 556"/>
                <a:gd name="T11" fmla="*/ 72 h 214"/>
                <a:gd name="T12" fmla="*/ 454 w 556"/>
                <a:gd name="T13" fmla="*/ 60 h 214"/>
                <a:gd name="T14" fmla="*/ 556 w 556"/>
                <a:gd name="T15" fmla="*/ 0 h 214"/>
                <a:gd name="T16" fmla="*/ 550 w 556"/>
                <a:gd name="T17" fmla="*/ 42 h 214"/>
                <a:gd name="T18" fmla="*/ 13 w 556"/>
                <a:gd name="T19" fmla="*/ 213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214"/>
                <a:gd name="T32" fmla="*/ 556 w 55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214">
                  <a:moveTo>
                    <a:pt x="13" y="213"/>
                  </a:moveTo>
                  <a:cubicBezTo>
                    <a:pt x="9" y="212"/>
                    <a:pt x="3" y="214"/>
                    <a:pt x="1" y="210"/>
                  </a:cubicBezTo>
                  <a:cubicBezTo>
                    <a:pt x="0" y="208"/>
                    <a:pt x="20" y="184"/>
                    <a:pt x="22" y="183"/>
                  </a:cubicBezTo>
                  <a:cubicBezTo>
                    <a:pt x="37" y="173"/>
                    <a:pt x="58" y="177"/>
                    <a:pt x="76" y="174"/>
                  </a:cubicBezTo>
                  <a:cubicBezTo>
                    <a:pt x="117" y="153"/>
                    <a:pt x="81" y="187"/>
                    <a:pt x="160" y="159"/>
                  </a:cubicBezTo>
                  <a:lnTo>
                    <a:pt x="418" y="72"/>
                  </a:lnTo>
                  <a:cubicBezTo>
                    <a:pt x="428" y="51"/>
                    <a:pt x="420" y="60"/>
                    <a:pt x="454" y="60"/>
                  </a:cubicBezTo>
                  <a:cubicBezTo>
                    <a:pt x="472" y="52"/>
                    <a:pt x="556" y="31"/>
                    <a:pt x="556" y="0"/>
                  </a:cubicBezTo>
                  <a:lnTo>
                    <a:pt x="550" y="42"/>
                  </a:lnTo>
                  <a:lnTo>
                    <a:pt x="13" y="213"/>
                  </a:lnTo>
                  <a:close/>
                </a:path>
              </a:pathLst>
            </a:custGeom>
            <a:solidFill>
              <a:srgbClr val="F9F2E7"/>
            </a:solidFill>
            <a:ln w="12700">
              <a:noFill/>
              <a:round/>
              <a:headEnd type="none" w="sm" len="sm"/>
              <a:tailEnd type="none" w="sm" len="sm"/>
            </a:ln>
          </p:spPr>
          <p:txBody>
            <a:bodyPr wrap="none" anchor="ctr"/>
            <a:lstStyle/>
            <a:p>
              <a:endParaRPr lang="en-US"/>
            </a:p>
          </p:txBody>
        </p:sp>
        <p:sp>
          <p:nvSpPr>
            <p:cNvPr id="356" name="Freeform 458">
              <a:extLst>
                <a:ext uri="{FF2B5EF4-FFF2-40B4-BE49-F238E27FC236}">
                  <a16:creationId xmlns:a16="http://schemas.microsoft.com/office/drawing/2014/main" id="{952B7BFC-959C-EF43-9ED3-B617F3CA638E}"/>
                </a:ext>
              </a:extLst>
            </p:cNvPr>
            <p:cNvSpPr>
              <a:spLocks noChangeAspect="1"/>
            </p:cNvSpPr>
            <p:nvPr/>
          </p:nvSpPr>
          <p:spPr bwMode="auto">
            <a:xfrm>
              <a:off x="3817" y="4078"/>
              <a:ext cx="11" cy="7"/>
            </a:xfrm>
            <a:custGeom>
              <a:avLst/>
              <a:gdLst>
                <a:gd name="T0" fmla="*/ 60 w 81"/>
                <a:gd name="T1" fmla="*/ 0 h 48"/>
                <a:gd name="T2" fmla="*/ 3 w 81"/>
                <a:gd name="T3" fmla="*/ 0 h 48"/>
                <a:gd name="T4" fmla="*/ 0 w 81"/>
                <a:gd name="T5" fmla="*/ 48 h 48"/>
                <a:gd name="T6" fmla="*/ 81 w 81"/>
                <a:gd name="T7" fmla="*/ 48 h 48"/>
                <a:gd name="T8" fmla="*/ 81 w 81"/>
                <a:gd name="T9" fmla="*/ 0 h 48"/>
                <a:gd name="T10" fmla="*/ 60 w 81"/>
                <a:gd name="T11" fmla="*/ 0 h 48"/>
                <a:gd name="T12" fmla="*/ 0 60000 65536"/>
                <a:gd name="T13" fmla="*/ 0 60000 65536"/>
                <a:gd name="T14" fmla="*/ 0 60000 65536"/>
                <a:gd name="T15" fmla="*/ 0 60000 65536"/>
                <a:gd name="T16" fmla="*/ 0 60000 65536"/>
                <a:gd name="T17" fmla="*/ 0 60000 65536"/>
                <a:gd name="T18" fmla="*/ 0 w 81"/>
                <a:gd name="T19" fmla="*/ 0 h 48"/>
                <a:gd name="T20" fmla="*/ 81 w 8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1" h="48">
                  <a:moveTo>
                    <a:pt x="60" y="0"/>
                  </a:moveTo>
                  <a:lnTo>
                    <a:pt x="3" y="0"/>
                  </a:lnTo>
                  <a:lnTo>
                    <a:pt x="0" y="48"/>
                  </a:lnTo>
                  <a:lnTo>
                    <a:pt x="81" y="48"/>
                  </a:lnTo>
                  <a:lnTo>
                    <a:pt x="81" y="0"/>
                  </a:lnTo>
                  <a:lnTo>
                    <a:pt x="60" y="0"/>
                  </a:lnTo>
                  <a:close/>
                </a:path>
              </a:pathLst>
            </a:custGeom>
            <a:solidFill>
              <a:schemeClr val="tx1"/>
            </a:solidFill>
            <a:ln w="12700">
              <a:noFill/>
              <a:round/>
              <a:headEnd type="none" w="sm" len="sm"/>
              <a:tailEnd type="none" w="sm" len="sm"/>
            </a:ln>
          </p:spPr>
          <p:txBody>
            <a:bodyPr wrap="none" anchor="ctr"/>
            <a:lstStyle/>
            <a:p>
              <a:endParaRPr lang="en-US"/>
            </a:p>
          </p:txBody>
        </p:sp>
        <p:sp>
          <p:nvSpPr>
            <p:cNvPr id="357" name="Freeform 459">
              <a:extLst>
                <a:ext uri="{FF2B5EF4-FFF2-40B4-BE49-F238E27FC236}">
                  <a16:creationId xmlns:a16="http://schemas.microsoft.com/office/drawing/2014/main" id="{7DAF265C-FF41-4946-BF25-165C3F70836B}"/>
                </a:ext>
              </a:extLst>
            </p:cNvPr>
            <p:cNvSpPr>
              <a:spLocks noChangeAspect="1"/>
            </p:cNvSpPr>
            <p:nvPr/>
          </p:nvSpPr>
          <p:spPr bwMode="auto">
            <a:xfrm>
              <a:off x="3815" y="4077"/>
              <a:ext cx="15" cy="18"/>
            </a:xfrm>
            <a:custGeom>
              <a:avLst/>
              <a:gdLst>
                <a:gd name="T0" fmla="*/ 25 w 111"/>
                <a:gd name="T1" fmla="*/ 12 h 123"/>
                <a:gd name="T2" fmla="*/ 94 w 111"/>
                <a:gd name="T3" fmla="*/ 0 h 123"/>
                <a:gd name="T4" fmla="*/ 91 w 111"/>
                <a:gd name="T5" fmla="*/ 42 h 123"/>
                <a:gd name="T6" fmla="*/ 100 w 111"/>
                <a:gd name="T7" fmla="*/ 72 h 123"/>
                <a:gd name="T8" fmla="*/ 85 w 111"/>
                <a:gd name="T9" fmla="*/ 123 h 123"/>
                <a:gd name="T10" fmla="*/ 34 w 111"/>
                <a:gd name="T11" fmla="*/ 111 h 123"/>
                <a:gd name="T12" fmla="*/ 37 w 111"/>
                <a:gd name="T13" fmla="*/ 69 h 123"/>
                <a:gd name="T14" fmla="*/ 43 w 111"/>
                <a:gd name="T15" fmla="*/ 51 h 123"/>
                <a:gd name="T16" fmla="*/ 25 w 111"/>
                <a:gd name="T17" fmla="*/ 12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23"/>
                <a:gd name="T29" fmla="*/ 111 w 11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23">
                  <a:moveTo>
                    <a:pt x="25" y="12"/>
                  </a:moveTo>
                  <a:cubicBezTo>
                    <a:pt x="83" y="20"/>
                    <a:pt x="62" y="22"/>
                    <a:pt x="94" y="0"/>
                  </a:cubicBezTo>
                  <a:cubicBezTo>
                    <a:pt x="111" y="11"/>
                    <a:pt x="107" y="31"/>
                    <a:pt x="91" y="42"/>
                  </a:cubicBezTo>
                  <a:cubicBezTo>
                    <a:pt x="82" y="56"/>
                    <a:pt x="85" y="67"/>
                    <a:pt x="100" y="72"/>
                  </a:cubicBezTo>
                  <a:cubicBezTo>
                    <a:pt x="99" y="88"/>
                    <a:pt x="103" y="117"/>
                    <a:pt x="85" y="123"/>
                  </a:cubicBezTo>
                  <a:cubicBezTo>
                    <a:pt x="65" y="116"/>
                    <a:pt x="55" y="114"/>
                    <a:pt x="34" y="111"/>
                  </a:cubicBezTo>
                  <a:cubicBezTo>
                    <a:pt x="0" y="100"/>
                    <a:pt x="30" y="85"/>
                    <a:pt x="37" y="69"/>
                  </a:cubicBezTo>
                  <a:cubicBezTo>
                    <a:pt x="40" y="63"/>
                    <a:pt x="43" y="51"/>
                    <a:pt x="43" y="51"/>
                  </a:cubicBezTo>
                  <a:cubicBezTo>
                    <a:pt x="35" y="10"/>
                    <a:pt x="18" y="55"/>
                    <a:pt x="25" y="12"/>
                  </a:cubicBezTo>
                  <a:close/>
                </a:path>
              </a:pathLst>
            </a:custGeom>
            <a:solidFill>
              <a:srgbClr val="F2E0C4"/>
            </a:solidFill>
            <a:ln w="12700">
              <a:noFill/>
              <a:round/>
              <a:headEnd type="none" w="sm" len="sm"/>
              <a:tailEnd type="none" w="sm" len="sm"/>
            </a:ln>
          </p:spPr>
          <p:txBody>
            <a:bodyPr wrap="none" anchor="ctr"/>
            <a:lstStyle/>
            <a:p>
              <a:endParaRPr lang="en-US"/>
            </a:p>
          </p:txBody>
        </p:sp>
        <p:sp>
          <p:nvSpPr>
            <p:cNvPr id="358" name="Freeform 460">
              <a:extLst>
                <a:ext uri="{FF2B5EF4-FFF2-40B4-BE49-F238E27FC236}">
                  <a16:creationId xmlns:a16="http://schemas.microsoft.com/office/drawing/2014/main" id="{896BEB7B-66DB-3249-A4EE-32EE93DFAEE5}"/>
                </a:ext>
              </a:extLst>
            </p:cNvPr>
            <p:cNvSpPr>
              <a:spLocks noChangeAspect="1"/>
            </p:cNvSpPr>
            <p:nvPr/>
          </p:nvSpPr>
          <p:spPr bwMode="auto">
            <a:xfrm>
              <a:off x="3817" y="4076"/>
              <a:ext cx="13" cy="19"/>
            </a:xfrm>
            <a:custGeom>
              <a:avLst/>
              <a:gdLst>
                <a:gd name="T0" fmla="*/ 50 w 90"/>
                <a:gd name="T1" fmla="*/ 19 h 129"/>
                <a:gd name="T2" fmla="*/ 35 w 90"/>
                <a:gd name="T3" fmla="*/ 40 h 129"/>
                <a:gd name="T4" fmla="*/ 59 w 90"/>
                <a:gd name="T5" fmla="*/ 61 h 129"/>
                <a:gd name="T6" fmla="*/ 23 w 90"/>
                <a:gd name="T7" fmla="*/ 97 h 129"/>
                <a:gd name="T8" fmla="*/ 23 w 90"/>
                <a:gd name="T9" fmla="*/ 112 h 129"/>
                <a:gd name="T10" fmla="*/ 32 w 90"/>
                <a:gd name="T11" fmla="*/ 118 h 129"/>
                <a:gd name="T12" fmla="*/ 71 w 90"/>
                <a:gd name="T13" fmla="*/ 79 h 129"/>
                <a:gd name="T14" fmla="*/ 80 w 90"/>
                <a:gd name="T15" fmla="*/ 40 h 129"/>
                <a:gd name="T16" fmla="*/ 80 w 90"/>
                <a:gd name="T17" fmla="*/ 4 h 129"/>
                <a:gd name="T18" fmla="*/ 74 w 90"/>
                <a:gd name="T19" fmla="*/ 22 h 129"/>
                <a:gd name="T20" fmla="*/ 62 w 90"/>
                <a:gd name="T21" fmla="*/ 37 h 129"/>
                <a:gd name="T22" fmla="*/ 50 w 90"/>
                <a:gd name="T23" fmla="*/ 19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29"/>
                <a:gd name="T38" fmla="*/ 90 w 90"/>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29">
                  <a:moveTo>
                    <a:pt x="50" y="19"/>
                  </a:moveTo>
                  <a:cubicBezTo>
                    <a:pt x="43" y="40"/>
                    <a:pt x="50" y="35"/>
                    <a:pt x="35" y="40"/>
                  </a:cubicBezTo>
                  <a:cubicBezTo>
                    <a:pt x="42" y="51"/>
                    <a:pt x="50" y="52"/>
                    <a:pt x="59" y="61"/>
                  </a:cubicBezTo>
                  <a:cubicBezTo>
                    <a:pt x="52" y="89"/>
                    <a:pt x="49" y="88"/>
                    <a:pt x="23" y="97"/>
                  </a:cubicBezTo>
                  <a:cubicBezTo>
                    <a:pt x="19" y="110"/>
                    <a:pt x="0" y="118"/>
                    <a:pt x="23" y="112"/>
                  </a:cubicBezTo>
                  <a:cubicBezTo>
                    <a:pt x="50" y="94"/>
                    <a:pt x="43" y="101"/>
                    <a:pt x="32" y="118"/>
                  </a:cubicBezTo>
                  <a:cubicBezTo>
                    <a:pt x="65" y="129"/>
                    <a:pt x="63" y="102"/>
                    <a:pt x="71" y="79"/>
                  </a:cubicBezTo>
                  <a:cubicBezTo>
                    <a:pt x="68" y="60"/>
                    <a:pt x="57" y="46"/>
                    <a:pt x="80" y="40"/>
                  </a:cubicBezTo>
                  <a:cubicBezTo>
                    <a:pt x="84" y="29"/>
                    <a:pt x="90" y="14"/>
                    <a:pt x="80" y="4"/>
                  </a:cubicBezTo>
                  <a:cubicBezTo>
                    <a:pt x="76" y="0"/>
                    <a:pt x="76" y="16"/>
                    <a:pt x="74" y="22"/>
                  </a:cubicBezTo>
                  <a:cubicBezTo>
                    <a:pt x="70" y="34"/>
                    <a:pt x="74" y="29"/>
                    <a:pt x="62" y="37"/>
                  </a:cubicBezTo>
                  <a:cubicBezTo>
                    <a:pt x="58" y="31"/>
                    <a:pt x="54" y="25"/>
                    <a:pt x="50" y="19"/>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59" name="Freeform 461">
              <a:extLst>
                <a:ext uri="{FF2B5EF4-FFF2-40B4-BE49-F238E27FC236}">
                  <a16:creationId xmlns:a16="http://schemas.microsoft.com/office/drawing/2014/main" id="{6F171EC7-0629-D447-A821-16F87D93BCAE}"/>
                </a:ext>
              </a:extLst>
            </p:cNvPr>
            <p:cNvSpPr>
              <a:spLocks noChangeAspect="1"/>
            </p:cNvSpPr>
            <p:nvPr/>
          </p:nvSpPr>
          <p:spPr bwMode="auto">
            <a:xfrm>
              <a:off x="3799" y="4028"/>
              <a:ext cx="34" cy="39"/>
            </a:xfrm>
            <a:custGeom>
              <a:avLst/>
              <a:gdLst>
                <a:gd name="T0" fmla="*/ 225 w 253"/>
                <a:gd name="T1" fmla="*/ 22 h 268"/>
                <a:gd name="T2" fmla="*/ 153 w 253"/>
                <a:gd name="T3" fmla="*/ 22 h 268"/>
                <a:gd name="T4" fmla="*/ 195 w 253"/>
                <a:gd name="T5" fmla="*/ 103 h 268"/>
                <a:gd name="T6" fmla="*/ 192 w 253"/>
                <a:gd name="T7" fmla="*/ 133 h 268"/>
                <a:gd name="T8" fmla="*/ 180 w 253"/>
                <a:gd name="T9" fmla="*/ 130 h 268"/>
                <a:gd name="T10" fmla="*/ 162 w 253"/>
                <a:gd name="T11" fmla="*/ 76 h 268"/>
                <a:gd name="T12" fmla="*/ 153 w 253"/>
                <a:gd name="T13" fmla="*/ 106 h 268"/>
                <a:gd name="T14" fmla="*/ 204 w 253"/>
                <a:gd name="T15" fmla="*/ 199 h 268"/>
                <a:gd name="T16" fmla="*/ 30 w 253"/>
                <a:gd name="T17" fmla="*/ 268 h 268"/>
                <a:gd name="T18" fmla="*/ 39 w 253"/>
                <a:gd name="T19" fmla="*/ 88 h 268"/>
                <a:gd name="T20" fmla="*/ 0 w 253"/>
                <a:gd name="T21" fmla="*/ 28 h 268"/>
                <a:gd name="T22" fmla="*/ 21 w 253"/>
                <a:gd name="T23" fmla="*/ 16 h 268"/>
                <a:gd name="T24" fmla="*/ 24 w 253"/>
                <a:gd name="T25" fmla="*/ 7 h 268"/>
                <a:gd name="T26" fmla="*/ 30 w 253"/>
                <a:gd name="T27" fmla="*/ 7 h 268"/>
                <a:gd name="T28" fmla="*/ 219 w 253"/>
                <a:gd name="T29" fmla="*/ 1 h 268"/>
                <a:gd name="T30" fmla="*/ 234 w 253"/>
                <a:gd name="T31" fmla="*/ 13 h 268"/>
                <a:gd name="T32" fmla="*/ 225 w 253"/>
                <a:gd name="T33" fmla="*/ 22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3"/>
                <a:gd name="T52" fmla="*/ 0 h 268"/>
                <a:gd name="T53" fmla="*/ 253 w 253"/>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3" h="268">
                  <a:moveTo>
                    <a:pt x="225" y="22"/>
                  </a:moveTo>
                  <a:lnTo>
                    <a:pt x="153" y="22"/>
                  </a:lnTo>
                  <a:lnTo>
                    <a:pt x="195" y="103"/>
                  </a:lnTo>
                  <a:cubicBezTo>
                    <a:pt x="194" y="113"/>
                    <a:pt x="197" y="124"/>
                    <a:pt x="192" y="133"/>
                  </a:cubicBezTo>
                  <a:cubicBezTo>
                    <a:pt x="190" y="137"/>
                    <a:pt x="180" y="130"/>
                    <a:pt x="180" y="130"/>
                  </a:cubicBezTo>
                  <a:cubicBezTo>
                    <a:pt x="174" y="112"/>
                    <a:pt x="171" y="93"/>
                    <a:pt x="162" y="76"/>
                  </a:cubicBezTo>
                  <a:cubicBezTo>
                    <a:pt x="145" y="45"/>
                    <a:pt x="149" y="102"/>
                    <a:pt x="153" y="106"/>
                  </a:cubicBezTo>
                  <a:lnTo>
                    <a:pt x="204" y="199"/>
                  </a:lnTo>
                  <a:lnTo>
                    <a:pt x="30" y="268"/>
                  </a:lnTo>
                  <a:lnTo>
                    <a:pt x="39" y="88"/>
                  </a:lnTo>
                  <a:cubicBezTo>
                    <a:pt x="34" y="80"/>
                    <a:pt x="18" y="34"/>
                    <a:pt x="0" y="28"/>
                  </a:cubicBezTo>
                  <a:cubicBezTo>
                    <a:pt x="7" y="24"/>
                    <a:pt x="15" y="22"/>
                    <a:pt x="21" y="16"/>
                  </a:cubicBezTo>
                  <a:cubicBezTo>
                    <a:pt x="23" y="14"/>
                    <a:pt x="22" y="9"/>
                    <a:pt x="24" y="7"/>
                  </a:cubicBezTo>
                  <a:cubicBezTo>
                    <a:pt x="25" y="6"/>
                    <a:pt x="28" y="7"/>
                    <a:pt x="30" y="7"/>
                  </a:cubicBezTo>
                  <a:cubicBezTo>
                    <a:pt x="52" y="4"/>
                    <a:pt x="185" y="0"/>
                    <a:pt x="219" y="1"/>
                  </a:cubicBezTo>
                  <a:cubicBezTo>
                    <a:pt x="253" y="2"/>
                    <a:pt x="233" y="9"/>
                    <a:pt x="234" y="13"/>
                  </a:cubicBezTo>
                  <a:cubicBezTo>
                    <a:pt x="224" y="28"/>
                    <a:pt x="225" y="13"/>
                    <a:pt x="225" y="22"/>
                  </a:cubicBezTo>
                  <a:close/>
                </a:path>
              </a:pathLst>
            </a:custGeom>
            <a:gradFill rotWithShape="0">
              <a:gsLst>
                <a:gs pos="0">
                  <a:schemeClr val="tx1"/>
                </a:gs>
                <a:gs pos="100000">
                  <a:srgbClr val="523A14"/>
                </a:gs>
              </a:gsLst>
              <a:lin ang="0" scaled="1"/>
            </a:gradFill>
            <a:ln w="6350">
              <a:noFill/>
              <a:round/>
              <a:headEnd type="none" w="sm" len="sm"/>
              <a:tailEnd type="none" w="sm" len="sm"/>
            </a:ln>
          </p:spPr>
          <p:txBody>
            <a:bodyPr wrap="none" anchor="ctr"/>
            <a:lstStyle/>
            <a:p>
              <a:endParaRPr lang="en-US"/>
            </a:p>
          </p:txBody>
        </p:sp>
        <p:sp>
          <p:nvSpPr>
            <p:cNvPr id="360" name="Line 462">
              <a:extLst>
                <a:ext uri="{FF2B5EF4-FFF2-40B4-BE49-F238E27FC236}">
                  <a16:creationId xmlns:a16="http://schemas.microsoft.com/office/drawing/2014/main" id="{FED3D684-0632-884A-A9A6-C7B2E304A594}"/>
                </a:ext>
              </a:extLst>
            </p:cNvPr>
            <p:cNvSpPr>
              <a:spLocks noChangeAspect="1" noChangeShapeType="1"/>
            </p:cNvSpPr>
            <p:nvPr/>
          </p:nvSpPr>
          <p:spPr bwMode="auto">
            <a:xfrm flipV="1">
              <a:off x="3800" y="4030"/>
              <a:ext cx="0" cy="38"/>
            </a:xfrm>
            <a:prstGeom prst="line">
              <a:avLst/>
            </a:prstGeom>
            <a:noFill/>
            <a:ln w="19050">
              <a:solidFill>
                <a:srgbClr val="BB852D"/>
              </a:solidFill>
              <a:round/>
              <a:headEnd type="none" w="sm" len="sm"/>
              <a:tailEnd type="none" w="sm" len="sm"/>
            </a:ln>
          </p:spPr>
          <p:txBody>
            <a:bodyPr wrap="none" anchor="ctr"/>
            <a:lstStyle/>
            <a:p>
              <a:endParaRPr lang="en-US"/>
            </a:p>
          </p:txBody>
        </p:sp>
        <p:sp>
          <p:nvSpPr>
            <p:cNvPr id="361" name="Line 463">
              <a:extLst>
                <a:ext uri="{FF2B5EF4-FFF2-40B4-BE49-F238E27FC236}">
                  <a16:creationId xmlns:a16="http://schemas.microsoft.com/office/drawing/2014/main" id="{5081F32D-943D-8A42-899F-C648CECF2AC6}"/>
                </a:ext>
              </a:extLst>
            </p:cNvPr>
            <p:cNvSpPr>
              <a:spLocks noChangeAspect="1" noChangeShapeType="1"/>
            </p:cNvSpPr>
            <p:nvPr/>
          </p:nvSpPr>
          <p:spPr bwMode="auto">
            <a:xfrm flipV="1">
              <a:off x="3799" y="4030"/>
              <a:ext cx="0" cy="38"/>
            </a:xfrm>
            <a:prstGeom prst="line">
              <a:avLst/>
            </a:prstGeom>
            <a:noFill/>
            <a:ln w="19050">
              <a:solidFill>
                <a:srgbClr val="F2E0C4"/>
              </a:solidFill>
              <a:round/>
              <a:headEnd type="none" w="sm" len="sm"/>
              <a:tailEnd type="none" w="sm" len="sm"/>
            </a:ln>
          </p:spPr>
          <p:txBody>
            <a:bodyPr wrap="none" anchor="ctr"/>
            <a:lstStyle/>
            <a:p>
              <a:endParaRPr lang="en-US"/>
            </a:p>
          </p:txBody>
        </p:sp>
        <p:sp>
          <p:nvSpPr>
            <p:cNvPr id="362" name="Freeform 464">
              <a:extLst>
                <a:ext uri="{FF2B5EF4-FFF2-40B4-BE49-F238E27FC236}">
                  <a16:creationId xmlns:a16="http://schemas.microsoft.com/office/drawing/2014/main" id="{35EE2913-9346-FA42-956D-C4A33795132A}"/>
                </a:ext>
              </a:extLst>
            </p:cNvPr>
            <p:cNvSpPr>
              <a:spLocks noChangeAspect="1"/>
            </p:cNvSpPr>
            <p:nvPr/>
          </p:nvSpPr>
          <p:spPr bwMode="auto">
            <a:xfrm>
              <a:off x="3800" y="4028"/>
              <a:ext cx="30" cy="37"/>
            </a:xfrm>
            <a:custGeom>
              <a:avLst/>
              <a:gdLst>
                <a:gd name="T0" fmla="*/ 12 w 222"/>
                <a:gd name="T1" fmla="*/ 5 h 258"/>
                <a:gd name="T2" fmla="*/ 216 w 222"/>
                <a:gd name="T3" fmla="*/ 2 h 258"/>
                <a:gd name="T4" fmla="*/ 201 w 222"/>
                <a:gd name="T5" fmla="*/ 11 h 258"/>
                <a:gd name="T6" fmla="*/ 12 w 222"/>
                <a:gd name="T7" fmla="*/ 5 h 258"/>
                <a:gd name="T8" fmla="*/ 21 w 222"/>
                <a:gd name="T9" fmla="*/ 14 h 258"/>
                <a:gd name="T10" fmla="*/ 12 w 222"/>
                <a:gd name="T11" fmla="*/ 41 h 258"/>
                <a:gd name="T12" fmla="*/ 57 w 222"/>
                <a:gd name="T13" fmla="*/ 62 h 258"/>
                <a:gd name="T14" fmla="*/ 99 w 222"/>
                <a:gd name="T15" fmla="*/ 86 h 258"/>
                <a:gd name="T16" fmla="*/ 114 w 222"/>
                <a:gd name="T17" fmla="*/ 134 h 258"/>
                <a:gd name="T18" fmla="*/ 72 w 222"/>
                <a:gd name="T19" fmla="*/ 158 h 258"/>
                <a:gd name="T20" fmla="*/ 111 w 222"/>
                <a:gd name="T21" fmla="*/ 179 h 258"/>
                <a:gd name="T22" fmla="*/ 66 w 222"/>
                <a:gd name="T23" fmla="*/ 188 h 258"/>
                <a:gd name="T24" fmla="*/ 54 w 222"/>
                <a:gd name="T25" fmla="*/ 215 h 258"/>
                <a:gd name="T26" fmla="*/ 105 w 222"/>
                <a:gd name="T27" fmla="*/ 209 h 258"/>
                <a:gd name="T28" fmla="*/ 48 w 222"/>
                <a:gd name="T29" fmla="*/ 227 h 258"/>
                <a:gd name="T30" fmla="*/ 48 w 222"/>
                <a:gd name="T31" fmla="*/ 239 h 258"/>
                <a:gd name="T32" fmla="*/ 18 w 222"/>
                <a:gd name="T33" fmla="*/ 245 h 258"/>
                <a:gd name="T34" fmla="*/ 27 w 222"/>
                <a:gd name="T35" fmla="*/ 95 h 258"/>
                <a:gd name="T36" fmla="*/ 0 w 222"/>
                <a:gd name="T37" fmla="*/ 44 h 258"/>
                <a:gd name="T38" fmla="*/ 12 w 222"/>
                <a:gd name="T39" fmla="*/ 5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
                <a:gd name="T61" fmla="*/ 0 h 258"/>
                <a:gd name="T62" fmla="*/ 222 w 222"/>
                <a:gd name="T63" fmla="*/ 258 h 2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 h="258">
                  <a:moveTo>
                    <a:pt x="12" y="5"/>
                  </a:moveTo>
                  <a:cubicBezTo>
                    <a:pt x="80" y="4"/>
                    <a:pt x="148" y="0"/>
                    <a:pt x="216" y="2"/>
                  </a:cubicBezTo>
                  <a:cubicBezTo>
                    <a:pt x="222" y="2"/>
                    <a:pt x="207" y="11"/>
                    <a:pt x="201" y="11"/>
                  </a:cubicBezTo>
                  <a:cubicBezTo>
                    <a:pt x="138" y="9"/>
                    <a:pt x="75" y="4"/>
                    <a:pt x="12" y="5"/>
                  </a:cubicBezTo>
                  <a:cubicBezTo>
                    <a:pt x="8" y="5"/>
                    <a:pt x="21" y="10"/>
                    <a:pt x="21" y="14"/>
                  </a:cubicBezTo>
                  <a:cubicBezTo>
                    <a:pt x="22" y="23"/>
                    <a:pt x="12" y="41"/>
                    <a:pt x="12" y="41"/>
                  </a:cubicBezTo>
                  <a:cubicBezTo>
                    <a:pt x="18" y="66"/>
                    <a:pt x="30" y="60"/>
                    <a:pt x="57" y="62"/>
                  </a:cubicBezTo>
                  <a:cubicBezTo>
                    <a:pt x="62" y="78"/>
                    <a:pt x="84" y="81"/>
                    <a:pt x="99" y="86"/>
                  </a:cubicBezTo>
                  <a:cubicBezTo>
                    <a:pt x="108" y="112"/>
                    <a:pt x="92" y="112"/>
                    <a:pt x="114" y="134"/>
                  </a:cubicBezTo>
                  <a:cubicBezTo>
                    <a:pt x="120" y="153"/>
                    <a:pt x="87" y="154"/>
                    <a:pt x="72" y="158"/>
                  </a:cubicBezTo>
                  <a:cubicBezTo>
                    <a:pt x="78" y="177"/>
                    <a:pt x="97" y="165"/>
                    <a:pt x="111" y="179"/>
                  </a:cubicBezTo>
                  <a:cubicBezTo>
                    <a:pt x="84" y="188"/>
                    <a:pt x="99" y="184"/>
                    <a:pt x="66" y="188"/>
                  </a:cubicBezTo>
                  <a:cubicBezTo>
                    <a:pt x="53" y="191"/>
                    <a:pt x="32" y="208"/>
                    <a:pt x="54" y="215"/>
                  </a:cubicBezTo>
                  <a:cubicBezTo>
                    <a:pt x="79" y="207"/>
                    <a:pt x="67" y="206"/>
                    <a:pt x="105" y="209"/>
                  </a:cubicBezTo>
                  <a:cubicBezTo>
                    <a:pt x="85" y="216"/>
                    <a:pt x="69" y="222"/>
                    <a:pt x="48" y="227"/>
                  </a:cubicBezTo>
                  <a:cubicBezTo>
                    <a:pt x="24" y="243"/>
                    <a:pt x="51" y="258"/>
                    <a:pt x="48" y="239"/>
                  </a:cubicBezTo>
                  <a:lnTo>
                    <a:pt x="18" y="245"/>
                  </a:lnTo>
                  <a:lnTo>
                    <a:pt x="27" y="95"/>
                  </a:lnTo>
                  <a:lnTo>
                    <a:pt x="0" y="44"/>
                  </a:lnTo>
                  <a:lnTo>
                    <a:pt x="12" y="5"/>
                  </a:lnTo>
                  <a:close/>
                </a:path>
              </a:pathLst>
            </a:custGeom>
            <a:solidFill>
              <a:schemeClr val="tx1"/>
            </a:solidFill>
            <a:ln w="12700">
              <a:noFill/>
              <a:round/>
              <a:headEnd type="none" w="sm" len="sm"/>
              <a:tailEnd type="none" w="sm" len="sm"/>
            </a:ln>
          </p:spPr>
          <p:txBody>
            <a:bodyPr wrap="none" anchor="ctr"/>
            <a:lstStyle/>
            <a:p>
              <a:endParaRPr lang="en-US"/>
            </a:p>
          </p:txBody>
        </p:sp>
        <p:sp>
          <p:nvSpPr>
            <p:cNvPr id="363" name="Freeform 465">
              <a:extLst>
                <a:ext uri="{FF2B5EF4-FFF2-40B4-BE49-F238E27FC236}">
                  <a16:creationId xmlns:a16="http://schemas.microsoft.com/office/drawing/2014/main" id="{753F59A2-2CFB-B04C-9293-96B188C6936B}"/>
                </a:ext>
              </a:extLst>
            </p:cNvPr>
            <p:cNvSpPr>
              <a:spLocks noChangeAspect="1"/>
            </p:cNvSpPr>
            <p:nvPr/>
          </p:nvSpPr>
          <p:spPr bwMode="auto">
            <a:xfrm>
              <a:off x="3803" y="4045"/>
              <a:ext cx="15" cy="4"/>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4" name="Freeform 466">
              <a:extLst>
                <a:ext uri="{FF2B5EF4-FFF2-40B4-BE49-F238E27FC236}">
                  <a16:creationId xmlns:a16="http://schemas.microsoft.com/office/drawing/2014/main" id="{1FF6D0FB-206C-7443-846A-8B715CC7EC1C}"/>
                </a:ext>
              </a:extLst>
            </p:cNvPr>
            <p:cNvSpPr>
              <a:spLocks noChangeAspect="1"/>
            </p:cNvSpPr>
            <p:nvPr/>
          </p:nvSpPr>
          <p:spPr bwMode="auto">
            <a:xfrm>
              <a:off x="3803" y="4049"/>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5" name="Freeform 467">
              <a:extLst>
                <a:ext uri="{FF2B5EF4-FFF2-40B4-BE49-F238E27FC236}">
                  <a16:creationId xmlns:a16="http://schemas.microsoft.com/office/drawing/2014/main" id="{FFDE2214-4669-F04E-939A-EB908DCBFF89}"/>
                </a:ext>
              </a:extLst>
            </p:cNvPr>
            <p:cNvSpPr>
              <a:spLocks noChangeAspect="1"/>
            </p:cNvSpPr>
            <p:nvPr/>
          </p:nvSpPr>
          <p:spPr bwMode="auto">
            <a:xfrm>
              <a:off x="3803" y="4054"/>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6" name="Freeform 468">
              <a:extLst>
                <a:ext uri="{FF2B5EF4-FFF2-40B4-BE49-F238E27FC236}">
                  <a16:creationId xmlns:a16="http://schemas.microsoft.com/office/drawing/2014/main" id="{F5DCD607-2159-7E42-A989-6A0CCD80088B}"/>
                </a:ext>
              </a:extLst>
            </p:cNvPr>
            <p:cNvSpPr>
              <a:spLocks noChangeAspect="1"/>
            </p:cNvSpPr>
            <p:nvPr/>
          </p:nvSpPr>
          <p:spPr bwMode="auto">
            <a:xfrm>
              <a:off x="3803" y="4059"/>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7" name="Freeform 469">
              <a:extLst>
                <a:ext uri="{FF2B5EF4-FFF2-40B4-BE49-F238E27FC236}">
                  <a16:creationId xmlns:a16="http://schemas.microsoft.com/office/drawing/2014/main" id="{C59A8C6F-88BD-6048-B373-E4E0B4536012}"/>
                </a:ext>
              </a:extLst>
            </p:cNvPr>
            <p:cNvSpPr>
              <a:spLocks noChangeAspect="1"/>
            </p:cNvSpPr>
            <p:nvPr/>
          </p:nvSpPr>
          <p:spPr bwMode="auto">
            <a:xfrm>
              <a:off x="3802" y="4028"/>
              <a:ext cx="19" cy="13"/>
            </a:xfrm>
            <a:custGeom>
              <a:avLst/>
              <a:gdLst>
                <a:gd name="T0" fmla="*/ 96 w 141"/>
                <a:gd name="T1" fmla="*/ 10 h 89"/>
                <a:gd name="T2" fmla="*/ 51 w 141"/>
                <a:gd name="T3" fmla="*/ 22 h 89"/>
                <a:gd name="T4" fmla="*/ 9 w 141"/>
                <a:gd name="T5" fmla="*/ 25 h 89"/>
                <a:gd name="T6" fmla="*/ 45 w 141"/>
                <a:gd name="T7" fmla="*/ 49 h 89"/>
                <a:gd name="T8" fmla="*/ 69 w 141"/>
                <a:gd name="T9" fmla="*/ 82 h 89"/>
                <a:gd name="T10" fmla="*/ 69 w 141"/>
                <a:gd name="T11" fmla="*/ 49 h 89"/>
                <a:gd name="T12" fmla="*/ 93 w 141"/>
                <a:gd name="T13" fmla="*/ 43 h 89"/>
                <a:gd name="T14" fmla="*/ 114 w 141"/>
                <a:gd name="T15" fmla="*/ 88 h 89"/>
                <a:gd name="T16" fmla="*/ 126 w 141"/>
                <a:gd name="T17" fmla="*/ 85 h 89"/>
                <a:gd name="T18" fmla="*/ 120 w 141"/>
                <a:gd name="T19" fmla="*/ 76 h 89"/>
                <a:gd name="T20" fmla="*/ 114 w 141"/>
                <a:gd name="T21" fmla="*/ 58 h 89"/>
                <a:gd name="T22" fmla="*/ 111 w 141"/>
                <a:gd name="T23" fmla="*/ 49 h 89"/>
                <a:gd name="T24" fmla="*/ 138 w 141"/>
                <a:gd name="T25" fmla="*/ 43 h 89"/>
                <a:gd name="T26" fmla="*/ 129 w 141"/>
                <a:gd name="T27" fmla="*/ 34 h 89"/>
                <a:gd name="T28" fmla="*/ 96 w 141"/>
                <a:gd name="T29" fmla="*/ 1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89"/>
                <a:gd name="T47" fmla="*/ 141 w 141"/>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89">
                  <a:moveTo>
                    <a:pt x="96" y="10"/>
                  </a:moveTo>
                  <a:cubicBezTo>
                    <a:pt x="67" y="0"/>
                    <a:pt x="71" y="21"/>
                    <a:pt x="51" y="22"/>
                  </a:cubicBezTo>
                  <a:cubicBezTo>
                    <a:pt x="37" y="23"/>
                    <a:pt x="23" y="24"/>
                    <a:pt x="9" y="25"/>
                  </a:cubicBezTo>
                  <a:cubicBezTo>
                    <a:pt x="0" y="53"/>
                    <a:pt x="17" y="47"/>
                    <a:pt x="45" y="49"/>
                  </a:cubicBezTo>
                  <a:cubicBezTo>
                    <a:pt x="52" y="71"/>
                    <a:pt x="54" y="67"/>
                    <a:pt x="69" y="82"/>
                  </a:cubicBezTo>
                  <a:cubicBezTo>
                    <a:pt x="78" y="69"/>
                    <a:pt x="81" y="61"/>
                    <a:pt x="69" y="49"/>
                  </a:cubicBezTo>
                  <a:cubicBezTo>
                    <a:pt x="77" y="47"/>
                    <a:pt x="85" y="42"/>
                    <a:pt x="93" y="43"/>
                  </a:cubicBezTo>
                  <a:cubicBezTo>
                    <a:pt x="94" y="43"/>
                    <a:pt x="105" y="79"/>
                    <a:pt x="114" y="88"/>
                  </a:cubicBezTo>
                  <a:cubicBezTo>
                    <a:pt x="118" y="87"/>
                    <a:pt x="124" y="89"/>
                    <a:pt x="126" y="85"/>
                  </a:cubicBezTo>
                  <a:cubicBezTo>
                    <a:pt x="128" y="82"/>
                    <a:pt x="121" y="79"/>
                    <a:pt x="120" y="76"/>
                  </a:cubicBezTo>
                  <a:cubicBezTo>
                    <a:pt x="117" y="70"/>
                    <a:pt x="116" y="64"/>
                    <a:pt x="114" y="58"/>
                  </a:cubicBezTo>
                  <a:cubicBezTo>
                    <a:pt x="113" y="55"/>
                    <a:pt x="111" y="49"/>
                    <a:pt x="111" y="49"/>
                  </a:cubicBezTo>
                  <a:cubicBezTo>
                    <a:pt x="120" y="47"/>
                    <a:pt x="131" y="49"/>
                    <a:pt x="138" y="43"/>
                  </a:cubicBezTo>
                  <a:cubicBezTo>
                    <a:pt x="141" y="40"/>
                    <a:pt x="131" y="38"/>
                    <a:pt x="129" y="34"/>
                  </a:cubicBezTo>
                  <a:cubicBezTo>
                    <a:pt x="117" y="12"/>
                    <a:pt x="127" y="10"/>
                    <a:pt x="96" y="10"/>
                  </a:cubicBezTo>
                  <a:close/>
                </a:path>
              </a:pathLst>
            </a:custGeom>
            <a:solidFill>
              <a:schemeClr val="folHlink"/>
            </a:solidFill>
            <a:ln w="12700">
              <a:noFill/>
              <a:round/>
              <a:headEnd type="none" w="sm" len="sm"/>
              <a:tailEnd type="none" w="sm" len="sm"/>
            </a:ln>
          </p:spPr>
          <p:txBody>
            <a:bodyPr wrap="none" anchor="ctr"/>
            <a:lstStyle/>
            <a:p>
              <a:endParaRPr lang="en-US"/>
            </a:p>
          </p:txBody>
        </p:sp>
        <p:sp>
          <p:nvSpPr>
            <p:cNvPr id="368" name="Freeform 470">
              <a:extLst>
                <a:ext uri="{FF2B5EF4-FFF2-40B4-BE49-F238E27FC236}">
                  <a16:creationId xmlns:a16="http://schemas.microsoft.com/office/drawing/2014/main" id="{2736E153-3D80-9440-B28D-839BF44FEA5D}"/>
                </a:ext>
              </a:extLst>
            </p:cNvPr>
            <p:cNvSpPr>
              <a:spLocks noChangeAspect="1"/>
            </p:cNvSpPr>
            <p:nvPr/>
          </p:nvSpPr>
          <p:spPr bwMode="auto">
            <a:xfrm>
              <a:off x="3801" y="4029"/>
              <a:ext cx="11" cy="10"/>
            </a:xfrm>
            <a:custGeom>
              <a:avLst/>
              <a:gdLst>
                <a:gd name="T0" fmla="*/ 68 w 84"/>
                <a:gd name="T1" fmla="*/ 1 h 70"/>
                <a:gd name="T2" fmla="*/ 38 w 84"/>
                <a:gd name="T3" fmla="*/ 4 h 70"/>
                <a:gd name="T4" fmla="*/ 20 w 84"/>
                <a:gd name="T5" fmla="*/ 10 h 70"/>
                <a:gd name="T6" fmla="*/ 44 w 84"/>
                <a:gd name="T7" fmla="*/ 43 h 70"/>
                <a:gd name="T8" fmla="*/ 74 w 84"/>
                <a:gd name="T9" fmla="*/ 70 h 70"/>
                <a:gd name="T10" fmla="*/ 83 w 84"/>
                <a:gd name="T11" fmla="*/ 67 h 70"/>
                <a:gd name="T12" fmla="*/ 74 w 84"/>
                <a:gd name="T13" fmla="*/ 61 h 70"/>
                <a:gd name="T14" fmla="*/ 56 w 84"/>
                <a:gd name="T15" fmla="*/ 37 h 70"/>
                <a:gd name="T16" fmla="*/ 26 w 84"/>
                <a:gd name="T17" fmla="*/ 28 h 70"/>
                <a:gd name="T18" fmla="*/ 53 w 84"/>
                <a:gd name="T19" fmla="*/ 16 h 70"/>
                <a:gd name="T20" fmla="*/ 56 w 84"/>
                <a:gd name="T21" fmla="*/ 7 h 70"/>
                <a:gd name="T22" fmla="*/ 80 w 84"/>
                <a:gd name="T23" fmla="*/ 4 h 70"/>
                <a:gd name="T24" fmla="*/ 68 w 84"/>
                <a:gd name="T25" fmla="*/ 1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
                  </a:moveTo>
                  <a:cubicBezTo>
                    <a:pt x="58" y="2"/>
                    <a:pt x="48" y="2"/>
                    <a:pt x="38" y="4"/>
                  </a:cubicBezTo>
                  <a:cubicBezTo>
                    <a:pt x="32" y="5"/>
                    <a:pt x="20" y="10"/>
                    <a:pt x="20" y="10"/>
                  </a:cubicBezTo>
                  <a:cubicBezTo>
                    <a:pt x="0" y="40"/>
                    <a:pt x="10" y="38"/>
                    <a:pt x="44" y="43"/>
                  </a:cubicBezTo>
                  <a:cubicBezTo>
                    <a:pt x="57" y="52"/>
                    <a:pt x="57" y="64"/>
                    <a:pt x="74" y="70"/>
                  </a:cubicBezTo>
                  <a:cubicBezTo>
                    <a:pt x="77" y="69"/>
                    <a:pt x="83" y="70"/>
                    <a:pt x="83" y="67"/>
                  </a:cubicBezTo>
                  <a:cubicBezTo>
                    <a:pt x="83" y="63"/>
                    <a:pt x="77" y="64"/>
                    <a:pt x="74" y="61"/>
                  </a:cubicBezTo>
                  <a:cubicBezTo>
                    <a:pt x="65" y="52"/>
                    <a:pt x="69" y="43"/>
                    <a:pt x="56" y="37"/>
                  </a:cubicBezTo>
                  <a:cubicBezTo>
                    <a:pt x="46" y="33"/>
                    <a:pt x="26" y="28"/>
                    <a:pt x="26" y="28"/>
                  </a:cubicBezTo>
                  <a:cubicBezTo>
                    <a:pt x="54" y="0"/>
                    <a:pt x="10" y="41"/>
                    <a:pt x="53" y="16"/>
                  </a:cubicBezTo>
                  <a:cubicBezTo>
                    <a:pt x="56" y="14"/>
                    <a:pt x="53" y="8"/>
                    <a:pt x="56" y="7"/>
                  </a:cubicBezTo>
                  <a:cubicBezTo>
                    <a:pt x="63" y="4"/>
                    <a:pt x="73" y="8"/>
                    <a:pt x="80" y="4"/>
                  </a:cubicBezTo>
                  <a:cubicBezTo>
                    <a:pt x="84" y="2"/>
                    <a:pt x="72" y="2"/>
                    <a:pt x="68" y="1"/>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369" name="Freeform 471">
              <a:extLst>
                <a:ext uri="{FF2B5EF4-FFF2-40B4-BE49-F238E27FC236}">
                  <a16:creationId xmlns:a16="http://schemas.microsoft.com/office/drawing/2014/main" id="{EA877619-A5C3-904A-AFB9-361F17EE8D38}"/>
                </a:ext>
              </a:extLst>
            </p:cNvPr>
            <p:cNvSpPr>
              <a:spLocks noChangeAspect="1"/>
            </p:cNvSpPr>
            <p:nvPr/>
          </p:nvSpPr>
          <p:spPr bwMode="auto">
            <a:xfrm>
              <a:off x="3746" y="3945"/>
              <a:ext cx="26" cy="61"/>
            </a:xfrm>
            <a:custGeom>
              <a:avLst/>
              <a:gdLst>
                <a:gd name="T0" fmla="*/ 168 w 195"/>
                <a:gd name="T1" fmla="*/ 0 h 411"/>
                <a:gd name="T2" fmla="*/ 168 w 195"/>
                <a:gd name="T3" fmla="*/ 165 h 411"/>
                <a:gd name="T4" fmla="*/ 195 w 195"/>
                <a:gd name="T5" fmla="*/ 165 h 411"/>
                <a:gd name="T6" fmla="*/ 195 w 195"/>
                <a:gd name="T7" fmla="*/ 213 h 411"/>
                <a:gd name="T8" fmla="*/ 171 w 195"/>
                <a:gd name="T9" fmla="*/ 213 h 411"/>
                <a:gd name="T10" fmla="*/ 171 w 195"/>
                <a:gd name="T11" fmla="*/ 381 h 411"/>
                <a:gd name="T12" fmla="*/ 75 w 195"/>
                <a:gd name="T13" fmla="*/ 411 h 411"/>
                <a:gd name="T14" fmla="*/ 75 w 195"/>
                <a:gd name="T15" fmla="*/ 249 h 411"/>
                <a:gd name="T16" fmla="*/ 0 w 195"/>
                <a:gd name="T17" fmla="*/ 246 h 411"/>
                <a:gd name="T18" fmla="*/ 168 w 195"/>
                <a:gd name="T19" fmla="*/ 0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411"/>
                <a:gd name="T32" fmla="*/ 195 w 195"/>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411">
                  <a:moveTo>
                    <a:pt x="168" y="0"/>
                  </a:moveTo>
                  <a:lnTo>
                    <a:pt x="168" y="165"/>
                  </a:lnTo>
                  <a:lnTo>
                    <a:pt x="195" y="165"/>
                  </a:lnTo>
                  <a:lnTo>
                    <a:pt x="195" y="213"/>
                  </a:lnTo>
                  <a:lnTo>
                    <a:pt x="171" y="213"/>
                  </a:lnTo>
                  <a:lnTo>
                    <a:pt x="171" y="381"/>
                  </a:lnTo>
                  <a:lnTo>
                    <a:pt x="75" y="411"/>
                  </a:lnTo>
                  <a:lnTo>
                    <a:pt x="75" y="249"/>
                  </a:lnTo>
                  <a:lnTo>
                    <a:pt x="0" y="246"/>
                  </a:lnTo>
                  <a:lnTo>
                    <a:pt x="168" y="0"/>
                  </a:lnTo>
                  <a:close/>
                </a:path>
              </a:pathLst>
            </a:custGeom>
            <a:solidFill>
              <a:srgbClr val="120D04"/>
            </a:solidFill>
            <a:ln w="12700">
              <a:noFill/>
              <a:round/>
              <a:headEnd type="none" w="sm" len="sm"/>
              <a:tailEnd type="none" w="sm" len="sm"/>
            </a:ln>
          </p:spPr>
          <p:txBody>
            <a:bodyPr wrap="none" anchor="ctr"/>
            <a:lstStyle/>
            <a:p>
              <a:endParaRPr lang="en-US"/>
            </a:p>
          </p:txBody>
        </p:sp>
        <p:sp>
          <p:nvSpPr>
            <p:cNvPr id="370" name="Line 472">
              <a:extLst>
                <a:ext uri="{FF2B5EF4-FFF2-40B4-BE49-F238E27FC236}">
                  <a16:creationId xmlns:a16="http://schemas.microsoft.com/office/drawing/2014/main" id="{31C6BD8C-B392-9E42-B3FA-79914E257692}"/>
                </a:ext>
              </a:extLst>
            </p:cNvPr>
            <p:cNvSpPr>
              <a:spLocks noChangeAspect="1" noChangeShapeType="1"/>
            </p:cNvSpPr>
            <p:nvPr/>
          </p:nvSpPr>
          <p:spPr bwMode="auto">
            <a:xfrm flipH="1">
              <a:off x="3648" y="3986"/>
              <a:ext cx="17" cy="25"/>
            </a:xfrm>
            <a:prstGeom prst="line">
              <a:avLst/>
            </a:prstGeom>
            <a:noFill/>
            <a:ln w="28575">
              <a:solidFill>
                <a:srgbClr val="DBB069"/>
              </a:solidFill>
              <a:round/>
              <a:headEnd type="none" w="sm" len="sm"/>
              <a:tailEnd type="none" w="sm" len="sm"/>
            </a:ln>
          </p:spPr>
          <p:txBody>
            <a:bodyPr wrap="none" anchor="ctr"/>
            <a:lstStyle/>
            <a:p>
              <a:endParaRPr lang="en-US"/>
            </a:p>
          </p:txBody>
        </p:sp>
        <p:sp>
          <p:nvSpPr>
            <p:cNvPr id="371" name="Freeform 473">
              <a:extLst>
                <a:ext uri="{FF2B5EF4-FFF2-40B4-BE49-F238E27FC236}">
                  <a16:creationId xmlns:a16="http://schemas.microsoft.com/office/drawing/2014/main" id="{90C8FBBE-E5C9-5343-8403-5EA63E35CA79}"/>
                </a:ext>
              </a:extLst>
            </p:cNvPr>
            <p:cNvSpPr>
              <a:spLocks noChangeAspect="1"/>
            </p:cNvSpPr>
            <p:nvPr/>
          </p:nvSpPr>
          <p:spPr bwMode="auto">
            <a:xfrm>
              <a:off x="3642" y="4012"/>
              <a:ext cx="6" cy="22"/>
            </a:xfrm>
            <a:custGeom>
              <a:avLst/>
              <a:gdLst>
                <a:gd name="T0" fmla="*/ 18 w 42"/>
                <a:gd name="T1" fmla="*/ 6 h 147"/>
                <a:gd name="T2" fmla="*/ 12 w 42"/>
                <a:gd name="T3" fmla="*/ 84 h 147"/>
                <a:gd name="T4" fmla="*/ 0 w 42"/>
                <a:gd name="T5" fmla="*/ 147 h 147"/>
                <a:gd name="T6" fmla="*/ 39 w 42"/>
                <a:gd name="T7" fmla="*/ 138 h 147"/>
                <a:gd name="T8" fmla="*/ 42 w 42"/>
                <a:gd name="T9" fmla="*/ 105 h 147"/>
                <a:gd name="T10" fmla="*/ 39 w 42"/>
                <a:gd name="T11" fmla="*/ 0 h 147"/>
                <a:gd name="T12" fmla="*/ 18 w 42"/>
                <a:gd name="T13" fmla="*/ 6 h 147"/>
                <a:gd name="T14" fmla="*/ 0 60000 65536"/>
                <a:gd name="T15" fmla="*/ 0 60000 65536"/>
                <a:gd name="T16" fmla="*/ 0 60000 65536"/>
                <a:gd name="T17" fmla="*/ 0 60000 65536"/>
                <a:gd name="T18" fmla="*/ 0 60000 65536"/>
                <a:gd name="T19" fmla="*/ 0 60000 65536"/>
                <a:gd name="T20" fmla="*/ 0 60000 65536"/>
                <a:gd name="T21" fmla="*/ 0 w 42"/>
                <a:gd name="T22" fmla="*/ 0 h 147"/>
                <a:gd name="T23" fmla="*/ 42 w 42"/>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47">
                  <a:moveTo>
                    <a:pt x="18" y="6"/>
                  </a:moveTo>
                  <a:lnTo>
                    <a:pt x="12" y="84"/>
                  </a:lnTo>
                  <a:lnTo>
                    <a:pt x="0" y="147"/>
                  </a:lnTo>
                  <a:lnTo>
                    <a:pt x="39" y="138"/>
                  </a:lnTo>
                  <a:lnTo>
                    <a:pt x="42" y="105"/>
                  </a:lnTo>
                  <a:lnTo>
                    <a:pt x="39" y="0"/>
                  </a:lnTo>
                  <a:lnTo>
                    <a:pt x="18" y="6"/>
                  </a:lnTo>
                  <a:close/>
                </a:path>
              </a:pathLst>
            </a:custGeom>
            <a:solidFill>
              <a:srgbClr val="A57321"/>
            </a:solidFill>
            <a:ln w="12700">
              <a:noFill/>
              <a:round/>
              <a:headEnd type="none" w="sm" len="sm"/>
              <a:tailEnd type="none" w="sm" len="sm"/>
            </a:ln>
          </p:spPr>
          <p:txBody>
            <a:bodyPr wrap="none" anchor="ctr"/>
            <a:lstStyle/>
            <a:p>
              <a:endParaRPr lang="en-US"/>
            </a:p>
          </p:txBody>
        </p:sp>
        <p:sp>
          <p:nvSpPr>
            <p:cNvPr id="372" name="Line 474">
              <a:extLst>
                <a:ext uri="{FF2B5EF4-FFF2-40B4-BE49-F238E27FC236}">
                  <a16:creationId xmlns:a16="http://schemas.microsoft.com/office/drawing/2014/main" id="{68344F47-DE82-584F-BD32-D9B505422B6A}"/>
                </a:ext>
              </a:extLst>
            </p:cNvPr>
            <p:cNvSpPr>
              <a:spLocks noChangeAspect="1" noChangeShapeType="1"/>
            </p:cNvSpPr>
            <p:nvPr/>
          </p:nvSpPr>
          <p:spPr bwMode="auto">
            <a:xfrm>
              <a:off x="3981" y="3929"/>
              <a:ext cx="2"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373" name="Line 475">
              <a:extLst>
                <a:ext uri="{FF2B5EF4-FFF2-40B4-BE49-F238E27FC236}">
                  <a16:creationId xmlns:a16="http://schemas.microsoft.com/office/drawing/2014/main" id="{672827DC-F906-BB42-8C80-68CF51447A96}"/>
                </a:ext>
              </a:extLst>
            </p:cNvPr>
            <p:cNvSpPr>
              <a:spLocks noChangeAspect="1" noChangeShapeType="1"/>
            </p:cNvSpPr>
            <p:nvPr/>
          </p:nvSpPr>
          <p:spPr bwMode="auto">
            <a:xfrm>
              <a:off x="3982" y="3930"/>
              <a:ext cx="3"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74" name="Line 476">
              <a:extLst>
                <a:ext uri="{FF2B5EF4-FFF2-40B4-BE49-F238E27FC236}">
                  <a16:creationId xmlns:a16="http://schemas.microsoft.com/office/drawing/2014/main" id="{9140200C-E57F-5C40-B4AB-902A5AD7D23D}"/>
                </a:ext>
              </a:extLst>
            </p:cNvPr>
            <p:cNvSpPr>
              <a:spLocks noChangeAspect="1" noChangeShapeType="1"/>
            </p:cNvSpPr>
            <p:nvPr/>
          </p:nvSpPr>
          <p:spPr bwMode="auto">
            <a:xfrm>
              <a:off x="4048" y="3936"/>
              <a:ext cx="3"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375" name="Line 477">
              <a:extLst>
                <a:ext uri="{FF2B5EF4-FFF2-40B4-BE49-F238E27FC236}">
                  <a16:creationId xmlns:a16="http://schemas.microsoft.com/office/drawing/2014/main" id="{0E67EBDA-47EB-E142-ADFD-CC67B9B831F6}"/>
                </a:ext>
              </a:extLst>
            </p:cNvPr>
            <p:cNvSpPr>
              <a:spLocks noChangeAspect="1" noChangeShapeType="1"/>
            </p:cNvSpPr>
            <p:nvPr/>
          </p:nvSpPr>
          <p:spPr bwMode="auto">
            <a:xfrm>
              <a:off x="4050" y="3937"/>
              <a:ext cx="2"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76" name="Freeform 478">
              <a:extLst>
                <a:ext uri="{FF2B5EF4-FFF2-40B4-BE49-F238E27FC236}">
                  <a16:creationId xmlns:a16="http://schemas.microsoft.com/office/drawing/2014/main" id="{0719DFE3-7D23-0F4F-B276-9E74DF07B58F}"/>
                </a:ext>
              </a:extLst>
            </p:cNvPr>
            <p:cNvSpPr>
              <a:spLocks noChangeAspect="1"/>
            </p:cNvSpPr>
            <p:nvPr/>
          </p:nvSpPr>
          <p:spPr bwMode="auto">
            <a:xfrm>
              <a:off x="3872" y="4086"/>
              <a:ext cx="92" cy="30"/>
            </a:xfrm>
            <a:custGeom>
              <a:avLst/>
              <a:gdLst>
                <a:gd name="T0" fmla="*/ 27 w 675"/>
                <a:gd name="T1" fmla="*/ 102 h 201"/>
                <a:gd name="T2" fmla="*/ 321 w 675"/>
                <a:gd name="T3" fmla="*/ 159 h 201"/>
                <a:gd name="T4" fmla="*/ 405 w 675"/>
                <a:gd name="T5" fmla="*/ 0 h 201"/>
                <a:gd name="T6" fmla="*/ 444 w 675"/>
                <a:gd name="T7" fmla="*/ 12 h 201"/>
                <a:gd name="T8" fmla="*/ 384 w 675"/>
                <a:gd name="T9" fmla="*/ 156 h 201"/>
                <a:gd name="T10" fmla="*/ 675 w 675"/>
                <a:gd name="T11" fmla="*/ 153 h 201"/>
                <a:gd name="T12" fmla="*/ 675 w 675"/>
                <a:gd name="T13" fmla="*/ 186 h 201"/>
                <a:gd name="T14" fmla="*/ 324 w 675"/>
                <a:gd name="T15" fmla="*/ 201 h 201"/>
                <a:gd name="T16" fmla="*/ 300 w 675"/>
                <a:gd name="T17" fmla="*/ 177 h 201"/>
                <a:gd name="T18" fmla="*/ 0 w 675"/>
                <a:gd name="T19" fmla="*/ 117 h 201"/>
                <a:gd name="T20" fmla="*/ 27 w 675"/>
                <a:gd name="T21" fmla="*/ 102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5"/>
                <a:gd name="T34" fmla="*/ 0 h 201"/>
                <a:gd name="T35" fmla="*/ 675 w 675"/>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5" h="201">
                  <a:moveTo>
                    <a:pt x="27" y="102"/>
                  </a:moveTo>
                  <a:lnTo>
                    <a:pt x="321" y="159"/>
                  </a:lnTo>
                  <a:lnTo>
                    <a:pt x="405" y="0"/>
                  </a:lnTo>
                  <a:lnTo>
                    <a:pt x="444" y="12"/>
                  </a:lnTo>
                  <a:lnTo>
                    <a:pt x="384" y="156"/>
                  </a:lnTo>
                  <a:lnTo>
                    <a:pt x="675" y="153"/>
                  </a:lnTo>
                  <a:lnTo>
                    <a:pt x="675" y="186"/>
                  </a:lnTo>
                  <a:lnTo>
                    <a:pt x="324" y="201"/>
                  </a:lnTo>
                  <a:lnTo>
                    <a:pt x="300" y="177"/>
                  </a:lnTo>
                  <a:lnTo>
                    <a:pt x="0" y="117"/>
                  </a:lnTo>
                  <a:lnTo>
                    <a:pt x="27" y="102"/>
                  </a:lnTo>
                  <a:close/>
                </a:path>
              </a:pathLst>
            </a:custGeom>
            <a:solidFill>
              <a:srgbClr val="1F1607"/>
            </a:solidFill>
            <a:ln w="12700">
              <a:noFill/>
              <a:round/>
              <a:headEnd type="none" w="sm" len="sm"/>
              <a:tailEnd type="none" w="sm" len="sm"/>
            </a:ln>
          </p:spPr>
          <p:txBody>
            <a:bodyPr wrap="none" anchor="ctr"/>
            <a:lstStyle/>
            <a:p>
              <a:endParaRPr lang="en-US"/>
            </a:p>
          </p:txBody>
        </p:sp>
        <p:sp>
          <p:nvSpPr>
            <p:cNvPr id="377" name="Freeform 479">
              <a:extLst>
                <a:ext uri="{FF2B5EF4-FFF2-40B4-BE49-F238E27FC236}">
                  <a16:creationId xmlns:a16="http://schemas.microsoft.com/office/drawing/2014/main" id="{8CC2506D-5346-F741-9F54-CB80718EFD29}"/>
                </a:ext>
              </a:extLst>
            </p:cNvPr>
            <p:cNvSpPr>
              <a:spLocks noChangeAspect="1"/>
            </p:cNvSpPr>
            <p:nvPr/>
          </p:nvSpPr>
          <p:spPr bwMode="auto">
            <a:xfrm>
              <a:off x="3966" y="4068"/>
              <a:ext cx="20" cy="16"/>
            </a:xfrm>
            <a:custGeom>
              <a:avLst/>
              <a:gdLst>
                <a:gd name="T0" fmla="*/ 0 w 150"/>
                <a:gd name="T1" fmla="*/ 0 h 111"/>
                <a:gd name="T2" fmla="*/ 33 w 150"/>
                <a:gd name="T3" fmla="*/ 21 h 111"/>
                <a:gd name="T4" fmla="*/ 150 w 150"/>
                <a:gd name="T5" fmla="*/ 75 h 111"/>
                <a:gd name="T6" fmla="*/ 132 w 150"/>
                <a:gd name="T7" fmla="*/ 111 h 111"/>
                <a:gd name="T8" fmla="*/ 51 w 150"/>
                <a:gd name="T9" fmla="*/ 81 h 111"/>
                <a:gd name="T10" fmla="*/ 0 w 150"/>
                <a:gd name="T11" fmla="*/ 0 h 111"/>
                <a:gd name="T12" fmla="*/ 0 60000 65536"/>
                <a:gd name="T13" fmla="*/ 0 60000 65536"/>
                <a:gd name="T14" fmla="*/ 0 60000 65536"/>
                <a:gd name="T15" fmla="*/ 0 60000 65536"/>
                <a:gd name="T16" fmla="*/ 0 60000 65536"/>
                <a:gd name="T17" fmla="*/ 0 60000 65536"/>
                <a:gd name="T18" fmla="*/ 0 w 150"/>
                <a:gd name="T19" fmla="*/ 0 h 111"/>
                <a:gd name="T20" fmla="*/ 150 w 150"/>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50" h="111">
                  <a:moveTo>
                    <a:pt x="0" y="0"/>
                  </a:moveTo>
                  <a:lnTo>
                    <a:pt x="33" y="21"/>
                  </a:lnTo>
                  <a:lnTo>
                    <a:pt x="150" y="75"/>
                  </a:lnTo>
                  <a:cubicBezTo>
                    <a:pt x="147" y="96"/>
                    <a:pt x="150" y="102"/>
                    <a:pt x="132" y="111"/>
                  </a:cubicBezTo>
                  <a:lnTo>
                    <a:pt x="51" y="81"/>
                  </a:lnTo>
                  <a:lnTo>
                    <a:pt x="0" y="0"/>
                  </a:lnTo>
                  <a:close/>
                </a:path>
              </a:pathLst>
            </a:custGeom>
            <a:solidFill>
              <a:srgbClr val="694915"/>
            </a:solidFill>
            <a:ln w="12700">
              <a:noFill/>
              <a:round/>
              <a:headEnd type="none" w="sm" len="sm"/>
              <a:tailEnd type="none" w="sm" len="sm"/>
            </a:ln>
          </p:spPr>
          <p:txBody>
            <a:bodyPr wrap="none" anchor="ctr"/>
            <a:lstStyle/>
            <a:p>
              <a:endParaRPr lang="en-US"/>
            </a:p>
          </p:txBody>
        </p:sp>
        <p:sp>
          <p:nvSpPr>
            <p:cNvPr id="378" name="Freeform 480">
              <a:extLst>
                <a:ext uri="{FF2B5EF4-FFF2-40B4-BE49-F238E27FC236}">
                  <a16:creationId xmlns:a16="http://schemas.microsoft.com/office/drawing/2014/main" id="{F46E80E6-C50B-DF44-BA12-6803E550CD7D}"/>
                </a:ext>
              </a:extLst>
            </p:cNvPr>
            <p:cNvSpPr>
              <a:spLocks noChangeAspect="1"/>
            </p:cNvSpPr>
            <p:nvPr/>
          </p:nvSpPr>
          <p:spPr bwMode="auto">
            <a:xfrm>
              <a:off x="3983" y="4075"/>
              <a:ext cx="7" cy="12"/>
            </a:xfrm>
            <a:custGeom>
              <a:avLst/>
              <a:gdLst>
                <a:gd name="T0" fmla="*/ 18 w 54"/>
                <a:gd name="T1" fmla="*/ 0 h 81"/>
                <a:gd name="T2" fmla="*/ 0 w 54"/>
                <a:gd name="T3" fmla="*/ 63 h 81"/>
                <a:gd name="T4" fmla="*/ 54 w 54"/>
                <a:gd name="T5" fmla="*/ 81 h 81"/>
                <a:gd name="T6" fmla="*/ 18 w 54"/>
                <a:gd name="T7" fmla="*/ 0 h 81"/>
                <a:gd name="T8" fmla="*/ 0 60000 65536"/>
                <a:gd name="T9" fmla="*/ 0 60000 65536"/>
                <a:gd name="T10" fmla="*/ 0 60000 65536"/>
                <a:gd name="T11" fmla="*/ 0 60000 65536"/>
                <a:gd name="T12" fmla="*/ 0 w 54"/>
                <a:gd name="T13" fmla="*/ 0 h 81"/>
                <a:gd name="T14" fmla="*/ 54 w 54"/>
                <a:gd name="T15" fmla="*/ 81 h 81"/>
              </a:gdLst>
              <a:ahLst/>
              <a:cxnLst>
                <a:cxn ang="T8">
                  <a:pos x="T0" y="T1"/>
                </a:cxn>
                <a:cxn ang="T9">
                  <a:pos x="T2" y="T3"/>
                </a:cxn>
                <a:cxn ang="T10">
                  <a:pos x="T4" y="T5"/>
                </a:cxn>
                <a:cxn ang="T11">
                  <a:pos x="T6" y="T7"/>
                </a:cxn>
              </a:cxnLst>
              <a:rect l="T12" t="T13" r="T14" b="T15"/>
              <a:pathLst>
                <a:path w="54" h="81">
                  <a:moveTo>
                    <a:pt x="18" y="0"/>
                  </a:moveTo>
                  <a:cubicBezTo>
                    <a:pt x="16" y="34"/>
                    <a:pt x="26" y="50"/>
                    <a:pt x="0" y="63"/>
                  </a:cubicBezTo>
                  <a:lnTo>
                    <a:pt x="54" y="81"/>
                  </a:lnTo>
                  <a:cubicBezTo>
                    <a:pt x="51" y="59"/>
                    <a:pt x="53" y="0"/>
                    <a:pt x="18" y="0"/>
                  </a:cubicBezTo>
                  <a:close/>
                </a:path>
              </a:pathLst>
            </a:custGeom>
            <a:solidFill>
              <a:srgbClr val="A57321"/>
            </a:solidFill>
            <a:ln w="12700">
              <a:noFill/>
              <a:round/>
              <a:headEnd type="none" w="sm" len="sm"/>
              <a:tailEnd type="none" w="sm" len="sm"/>
            </a:ln>
          </p:spPr>
          <p:txBody>
            <a:bodyPr wrap="none" anchor="ctr"/>
            <a:lstStyle/>
            <a:p>
              <a:endParaRPr lang="en-US"/>
            </a:p>
          </p:txBody>
        </p:sp>
        <p:sp>
          <p:nvSpPr>
            <p:cNvPr id="379" name="Freeform 481">
              <a:extLst>
                <a:ext uri="{FF2B5EF4-FFF2-40B4-BE49-F238E27FC236}">
                  <a16:creationId xmlns:a16="http://schemas.microsoft.com/office/drawing/2014/main" id="{7FAAC577-5EBA-1C40-A8DE-9FCDCD6FC9BC}"/>
                </a:ext>
              </a:extLst>
            </p:cNvPr>
            <p:cNvSpPr>
              <a:spLocks noChangeAspect="1"/>
            </p:cNvSpPr>
            <p:nvPr/>
          </p:nvSpPr>
          <p:spPr bwMode="auto">
            <a:xfrm>
              <a:off x="3990" y="4082"/>
              <a:ext cx="7" cy="12"/>
            </a:xfrm>
            <a:custGeom>
              <a:avLst/>
              <a:gdLst>
                <a:gd name="T0" fmla="*/ 3 w 48"/>
                <a:gd name="T1" fmla="*/ 0 h 87"/>
                <a:gd name="T2" fmla="*/ 30 w 48"/>
                <a:gd name="T3" fmla="*/ 12 h 87"/>
                <a:gd name="T4" fmla="*/ 48 w 48"/>
                <a:gd name="T5" fmla="*/ 33 h 87"/>
                <a:gd name="T6" fmla="*/ 48 w 48"/>
                <a:gd name="T7" fmla="*/ 87 h 87"/>
                <a:gd name="T8" fmla="*/ 3 w 48"/>
                <a:gd name="T9" fmla="*/ 0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3" y="0"/>
                  </a:moveTo>
                  <a:cubicBezTo>
                    <a:pt x="27" y="7"/>
                    <a:pt x="19" y="1"/>
                    <a:pt x="30" y="12"/>
                  </a:cubicBezTo>
                  <a:lnTo>
                    <a:pt x="48" y="33"/>
                  </a:lnTo>
                  <a:lnTo>
                    <a:pt x="48" y="87"/>
                  </a:lnTo>
                  <a:cubicBezTo>
                    <a:pt x="0" y="11"/>
                    <a:pt x="3" y="43"/>
                    <a:pt x="3"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80" name="Freeform 482">
              <a:extLst>
                <a:ext uri="{FF2B5EF4-FFF2-40B4-BE49-F238E27FC236}">
                  <a16:creationId xmlns:a16="http://schemas.microsoft.com/office/drawing/2014/main" id="{32628B53-3918-CD4D-BE60-7EC7D045866D}"/>
                </a:ext>
              </a:extLst>
            </p:cNvPr>
            <p:cNvSpPr>
              <a:spLocks noChangeAspect="1"/>
            </p:cNvSpPr>
            <p:nvPr/>
          </p:nvSpPr>
          <p:spPr bwMode="auto">
            <a:xfrm>
              <a:off x="3985" y="4101"/>
              <a:ext cx="33" cy="49"/>
            </a:xfrm>
            <a:custGeom>
              <a:avLst/>
              <a:gdLst>
                <a:gd name="T0" fmla="*/ 84 w 245"/>
                <a:gd name="T1" fmla="*/ 6 h 330"/>
                <a:gd name="T2" fmla="*/ 81 w 245"/>
                <a:gd name="T3" fmla="*/ 117 h 330"/>
                <a:gd name="T4" fmla="*/ 114 w 245"/>
                <a:gd name="T5" fmla="*/ 129 h 330"/>
                <a:gd name="T6" fmla="*/ 111 w 245"/>
                <a:gd name="T7" fmla="*/ 159 h 330"/>
                <a:gd name="T8" fmla="*/ 87 w 245"/>
                <a:gd name="T9" fmla="*/ 156 h 330"/>
                <a:gd name="T10" fmla="*/ 87 w 245"/>
                <a:gd name="T11" fmla="*/ 273 h 330"/>
                <a:gd name="T12" fmla="*/ 114 w 245"/>
                <a:gd name="T13" fmla="*/ 300 h 330"/>
                <a:gd name="T14" fmla="*/ 195 w 245"/>
                <a:gd name="T15" fmla="*/ 330 h 330"/>
                <a:gd name="T16" fmla="*/ 171 w 245"/>
                <a:gd name="T17" fmla="*/ 327 h 330"/>
                <a:gd name="T18" fmla="*/ 150 w 245"/>
                <a:gd name="T19" fmla="*/ 318 h 330"/>
                <a:gd name="T20" fmla="*/ 99 w 245"/>
                <a:gd name="T21" fmla="*/ 312 h 330"/>
                <a:gd name="T22" fmla="*/ 90 w 245"/>
                <a:gd name="T23" fmla="*/ 318 h 330"/>
                <a:gd name="T24" fmla="*/ 48 w 245"/>
                <a:gd name="T25" fmla="*/ 312 h 330"/>
                <a:gd name="T26" fmla="*/ 60 w 245"/>
                <a:gd name="T27" fmla="*/ 279 h 330"/>
                <a:gd name="T28" fmla="*/ 78 w 245"/>
                <a:gd name="T29" fmla="*/ 264 h 330"/>
                <a:gd name="T30" fmla="*/ 75 w 245"/>
                <a:gd name="T31" fmla="*/ 153 h 330"/>
                <a:gd name="T32" fmla="*/ 3 w 245"/>
                <a:gd name="T33" fmla="*/ 120 h 330"/>
                <a:gd name="T34" fmla="*/ 0 w 245"/>
                <a:gd name="T35" fmla="*/ 90 h 330"/>
                <a:gd name="T36" fmla="*/ 42 w 245"/>
                <a:gd name="T37" fmla="*/ 105 h 330"/>
                <a:gd name="T38" fmla="*/ 42 w 245"/>
                <a:gd name="T39" fmla="*/ 75 h 330"/>
                <a:gd name="T40" fmla="*/ 69 w 245"/>
                <a:gd name="T41" fmla="*/ 0 h 330"/>
                <a:gd name="T42" fmla="*/ 84 w 245"/>
                <a:gd name="T43" fmla="*/ 6 h 3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5"/>
                <a:gd name="T67" fmla="*/ 0 h 330"/>
                <a:gd name="T68" fmla="*/ 245 w 245"/>
                <a:gd name="T69" fmla="*/ 330 h 3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5" h="330">
                  <a:moveTo>
                    <a:pt x="84" y="6"/>
                  </a:moveTo>
                  <a:lnTo>
                    <a:pt x="81" y="117"/>
                  </a:lnTo>
                  <a:lnTo>
                    <a:pt x="114" y="129"/>
                  </a:lnTo>
                  <a:lnTo>
                    <a:pt x="111" y="159"/>
                  </a:lnTo>
                  <a:lnTo>
                    <a:pt x="87" y="156"/>
                  </a:lnTo>
                  <a:lnTo>
                    <a:pt x="87" y="273"/>
                  </a:lnTo>
                  <a:lnTo>
                    <a:pt x="114" y="300"/>
                  </a:lnTo>
                  <a:cubicBezTo>
                    <a:pt x="245" y="308"/>
                    <a:pt x="238" y="287"/>
                    <a:pt x="195" y="330"/>
                  </a:cubicBezTo>
                  <a:cubicBezTo>
                    <a:pt x="187" y="329"/>
                    <a:pt x="179" y="329"/>
                    <a:pt x="171" y="327"/>
                  </a:cubicBezTo>
                  <a:cubicBezTo>
                    <a:pt x="163" y="325"/>
                    <a:pt x="160" y="318"/>
                    <a:pt x="150" y="318"/>
                  </a:cubicBezTo>
                  <a:cubicBezTo>
                    <a:pt x="133" y="316"/>
                    <a:pt x="116" y="312"/>
                    <a:pt x="99" y="312"/>
                  </a:cubicBezTo>
                  <a:cubicBezTo>
                    <a:pt x="95" y="312"/>
                    <a:pt x="94" y="317"/>
                    <a:pt x="90" y="318"/>
                  </a:cubicBezTo>
                  <a:cubicBezTo>
                    <a:pt x="81" y="319"/>
                    <a:pt x="57" y="312"/>
                    <a:pt x="48" y="312"/>
                  </a:cubicBezTo>
                  <a:lnTo>
                    <a:pt x="60" y="279"/>
                  </a:lnTo>
                  <a:lnTo>
                    <a:pt x="78" y="264"/>
                  </a:lnTo>
                  <a:lnTo>
                    <a:pt x="75" y="153"/>
                  </a:lnTo>
                  <a:lnTo>
                    <a:pt x="3" y="120"/>
                  </a:lnTo>
                  <a:lnTo>
                    <a:pt x="0" y="90"/>
                  </a:lnTo>
                  <a:lnTo>
                    <a:pt x="42" y="105"/>
                  </a:lnTo>
                  <a:lnTo>
                    <a:pt x="42" y="75"/>
                  </a:lnTo>
                  <a:lnTo>
                    <a:pt x="69" y="0"/>
                  </a:lnTo>
                  <a:lnTo>
                    <a:pt x="84" y="6"/>
                  </a:lnTo>
                  <a:close/>
                </a:path>
              </a:pathLst>
            </a:custGeom>
            <a:gradFill rotWithShape="0">
              <a:gsLst>
                <a:gs pos="0">
                  <a:srgbClr val="DBB069"/>
                </a:gs>
                <a:gs pos="100000">
                  <a:srgbClr val="F5E8D3"/>
                </a:gs>
              </a:gsLst>
              <a:lin ang="0" scaled="1"/>
            </a:gradFill>
            <a:ln w="6350">
              <a:noFill/>
              <a:round/>
              <a:headEnd type="none" w="sm" len="sm"/>
              <a:tailEnd type="none" w="sm" len="sm"/>
            </a:ln>
          </p:spPr>
          <p:txBody>
            <a:bodyPr wrap="none" anchor="ctr"/>
            <a:lstStyle/>
            <a:p>
              <a:endParaRPr lang="en-US"/>
            </a:p>
          </p:txBody>
        </p:sp>
        <p:sp>
          <p:nvSpPr>
            <p:cNvPr id="381" name="Line 483">
              <a:extLst>
                <a:ext uri="{FF2B5EF4-FFF2-40B4-BE49-F238E27FC236}">
                  <a16:creationId xmlns:a16="http://schemas.microsoft.com/office/drawing/2014/main" id="{0A1870FA-61FB-E549-BA16-D524B313EB34}"/>
                </a:ext>
              </a:extLst>
            </p:cNvPr>
            <p:cNvSpPr>
              <a:spLocks noChangeAspect="1" noChangeShapeType="1"/>
            </p:cNvSpPr>
            <p:nvPr/>
          </p:nvSpPr>
          <p:spPr bwMode="auto">
            <a:xfrm flipV="1">
              <a:off x="3733" y="4030"/>
              <a:ext cx="19" cy="1"/>
            </a:xfrm>
            <a:prstGeom prst="line">
              <a:avLst/>
            </a:prstGeom>
            <a:noFill/>
            <a:ln w="38100">
              <a:solidFill>
                <a:srgbClr val="FEFCF8"/>
              </a:solidFill>
              <a:round/>
              <a:headEnd type="none" w="sm" len="sm"/>
              <a:tailEnd type="none" w="sm" len="sm"/>
            </a:ln>
          </p:spPr>
          <p:txBody>
            <a:bodyPr wrap="none" anchor="ctr"/>
            <a:lstStyle/>
            <a:p>
              <a:endParaRPr lang="en-US"/>
            </a:p>
          </p:txBody>
        </p:sp>
        <p:sp>
          <p:nvSpPr>
            <p:cNvPr id="382" name="Line 484">
              <a:extLst>
                <a:ext uri="{FF2B5EF4-FFF2-40B4-BE49-F238E27FC236}">
                  <a16:creationId xmlns:a16="http://schemas.microsoft.com/office/drawing/2014/main" id="{92D2E0F9-4C59-4D48-BF1D-DBE5817E5737}"/>
                </a:ext>
              </a:extLst>
            </p:cNvPr>
            <p:cNvSpPr>
              <a:spLocks noChangeAspect="1" noChangeShapeType="1"/>
            </p:cNvSpPr>
            <p:nvPr/>
          </p:nvSpPr>
          <p:spPr bwMode="auto">
            <a:xfrm flipV="1">
              <a:off x="3775" y="4028"/>
              <a:ext cx="19" cy="1"/>
            </a:xfrm>
            <a:prstGeom prst="line">
              <a:avLst/>
            </a:prstGeom>
            <a:noFill/>
            <a:ln w="38100">
              <a:solidFill>
                <a:srgbClr val="FEFCF8"/>
              </a:solidFill>
              <a:round/>
              <a:headEnd type="none" w="sm" len="sm"/>
              <a:tailEnd type="none" w="sm" len="sm"/>
            </a:ln>
          </p:spPr>
          <p:txBody>
            <a:bodyPr wrap="none" anchor="ctr"/>
            <a:lstStyle/>
            <a:p>
              <a:endParaRPr lang="en-US"/>
            </a:p>
          </p:txBody>
        </p:sp>
        <p:sp>
          <p:nvSpPr>
            <p:cNvPr id="383" name="Line 485">
              <a:extLst>
                <a:ext uri="{FF2B5EF4-FFF2-40B4-BE49-F238E27FC236}">
                  <a16:creationId xmlns:a16="http://schemas.microsoft.com/office/drawing/2014/main" id="{A0C9B079-921A-5747-ADA5-516D605F67C5}"/>
                </a:ext>
              </a:extLst>
            </p:cNvPr>
            <p:cNvSpPr>
              <a:spLocks noChangeAspect="1" noChangeShapeType="1"/>
            </p:cNvSpPr>
            <p:nvPr/>
          </p:nvSpPr>
          <p:spPr bwMode="auto">
            <a:xfrm flipV="1">
              <a:off x="3761" y="4060"/>
              <a:ext cx="10" cy="1"/>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84" name="Line 486">
              <a:extLst>
                <a:ext uri="{FF2B5EF4-FFF2-40B4-BE49-F238E27FC236}">
                  <a16:creationId xmlns:a16="http://schemas.microsoft.com/office/drawing/2014/main" id="{B2B4C8F1-0FEB-3747-AC9F-E36BAE0461C7}"/>
                </a:ext>
              </a:extLst>
            </p:cNvPr>
            <p:cNvSpPr>
              <a:spLocks noChangeAspect="1" noChangeShapeType="1"/>
            </p:cNvSpPr>
            <p:nvPr/>
          </p:nvSpPr>
          <p:spPr bwMode="auto">
            <a:xfrm>
              <a:off x="3763" y="4062"/>
              <a:ext cx="0" cy="13"/>
            </a:xfrm>
            <a:prstGeom prst="line">
              <a:avLst/>
            </a:prstGeom>
            <a:noFill/>
            <a:ln w="9525">
              <a:solidFill>
                <a:srgbClr val="DBB069"/>
              </a:solidFill>
              <a:round/>
              <a:headEnd type="none" w="sm" len="sm"/>
              <a:tailEnd type="none" w="sm" len="sm"/>
            </a:ln>
          </p:spPr>
          <p:txBody>
            <a:bodyPr wrap="none" anchor="ctr"/>
            <a:lstStyle/>
            <a:p>
              <a:endParaRPr lang="en-US"/>
            </a:p>
          </p:txBody>
        </p:sp>
        <p:sp>
          <p:nvSpPr>
            <p:cNvPr id="385" name="Line 487">
              <a:extLst>
                <a:ext uri="{FF2B5EF4-FFF2-40B4-BE49-F238E27FC236}">
                  <a16:creationId xmlns:a16="http://schemas.microsoft.com/office/drawing/2014/main" id="{82695EC8-D58A-0941-BE40-A2C6A8AC4F2B}"/>
                </a:ext>
              </a:extLst>
            </p:cNvPr>
            <p:cNvSpPr>
              <a:spLocks noChangeAspect="1" noChangeShapeType="1"/>
            </p:cNvSpPr>
            <p:nvPr/>
          </p:nvSpPr>
          <p:spPr bwMode="auto">
            <a:xfrm>
              <a:off x="3767" y="4061"/>
              <a:ext cx="0" cy="12"/>
            </a:xfrm>
            <a:prstGeom prst="line">
              <a:avLst/>
            </a:prstGeom>
            <a:noFill/>
            <a:ln w="9525">
              <a:solidFill>
                <a:srgbClr val="DBB069"/>
              </a:solidFill>
              <a:round/>
              <a:headEnd type="none" w="sm" len="sm"/>
              <a:tailEnd type="none" w="sm" len="sm"/>
            </a:ln>
          </p:spPr>
          <p:txBody>
            <a:bodyPr wrap="none" anchor="ctr"/>
            <a:lstStyle/>
            <a:p>
              <a:endParaRPr lang="en-US"/>
            </a:p>
          </p:txBody>
        </p:sp>
      </p:grpSp>
      <p:sp>
        <p:nvSpPr>
          <p:cNvPr id="9" name="Rectangle 8">
            <a:extLst>
              <a:ext uri="{FF2B5EF4-FFF2-40B4-BE49-F238E27FC236}">
                <a16:creationId xmlns:a16="http://schemas.microsoft.com/office/drawing/2014/main" id="{D2920946-CDD0-DB42-820B-A95757EE2C84}"/>
              </a:ext>
            </a:extLst>
          </p:cNvPr>
          <p:cNvSpPr/>
          <p:nvPr/>
        </p:nvSpPr>
        <p:spPr>
          <a:xfrm>
            <a:off x="6314585" y="5463127"/>
            <a:ext cx="5801139" cy="1015663"/>
          </a:xfrm>
          <a:prstGeom prst="rect">
            <a:avLst/>
          </a:prstGeom>
        </p:spPr>
        <p:txBody>
          <a:bodyPr wrap="square">
            <a:spAutoFit/>
          </a:bodyPr>
          <a:lstStyle/>
          <a:p>
            <a:pPr lvl="1" algn="ctr"/>
            <a:r>
              <a:rPr lang="en-US" sz="2000" dirty="0"/>
              <a:t>TRMC’s TENA Architecture Management Team (AMT) comprised of Govt, industry and academia</a:t>
            </a:r>
          </a:p>
        </p:txBody>
      </p:sp>
      <p:cxnSp>
        <p:nvCxnSpPr>
          <p:cNvPr id="1436672" name="Straight Connector 1436671">
            <a:extLst>
              <a:ext uri="{FF2B5EF4-FFF2-40B4-BE49-F238E27FC236}">
                <a16:creationId xmlns:a16="http://schemas.microsoft.com/office/drawing/2014/main" id="{894AC196-5AC1-A240-B7F8-9F6299B08F98}"/>
              </a:ext>
            </a:extLst>
          </p:cNvPr>
          <p:cNvCxnSpPr>
            <a:cxnSpLocks/>
          </p:cNvCxnSpPr>
          <p:nvPr/>
        </p:nvCxnSpPr>
        <p:spPr bwMode="auto">
          <a:xfrm>
            <a:off x="6666879" y="2436130"/>
            <a:ext cx="1" cy="3868112"/>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74351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2BE7-5742-5D40-A35D-A75C32104F0E}"/>
              </a:ext>
            </a:extLst>
          </p:cNvPr>
          <p:cNvSpPr>
            <a:spLocks noGrp="1"/>
          </p:cNvSpPr>
          <p:nvPr>
            <p:ph type="title"/>
          </p:nvPr>
        </p:nvSpPr>
        <p:spPr>
          <a:xfrm>
            <a:off x="2397039" y="0"/>
            <a:ext cx="8147136" cy="795130"/>
          </a:xfrm>
        </p:spPr>
        <p:txBody>
          <a:bodyPr/>
          <a:lstStyle/>
          <a:p>
            <a:r>
              <a:rPr lang="en-US" altLang="x-none" dirty="0"/>
              <a:t>Recommended Integration Approach</a:t>
            </a:r>
            <a:endParaRPr lang="en-US" dirty="0"/>
          </a:p>
        </p:txBody>
      </p:sp>
      <p:sp>
        <p:nvSpPr>
          <p:cNvPr id="3" name="Content Placeholder 2">
            <a:extLst>
              <a:ext uri="{FF2B5EF4-FFF2-40B4-BE49-F238E27FC236}">
                <a16:creationId xmlns:a16="http://schemas.microsoft.com/office/drawing/2014/main" id="{A6524C8D-F668-0644-AD6E-F632ACBBD4E1}"/>
              </a:ext>
            </a:extLst>
          </p:cNvPr>
          <p:cNvSpPr>
            <a:spLocks noGrp="1"/>
          </p:cNvSpPr>
          <p:nvPr>
            <p:ph idx="1"/>
          </p:nvPr>
        </p:nvSpPr>
        <p:spPr>
          <a:xfrm>
            <a:off x="601963" y="956695"/>
            <a:ext cx="11006952" cy="3490725"/>
          </a:xfrm>
        </p:spPr>
        <p:txBody>
          <a:bodyPr/>
          <a:lstStyle/>
          <a:p>
            <a:r>
              <a:rPr lang="en-US" altLang="x-none" sz="2400" dirty="0"/>
              <a:t>Identify a Common Architecture</a:t>
            </a:r>
          </a:p>
          <a:p>
            <a:pPr lvl="1"/>
            <a:r>
              <a:rPr lang="en-US" altLang="x-none" sz="2000" dirty="0"/>
              <a:t>Utilize horizontal Integration using Enterprise Service Bus (ESB) concept (HLA, TENA, etc.) when possible</a:t>
            </a:r>
          </a:p>
          <a:p>
            <a:r>
              <a:rPr lang="en-US" altLang="x-none" sz="2400" dirty="0"/>
              <a:t>ESB Provides Ability to Meaningfully Communicate for Reuse and Composability </a:t>
            </a:r>
          </a:p>
          <a:p>
            <a:pPr lvl="1"/>
            <a:r>
              <a:rPr lang="en-US" altLang="x-none" sz="2000" dirty="0"/>
              <a:t>Standard Data Model to describe the data communicated</a:t>
            </a:r>
          </a:p>
          <a:p>
            <a:pPr lvl="1"/>
            <a:r>
              <a:rPr lang="en-US" altLang="x-none" sz="2000" dirty="0"/>
              <a:t>Standard Services Interfaces (API) </a:t>
            </a:r>
          </a:p>
          <a:p>
            <a:pPr lvl="2">
              <a:buClr>
                <a:schemeClr val="tx1"/>
              </a:buClr>
              <a:buSzPct val="75000"/>
              <a:buFont typeface="Arial" charset="0"/>
              <a:buChar char="•"/>
            </a:pPr>
            <a:r>
              <a:rPr lang="en-US" altLang="x-none" dirty="0">
                <a:latin typeface="Arial Narrow" charset="0"/>
                <a:cs typeface="Arial Narrow" charset="0"/>
              </a:rPr>
              <a:t>Software provides the Standard Services using Standard APIs</a:t>
            </a:r>
          </a:p>
          <a:p>
            <a:pPr marL="2209785" lvl="5">
              <a:buClr>
                <a:schemeClr val="tx1"/>
              </a:buClr>
              <a:buSzPct val="75000"/>
              <a:buFont typeface="Arial" charset="0"/>
              <a:buChar char="•"/>
            </a:pPr>
            <a:r>
              <a:rPr lang="en-US" altLang="x-none" sz="2000" dirty="0">
                <a:latin typeface="Arial Narrow" charset="0"/>
                <a:cs typeface="Arial Narrow" charset="0"/>
              </a:rPr>
              <a:t>e.g. Services to distribute the data model</a:t>
            </a:r>
          </a:p>
          <a:p>
            <a:r>
              <a:rPr lang="en-US" altLang="x-none" sz="2400" dirty="0"/>
              <a:t>Subsystems are called </a:t>
            </a:r>
            <a:r>
              <a:rPr lang="en-US" altLang="x-none" sz="2400" b="1" i="1" dirty="0"/>
              <a:t>Federates</a:t>
            </a:r>
            <a:r>
              <a:rPr lang="en-US" altLang="x-none" sz="2400" dirty="0"/>
              <a:t>.  The Integrated System is called a </a:t>
            </a:r>
            <a:r>
              <a:rPr lang="en-US" altLang="x-none" sz="2400" b="1" i="1" dirty="0"/>
              <a:t>Federation</a:t>
            </a:r>
            <a:r>
              <a:rPr lang="en-US" altLang="x-none" sz="2400" dirty="0"/>
              <a:t>. </a:t>
            </a:r>
          </a:p>
          <a:p>
            <a:endParaRPr lang="en-US" sz="2400" dirty="0"/>
          </a:p>
        </p:txBody>
      </p:sp>
      <p:sp>
        <p:nvSpPr>
          <p:cNvPr id="4" name="Rectangle 38">
            <a:extLst>
              <a:ext uri="{FF2B5EF4-FFF2-40B4-BE49-F238E27FC236}">
                <a16:creationId xmlns:a16="http://schemas.microsoft.com/office/drawing/2014/main" id="{9E25B7BF-7089-1C47-A8F6-1743BE3CC549}"/>
              </a:ext>
            </a:extLst>
          </p:cNvPr>
          <p:cNvSpPr>
            <a:spLocks noChangeArrowheads="1"/>
          </p:cNvSpPr>
          <p:nvPr/>
        </p:nvSpPr>
        <p:spPr bwMode="auto">
          <a:xfrm>
            <a:off x="4211638" y="5414728"/>
            <a:ext cx="4286250" cy="285750"/>
          </a:xfrm>
          <a:prstGeom prst="rect">
            <a:avLst/>
          </a:prstGeom>
          <a:solidFill>
            <a:schemeClr val="accent1"/>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5" name="Straight Connector 4">
            <a:extLst>
              <a:ext uri="{FF2B5EF4-FFF2-40B4-BE49-F238E27FC236}">
                <a16:creationId xmlns:a16="http://schemas.microsoft.com/office/drawing/2014/main" id="{77A13B1F-D63C-C048-8FE8-AD8E4EC6B5DF}"/>
              </a:ext>
            </a:extLst>
          </p:cNvPr>
          <p:cNvCxnSpPr>
            <a:cxnSpLocks noChangeShapeType="1"/>
          </p:cNvCxnSpPr>
          <p:nvPr/>
        </p:nvCxnSpPr>
        <p:spPr bwMode="auto">
          <a:xfrm rot="5400000">
            <a:off x="4921250"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48D97063-811D-1A46-B23C-978F0D8BAF3A}"/>
              </a:ext>
            </a:extLst>
          </p:cNvPr>
          <p:cNvCxnSpPr>
            <a:cxnSpLocks noChangeShapeType="1"/>
          </p:cNvCxnSpPr>
          <p:nvPr/>
        </p:nvCxnSpPr>
        <p:spPr bwMode="auto">
          <a:xfrm rot="5400000">
            <a:off x="3960813" y="5646688"/>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0A8D63DC-58E6-8747-829D-49BF558C69D6}"/>
              </a:ext>
            </a:extLst>
          </p:cNvPr>
          <p:cNvCxnSpPr>
            <a:cxnSpLocks noChangeShapeType="1"/>
          </p:cNvCxnSpPr>
          <p:nvPr/>
        </p:nvCxnSpPr>
        <p:spPr bwMode="auto">
          <a:xfrm rot="5400000">
            <a:off x="5881688"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3F3082F-3669-384E-B0EF-9DCAECD912A3}"/>
              </a:ext>
            </a:extLst>
          </p:cNvPr>
          <p:cNvCxnSpPr>
            <a:cxnSpLocks noChangeShapeType="1"/>
            <a:stCxn id="11" idx="2"/>
          </p:cNvCxnSpPr>
          <p:nvPr/>
        </p:nvCxnSpPr>
        <p:spPr bwMode="auto">
          <a:xfrm>
            <a:off x="7282658" y="5252988"/>
            <a:ext cx="0"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1D959D1C-3490-5244-A929-1D9A6CB67D63}"/>
              </a:ext>
            </a:extLst>
          </p:cNvPr>
          <p:cNvCxnSpPr>
            <a:cxnSpLocks noChangeShapeType="1"/>
            <a:stCxn id="14" idx="2"/>
          </p:cNvCxnSpPr>
          <p:nvPr/>
        </p:nvCxnSpPr>
        <p:spPr bwMode="auto">
          <a:xfrm flipH="1">
            <a:off x="8295482" y="5252988"/>
            <a:ext cx="1"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3E61414-2DA2-2144-85E3-BD27D276E2BE}"/>
              </a:ext>
            </a:extLst>
          </p:cNvPr>
          <p:cNvSpPr>
            <a:spLocks noChangeArrowheads="1"/>
          </p:cNvSpPr>
          <p:nvPr/>
        </p:nvSpPr>
        <p:spPr bwMode="auto">
          <a:xfrm>
            <a:off x="5948364" y="4502100"/>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1" name="Rectangle 10">
            <a:extLst>
              <a:ext uri="{FF2B5EF4-FFF2-40B4-BE49-F238E27FC236}">
                <a16:creationId xmlns:a16="http://schemas.microsoft.com/office/drawing/2014/main" id="{3954155B-DE62-A142-B2A4-A82BD19645BE}"/>
              </a:ext>
            </a:extLst>
          </p:cNvPr>
          <p:cNvSpPr>
            <a:spLocks noChangeArrowheads="1"/>
          </p:cNvSpPr>
          <p:nvPr/>
        </p:nvSpPr>
        <p:spPr bwMode="auto">
          <a:xfrm>
            <a:off x="69088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1">
            <a:extLst>
              <a:ext uri="{FF2B5EF4-FFF2-40B4-BE49-F238E27FC236}">
                <a16:creationId xmlns:a16="http://schemas.microsoft.com/office/drawing/2014/main" id="{ED5A5520-C658-3441-95D8-35F4A584F586}"/>
              </a:ext>
            </a:extLst>
          </p:cNvPr>
          <p:cNvSpPr>
            <a:spLocks noChangeArrowheads="1"/>
          </p:cNvSpPr>
          <p:nvPr/>
        </p:nvSpPr>
        <p:spPr bwMode="auto">
          <a:xfrm>
            <a:off x="4986338" y="4502100"/>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2">
            <a:extLst>
              <a:ext uri="{FF2B5EF4-FFF2-40B4-BE49-F238E27FC236}">
                <a16:creationId xmlns:a16="http://schemas.microsoft.com/office/drawing/2014/main" id="{69CE9F9B-5534-8844-AC4D-0AC1C37C65B8}"/>
              </a:ext>
            </a:extLst>
          </p:cNvPr>
          <p:cNvSpPr>
            <a:spLocks noChangeArrowheads="1"/>
          </p:cNvSpPr>
          <p:nvPr/>
        </p:nvSpPr>
        <p:spPr bwMode="auto">
          <a:xfrm>
            <a:off x="40259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3">
            <a:extLst>
              <a:ext uri="{FF2B5EF4-FFF2-40B4-BE49-F238E27FC236}">
                <a16:creationId xmlns:a16="http://schemas.microsoft.com/office/drawing/2014/main" id="{9AAC8DCE-9983-FF4F-A7EA-5C2902E5C0BD}"/>
              </a:ext>
            </a:extLst>
          </p:cNvPr>
          <p:cNvSpPr>
            <a:spLocks noChangeArrowheads="1"/>
          </p:cNvSpPr>
          <p:nvPr/>
        </p:nvSpPr>
        <p:spPr bwMode="auto">
          <a:xfrm>
            <a:off x="7921626"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4">
            <a:extLst>
              <a:ext uri="{FF2B5EF4-FFF2-40B4-BE49-F238E27FC236}">
                <a16:creationId xmlns:a16="http://schemas.microsoft.com/office/drawing/2014/main" id="{DC5EC855-D0DF-C142-956B-68EE177D94A2}"/>
              </a:ext>
            </a:extLst>
          </p:cNvPr>
          <p:cNvSpPr>
            <a:spLocks noChangeArrowheads="1"/>
          </p:cNvSpPr>
          <p:nvPr/>
        </p:nvSpPr>
        <p:spPr bwMode="auto">
          <a:xfrm>
            <a:off x="4068763" y="5861001"/>
            <a:ext cx="4591050" cy="428625"/>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16" name="Straight Arrow Connector 16">
            <a:extLst>
              <a:ext uri="{FF2B5EF4-FFF2-40B4-BE49-F238E27FC236}">
                <a16:creationId xmlns:a16="http://schemas.microsoft.com/office/drawing/2014/main" id="{3F3407C2-1B7E-BD44-B1CB-B063D25D3707}"/>
              </a:ext>
            </a:extLst>
          </p:cNvPr>
          <p:cNvCxnSpPr>
            <a:cxnSpLocks noChangeShapeType="1"/>
          </p:cNvCxnSpPr>
          <p:nvPr/>
        </p:nvCxnSpPr>
        <p:spPr bwMode="auto">
          <a:xfrm flipV="1">
            <a:off x="3211514" y="5002306"/>
            <a:ext cx="715027" cy="14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8">
            <a:extLst>
              <a:ext uri="{FF2B5EF4-FFF2-40B4-BE49-F238E27FC236}">
                <a16:creationId xmlns:a16="http://schemas.microsoft.com/office/drawing/2014/main" id="{34740892-41E0-F540-BEF8-063A22165B7F}"/>
              </a:ext>
            </a:extLst>
          </p:cNvPr>
          <p:cNvSpPr txBox="1">
            <a:spLocks noChangeArrowheads="1"/>
          </p:cNvSpPr>
          <p:nvPr/>
        </p:nvSpPr>
        <p:spPr bwMode="auto">
          <a:xfrm>
            <a:off x="2282825" y="4860876"/>
            <a:ext cx="9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dirty="0">
                <a:solidFill>
                  <a:schemeClr val="tx1"/>
                </a:solidFill>
                <a:latin typeface="ITCFranklinGothic LT Book" charset="0"/>
              </a:rPr>
              <a:t>Federates</a:t>
            </a:r>
          </a:p>
        </p:txBody>
      </p:sp>
      <p:cxnSp>
        <p:nvCxnSpPr>
          <p:cNvPr id="18" name="Straight Arrow Connector 31">
            <a:extLst>
              <a:ext uri="{FF2B5EF4-FFF2-40B4-BE49-F238E27FC236}">
                <a16:creationId xmlns:a16="http://schemas.microsoft.com/office/drawing/2014/main" id="{1D85EA16-FDF6-D54B-AEFB-16646D34AE07}"/>
              </a:ext>
            </a:extLst>
          </p:cNvPr>
          <p:cNvCxnSpPr>
            <a:cxnSpLocks noChangeShapeType="1"/>
            <a:endCxn id="15" idx="1"/>
          </p:cNvCxnSpPr>
          <p:nvPr/>
        </p:nvCxnSpPr>
        <p:spPr bwMode="auto">
          <a:xfrm>
            <a:off x="3282951" y="5932439"/>
            <a:ext cx="785812" cy="1428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33">
            <a:extLst>
              <a:ext uri="{FF2B5EF4-FFF2-40B4-BE49-F238E27FC236}">
                <a16:creationId xmlns:a16="http://schemas.microsoft.com/office/drawing/2014/main" id="{5E817967-23E7-0248-9BB3-4DB1A9270E0E}"/>
              </a:ext>
            </a:extLst>
          </p:cNvPr>
          <p:cNvSpPr txBox="1">
            <a:spLocks noChangeArrowheads="1"/>
          </p:cNvSpPr>
          <p:nvPr/>
        </p:nvSpPr>
        <p:spPr bwMode="auto">
          <a:xfrm>
            <a:off x="1925639" y="5575251"/>
            <a:ext cx="1881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Software infrastructure</a:t>
            </a:r>
          </a:p>
        </p:txBody>
      </p:sp>
      <p:sp>
        <p:nvSpPr>
          <p:cNvPr id="20" name="TextBox 34">
            <a:extLst>
              <a:ext uri="{FF2B5EF4-FFF2-40B4-BE49-F238E27FC236}">
                <a16:creationId xmlns:a16="http://schemas.microsoft.com/office/drawing/2014/main" id="{4E8131C9-6C5D-C14E-9BB4-6CB19B0431C2}"/>
              </a:ext>
            </a:extLst>
          </p:cNvPr>
          <p:cNvSpPr txBox="1">
            <a:spLocks noChangeArrowheads="1"/>
          </p:cNvSpPr>
          <p:nvPr/>
        </p:nvSpPr>
        <p:spPr bwMode="auto">
          <a:xfrm>
            <a:off x="9069389" y="5343291"/>
            <a:ext cx="1109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API and</a:t>
            </a:r>
          </a:p>
          <a:p>
            <a:pPr eaLnBrk="1" hangingPunct="1"/>
            <a:r>
              <a:rPr lang="en-US" altLang="x-none" sz="1400">
                <a:solidFill>
                  <a:schemeClr val="tx1"/>
                </a:solidFill>
                <a:latin typeface="ITCFranklinGothic LT Book" charset="0"/>
              </a:rPr>
              <a:t>Data Models</a:t>
            </a:r>
          </a:p>
        </p:txBody>
      </p:sp>
      <p:cxnSp>
        <p:nvCxnSpPr>
          <p:cNvPr id="21" name="Straight Arrow Connector 35">
            <a:extLst>
              <a:ext uri="{FF2B5EF4-FFF2-40B4-BE49-F238E27FC236}">
                <a16:creationId xmlns:a16="http://schemas.microsoft.com/office/drawing/2014/main" id="{2F23619C-B213-9445-A687-88C1F978F4F6}"/>
              </a:ext>
            </a:extLst>
          </p:cNvPr>
          <p:cNvCxnSpPr>
            <a:cxnSpLocks noChangeShapeType="1"/>
          </p:cNvCxnSpPr>
          <p:nvPr/>
        </p:nvCxnSpPr>
        <p:spPr bwMode="auto">
          <a:xfrm rot="10800000">
            <a:off x="8526464" y="5556015"/>
            <a:ext cx="4286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B3472BDF-7D7E-6A4D-BB79-48829F67531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44206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727923" y="-90759"/>
            <a:ext cx="9026335" cy="795130"/>
          </a:xfrm>
        </p:spPr>
        <p:txBody>
          <a:bodyPr/>
          <a:lstStyle/>
          <a:p>
            <a:r>
              <a:rPr lang="en-US" dirty="0"/>
              <a:t>Identify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a:xfrm>
            <a:off x="591770" y="891002"/>
            <a:ext cx="11250613" cy="2330142"/>
          </a:xfrm>
        </p:spPr>
        <p:txBody>
          <a:bodyPr/>
          <a:lstStyle/>
          <a:p>
            <a:r>
              <a:rPr lang="en-US" sz="2400" dirty="0"/>
              <a:t>Suggested standards and guidelines include</a:t>
            </a:r>
          </a:p>
          <a:p>
            <a:pPr lvl="1"/>
            <a:r>
              <a:rPr lang="en-US" sz="1800" dirty="0"/>
              <a:t>IEEE </a:t>
            </a:r>
            <a:r>
              <a:rPr lang="en-US" sz="1800" dirty="0" err="1"/>
              <a:t>Std</a:t>
            </a:r>
            <a:r>
              <a:rPr lang="en-US" sz="1800" dirty="0"/>
              <a:t> 1730-2010 - IEEE Recommended Practice for Distributed Simulation Engineering and Execution Process (DSEEP) </a:t>
            </a:r>
          </a:p>
          <a:p>
            <a:pPr lvl="1"/>
            <a:r>
              <a:rPr lang="en-US" sz="1800" dirty="0"/>
              <a:t> IEEE </a:t>
            </a:r>
            <a:r>
              <a:rPr lang="en-US" sz="1800" dirty="0" err="1"/>
              <a:t>Std</a:t>
            </a:r>
            <a:r>
              <a:rPr lang="en-US" sz="1800" dirty="0"/>
              <a:t> 1730.1-2013 - IEEE Recommended Practice for Distributed Simulation Engineering and Execution Process Multi-Architecture Overlay (DMAO)</a:t>
            </a:r>
          </a:p>
          <a:p>
            <a:pPr lvl="1"/>
            <a:r>
              <a:rPr lang="en-US" sz="1800" dirty="0"/>
              <a:t>TENA Concepts of Operations (CONOPS)</a:t>
            </a:r>
          </a:p>
          <a:p>
            <a:r>
              <a:rPr lang="en-US" sz="2400" dirty="0"/>
              <a:t>HLA Distributed Simulation Engineering and Execution Process (</a:t>
            </a:r>
            <a:r>
              <a:rPr lang="en-US" altLang="x-none" sz="2400" dirty="0"/>
              <a:t>DSEEP)</a:t>
            </a:r>
            <a:r>
              <a:rPr lang="en-US" sz="2400" dirty="0"/>
              <a:t> Overview</a:t>
            </a:r>
            <a:endParaRPr lang="en-GB" altLang="x-none" sz="2400" dirty="0"/>
          </a:p>
          <a:p>
            <a:pPr lvl="1"/>
            <a:r>
              <a:rPr lang="en-US" altLang="x-none" sz="1800" dirty="0"/>
              <a:t>IEEE 1730-2010 was developed based on authoritative systems engineering processes that were adopted and extended to address distributed simulation requirements </a:t>
            </a:r>
          </a:p>
          <a:p>
            <a:pPr lvl="1"/>
            <a:r>
              <a:rPr lang="en-GB" altLang="x-none" sz="1800" dirty="0"/>
              <a:t>Identifies and describes the sequence of activities necessary to construct and run distributed simulations</a:t>
            </a:r>
          </a:p>
          <a:p>
            <a:pPr lvl="1"/>
            <a:r>
              <a:rPr lang="en-GB" altLang="x-none" sz="1800" dirty="0"/>
              <a:t>A high-level process that is relevant to and can facilitate the development of solutions</a:t>
            </a:r>
          </a:p>
          <a:p>
            <a:pPr lvl="1"/>
            <a:r>
              <a:rPr lang="en-GB" altLang="x-none" sz="1800" dirty="0"/>
              <a:t>Is independent of interoperability architectures </a:t>
            </a:r>
          </a:p>
          <a:p>
            <a:pPr marL="609585" lvl="1" indent="0">
              <a:buNone/>
            </a:pPr>
            <a:endParaRPr lang="en-US" sz="2000" dirty="0"/>
          </a:p>
        </p:txBody>
      </p:sp>
      <p:grpSp>
        <p:nvGrpSpPr>
          <p:cNvPr id="5" name="Group 5">
            <a:extLst>
              <a:ext uri="{FF2B5EF4-FFF2-40B4-BE49-F238E27FC236}">
                <a16:creationId xmlns:a16="http://schemas.microsoft.com/office/drawing/2014/main" id="{CBFF11B2-90CB-5F4B-A65A-F25B35766297}"/>
              </a:ext>
            </a:extLst>
          </p:cNvPr>
          <p:cNvGrpSpPr>
            <a:grpSpLocks/>
          </p:cNvGrpSpPr>
          <p:nvPr/>
        </p:nvGrpSpPr>
        <p:grpSpPr bwMode="auto">
          <a:xfrm>
            <a:off x="1559859" y="5084620"/>
            <a:ext cx="9194399" cy="1209095"/>
            <a:chOff x="144" y="1056"/>
            <a:chExt cx="5377" cy="1056"/>
          </a:xfrm>
        </p:grpSpPr>
        <p:sp>
          <p:nvSpPr>
            <p:cNvPr id="6" name="Freeform 6">
              <a:extLst>
                <a:ext uri="{FF2B5EF4-FFF2-40B4-BE49-F238E27FC236}">
                  <a16:creationId xmlns:a16="http://schemas.microsoft.com/office/drawing/2014/main" id="{6BB24C3B-EE9A-C142-B7FA-0AA9D009F591}"/>
                </a:ext>
              </a:extLst>
            </p:cNvPr>
            <p:cNvSpPr>
              <a:spLocks/>
            </p:cNvSpPr>
            <p:nvPr/>
          </p:nvSpPr>
          <p:spPr bwMode="auto">
            <a:xfrm>
              <a:off x="2161" y="1957"/>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a:extLst>
                <a:ext uri="{FF2B5EF4-FFF2-40B4-BE49-F238E27FC236}">
                  <a16:creationId xmlns:a16="http://schemas.microsoft.com/office/drawing/2014/main" id="{47530BF1-862F-C646-A564-EDB7D68AB22B}"/>
                </a:ext>
              </a:extLst>
            </p:cNvPr>
            <p:cNvSpPr>
              <a:spLocks/>
            </p:cNvSpPr>
            <p:nvPr/>
          </p:nvSpPr>
          <p:spPr bwMode="auto">
            <a:xfrm>
              <a:off x="2929"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a:extLst>
                <a:ext uri="{FF2B5EF4-FFF2-40B4-BE49-F238E27FC236}">
                  <a16:creationId xmlns:a16="http://schemas.microsoft.com/office/drawing/2014/main" id="{6BB85544-0D3F-A149-852F-0148804C9F9F}"/>
                </a:ext>
              </a:extLst>
            </p:cNvPr>
            <p:cNvSpPr>
              <a:spLocks/>
            </p:cNvSpPr>
            <p:nvPr/>
          </p:nvSpPr>
          <p:spPr bwMode="auto">
            <a:xfrm>
              <a:off x="3745"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9">
              <a:extLst>
                <a:ext uri="{FF2B5EF4-FFF2-40B4-BE49-F238E27FC236}">
                  <a16:creationId xmlns:a16="http://schemas.microsoft.com/office/drawing/2014/main" id="{9FA4B45A-4AE4-1445-A1CF-EBE464B50747}"/>
                </a:ext>
              </a:extLst>
            </p:cNvPr>
            <p:cNvSpPr>
              <a:spLocks/>
            </p:cNvSpPr>
            <p:nvPr/>
          </p:nvSpPr>
          <p:spPr bwMode="auto">
            <a:xfrm>
              <a:off x="4561" y="1960"/>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10">
              <a:extLst>
                <a:ext uri="{FF2B5EF4-FFF2-40B4-BE49-F238E27FC236}">
                  <a16:creationId xmlns:a16="http://schemas.microsoft.com/office/drawing/2014/main" id="{69A28A56-2E26-B443-A22A-7BEE8FC7BA30}"/>
                </a:ext>
              </a:extLst>
            </p:cNvPr>
            <p:cNvSpPr>
              <a:spLocks/>
            </p:cNvSpPr>
            <p:nvPr/>
          </p:nvSpPr>
          <p:spPr bwMode="auto">
            <a:xfrm>
              <a:off x="481" y="194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11">
              <a:extLst>
                <a:ext uri="{FF2B5EF4-FFF2-40B4-BE49-F238E27FC236}">
                  <a16:creationId xmlns:a16="http://schemas.microsoft.com/office/drawing/2014/main" id="{C83210C0-8CF9-DF40-876A-CE8A2F1B3906}"/>
                </a:ext>
              </a:extLst>
            </p:cNvPr>
            <p:cNvSpPr>
              <a:spLocks/>
            </p:cNvSpPr>
            <p:nvPr/>
          </p:nvSpPr>
          <p:spPr bwMode="auto">
            <a:xfrm flipH="1">
              <a:off x="1873"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
              <a:extLst>
                <a:ext uri="{FF2B5EF4-FFF2-40B4-BE49-F238E27FC236}">
                  <a16:creationId xmlns:a16="http://schemas.microsoft.com/office/drawing/2014/main" id="{2EF2281E-7E89-4641-8389-DBF72DF94EEE}"/>
                </a:ext>
              </a:extLst>
            </p:cNvPr>
            <p:cNvSpPr>
              <a:spLocks/>
            </p:cNvSpPr>
            <p:nvPr/>
          </p:nvSpPr>
          <p:spPr bwMode="auto">
            <a:xfrm flipH="1">
              <a:off x="2689"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3">
              <a:extLst>
                <a:ext uri="{FF2B5EF4-FFF2-40B4-BE49-F238E27FC236}">
                  <a16:creationId xmlns:a16="http://schemas.microsoft.com/office/drawing/2014/main" id="{8E969DB4-6913-3042-B709-1A4B931E3ED6}"/>
                </a:ext>
              </a:extLst>
            </p:cNvPr>
            <p:cNvSpPr>
              <a:spLocks/>
            </p:cNvSpPr>
            <p:nvPr/>
          </p:nvSpPr>
          <p:spPr bwMode="auto">
            <a:xfrm flipH="1">
              <a:off x="3505" y="1955"/>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4">
              <a:extLst>
                <a:ext uri="{FF2B5EF4-FFF2-40B4-BE49-F238E27FC236}">
                  <a16:creationId xmlns:a16="http://schemas.microsoft.com/office/drawing/2014/main" id="{0DA434A8-43BC-274E-BD18-5DB35EEEFA08}"/>
                </a:ext>
              </a:extLst>
            </p:cNvPr>
            <p:cNvSpPr>
              <a:spLocks/>
            </p:cNvSpPr>
            <p:nvPr/>
          </p:nvSpPr>
          <p:spPr bwMode="auto">
            <a:xfrm flipH="1">
              <a:off x="4333"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5">
              <a:extLst>
                <a:ext uri="{FF2B5EF4-FFF2-40B4-BE49-F238E27FC236}">
                  <a16:creationId xmlns:a16="http://schemas.microsoft.com/office/drawing/2014/main" id="{FA1738AE-0C98-B34F-99AE-F09DBFE66C73}"/>
                </a:ext>
              </a:extLst>
            </p:cNvPr>
            <p:cNvSpPr>
              <a:spLocks/>
            </p:cNvSpPr>
            <p:nvPr/>
          </p:nvSpPr>
          <p:spPr bwMode="auto">
            <a:xfrm flipH="1">
              <a:off x="513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6">
              <a:extLst>
                <a:ext uri="{FF2B5EF4-FFF2-40B4-BE49-F238E27FC236}">
                  <a16:creationId xmlns:a16="http://schemas.microsoft.com/office/drawing/2014/main" id="{091C3FD1-A874-BA48-AB4D-67592094873E}"/>
                </a:ext>
              </a:extLst>
            </p:cNvPr>
            <p:cNvSpPr>
              <a:spLocks noChangeArrowheads="1"/>
            </p:cNvSpPr>
            <p:nvPr/>
          </p:nvSpPr>
          <p:spPr bwMode="auto">
            <a:xfrm>
              <a:off x="157" y="1462"/>
              <a:ext cx="5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7" name="Rectangle 17">
              <a:extLst>
                <a:ext uri="{FF2B5EF4-FFF2-40B4-BE49-F238E27FC236}">
                  <a16:creationId xmlns:a16="http://schemas.microsoft.com/office/drawing/2014/main" id="{C334CD4D-FB1A-FF4B-B2E3-13C00E6BBBBC}"/>
                </a:ext>
              </a:extLst>
            </p:cNvPr>
            <p:cNvSpPr>
              <a:spLocks noChangeArrowheads="1"/>
            </p:cNvSpPr>
            <p:nvPr/>
          </p:nvSpPr>
          <p:spPr bwMode="auto">
            <a:xfrm>
              <a:off x="161" y="1156"/>
              <a:ext cx="5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8" name="Freeform 18">
              <a:extLst>
                <a:ext uri="{FF2B5EF4-FFF2-40B4-BE49-F238E27FC236}">
                  <a16:creationId xmlns:a16="http://schemas.microsoft.com/office/drawing/2014/main" id="{D2B0FFC8-1D56-1E4F-9479-103348911B26}"/>
                </a:ext>
              </a:extLst>
            </p:cNvPr>
            <p:cNvSpPr>
              <a:spLocks/>
            </p:cNvSpPr>
            <p:nvPr/>
          </p:nvSpPr>
          <p:spPr bwMode="auto">
            <a:xfrm>
              <a:off x="4224" y="1060"/>
              <a:ext cx="507"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20 w 1130"/>
                <a:gd name="T55" fmla="*/ 340 h 984"/>
                <a:gd name="T56" fmla="*/ 20 w 1130"/>
                <a:gd name="T57" fmla="*/ 335 h 984"/>
                <a:gd name="T58" fmla="*/ 20 w 1130"/>
                <a:gd name="T59" fmla="*/ 330 h 984"/>
                <a:gd name="T60" fmla="*/ 21 w 1130"/>
                <a:gd name="T61" fmla="*/ 322 h 984"/>
                <a:gd name="T62" fmla="*/ 21 w 1130"/>
                <a:gd name="T63" fmla="*/ 319 h 984"/>
                <a:gd name="T64" fmla="*/ 21 w 1130"/>
                <a:gd name="T65" fmla="*/ 315 h 984"/>
                <a:gd name="T66" fmla="*/ 21 w 1130"/>
                <a:gd name="T67" fmla="*/ 37 h 984"/>
                <a:gd name="T68" fmla="*/ 21 w 1130"/>
                <a:gd name="T69" fmla="*/ 33 h 984"/>
                <a:gd name="T70" fmla="*/ 21 w 1130"/>
                <a:gd name="T71" fmla="*/ 28 h 984"/>
                <a:gd name="T72" fmla="*/ 20 w 1130"/>
                <a:gd name="T73" fmla="*/ 22 h 984"/>
                <a:gd name="T74" fmla="*/ 20 w 1130"/>
                <a:gd name="T75" fmla="*/ 16 h 984"/>
                <a:gd name="T76" fmla="*/ 20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C0C0C0"/>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19" name="Oval 19">
              <a:extLst>
                <a:ext uri="{FF2B5EF4-FFF2-40B4-BE49-F238E27FC236}">
                  <a16:creationId xmlns:a16="http://schemas.microsoft.com/office/drawing/2014/main" id="{CDE73E00-FE07-604F-894E-547B5A308B96}"/>
                </a:ext>
              </a:extLst>
            </p:cNvPr>
            <p:cNvSpPr>
              <a:spLocks noChangeArrowheads="1"/>
            </p:cNvSpPr>
            <p:nvPr/>
          </p:nvSpPr>
          <p:spPr bwMode="auto">
            <a:xfrm>
              <a:off x="4434"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6</a:t>
              </a:r>
              <a:endParaRPr lang="en-US" altLang="x-none" sz="1000">
                <a:latin typeface="Times New Roman" charset="0"/>
                <a:ea typeface="Times New Roman" charset="0"/>
                <a:cs typeface="Times New Roman" charset="0"/>
              </a:endParaRPr>
            </a:p>
          </p:txBody>
        </p:sp>
        <p:sp>
          <p:nvSpPr>
            <p:cNvPr id="20" name="Freeform 20">
              <a:extLst>
                <a:ext uri="{FF2B5EF4-FFF2-40B4-BE49-F238E27FC236}">
                  <a16:creationId xmlns:a16="http://schemas.microsoft.com/office/drawing/2014/main" id="{35308450-606D-CB4E-BCAE-CBFF7076D16B}"/>
                </a:ext>
              </a:extLst>
            </p:cNvPr>
            <p:cNvSpPr>
              <a:spLocks/>
            </p:cNvSpPr>
            <p:nvPr/>
          </p:nvSpPr>
          <p:spPr bwMode="auto">
            <a:xfrm>
              <a:off x="3429" y="1063"/>
              <a:ext cx="508" cy="785"/>
            </a:xfrm>
            <a:custGeom>
              <a:avLst/>
              <a:gdLst>
                <a:gd name="T0" fmla="*/ 4 w 1130"/>
                <a:gd name="T1" fmla="*/ 0 h 984"/>
                <a:gd name="T2" fmla="*/ 3 w 1130"/>
                <a:gd name="T3" fmla="*/ 1 h 984"/>
                <a:gd name="T4" fmla="*/ 3 w 1130"/>
                <a:gd name="T5" fmla="*/ 2 h 984"/>
                <a:gd name="T6" fmla="*/ 2 w 1130"/>
                <a:gd name="T7" fmla="*/ 2 h 984"/>
                <a:gd name="T8" fmla="*/ 2 w 1130"/>
                <a:gd name="T9" fmla="*/ 5 h 984"/>
                <a:gd name="T10" fmla="*/ 1 w 1130"/>
                <a:gd name="T11" fmla="*/ 9 h 984"/>
                <a:gd name="T12" fmla="*/ 0 w 1130"/>
                <a:gd name="T13" fmla="*/ 14 h 984"/>
                <a:gd name="T14" fmla="*/ 0 w 1130"/>
                <a:gd name="T15" fmla="*/ 20 h 984"/>
                <a:gd name="T16" fmla="*/ 0 w 1130"/>
                <a:gd name="T17" fmla="*/ 26 h 984"/>
                <a:gd name="T18" fmla="*/ 0 w 1130"/>
                <a:gd name="T19" fmla="*/ 30 h 984"/>
                <a:gd name="T20" fmla="*/ 0 w 1130"/>
                <a:gd name="T21" fmla="*/ 33 h 984"/>
                <a:gd name="T22" fmla="*/ 0 w 1130"/>
                <a:gd name="T23" fmla="*/ 285 h 984"/>
                <a:gd name="T24" fmla="*/ 0 w 1130"/>
                <a:gd name="T25" fmla="*/ 288 h 984"/>
                <a:gd name="T26" fmla="*/ 0 w 1130"/>
                <a:gd name="T27" fmla="*/ 291 h 984"/>
                <a:gd name="T28" fmla="*/ 0 w 1130"/>
                <a:gd name="T29" fmla="*/ 298 h 984"/>
                <a:gd name="T30" fmla="*/ 0 w 1130"/>
                <a:gd name="T31" fmla="*/ 303 h 984"/>
                <a:gd name="T32" fmla="*/ 1 w 1130"/>
                <a:gd name="T33" fmla="*/ 308 h 984"/>
                <a:gd name="T34" fmla="*/ 2 w 1130"/>
                <a:gd name="T35" fmla="*/ 313 h 984"/>
                <a:gd name="T36" fmla="*/ 2 w 1130"/>
                <a:gd name="T37" fmla="*/ 315 h 984"/>
                <a:gd name="T38" fmla="*/ 3 w 1130"/>
                <a:gd name="T39" fmla="*/ 318 h 984"/>
                <a:gd name="T40" fmla="*/ 3 w 1130"/>
                <a:gd name="T41" fmla="*/ 318 h 984"/>
                <a:gd name="T42" fmla="*/ 4 w 1130"/>
                <a:gd name="T43" fmla="*/ 318 h 984"/>
                <a:gd name="T44" fmla="*/ 17 w 1130"/>
                <a:gd name="T45" fmla="*/ 318 h 984"/>
                <a:gd name="T46" fmla="*/ 18 w 1130"/>
                <a:gd name="T47" fmla="*/ 318 h 984"/>
                <a:gd name="T48" fmla="*/ 18 w 1130"/>
                <a:gd name="T49" fmla="*/ 318 h 984"/>
                <a:gd name="T50" fmla="*/ 18 w 1130"/>
                <a:gd name="T51" fmla="*/ 315 h 984"/>
                <a:gd name="T52" fmla="*/ 19 w 1130"/>
                <a:gd name="T53" fmla="*/ 313 h 984"/>
                <a:gd name="T54" fmla="*/ 20 w 1130"/>
                <a:gd name="T55" fmla="*/ 308 h 984"/>
                <a:gd name="T56" fmla="*/ 20 w 1130"/>
                <a:gd name="T57" fmla="*/ 303 h 984"/>
                <a:gd name="T58" fmla="*/ 20 w 1130"/>
                <a:gd name="T59" fmla="*/ 298 h 984"/>
                <a:gd name="T60" fmla="*/ 21 w 1130"/>
                <a:gd name="T61" fmla="*/ 291 h 984"/>
                <a:gd name="T62" fmla="*/ 21 w 1130"/>
                <a:gd name="T63" fmla="*/ 288 h 984"/>
                <a:gd name="T64" fmla="*/ 21 w 1130"/>
                <a:gd name="T65" fmla="*/ 285 h 984"/>
                <a:gd name="T66" fmla="*/ 21 w 1130"/>
                <a:gd name="T67" fmla="*/ 33 h 984"/>
                <a:gd name="T68" fmla="*/ 21 w 1130"/>
                <a:gd name="T69" fmla="*/ 30 h 984"/>
                <a:gd name="T70" fmla="*/ 21 w 1130"/>
                <a:gd name="T71" fmla="*/ 26 h 984"/>
                <a:gd name="T72" fmla="*/ 20 w 1130"/>
                <a:gd name="T73" fmla="*/ 20 h 984"/>
                <a:gd name="T74" fmla="*/ 20 w 1130"/>
                <a:gd name="T75" fmla="*/ 14 h 984"/>
                <a:gd name="T76" fmla="*/ 20 w 1130"/>
                <a:gd name="T77" fmla="*/ 9 h 984"/>
                <a:gd name="T78" fmla="*/ 19 w 1130"/>
                <a:gd name="T79" fmla="*/ 5 h 984"/>
                <a:gd name="T80" fmla="*/ 18 w 1130"/>
                <a:gd name="T81" fmla="*/ 2 h 984"/>
                <a:gd name="T82" fmla="*/ 18 w 1130"/>
                <a:gd name="T83" fmla="*/ 2 h 984"/>
                <a:gd name="T84" fmla="*/ 18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983E96"/>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1" name="Oval 21">
              <a:extLst>
                <a:ext uri="{FF2B5EF4-FFF2-40B4-BE49-F238E27FC236}">
                  <a16:creationId xmlns:a16="http://schemas.microsoft.com/office/drawing/2014/main" id="{DCE9BD69-7D50-0C44-97B8-0104106462C2}"/>
                </a:ext>
              </a:extLst>
            </p:cNvPr>
            <p:cNvSpPr>
              <a:spLocks noChangeArrowheads="1"/>
            </p:cNvSpPr>
            <p:nvPr/>
          </p:nvSpPr>
          <p:spPr bwMode="auto">
            <a:xfrm>
              <a:off x="3615" y="1648"/>
              <a:ext cx="117" cy="1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5</a:t>
              </a:r>
              <a:endParaRPr lang="en-US" altLang="x-none" sz="1000">
                <a:latin typeface="Times New Roman" charset="0"/>
                <a:ea typeface="Times New Roman" charset="0"/>
                <a:cs typeface="Times New Roman" charset="0"/>
              </a:endParaRPr>
            </a:p>
          </p:txBody>
        </p:sp>
        <p:sp>
          <p:nvSpPr>
            <p:cNvPr id="22" name="Freeform 22">
              <a:extLst>
                <a:ext uri="{FF2B5EF4-FFF2-40B4-BE49-F238E27FC236}">
                  <a16:creationId xmlns:a16="http://schemas.microsoft.com/office/drawing/2014/main" id="{A33B87AA-5915-C143-854C-EEEBA0A42CCA}"/>
                </a:ext>
              </a:extLst>
            </p:cNvPr>
            <p:cNvSpPr>
              <a:spLocks/>
            </p:cNvSpPr>
            <p:nvPr/>
          </p:nvSpPr>
          <p:spPr bwMode="auto">
            <a:xfrm>
              <a:off x="2602" y="1058"/>
              <a:ext cx="529"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2 w 1130"/>
                <a:gd name="T47" fmla="*/ 352 h 984"/>
                <a:gd name="T48" fmla="*/ 22 w 1130"/>
                <a:gd name="T49" fmla="*/ 351 h 984"/>
                <a:gd name="T50" fmla="*/ 23 w 1130"/>
                <a:gd name="T51" fmla="*/ 348 h 984"/>
                <a:gd name="T52" fmla="*/ 23 w 1130"/>
                <a:gd name="T53" fmla="*/ 346 h 984"/>
                <a:gd name="T54" fmla="*/ 24 w 1130"/>
                <a:gd name="T55" fmla="*/ 340 h 984"/>
                <a:gd name="T56" fmla="*/ 25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5 w 1130"/>
                <a:gd name="T75" fmla="*/ 16 h 984"/>
                <a:gd name="T76" fmla="*/ 24 w 1130"/>
                <a:gd name="T77" fmla="*/ 11 h 984"/>
                <a:gd name="T78" fmla="*/ 23 w 1130"/>
                <a:gd name="T79" fmla="*/ 6 h 984"/>
                <a:gd name="T80" fmla="*/ 23 w 1130"/>
                <a:gd name="T81" fmla="*/ 3 h 984"/>
                <a:gd name="T82" fmla="*/ 22 w 1130"/>
                <a:gd name="T83" fmla="*/ 2 h 984"/>
                <a:gd name="T84" fmla="*/ 22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8CC63E"/>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3" name="Oval 23">
              <a:extLst>
                <a:ext uri="{FF2B5EF4-FFF2-40B4-BE49-F238E27FC236}">
                  <a16:creationId xmlns:a16="http://schemas.microsoft.com/office/drawing/2014/main" id="{405C38CF-26DA-4043-9700-9F3E9263E90D}"/>
                </a:ext>
              </a:extLst>
            </p:cNvPr>
            <p:cNvSpPr>
              <a:spLocks noChangeArrowheads="1"/>
            </p:cNvSpPr>
            <p:nvPr/>
          </p:nvSpPr>
          <p:spPr bwMode="auto">
            <a:xfrm>
              <a:off x="2804" y="1656"/>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4</a:t>
              </a:r>
              <a:endParaRPr lang="en-US" altLang="x-none" sz="1000">
                <a:latin typeface="Times New Roman" charset="0"/>
                <a:ea typeface="Times New Roman" charset="0"/>
                <a:cs typeface="Times New Roman" charset="0"/>
              </a:endParaRPr>
            </a:p>
          </p:txBody>
        </p:sp>
        <p:sp>
          <p:nvSpPr>
            <p:cNvPr id="24" name="Freeform 24">
              <a:extLst>
                <a:ext uri="{FF2B5EF4-FFF2-40B4-BE49-F238E27FC236}">
                  <a16:creationId xmlns:a16="http://schemas.microsoft.com/office/drawing/2014/main" id="{9F8498DF-3CFD-C542-BB68-F24393489CA7}"/>
                </a:ext>
              </a:extLst>
            </p:cNvPr>
            <p:cNvSpPr>
              <a:spLocks/>
            </p:cNvSpPr>
            <p:nvPr/>
          </p:nvSpPr>
          <p:spPr bwMode="auto">
            <a:xfrm>
              <a:off x="1797" y="1060"/>
              <a:ext cx="505"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19 w 1130"/>
                <a:gd name="T55" fmla="*/ 340 h 984"/>
                <a:gd name="T56" fmla="*/ 20 w 1130"/>
                <a:gd name="T57" fmla="*/ 335 h 984"/>
                <a:gd name="T58" fmla="*/ 20 w 1130"/>
                <a:gd name="T59" fmla="*/ 330 h 984"/>
                <a:gd name="T60" fmla="*/ 20 w 1130"/>
                <a:gd name="T61" fmla="*/ 322 h 984"/>
                <a:gd name="T62" fmla="*/ 20 w 1130"/>
                <a:gd name="T63" fmla="*/ 319 h 984"/>
                <a:gd name="T64" fmla="*/ 20 w 1130"/>
                <a:gd name="T65" fmla="*/ 315 h 984"/>
                <a:gd name="T66" fmla="*/ 20 w 1130"/>
                <a:gd name="T67" fmla="*/ 37 h 984"/>
                <a:gd name="T68" fmla="*/ 20 w 1130"/>
                <a:gd name="T69" fmla="*/ 33 h 984"/>
                <a:gd name="T70" fmla="*/ 20 w 1130"/>
                <a:gd name="T71" fmla="*/ 28 h 984"/>
                <a:gd name="T72" fmla="*/ 20 w 1130"/>
                <a:gd name="T73" fmla="*/ 22 h 984"/>
                <a:gd name="T74" fmla="*/ 20 w 1130"/>
                <a:gd name="T75" fmla="*/ 16 h 984"/>
                <a:gd name="T76" fmla="*/ 19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0E93D2"/>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5" name="Oval 25">
              <a:extLst>
                <a:ext uri="{FF2B5EF4-FFF2-40B4-BE49-F238E27FC236}">
                  <a16:creationId xmlns:a16="http://schemas.microsoft.com/office/drawing/2014/main" id="{E4B0A423-B7E0-9940-A771-6456A9AD9A14}"/>
                </a:ext>
              </a:extLst>
            </p:cNvPr>
            <p:cNvSpPr>
              <a:spLocks noChangeArrowheads="1"/>
            </p:cNvSpPr>
            <p:nvPr/>
          </p:nvSpPr>
          <p:spPr bwMode="auto">
            <a:xfrm>
              <a:off x="2005" y="1656"/>
              <a:ext cx="118"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3</a:t>
              </a:r>
              <a:endParaRPr lang="en-US" altLang="x-none" sz="1000">
                <a:latin typeface="Times New Roman" charset="0"/>
                <a:ea typeface="Times New Roman" charset="0"/>
                <a:cs typeface="Times New Roman" charset="0"/>
              </a:endParaRPr>
            </a:p>
          </p:txBody>
        </p:sp>
        <p:sp>
          <p:nvSpPr>
            <p:cNvPr id="26" name="Freeform 26">
              <a:extLst>
                <a:ext uri="{FF2B5EF4-FFF2-40B4-BE49-F238E27FC236}">
                  <a16:creationId xmlns:a16="http://schemas.microsoft.com/office/drawing/2014/main" id="{88C8383C-31BC-5F42-A334-704CB14E3773}"/>
                </a:ext>
              </a:extLst>
            </p:cNvPr>
            <p:cNvSpPr>
              <a:spLocks/>
            </p:cNvSpPr>
            <p:nvPr/>
          </p:nvSpPr>
          <p:spPr bwMode="auto">
            <a:xfrm>
              <a:off x="144" y="1056"/>
              <a:ext cx="526" cy="806"/>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3 h 984"/>
                <a:gd name="T16" fmla="*/ 0 w 1130"/>
                <a:gd name="T17" fmla="*/ 29 h 984"/>
                <a:gd name="T18" fmla="*/ 0 w 1130"/>
                <a:gd name="T19" fmla="*/ 34 h 984"/>
                <a:gd name="T20" fmla="*/ 0 w 1130"/>
                <a:gd name="T21" fmla="*/ 38 h 984"/>
                <a:gd name="T22" fmla="*/ 0 w 1130"/>
                <a:gd name="T23" fmla="*/ 324 h 984"/>
                <a:gd name="T24" fmla="*/ 0 w 1130"/>
                <a:gd name="T25" fmla="*/ 329 h 984"/>
                <a:gd name="T26" fmla="*/ 0 w 1130"/>
                <a:gd name="T27" fmla="*/ 333 h 984"/>
                <a:gd name="T28" fmla="*/ 0 w 1130"/>
                <a:gd name="T29" fmla="*/ 339 h 984"/>
                <a:gd name="T30" fmla="*/ 0 w 1130"/>
                <a:gd name="T31" fmla="*/ 346 h 984"/>
                <a:gd name="T32" fmla="*/ 1 w 1130"/>
                <a:gd name="T33" fmla="*/ 351 h 984"/>
                <a:gd name="T34" fmla="*/ 2 w 1130"/>
                <a:gd name="T35" fmla="*/ 357 h 984"/>
                <a:gd name="T36" fmla="*/ 3 w 1130"/>
                <a:gd name="T37" fmla="*/ 360 h 984"/>
                <a:gd name="T38" fmla="*/ 3 w 1130"/>
                <a:gd name="T39" fmla="*/ 362 h 984"/>
                <a:gd name="T40" fmla="*/ 4 w 1130"/>
                <a:gd name="T41" fmla="*/ 363 h 984"/>
                <a:gd name="T42" fmla="*/ 4 w 1130"/>
                <a:gd name="T43" fmla="*/ 363 h 984"/>
                <a:gd name="T44" fmla="*/ 20 w 1130"/>
                <a:gd name="T45" fmla="*/ 363 h 984"/>
                <a:gd name="T46" fmla="*/ 21 w 1130"/>
                <a:gd name="T47" fmla="*/ 363 h 984"/>
                <a:gd name="T48" fmla="*/ 21 w 1130"/>
                <a:gd name="T49" fmla="*/ 362 h 984"/>
                <a:gd name="T50" fmla="*/ 22 w 1130"/>
                <a:gd name="T51" fmla="*/ 360 h 984"/>
                <a:gd name="T52" fmla="*/ 23 w 1130"/>
                <a:gd name="T53" fmla="*/ 357 h 984"/>
                <a:gd name="T54" fmla="*/ 23 w 1130"/>
                <a:gd name="T55" fmla="*/ 351 h 984"/>
                <a:gd name="T56" fmla="*/ 24 w 1130"/>
                <a:gd name="T57" fmla="*/ 346 h 984"/>
                <a:gd name="T58" fmla="*/ 25 w 1130"/>
                <a:gd name="T59" fmla="*/ 339 h 984"/>
                <a:gd name="T60" fmla="*/ 25 w 1130"/>
                <a:gd name="T61" fmla="*/ 333 h 984"/>
                <a:gd name="T62" fmla="*/ 25 w 1130"/>
                <a:gd name="T63" fmla="*/ 329 h 984"/>
                <a:gd name="T64" fmla="*/ 25 w 1130"/>
                <a:gd name="T65" fmla="*/ 324 h 984"/>
                <a:gd name="T66" fmla="*/ 25 w 1130"/>
                <a:gd name="T67" fmla="*/ 38 h 984"/>
                <a:gd name="T68" fmla="*/ 25 w 1130"/>
                <a:gd name="T69" fmla="*/ 34 h 984"/>
                <a:gd name="T70" fmla="*/ 25 w 1130"/>
                <a:gd name="T71" fmla="*/ 29 h 984"/>
                <a:gd name="T72" fmla="*/ 25 w 1130"/>
                <a:gd name="T73" fmla="*/ 23 h 984"/>
                <a:gd name="T74" fmla="*/ 24 w 1130"/>
                <a:gd name="T75" fmla="*/ 16 h 984"/>
                <a:gd name="T76" fmla="*/ 23 w 1130"/>
                <a:gd name="T77" fmla="*/ 11 h 984"/>
                <a:gd name="T78" fmla="*/ 23 w 1130"/>
                <a:gd name="T79" fmla="*/ 6 h 984"/>
                <a:gd name="T80" fmla="*/ 22 w 1130"/>
                <a:gd name="T81" fmla="*/ 3 h 984"/>
                <a:gd name="T82" fmla="*/ 21 w 1130"/>
                <a:gd name="T83" fmla="*/ 2 h 984"/>
                <a:gd name="T84" fmla="*/ 21 w 1130"/>
                <a:gd name="T85" fmla="*/ 1 h 984"/>
                <a:gd name="T86" fmla="*/ 20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CF05"/>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7" name="Oval 27">
              <a:extLst>
                <a:ext uri="{FF2B5EF4-FFF2-40B4-BE49-F238E27FC236}">
                  <a16:creationId xmlns:a16="http://schemas.microsoft.com/office/drawing/2014/main" id="{350A60FF-04B2-8340-92E7-DF650DD5BE9E}"/>
                </a:ext>
              </a:extLst>
            </p:cNvPr>
            <p:cNvSpPr>
              <a:spLocks noChangeArrowheads="1"/>
            </p:cNvSpPr>
            <p:nvPr/>
          </p:nvSpPr>
          <p:spPr bwMode="auto">
            <a:xfrm>
              <a:off x="348" y="1656"/>
              <a:ext cx="123" cy="1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1</a:t>
              </a:r>
              <a:endParaRPr lang="en-US" altLang="x-none" sz="1000">
                <a:latin typeface="Times New Roman" charset="0"/>
                <a:ea typeface="Times New Roman" charset="0"/>
                <a:cs typeface="Times New Roman" charset="0"/>
              </a:endParaRPr>
            </a:p>
          </p:txBody>
        </p:sp>
        <p:sp>
          <p:nvSpPr>
            <p:cNvPr id="28" name="Freeform 28">
              <a:extLst>
                <a:ext uri="{FF2B5EF4-FFF2-40B4-BE49-F238E27FC236}">
                  <a16:creationId xmlns:a16="http://schemas.microsoft.com/office/drawing/2014/main" id="{BCC00AB9-7D22-5343-8AB9-EAB47C54FB10}"/>
                </a:ext>
              </a:extLst>
            </p:cNvPr>
            <p:cNvSpPr>
              <a:spLocks/>
            </p:cNvSpPr>
            <p:nvPr/>
          </p:nvSpPr>
          <p:spPr bwMode="auto">
            <a:xfrm>
              <a:off x="969" y="1063"/>
              <a:ext cx="527"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1 w 1130"/>
                <a:gd name="T47" fmla="*/ 352 h 984"/>
                <a:gd name="T48" fmla="*/ 21 w 1130"/>
                <a:gd name="T49" fmla="*/ 351 h 984"/>
                <a:gd name="T50" fmla="*/ 22 w 1130"/>
                <a:gd name="T51" fmla="*/ 348 h 984"/>
                <a:gd name="T52" fmla="*/ 23 w 1130"/>
                <a:gd name="T53" fmla="*/ 346 h 984"/>
                <a:gd name="T54" fmla="*/ 24 w 1130"/>
                <a:gd name="T55" fmla="*/ 340 h 984"/>
                <a:gd name="T56" fmla="*/ 24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4 w 1130"/>
                <a:gd name="T75" fmla="*/ 16 h 984"/>
                <a:gd name="T76" fmla="*/ 24 w 1130"/>
                <a:gd name="T77" fmla="*/ 11 h 984"/>
                <a:gd name="T78" fmla="*/ 23 w 1130"/>
                <a:gd name="T79" fmla="*/ 6 h 984"/>
                <a:gd name="T80" fmla="*/ 22 w 1130"/>
                <a:gd name="T81" fmla="*/ 3 h 984"/>
                <a:gd name="T82" fmla="*/ 21 w 1130"/>
                <a:gd name="T83" fmla="*/ 2 h 984"/>
                <a:gd name="T84" fmla="*/ 21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EE1A24"/>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9" name="Rectangle 29">
              <a:extLst>
                <a:ext uri="{FF2B5EF4-FFF2-40B4-BE49-F238E27FC236}">
                  <a16:creationId xmlns:a16="http://schemas.microsoft.com/office/drawing/2014/main" id="{392E0131-CC7E-7A4C-B2D8-BE1B8A15B98E}"/>
                </a:ext>
              </a:extLst>
            </p:cNvPr>
            <p:cNvSpPr>
              <a:spLocks noChangeArrowheads="1"/>
            </p:cNvSpPr>
            <p:nvPr/>
          </p:nvSpPr>
          <p:spPr bwMode="auto">
            <a:xfrm>
              <a:off x="966" y="1108"/>
              <a:ext cx="5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Perform Conceptual Analysis</a:t>
              </a:r>
              <a:endParaRPr lang="en-US" altLang="x-none" sz="1800">
                <a:latin typeface="Times New Roman" charset="0"/>
                <a:ea typeface="Times New Roman" charset="0"/>
                <a:cs typeface="Times New Roman" charset="0"/>
              </a:endParaRPr>
            </a:p>
          </p:txBody>
        </p:sp>
        <p:sp>
          <p:nvSpPr>
            <p:cNvPr id="30" name="Oval 30">
              <a:extLst>
                <a:ext uri="{FF2B5EF4-FFF2-40B4-BE49-F238E27FC236}">
                  <a16:creationId xmlns:a16="http://schemas.microsoft.com/office/drawing/2014/main" id="{BFB067B4-7FDE-8442-9A82-D9BBC2B7AAE1}"/>
                </a:ext>
              </a:extLst>
            </p:cNvPr>
            <p:cNvSpPr>
              <a:spLocks noChangeArrowheads="1"/>
            </p:cNvSpPr>
            <p:nvPr/>
          </p:nvSpPr>
          <p:spPr bwMode="auto">
            <a:xfrm>
              <a:off x="1162" y="1664"/>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2</a:t>
              </a:r>
              <a:endParaRPr lang="en-US" altLang="x-none" sz="1000">
                <a:latin typeface="Times New Roman" charset="0"/>
                <a:ea typeface="Times New Roman" charset="0"/>
                <a:cs typeface="Times New Roman" charset="0"/>
              </a:endParaRPr>
            </a:p>
          </p:txBody>
        </p:sp>
        <p:sp>
          <p:nvSpPr>
            <p:cNvPr id="31" name="Freeform 31">
              <a:extLst>
                <a:ext uri="{FF2B5EF4-FFF2-40B4-BE49-F238E27FC236}">
                  <a16:creationId xmlns:a16="http://schemas.microsoft.com/office/drawing/2014/main" id="{F81669D8-D772-7E42-8825-ECA756233174}"/>
                </a:ext>
              </a:extLst>
            </p:cNvPr>
            <p:cNvSpPr>
              <a:spLocks/>
            </p:cNvSpPr>
            <p:nvPr/>
          </p:nvSpPr>
          <p:spPr bwMode="auto">
            <a:xfrm>
              <a:off x="5029" y="1064"/>
              <a:ext cx="492" cy="801"/>
            </a:xfrm>
            <a:custGeom>
              <a:avLst/>
              <a:gdLst>
                <a:gd name="T0" fmla="*/ 3 w 1130"/>
                <a:gd name="T1" fmla="*/ 0 h 984"/>
                <a:gd name="T2" fmla="*/ 3 w 1130"/>
                <a:gd name="T3" fmla="*/ 1 h 984"/>
                <a:gd name="T4" fmla="*/ 2 w 1130"/>
                <a:gd name="T5" fmla="*/ 2 h 984"/>
                <a:gd name="T6" fmla="*/ 2 w 1130"/>
                <a:gd name="T7" fmla="*/ 3 h 984"/>
                <a:gd name="T8" fmla="*/ 1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1 w 1130"/>
                <a:gd name="T35" fmla="*/ 346 h 984"/>
                <a:gd name="T36" fmla="*/ 2 w 1130"/>
                <a:gd name="T37" fmla="*/ 348 h 984"/>
                <a:gd name="T38" fmla="*/ 2 w 1130"/>
                <a:gd name="T39" fmla="*/ 351 h 984"/>
                <a:gd name="T40" fmla="*/ 3 w 1130"/>
                <a:gd name="T41" fmla="*/ 352 h 984"/>
                <a:gd name="T42" fmla="*/ 3 w 1130"/>
                <a:gd name="T43" fmla="*/ 352 h 984"/>
                <a:gd name="T44" fmla="*/ 15 w 1130"/>
                <a:gd name="T45" fmla="*/ 352 h 984"/>
                <a:gd name="T46" fmla="*/ 15 w 1130"/>
                <a:gd name="T47" fmla="*/ 352 h 984"/>
                <a:gd name="T48" fmla="*/ 15 w 1130"/>
                <a:gd name="T49" fmla="*/ 351 h 984"/>
                <a:gd name="T50" fmla="*/ 16 w 1130"/>
                <a:gd name="T51" fmla="*/ 348 h 984"/>
                <a:gd name="T52" fmla="*/ 16 w 1130"/>
                <a:gd name="T53" fmla="*/ 346 h 984"/>
                <a:gd name="T54" fmla="*/ 17 w 1130"/>
                <a:gd name="T55" fmla="*/ 340 h 984"/>
                <a:gd name="T56" fmla="*/ 17 w 1130"/>
                <a:gd name="T57" fmla="*/ 335 h 984"/>
                <a:gd name="T58" fmla="*/ 17 w 1130"/>
                <a:gd name="T59" fmla="*/ 330 h 984"/>
                <a:gd name="T60" fmla="*/ 17 w 1130"/>
                <a:gd name="T61" fmla="*/ 322 h 984"/>
                <a:gd name="T62" fmla="*/ 17 w 1130"/>
                <a:gd name="T63" fmla="*/ 319 h 984"/>
                <a:gd name="T64" fmla="*/ 17 w 1130"/>
                <a:gd name="T65" fmla="*/ 315 h 984"/>
                <a:gd name="T66" fmla="*/ 17 w 1130"/>
                <a:gd name="T67" fmla="*/ 37 h 984"/>
                <a:gd name="T68" fmla="*/ 17 w 1130"/>
                <a:gd name="T69" fmla="*/ 33 h 984"/>
                <a:gd name="T70" fmla="*/ 17 w 1130"/>
                <a:gd name="T71" fmla="*/ 28 h 984"/>
                <a:gd name="T72" fmla="*/ 17 w 1130"/>
                <a:gd name="T73" fmla="*/ 22 h 984"/>
                <a:gd name="T74" fmla="*/ 17 w 1130"/>
                <a:gd name="T75" fmla="*/ 16 h 984"/>
                <a:gd name="T76" fmla="*/ 17 w 1130"/>
                <a:gd name="T77" fmla="*/ 11 h 984"/>
                <a:gd name="T78" fmla="*/ 16 w 1130"/>
                <a:gd name="T79" fmla="*/ 6 h 984"/>
                <a:gd name="T80" fmla="*/ 16 w 1130"/>
                <a:gd name="T81" fmla="*/ 3 h 984"/>
                <a:gd name="T82" fmla="*/ 15 w 1130"/>
                <a:gd name="T83" fmla="*/ 2 h 984"/>
                <a:gd name="T84" fmla="*/ 15 w 1130"/>
                <a:gd name="T85" fmla="*/ 1 h 984"/>
                <a:gd name="T86" fmla="*/ 15 w 1130"/>
                <a:gd name="T87" fmla="*/ 0 h 984"/>
                <a:gd name="T88" fmla="*/ 3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9931C"/>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32" name="Rectangle 32">
              <a:extLst>
                <a:ext uri="{FF2B5EF4-FFF2-40B4-BE49-F238E27FC236}">
                  <a16:creationId xmlns:a16="http://schemas.microsoft.com/office/drawing/2014/main" id="{41F602E4-0B99-174F-B57D-D8305B1120D9}"/>
                </a:ext>
              </a:extLst>
            </p:cNvPr>
            <p:cNvSpPr>
              <a:spLocks noChangeArrowheads="1"/>
            </p:cNvSpPr>
            <p:nvPr/>
          </p:nvSpPr>
          <p:spPr bwMode="auto">
            <a:xfrm>
              <a:off x="5026" y="1109"/>
              <a:ext cx="49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Analyze Data and Evaluate Results</a:t>
              </a:r>
              <a:endParaRPr lang="en-US" altLang="x-none" sz="1800">
                <a:latin typeface="Times New Roman" charset="0"/>
                <a:ea typeface="Times New Roman" charset="0"/>
                <a:cs typeface="Times New Roman" charset="0"/>
              </a:endParaRPr>
            </a:p>
          </p:txBody>
        </p:sp>
        <p:sp>
          <p:nvSpPr>
            <p:cNvPr id="33" name="Oval 33">
              <a:extLst>
                <a:ext uri="{FF2B5EF4-FFF2-40B4-BE49-F238E27FC236}">
                  <a16:creationId xmlns:a16="http://schemas.microsoft.com/office/drawing/2014/main" id="{22A0B8E4-AEC5-D645-8037-BBED075CBA2F}"/>
                </a:ext>
              </a:extLst>
            </p:cNvPr>
            <p:cNvSpPr>
              <a:spLocks noChangeArrowheads="1"/>
            </p:cNvSpPr>
            <p:nvPr/>
          </p:nvSpPr>
          <p:spPr bwMode="auto">
            <a:xfrm>
              <a:off x="5248"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7</a:t>
              </a:r>
              <a:endParaRPr lang="en-US" altLang="x-none" sz="1000">
                <a:latin typeface="Times New Roman" charset="0"/>
                <a:ea typeface="Times New Roman" charset="0"/>
                <a:cs typeface="Times New Roman" charset="0"/>
              </a:endParaRPr>
            </a:p>
          </p:txBody>
        </p:sp>
        <p:sp>
          <p:nvSpPr>
            <p:cNvPr id="34" name="Line 34">
              <a:extLst>
                <a:ext uri="{FF2B5EF4-FFF2-40B4-BE49-F238E27FC236}">
                  <a16:creationId xmlns:a16="http://schemas.microsoft.com/office/drawing/2014/main" id="{5DFF6A30-3A78-944B-9B8C-721CBC4B02B7}"/>
                </a:ext>
              </a:extLst>
            </p:cNvPr>
            <p:cNvSpPr>
              <a:spLocks noChangeShapeType="1"/>
            </p:cNvSpPr>
            <p:nvPr/>
          </p:nvSpPr>
          <p:spPr bwMode="auto">
            <a:xfrm>
              <a:off x="401" y="2111"/>
              <a:ext cx="4912" cy="1"/>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35">
              <a:extLst>
                <a:ext uri="{FF2B5EF4-FFF2-40B4-BE49-F238E27FC236}">
                  <a16:creationId xmlns:a16="http://schemas.microsoft.com/office/drawing/2014/main" id="{06C0FFE1-EB81-B04E-A62A-07DDA52C20EC}"/>
                </a:ext>
              </a:extLst>
            </p:cNvPr>
            <p:cNvSpPr>
              <a:spLocks noChangeShapeType="1"/>
            </p:cNvSpPr>
            <p:nvPr/>
          </p:nvSpPr>
          <p:spPr bwMode="auto">
            <a:xfrm>
              <a:off x="5305" y="1874"/>
              <a:ext cx="0" cy="21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36">
              <a:extLst>
                <a:ext uri="{FF2B5EF4-FFF2-40B4-BE49-F238E27FC236}">
                  <a16:creationId xmlns:a16="http://schemas.microsoft.com/office/drawing/2014/main" id="{D5D8E9B7-74A5-9942-B6F5-52897AACA300}"/>
                </a:ext>
              </a:extLst>
            </p:cNvPr>
            <p:cNvSpPr>
              <a:spLocks noChangeShapeType="1"/>
            </p:cNvSpPr>
            <p:nvPr/>
          </p:nvSpPr>
          <p:spPr bwMode="auto">
            <a:xfrm>
              <a:off x="4489" y="1875"/>
              <a:ext cx="0" cy="22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7">
              <a:extLst>
                <a:ext uri="{FF2B5EF4-FFF2-40B4-BE49-F238E27FC236}">
                  <a16:creationId xmlns:a16="http://schemas.microsoft.com/office/drawing/2014/main" id="{85179A47-D256-7043-AE8F-E9682ED61FDE}"/>
                </a:ext>
              </a:extLst>
            </p:cNvPr>
            <p:cNvSpPr>
              <a:spLocks noChangeShapeType="1"/>
            </p:cNvSpPr>
            <p:nvPr/>
          </p:nvSpPr>
          <p:spPr bwMode="auto">
            <a:xfrm flipH="1">
              <a:off x="3672" y="1868"/>
              <a:ext cx="1" cy="23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Line 38">
              <a:extLst>
                <a:ext uri="{FF2B5EF4-FFF2-40B4-BE49-F238E27FC236}">
                  <a16:creationId xmlns:a16="http://schemas.microsoft.com/office/drawing/2014/main" id="{95E4E57F-4DA9-9143-889F-D52BCAE82D94}"/>
                </a:ext>
              </a:extLst>
            </p:cNvPr>
            <p:cNvSpPr>
              <a:spLocks noChangeShapeType="1"/>
            </p:cNvSpPr>
            <p:nvPr/>
          </p:nvSpPr>
          <p:spPr bwMode="auto">
            <a:xfrm>
              <a:off x="2865" y="1872"/>
              <a:ext cx="0" cy="223"/>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39">
              <a:extLst>
                <a:ext uri="{FF2B5EF4-FFF2-40B4-BE49-F238E27FC236}">
                  <a16:creationId xmlns:a16="http://schemas.microsoft.com/office/drawing/2014/main" id="{0DCE94CF-5DBA-7941-9860-262DB4F5E033}"/>
                </a:ext>
              </a:extLst>
            </p:cNvPr>
            <p:cNvSpPr>
              <a:spLocks noChangeShapeType="1"/>
            </p:cNvSpPr>
            <p:nvPr/>
          </p:nvSpPr>
          <p:spPr bwMode="auto">
            <a:xfrm>
              <a:off x="2065" y="1874"/>
              <a:ext cx="0" cy="23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 name="Line 40">
              <a:extLst>
                <a:ext uri="{FF2B5EF4-FFF2-40B4-BE49-F238E27FC236}">
                  <a16:creationId xmlns:a16="http://schemas.microsoft.com/office/drawing/2014/main" id="{4861BCCC-96D5-7347-B535-51EE622497B9}"/>
                </a:ext>
              </a:extLst>
            </p:cNvPr>
            <p:cNvSpPr>
              <a:spLocks noChangeShapeType="1"/>
            </p:cNvSpPr>
            <p:nvPr/>
          </p:nvSpPr>
          <p:spPr bwMode="auto">
            <a:xfrm>
              <a:off x="409" y="1876"/>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 name="Freeform 41">
              <a:extLst>
                <a:ext uri="{FF2B5EF4-FFF2-40B4-BE49-F238E27FC236}">
                  <a16:creationId xmlns:a16="http://schemas.microsoft.com/office/drawing/2014/main" id="{53885CA3-4048-3F45-A778-A3B6B1B5FD5D}"/>
                </a:ext>
              </a:extLst>
            </p:cNvPr>
            <p:cNvSpPr>
              <a:spLocks/>
            </p:cNvSpPr>
            <p:nvPr/>
          </p:nvSpPr>
          <p:spPr bwMode="auto">
            <a:xfrm flipH="1">
              <a:off x="105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Line 42">
              <a:extLst>
                <a:ext uri="{FF2B5EF4-FFF2-40B4-BE49-F238E27FC236}">
                  <a16:creationId xmlns:a16="http://schemas.microsoft.com/office/drawing/2014/main" id="{4ABBB2C9-760F-FE47-892E-EA920D324AE5}"/>
                </a:ext>
              </a:extLst>
            </p:cNvPr>
            <p:cNvSpPr>
              <a:spLocks noChangeShapeType="1"/>
            </p:cNvSpPr>
            <p:nvPr/>
          </p:nvSpPr>
          <p:spPr bwMode="auto">
            <a:xfrm flipV="1">
              <a:off x="678"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Line 43">
              <a:extLst>
                <a:ext uri="{FF2B5EF4-FFF2-40B4-BE49-F238E27FC236}">
                  <a16:creationId xmlns:a16="http://schemas.microsoft.com/office/drawing/2014/main" id="{A2DA12E6-6EEE-6642-BCF7-D306691DFFD2}"/>
                </a:ext>
              </a:extLst>
            </p:cNvPr>
            <p:cNvSpPr>
              <a:spLocks noChangeShapeType="1"/>
            </p:cNvSpPr>
            <p:nvPr/>
          </p:nvSpPr>
          <p:spPr bwMode="auto">
            <a:xfrm flipV="1">
              <a:off x="1503"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4" name="Line 44">
              <a:extLst>
                <a:ext uri="{FF2B5EF4-FFF2-40B4-BE49-F238E27FC236}">
                  <a16:creationId xmlns:a16="http://schemas.microsoft.com/office/drawing/2014/main" id="{18A20EA9-B0BC-7848-B57B-40E092564879}"/>
                </a:ext>
              </a:extLst>
            </p:cNvPr>
            <p:cNvSpPr>
              <a:spLocks noChangeShapeType="1"/>
            </p:cNvSpPr>
            <p:nvPr/>
          </p:nvSpPr>
          <p:spPr bwMode="auto">
            <a:xfrm flipV="1">
              <a:off x="2311" y="1479"/>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5" name="Line 45">
              <a:extLst>
                <a:ext uri="{FF2B5EF4-FFF2-40B4-BE49-F238E27FC236}">
                  <a16:creationId xmlns:a16="http://schemas.microsoft.com/office/drawing/2014/main" id="{D824F59B-727E-DB48-BA7F-1CE907EBE8B1}"/>
                </a:ext>
              </a:extLst>
            </p:cNvPr>
            <p:cNvSpPr>
              <a:spLocks noChangeShapeType="1"/>
            </p:cNvSpPr>
            <p:nvPr/>
          </p:nvSpPr>
          <p:spPr bwMode="auto">
            <a:xfrm flipV="1">
              <a:off x="3138" y="1478"/>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46">
              <a:extLst>
                <a:ext uri="{FF2B5EF4-FFF2-40B4-BE49-F238E27FC236}">
                  <a16:creationId xmlns:a16="http://schemas.microsoft.com/office/drawing/2014/main" id="{3686ADAD-B13C-F744-8DC5-389D289C384C}"/>
                </a:ext>
              </a:extLst>
            </p:cNvPr>
            <p:cNvSpPr>
              <a:spLocks noChangeShapeType="1"/>
            </p:cNvSpPr>
            <p:nvPr/>
          </p:nvSpPr>
          <p:spPr bwMode="auto">
            <a:xfrm flipV="1">
              <a:off x="3945" y="1480"/>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47">
              <a:extLst>
                <a:ext uri="{FF2B5EF4-FFF2-40B4-BE49-F238E27FC236}">
                  <a16:creationId xmlns:a16="http://schemas.microsoft.com/office/drawing/2014/main" id="{CEAB5F67-86EF-6D4A-A044-79CD051F88B7}"/>
                </a:ext>
              </a:extLst>
            </p:cNvPr>
            <p:cNvSpPr>
              <a:spLocks noChangeShapeType="1"/>
            </p:cNvSpPr>
            <p:nvPr/>
          </p:nvSpPr>
          <p:spPr bwMode="auto">
            <a:xfrm flipV="1">
              <a:off x="4741" y="1476"/>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Rectangle 48">
              <a:extLst>
                <a:ext uri="{FF2B5EF4-FFF2-40B4-BE49-F238E27FC236}">
                  <a16:creationId xmlns:a16="http://schemas.microsoft.com/office/drawing/2014/main" id="{C18D5A2A-C9AC-8940-AF79-2FB75C45A6D3}"/>
                </a:ext>
              </a:extLst>
            </p:cNvPr>
            <p:cNvSpPr>
              <a:spLocks noChangeArrowheads="1"/>
            </p:cNvSpPr>
            <p:nvPr/>
          </p:nvSpPr>
          <p:spPr bwMode="auto">
            <a:xfrm>
              <a:off x="144" y="1109"/>
              <a:ext cx="5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Define Simulation Environment Objectives</a:t>
              </a:r>
              <a:endParaRPr lang="en-US" altLang="x-none" sz="1800">
                <a:solidFill>
                  <a:schemeClr val="tx1"/>
                </a:solidFill>
                <a:latin typeface="Times New Roman" charset="0"/>
                <a:ea typeface="Times New Roman" charset="0"/>
                <a:cs typeface="Times New Roman" charset="0"/>
              </a:endParaRPr>
            </a:p>
          </p:txBody>
        </p:sp>
        <p:sp>
          <p:nvSpPr>
            <p:cNvPr id="49" name="Rectangle 49">
              <a:extLst>
                <a:ext uri="{FF2B5EF4-FFF2-40B4-BE49-F238E27FC236}">
                  <a16:creationId xmlns:a16="http://schemas.microsoft.com/office/drawing/2014/main" id="{CD928249-2B6B-5F4B-BE18-B5CD747E384C}"/>
                </a:ext>
              </a:extLst>
            </p:cNvPr>
            <p:cNvSpPr>
              <a:spLocks noChangeArrowheads="1"/>
            </p:cNvSpPr>
            <p:nvPr/>
          </p:nvSpPr>
          <p:spPr bwMode="auto">
            <a:xfrm>
              <a:off x="1789" y="1113"/>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Design Simulation Environment</a:t>
              </a:r>
              <a:endParaRPr lang="en-US" altLang="x-none" sz="1800" b="1" dirty="0">
                <a:latin typeface="Times New Roman" charset="0"/>
                <a:ea typeface="Times New Roman" charset="0"/>
                <a:cs typeface="Times New Roman" charset="0"/>
              </a:endParaRPr>
            </a:p>
          </p:txBody>
        </p:sp>
        <p:sp>
          <p:nvSpPr>
            <p:cNvPr id="50" name="Rectangle 50">
              <a:extLst>
                <a:ext uri="{FF2B5EF4-FFF2-40B4-BE49-F238E27FC236}">
                  <a16:creationId xmlns:a16="http://schemas.microsoft.com/office/drawing/2014/main" id="{8D5EC2B3-BCE1-FC49-9B8D-A17558EC7B3A}"/>
                </a:ext>
              </a:extLst>
            </p:cNvPr>
            <p:cNvSpPr>
              <a:spLocks noChangeArrowheads="1"/>
            </p:cNvSpPr>
            <p:nvPr/>
          </p:nvSpPr>
          <p:spPr bwMode="auto">
            <a:xfrm>
              <a:off x="2597" y="1111"/>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Develop Simulation Environment</a:t>
              </a:r>
              <a:endParaRPr lang="en-US" altLang="x-none" sz="1800" dirty="0">
                <a:latin typeface="Times New Roman" charset="0"/>
                <a:ea typeface="Times New Roman" charset="0"/>
                <a:cs typeface="Times New Roman" charset="0"/>
              </a:endParaRPr>
            </a:p>
          </p:txBody>
        </p:sp>
        <p:sp>
          <p:nvSpPr>
            <p:cNvPr id="51" name="Rectangle 51">
              <a:extLst>
                <a:ext uri="{FF2B5EF4-FFF2-40B4-BE49-F238E27FC236}">
                  <a16:creationId xmlns:a16="http://schemas.microsoft.com/office/drawing/2014/main" id="{87F08A93-F7B2-7745-9403-8AD1A1B71406}"/>
                </a:ext>
              </a:extLst>
            </p:cNvPr>
            <p:cNvSpPr>
              <a:spLocks noChangeArrowheads="1"/>
            </p:cNvSpPr>
            <p:nvPr/>
          </p:nvSpPr>
          <p:spPr bwMode="auto">
            <a:xfrm>
              <a:off x="3434" y="1108"/>
              <a:ext cx="5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Integrate </a:t>
              </a:r>
              <a:br>
                <a:rPr lang="en-US" altLang="x-none" sz="1000" b="1">
                  <a:ea typeface="Times New Roman" charset="0"/>
                  <a:cs typeface="Times New Roman" charset="0"/>
                </a:rPr>
              </a:br>
              <a:r>
                <a:rPr lang="en-US" altLang="x-none" sz="1000" b="1">
                  <a:ea typeface="Times New Roman" charset="0"/>
                  <a:cs typeface="Times New Roman" charset="0"/>
                </a:rPr>
                <a:t>and Test Simulation Environment</a:t>
              </a:r>
              <a:endParaRPr lang="en-US" altLang="x-none" sz="1800">
                <a:latin typeface="Times New Roman" charset="0"/>
                <a:ea typeface="Times New Roman" charset="0"/>
                <a:cs typeface="Times New Roman" charset="0"/>
              </a:endParaRPr>
            </a:p>
          </p:txBody>
        </p:sp>
        <p:sp>
          <p:nvSpPr>
            <p:cNvPr id="52" name="Rectangle 52">
              <a:extLst>
                <a:ext uri="{FF2B5EF4-FFF2-40B4-BE49-F238E27FC236}">
                  <a16:creationId xmlns:a16="http://schemas.microsoft.com/office/drawing/2014/main" id="{B0D02ED2-41FC-FE42-BF92-A905AA0484AC}"/>
                </a:ext>
              </a:extLst>
            </p:cNvPr>
            <p:cNvSpPr>
              <a:spLocks noChangeArrowheads="1"/>
            </p:cNvSpPr>
            <p:nvPr/>
          </p:nvSpPr>
          <p:spPr bwMode="auto">
            <a:xfrm>
              <a:off x="4224" y="1113"/>
              <a:ext cx="4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Execute Simulation Environment</a:t>
              </a:r>
              <a:endParaRPr lang="en-US" altLang="x-none" sz="1800">
                <a:solidFill>
                  <a:schemeClr val="tx1"/>
                </a:solidFill>
                <a:latin typeface="Times New Roman" charset="0"/>
                <a:ea typeface="Times New Roman" charset="0"/>
                <a:cs typeface="Times New Roman" charset="0"/>
              </a:endParaRPr>
            </a:p>
          </p:txBody>
        </p:sp>
        <p:sp>
          <p:nvSpPr>
            <p:cNvPr id="53" name="Line 53">
              <a:extLst>
                <a:ext uri="{FF2B5EF4-FFF2-40B4-BE49-F238E27FC236}">
                  <a16:creationId xmlns:a16="http://schemas.microsoft.com/office/drawing/2014/main" id="{8E499842-8FDC-9F46-A95A-F03684BD6646}"/>
                </a:ext>
              </a:extLst>
            </p:cNvPr>
            <p:cNvSpPr>
              <a:spLocks noChangeShapeType="1"/>
            </p:cNvSpPr>
            <p:nvPr/>
          </p:nvSpPr>
          <p:spPr bwMode="auto">
            <a:xfrm>
              <a:off x="1225" y="1877"/>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Freeform 54">
              <a:extLst>
                <a:ext uri="{FF2B5EF4-FFF2-40B4-BE49-F238E27FC236}">
                  <a16:creationId xmlns:a16="http://schemas.microsoft.com/office/drawing/2014/main" id="{F0D4D4C6-0381-544B-8F37-26D882A072F4}"/>
                </a:ext>
              </a:extLst>
            </p:cNvPr>
            <p:cNvSpPr>
              <a:spLocks/>
            </p:cNvSpPr>
            <p:nvPr/>
          </p:nvSpPr>
          <p:spPr bwMode="auto">
            <a:xfrm>
              <a:off x="1297"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61179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6" y="-55145"/>
            <a:ext cx="8536004" cy="795130"/>
          </a:xfrm>
        </p:spPr>
        <p:txBody>
          <a:bodyPr/>
          <a:lstStyle/>
          <a:p>
            <a:r>
              <a:rPr lang="en-US" sz="2400" dirty="0"/>
              <a:t>Focus on Communication</a:t>
            </a:r>
          </a:p>
        </p:txBody>
      </p:sp>
      <p:sp>
        <p:nvSpPr>
          <p:cNvPr id="6" name="Content Placeholder 2"/>
          <p:cNvSpPr>
            <a:spLocks noGrp="1"/>
          </p:cNvSpPr>
          <p:nvPr>
            <p:ph sz="quarter" idx="11"/>
          </p:nvPr>
        </p:nvSpPr>
        <p:spPr>
          <a:xfrm>
            <a:off x="79513" y="739985"/>
            <a:ext cx="12112487" cy="2629173"/>
          </a:xfrm>
        </p:spPr>
        <p:txBody>
          <a:bodyPr/>
          <a:lstStyle/>
          <a:p>
            <a:r>
              <a:rPr lang="en-US" dirty="0"/>
              <a:t>Tools like Interface Matrices and Connectivity Diagrams are effective at communicating event design across the team</a:t>
            </a:r>
          </a:p>
          <a:p>
            <a:pPr lvl="1"/>
            <a:r>
              <a:rPr lang="en-US" sz="2000" dirty="0"/>
              <a:t>These diagrams ensure clear communication and that implementation mirrors design</a:t>
            </a:r>
          </a:p>
          <a:p>
            <a:pPr lvl="1"/>
            <a:r>
              <a:rPr lang="en-US" sz="2000" dirty="0"/>
              <a:t>Key data includes: Location, IP, Port, Protocol, messages, and system names</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272" y="4394201"/>
            <a:ext cx="7582158" cy="2023533"/>
          </a:xfrm>
          <a:prstGeom prst="rect">
            <a:avLst/>
          </a:prstGeom>
          <a:ln w="28575">
            <a:solidFill>
              <a:schemeClr val="tx1"/>
            </a:solidFill>
          </a:ln>
        </p:spPr>
      </p:pic>
      <p:pic>
        <p:nvPicPr>
          <p:cNvPr id="5" name="Picture 4">
            <a:extLst>
              <a:ext uri="{FF2B5EF4-FFF2-40B4-BE49-F238E27FC236}">
                <a16:creationId xmlns:a16="http://schemas.microsoft.com/office/drawing/2014/main" id="{38097D1C-A9CC-384D-B186-21EF270D1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459" y="2537874"/>
            <a:ext cx="3284073" cy="2313526"/>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68DCAF4-45AA-284E-BF1B-0700B77F0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72" y="2489839"/>
            <a:ext cx="7900063" cy="1758638"/>
          </a:xfrm>
          <a:prstGeom prst="rect">
            <a:avLst/>
          </a:prstGeom>
          <a:ln w="28575">
            <a:solidFill>
              <a:schemeClr val="tx1"/>
            </a:solidFill>
          </a:ln>
        </p:spPr>
      </p:pic>
      <p:sp>
        <p:nvSpPr>
          <p:cNvPr id="4" name="TextBox 3">
            <a:extLst>
              <a:ext uri="{FF2B5EF4-FFF2-40B4-BE49-F238E27FC236}">
                <a16:creationId xmlns:a16="http://schemas.microsoft.com/office/drawing/2014/main" id="{20BFC4A5-9A25-A94B-801A-683542011CD3}"/>
              </a:ext>
            </a:extLst>
          </p:cNvPr>
          <p:cNvSpPr txBox="1"/>
          <p:nvPr/>
        </p:nvSpPr>
        <p:spPr>
          <a:xfrm>
            <a:off x="8885583" y="5167047"/>
            <a:ext cx="2881096" cy="1631216"/>
          </a:xfrm>
          <a:prstGeom prst="rect">
            <a:avLst/>
          </a:prstGeom>
          <a:solidFill>
            <a:schemeClr val="accent2"/>
          </a:solidFill>
        </p:spPr>
        <p:txBody>
          <a:bodyPr wrap="square" rtlCol="0">
            <a:spAutoFit/>
          </a:bodyPr>
          <a:lstStyle/>
          <a:p>
            <a:pPr algn="ctr"/>
            <a:r>
              <a:rPr lang="en-US" sz="2000" dirty="0"/>
              <a:t>See I/ITSEC 2021 Tutorial: Distributed Event Integration and Execution (2109) for more details</a:t>
            </a:r>
          </a:p>
        </p:txBody>
      </p:sp>
    </p:spTree>
    <p:extLst>
      <p:ext uri="{BB962C8B-B14F-4D97-AF65-F5344CB8AC3E}">
        <p14:creationId xmlns:p14="http://schemas.microsoft.com/office/powerpoint/2010/main" val="103350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20" y="0"/>
            <a:ext cx="10811489" cy="841248"/>
          </a:xfrm>
        </p:spPr>
        <p:txBody>
          <a:bodyPr/>
          <a:lstStyle/>
          <a:p>
            <a:r>
              <a:rPr lang="en-US" dirty="0"/>
              <a:t>5</a:t>
            </a:r>
            <a:r>
              <a:rPr lang="en-US" noProof="0" dirty="0"/>
              <a:t>. Interoperability </a:t>
            </a:r>
            <a:r>
              <a:rPr lang="en-US" dirty="0"/>
              <a:t>Through</a:t>
            </a:r>
            <a:r>
              <a:rPr lang="en-US" noProof="0" dirty="0"/>
              <a:t> Gateways &amp; Cross Domain Solutions</a:t>
            </a:r>
            <a:endParaRPr lang="en-US" sz="1800" noProof="0" dirty="0"/>
          </a:p>
        </p:txBody>
      </p:sp>
      <p:sp>
        <p:nvSpPr>
          <p:cNvPr id="3" name="Content Placeholder 2"/>
          <p:cNvSpPr>
            <a:spLocks noGrp="1"/>
          </p:cNvSpPr>
          <p:nvPr>
            <p:ph idx="1"/>
          </p:nvPr>
        </p:nvSpPr>
        <p:spPr>
          <a:xfrm>
            <a:off x="623454" y="1017459"/>
            <a:ext cx="10908146" cy="2765061"/>
          </a:xfrm>
        </p:spPr>
        <p:txBody>
          <a:bodyPr/>
          <a:lstStyle/>
          <a:p>
            <a:r>
              <a:rPr lang="en-US" noProof="0" dirty="0"/>
              <a:t>Complex LVC environments may require interoperability between simulation federations using different architectures</a:t>
            </a:r>
          </a:p>
          <a:p>
            <a:r>
              <a:rPr lang="en-US" dirty="0"/>
              <a:t>Gateways are bridges between different simulation architectures</a:t>
            </a:r>
            <a:endParaRPr lang="en-US" noProof="0" dirty="0"/>
          </a:p>
          <a:p>
            <a:pPr lvl="1"/>
            <a:r>
              <a:rPr lang="en-US" dirty="0"/>
              <a:t>Examples:</a:t>
            </a:r>
          </a:p>
          <a:p>
            <a:pPr lvl="2"/>
            <a:r>
              <a:rPr lang="en-US" sz="2200" dirty="0"/>
              <a:t>TENA used at a test range interoperating with other facilities using DIS, HLA, or both</a:t>
            </a:r>
          </a:p>
          <a:p>
            <a:pPr lvl="2"/>
            <a:r>
              <a:rPr lang="en-US" sz="2200" noProof="0" dirty="0"/>
              <a:t>Legacy DIS-based system interoperating with newer HLA-based system</a:t>
            </a:r>
          </a:p>
          <a:p>
            <a:pPr marL="0" indent="0">
              <a:buNone/>
            </a:pPr>
            <a:endParaRPr lang="en-US" noProof="0" dirty="0"/>
          </a:p>
        </p:txBody>
      </p:sp>
      <p:grpSp>
        <p:nvGrpSpPr>
          <p:cNvPr id="10" name="Group 9"/>
          <p:cNvGrpSpPr/>
          <p:nvPr/>
        </p:nvGrpSpPr>
        <p:grpSpPr>
          <a:xfrm>
            <a:off x="976320" y="4849023"/>
            <a:ext cx="2984563" cy="1102867"/>
            <a:chOff x="757662" y="5529029"/>
            <a:chExt cx="2984563" cy="1102867"/>
          </a:xfrm>
        </p:grpSpPr>
        <p:cxnSp>
          <p:nvCxnSpPr>
            <p:cNvPr id="12" name="Straight Connector 4"/>
            <p:cNvCxnSpPr>
              <a:cxnSpLocks noChangeShapeType="1"/>
            </p:cNvCxnSpPr>
            <p:nvPr/>
          </p:nvCxnSpPr>
          <p:spPr bwMode="auto">
            <a:xfrm rot="5400000">
              <a:off x="1335674" y="6124979"/>
              <a:ext cx="564658" cy="0"/>
            </a:xfrm>
            <a:prstGeom prst="line">
              <a:avLst/>
            </a:prstGeom>
            <a:noFill/>
            <a:ln w="9525" algn="ctr">
              <a:solidFill>
                <a:schemeClr val="tx1"/>
              </a:solidFill>
              <a:round/>
              <a:headEnd/>
              <a:tailEnd/>
            </a:ln>
          </p:spPr>
        </p:cxnSp>
        <p:cxnSp>
          <p:nvCxnSpPr>
            <p:cNvPr id="13" name="Straight Connector 5"/>
            <p:cNvCxnSpPr>
              <a:cxnSpLocks noChangeShapeType="1"/>
            </p:cNvCxnSpPr>
            <p:nvPr/>
          </p:nvCxnSpPr>
          <p:spPr bwMode="auto">
            <a:xfrm rot="5400000">
              <a:off x="734974" y="6120793"/>
              <a:ext cx="564658" cy="0"/>
            </a:xfrm>
            <a:prstGeom prst="line">
              <a:avLst/>
            </a:prstGeom>
            <a:noFill/>
            <a:ln w="9525" algn="ctr">
              <a:solidFill>
                <a:schemeClr val="tx1"/>
              </a:solidFill>
              <a:round/>
              <a:headEnd/>
              <a:tailEnd/>
            </a:ln>
          </p:spPr>
        </p:cxnSp>
        <p:cxnSp>
          <p:nvCxnSpPr>
            <p:cNvPr id="14" name="Straight Connector 6"/>
            <p:cNvCxnSpPr>
              <a:cxnSpLocks noChangeShapeType="1"/>
            </p:cNvCxnSpPr>
            <p:nvPr/>
          </p:nvCxnSpPr>
          <p:spPr bwMode="auto">
            <a:xfrm rot="5400000">
              <a:off x="1936375" y="6124979"/>
              <a:ext cx="564658" cy="0"/>
            </a:xfrm>
            <a:prstGeom prst="line">
              <a:avLst/>
            </a:prstGeom>
            <a:noFill/>
            <a:ln w="9525" algn="ctr">
              <a:solidFill>
                <a:schemeClr val="tx1"/>
              </a:solidFill>
              <a:round/>
              <a:headEnd/>
              <a:tailEnd/>
            </a:ln>
          </p:spPr>
        </p:cxnSp>
        <p:cxnSp>
          <p:nvCxnSpPr>
            <p:cNvPr id="15" name="Straight Connector 7"/>
            <p:cNvCxnSpPr>
              <a:cxnSpLocks noChangeShapeType="1"/>
            </p:cNvCxnSpPr>
            <p:nvPr/>
          </p:nvCxnSpPr>
          <p:spPr bwMode="auto">
            <a:xfrm rot="5400000">
              <a:off x="2604591" y="6124979"/>
              <a:ext cx="564658" cy="0"/>
            </a:xfrm>
            <a:prstGeom prst="line">
              <a:avLst/>
            </a:prstGeom>
            <a:noFill/>
            <a:ln w="9525" algn="ctr">
              <a:solidFill>
                <a:schemeClr val="tx1"/>
              </a:solidFill>
              <a:round/>
              <a:headEnd/>
              <a:tailEnd/>
            </a:ln>
          </p:spPr>
        </p:cxnSp>
        <p:cxnSp>
          <p:nvCxnSpPr>
            <p:cNvPr id="16" name="Straight Connector 8"/>
            <p:cNvCxnSpPr>
              <a:cxnSpLocks noChangeShapeType="1"/>
            </p:cNvCxnSpPr>
            <p:nvPr/>
          </p:nvCxnSpPr>
          <p:spPr bwMode="auto">
            <a:xfrm rot="5400000">
              <a:off x="3205292" y="6124979"/>
              <a:ext cx="564658" cy="0"/>
            </a:xfrm>
            <a:prstGeom prst="line">
              <a:avLst/>
            </a:prstGeom>
            <a:noFill/>
            <a:ln w="9525" algn="ctr">
              <a:solidFill>
                <a:schemeClr val="tx1"/>
              </a:solidFill>
              <a:round/>
              <a:headEnd/>
              <a:tailEnd/>
            </a:ln>
          </p:spPr>
        </p:cxnSp>
        <p:sp>
          <p:nvSpPr>
            <p:cNvPr id="17" name="Rectangle 14"/>
            <p:cNvSpPr>
              <a:spLocks noChangeArrowheads="1"/>
            </p:cNvSpPr>
            <p:nvPr/>
          </p:nvSpPr>
          <p:spPr bwMode="auto">
            <a:xfrm>
              <a:off x="816739" y="6336205"/>
              <a:ext cx="2871446" cy="282329"/>
            </a:xfrm>
            <a:prstGeom prst="rect">
              <a:avLst/>
            </a:prstGeom>
            <a:solidFill>
              <a:srgbClr val="FF7401"/>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200" dirty="0">
                <a:solidFill>
                  <a:schemeClr val="tx1"/>
                </a:solidFill>
              </a:endParaRPr>
            </a:p>
          </p:txBody>
        </p:sp>
        <p:sp>
          <p:nvSpPr>
            <p:cNvPr id="18" name="Oval 17"/>
            <p:cNvSpPr/>
            <p:nvPr/>
          </p:nvSpPr>
          <p:spPr>
            <a:xfrm>
              <a:off x="1964100"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9" name="Oval 18"/>
            <p:cNvSpPr/>
            <p:nvPr/>
          </p:nvSpPr>
          <p:spPr>
            <a:xfrm>
              <a:off x="263231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0" name="Oval 19"/>
            <p:cNvSpPr/>
            <p:nvPr/>
          </p:nvSpPr>
          <p:spPr>
            <a:xfrm>
              <a:off x="3233018"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Oval 20"/>
            <p:cNvSpPr/>
            <p:nvPr/>
          </p:nvSpPr>
          <p:spPr>
            <a:xfrm>
              <a:off x="136218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2" name="Rectangle 1194"/>
            <p:cNvSpPr>
              <a:spLocks noChangeArrowheads="1"/>
            </p:cNvSpPr>
            <p:nvPr/>
          </p:nvSpPr>
          <p:spPr bwMode="auto">
            <a:xfrm>
              <a:off x="816741" y="6328160"/>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23" name="Rectangle 1194"/>
            <p:cNvSpPr>
              <a:spLocks noChangeArrowheads="1"/>
            </p:cNvSpPr>
            <p:nvPr/>
          </p:nvSpPr>
          <p:spPr bwMode="auto">
            <a:xfrm>
              <a:off x="2238881" y="6335731"/>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11" name="Oval 10"/>
            <p:cNvSpPr/>
            <p:nvPr/>
          </p:nvSpPr>
          <p:spPr>
            <a:xfrm>
              <a:off x="757662"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grpSp>
        <p:nvGrpSpPr>
          <p:cNvPr id="24" name="Group 37"/>
          <p:cNvGrpSpPr>
            <a:grpSpLocks/>
          </p:cNvGrpSpPr>
          <p:nvPr/>
        </p:nvGrpSpPr>
        <p:grpSpPr bwMode="auto">
          <a:xfrm>
            <a:off x="8075305" y="4818310"/>
            <a:ext cx="3175686" cy="1069773"/>
            <a:chOff x="6715140" y="5000636"/>
            <a:chExt cx="2107182" cy="714380"/>
          </a:xfrm>
        </p:grpSpPr>
        <p:cxnSp>
          <p:nvCxnSpPr>
            <p:cNvPr id="25" name="Straight Connector 88"/>
            <p:cNvCxnSpPr>
              <a:cxnSpLocks noChangeShapeType="1"/>
            </p:cNvCxnSpPr>
            <p:nvPr/>
          </p:nvCxnSpPr>
          <p:spPr bwMode="auto">
            <a:xfrm rot="5400000">
              <a:off x="7092362"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89"/>
            <p:cNvCxnSpPr>
              <a:cxnSpLocks noChangeShapeType="1"/>
            </p:cNvCxnSpPr>
            <p:nvPr/>
          </p:nvCxnSpPr>
          <p:spPr bwMode="auto">
            <a:xfrm rot="5400000">
              <a:off x="6656364" y="5510907"/>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90"/>
            <p:cNvCxnSpPr>
              <a:cxnSpLocks noChangeShapeType="1"/>
            </p:cNvCxnSpPr>
            <p:nvPr/>
          </p:nvCxnSpPr>
          <p:spPr bwMode="auto">
            <a:xfrm rot="5400000">
              <a:off x="752835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91"/>
            <p:cNvCxnSpPr>
              <a:cxnSpLocks noChangeShapeType="1"/>
            </p:cNvCxnSpPr>
            <p:nvPr/>
          </p:nvCxnSpPr>
          <p:spPr bwMode="auto">
            <a:xfrm rot="5400000">
              <a:off x="8012801"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92"/>
            <p:cNvCxnSpPr>
              <a:cxnSpLocks noChangeShapeType="1"/>
            </p:cNvCxnSpPr>
            <p:nvPr/>
          </p:nvCxnSpPr>
          <p:spPr bwMode="auto">
            <a:xfrm rot="5400000">
              <a:off x="844879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 name="Rectangle 58"/>
            <p:cNvSpPr>
              <a:spLocks noChangeArrowheads="1"/>
            </p:cNvSpPr>
            <p:nvPr/>
          </p:nvSpPr>
          <p:spPr bwMode="auto">
            <a:xfrm>
              <a:off x="7587135"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1" name="Rectangle 59"/>
            <p:cNvSpPr>
              <a:spLocks noChangeArrowheads="1"/>
            </p:cNvSpPr>
            <p:nvPr/>
          </p:nvSpPr>
          <p:spPr bwMode="auto">
            <a:xfrm>
              <a:off x="802313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2" name="Rectangle 60"/>
            <p:cNvSpPr>
              <a:spLocks noChangeArrowheads="1"/>
            </p:cNvSpPr>
            <p:nvPr/>
          </p:nvSpPr>
          <p:spPr bwMode="auto">
            <a:xfrm>
              <a:off x="7151138"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3" name="Rectangle 61"/>
            <p:cNvSpPr>
              <a:spLocks noChangeArrowheads="1"/>
            </p:cNvSpPr>
            <p:nvPr/>
          </p:nvSpPr>
          <p:spPr bwMode="auto">
            <a:xfrm>
              <a:off x="6715140"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4" name="Rectangle 62"/>
            <p:cNvSpPr>
              <a:spLocks noChangeArrowheads="1"/>
            </p:cNvSpPr>
            <p:nvPr/>
          </p:nvSpPr>
          <p:spPr bwMode="auto">
            <a:xfrm>
              <a:off x="848321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5" name="Rectangle 77"/>
            <p:cNvSpPr>
              <a:spLocks noChangeArrowheads="1"/>
            </p:cNvSpPr>
            <p:nvPr/>
          </p:nvSpPr>
          <p:spPr bwMode="auto">
            <a:xfrm>
              <a:off x="6715140" y="5510907"/>
              <a:ext cx="2083100" cy="20410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sz="1800" dirty="0"/>
                <a:t>DIS v7</a:t>
              </a:r>
            </a:p>
          </p:txBody>
        </p:sp>
      </p:grpSp>
      <p:sp>
        <p:nvSpPr>
          <p:cNvPr id="37" name="Rectangle 36"/>
          <p:cNvSpPr/>
          <p:nvPr/>
        </p:nvSpPr>
        <p:spPr>
          <a:xfrm>
            <a:off x="5128419" y="5353197"/>
            <a:ext cx="1734467" cy="656614"/>
          </a:xfrm>
          <a:prstGeom prst="rect">
            <a:avLst/>
          </a:prstGeom>
          <a:gradFill flip="none" rotWithShape="1">
            <a:gsLst>
              <a:gs pos="0">
                <a:srgbClr val="F77B0B"/>
              </a:gs>
              <a:gs pos="100000">
                <a:srgbClr val="57B7FF"/>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HLA/DIS Gateway</a:t>
            </a:r>
          </a:p>
        </p:txBody>
      </p:sp>
      <p:sp>
        <p:nvSpPr>
          <p:cNvPr id="38" name="Rectangle 37"/>
          <p:cNvSpPr/>
          <p:nvPr/>
        </p:nvSpPr>
        <p:spPr>
          <a:xfrm>
            <a:off x="1519977" y="5612333"/>
            <a:ext cx="1787733" cy="369332"/>
          </a:xfrm>
          <a:prstGeom prst="rect">
            <a:avLst/>
          </a:prstGeom>
        </p:spPr>
        <p:txBody>
          <a:bodyPr wrap="none">
            <a:spAutoFit/>
          </a:bodyPr>
          <a:lstStyle/>
          <a:p>
            <a:r>
              <a:rPr lang="en-US" sz="1800" dirty="0">
                <a:latin typeface="Arial" panose="020B0604020202020204" pitchFamily="34" charset="0"/>
                <a:cs typeface="Arial" panose="020B0604020202020204" pitchFamily="34" charset="0"/>
              </a:rPr>
              <a:t>HLA 1516-2010</a:t>
            </a:r>
          </a:p>
        </p:txBody>
      </p:sp>
      <p:sp>
        <p:nvSpPr>
          <p:cNvPr id="39" name="Left-Right Arrow 38"/>
          <p:cNvSpPr/>
          <p:nvPr/>
        </p:nvSpPr>
        <p:spPr bwMode="auto">
          <a:xfrm>
            <a:off x="3988378" y="5543195"/>
            <a:ext cx="1061492" cy="477317"/>
          </a:xfrm>
          <a:prstGeom prst="leftRightArrow">
            <a:avLst/>
          </a:prstGeom>
          <a:solidFill>
            <a:srgbClr val="FF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0" name="TextBox 39"/>
          <p:cNvSpPr txBox="1"/>
          <p:nvPr/>
        </p:nvSpPr>
        <p:spPr>
          <a:xfrm>
            <a:off x="4223401" y="5597187"/>
            <a:ext cx="719276" cy="369332"/>
          </a:xfrm>
          <a:prstGeom prst="rect">
            <a:avLst/>
          </a:prstGeom>
          <a:noFill/>
        </p:spPr>
        <p:txBody>
          <a:bodyPr wrap="square" rtlCol="0">
            <a:spAutoFit/>
          </a:bodyPr>
          <a:lstStyle/>
          <a:p>
            <a:r>
              <a:rPr lang="en-US" sz="1800" dirty="0"/>
              <a:t>HLA</a:t>
            </a:r>
          </a:p>
        </p:txBody>
      </p:sp>
      <p:sp>
        <p:nvSpPr>
          <p:cNvPr id="41" name="Left-Right Arrow 40"/>
          <p:cNvSpPr/>
          <p:nvPr/>
        </p:nvSpPr>
        <p:spPr bwMode="auto">
          <a:xfrm>
            <a:off x="6912581" y="5524213"/>
            <a:ext cx="1061492" cy="477317"/>
          </a:xfrm>
          <a:prstGeom prst="leftRight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2" name="TextBox 41"/>
          <p:cNvSpPr txBox="1"/>
          <p:nvPr/>
        </p:nvSpPr>
        <p:spPr>
          <a:xfrm>
            <a:off x="7147604" y="5578205"/>
            <a:ext cx="719276" cy="369332"/>
          </a:xfrm>
          <a:prstGeom prst="rect">
            <a:avLst/>
          </a:prstGeom>
          <a:noFill/>
        </p:spPr>
        <p:txBody>
          <a:bodyPr wrap="square" rtlCol="0">
            <a:spAutoFit/>
          </a:bodyPr>
          <a:lstStyle/>
          <a:p>
            <a:r>
              <a:rPr lang="en-US" sz="1800" dirty="0">
                <a:solidFill>
                  <a:schemeClr val="bg1"/>
                </a:solidFill>
              </a:rPr>
              <a:t>DIS</a:t>
            </a:r>
          </a:p>
        </p:txBody>
      </p:sp>
      <p:sp>
        <p:nvSpPr>
          <p:cNvPr id="44" name="Rectangle 43"/>
          <p:cNvSpPr/>
          <p:nvPr/>
        </p:nvSpPr>
        <p:spPr bwMode="auto">
          <a:xfrm>
            <a:off x="821266" y="4013198"/>
            <a:ext cx="10710333" cy="2192866"/>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925328" y="4131731"/>
            <a:ext cx="4093022" cy="400110"/>
          </a:xfrm>
          <a:prstGeom prst="rect">
            <a:avLst/>
          </a:prstGeom>
          <a:noFill/>
        </p:spPr>
        <p:txBody>
          <a:bodyPr wrap="square" rtlCol="0">
            <a:spAutoFit/>
          </a:bodyPr>
          <a:lstStyle/>
          <a:p>
            <a:r>
              <a:rPr lang="en-US" sz="2000" dirty="0"/>
              <a:t>Example gateway</a:t>
            </a:r>
          </a:p>
        </p:txBody>
      </p:sp>
      <p:sp>
        <p:nvSpPr>
          <p:cNvPr id="43" name="Slide Number Placeholder 3">
            <a:extLst>
              <a:ext uri="{FF2B5EF4-FFF2-40B4-BE49-F238E27FC236}">
                <a16:creationId xmlns:a16="http://schemas.microsoft.com/office/drawing/2014/main" id="{E9A940BC-4B41-F44A-A641-54A108CF2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278084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1BB4-9BCD-8A42-B0A0-BD37EFE67EAB}"/>
              </a:ext>
            </a:extLst>
          </p:cNvPr>
          <p:cNvSpPr>
            <a:spLocks noGrp="1"/>
          </p:cNvSpPr>
          <p:nvPr>
            <p:ph type="title"/>
          </p:nvPr>
        </p:nvSpPr>
        <p:spPr/>
        <p:txBody>
          <a:bodyPr/>
          <a:lstStyle/>
          <a:p>
            <a:r>
              <a:rPr lang="en-US" dirty="0"/>
              <a:t>Interoperability Using Gateways</a:t>
            </a:r>
            <a:endParaRPr lang="en-US" noProof="0" dirty="0"/>
          </a:p>
        </p:txBody>
      </p:sp>
      <p:sp>
        <p:nvSpPr>
          <p:cNvPr id="3" name="Content Placeholder 2">
            <a:extLst>
              <a:ext uri="{FF2B5EF4-FFF2-40B4-BE49-F238E27FC236}">
                <a16:creationId xmlns:a16="http://schemas.microsoft.com/office/drawing/2014/main" id="{7E12EA3D-C81D-BB4B-95CA-A6CCB4C43A20}"/>
              </a:ext>
            </a:extLst>
          </p:cNvPr>
          <p:cNvSpPr>
            <a:spLocks noGrp="1"/>
          </p:cNvSpPr>
          <p:nvPr>
            <p:ph idx="1"/>
          </p:nvPr>
        </p:nvSpPr>
        <p:spPr>
          <a:xfrm>
            <a:off x="593061" y="1053389"/>
            <a:ext cx="11158672" cy="4771678"/>
          </a:xfrm>
        </p:spPr>
        <p:txBody>
          <a:bodyPr/>
          <a:lstStyle/>
          <a:p>
            <a:r>
              <a:rPr lang="en-US" noProof="0" dirty="0"/>
              <a:t>Gateways</a:t>
            </a:r>
            <a:endParaRPr lang="en-US" dirty="0"/>
          </a:p>
          <a:p>
            <a:pPr lvl="1"/>
            <a:r>
              <a:rPr lang="en-US" noProof="0" dirty="0"/>
              <a:t>Translate data and services between different </a:t>
            </a:r>
            <a:r>
              <a:rPr lang="en-US" dirty="0"/>
              <a:t>middleware, o</a:t>
            </a:r>
            <a:r>
              <a:rPr lang="en-US" noProof="0" dirty="0" err="1"/>
              <a:t>bject</a:t>
            </a:r>
            <a:r>
              <a:rPr lang="en-US" noProof="0" dirty="0"/>
              <a:t> models, </a:t>
            </a:r>
            <a:r>
              <a:rPr lang="en-US" dirty="0"/>
              <a:t>and services </a:t>
            </a:r>
          </a:p>
          <a:p>
            <a:pPr lvl="1"/>
            <a:r>
              <a:rPr lang="en-US" dirty="0"/>
              <a:t>Can filter data, transferring some data while blocking other data</a:t>
            </a:r>
          </a:p>
          <a:p>
            <a:pPr lvl="1"/>
            <a:r>
              <a:rPr lang="en-US" noProof="0" dirty="0"/>
              <a:t>Can provide logging</a:t>
            </a:r>
            <a:r>
              <a:rPr lang="en-US" dirty="0"/>
              <a:t>, monitoring, and detection and notification of errors or issues</a:t>
            </a:r>
          </a:p>
          <a:p>
            <a:r>
              <a:rPr lang="en-US" dirty="0"/>
              <a:t>Caution:  Placing a gateway m</a:t>
            </a:r>
            <a:r>
              <a:rPr lang="en-US" noProof="0" dirty="0"/>
              <a:t>ay create a single point of failure for the system. </a:t>
            </a:r>
            <a:r>
              <a:rPr lang="en-US" dirty="0"/>
              <a:t>Careful system design can minimize this potential problem.</a:t>
            </a:r>
            <a:endParaRPr lang="en-US" noProof="0" dirty="0"/>
          </a:p>
          <a:p>
            <a:r>
              <a:rPr lang="en-US" dirty="0"/>
              <a:t>A top level “system design” trade-off</a:t>
            </a:r>
            <a:r>
              <a:rPr lang="en-US" noProof="0" dirty="0"/>
              <a:t> analysis</a:t>
            </a:r>
            <a:r>
              <a:rPr lang="en-US" dirty="0"/>
              <a:t> that considers schedules, costs, technical factors, etc.,</a:t>
            </a:r>
            <a:r>
              <a:rPr lang="en-US" noProof="0" dirty="0"/>
              <a:t> </a:t>
            </a:r>
            <a:r>
              <a:rPr lang="en-US" dirty="0"/>
              <a:t>should determine the best of two implementation methods</a:t>
            </a:r>
          </a:p>
          <a:p>
            <a:pPr marL="1066785" lvl="1" indent="-457200">
              <a:buFont typeface="+mj-lt"/>
              <a:buAutoNum type="arabicPeriod"/>
            </a:pPr>
            <a:r>
              <a:rPr lang="en-US" dirty="0"/>
              <a:t>S</a:t>
            </a:r>
            <a:r>
              <a:rPr lang="en-US" noProof="0" dirty="0"/>
              <a:t>electing a common architecture for the entire LVC environment, or</a:t>
            </a:r>
          </a:p>
          <a:p>
            <a:pPr marL="1066785" lvl="1" indent="-457200">
              <a:buFont typeface="+mj-lt"/>
              <a:buAutoNum type="arabicPeriod"/>
            </a:pPr>
            <a:r>
              <a:rPr lang="en-US" dirty="0"/>
              <a:t>Implementation, </a:t>
            </a:r>
            <a:r>
              <a:rPr lang="en-US" noProof="0" dirty="0"/>
              <a:t>integration, testing, operating and maintaining gateways.</a:t>
            </a:r>
          </a:p>
          <a:p>
            <a:endParaRPr lang="en-US" noProof="0" dirty="0"/>
          </a:p>
        </p:txBody>
      </p:sp>
      <p:sp>
        <p:nvSpPr>
          <p:cNvPr id="4" name="Slide Number Placeholder 3">
            <a:extLst>
              <a:ext uri="{FF2B5EF4-FFF2-40B4-BE49-F238E27FC236}">
                <a16:creationId xmlns:a16="http://schemas.microsoft.com/office/drawing/2014/main" id="{F5D7836F-F2A2-B24F-ADEF-FB7CF2F58F4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166090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Interoperability Using Gateways</a:t>
            </a:r>
          </a:p>
        </p:txBody>
      </p:sp>
      <p:sp>
        <p:nvSpPr>
          <p:cNvPr id="3" name="Content Placeholder 2"/>
          <p:cNvSpPr>
            <a:spLocks noGrp="1"/>
          </p:cNvSpPr>
          <p:nvPr>
            <p:ph idx="1"/>
          </p:nvPr>
        </p:nvSpPr>
        <p:spPr>
          <a:xfrm>
            <a:off x="983710" y="988960"/>
            <a:ext cx="10243457" cy="5295462"/>
          </a:xfrm>
        </p:spPr>
        <p:txBody>
          <a:bodyPr>
            <a:normAutofit/>
          </a:bodyPr>
          <a:lstStyle/>
          <a:p>
            <a:r>
              <a:rPr lang="en-US" dirty="0"/>
              <a:t>Commonly used gateways are available as Commercial Off-The-Shelf (COTS) products from numerous vendors.</a:t>
            </a:r>
          </a:p>
          <a:p>
            <a:pPr lvl="1"/>
            <a:r>
              <a:rPr lang="en-US" dirty="0"/>
              <a:t>Check carefully the product’s list of translated data types, models, and services!!</a:t>
            </a:r>
          </a:p>
          <a:p>
            <a:r>
              <a:rPr lang="en-US" dirty="0"/>
              <a:t>TENA-related gateways can be downloaded from the TENA website.</a:t>
            </a:r>
          </a:p>
          <a:p>
            <a:endParaRPr lang="en-US" dirty="0"/>
          </a:p>
          <a:p>
            <a:endParaRPr lang="en-US" dirty="0"/>
          </a:p>
          <a:p>
            <a:r>
              <a:rPr lang="en-US" dirty="0"/>
              <a:t>Sometimes unique modifications are needed, especially when a gateway is interfaced to a “stove-piped” (non-standards-based) system.</a:t>
            </a:r>
          </a:p>
          <a:p>
            <a:endParaRPr lang="en-US" dirty="0"/>
          </a:p>
          <a:p>
            <a:endParaRPr lang="en-US" sz="3200" dirty="0"/>
          </a:p>
        </p:txBody>
      </p:sp>
      <p:grpSp>
        <p:nvGrpSpPr>
          <p:cNvPr id="8" name="Group 7"/>
          <p:cNvGrpSpPr/>
          <p:nvPr/>
        </p:nvGrpSpPr>
        <p:grpSpPr>
          <a:xfrm>
            <a:off x="9471991" y="4776751"/>
            <a:ext cx="1073426" cy="1073426"/>
            <a:chOff x="6710105" y="3841474"/>
            <a:chExt cx="1073426" cy="1073426"/>
          </a:xfrm>
        </p:grpSpPr>
        <p:sp>
          <p:nvSpPr>
            <p:cNvPr id="4" name="Oval 3"/>
            <p:cNvSpPr/>
            <p:nvPr/>
          </p:nvSpPr>
          <p:spPr bwMode="auto">
            <a:xfrm>
              <a:off x="6728791" y="3876261"/>
              <a:ext cx="1014984" cy="1003852"/>
            </a:xfrm>
            <a:prstGeom prst="ellipse">
              <a:avLst/>
            </a:prstGeom>
            <a:solidFill>
              <a:srgbClr val="FAD89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105" y="3841474"/>
              <a:ext cx="1073426" cy="1073426"/>
            </a:xfrm>
            <a:prstGeom prst="rect">
              <a:avLst/>
            </a:prstGeom>
          </p:spPr>
        </p:pic>
      </p:grpSp>
      <p:sp>
        <p:nvSpPr>
          <p:cNvPr id="9" name="Parallelogram 8"/>
          <p:cNvSpPr/>
          <p:nvPr/>
        </p:nvSpPr>
        <p:spPr bwMode="auto">
          <a:xfrm>
            <a:off x="2345741" y="3160643"/>
            <a:ext cx="7126250" cy="126318"/>
          </a:xfrm>
          <a:prstGeom prst="parallelogram">
            <a:avLst/>
          </a:prstGeom>
          <a:solidFill>
            <a:schemeClr val="bg2">
              <a:lumMod val="50000"/>
              <a:lumOff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3">
            <a:extLst>
              <a:ext uri="{FF2B5EF4-FFF2-40B4-BE49-F238E27FC236}">
                <a16:creationId xmlns:a16="http://schemas.microsoft.com/office/drawing/2014/main" id="{DF04906A-BFF5-0944-B72F-0124A0AFE575}"/>
              </a:ext>
            </a:extLst>
          </p:cNvPr>
          <p:cNvSpPr txBox="1">
            <a:spLocks noChangeArrowheads="1"/>
          </p:cNvSpPr>
          <p:nvPr/>
        </p:nvSpPr>
        <p:spPr>
          <a:xfrm>
            <a:off x="8432800" y="6489358"/>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136390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Learning Objectives</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The learner will be able to define the Live, Virtual and Constructive (LVC) simulation interoperability terms in accordance with industry standards. </a:t>
            </a:r>
          </a:p>
          <a:p>
            <a:pPr marL="514350" indent="-514350">
              <a:buFont typeface="+mj-lt"/>
              <a:buAutoNum type="arabicPeriod"/>
            </a:pPr>
            <a:r>
              <a:rPr lang="en-US" dirty="0"/>
              <a:t>The learner will be able to define the value and capabilities of several LVC interoperability solutions available for use. </a:t>
            </a:r>
          </a:p>
          <a:p>
            <a:pPr marL="514350" indent="-514350">
              <a:buFont typeface="+mj-lt"/>
              <a:buAutoNum type="arabicPeriod"/>
            </a:pPr>
            <a:r>
              <a:rPr lang="en-US" dirty="0"/>
              <a:t>The learner will be able to define top-level Live, Virtual and Constructive (LVC) simulation interoperability concepts and the supporting standards, technologies and processes.</a:t>
            </a:r>
          </a:p>
          <a:p>
            <a:pPr marL="514350" indent="-514350">
              <a:buFont typeface="+mj-lt"/>
              <a:buAutoNum type="arabicPeriod"/>
            </a:pPr>
            <a:r>
              <a:rPr lang="en-US" dirty="0"/>
              <a:t>The learner will be able to define proper application of LVC standards, technologies and processes to enable their success of an LVC-based effort. </a:t>
            </a:r>
          </a:p>
          <a:p>
            <a:pPr marL="514350" indent="-514350">
              <a:buFont typeface="+mj-lt"/>
              <a:buAutoNum type="arabicPeriod"/>
            </a:pPr>
            <a:r>
              <a:rPr lang="en-US" dirty="0"/>
              <a:t>Given a provided use case that is relevant to the community, the learner will be able to visualize LVC technologies solving a real world problem. </a:t>
            </a:r>
          </a:p>
          <a:p>
            <a:pPr marL="514350" indent="-514350">
              <a:buFont typeface="+mj-lt"/>
              <a:buAutoNum type="arabicPeriod"/>
            </a:pPr>
            <a:endParaRPr lang="en-US" dirty="0"/>
          </a:p>
        </p:txBody>
      </p:sp>
      <p:sp>
        <p:nvSpPr>
          <p:cNvPr id="5" name="Slide Number Placeholder 3">
            <a:extLst>
              <a:ext uri="{FF2B5EF4-FFF2-40B4-BE49-F238E27FC236}">
                <a16:creationId xmlns:a16="http://schemas.microsoft.com/office/drawing/2014/main" id="{FFE6849A-FC84-4CC5-AEBA-83DC6DA8B52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280672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B841-971E-1E48-BFE8-CE93C18CF201}"/>
              </a:ext>
            </a:extLst>
          </p:cNvPr>
          <p:cNvSpPr>
            <a:spLocks noGrp="1"/>
          </p:cNvSpPr>
          <p:nvPr>
            <p:ph type="title"/>
          </p:nvPr>
        </p:nvSpPr>
        <p:spPr/>
        <p:txBody>
          <a:bodyPr/>
          <a:lstStyle/>
          <a:p>
            <a:r>
              <a:rPr lang="en-US" dirty="0"/>
              <a:t>Multiple Levels of Security </a:t>
            </a:r>
          </a:p>
        </p:txBody>
      </p:sp>
      <p:sp>
        <p:nvSpPr>
          <p:cNvPr id="3" name="Content Placeholder 2">
            <a:extLst>
              <a:ext uri="{FF2B5EF4-FFF2-40B4-BE49-F238E27FC236}">
                <a16:creationId xmlns:a16="http://schemas.microsoft.com/office/drawing/2014/main" id="{A079110F-7EC1-6D48-809D-2731DB97D464}"/>
              </a:ext>
            </a:extLst>
          </p:cNvPr>
          <p:cNvSpPr>
            <a:spLocks noGrp="1"/>
          </p:cNvSpPr>
          <p:nvPr>
            <p:ph idx="1"/>
          </p:nvPr>
        </p:nvSpPr>
        <p:spPr>
          <a:xfrm>
            <a:off x="533597" y="693171"/>
            <a:ext cx="11124806" cy="5138689"/>
          </a:xfrm>
        </p:spPr>
        <p:txBody>
          <a:bodyPr/>
          <a:lstStyle/>
          <a:p>
            <a:pPr marL="266714" indent="-342900">
              <a:buFont typeface="Wingdings" pitchFamily="2" charset="2"/>
              <a:buChar char="Ø"/>
            </a:pPr>
            <a:r>
              <a:rPr lang="en-US" sz="3200" dirty="0"/>
              <a:t>Definitions:</a:t>
            </a:r>
          </a:p>
          <a:p>
            <a:pPr marL="854075" indent="-396875">
              <a:buFont typeface="Wingdings" pitchFamily="2" charset="2"/>
              <a:buChar char="Ø"/>
            </a:pPr>
            <a:r>
              <a:rPr lang="en-US" altLang="en-US" b="1" dirty="0"/>
              <a:t>Security Domain</a:t>
            </a:r>
            <a:endParaRPr lang="en-US" altLang="en-US" dirty="0"/>
          </a:p>
          <a:p>
            <a:pPr marL="1387461" lvl="1" indent="-396875">
              <a:buFont typeface="Wingdings" pitchFamily="2" charset="2"/>
              <a:buChar char="Ø"/>
            </a:pPr>
            <a:r>
              <a:rPr lang="en-US" altLang="en-US" dirty="0"/>
              <a:t>System or group of systems operating under a common security policy</a:t>
            </a:r>
          </a:p>
          <a:p>
            <a:pPr marL="854075" indent="-396875"/>
            <a:r>
              <a:rPr lang="en-US" altLang="en-US" b="1" dirty="0"/>
              <a:t>Cross Domain Solution </a:t>
            </a:r>
            <a:r>
              <a:rPr lang="en-US" altLang="en-US" dirty="0"/>
              <a:t>(CDS) </a:t>
            </a:r>
            <a:r>
              <a:rPr lang="en-US" altLang="en-US" dirty="0">
                <a:solidFill>
                  <a:srgbClr val="C00000"/>
                </a:solidFill>
              </a:rPr>
              <a:t>… </a:t>
            </a:r>
            <a:r>
              <a:rPr lang="en-US" altLang="en-US" dirty="0"/>
              <a:t>aka Multi Domain Operations (MDO)</a:t>
            </a:r>
          </a:p>
          <a:p>
            <a:pPr marL="1387461" lvl="1" indent="-396875">
              <a:buFont typeface="Wingdings" panose="05000000000000000000" pitchFamily="2" charset="2"/>
              <a:buChar char="Ø"/>
            </a:pPr>
            <a:r>
              <a:rPr lang="en-US" altLang="en-US" dirty="0"/>
              <a:t>An information assurance solution that provides the ability to access or transfer information between two or more security domains</a:t>
            </a:r>
          </a:p>
          <a:p>
            <a:pPr marL="1387461" lvl="1" indent="-396875">
              <a:buFont typeface="Wingdings" panose="05000000000000000000" pitchFamily="2" charset="2"/>
              <a:buChar char="Ø"/>
            </a:pPr>
            <a:r>
              <a:rPr lang="en-US" altLang="en-US" dirty="0"/>
              <a:t>Enables data transfers between Unclassified, Secret, Top Secret, Top Secret/SCI</a:t>
            </a:r>
            <a:endParaRPr lang="en-US" dirty="0"/>
          </a:p>
          <a:p>
            <a:pPr marL="266714" indent="-342900">
              <a:buFont typeface="Wingdings" pitchFamily="2" charset="2"/>
              <a:buChar char="Ø"/>
            </a:pPr>
            <a:r>
              <a:rPr lang="en-US" sz="3200" dirty="0"/>
              <a:t>When establishing a complex distributed environment, information transfer </a:t>
            </a:r>
            <a:r>
              <a:rPr lang="en-US" altLang="en-US" sz="3200" dirty="0"/>
              <a:t>between two or more security domains </a:t>
            </a:r>
            <a:r>
              <a:rPr lang="en-US" sz="3200" dirty="0"/>
              <a:t>may be needed</a:t>
            </a:r>
          </a:p>
          <a:p>
            <a:pPr marL="800100" lvl="1" indent="-342900">
              <a:buFont typeface="Wingdings" pitchFamily="2" charset="2"/>
              <a:buChar char="Ø"/>
            </a:pPr>
            <a:r>
              <a:rPr lang="en-US" sz="2800" dirty="0"/>
              <a:t>Most organizations do not have any effective means to address this issue</a:t>
            </a:r>
          </a:p>
          <a:p>
            <a:pPr marL="1333487" lvl="2" indent="-342900">
              <a:buFont typeface="Wingdings" pitchFamily="2" charset="2"/>
              <a:buChar char="Ø"/>
            </a:pPr>
            <a:r>
              <a:rPr lang="en-US" sz="2400" dirty="0"/>
              <a:t>As a result, too often the “solution” is a brute-force denial of access to information, thus severely limiting system effectiveness</a:t>
            </a:r>
          </a:p>
          <a:p>
            <a:endParaRPr lang="en-US" sz="3200" dirty="0"/>
          </a:p>
        </p:txBody>
      </p:sp>
    </p:spTree>
    <p:extLst>
      <p:ext uri="{BB962C8B-B14F-4D97-AF65-F5344CB8AC3E}">
        <p14:creationId xmlns:p14="http://schemas.microsoft.com/office/powerpoint/2010/main" val="195451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Cross Domain Solutions</a:t>
            </a:r>
          </a:p>
        </p:txBody>
      </p:sp>
      <p:sp>
        <p:nvSpPr>
          <p:cNvPr id="4" name="Date Placeholder 3"/>
          <p:cNvSpPr>
            <a:spLocks noGrp="1"/>
          </p:cNvSpPr>
          <p:nvPr>
            <p:ph type="dt" sz="half" idx="4294967295"/>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41</a:t>
            </a:fld>
            <a:endParaRPr lang="en-US">
              <a:solidFill>
                <a:srgbClr val="000000"/>
              </a:solidFill>
            </a:endParaRPr>
          </a:p>
        </p:txBody>
      </p:sp>
      <p:sp>
        <p:nvSpPr>
          <p:cNvPr id="14" name="Cloud 13"/>
          <p:cNvSpPr/>
          <p:nvPr/>
        </p:nvSpPr>
        <p:spPr>
          <a:xfrm>
            <a:off x="253022" y="1934200"/>
            <a:ext cx="2551488" cy="1208314"/>
          </a:xfrm>
          <a:prstGeom prst="cloud">
            <a:avLst/>
          </a:prstGeom>
          <a:solidFill>
            <a:srgbClr val="D5F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Low Security Domain</a:t>
            </a:r>
          </a:p>
          <a:p>
            <a:pPr algn="ctr"/>
            <a:r>
              <a:rPr lang="en-US" sz="1800" b="1" dirty="0">
                <a:solidFill>
                  <a:schemeClr val="tx1"/>
                </a:solidFill>
              </a:rPr>
              <a:t>Network 1</a:t>
            </a:r>
          </a:p>
        </p:txBody>
      </p:sp>
      <p:sp>
        <p:nvSpPr>
          <p:cNvPr id="15" name="Cloud 14"/>
          <p:cNvSpPr/>
          <p:nvPr/>
        </p:nvSpPr>
        <p:spPr>
          <a:xfrm>
            <a:off x="8837944" y="1880330"/>
            <a:ext cx="2744456" cy="1208314"/>
          </a:xfrm>
          <a:prstGeom prst="cloud">
            <a:avLst/>
          </a:prstGeom>
          <a:solidFill>
            <a:srgbClr val="FEEDC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High Security Domain</a:t>
            </a:r>
          </a:p>
          <a:p>
            <a:pPr algn="ctr"/>
            <a:r>
              <a:rPr lang="en-US" sz="1800" b="1" dirty="0">
                <a:solidFill>
                  <a:schemeClr val="tx1"/>
                </a:solidFill>
              </a:rPr>
              <a:t>Network 2</a:t>
            </a:r>
          </a:p>
        </p:txBody>
      </p:sp>
      <p:sp>
        <p:nvSpPr>
          <p:cNvPr id="27" name="Trapezoid 26">
            <a:extLst>
              <a:ext uri="{FF2B5EF4-FFF2-40B4-BE49-F238E27FC236}">
                <a16:creationId xmlns:a16="http://schemas.microsoft.com/office/drawing/2014/main" id="{D979F9D8-ACBC-544F-906D-4B16302C5F93}"/>
              </a:ext>
            </a:extLst>
          </p:cNvPr>
          <p:cNvSpPr/>
          <p:nvPr/>
        </p:nvSpPr>
        <p:spPr>
          <a:xfrm flipV="1">
            <a:off x="4674017" y="1533774"/>
            <a:ext cx="2269993" cy="2022102"/>
          </a:xfrm>
          <a:prstGeom prst="trapezoid">
            <a:avLst>
              <a:gd name="adj" fmla="val 187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3AB8637C-EA58-4E4F-9AD5-4C046754F6E8}"/>
              </a:ext>
            </a:extLst>
          </p:cNvPr>
          <p:cNvSpPr txBox="1"/>
          <p:nvPr/>
        </p:nvSpPr>
        <p:spPr>
          <a:xfrm>
            <a:off x="4859526" y="2530381"/>
            <a:ext cx="1875094" cy="1046440"/>
          </a:xfrm>
          <a:prstGeom prst="rect">
            <a:avLst/>
          </a:prstGeom>
          <a:noFill/>
        </p:spPr>
        <p:txBody>
          <a:bodyPr wrap="square" rtlCol="0">
            <a:spAutoFit/>
          </a:bodyPr>
          <a:lstStyle/>
          <a:p>
            <a:pPr algn="ctr"/>
            <a:r>
              <a:rPr lang="en-US" sz="1800" dirty="0"/>
              <a:t>Filter Decisions</a:t>
            </a:r>
          </a:p>
          <a:p>
            <a:pPr marL="576263" indent="-177800">
              <a:buFont typeface="Arial" panose="020B0604020202020204" pitchFamily="34" charset="0"/>
              <a:buChar char="•"/>
            </a:pPr>
            <a:r>
              <a:rPr lang="en-US" sz="1400" dirty="0"/>
              <a:t>Block</a:t>
            </a:r>
          </a:p>
          <a:p>
            <a:pPr marL="576263" indent="-177800">
              <a:buFont typeface="Arial" panose="020B0604020202020204" pitchFamily="34" charset="0"/>
              <a:buChar char="•"/>
            </a:pPr>
            <a:r>
              <a:rPr lang="en-US" sz="1400" dirty="0"/>
              <a:t>Sanitize</a:t>
            </a:r>
          </a:p>
          <a:p>
            <a:pPr marL="576263" indent="-177800">
              <a:buFont typeface="Arial" panose="020B0604020202020204" pitchFamily="34" charset="0"/>
              <a:buChar char="•"/>
            </a:pPr>
            <a:r>
              <a:rPr lang="en-US" sz="1400" dirty="0"/>
              <a:t>Pass</a:t>
            </a:r>
          </a:p>
        </p:txBody>
      </p:sp>
      <p:sp>
        <p:nvSpPr>
          <p:cNvPr id="29" name="TextBox 28">
            <a:extLst>
              <a:ext uri="{FF2B5EF4-FFF2-40B4-BE49-F238E27FC236}">
                <a16:creationId xmlns:a16="http://schemas.microsoft.com/office/drawing/2014/main" id="{FB7A80D0-852A-F940-A68C-CBC47C21C41F}"/>
              </a:ext>
            </a:extLst>
          </p:cNvPr>
          <p:cNvSpPr txBox="1"/>
          <p:nvPr/>
        </p:nvSpPr>
        <p:spPr>
          <a:xfrm>
            <a:off x="4669814" y="1553734"/>
            <a:ext cx="2274196" cy="830997"/>
          </a:xfrm>
          <a:prstGeom prst="rect">
            <a:avLst/>
          </a:prstGeom>
          <a:noFill/>
        </p:spPr>
        <p:txBody>
          <a:bodyPr wrap="square" rtlCol="0">
            <a:spAutoFit/>
          </a:bodyPr>
          <a:lstStyle/>
          <a:p>
            <a:pPr algn="ctr"/>
            <a:r>
              <a:rPr lang="en-US" sz="2000" dirty="0"/>
              <a:t>Rule Set</a:t>
            </a:r>
          </a:p>
          <a:p>
            <a:pPr algn="ctr"/>
            <a:r>
              <a:rPr lang="en-US" sz="1400" dirty="0"/>
              <a:t>Logic, Math, &amp; Comparative Operations</a:t>
            </a:r>
          </a:p>
        </p:txBody>
      </p:sp>
      <p:sp>
        <p:nvSpPr>
          <p:cNvPr id="30" name="TextBox 29">
            <a:extLst>
              <a:ext uri="{FF2B5EF4-FFF2-40B4-BE49-F238E27FC236}">
                <a16:creationId xmlns:a16="http://schemas.microsoft.com/office/drawing/2014/main" id="{FF94EBE1-F16E-EC43-A147-DA523736C75C}"/>
              </a:ext>
            </a:extLst>
          </p:cNvPr>
          <p:cNvSpPr txBox="1"/>
          <p:nvPr/>
        </p:nvSpPr>
        <p:spPr>
          <a:xfrm>
            <a:off x="434721" y="3712836"/>
            <a:ext cx="11238840" cy="2739211"/>
          </a:xfrm>
          <a:prstGeom prst="rect">
            <a:avLst/>
          </a:prstGeom>
          <a:noFill/>
        </p:spPr>
        <p:txBody>
          <a:bodyPr wrap="square" rtlCol="0">
            <a:spAutoFit/>
          </a:bodyPr>
          <a:lstStyle/>
          <a:p>
            <a:pPr eaLnBrk="1" hangingPunct="1">
              <a:buFont typeface="Arial" panose="020B0604020202020204" pitchFamily="34" charset="0"/>
              <a:buChar char="•"/>
            </a:pPr>
            <a:r>
              <a:rPr lang="en-US" altLang="en-US" sz="2000" dirty="0"/>
              <a:t> Enforces Relevant Security Classification Guidance</a:t>
            </a:r>
          </a:p>
          <a:p>
            <a:pPr lvl="1">
              <a:buFont typeface="Arial" panose="020B0604020202020204" pitchFamily="34" charset="0"/>
              <a:buChar char="•"/>
            </a:pPr>
            <a:r>
              <a:rPr lang="en-US" sz="2000" dirty="0"/>
              <a:t> The CDS default state is to block all traffic.</a:t>
            </a:r>
          </a:p>
          <a:p>
            <a:pPr lvl="1">
              <a:buFont typeface="Arial" panose="020B0604020202020204" pitchFamily="34" charset="0"/>
              <a:buChar char="•"/>
            </a:pPr>
            <a:r>
              <a:rPr lang="en-US" sz="2000" dirty="0"/>
              <a:t> Data owner guidance is implemented through user-definable, event-specific, Rule Sets.</a:t>
            </a:r>
          </a:p>
          <a:p>
            <a:pPr lvl="1">
              <a:buFont typeface="Arial" panose="020B0604020202020204" pitchFamily="34" charset="0"/>
              <a:buChar char="•"/>
            </a:pPr>
            <a:r>
              <a:rPr lang="en-US" sz="2000" dirty="0"/>
              <a:t> Rule Sets define if and how designated traffic can pass through.</a:t>
            </a:r>
            <a:endParaRPr lang="en-US" altLang="en-US" sz="2000" dirty="0"/>
          </a:p>
          <a:p>
            <a:pPr lvl="2">
              <a:buFont typeface="Arial" panose="020B0604020202020204" pitchFamily="34" charset="0"/>
              <a:buChar char="•"/>
            </a:pPr>
            <a:r>
              <a:rPr lang="en-US" sz="2000" dirty="0"/>
              <a:t> Rules must support event objectives and classification guidance.</a:t>
            </a:r>
            <a:endParaRPr lang="en-US" sz="1800" dirty="0"/>
          </a:p>
          <a:p>
            <a:pPr marL="1828800" lvl="3" indent="-228600">
              <a:buFont typeface="Arial" panose="020B0604020202020204" pitchFamily="34" charset="0"/>
              <a:buChar char="•"/>
            </a:pPr>
            <a:r>
              <a:rPr lang="en-US" sz="1800" b="1" dirty="0"/>
              <a:t>Logical operations </a:t>
            </a:r>
            <a:r>
              <a:rPr lang="en-US" sz="1800" dirty="0"/>
              <a:t>(e.g. AND, OR, NOT)</a:t>
            </a:r>
          </a:p>
          <a:p>
            <a:pPr marL="1828800" lvl="3" indent="-228600">
              <a:buFont typeface="Arial" panose="020B0604020202020204" pitchFamily="34" charset="0"/>
              <a:buChar char="•"/>
            </a:pPr>
            <a:r>
              <a:rPr lang="en-US" sz="1800" b="1" dirty="0"/>
              <a:t>Mathematical operations </a:t>
            </a:r>
            <a:r>
              <a:rPr lang="en-US" sz="1800" dirty="0"/>
              <a:t>involving object attributes (e.g. addition, subtraction, multiplication, division, exponents, logs, trig)</a:t>
            </a:r>
          </a:p>
          <a:p>
            <a:pPr marL="1828800" lvl="3" indent="-228600">
              <a:buFont typeface="Arial" panose="020B0604020202020204" pitchFamily="34" charset="0"/>
              <a:buChar char="•"/>
            </a:pPr>
            <a:r>
              <a:rPr lang="en-US" sz="1800" b="1" dirty="0"/>
              <a:t>Comparative operations </a:t>
            </a:r>
            <a:r>
              <a:rPr lang="en-US" sz="1800" dirty="0"/>
              <a:t>(&lt;, ≤, &gt;, ≥, =): how object attributes relate to fixed values</a:t>
            </a:r>
          </a:p>
        </p:txBody>
      </p:sp>
      <p:sp>
        <p:nvSpPr>
          <p:cNvPr id="7" name="TextBox 6"/>
          <p:cNvSpPr txBox="1"/>
          <p:nvPr/>
        </p:nvSpPr>
        <p:spPr>
          <a:xfrm>
            <a:off x="4903675" y="805956"/>
            <a:ext cx="1861631" cy="400110"/>
          </a:xfrm>
          <a:prstGeom prst="rect">
            <a:avLst/>
          </a:prstGeom>
          <a:noFill/>
        </p:spPr>
        <p:txBody>
          <a:bodyPr wrap="square" rtlCol="0">
            <a:spAutoFit/>
          </a:bodyPr>
          <a:lstStyle/>
          <a:p>
            <a:pPr algn="ctr"/>
            <a:r>
              <a:rPr lang="en-US" sz="2000" dirty="0"/>
              <a:t>Level of Trust</a:t>
            </a:r>
          </a:p>
        </p:txBody>
      </p:sp>
      <p:sp>
        <p:nvSpPr>
          <p:cNvPr id="9" name="Right Arrow 8"/>
          <p:cNvSpPr/>
          <p:nvPr/>
        </p:nvSpPr>
        <p:spPr bwMode="auto">
          <a:xfrm>
            <a:off x="7113615" y="2201333"/>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Right Arrow 47"/>
          <p:cNvSpPr/>
          <p:nvPr/>
        </p:nvSpPr>
        <p:spPr bwMode="auto">
          <a:xfrm>
            <a:off x="7113615" y="2964714"/>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Right Arrow 48"/>
          <p:cNvSpPr/>
          <p:nvPr/>
        </p:nvSpPr>
        <p:spPr bwMode="auto">
          <a:xfrm>
            <a:off x="7113615" y="1433914"/>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Right Arrow 49"/>
          <p:cNvSpPr/>
          <p:nvPr/>
        </p:nvSpPr>
        <p:spPr bwMode="auto">
          <a:xfrm flipH="1">
            <a:off x="3866845" y="2582328"/>
            <a:ext cx="688740" cy="355600"/>
          </a:xfrm>
          <a:prstGeom prst="rightArrow">
            <a:avLst/>
          </a:prstGeom>
          <a:pattFill prst="wdDnDiag">
            <a:fgClr>
              <a:schemeClr val="accent2">
                <a:lumMod val="60000"/>
                <a:lumOff val="40000"/>
              </a:schemeClr>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Right Arrow 50"/>
          <p:cNvSpPr/>
          <p:nvPr/>
        </p:nvSpPr>
        <p:spPr bwMode="auto">
          <a:xfrm flipH="1">
            <a:off x="3866845" y="3345709"/>
            <a:ext cx="688740" cy="355600"/>
          </a:xfrm>
          <a:prstGeom prst="rightArrow">
            <a:avLst/>
          </a:prstGeom>
          <a:pattFill prst="wdUpDiag">
            <a:fgClr>
              <a:srgbClr val="7030A0"/>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3" name="Right Arrow 52"/>
          <p:cNvSpPr/>
          <p:nvPr/>
        </p:nvSpPr>
        <p:spPr bwMode="auto">
          <a:xfrm>
            <a:off x="3041894" y="2204648"/>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Right Arrow 53"/>
          <p:cNvSpPr/>
          <p:nvPr/>
        </p:nvSpPr>
        <p:spPr bwMode="auto">
          <a:xfrm>
            <a:off x="3041894" y="2968029"/>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Right Arrow 54"/>
          <p:cNvSpPr/>
          <p:nvPr/>
        </p:nvSpPr>
        <p:spPr bwMode="auto">
          <a:xfrm>
            <a:off x="3041894" y="1437229"/>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6" name="Right Arrow 55"/>
          <p:cNvSpPr/>
          <p:nvPr/>
        </p:nvSpPr>
        <p:spPr bwMode="auto">
          <a:xfrm flipH="1">
            <a:off x="7925315" y="2575704"/>
            <a:ext cx="688740" cy="355600"/>
          </a:xfrm>
          <a:prstGeom prs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7" name="Right Arrow 56"/>
          <p:cNvSpPr/>
          <p:nvPr/>
        </p:nvSpPr>
        <p:spPr bwMode="auto">
          <a:xfrm flipH="1">
            <a:off x="7925315" y="3339085"/>
            <a:ext cx="688740" cy="355600"/>
          </a:xfrm>
          <a:prstGeom prst="rightArrow">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ight Arrow 57"/>
          <p:cNvSpPr/>
          <p:nvPr/>
        </p:nvSpPr>
        <p:spPr bwMode="auto">
          <a:xfrm flipH="1">
            <a:off x="7925315" y="1808285"/>
            <a:ext cx="688740" cy="355600"/>
          </a:xfrm>
          <a:prstGeom prs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p:cNvSpPr/>
          <p:nvPr/>
        </p:nvSpPr>
        <p:spPr bwMode="auto">
          <a:xfrm rot="16200000">
            <a:off x="6003834" y="-4027695"/>
            <a:ext cx="108135" cy="10446029"/>
          </a:xfrm>
          <a:prstGeom prst="rect">
            <a:avLst/>
          </a:prstGeom>
          <a:gradFill>
            <a:gsLst>
              <a:gs pos="21000">
                <a:srgbClr val="B5FFEB"/>
              </a:gs>
              <a:gs pos="0">
                <a:schemeClr val="accent1">
                  <a:lumMod val="5000"/>
                  <a:lumOff val="95000"/>
                </a:schemeClr>
              </a:gs>
              <a:gs pos="57000">
                <a:srgbClr val="FFC000"/>
              </a:gs>
              <a:gs pos="86000">
                <a:srgbClr val="C00000"/>
              </a:gs>
            </a:gsLst>
            <a:lin ang="540000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p:cNvSpPr txBox="1"/>
          <p:nvPr/>
        </p:nvSpPr>
        <p:spPr>
          <a:xfrm>
            <a:off x="758134" y="852775"/>
            <a:ext cx="1480931" cy="307777"/>
          </a:xfrm>
          <a:prstGeom prst="rect">
            <a:avLst/>
          </a:prstGeom>
          <a:noFill/>
        </p:spPr>
        <p:txBody>
          <a:bodyPr wrap="square" rtlCol="0">
            <a:spAutoFit/>
          </a:bodyPr>
          <a:lstStyle/>
          <a:p>
            <a:r>
              <a:rPr lang="en-US" sz="1400" dirty="0"/>
              <a:t>(totally open)</a:t>
            </a:r>
          </a:p>
        </p:txBody>
      </p:sp>
      <p:sp>
        <p:nvSpPr>
          <p:cNvPr id="59" name="TextBox 58"/>
          <p:cNvSpPr txBox="1"/>
          <p:nvPr/>
        </p:nvSpPr>
        <p:spPr>
          <a:xfrm>
            <a:off x="9338475" y="844319"/>
            <a:ext cx="2019194" cy="307777"/>
          </a:xfrm>
          <a:prstGeom prst="rect">
            <a:avLst/>
          </a:prstGeom>
          <a:noFill/>
        </p:spPr>
        <p:txBody>
          <a:bodyPr wrap="square" rtlCol="0">
            <a:spAutoFit/>
          </a:bodyPr>
          <a:lstStyle/>
          <a:p>
            <a:pPr algn="r"/>
            <a:r>
              <a:rPr lang="en-US" sz="1400" dirty="0"/>
              <a:t>(totally protected)</a:t>
            </a:r>
          </a:p>
        </p:txBody>
      </p:sp>
      <p:sp>
        <p:nvSpPr>
          <p:cNvPr id="25" name="Slide Number Placeholder 3">
            <a:extLst>
              <a:ext uri="{FF2B5EF4-FFF2-40B4-BE49-F238E27FC236}">
                <a16:creationId xmlns:a16="http://schemas.microsoft.com/office/drawing/2014/main" id="{17BBFC62-E55E-4B60-9CE2-36952F4557AA}"/>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3043644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5AD91-5E41-4C42-97BC-6403BDD96C74}"/>
              </a:ext>
            </a:extLst>
          </p:cNvPr>
          <p:cNvSpPr/>
          <p:nvPr/>
        </p:nvSpPr>
        <p:spPr>
          <a:xfrm>
            <a:off x="5007832" y="1783101"/>
            <a:ext cx="1390993" cy="1039645"/>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endParaRPr lang="en-US" sz="1800" b="1" kern="0" dirty="0">
              <a:solidFill>
                <a:srgbClr val="FFFFFF"/>
              </a:solidFill>
              <a:latin typeface="Arial Narrow"/>
            </a:endParaRPr>
          </a:p>
        </p:txBody>
      </p:sp>
      <p:sp>
        <p:nvSpPr>
          <p:cNvPr id="5" name="Title 4"/>
          <p:cNvSpPr>
            <a:spLocks noGrp="1"/>
          </p:cNvSpPr>
          <p:nvPr>
            <p:ph type="title"/>
          </p:nvPr>
        </p:nvSpPr>
        <p:spPr>
          <a:xfrm>
            <a:off x="2345741" y="-60960"/>
            <a:ext cx="7416800" cy="841248"/>
          </a:xfrm>
        </p:spPr>
        <p:txBody>
          <a:bodyPr/>
          <a:lstStyle/>
          <a:p>
            <a:r>
              <a:rPr lang="en-US" sz="3200" dirty="0"/>
              <a:t>CDS: Multiple Protocol Example</a:t>
            </a:r>
          </a:p>
        </p:txBody>
      </p:sp>
      <p:sp>
        <p:nvSpPr>
          <p:cNvPr id="4" name="Date Placeholder 3"/>
          <p:cNvSpPr>
            <a:spLocks noGrp="1"/>
          </p:cNvSpPr>
          <p:nvPr>
            <p:ph type="dt" sz="half" idx="10"/>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42</a:t>
            </a:fld>
            <a:endParaRPr lang="en-US">
              <a:solidFill>
                <a:srgbClr val="000000"/>
              </a:solidFill>
            </a:endParaRPr>
          </a:p>
        </p:txBody>
      </p:sp>
      <p:sp>
        <p:nvSpPr>
          <p:cNvPr id="7" name="Content Placeholder 2"/>
          <p:cNvSpPr txBox="1">
            <a:spLocks/>
          </p:cNvSpPr>
          <p:nvPr/>
        </p:nvSpPr>
        <p:spPr bwMode="auto">
          <a:xfrm>
            <a:off x="1957703" y="945936"/>
            <a:ext cx="7899975"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a:buFont typeface="Wingdings" pitchFamily="2" charset="2"/>
              <a:buChar char="Ø"/>
              <a:defRPr/>
            </a:pPr>
            <a:r>
              <a:rPr lang="en-US" sz="3200" kern="0" dirty="0">
                <a:solidFill>
                  <a:srgbClr val="000000"/>
                </a:solidFill>
                <a:latin typeface="Arial Narrow"/>
              </a:rPr>
              <a:t> Gateways enable broader use of existing CDSs</a:t>
            </a:r>
          </a:p>
        </p:txBody>
      </p:sp>
      <p:sp>
        <p:nvSpPr>
          <p:cNvPr id="8" name="Rectangle 7"/>
          <p:cNvSpPr/>
          <p:nvPr/>
        </p:nvSpPr>
        <p:spPr>
          <a:xfrm>
            <a:off x="5115979" y="1857448"/>
            <a:ext cx="1125416" cy="890954"/>
          </a:xfrm>
          <a:prstGeom prst="rect">
            <a:avLst/>
          </a:prstGeom>
          <a:gradFill>
            <a:gsLst>
              <a:gs pos="38000">
                <a:schemeClr val="tx1"/>
              </a:gs>
              <a:gs pos="55000">
                <a:srgbClr val="FF0000"/>
              </a:gs>
              <a:gs pos="100000">
                <a:srgbClr val="FF0000"/>
              </a:gs>
              <a:gs pos="100000">
                <a:srgbClr val="FF0000"/>
              </a:gs>
            </a:gsLst>
            <a:lin ang="2700000" scaled="1"/>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CDS</a:t>
            </a:r>
          </a:p>
        </p:txBody>
      </p:sp>
      <p:sp>
        <p:nvSpPr>
          <p:cNvPr id="10" name="Rectangle 9"/>
          <p:cNvSpPr/>
          <p:nvPr/>
        </p:nvSpPr>
        <p:spPr>
          <a:xfrm>
            <a:off x="6888954" y="1857448"/>
            <a:ext cx="1369980" cy="890954"/>
          </a:xfrm>
          <a:prstGeom prst="rect">
            <a:avLst/>
          </a:prstGeom>
          <a:gradFill>
            <a:gsLst>
              <a:gs pos="0">
                <a:srgbClr val="335C81"/>
              </a:gs>
              <a:gs pos="0">
                <a:srgbClr val="FFCC11"/>
              </a:gs>
              <a:gs pos="46000">
                <a:srgbClr val="FDD27B"/>
              </a:gs>
              <a:gs pos="63000">
                <a:srgbClr val="335C81"/>
              </a:gs>
              <a:gs pos="100000">
                <a:srgbClr val="005493"/>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13" name="Rectangle 12"/>
          <p:cNvSpPr/>
          <p:nvPr/>
        </p:nvSpPr>
        <p:spPr>
          <a:xfrm>
            <a:off x="1003096" y="1857448"/>
            <a:ext cx="1579525" cy="89095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Source</a:t>
            </a:r>
          </a:p>
        </p:txBody>
      </p:sp>
      <p:sp>
        <p:nvSpPr>
          <p:cNvPr id="15" name="Rectangle 14"/>
          <p:cNvSpPr/>
          <p:nvPr/>
        </p:nvSpPr>
        <p:spPr>
          <a:xfrm>
            <a:off x="8790728" y="1857448"/>
            <a:ext cx="1624140" cy="890954"/>
          </a:xfrm>
          <a:prstGeom prst="rect">
            <a:avLst/>
          </a:prstGeom>
          <a:solidFill>
            <a:srgbClr val="005493"/>
          </a:soli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Destination</a:t>
            </a:r>
          </a:p>
        </p:txBody>
      </p:sp>
      <p:sp>
        <p:nvSpPr>
          <p:cNvPr id="17" name="Right Brace 16"/>
          <p:cNvSpPr/>
          <p:nvPr/>
        </p:nvSpPr>
        <p:spPr>
          <a:xfrm rot="5400000">
            <a:off x="2682266" y="1580001"/>
            <a:ext cx="451337" cy="311247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18" name="TextBox 17"/>
          <p:cNvSpPr txBox="1"/>
          <p:nvPr/>
        </p:nvSpPr>
        <p:spPr>
          <a:xfrm>
            <a:off x="1819704" y="3420634"/>
            <a:ext cx="2234907" cy="323165"/>
          </a:xfrm>
          <a:prstGeom prst="rect">
            <a:avLst/>
          </a:prstGeom>
          <a:solidFill>
            <a:schemeClr val="tx1"/>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Unclassified Network</a:t>
            </a:r>
          </a:p>
        </p:txBody>
      </p:sp>
      <p:sp>
        <p:nvSpPr>
          <p:cNvPr id="19" name="Right Brace 18"/>
          <p:cNvSpPr/>
          <p:nvPr/>
        </p:nvSpPr>
        <p:spPr>
          <a:xfrm rot="5400000">
            <a:off x="8387986" y="1426466"/>
            <a:ext cx="451337" cy="341954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20" name="TextBox 19"/>
          <p:cNvSpPr txBox="1"/>
          <p:nvPr/>
        </p:nvSpPr>
        <p:spPr>
          <a:xfrm>
            <a:off x="7584342" y="3451114"/>
            <a:ext cx="1997663" cy="323165"/>
          </a:xfrm>
          <a:prstGeom prst="rect">
            <a:avLst/>
          </a:prstGeom>
          <a:solidFill>
            <a:srgbClr val="FF0000"/>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Classified Network</a:t>
            </a:r>
          </a:p>
        </p:txBody>
      </p:sp>
      <p:sp>
        <p:nvSpPr>
          <p:cNvPr id="23" name="Content Placeholder 2">
            <a:extLst>
              <a:ext uri="{FF2B5EF4-FFF2-40B4-BE49-F238E27FC236}">
                <a16:creationId xmlns:a16="http://schemas.microsoft.com/office/drawing/2014/main" id="{3F27191A-5526-2F46-A90A-1C31D7AD474A}"/>
              </a:ext>
            </a:extLst>
          </p:cNvPr>
          <p:cNvSpPr txBox="1">
            <a:spLocks/>
          </p:cNvSpPr>
          <p:nvPr/>
        </p:nvSpPr>
        <p:spPr bwMode="auto">
          <a:xfrm>
            <a:off x="695979" y="3914849"/>
            <a:ext cx="10716323" cy="250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347663" indent="-347663">
              <a:buFont typeface="Wingdings" pitchFamily="2" charset="2"/>
              <a:buChar char="Ø"/>
              <a:defRPr/>
            </a:pPr>
            <a:r>
              <a:rPr lang="en-US" sz="2800" kern="0" dirty="0">
                <a:solidFill>
                  <a:srgbClr val="000000"/>
                </a:solidFill>
                <a:latin typeface="Arial Narrow"/>
              </a:rPr>
              <a:t>There are two federations running </a:t>
            </a:r>
            <a:r>
              <a:rPr lang="en-US" sz="2800" i="1" kern="0" dirty="0">
                <a:solidFill>
                  <a:srgbClr val="C00000"/>
                </a:solidFill>
                <a:latin typeface="Arial Narrow"/>
              </a:rPr>
              <a:t>in different Security domains</a:t>
            </a:r>
            <a:r>
              <a:rPr lang="en-US" sz="2800" kern="0" dirty="0">
                <a:solidFill>
                  <a:srgbClr val="000000"/>
                </a:solidFill>
                <a:latin typeface="Arial Narrow"/>
              </a:rPr>
              <a:t>, each using               HLA to interoperate  </a:t>
            </a:r>
          </a:p>
          <a:p>
            <a:pPr marL="347663" indent="-347663">
              <a:buFont typeface="Wingdings" pitchFamily="2" charset="2"/>
              <a:buChar char="Ø"/>
              <a:defRPr/>
            </a:pPr>
            <a:r>
              <a:rPr lang="en-US" sz="2800" kern="0" dirty="0">
                <a:solidFill>
                  <a:srgbClr val="000000"/>
                </a:solidFill>
                <a:latin typeface="Arial Narrow"/>
              </a:rPr>
              <a:t>The example CDS meets requirements yet has a native              interface</a:t>
            </a:r>
          </a:p>
          <a:p>
            <a:pPr>
              <a:buFont typeface="Wingdings" pitchFamily="2" charset="2"/>
              <a:buChar char="Ø"/>
              <a:defRPr/>
            </a:pPr>
            <a:r>
              <a:rPr lang="en-US" sz="2800" kern="0" dirty="0">
                <a:solidFill>
                  <a:srgbClr val="000000"/>
                </a:solidFill>
                <a:latin typeface="Arial Narrow"/>
              </a:rPr>
              <a:t> Gateways are used to translate between HLA-based simulations and TENA</a:t>
            </a:r>
          </a:p>
          <a:p>
            <a:pPr>
              <a:buFont typeface="Wingdings" pitchFamily="2" charset="2"/>
              <a:buChar char="Ø"/>
              <a:defRPr/>
            </a:pPr>
            <a:r>
              <a:rPr lang="en-US" sz="2800" kern="0" dirty="0">
                <a:solidFill>
                  <a:srgbClr val="000000"/>
                </a:solidFill>
                <a:latin typeface="Arial Narrow"/>
              </a:rPr>
              <a:t> Approach enables HLA-based environments to use existing TENA-based CDS</a:t>
            </a:r>
          </a:p>
        </p:txBody>
      </p:sp>
      <p:sp>
        <p:nvSpPr>
          <p:cNvPr id="22" name="Rectangle 21">
            <a:extLst>
              <a:ext uri="{FF2B5EF4-FFF2-40B4-BE49-F238E27FC236}">
                <a16:creationId xmlns:a16="http://schemas.microsoft.com/office/drawing/2014/main" id="{3CD2B4BB-47B3-F64F-A789-992EFE23569C}"/>
              </a:ext>
            </a:extLst>
          </p:cNvPr>
          <p:cNvSpPr/>
          <p:nvPr/>
        </p:nvSpPr>
        <p:spPr>
          <a:xfrm>
            <a:off x="3105439" y="1818222"/>
            <a:ext cx="1369980" cy="890954"/>
          </a:xfrm>
          <a:prstGeom prst="rect">
            <a:avLst/>
          </a:prstGeom>
          <a:gradFill>
            <a:gsLst>
              <a:gs pos="0">
                <a:srgbClr val="335C81"/>
              </a:gs>
              <a:gs pos="57812">
                <a:srgbClr val="FFCC11"/>
              </a:gs>
              <a:gs pos="33981">
                <a:srgbClr val="335C81"/>
              </a:gs>
              <a:gs pos="47000">
                <a:srgbClr val="335C81"/>
              </a:gs>
              <a:gs pos="100000">
                <a:srgbClr val="FFCC11"/>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25" name="Rectangle 24">
            <a:extLst>
              <a:ext uri="{FF2B5EF4-FFF2-40B4-BE49-F238E27FC236}">
                <a16:creationId xmlns:a16="http://schemas.microsoft.com/office/drawing/2014/main" id="{3DC1DF5B-ADEE-6849-AB33-325C04AA1797}"/>
              </a:ext>
            </a:extLst>
          </p:cNvPr>
          <p:cNvSpPr/>
          <p:nvPr/>
        </p:nvSpPr>
        <p:spPr>
          <a:xfrm>
            <a:off x="8362428" y="4910246"/>
            <a:ext cx="950810" cy="434564"/>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latin typeface="Arial Narrow"/>
              </a:rPr>
              <a:t>TENA</a:t>
            </a:r>
          </a:p>
        </p:txBody>
      </p:sp>
      <p:sp>
        <p:nvSpPr>
          <p:cNvPr id="26" name="Rectangle 25">
            <a:extLst>
              <a:ext uri="{FF2B5EF4-FFF2-40B4-BE49-F238E27FC236}">
                <a16:creationId xmlns:a16="http://schemas.microsoft.com/office/drawing/2014/main" id="{E37B4EA7-0A49-4649-B143-93C3A017F0BB}"/>
              </a:ext>
            </a:extLst>
          </p:cNvPr>
          <p:cNvSpPr/>
          <p:nvPr/>
        </p:nvSpPr>
        <p:spPr>
          <a:xfrm>
            <a:off x="779698" y="4408556"/>
            <a:ext cx="950810" cy="43456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solidFill>
                  <a:schemeClr val="bg1"/>
                </a:solidFill>
                <a:latin typeface="Arial Narrow"/>
              </a:rPr>
              <a:t>HLA</a:t>
            </a:r>
          </a:p>
        </p:txBody>
      </p:sp>
      <p:sp>
        <p:nvSpPr>
          <p:cNvPr id="27" name="Left-Right Arrow 26">
            <a:extLst>
              <a:ext uri="{FF2B5EF4-FFF2-40B4-BE49-F238E27FC236}">
                <a16:creationId xmlns:a16="http://schemas.microsoft.com/office/drawing/2014/main" id="{F1D1A76E-D7C3-854F-AAA8-571F26914AE1}"/>
              </a:ext>
            </a:extLst>
          </p:cNvPr>
          <p:cNvSpPr/>
          <p:nvPr/>
        </p:nvSpPr>
        <p:spPr bwMode="auto">
          <a:xfrm>
            <a:off x="6391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Left-Right Arrow 27">
            <a:extLst>
              <a:ext uri="{FF2B5EF4-FFF2-40B4-BE49-F238E27FC236}">
                <a16:creationId xmlns:a16="http://schemas.microsoft.com/office/drawing/2014/main" id="{1CC85A2E-E951-934F-B50A-A16345DCD3F7}"/>
              </a:ext>
            </a:extLst>
          </p:cNvPr>
          <p:cNvSpPr/>
          <p:nvPr/>
        </p:nvSpPr>
        <p:spPr bwMode="auto">
          <a:xfrm>
            <a:off x="4516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29" name="Left-Right Arrow 28">
            <a:extLst>
              <a:ext uri="{FF2B5EF4-FFF2-40B4-BE49-F238E27FC236}">
                <a16:creationId xmlns:a16="http://schemas.microsoft.com/office/drawing/2014/main" id="{9E8CB92C-77D1-0B48-9435-6C34ED2CDDA8}"/>
              </a:ext>
            </a:extLst>
          </p:cNvPr>
          <p:cNvSpPr/>
          <p:nvPr/>
        </p:nvSpPr>
        <p:spPr bwMode="auto">
          <a:xfrm>
            <a:off x="8296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Right Arrow 29">
            <a:extLst>
              <a:ext uri="{FF2B5EF4-FFF2-40B4-BE49-F238E27FC236}">
                <a16:creationId xmlns:a16="http://schemas.microsoft.com/office/drawing/2014/main" id="{4FB15BCD-5407-1E4F-8700-F6BC70B7D4D3}"/>
              </a:ext>
            </a:extLst>
          </p:cNvPr>
          <p:cNvSpPr/>
          <p:nvPr/>
        </p:nvSpPr>
        <p:spPr bwMode="auto">
          <a:xfrm>
            <a:off x="2611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31" name="Slide Number Placeholder 3">
            <a:extLst>
              <a:ext uri="{FF2B5EF4-FFF2-40B4-BE49-F238E27FC236}">
                <a16:creationId xmlns:a16="http://schemas.microsoft.com/office/drawing/2014/main" id="{04C8E7CB-35BF-48FA-9EFE-22A03691D05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48445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6. 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1777" y="1046715"/>
            <a:ext cx="6062023" cy="4456618"/>
          </a:xfrm>
        </p:spPr>
        <p:txBody>
          <a:bodyPr/>
          <a:lstStyle/>
          <a:p>
            <a:r>
              <a:rPr lang="en-GB" b="1" dirty="0"/>
              <a:t>The Task</a:t>
            </a:r>
            <a:r>
              <a:rPr lang="en-GB" dirty="0"/>
              <a:t>:  A ground-based Command and Control (C2) system is being enhanced and must be tested.</a:t>
            </a:r>
          </a:p>
          <a:p>
            <a:pPr lvl="1"/>
            <a:r>
              <a:rPr lang="en-GB" dirty="0"/>
              <a:t>The present test method stimulates the C2 system under test with real data sent from a live aircraft via a Tactical Data Link (radio).</a:t>
            </a:r>
          </a:p>
          <a:p>
            <a:pPr lvl="1"/>
            <a:r>
              <a:rPr lang="en-GB" dirty="0"/>
              <a:t>This is a *</a:t>
            </a:r>
            <a:r>
              <a:rPr lang="en-GB" b="1" dirty="0"/>
              <a:t>very*</a:t>
            </a:r>
            <a:r>
              <a:rPr lang="en-GB" dirty="0"/>
              <a:t> expensive way to test a ground-based C2 system.</a:t>
            </a:r>
          </a:p>
          <a:p>
            <a:pPr lvl="1"/>
            <a:r>
              <a:rPr lang="en-GB" dirty="0"/>
              <a:t>Great savings would be achieved if the tests used a flight simulator instead of a real aircraft.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1" y="4231918"/>
            <a:ext cx="4263395" cy="2195363"/>
          </a:xfrm>
          <a:prstGeom prst="rect">
            <a:avLst/>
          </a:prstGeom>
          <a:ln w="19050">
            <a:solidFill>
              <a:schemeClr val="tx1"/>
            </a:solidFill>
          </a:ln>
        </p:spPr>
      </p:pic>
      <p:sp>
        <p:nvSpPr>
          <p:cNvPr id="10" name="TextBox 9">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1" name="Straight Arrow Connector 10"/>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2" name="TextBox 11"/>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cxnSp>
        <p:nvCxnSpPr>
          <p:cNvPr id="13" name="Straight Arrow Connector 12"/>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
        <p:nvSpPr>
          <p:cNvPr id="14" name="Slide Number Placeholder 3">
            <a:extLst>
              <a:ext uri="{FF2B5EF4-FFF2-40B4-BE49-F238E27FC236}">
                <a16:creationId xmlns:a16="http://schemas.microsoft.com/office/drawing/2014/main" id="{A64FF780-031E-4E0E-B62E-849BD5B0394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1968857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0312" y="1046715"/>
            <a:ext cx="3750198" cy="3665962"/>
          </a:xfrm>
        </p:spPr>
        <p:txBody>
          <a:bodyPr/>
          <a:lstStyle/>
          <a:p>
            <a:r>
              <a:rPr lang="en-GB" dirty="0"/>
              <a:t>An available flight simulator has a Link 16 “Data Link Processor” (interface), so the flight simulator can be used to stimulate the C2 system under test.</a:t>
            </a:r>
          </a:p>
        </p:txBody>
      </p:sp>
      <p:pic>
        <p:nvPicPr>
          <p:cNvPr id="13" name="Picture 12">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14" name="TextBox 13">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5" name="Straight Arrow Connector 14"/>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6" name="TextBox 15"/>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17" name="Rectangle 16">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cxnSp>
        <p:nvCxnSpPr>
          <p:cNvPr id="31" name="Straight Arrow Connector 30"/>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2" name="Straight Arrow Connector 31"/>
          <p:cNvCxnSpPr/>
          <p:nvPr/>
        </p:nvCxnSpPr>
        <p:spPr bwMode="auto">
          <a:xfrm>
            <a:off x="5417384" y="3661951"/>
            <a:ext cx="0" cy="938186"/>
          </a:xfrm>
          <a:prstGeom prst="straightConnector1">
            <a:avLst/>
          </a:prstGeom>
          <a:solidFill>
            <a:schemeClr val="accent1"/>
          </a:solidFill>
          <a:ln w="28575" cap="flat" cmpd="sng" algn="ctr">
            <a:solidFill>
              <a:schemeClr val="tx1"/>
            </a:solidFill>
            <a:prstDash val="solid"/>
            <a:miter lim="800000"/>
            <a:headEnd type="triangle" w="med" len="med"/>
            <a:tailEnd type="none" w="med" len="med"/>
          </a:ln>
          <a:effectLst/>
        </p:spPr>
      </p:cxn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8" name="Straight Connector 7"/>
          <p:cNvCxnSpPr/>
          <p:nvPr/>
        </p:nvCxnSpPr>
        <p:spPr bwMode="auto">
          <a:xfrm>
            <a:off x="5417384" y="4600137"/>
            <a:ext cx="3951699" cy="0"/>
          </a:xfrm>
          <a:prstGeom prst="line">
            <a:avLst/>
          </a:prstGeom>
          <a:solidFill>
            <a:schemeClr val="accent1"/>
          </a:solidFill>
          <a:ln w="28575" cap="flat" cmpd="sng" algn="ctr">
            <a:solidFill>
              <a:schemeClr val="tx1"/>
            </a:solidFill>
            <a:prstDash val="solid"/>
            <a:miter lim="800000"/>
            <a:headEnd type="none" w="med" len="med"/>
            <a:tailEnd type="triangle" w="med" len="med"/>
          </a:ln>
          <a:effectLst/>
        </p:spPr>
      </p:cxnSp>
      <p:sp>
        <p:nvSpPr>
          <p:cNvPr id="11" name="TextBox 10"/>
          <p:cNvSpPr txBox="1"/>
          <p:nvPr/>
        </p:nvSpPr>
        <p:spPr>
          <a:xfrm>
            <a:off x="438061" y="5276713"/>
            <a:ext cx="5934604" cy="523220"/>
          </a:xfrm>
          <a:prstGeom prst="rect">
            <a:avLst/>
          </a:prstGeom>
          <a:noFill/>
        </p:spPr>
        <p:txBody>
          <a:bodyPr wrap="square" rtlCol="0">
            <a:spAutoFit/>
          </a:bodyPr>
          <a:lstStyle/>
          <a:p>
            <a:pPr marL="533386" lvl="1" indent="0">
              <a:buNone/>
            </a:pPr>
            <a:r>
              <a:rPr lang="en-GB" sz="2800" i="1" dirty="0">
                <a:solidFill>
                  <a:srgbClr val="002060"/>
                </a:solidFill>
              </a:rPr>
              <a:t>Everything’s good … right?</a:t>
            </a:r>
          </a:p>
        </p:txBody>
      </p:sp>
      <p:sp>
        <p:nvSpPr>
          <p:cNvPr id="18" name="Slide Number Placeholder 3">
            <a:extLst>
              <a:ext uri="{FF2B5EF4-FFF2-40B4-BE49-F238E27FC236}">
                <a16:creationId xmlns:a16="http://schemas.microsoft.com/office/drawing/2014/main" id="{B8A942CE-D481-4E6D-A0EC-839042F5F92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240914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13"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10311" y="795130"/>
            <a:ext cx="4288531" cy="5461737"/>
          </a:xfrm>
          <a:prstGeom prst="rect">
            <a:avLst/>
          </a:prstGeom>
        </p:spPr>
        <p:txBody>
          <a:bodyPr/>
          <a:lstStyle/>
          <a:p>
            <a:r>
              <a:rPr lang="en-GB" dirty="0"/>
              <a:t>Analysis of the “real world” reveals:</a:t>
            </a:r>
          </a:p>
          <a:p>
            <a:pPr marL="685800" lvl="1" indent="-288925"/>
            <a:r>
              <a:rPr lang="en-GB" sz="2000" dirty="0"/>
              <a:t>The flight simulator has an older HLA 1.3 interface … and uses a vendor-modified version of the RPR-FOM  </a:t>
            </a:r>
            <a:r>
              <a:rPr lang="en-GB" sz="2000" i="1" dirty="0"/>
              <a:t>(“Didn’t anyone tell them to avoid building stove-pipes?!!”)</a:t>
            </a:r>
          </a:p>
          <a:p>
            <a:pPr marL="685800" lvl="1" indent="-288925"/>
            <a:r>
              <a:rPr lang="en-GB" sz="2000" dirty="0"/>
              <a:t>A scenario generator, with DIS &amp; SIMPLE interfaces, is available to insert simulated tracks of other aircraft into the Link 16 network.</a:t>
            </a:r>
          </a:p>
          <a:p>
            <a:pPr marL="685800" lvl="1" indent="-288925"/>
            <a:r>
              <a:rPr lang="en-GB" sz="2000" dirty="0"/>
              <a:t>The data link processor has a SIMPLE interface.</a:t>
            </a:r>
          </a:p>
          <a:p>
            <a:pPr marL="685800" lvl="1" indent="-288925"/>
            <a:r>
              <a:rPr lang="en-GB" sz="2000" dirty="0"/>
              <a:t>Link 16 is represented in two ways, standards-based and non-standards-based.</a:t>
            </a:r>
          </a:p>
        </p:txBody>
      </p:sp>
      <p:pic>
        <p:nvPicPr>
          <p:cNvPr id="44" name="Picture 43">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45" name="TextBox 44">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46" name="Straight Arrow Connector 45"/>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47" name="TextBox 46"/>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48" name="Rectangle 47">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49" name="TextBox 4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50" name="Rectangle 49">
            <a:extLst>
              <a:ext uri="{FF2B5EF4-FFF2-40B4-BE49-F238E27FC236}">
                <a16:creationId xmlns:a16="http://schemas.microsoft.com/office/drawing/2014/main" id="{F040D53A-E5E2-9646-9416-B130D5B9F68C}"/>
              </a:ext>
            </a:extLst>
          </p:cNvPr>
          <p:cNvSpPr/>
          <p:nvPr/>
        </p:nvSpPr>
        <p:spPr bwMode="auto">
          <a:xfrm>
            <a:off x="9628911" y="5878611"/>
            <a:ext cx="1329648" cy="706446"/>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51" name="TextBox 50"/>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54" name="TextBox 53"/>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55" name="Straight Arrow Connector 54"/>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6" name="Straight Arrow Connector 55"/>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7" name="Straight Arrow Connector 56"/>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8" name="Straight Arrow Connector 57"/>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
        <p:nvSpPr>
          <p:cNvPr id="18" name="Slide Number Placeholder 3">
            <a:extLst>
              <a:ext uri="{FF2B5EF4-FFF2-40B4-BE49-F238E27FC236}">
                <a16:creationId xmlns:a16="http://schemas.microsoft.com/office/drawing/2014/main" id="{19D478C4-ED50-4EBD-A5B4-619963B3107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3392240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pic>
        <p:nvPicPr>
          <p:cNvPr id="10" name="Picture 9">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22" name="TextBox 21">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23" name="Straight Arrow Connector 22"/>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24" name="TextBox 23"/>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26" name="Rectangle 25">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19" name="TextBox 1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20" name="Rectangle 19">
            <a:extLst>
              <a:ext uri="{FF2B5EF4-FFF2-40B4-BE49-F238E27FC236}">
                <a16:creationId xmlns:a16="http://schemas.microsoft.com/office/drawing/2014/main" id="{F040D53A-E5E2-9646-9416-B130D5B9F68C}"/>
              </a:ext>
            </a:extLst>
          </p:cNvPr>
          <p:cNvSpPr/>
          <p:nvPr/>
        </p:nvSpPr>
        <p:spPr bwMode="auto">
          <a:xfrm>
            <a:off x="9628911" y="5878611"/>
            <a:ext cx="1329648" cy="706446"/>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27" name="TextBox 26"/>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18"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56670" y="823409"/>
            <a:ext cx="4157645" cy="5647729"/>
          </a:xfrm>
          <a:prstGeom prst="rect">
            <a:avLst/>
          </a:prstGeom>
        </p:spPr>
        <p:txBody>
          <a:bodyPr/>
          <a:lstStyle/>
          <a:p>
            <a:r>
              <a:rPr lang="en-GB" sz="2400" dirty="0"/>
              <a:t>DSEEP-driven feasibility study suggested:</a:t>
            </a:r>
          </a:p>
          <a:p>
            <a:pPr marL="804863" lvl="1" indent="-347663"/>
            <a:r>
              <a:rPr lang="en-GB" sz="2000" dirty="0"/>
              <a:t>Use HLA as the common interoperability solution</a:t>
            </a:r>
          </a:p>
          <a:p>
            <a:pPr marL="804863" lvl="1" indent="-347663"/>
            <a:r>
              <a:rPr lang="en-GB" sz="2000" dirty="0"/>
              <a:t>Insert an HLA to HLA bridge to filter/modify vendor-specific (non-standard) RPR-FOM extensions</a:t>
            </a:r>
          </a:p>
          <a:p>
            <a:pPr marL="804863" lvl="1" indent="-347663"/>
            <a:r>
              <a:rPr lang="en-GB" sz="2000" dirty="0"/>
              <a:t>Use a gateway from HLA/RPR-FOM to DIS, to connect with the Scenario Generator</a:t>
            </a:r>
          </a:p>
          <a:p>
            <a:r>
              <a:rPr lang="en-GB" sz="2400" dirty="0"/>
              <a:t>Some Limitations Accepted:</a:t>
            </a:r>
          </a:p>
          <a:p>
            <a:pPr marL="801688" lvl="1" indent="-338138"/>
            <a:r>
              <a:rPr lang="en-GB" sz="2000" dirty="0"/>
              <a:t>Simulator data is accepted as the “ground truth”</a:t>
            </a:r>
          </a:p>
          <a:p>
            <a:pPr marL="801688" lvl="1" indent="-338138"/>
            <a:r>
              <a:rPr lang="en-GB" sz="2000" dirty="0"/>
              <a:t>“J messages” from flight simulator are not bridged</a:t>
            </a:r>
          </a:p>
          <a:p>
            <a:pPr marL="801688" lvl="1" indent="-338138"/>
            <a:r>
              <a:rPr lang="en-GB" sz="2000" dirty="0"/>
              <a:t>No voice communications</a:t>
            </a:r>
          </a:p>
          <a:p>
            <a:pPr marL="0" indent="0">
              <a:buNone/>
            </a:pPr>
            <a:endParaRPr lang="en-US" sz="2400" dirty="0"/>
          </a:p>
        </p:txBody>
      </p:sp>
      <p:sp>
        <p:nvSpPr>
          <p:cNvPr id="31" name="Rectangle 30">
            <a:extLst>
              <a:ext uri="{FF2B5EF4-FFF2-40B4-BE49-F238E27FC236}">
                <a16:creationId xmlns:a16="http://schemas.microsoft.com/office/drawing/2014/main" id="{A847EABD-B367-6942-8047-42D707B84346}"/>
              </a:ext>
            </a:extLst>
          </p:cNvPr>
          <p:cNvSpPr/>
          <p:nvPr/>
        </p:nvSpPr>
        <p:spPr bwMode="auto">
          <a:xfrm>
            <a:off x="7513143" y="5824213"/>
            <a:ext cx="1147823" cy="814159"/>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Gateway</a:t>
            </a:r>
          </a:p>
          <a:p>
            <a:pPr algn="ctr"/>
            <a:r>
              <a:rPr lang="en-US" sz="2000" dirty="0"/>
              <a:t>HLA-DIS</a:t>
            </a:r>
            <a:endParaRPr kumimoji="0" lang="en-US" sz="20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A847EABD-B367-6942-8047-42D707B84346}"/>
              </a:ext>
            </a:extLst>
          </p:cNvPr>
          <p:cNvSpPr/>
          <p:nvPr/>
        </p:nvSpPr>
        <p:spPr bwMode="auto">
          <a:xfrm>
            <a:off x="4772122" y="5599925"/>
            <a:ext cx="1846555" cy="982175"/>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Bridge</a:t>
            </a:r>
          </a:p>
          <a:p>
            <a:pPr algn="ctr"/>
            <a:r>
              <a:rPr lang="en-US" sz="2000" dirty="0"/>
              <a:t>HLA </a:t>
            </a:r>
            <a:r>
              <a:rPr kumimoji="0" lang="en-US" sz="2000" b="0" i="0" u="none" strike="noStrike" cap="none" normalizeH="0" baseline="0" dirty="0">
                <a:ln>
                  <a:noFill/>
                </a:ln>
                <a:solidFill>
                  <a:schemeClr val="tx1"/>
                </a:solidFill>
                <a:effectLst/>
                <a:latin typeface="Tahoma" charset="0"/>
              </a:rPr>
              <a:t>1.3</a:t>
            </a:r>
            <a:r>
              <a:rPr kumimoji="0" lang="en-US" sz="2000" b="0" i="0" u="none" strike="noStrike" cap="none" normalizeH="0" dirty="0">
                <a:ln>
                  <a:noFill/>
                </a:ln>
                <a:solidFill>
                  <a:schemeClr val="tx1"/>
                </a:solidFill>
                <a:effectLst/>
                <a:latin typeface="Tahoma" charset="0"/>
              </a:rPr>
              <a: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HLA 1516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3" name="TextBox 32"/>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34" name="Straight Arrow Connector 33"/>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5" name="Straight Arrow Connector 34"/>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15" name="Straight Arrow Connector 14"/>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7" name="Straight Arrow Connector 36"/>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50" name="Straight Arrow Connector 49"/>
          <p:cNvCxnSpPr/>
          <p:nvPr/>
        </p:nvCxnSpPr>
        <p:spPr bwMode="auto">
          <a:xfrm>
            <a:off x="5417384" y="5000634"/>
            <a:ext cx="0" cy="54301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4" name="Straight Arrow Connector 53"/>
          <p:cNvCxnSpPr/>
          <p:nvPr/>
        </p:nvCxnSpPr>
        <p:spPr bwMode="auto">
          <a:xfrm>
            <a:off x="6764995" y="6231833"/>
            <a:ext cx="648679" cy="0"/>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56" name="TextBox 55"/>
          <p:cNvSpPr txBox="1"/>
          <p:nvPr/>
        </p:nvSpPr>
        <p:spPr>
          <a:xfrm>
            <a:off x="6857460" y="4704414"/>
            <a:ext cx="1177523" cy="646331"/>
          </a:xfrm>
          <a:prstGeom prst="rect">
            <a:avLst/>
          </a:prstGeom>
          <a:noFill/>
          <a:ln>
            <a:solidFill>
              <a:schemeClr val="accent1">
                <a:lumMod val="50000"/>
              </a:schemeClr>
            </a:solidFill>
          </a:ln>
        </p:spPr>
        <p:txBody>
          <a:bodyPr wrap="square" rtlCol="0">
            <a:spAutoFit/>
          </a:bodyPr>
          <a:lstStyle/>
          <a:p>
            <a:pPr algn="ctr"/>
            <a:r>
              <a:rPr lang="en-US" sz="1800" dirty="0"/>
              <a:t>standard HLA 1516</a:t>
            </a:r>
          </a:p>
        </p:txBody>
      </p:sp>
      <p:cxnSp>
        <p:nvCxnSpPr>
          <p:cNvPr id="58" name="Straight Arrow Connector 57"/>
          <p:cNvCxnSpPr/>
          <p:nvPr/>
        </p:nvCxnSpPr>
        <p:spPr bwMode="auto">
          <a:xfrm flipH="1">
            <a:off x="7047088" y="5350745"/>
            <a:ext cx="185901" cy="740267"/>
          </a:xfrm>
          <a:prstGeom prst="straightConnector1">
            <a:avLst/>
          </a:prstGeom>
          <a:solidFill>
            <a:schemeClr val="accent1"/>
          </a:solidFill>
          <a:ln w="9525" cap="flat" cmpd="sng" algn="ctr">
            <a:solidFill>
              <a:schemeClr val="accent1">
                <a:lumMod val="50000"/>
              </a:schemeClr>
            </a:solidFill>
            <a:prstDash val="solid"/>
            <a:miter lim="800000"/>
            <a:headEnd type="none" w="med" len="med"/>
            <a:tailEnd type="triangle"/>
          </a:ln>
          <a:effectLst/>
        </p:spPr>
      </p:cxnSp>
      <p:sp>
        <p:nvSpPr>
          <p:cNvPr id="25" name="Slide Number Placeholder 3">
            <a:extLst>
              <a:ext uri="{FF2B5EF4-FFF2-40B4-BE49-F238E27FC236}">
                <a16:creationId xmlns:a16="http://schemas.microsoft.com/office/drawing/2014/main" id="{303FA277-6EC8-429B-B107-D3475CF994E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1184052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D4-69DF-E241-A86A-014F00542F75}"/>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8E06F3E8-8774-6C46-B1EB-DE52E3DCF5E8}"/>
              </a:ext>
            </a:extLst>
          </p:cNvPr>
          <p:cNvSpPr>
            <a:spLocks noGrp="1"/>
          </p:cNvSpPr>
          <p:nvPr>
            <p:ph idx="1"/>
          </p:nvPr>
        </p:nvSpPr>
        <p:spPr>
          <a:xfrm>
            <a:off x="601963" y="989945"/>
            <a:ext cx="11344614" cy="5171703"/>
          </a:xfrm>
        </p:spPr>
        <p:txBody>
          <a:bodyPr/>
          <a:lstStyle/>
          <a:p>
            <a:r>
              <a:rPr lang="en-GB" dirty="0"/>
              <a:t>Integration spiral demonstrated: </a:t>
            </a:r>
          </a:p>
          <a:p>
            <a:pPr lvl="1"/>
            <a:r>
              <a:rPr lang="en-GB" sz="2000" dirty="0"/>
              <a:t>Selecting HLA as a standard was appropriate due to HLA technology and performance plus existing HLA-based solutions and experience</a:t>
            </a:r>
          </a:p>
          <a:p>
            <a:pPr lvl="1"/>
            <a:r>
              <a:rPr lang="en-GB" sz="2000" dirty="0"/>
              <a:t>RPR-FOM extensions, HLA to DIS gateway, and HLA to HLA bridge concepts were acceptable </a:t>
            </a:r>
          </a:p>
          <a:p>
            <a:pPr lvl="1"/>
            <a:r>
              <a:rPr lang="en-GB" sz="2000" dirty="0"/>
              <a:t>The DIS network did not work due to computer clocks not being in sync (or set correctly)</a:t>
            </a:r>
          </a:p>
          <a:p>
            <a:pPr lvl="1"/>
            <a:r>
              <a:rPr lang="en-GB" sz="2000" dirty="0"/>
              <a:t>The scenario generator’s DIS interface only worked in one direction</a:t>
            </a:r>
          </a:p>
          <a:p>
            <a:pPr lvl="1"/>
            <a:r>
              <a:rPr lang="en-GB" sz="2000" dirty="0"/>
              <a:t>Security aspects needed further analysis</a:t>
            </a:r>
          </a:p>
          <a:p>
            <a:r>
              <a:rPr lang="en-GB" u="sng" dirty="0"/>
              <a:t>Success</a:t>
            </a:r>
            <a:r>
              <a:rPr lang="en-GB" dirty="0"/>
              <a:t>!  Initial tests produced good results with previously known limitations</a:t>
            </a:r>
          </a:p>
          <a:p>
            <a:r>
              <a:rPr lang="en-GB" dirty="0"/>
              <a:t>Additional actions required:</a:t>
            </a:r>
          </a:p>
          <a:p>
            <a:pPr lvl="1"/>
            <a:r>
              <a:rPr lang="en-GB" sz="2000" dirty="0"/>
              <a:t>Updating the Scenario Generator’s DIS interface</a:t>
            </a:r>
          </a:p>
          <a:p>
            <a:pPr lvl="1"/>
            <a:r>
              <a:rPr lang="en-GB" sz="2000" dirty="0"/>
              <a:t>Getting approval from responsible authorities to synchronize the computer clocks</a:t>
            </a:r>
          </a:p>
          <a:p>
            <a:pPr lvl="1"/>
            <a:r>
              <a:rPr lang="en-GB" sz="2000" dirty="0"/>
              <a:t>Getting approval to run tests with a dedicated Link16 network and the participating real aircraft on the ground (when the flight simulator was not being used as a substitute for the real aircraft, and to validate data)</a:t>
            </a:r>
          </a:p>
        </p:txBody>
      </p:sp>
      <p:sp>
        <p:nvSpPr>
          <p:cNvPr id="4" name="Slide Number Placeholder 3">
            <a:extLst>
              <a:ext uri="{FF2B5EF4-FFF2-40B4-BE49-F238E27FC236}">
                <a16:creationId xmlns:a16="http://schemas.microsoft.com/office/drawing/2014/main" id="{65D8E9D6-B509-1843-B435-CBC97C41DBF1}"/>
              </a:ext>
            </a:extLst>
          </p:cNvPr>
          <p:cNvSpPr txBox="1">
            <a:spLocks noChangeArrowheads="1"/>
          </p:cNvSpPr>
          <p:nvPr/>
        </p:nvSpPr>
        <p:spPr>
          <a:xfrm>
            <a:off x="8432800" y="6452287"/>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3039527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Summary: Standards</a:t>
            </a:r>
          </a:p>
        </p:txBody>
      </p:sp>
      <p:sp>
        <p:nvSpPr>
          <p:cNvPr id="4" name="Content Placeholder 3"/>
          <p:cNvSpPr>
            <a:spLocks noGrp="1"/>
          </p:cNvSpPr>
          <p:nvPr>
            <p:ph sz="quarter" idx="11"/>
          </p:nvPr>
        </p:nvSpPr>
        <p:spPr>
          <a:xfrm>
            <a:off x="480132" y="1046715"/>
            <a:ext cx="11436885" cy="5075237"/>
          </a:xfrm>
        </p:spPr>
        <p:txBody>
          <a:bodyPr>
            <a:normAutofit/>
          </a:bodyPr>
          <a:lstStyle/>
          <a:p>
            <a:r>
              <a:rPr lang="en-US" dirty="0"/>
              <a:t>There are several standards available for Live-Virtual-Constructive interoperability</a:t>
            </a:r>
          </a:p>
          <a:p>
            <a:pPr lvl="1"/>
            <a:r>
              <a:rPr lang="en-US" dirty="0"/>
              <a:t>Some are especially made to support simulation</a:t>
            </a:r>
          </a:p>
          <a:p>
            <a:pPr lvl="1"/>
            <a:r>
              <a:rPr lang="en-US" dirty="0"/>
              <a:t>Some are focused on use with live systems</a:t>
            </a:r>
          </a:p>
          <a:p>
            <a:r>
              <a:rPr lang="en-US" dirty="0"/>
              <a:t>Standards needs to be maintained and updated</a:t>
            </a:r>
          </a:p>
          <a:p>
            <a:pPr lvl="1"/>
            <a:r>
              <a:rPr lang="en-US" dirty="0"/>
              <a:t>New requirements emerge over time</a:t>
            </a:r>
          </a:p>
          <a:p>
            <a:r>
              <a:rPr lang="en-US" dirty="0"/>
              <a:t>Standards need to be balanced between stability and flexibility</a:t>
            </a:r>
          </a:p>
          <a:p>
            <a:pPr lvl="1"/>
            <a:r>
              <a:rPr lang="en-US" b="1" u="sng" dirty="0"/>
              <a:t>Stable</a:t>
            </a:r>
            <a:r>
              <a:rPr lang="en-US" dirty="0"/>
              <a:t> enough to allow systems to be developed that support the same version of the standard</a:t>
            </a:r>
          </a:p>
          <a:p>
            <a:pPr lvl="1"/>
            <a:r>
              <a:rPr lang="en-US" b="1" u="sng" dirty="0"/>
              <a:t>Flexible</a:t>
            </a:r>
            <a:r>
              <a:rPr lang="en-US" dirty="0"/>
              <a:t> enough to be useful and support current requirements plus new and evolving requirements</a:t>
            </a:r>
          </a:p>
        </p:txBody>
      </p:sp>
      <p:sp>
        <p:nvSpPr>
          <p:cNvPr id="5" name="Slide Number Placeholder 3">
            <a:extLst>
              <a:ext uri="{FF2B5EF4-FFF2-40B4-BE49-F238E27FC236}">
                <a16:creationId xmlns:a16="http://schemas.microsoft.com/office/drawing/2014/main" id="{E09E03BE-F97B-44D5-808F-0C13005E224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3661450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(2)</a:t>
            </a:r>
          </a:p>
        </p:txBody>
      </p:sp>
      <p:sp>
        <p:nvSpPr>
          <p:cNvPr id="4" name="Content Placeholder 3"/>
          <p:cNvSpPr>
            <a:spLocks noGrp="1"/>
          </p:cNvSpPr>
          <p:nvPr>
            <p:ph sz="quarter" idx="11"/>
          </p:nvPr>
        </p:nvSpPr>
        <p:spPr>
          <a:xfrm>
            <a:off x="480132" y="1046715"/>
            <a:ext cx="11436885" cy="5075237"/>
          </a:xfrm>
        </p:spPr>
        <p:txBody>
          <a:bodyPr>
            <a:normAutofit fontScale="92500" lnSpcReduction="20000"/>
          </a:bodyPr>
          <a:lstStyle/>
          <a:p>
            <a:r>
              <a:rPr lang="en-US" dirty="0"/>
              <a:t>Standards should not be selected only on technical merits</a:t>
            </a:r>
          </a:p>
          <a:p>
            <a:pPr lvl="1"/>
            <a:r>
              <a:rPr lang="en-US" dirty="0"/>
              <a:t>A “Community of Users” helps tremendously</a:t>
            </a:r>
          </a:p>
          <a:p>
            <a:pPr lvl="2"/>
            <a:r>
              <a:rPr lang="en-US" dirty="0"/>
              <a:t>Ensures long-term use of a standard … avoids obsolescence</a:t>
            </a:r>
          </a:p>
          <a:p>
            <a:pPr lvl="2"/>
            <a:r>
              <a:rPr lang="en-US" dirty="0"/>
              <a:t>Promotes evolution of a standard</a:t>
            </a:r>
          </a:p>
          <a:p>
            <a:pPr lvl="2"/>
            <a:r>
              <a:rPr lang="en-US" dirty="0"/>
              <a:t>Communication forum about common LVC applications, problems, and solutions</a:t>
            </a:r>
          </a:p>
          <a:p>
            <a:pPr lvl="1"/>
            <a:r>
              <a:rPr lang="en-US" dirty="0"/>
              <a:t>Industry Support (the marketplace) is very important</a:t>
            </a:r>
          </a:p>
          <a:p>
            <a:pPr lvl="2"/>
            <a:r>
              <a:rPr lang="en-US" dirty="0"/>
              <a:t>Government and Commercial Off-The-Shelf (GOTS/COTS) products, generally costing less than custom-developed solutions</a:t>
            </a:r>
          </a:p>
          <a:p>
            <a:pPr lvl="2"/>
            <a:r>
              <a:rPr lang="en-US" dirty="0"/>
              <a:t>On-demand training courses</a:t>
            </a:r>
          </a:p>
          <a:p>
            <a:pPr lvl="2"/>
            <a:r>
              <a:rPr lang="en-US" dirty="0"/>
              <a:t>On-demand technical assistance</a:t>
            </a:r>
          </a:p>
          <a:p>
            <a:pPr lvl="2"/>
            <a:r>
              <a:rPr lang="en-US" dirty="0"/>
              <a:t>Promotes adoption and evolution of standards (e.g. trade show demos)</a:t>
            </a:r>
          </a:p>
          <a:p>
            <a:r>
              <a:rPr lang="en-US" dirty="0"/>
              <a:t>Organizations should try to use a limited number of interoperability LVC standards</a:t>
            </a:r>
          </a:p>
          <a:p>
            <a:pPr lvl="1"/>
            <a:r>
              <a:rPr lang="en-US" dirty="0"/>
              <a:t>Deviations must be expected to fit unusual situations</a:t>
            </a:r>
          </a:p>
          <a:p>
            <a:pPr lvl="1"/>
            <a:r>
              <a:rPr lang="en-US" dirty="0"/>
              <a:t>Develops “in-house” skills and experience that will be needed on future programs</a:t>
            </a:r>
          </a:p>
          <a:p>
            <a:pPr lvl="1"/>
            <a:r>
              <a:rPr lang="en-US" dirty="0"/>
              <a:t>Adopt Gateways as initial approach to integrate disparate architectures </a:t>
            </a:r>
          </a:p>
        </p:txBody>
      </p:sp>
      <p:sp>
        <p:nvSpPr>
          <p:cNvPr id="5" name="Slide Number Placeholder 3">
            <a:extLst>
              <a:ext uri="{FF2B5EF4-FFF2-40B4-BE49-F238E27FC236}">
                <a16:creationId xmlns:a16="http://schemas.microsoft.com/office/drawing/2014/main" id="{A35849AF-9E40-4BC3-BFB4-F5DC305F89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79890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LVC Interoperability Overview</a:t>
            </a:r>
          </a:p>
        </p:txBody>
      </p:sp>
      <p:sp>
        <p:nvSpPr>
          <p:cNvPr id="4" name="Content Placeholder 3"/>
          <p:cNvSpPr>
            <a:spLocks noGrp="1"/>
          </p:cNvSpPr>
          <p:nvPr>
            <p:ph sz="quarter" idx="11"/>
          </p:nvPr>
        </p:nvSpPr>
        <p:spPr/>
        <p:txBody>
          <a:bodyPr/>
          <a:lstStyle/>
          <a:p>
            <a:r>
              <a:rPr lang="en-US" dirty="0"/>
              <a:t>Simulation Definitions </a:t>
            </a:r>
          </a:p>
          <a:p>
            <a:r>
              <a:rPr lang="en-US" dirty="0"/>
              <a:t>LVC Interoperability Definitions</a:t>
            </a:r>
          </a:p>
          <a:p>
            <a:r>
              <a:rPr lang="en-US" dirty="0"/>
              <a:t>Distributed Environment Overview</a:t>
            </a:r>
          </a:p>
        </p:txBody>
      </p:sp>
      <p:sp>
        <p:nvSpPr>
          <p:cNvPr id="5" name="Slide Number Placeholder 3">
            <a:extLst>
              <a:ext uri="{FF2B5EF4-FFF2-40B4-BE49-F238E27FC236}">
                <a16:creationId xmlns:a16="http://schemas.microsoft.com/office/drawing/2014/main" id="{EF841446-3D03-47EE-B92B-D37B6DF8B53C}"/>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264106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B78C-B169-B542-B9B7-26ACB299E764}"/>
              </a:ext>
            </a:extLst>
          </p:cNvPr>
          <p:cNvSpPr>
            <a:spLocks noGrp="1"/>
          </p:cNvSpPr>
          <p:nvPr>
            <p:ph type="title"/>
          </p:nvPr>
        </p:nvSpPr>
        <p:spPr/>
        <p:txBody>
          <a:bodyPr/>
          <a:lstStyle/>
          <a:p>
            <a:r>
              <a:rPr lang="en-US" dirty="0"/>
              <a:t>Summary: Standards (3)</a:t>
            </a:r>
          </a:p>
        </p:txBody>
      </p:sp>
      <p:sp>
        <p:nvSpPr>
          <p:cNvPr id="3" name="Content Placeholder 2">
            <a:extLst>
              <a:ext uri="{FF2B5EF4-FFF2-40B4-BE49-F238E27FC236}">
                <a16:creationId xmlns:a16="http://schemas.microsoft.com/office/drawing/2014/main" id="{5B1911E6-E519-5941-BBE1-196321AC094D}"/>
              </a:ext>
            </a:extLst>
          </p:cNvPr>
          <p:cNvSpPr>
            <a:spLocks noGrp="1"/>
          </p:cNvSpPr>
          <p:nvPr>
            <p:ph sz="quarter" idx="11"/>
          </p:nvPr>
        </p:nvSpPr>
        <p:spPr>
          <a:xfrm>
            <a:off x="386997" y="1046716"/>
            <a:ext cx="11569778" cy="5294450"/>
          </a:xfrm>
        </p:spPr>
        <p:txBody>
          <a:bodyPr/>
          <a:lstStyle/>
          <a:p>
            <a:r>
              <a:rPr lang="en-US" dirty="0"/>
              <a:t>Integrating LVC-based systems via distributed simulation is a powerful capability</a:t>
            </a:r>
          </a:p>
          <a:p>
            <a:pPr marL="746125" lvl="1" indent="-288925"/>
            <a:r>
              <a:rPr lang="en-US" dirty="0">
                <a:latin typeface="Arial Narrow" panose="020B0606020202030204" pitchFamily="34" charset="0"/>
              </a:rPr>
              <a:t>LVC interoperability across domains, e.g. involving multiple military groups, creates operationally realistic environments</a:t>
            </a:r>
          </a:p>
          <a:p>
            <a:pPr marL="1355709" lvl="4" indent="-288925">
              <a:buClrTx/>
            </a:pPr>
            <a:r>
              <a:rPr lang="en-US" sz="2000" dirty="0">
                <a:latin typeface="Arial Narrow" panose="020B0606020202030204" pitchFamily="34" charset="0"/>
              </a:rPr>
              <a:t>Supplementing a single system with other LVC systems greatly enhances realism of training</a:t>
            </a:r>
          </a:p>
          <a:p>
            <a:pPr marL="1965294" lvl="5" indent="-288925">
              <a:buClrTx/>
            </a:pPr>
            <a:r>
              <a:rPr lang="en-US" sz="2000" dirty="0">
                <a:latin typeface="Arial Narrow" panose="020B0606020202030204" pitchFamily="34" charset="0"/>
              </a:rPr>
              <a:t>The whole is greater than the sum of its parts</a:t>
            </a:r>
          </a:p>
          <a:p>
            <a:pPr marL="1355709" lvl="4" indent="-288925">
              <a:buClrTx/>
            </a:pPr>
            <a:r>
              <a:rPr lang="en-US" sz="2000" dirty="0">
                <a:latin typeface="Arial Narrow" panose="020B0606020202030204" pitchFamily="34" charset="0"/>
              </a:rPr>
              <a:t>Integrating C2 systems with LVC systems builds environments that are operationally realistic</a:t>
            </a:r>
          </a:p>
          <a:p>
            <a:pPr marL="1965295" lvl="6" indent="-288925">
              <a:buClrTx/>
            </a:pPr>
            <a:r>
              <a:rPr lang="en-US" sz="2000" b="1" i="1" dirty="0">
                <a:latin typeface="Arial Narrow" panose="020B0606020202030204" pitchFamily="34" charset="0"/>
              </a:rPr>
              <a:t>“Train As We Fight”</a:t>
            </a:r>
          </a:p>
          <a:p>
            <a:pPr marL="746125" lvl="1" indent="-288925"/>
            <a:r>
              <a:rPr lang="en-US" dirty="0">
                <a:latin typeface="Arial Narrow" panose="020B0606020202030204" pitchFamily="34" charset="0"/>
              </a:rPr>
              <a:t>Standards enhance integration and reuse of other LVC assets, tools and technologies</a:t>
            </a:r>
          </a:p>
          <a:p>
            <a:pPr marL="746125" lvl="1" indent="-288925"/>
            <a:r>
              <a:rPr lang="en-US" dirty="0">
                <a:latin typeface="Arial Narrow" panose="020B0606020202030204" pitchFamily="34" charset="0"/>
              </a:rPr>
              <a:t>Standards eliminate or greatly reduce time, cost, and performance risks of developing specialized systems  (remember: </a:t>
            </a:r>
            <a:r>
              <a:rPr lang="en-US" b="1" i="1" dirty="0">
                <a:latin typeface="Arial Narrow" panose="020B0606020202030204" pitchFamily="34" charset="0"/>
              </a:rPr>
              <a:t>“Avoid stove-pipes.”</a:t>
            </a:r>
            <a:r>
              <a:rPr lang="en-US" dirty="0">
                <a:latin typeface="Arial Narrow" panose="020B0606020202030204" pitchFamily="34" charset="0"/>
              </a:rPr>
              <a:t>)</a:t>
            </a:r>
          </a:p>
          <a:p>
            <a:pPr marL="746125" lvl="1" indent="-288925"/>
            <a:r>
              <a:rPr lang="en-US" dirty="0">
                <a:latin typeface="Arial Narrow" panose="020B0606020202030204" pitchFamily="34" charset="0"/>
              </a:rPr>
              <a:t>Standards-based instrumentation and management functions within an environment provide coordination of planning and execution, data collection and analysis, and repeatability</a:t>
            </a:r>
          </a:p>
          <a:p>
            <a:pPr marL="746125" lvl="1" indent="-288925"/>
            <a:r>
              <a:rPr lang="en-US" dirty="0">
                <a:latin typeface="Arial Narrow" panose="020B0606020202030204" pitchFamily="34" charset="0"/>
              </a:rPr>
              <a:t>Leveraging existing standards and existing networks let program managers “do more with less”</a:t>
            </a:r>
          </a:p>
        </p:txBody>
      </p:sp>
      <p:sp>
        <p:nvSpPr>
          <p:cNvPr id="4" name="Slide Number Placeholder 3">
            <a:extLst>
              <a:ext uri="{FF2B5EF4-FFF2-40B4-BE49-F238E27FC236}">
                <a16:creationId xmlns:a16="http://schemas.microsoft.com/office/drawing/2014/main" id="{CBD07671-F8E7-4265-8257-23156BE19A2F}"/>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572435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(4)</a:t>
            </a:r>
            <a:endParaRPr lang="en-US" noProof="0" dirty="0"/>
          </a:p>
        </p:txBody>
      </p:sp>
      <p:sp>
        <p:nvSpPr>
          <p:cNvPr id="3" name="Content Placeholder 2"/>
          <p:cNvSpPr>
            <a:spLocks noGrp="1"/>
          </p:cNvSpPr>
          <p:nvPr>
            <p:ph idx="1"/>
          </p:nvPr>
        </p:nvSpPr>
        <p:spPr>
          <a:xfrm>
            <a:off x="623454" y="1017459"/>
            <a:ext cx="10243457" cy="4351338"/>
          </a:xfrm>
        </p:spPr>
        <p:txBody>
          <a:bodyPr/>
          <a:lstStyle/>
          <a:p>
            <a:r>
              <a:rPr lang="en-US" dirty="0"/>
              <a:t>Distributed simulation has advanced greatly since first attempts in the 1980’s.  </a:t>
            </a:r>
            <a:r>
              <a:rPr lang="en-US" sz="3200" dirty="0"/>
              <a:t>Simulation</a:t>
            </a:r>
            <a:r>
              <a:rPr lang="en-US" dirty="0"/>
              <a:t> developers today can establish LVC environments to solve very complex problems, at the System of Systems level, relatively easily and quickly.</a:t>
            </a:r>
          </a:p>
          <a:p>
            <a:pPr lvl="1"/>
            <a:r>
              <a:rPr lang="en-US" dirty="0"/>
              <a:t>Selection of the appropriate interoperability architecture … DIS, HLA, or TENA … is sometimes at the user’s discretion, but other factors may favor one architecture over the others, such as technical features, the need to connect with systems already in place, or organizational policies.</a:t>
            </a:r>
          </a:p>
          <a:p>
            <a:pPr lvl="1"/>
            <a:r>
              <a:rPr lang="en-US" dirty="0"/>
              <a:t>Be sure to choose between DIS, HLA, or TENA, based on current information!</a:t>
            </a:r>
          </a:p>
          <a:p>
            <a:pPr lvl="2"/>
            <a:r>
              <a:rPr lang="en-US" sz="2400" dirty="0"/>
              <a:t>We’re in the year 2021 now, not 1986, 2000, or even 2010</a:t>
            </a:r>
            <a:endParaRPr lang="en-US" noProof="0" dirty="0"/>
          </a:p>
          <a:p>
            <a:r>
              <a:rPr lang="en-US" noProof="0" dirty="0"/>
              <a:t>Best advice…Get involved!!!</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2564257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Additional LVC Learning Opportunities </a:t>
            </a:r>
          </a:p>
        </p:txBody>
      </p:sp>
      <p:sp>
        <p:nvSpPr>
          <p:cNvPr id="3" name="Content Placeholder 2"/>
          <p:cNvSpPr>
            <a:spLocks noGrp="1"/>
          </p:cNvSpPr>
          <p:nvPr>
            <p:ph idx="1"/>
          </p:nvPr>
        </p:nvSpPr>
        <p:spPr>
          <a:xfrm>
            <a:off x="623454" y="1017459"/>
            <a:ext cx="10243457" cy="4351338"/>
          </a:xfrm>
        </p:spPr>
        <p:txBody>
          <a:bodyPr/>
          <a:lstStyle/>
          <a:p>
            <a:r>
              <a:rPr lang="en-US" dirty="0"/>
              <a:t>Tutorial/Papers</a:t>
            </a:r>
          </a:p>
          <a:p>
            <a:pPr lvl="1"/>
            <a:r>
              <a:rPr lang="en-US" dirty="0"/>
              <a:t>"Distributed Event Integration and Execution " (Reference ID 2109) – Tutorial by Dr. Kenneth LeSueur and Michael O’Connor</a:t>
            </a:r>
          </a:p>
          <a:p>
            <a:pPr lvl="1"/>
            <a:r>
              <a:rPr lang="en-US" dirty="0"/>
              <a:t>“Distributed LVC based testing using a hybrid digital twin” (Reference ID 21163) – Paper by Dr. Kenneth LeSueur , Brett Boren, and Michael O’Connor</a:t>
            </a:r>
          </a:p>
          <a:p>
            <a:r>
              <a:rPr lang="en-US" dirty="0"/>
              <a:t>Friday Workshop</a:t>
            </a:r>
          </a:p>
          <a:p>
            <a:pPr lvl="1"/>
            <a:r>
              <a:rPr lang="en-US" dirty="0"/>
              <a:t>“A Process for Integration and Execution of Distributed LVC Events" (Reference ID 6) –Dr. Kenneth LeSueur, Roy </a:t>
            </a:r>
            <a:r>
              <a:rPr lang="en-US" dirty="0" err="1"/>
              <a:t>Zinser</a:t>
            </a:r>
            <a:r>
              <a:rPr lang="en-US" dirty="0"/>
              <a:t>, and Michael O’Connor</a:t>
            </a:r>
          </a:p>
          <a:p>
            <a:r>
              <a:rPr lang="en-US" dirty="0"/>
              <a:t> </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122608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AC07-219F-1C43-95F8-58B7885A0C59}"/>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30245256-6C94-8B43-8C12-F988C4078544}"/>
              </a:ext>
            </a:extLst>
          </p:cNvPr>
          <p:cNvSpPr>
            <a:spLocks noGrp="1"/>
          </p:cNvSpPr>
          <p:nvPr>
            <p:ph sz="quarter" idx="11"/>
          </p:nvPr>
        </p:nvSpPr>
        <p:spPr>
          <a:xfrm>
            <a:off x="587010" y="1228837"/>
            <a:ext cx="11250613" cy="5075237"/>
          </a:xfrm>
        </p:spPr>
        <p:txBody>
          <a:bodyPr/>
          <a:lstStyle/>
          <a:p>
            <a:pPr marL="457200" indent="-457200">
              <a:buFont typeface="+mj-lt"/>
              <a:buAutoNum type="arabicPeriod"/>
            </a:pPr>
            <a:r>
              <a:rPr lang="en-US" sz="2000" dirty="0"/>
              <a:t>IEEE </a:t>
            </a:r>
            <a:r>
              <a:rPr lang="en-US" sz="2000" dirty="0" err="1"/>
              <a:t>Std</a:t>
            </a:r>
            <a:r>
              <a:rPr lang="en-US" sz="2000" dirty="0"/>
              <a:t> 1278.1-2012 - IEEE Standard for Distributed Interactive Simulation Application Protocols, IEEE Standard 1278.1, 2012.</a:t>
            </a:r>
          </a:p>
          <a:p>
            <a:pPr marL="457200" indent="-457200">
              <a:buFont typeface="+mj-lt"/>
              <a:buAutoNum type="arabicPeriod"/>
            </a:pPr>
            <a:r>
              <a:rPr lang="en-US" sz="2000" dirty="0"/>
              <a:t>IEEE </a:t>
            </a:r>
            <a:r>
              <a:rPr lang="en-US" sz="2000" dirty="0" err="1"/>
              <a:t>Std</a:t>
            </a:r>
            <a:r>
              <a:rPr lang="en-US" sz="2000" dirty="0"/>
              <a:t> 1516.1-2010 (Revision of IEEE </a:t>
            </a:r>
            <a:r>
              <a:rPr lang="en-US" sz="2000" dirty="0" err="1"/>
              <a:t>Std</a:t>
            </a:r>
            <a:r>
              <a:rPr lang="en-US" sz="2000" dirty="0"/>
              <a:t> 1516.1-2000) - IEEE Standard for Modeling and Simulation (M&amp;S) High Level Architecture (HLA)-- Federate Interface Specification, IEEE Standard 1516.1,2010</a:t>
            </a:r>
          </a:p>
          <a:p>
            <a:pPr marL="457200" indent="-457200">
              <a:buFont typeface="+mj-lt"/>
              <a:buAutoNum type="arabicPeriod"/>
            </a:pPr>
            <a:r>
              <a:rPr lang="en-US" sz="2000" dirty="0"/>
              <a:t>IEEE </a:t>
            </a:r>
            <a:r>
              <a:rPr lang="en-US" sz="2000" dirty="0" err="1"/>
              <a:t>Std</a:t>
            </a:r>
            <a:r>
              <a:rPr lang="en-US" sz="2000" dirty="0"/>
              <a:t> 1516-2010 (Revision of IEEE </a:t>
            </a:r>
            <a:r>
              <a:rPr lang="en-US" sz="2000" dirty="0" err="1"/>
              <a:t>Std</a:t>
            </a:r>
            <a:r>
              <a:rPr lang="en-US" sz="2000" dirty="0"/>
              <a:t> 1516-2000) - IEEE Standard for Modeling and Simulation (M&amp;S) High Level Architecture (HLA)-- Framework and Rules, IEEE Standard 1516,2010</a:t>
            </a:r>
          </a:p>
          <a:p>
            <a:pPr marL="457200" indent="-457200">
              <a:buFont typeface="+mj-lt"/>
              <a:buAutoNum type="arabicPeriod"/>
            </a:pPr>
            <a:r>
              <a:rPr lang="en-US" sz="2000" dirty="0"/>
              <a:t>IEEE </a:t>
            </a:r>
            <a:r>
              <a:rPr lang="en-US" sz="2000" dirty="0" err="1"/>
              <a:t>Std</a:t>
            </a:r>
            <a:r>
              <a:rPr lang="en-US" sz="2000" dirty="0"/>
              <a:t> 1730-2010 - IEEE Recommended Practice for Distributed Simulation Engineering and Execution Process (DSEEP) , IEEE Standard 1730, 2010</a:t>
            </a:r>
          </a:p>
          <a:p>
            <a:pPr marL="457200" indent="-457200">
              <a:buFont typeface="+mj-lt"/>
              <a:buAutoNum type="arabicPeriod"/>
            </a:pPr>
            <a:r>
              <a:rPr lang="en-US" sz="2000" dirty="0"/>
              <a:t>Powell, Edward, et al (2006). </a:t>
            </a:r>
            <a:r>
              <a:rPr lang="en-US" sz="2000" b="1" dirty="0"/>
              <a:t>Test and Training Enabling Architecture (TENA) Architecture Reference Document (ARD)</a:t>
            </a:r>
            <a:r>
              <a:rPr lang="en-US" sz="2000" dirty="0"/>
              <a:t>, Office of the USD(AT&amp;L) Test Resources Management Center (TRMC), 2016</a:t>
            </a:r>
          </a:p>
          <a:p>
            <a:r>
              <a:rPr lang="en-US" sz="2000" dirty="0" err="1"/>
              <a:t>Tolk</a:t>
            </a:r>
            <a:r>
              <a:rPr lang="en-US" sz="2000" dirty="0"/>
              <a:t>, Andreas, et al (2003) The Levels of Conceptual Interoperability Model, 2003 Fall Simulation Interoperability Workshop, 2003 </a:t>
            </a:r>
          </a:p>
          <a:p>
            <a:pPr marL="0" indent="0">
              <a:buNone/>
            </a:pPr>
            <a:r>
              <a:rPr lang="en-US" sz="2000" dirty="0"/>
              <a:t>Websites</a:t>
            </a:r>
            <a:endParaRPr lang="en-US" sz="2000" dirty="0">
              <a:hlinkClick r:id="rId2"/>
            </a:endParaRPr>
          </a:p>
          <a:p>
            <a:r>
              <a:rPr lang="en-US" sz="2000" b="1" i="1" dirty="0"/>
              <a:t>TENA </a:t>
            </a:r>
            <a:r>
              <a:rPr lang="en-US" sz="2000" dirty="0"/>
              <a:t>Project: </a:t>
            </a:r>
            <a:r>
              <a:rPr lang="en-US" sz="2000" dirty="0">
                <a:hlinkClick r:id="rId3">
                  <a:extLst>
                    <a:ext uri="{A12FA001-AC4F-418D-AE19-62706E023703}">
                      <ahyp:hlinkClr xmlns:ahyp="http://schemas.microsoft.com/office/drawing/2018/hyperlinkcolor" val="tx"/>
                    </a:ext>
                  </a:extLst>
                </a:hlinkClick>
              </a:rPr>
              <a:t>https://www.tena-sda.org/.</a:t>
            </a:r>
            <a:endParaRPr lang="en-US" sz="2000" dirty="0"/>
          </a:p>
          <a:p>
            <a:endParaRPr lang="en-US" sz="1600" dirty="0"/>
          </a:p>
          <a:p>
            <a:endParaRPr lang="en-US" sz="1600" dirty="0"/>
          </a:p>
        </p:txBody>
      </p:sp>
      <p:sp>
        <p:nvSpPr>
          <p:cNvPr id="4" name="Slide Number Placeholder 3">
            <a:extLst>
              <a:ext uri="{FF2B5EF4-FFF2-40B4-BE49-F238E27FC236}">
                <a16:creationId xmlns:a16="http://schemas.microsoft.com/office/drawing/2014/main" id="{06D2276B-A0C2-4305-B00F-7F234401E899}"/>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28930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LVC Interoperability Overview</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80132" y="1046715"/>
            <a:ext cx="11250613"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anose="020B0604020202020204" pitchFamily="34" charset="0"/>
                <a:cs typeface="Arial Narrow" panose="020B0604020202020204" pitchFamily="34" charset="0"/>
              </a:rPr>
              <a:t>Simulation </a:t>
            </a:r>
          </a:p>
          <a:p>
            <a:pPr lvl="1"/>
            <a:r>
              <a:rPr lang="en-US" dirty="0">
                <a:latin typeface="Arial Narrow" panose="020B0604020202020204" pitchFamily="34" charset="0"/>
                <a:ea typeface="ＭＳ Ｐゴシック" charset="-128"/>
                <a:cs typeface="Arial Narrow" panose="020B0604020202020204" pitchFamily="34" charset="0"/>
              </a:rPr>
              <a:t>A software model that runs over time</a:t>
            </a:r>
          </a:p>
          <a:p>
            <a:pPr lvl="1"/>
            <a:r>
              <a:rPr lang="en-US" dirty="0">
                <a:latin typeface="Arial Narrow" panose="020B0604020202020204" pitchFamily="34" charset="0"/>
                <a:ea typeface="ＭＳ Ｐゴシック" charset="-128"/>
                <a:cs typeface="Arial Narrow" panose="020B0604020202020204" pitchFamily="34" charset="0"/>
              </a:rPr>
              <a:t>All but war is simulation </a:t>
            </a:r>
          </a:p>
          <a:p>
            <a:r>
              <a:rPr lang="en-US" kern="0" dirty="0">
                <a:latin typeface="Arial Narrow" panose="020B0604020202020204" pitchFamily="34" charset="0"/>
                <a:cs typeface="Arial Narrow" panose="020B0604020202020204" pitchFamily="34" charset="0"/>
              </a:rPr>
              <a:t>Simulation Interoperability </a:t>
            </a:r>
          </a:p>
          <a:p>
            <a:pPr lvl="1"/>
            <a:r>
              <a:rPr lang="en-US" altLang="ja-JP" dirty="0">
                <a:latin typeface="Arial Narrow" panose="020B0604020202020204" pitchFamily="34" charset="0"/>
                <a:ea typeface="ＭＳ Ｐゴシック" charset="-128"/>
                <a:cs typeface="Arial Narrow" panose="020B0604020202020204" pitchFamily="34" charset="0"/>
              </a:rPr>
              <a:t>The ability of connected systems to communicate and function together</a:t>
            </a:r>
          </a:p>
          <a:p>
            <a:pPr marL="0" indent="0">
              <a:buFont typeface="Wingdings" charset="2"/>
              <a:buNone/>
            </a:pPr>
            <a:endParaRPr lang="en-US" kern="0" dirty="0">
              <a:latin typeface="Arial Narrow" panose="020B0604020202020204" pitchFamily="34" charset="0"/>
              <a:cs typeface="Arial Narrow" panose="020B0604020202020204" pitchFamily="34" charset="0"/>
            </a:endParaRPr>
          </a:p>
        </p:txBody>
      </p:sp>
      <p:sp>
        <p:nvSpPr>
          <p:cNvPr id="7" name="Horizontal Scroll 6">
            <a:extLst>
              <a:ext uri="{FF2B5EF4-FFF2-40B4-BE49-F238E27FC236}">
                <a16:creationId xmlns:a16="http://schemas.microsoft.com/office/drawing/2014/main" id="{50E21522-F762-E54E-8D5E-CFDDDA92D5EE}"/>
              </a:ext>
            </a:extLst>
          </p:cNvPr>
          <p:cNvSpPr/>
          <p:nvPr/>
        </p:nvSpPr>
        <p:spPr>
          <a:xfrm>
            <a:off x="754575" y="3961084"/>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Interoperable components can be combined to create an application</a:t>
            </a:r>
            <a:r>
              <a:rPr lang="mr-IN" sz="2400" dirty="0"/>
              <a:t>…</a:t>
            </a:r>
            <a:r>
              <a:rPr lang="en-US" sz="2400" dirty="0"/>
              <a:t> applications can be composed to create a system, and systems can be combined to create a System of </a:t>
            </a:r>
            <a:r>
              <a:rPr lang="en-US" sz="2400" dirty="0">
                <a:solidFill>
                  <a:schemeClr val="bg1"/>
                </a:solidFill>
              </a:rPr>
              <a:t>Systems</a:t>
            </a:r>
            <a:r>
              <a:rPr lang="en-US" sz="2400" dirty="0"/>
              <a:t> (SoS)</a:t>
            </a:r>
          </a:p>
        </p:txBody>
      </p:sp>
      <p:sp>
        <p:nvSpPr>
          <p:cNvPr id="6" name="Slide Number Placeholder 3">
            <a:extLst>
              <a:ext uri="{FF2B5EF4-FFF2-40B4-BE49-F238E27FC236}">
                <a16:creationId xmlns:a16="http://schemas.microsoft.com/office/drawing/2014/main" id="{BD95332A-3475-47A8-A018-865811E8DC1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47390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6C29-F688-DB48-BDDF-711757446CC3}"/>
              </a:ext>
            </a:extLst>
          </p:cNvPr>
          <p:cNvSpPr>
            <a:spLocks noGrp="1"/>
          </p:cNvSpPr>
          <p:nvPr>
            <p:ph type="title"/>
          </p:nvPr>
        </p:nvSpPr>
        <p:spPr>
          <a:xfrm>
            <a:off x="1757852" y="-17748"/>
            <a:ext cx="8253396" cy="795130"/>
          </a:xfrm>
        </p:spPr>
        <p:txBody>
          <a:bodyPr/>
          <a:lstStyle/>
          <a:p>
            <a:r>
              <a:rPr lang="en-US" dirty="0"/>
              <a:t>Live Virtual Constructive (LVC)  Definition </a:t>
            </a:r>
          </a:p>
        </p:txBody>
      </p:sp>
      <p:sp>
        <p:nvSpPr>
          <p:cNvPr id="4" name="Rounded Rectangle 3">
            <a:extLst>
              <a:ext uri="{FF2B5EF4-FFF2-40B4-BE49-F238E27FC236}">
                <a16:creationId xmlns:a16="http://schemas.microsoft.com/office/drawing/2014/main" id="{797267A4-4E45-BF43-B382-03EB9BB6DEC2}"/>
              </a:ext>
            </a:extLst>
          </p:cNvPr>
          <p:cNvSpPr/>
          <p:nvPr/>
        </p:nvSpPr>
        <p:spPr>
          <a:xfrm>
            <a:off x="1170846" y="3217065"/>
            <a:ext cx="3182805"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Live Simulation</a:t>
            </a:r>
          </a:p>
          <a:p>
            <a:r>
              <a:rPr lang="en-US" sz="2000" i="1"/>
              <a:t>“Real people operating real systems”</a:t>
            </a:r>
          </a:p>
        </p:txBody>
      </p:sp>
      <p:sp>
        <p:nvSpPr>
          <p:cNvPr id="5" name="Rounded Rectangle 4">
            <a:extLst>
              <a:ext uri="{FF2B5EF4-FFF2-40B4-BE49-F238E27FC236}">
                <a16:creationId xmlns:a16="http://schemas.microsoft.com/office/drawing/2014/main" id="{BBE6B5A9-590A-874E-9CD3-B8384727A49C}"/>
              </a:ext>
            </a:extLst>
          </p:cNvPr>
          <p:cNvSpPr/>
          <p:nvPr/>
        </p:nvSpPr>
        <p:spPr>
          <a:xfrm>
            <a:off x="4722363" y="3196203"/>
            <a:ext cx="3182805"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Virtual Simulation</a:t>
            </a:r>
          </a:p>
          <a:p>
            <a:r>
              <a:rPr lang="en-US" sz="2000" i="1"/>
              <a:t>“Real people operating simulated systems”</a:t>
            </a:r>
          </a:p>
        </p:txBody>
      </p:sp>
      <p:sp>
        <p:nvSpPr>
          <p:cNvPr id="6" name="Rounded Rectangle 5">
            <a:extLst>
              <a:ext uri="{FF2B5EF4-FFF2-40B4-BE49-F238E27FC236}">
                <a16:creationId xmlns:a16="http://schemas.microsoft.com/office/drawing/2014/main" id="{CC96363D-6887-EC4D-8AC3-7829CB4FEEB2}"/>
              </a:ext>
            </a:extLst>
          </p:cNvPr>
          <p:cNvSpPr/>
          <p:nvPr/>
        </p:nvSpPr>
        <p:spPr>
          <a:xfrm>
            <a:off x="8273881" y="3070380"/>
            <a:ext cx="3631953"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Constructive Simulation</a:t>
            </a:r>
          </a:p>
          <a:p>
            <a:r>
              <a:rPr lang="en-US" sz="2000" i="1"/>
              <a:t>“Simulated People operating simulated systems”</a:t>
            </a:r>
          </a:p>
        </p:txBody>
      </p:sp>
      <p:sp>
        <p:nvSpPr>
          <p:cNvPr id="7" name="Rounded Rectangle 6">
            <a:extLst>
              <a:ext uri="{FF2B5EF4-FFF2-40B4-BE49-F238E27FC236}">
                <a16:creationId xmlns:a16="http://schemas.microsoft.com/office/drawing/2014/main" id="{BF036E30-E386-E444-9413-D40D7FA1716C}"/>
              </a:ext>
            </a:extLst>
          </p:cNvPr>
          <p:cNvSpPr/>
          <p:nvPr/>
        </p:nvSpPr>
        <p:spPr>
          <a:xfrm>
            <a:off x="8541411" y="4511022"/>
            <a:ext cx="3364423" cy="1662611"/>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Computer Generated Forces </a:t>
            </a:r>
            <a:r>
              <a:rPr lang="en-US" sz="2000">
                <a:solidFill>
                  <a:schemeClr val="tx1"/>
                </a:solidFill>
              </a:rPr>
              <a:t>(CGF)</a:t>
            </a:r>
          </a:p>
          <a:p>
            <a:pPr marL="285750" indent="-285750">
              <a:buFont typeface="Arial" charset="0"/>
              <a:buChar char="•"/>
            </a:pPr>
            <a:r>
              <a:rPr lang="en-US" sz="2000"/>
              <a:t>Virtual Environment</a:t>
            </a:r>
          </a:p>
          <a:p>
            <a:pPr marL="285750" indent="-285750">
              <a:buFont typeface="Arial" charset="0"/>
              <a:buChar char="•"/>
            </a:pPr>
            <a:r>
              <a:rPr lang="en-US" sz="2000"/>
              <a:t>Faster/slower than real-time</a:t>
            </a:r>
          </a:p>
          <a:p>
            <a:pPr marL="285750" indent="-285750">
              <a:buFont typeface="Arial" charset="0"/>
              <a:buChar char="•"/>
            </a:pPr>
            <a:endParaRPr lang="en-US" sz="2000"/>
          </a:p>
        </p:txBody>
      </p:sp>
      <p:sp>
        <p:nvSpPr>
          <p:cNvPr id="8" name="Rounded Rectangle 7">
            <a:extLst>
              <a:ext uri="{FF2B5EF4-FFF2-40B4-BE49-F238E27FC236}">
                <a16:creationId xmlns:a16="http://schemas.microsoft.com/office/drawing/2014/main" id="{E45E991C-D76A-7547-98FB-29A5709BF46B}"/>
              </a:ext>
            </a:extLst>
          </p:cNvPr>
          <p:cNvSpPr/>
          <p:nvPr/>
        </p:nvSpPr>
        <p:spPr>
          <a:xfrm>
            <a:off x="4749231" y="4511022"/>
            <a:ext cx="3182805" cy="1464535"/>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Various kinds of platform simulators</a:t>
            </a:r>
          </a:p>
          <a:p>
            <a:pPr marL="285750" indent="-285750">
              <a:buFont typeface="Arial" charset="0"/>
              <a:buChar char="•"/>
            </a:pPr>
            <a:r>
              <a:rPr lang="en-US" sz="2000"/>
              <a:t>Virtual Environment</a:t>
            </a:r>
          </a:p>
          <a:p>
            <a:pPr marL="285750" indent="-285750">
              <a:buFont typeface="Arial" charset="0"/>
              <a:buChar char="•"/>
            </a:pPr>
            <a:r>
              <a:rPr lang="en-US" sz="2000"/>
              <a:t>Real-time</a:t>
            </a:r>
          </a:p>
          <a:p>
            <a:pPr marL="285750" indent="-285750">
              <a:buFont typeface="Arial" charset="0"/>
              <a:buChar char="•"/>
            </a:pPr>
            <a:endParaRPr lang="en-US" sz="2000"/>
          </a:p>
        </p:txBody>
      </p:sp>
      <p:sp>
        <p:nvSpPr>
          <p:cNvPr id="9" name="Rounded Rectangle 8">
            <a:extLst>
              <a:ext uri="{FF2B5EF4-FFF2-40B4-BE49-F238E27FC236}">
                <a16:creationId xmlns:a16="http://schemas.microsoft.com/office/drawing/2014/main" id="{F7E47D0E-A1AA-5C4E-8F48-C9BA56EB519F}"/>
              </a:ext>
            </a:extLst>
          </p:cNvPr>
          <p:cNvSpPr/>
          <p:nvPr/>
        </p:nvSpPr>
        <p:spPr>
          <a:xfrm>
            <a:off x="990944" y="4511785"/>
            <a:ext cx="3450335" cy="1463772"/>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Real environment</a:t>
            </a:r>
          </a:p>
          <a:p>
            <a:pPr marL="285750" indent="-285750">
              <a:buFont typeface="Arial" charset="0"/>
              <a:buChar char="•"/>
            </a:pPr>
            <a:r>
              <a:rPr lang="en-US" sz="2000" dirty="0">
                <a:solidFill>
                  <a:schemeClr val="tx1"/>
                </a:solidFill>
              </a:rPr>
              <a:t>Real systems</a:t>
            </a:r>
          </a:p>
          <a:p>
            <a:pPr marL="285750" indent="-285750">
              <a:buFont typeface="Arial" charset="0"/>
              <a:buChar char="•"/>
            </a:pPr>
            <a:r>
              <a:rPr lang="en-US" sz="2000" dirty="0">
                <a:solidFill>
                  <a:schemeClr val="tx1"/>
                </a:solidFill>
              </a:rPr>
              <a:t>Real people</a:t>
            </a:r>
          </a:p>
          <a:p>
            <a:pPr marL="285750" indent="-285750">
              <a:buFont typeface="Arial" charset="0"/>
              <a:buChar char="•"/>
            </a:pPr>
            <a:r>
              <a:rPr lang="en-US" sz="2000" dirty="0">
                <a:solidFill>
                  <a:schemeClr val="tx1"/>
                </a:solidFill>
              </a:rPr>
              <a:t>Real-time</a:t>
            </a:r>
          </a:p>
        </p:txBody>
      </p:sp>
      <p:pic>
        <p:nvPicPr>
          <p:cNvPr id="10" name="Picture 4" descr="contact">
            <a:extLst>
              <a:ext uri="{FF2B5EF4-FFF2-40B4-BE49-F238E27FC236}">
                <a16:creationId xmlns:a16="http://schemas.microsoft.com/office/drawing/2014/main" id="{EF2EB610-482A-A64B-B58D-8149D4E21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6116" y="1005556"/>
            <a:ext cx="2510265" cy="184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descr="ExistVickTurretGunTrainer">
            <a:extLst>
              <a:ext uri="{FF2B5EF4-FFF2-40B4-BE49-F238E27FC236}">
                <a16:creationId xmlns:a16="http://schemas.microsoft.com/office/drawing/2014/main" id="{3613A3B1-F39E-5148-8CB6-9C0DD095BAA3}"/>
              </a:ext>
            </a:extLst>
          </p:cNvPr>
          <p:cNvSpPr>
            <a:spLocks noChangeArrowheads="1"/>
          </p:cNvSpPr>
          <p:nvPr/>
        </p:nvSpPr>
        <p:spPr bwMode="auto">
          <a:xfrm>
            <a:off x="4864850" y="1053121"/>
            <a:ext cx="2740125" cy="1774110"/>
          </a:xfrm>
          <a:prstGeom prst="rect">
            <a:avLst/>
          </a:prstGeom>
          <a:blipFill dpi="0" rotWithShape="0">
            <a:blip r:embed="rId3"/>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2" name="Rectangle 5" descr="StudentSightPic">
            <a:extLst>
              <a:ext uri="{FF2B5EF4-FFF2-40B4-BE49-F238E27FC236}">
                <a16:creationId xmlns:a16="http://schemas.microsoft.com/office/drawing/2014/main" id="{AFE03B1B-F2EA-5E48-A5D9-8269CAE8B1CD}"/>
              </a:ext>
            </a:extLst>
          </p:cNvPr>
          <p:cNvSpPr>
            <a:spLocks noChangeArrowheads="1"/>
          </p:cNvSpPr>
          <p:nvPr/>
        </p:nvSpPr>
        <p:spPr bwMode="auto">
          <a:xfrm>
            <a:off x="6765403" y="1331453"/>
            <a:ext cx="1215819" cy="951777"/>
          </a:xfrm>
          <a:prstGeom prst="rect">
            <a:avLst/>
          </a:prstGeom>
          <a:blipFill dpi="0" rotWithShape="0">
            <a:blip r:embed="rId4"/>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3" name="Rectangle 5" descr="Dod00011">
            <a:extLst>
              <a:ext uri="{FF2B5EF4-FFF2-40B4-BE49-F238E27FC236}">
                <a16:creationId xmlns:a16="http://schemas.microsoft.com/office/drawing/2014/main" id="{74707957-4CAF-754D-BDCC-41259868777D}"/>
              </a:ext>
            </a:extLst>
          </p:cNvPr>
          <p:cNvSpPr>
            <a:spLocks noChangeArrowheads="1"/>
          </p:cNvSpPr>
          <p:nvPr/>
        </p:nvSpPr>
        <p:spPr bwMode="auto">
          <a:xfrm>
            <a:off x="1802145" y="1017407"/>
            <a:ext cx="1800225" cy="2160588"/>
          </a:xfrm>
          <a:prstGeom prst="rect">
            <a:avLst/>
          </a:prstGeom>
          <a:blipFill dpi="0" rotWithShape="0">
            <a:blip r:embed="rId5"/>
            <a:srcRect/>
            <a:stretch>
              <a:fillRect t="2223" b="10212"/>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4" name="Slide Number Placeholder 3">
            <a:extLst>
              <a:ext uri="{FF2B5EF4-FFF2-40B4-BE49-F238E27FC236}">
                <a16:creationId xmlns:a16="http://schemas.microsoft.com/office/drawing/2014/main" id="{B049DDDC-6BD1-4060-9050-6AC448ECAD6F}"/>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08343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Simulation</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943341"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 distributed simulation is a system that:</a:t>
            </a:r>
          </a:p>
          <a:p>
            <a:pPr lvl="1"/>
            <a:r>
              <a:rPr lang="en-US" altLang="x-none" kern="0" dirty="0"/>
              <a:t>Involves several independent processes executing on one or more computational nodes </a:t>
            </a:r>
          </a:p>
          <a:p>
            <a:pPr lvl="1"/>
            <a:r>
              <a:rPr lang="en-US" altLang="x-none" kern="0" dirty="0"/>
              <a:t>Interoperates using a common services and/or protocol over a network</a:t>
            </a:r>
          </a:p>
          <a:p>
            <a:r>
              <a:rPr lang="en-US" altLang="x-none" kern="0" dirty="0"/>
              <a:t>Simulations can be distributed over a number of different components, ideally loosely coupled or “federated”</a:t>
            </a:r>
          </a:p>
          <a:p>
            <a:pPr lvl="1"/>
            <a:r>
              <a:rPr lang="en-US" altLang="x-none" kern="0" dirty="0"/>
              <a:t>Allows growth over time</a:t>
            </a:r>
          </a:p>
          <a:p>
            <a:pPr lvl="1"/>
            <a:r>
              <a:rPr lang="en-US" altLang="x-none" kern="0" dirty="0"/>
              <a:t>Allows components to be replaced or upgraded easily</a:t>
            </a:r>
          </a:p>
          <a:p>
            <a:pPr lvl="1"/>
            <a:r>
              <a:rPr lang="en-US" altLang="x-none" kern="0" dirty="0"/>
              <a:t>Add additional computational power if needed  </a:t>
            </a:r>
          </a:p>
          <a:p>
            <a:r>
              <a:rPr lang="en-US" altLang="x-none" kern="0" dirty="0"/>
              <a:t>Distributed Simulation can be used to support</a:t>
            </a:r>
          </a:p>
          <a:p>
            <a:pPr lvl="1"/>
            <a:r>
              <a:rPr lang="en-US" altLang="x-none" kern="0" dirty="0"/>
              <a:t>Warfighter Training, Command Post Exercises, Enhanced Modeling and Simulation Objectives, Research, Development Test and Evaluation (RDT&amp;E), etc.</a:t>
            </a:r>
            <a:endParaRPr lang="en-US" i="1" kern="0" dirty="0">
              <a:latin typeface="Cambria" charset="0"/>
              <a:ea typeface="ＭＳ Ｐゴシック" charset="-128"/>
            </a:endParaRPr>
          </a:p>
          <a:p>
            <a:pPr lvl="1"/>
            <a:endParaRPr lang="en-US" kern="0" dirty="0"/>
          </a:p>
          <a:p>
            <a:pPr>
              <a:buFont typeface="Arial" charset="0"/>
              <a:buChar char="•"/>
            </a:pPr>
            <a:endParaRPr lang="en-US" kern="0" dirty="0"/>
          </a:p>
        </p:txBody>
      </p:sp>
      <p:pic>
        <p:nvPicPr>
          <p:cNvPr id="4" name="Picture 6" descr="http://4.bp.blogspot.com/-wTN1t5Md1ZQ/T-Iv5xZfRnI/AAAAAAAAARA/fqGM9Ldmx1c/s1600/teamwork+pic2a.jpg">
            <a:extLst>
              <a:ext uri="{FF2B5EF4-FFF2-40B4-BE49-F238E27FC236}">
                <a16:creationId xmlns:a16="http://schemas.microsoft.com/office/drawing/2014/main" id="{5FE354DE-F4E4-3D41-A943-F52933C666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6865" y="3111294"/>
            <a:ext cx="1673139" cy="167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E0098AB6-05BD-4DF3-A32E-9D913141F978}"/>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6381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LVC Event</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225443" cy="3608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LVC Event</a:t>
            </a:r>
          </a:p>
          <a:p>
            <a:pPr lvl="1"/>
            <a:r>
              <a:rPr lang="en-US" kern="0" dirty="0"/>
              <a:t>An activity to integrate and execute LVC simulations in a virtual environment so that “real-world” processes and “things” can be exercised to investigate and solve complex issues</a:t>
            </a:r>
          </a:p>
          <a:p>
            <a:pPr lvl="2"/>
            <a:r>
              <a:rPr lang="en-US" kern="0" dirty="0"/>
              <a:t>Real-time for live systems, Can be faster than real-time for virtual and constructive systems</a:t>
            </a:r>
          </a:p>
          <a:p>
            <a:pPr lvl="1"/>
            <a:r>
              <a:rPr lang="en-US" kern="0" dirty="0"/>
              <a:t>Technique used to enhance weapons system development, test and training </a:t>
            </a:r>
          </a:p>
          <a:p>
            <a:pPr lvl="1"/>
            <a:r>
              <a:rPr lang="en-US" kern="0" dirty="0"/>
              <a:t>Can be an effective tool to enhance effectiveness, reduce risk, reduce cost</a:t>
            </a:r>
          </a:p>
          <a:p>
            <a:pPr lvl="1"/>
            <a:r>
              <a:rPr lang="en-US" kern="0" dirty="0"/>
              <a:t>Examples include </a:t>
            </a:r>
          </a:p>
          <a:p>
            <a:pPr lvl="2"/>
            <a:r>
              <a:rPr lang="en-US" kern="0" dirty="0"/>
              <a:t>Stimulating a ”real” fire control radar with simulated targets to conduct common operator training exercises at multiple training locations</a:t>
            </a:r>
          </a:p>
          <a:p>
            <a:pPr marL="609585" lvl="1" indent="0">
              <a:buNone/>
            </a:pPr>
            <a:endParaRPr lang="en-US" i="1" kern="0" dirty="0">
              <a:latin typeface="Cambria" charset="0"/>
              <a:ea typeface="ＭＳ Ｐゴシック" charset="-128"/>
            </a:endParaRPr>
          </a:p>
          <a:p>
            <a:pPr lvl="1"/>
            <a:endParaRPr lang="en-US" kern="0" dirty="0"/>
          </a:p>
        </p:txBody>
      </p:sp>
      <p:sp>
        <p:nvSpPr>
          <p:cNvPr id="6" name="Right Arrow 5">
            <a:extLst>
              <a:ext uri="{FF2B5EF4-FFF2-40B4-BE49-F238E27FC236}">
                <a16:creationId xmlns:a16="http://schemas.microsoft.com/office/drawing/2014/main" id="{341B6C3C-6B9A-FF48-883D-1D5FF81D0199}"/>
              </a:ext>
            </a:extLst>
          </p:cNvPr>
          <p:cNvSpPr/>
          <p:nvPr/>
        </p:nvSpPr>
        <p:spPr>
          <a:xfrm>
            <a:off x="4463325" y="4682912"/>
            <a:ext cx="1910624" cy="919211"/>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Integrated with</a:t>
            </a:r>
          </a:p>
        </p:txBody>
      </p:sp>
      <p:pic>
        <p:nvPicPr>
          <p:cNvPr id="8" name="Picture 7">
            <a:extLst>
              <a:ext uri="{FF2B5EF4-FFF2-40B4-BE49-F238E27FC236}">
                <a16:creationId xmlns:a16="http://schemas.microsoft.com/office/drawing/2014/main" id="{83CDC8EC-FEEB-BF45-81C7-44AE7D53C289}"/>
              </a:ext>
            </a:extLst>
          </p:cNvPr>
          <p:cNvPicPr>
            <a:picLocks noChangeAspect="1"/>
          </p:cNvPicPr>
          <p:nvPr/>
        </p:nvPicPr>
        <p:blipFill>
          <a:blip r:embed="rId3"/>
          <a:stretch>
            <a:fillRect/>
          </a:stretch>
        </p:blipFill>
        <p:spPr>
          <a:xfrm>
            <a:off x="2425372" y="4803225"/>
            <a:ext cx="803619" cy="810958"/>
          </a:xfrm>
          <a:prstGeom prst="rect">
            <a:avLst/>
          </a:prstGeom>
        </p:spPr>
      </p:pic>
      <p:pic>
        <p:nvPicPr>
          <p:cNvPr id="9" name="Picture 8">
            <a:extLst>
              <a:ext uri="{FF2B5EF4-FFF2-40B4-BE49-F238E27FC236}">
                <a16:creationId xmlns:a16="http://schemas.microsoft.com/office/drawing/2014/main" id="{F7A8544D-3766-1B4F-9CF1-8E8A09F4DA3A}"/>
              </a:ext>
            </a:extLst>
          </p:cNvPr>
          <p:cNvPicPr>
            <a:picLocks noChangeAspect="1"/>
          </p:cNvPicPr>
          <p:nvPr/>
        </p:nvPicPr>
        <p:blipFill>
          <a:blip r:embed="rId4"/>
          <a:stretch>
            <a:fillRect/>
          </a:stretch>
        </p:blipFill>
        <p:spPr>
          <a:xfrm>
            <a:off x="3362516" y="4834628"/>
            <a:ext cx="803618" cy="807288"/>
          </a:xfrm>
          <a:prstGeom prst="rect">
            <a:avLst/>
          </a:prstGeom>
        </p:spPr>
      </p:pic>
      <p:pic>
        <p:nvPicPr>
          <p:cNvPr id="10" name="Picture 9">
            <a:extLst>
              <a:ext uri="{FF2B5EF4-FFF2-40B4-BE49-F238E27FC236}">
                <a16:creationId xmlns:a16="http://schemas.microsoft.com/office/drawing/2014/main" id="{56374D7B-A316-A149-B713-04A6A7E6B994}"/>
              </a:ext>
            </a:extLst>
          </p:cNvPr>
          <p:cNvPicPr>
            <a:picLocks noChangeAspect="1"/>
          </p:cNvPicPr>
          <p:nvPr/>
        </p:nvPicPr>
        <p:blipFill>
          <a:blip r:embed="rId5"/>
          <a:stretch>
            <a:fillRect/>
          </a:stretch>
        </p:blipFill>
        <p:spPr>
          <a:xfrm>
            <a:off x="547432" y="4787406"/>
            <a:ext cx="805445" cy="809123"/>
          </a:xfrm>
          <a:prstGeom prst="rect">
            <a:avLst/>
          </a:prstGeom>
        </p:spPr>
      </p:pic>
      <p:pic>
        <p:nvPicPr>
          <p:cNvPr id="11" name="Picture 10">
            <a:extLst>
              <a:ext uri="{FF2B5EF4-FFF2-40B4-BE49-F238E27FC236}">
                <a16:creationId xmlns:a16="http://schemas.microsoft.com/office/drawing/2014/main" id="{FD8B42C9-0424-D648-8194-D7DDD0A57EC0}"/>
              </a:ext>
            </a:extLst>
          </p:cNvPr>
          <p:cNvPicPr>
            <a:picLocks noChangeAspect="1"/>
          </p:cNvPicPr>
          <p:nvPr/>
        </p:nvPicPr>
        <p:blipFill>
          <a:blip r:embed="rId6"/>
          <a:stretch>
            <a:fillRect/>
          </a:stretch>
        </p:blipFill>
        <p:spPr>
          <a:xfrm>
            <a:off x="1486402" y="4769476"/>
            <a:ext cx="805445" cy="809123"/>
          </a:xfrm>
          <a:prstGeom prst="rect">
            <a:avLst/>
          </a:prstGeom>
        </p:spPr>
      </p:pic>
      <p:pic>
        <p:nvPicPr>
          <p:cNvPr id="13" name="Picture 12">
            <a:extLst>
              <a:ext uri="{FF2B5EF4-FFF2-40B4-BE49-F238E27FC236}">
                <a16:creationId xmlns:a16="http://schemas.microsoft.com/office/drawing/2014/main" id="{E4D32478-9813-8A42-B7EC-78C30367702D}"/>
              </a:ext>
            </a:extLst>
          </p:cNvPr>
          <p:cNvPicPr>
            <a:picLocks noChangeAspect="1"/>
          </p:cNvPicPr>
          <p:nvPr/>
        </p:nvPicPr>
        <p:blipFill>
          <a:blip r:embed="rId7"/>
          <a:stretch>
            <a:fillRect/>
          </a:stretch>
        </p:blipFill>
        <p:spPr>
          <a:xfrm>
            <a:off x="6571592" y="4660998"/>
            <a:ext cx="955240" cy="1046534"/>
          </a:xfrm>
          <a:prstGeom prst="rect">
            <a:avLst/>
          </a:prstGeom>
        </p:spPr>
      </p:pic>
      <p:sp>
        <p:nvSpPr>
          <p:cNvPr id="3" name="Rectangle 2">
            <a:extLst>
              <a:ext uri="{FF2B5EF4-FFF2-40B4-BE49-F238E27FC236}">
                <a16:creationId xmlns:a16="http://schemas.microsoft.com/office/drawing/2014/main" id="{5D49F0A5-3092-D049-AE69-18A6A09AC9FC}"/>
              </a:ext>
            </a:extLst>
          </p:cNvPr>
          <p:cNvSpPr/>
          <p:nvPr/>
        </p:nvSpPr>
        <p:spPr>
          <a:xfrm>
            <a:off x="950154" y="5795969"/>
            <a:ext cx="2706703" cy="369332"/>
          </a:xfrm>
          <a:prstGeom prst="rect">
            <a:avLst/>
          </a:prstGeom>
        </p:spPr>
        <p:txBody>
          <a:bodyPr wrap="none">
            <a:spAutoFit/>
          </a:bodyPr>
          <a:lstStyle/>
          <a:p>
            <a:pPr algn="ctr"/>
            <a:r>
              <a:rPr lang="en-US" sz="1800">
                <a:latin typeface="Arial" panose="020B0604020202020204" pitchFamily="34" charset="0"/>
                <a:cs typeface="Arial" panose="020B0604020202020204" pitchFamily="34" charset="0"/>
              </a:rPr>
              <a:t>Connected LVC systems</a:t>
            </a:r>
          </a:p>
        </p:txBody>
      </p:sp>
      <p:sp>
        <p:nvSpPr>
          <p:cNvPr id="14" name="Rectangle 13">
            <a:extLst>
              <a:ext uri="{FF2B5EF4-FFF2-40B4-BE49-F238E27FC236}">
                <a16:creationId xmlns:a16="http://schemas.microsoft.com/office/drawing/2014/main" id="{81C5A943-F3C8-1542-B2A6-A83B15EA736C}"/>
              </a:ext>
            </a:extLst>
          </p:cNvPr>
          <p:cNvSpPr/>
          <p:nvPr/>
        </p:nvSpPr>
        <p:spPr>
          <a:xfrm>
            <a:off x="5068012" y="5850895"/>
            <a:ext cx="3962400"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Virtual and/or Real Environment</a:t>
            </a:r>
          </a:p>
        </p:txBody>
      </p:sp>
      <p:sp>
        <p:nvSpPr>
          <p:cNvPr id="15" name="Right Arrow 14">
            <a:extLst>
              <a:ext uri="{FF2B5EF4-FFF2-40B4-BE49-F238E27FC236}">
                <a16:creationId xmlns:a16="http://schemas.microsoft.com/office/drawing/2014/main" id="{5C626F4C-D939-1749-96D8-8FE9673D25A0}"/>
              </a:ext>
            </a:extLst>
          </p:cNvPr>
          <p:cNvSpPr/>
          <p:nvPr/>
        </p:nvSpPr>
        <p:spPr>
          <a:xfrm>
            <a:off x="7993616" y="4697125"/>
            <a:ext cx="2073591" cy="872905"/>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Running over time</a:t>
            </a:r>
          </a:p>
        </p:txBody>
      </p:sp>
      <p:pic>
        <p:nvPicPr>
          <p:cNvPr id="16" name="Picture 15">
            <a:extLst>
              <a:ext uri="{FF2B5EF4-FFF2-40B4-BE49-F238E27FC236}">
                <a16:creationId xmlns:a16="http://schemas.microsoft.com/office/drawing/2014/main" id="{8E88C6BB-DB16-1242-BF4B-752775B4E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2324" y="4707730"/>
            <a:ext cx="1493540" cy="953070"/>
          </a:xfrm>
          <a:prstGeom prst="rect">
            <a:avLst/>
          </a:prstGeom>
        </p:spPr>
      </p:pic>
      <p:sp>
        <p:nvSpPr>
          <p:cNvPr id="17" name="Rectangle 16">
            <a:extLst>
              <a:ext uri="{FF2B5EF4-FFF2-40B4-BE49-F238E27FC236}">
                <a16:creationId xmlns:a16="http://schemas.microsoft.com/office/drawing/2014/main" id="{81D415C5-B67C-BE4A-9B59-931100DA7A2F}"/>
              </a:ext>
            </a:extLst>
          </p:cNvPr>
          <p:cNvSpPr/>
          <p:nvPr/>
        </p:nvSpPr>
        <p:spPr>
          <a:xfrm>
            <a:off x="10421895" y="5795969"/>
            <a:ext cx="1443969"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LVC Event </a:t>
            </a:r>
          </a:p>
        </p:txBody>
      </p:sp>
      <p:sp>
        <p:nvSpPr>
          <p:cNvPr id="18" name="Slide Number Placeholder 3">
            <a:extLst>
              <a:ext uri="{FF2B5EF4-FFF2-40B4-BE49-F238E27FC236}">
                <a16:creationId xmlns:a16="http://schemas.microsoft.com/office/drawing/2014/main" id="{96572109-4201-40C3-9508-F1BCA04BC83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59025085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7F0DEB944A942A5624E21E434F1DB" ma:contentTypeVersion="12" ma:contentTypeDescription="Create a new document." ma:contentTypeScope="" ma:versionID="cee6aa154e76a34c73dae38d96b5913c">
  <xsd:schema xmlns:xsd="http://www.w3.org/2001/XMLSchema" xmlns:xs="http://www.w3.org/2001/XMLSchema" xmlns:p="http://schemas.microsoft.com/office/2006/metadata/properties" xmlns:ns3="cbdd9ae2-f1f3-4ba4-9310-c5d2da2168cd" xmlns:ns4="6f187c0b-d7e4-4ead-8ffc-32777b4bc642" targetNamespace="http://schemas.microsoft.com/office/2006/metadata/properties" ma:root="true" ma:fieldsID="e611f0036b34c69de607584efd515a76" ns3:_="" ns4:_="">
    <xsd:import namespace="cbdd9ae2-f1f3-4ba4-9310-c5d2da2168cd"/>
    <xsd:import namespace="6f187c0b-d7e4-4ead-8ffc-32777b4bc6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d9ae2-f1f3-4ba4-9310-c5d2da2168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187c0b-d7e4-4ead-8ffc-32777b4bc6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09B06-5FA7-40B8-A752-7128AA94FE0C}">
  <ds:schemaRefs>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6f187c0b-d7e4-4ead-8ffc-32777b4bc642"/>
    <ds:schemaRef ds:uri="cbdd9ae2-f1f3-4ba4-9310-c5d2da2168c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9612D4DC-299F-4AD5-AEA9-83C9F562B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dd9ae2-f1f3-4ba4-9310-c5d2da2168cd"/>
    <ds:schemaRef ds:uri="6f187c0b-d7e4-4ead-8ffc-32777b4bc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3320</TotalTime>
  <Words>5302</Words>
  <Application>Microsoft Office PowerPoint</Application>
  <PresentationFormat>Widescreen</PresentationFormat>
  <Paragraphs>778</Paragraphs>
  <Slides>53</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ＭＳ Ｐゴシック</vt:lpstr>
      <vt:lpstr>Arial</vt:lpstr>
      <vt:lpstr>Arial Black</vt:lpstr>
      <vt:lpstr>Arial Narrow</vt:lpstr>
      <vt:lpstr>Calibri Light</vt:lpstr>
      <vt:lpstr>Cambria</vt:lpstr>
      <vt:lpstr>Copperplate Gothic Bold</vt:lpstr>
      <vt:lpstr>Courier New</vt:lpstr>
      <vt:lpstr>ITCFranklinGothic LT Book</vt:lpstr>
      <vt:lpstr>Tahoma</vt:lpstr>
      <vt:lpstr>Times New Roman</vt:lpstr>
      <vt:lpstr>Wingdings</vt:lpstr>
      <vt:lpstr>Blends</vt:lpstr>
      <vt:lpstr>PowerPoint Presentation</vt:lpstr>
      <vt:lpstr>Agenda</vt:lpstr>
      <vt:lpstr>1. Overview</vt:lpstr>
      <vt:lpstr>2. Learning Objectives</vt:lpstr>
      <vt:lpstr>3. LVC Interoperability Overview</vt:lpstr>
      <vt:lpstr>LVC Interoperability Overview</vt:lpstr>
      <vt:lpstr>Live Virtual Constructive (LVC)  Definition </vt:lpstr>
      <vt:lpstr>Distributed Simulation</vt:lpstr>
      <vt:lpstr>Distributed LVC Event</vt:lpstr>
      <vt:lpstr>Interoperability Requirements</vt:lpstr>
      <vt:lpstr>Typical Interoperability Discussions</vt:lpstr>
      <vt:lpstr>LVC Distributed Event Environment </vt:lpstr>
      <vt:lpstr>4. Interoperability through Standards</vt:lpstr>
      <vt:lpstr>The Value of Interoperability Standards</vt:lpstr>
      <vt:lpstr>Goals of Interoperability Standards</vt:lpstr>
      <vt:lpstr>Interoperability Approaches of the Past</vt:lpstr>
      <vt:lpstr>Modern Interoperability Approaches</vt:lpstr>
      <vt:lpstr>Interoperability Standard: Data Models</vt:lpstr>
      <vt:lpstr>Interoperability Standard: API </vt:lpstr>
      <vt:lpstr>Interoperability Standards: Integration Process</vt:lpstr>
      <vt:lpstr>Open Standards</vt:lpstr>
      <vt:lpstr>The “Big 3” LVC Interoperability Architecture Standards</vt:lpstr>
      <vt:lpstr>Interoperability vs Interconnectivity</vt:lpstr>
      <vt:lpstr>Interoperability vs Interconnectivity</vt:lpstr>
      <vt:lpstr>Timeline Of Interoperability Standards </vt:lpstr>
      <vt:lpstr>Distributed Interactive Simulation (DIS) Overview</vt:lpstr>
      <vt:lpstr>Distributed Interactive Simulation (DIS) Example PDU</vt:lpstr>
      <vt:lpstr>High Level Architecture (HLA) Overview</vt:lpstr>
      <vt:lpstr>DIS and HLA Data Model &amp; Standardization</vt:lpstr>
      <vt:lpstr>TENA Overview</vt:lpstr>
      <vt:lpstr>PowerPoint Presentation</vt:lpstr>
      <vt:lpstr>Test and Training Enabling Architecture (TENA) Overview</vt:lpstr>
      <vt:lpstr>TENA Data Model &amp; Standardization</vt:lpstr>
      <vt:lpstr>Recommended Integration Approach</vt:lpstr>
      <vt:lpstr>Identify Integration Process</vt:lpstr>
      <vt:lpstr>Focus on Communication</vt:lpstr>
      <vt:lpstr>5. Interoperability Through Gateways &amp; Cross Domain Solutions</vt:lpstr>
      <vt:lpstr>Interoperability Using Gateways</vt:lpstr>
      <vt:lpstr>Interoperability Using Gateways</vt:lpstr>
      <vt:lpstr>Multiple Levels of Security </vt:lpstr>
      <vt:lpstr>Purpose of Cross Domain Solutions</vt:lpstr>
      <vt:lpstr>CDS: Multiple Protocol Example</vt:lpstr>
      <vt:lpstr>6. LVC Interoperability Use Case </vt:lpstr>
      <vt:lpstr>LVC Interoperability Use Case </vt:lpstr>
      <vt:lpstr>LVC Interoperability Use Case </vt:lpstr>
      <vt:lpstr>LVC Interoperability Use Case </vt:lpstr>
      <vt:lpstr>LVC Interoperability Use Case </vt:lpstr>
      <vt:lpstr>7. Summary: Standards</vt:lpstr>
      <vt:lpstr>Summary: Standards (2)</vt:lpstr>
      <vt:lpstr>Summary: Standards (3)</vt:lpstr>
      <vt:lpstr>Summary: Standards (4)</vt:lpstr>
      <vt:lpstr>Additional LVC Learning Opportunities </vt:lpstr>
      <vt:lpstr>Bibliography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Lisa Holt</cp:lastModifiedBy>
  <cp:revision>35</cp:revision>
  <cp:lastPrinted>1601-01-01T00:00:00Z</cp:lastPrinted>
  <dcterms:created xsi:type="dcterms:W3CDTF">2016-03-29T15:29:36Z</dcterms:created>
  <dcterms:modified xsi:type="dcterms:W3CDTF">2021-10-18T20:59:49Z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0x0101009657F0DEB944A942A5624E21E434F1DB</vt:lpwstr>
  </property>
  <property fmtid="{D5CDD505-2E9C-101B-9397-08002B2CF9AE}" pid="3" name="DocumentDescription">
    <vt:lpwstr>&lt;div class=ExternalClass9DF5FD6F97034AAA9FF0AABB8157F05A&gt; &lt;/div&gt;</vt:lpwstr>
  </property>
</Properties>
</file>