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92" r:id="rId5"/>
  </p:sldMasterIdLst>
  <p:notesMasterIdLst>
    <p:notesMasterId r:id="rId49"/>
  </p:notesMasterIdLst>
  <p:handoutMasterIdLst>
    <p:handoutMasterId r:id="rId50"/>
  </p:handoutMasterIdLst>
  <p:sldIdLst>
    <p:sldId id="289" r:id="rId6"/>
    <p:sldId id="439" r:id="rId7"/>
    <p:sldId id="2142533081" r:id="rId8"/>
    <p:sldId id="2142533935" r:id="rId9"/>
    <p:sldId id="2142533936" r:id="rId10"/>
    <p:sldId id="2142533943" r:id="rId11"/>
    <p:sldId id="2142533938" r:id="rId12"/>
    <p:sldId id="2142533942" r:id="rId13"/>
    <p:sldId id="2142533080" r:id="rId14"/>
    <p:sldId id="2142533075" r:id="rId15"/>
    <p:sldId id="2142533061" r:id="rId16"/>
    <p:sldId id="2142533062" r:id="rId17"/>
    <p:sldId id="2142533063" r:id="rId18"/>
    <p:sldId id="2142533064" r:id="rId19"/>
    <p:sldId id="2142533065" r:id="rId20"/>
    <p:sldId id="2142533066" r:id="rId21"/>
    <p:sldId id="2142533947" r:id="rId22"/>
    <p:sldId id="2142533068" r:id="rId23"/>
    <p:sldId id="2142533070" r:id="rId24"/>
    <p:sldId id="2142533069" r:id="rId25"/>
    <p:sldId id="2142533929" r:id="rId26"/>
    <p:sldId id="2142533944" r:id="rId27"/>
    <p:sldId id="2142533067" r:id="rId28"/>
    <p:sldId id="3140" r:id="rId29"/>
    <p:sldId id="437" r:id="rId30"/>
    <p:sldId id="2142533622" r:id="rId31"/>
    <p:sldId id="2142533951" r:id="rId32"/>
    <p:sldId id="396" r:id="rId33"/>
    <p:sldId id="462" r:id="rId34"/>
    <p:sldId id="2142533931" r:id="rId35"/>
    <p:sldId id="2142533950" r:id="rId36"/>
    <p:sldId id="2132737753" r:id="rId37"/>
    <p:sldId id="362" r:id="rId38"/>
    <p:sldId id="363" r:id="rId39"/>
    <p:sldId id="2142533930" r:id="rId40"/>
    <p:sldId id="2142533953" r:id="rId41"/>
    <p:sldId id="446" r:id="rId42"/>
    <p:sldId id="382" r:id="rId43"/>
    <p:sldId id="2142533948" r:id="rId44"/>
    <p:sldId id="2142533949" r:id="rId45"/>
    <p:sldId id="2142533954" r:id="rId46"/>
    <p:sldId id="2142533955" r:id="rId47"/>
    <p:sldId id="380" r:id="rId48"/>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DE6"/>
    <a:srgbClr val="BADEE7"/>
    <a:srgbClr val="A7D2DB"/>
    <a:srgbClr val="6DBE49"/>
    <a:srgbClr val="39B7C4"/>
    <a:srgbClr val="6BB7DD"/>
    <a:srgbClr val="BCE0DD"/>
    <a:srgbClr val="2EBCEB"/>
    <a:srgbClr val="FFFFFF"/>
    <a:srgbClr val="70D7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2" autoAdjust="0"/>
    <p:restoredTop sz="85981" autoAdjust="0"/>
  </p:normalViewPr>
  <p:slideViewPr>
    <p:cSldViewPr snapToGrid="0">
      <p:cViewPr varScale="1">
        <p:scale>
          <a:sx n="124" d="100"/>
          <a:sy n="124" d="100"/>
        </p:scale>
        <p:origin x="28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92D01-8AF7-9E47-970A-606081720E80}"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F47F2B5B-37DC-A74E-9E0F-907BFF2EEED8}">
      <dgm:prSet phldrT="[Text]" custT="1"/>
      <dgm:spPr>
        <a:xfrm>
          <a:off x="1317102" y="988240"/>
          <a:ext cx="1120271" cy="1099130"/>
        </a:xfrm>
        <a:prstGeom prst="ellipse">
          <a:avLst/>
        </a:prstGeom>
        <a:solidFill>
          <a:srgbClr val="FFFFFF"/>
        </a:solidFill>
        <a:ln w="19050">
          <a:solidFill>
            <a:srgbClr val="6DBD49"/>
          </a:solidFill>
        </a:ln>
        <a:effectLst/>
      </dgm:spPr>
      <dgm:t>
        <a:bodyPr lIns="0" rIns="0"/>
        <a:lstStyle/>
        <a:p>
          <a:pPr>
            <a:buNone/>
          </a:pPr>
          <a:r>
            <a:rPr lang="en-US" sz="2000" b="0" i="0" dirty="0">
              <a:solidFill>
                <a:srgbClr val="0D274D"/>
              </a:solidFill>
              <a:latin typeface="Arial" panose="020B0604020202020204" pitchFamily="34" charset="0"/>
              <a:ea typeface="+mn-ea"/>
              <a:cs typeface="Arial" panose="020B0604020202020204" pitchFamily="34" charset="0"/>
            </a:rPr>
            <a:t>Telemetry</a:t>
          </a:r>
          <a:endParaRPr lang="en-US" sz="1400" b="0" i="0" dirty="0">
            <a:solidFill>
              <a:srgbClr val="0D274D"/>
            </a:solidFill>
            <a:latin typeface="Arial" panose="020B0604020202020204" pitchFamily="34" charset="0"/>
            <a:ea typeface="+mn-ea"/>
            <a:cs typeface="Arial" panose="020B0604020202020204" pitchFamily="34" charset="0"/>
          </a:endParaRPr>
        </a:p>
      </dgm:t>
    </dgm:pt>
    <dgm:pt modelId="{EF9A8283-98E2-5142-8E4C-8818646A3C96}" type="parTrans" cxnId="{5EE126A6-660F-3048-8C3E-89475865E381}">
      <dgm:prSet/>
      <dgm:spPr/>
      <dgm:t>
        <a:bodyPr/>
        <a:lstStyle/>
        <a:p>
          <a:endParaRPr lang="en-US" sz="1400"/>
        </a:p>
      </dgm:t>
    </dgm:pt>
    <dgm:pt modelId="{054D0E5B-C225-DA47-817E-853A29C35629}" type="sibTrans" cxnId="{5EE126A6-660F-3048-8C3E-89475865E381}">
      <dgm:prSet/>
      <dgm:spPr/>
      <dgm:t>
        <a:bodyPr/>
        <a:lstStyle/>
        <a:p>
          <a:endParaRPr lang="en-US" sz="1400"/>
        </a:p>
      </dgm:t>
    </dgm:pt>
    <dgm:pt modelId="{83AFDF99-C685-2342-8928-40ED4A61B0E7}">
      <dgm:prSet phldrT="[Text]" custT="1"/>
      <dgm:spPr>
        <a:xfrm>
          <a:off x="1492257" y="610"/>
          <a:ext cx="769961" cy="769961"/>
        </a:xfrm>
        <a:prstGeom prst="ellipse">
          <a:avLst/>
        </a:prstGeom>
        <a:solidFill>
          <a:srgbClr val="FFFFFF"/>
        </a:solidFill>
        <a:ln w="19050">
          <a:solidFill>
            <a:srgbClr val="6DBD49"/>
          </a:solidFill>
        </a:ln>
        <a:effectLst/>
      </dgm:spPr>
      <dgm:t>
        <a:bodyPr/>
        <a:lstStyle/>
        <a:p>
          <a:pPr>
            <a:buNone/>
          </a:pPr>
          <a:r>
            <a:rPr lang="en-US" sz="1400" b="0" i="0" dirty="0">
              <a:solidFill>
                <a:srgbClr val="0D274D"/>
              </a:solidFill>
              <a:latin typeface="Arial" panose="020B0604020202020204" pitchFamily="34" charset="0"/>
              <a:ea typeface="+mn-ea"/>
              <a:cs typeface="Arial" panose="020B0604020202020204" pitchFamily="34" charset="0"/>
            </a:rPr>
            <a:t>Network Intrusions</a:t>
          </a:r>
        </a:p>
      </dgm:t>
    </dgm:pt>
    <dgm:pt modelId="{AE019CA5-C964-5441-88D0-CC9AB92D0FE8}" type="parTrans" cxnId="{2726279D-8275-8741-A043-C5CE224684C9}">
      <dgm:prSet/>
      <dgm:spPr/>
      <dgm:t>
        <a:bodyPr/>
        <a:lstStyle/>
        <a:p>
          <a:endParaRPr lang="en-US" sz="1400"/>
        </a:p>
      </dgm:t>
    </dgm:pt>
    <dgm:pt modelId="{CAF40791-67C3-E24D-BB85-79E343E9AF57}" type="sibTrans" cxnId="{2726279D-8275-8741-A043-C5CE224684C9}">
      <dgm:prSet/>
      <dgm:spPr>
        <a:xfrm>
          <a:off x="643745" y="357872"/>
          <a:ext cx="2466986" cy="2466986"/>
        </a:xfrm>
        <a:prstGeom prst="blockArc">
          <a:avLst>
            <a:gd name="adj1" fmla="val 16200000"/>
            <a:gd name="adj2" fmla="val 19800000"/>
            <a:gd name="adj3" fmla="val 4494"/>
          </a:avLst>
        </a:prstGeom>
        <a:solidFill>
          <a:srgbClr val="6DBD49"/>
        </a:solidFill>
        <a:ln>
          <a:noFill/>
        </a:ln>
        <a:effectLst/>
      </dgm:spPr>
      <dgm:t>
        <a:bodyPr/>
        <a:lstStyle/>
        <a:p>
          <a:endParaRPr lang="en-US" sz="1400"/>
        </a:p>
      </dgm:t>
    </dgm:pt>
    <dgm:pt modelId="{4EBA7ECF-D0C8-3B4D-90FA-8CDECAC3ED75}">
      <dgm:prSet phldrT="[Text]" custT="1"/>
      <dgm:spPr>
        <a:xfrm>
          <a:off x="2536489" y="603498"/>
          <a:ext cx="769961" cy="769961"/>
        </a:xfrm>
        <a:prstGeom prst="ellipse">
          <a:avLst/>
        </a:prstGeom>
        <a:solidFill>
          <a:srgbClr val="FFFFFF"/>
        </a:solidFill>
        <a:ln w="19050">
          <a:solidFill>
            <a:srgbClr val="6DBD49"/>
          </a:solidFill>
        </a:ln>
        <a:effectLst/>
      </dgm:spPr>
      <dgm:t>
        <a:bodyPr/>
        <a:lstStyle/>
        <a:p>
          <a:pPr>
            <a:buNone/>
          </a:pPr>
          <a:r>
            <a:rPr lang="en-US" sz="1400" b="0" i="0" dirty="0">
              <a:solidFill>
                <a:srgbClr val="0D274D"/>
              </a:solidFill>
              <a:latin typeface="Arial" panose="020B0604020202020204" pitchFamily="34" charset="0"/>
              <a:ea typeface="+mn-ea"/>
              <a:cs typeface="Arial" panose="020B0604020202020204" pitchFamily="34" charset="0"/>
            </a:rPr>
            <a:t>Network Flow Analysis</a:t>
          </a:r>
        </a:p>
      </dgm:t>
    </dgm:pt>
    <dgm:pt modelId="{50C7173B-BDC9-9B46-9D41-C8856C5CFE93}" type="parTrans" cxnId="{78FB1DE3-5C64-0949-A97B-7B896055B35D}">
      <dgm:prSet/>
      <dgm:spPr/>
      <dgm:t>
        <a:bodyPr/>
        <a:lstStyle/>
        <a:p>
          <a:endParaRPr lang="en-US" sz="1400"/>
        </a:p>
      </dgm:t>
    </dgm:pt>
    <dgm:pt modelId="{253D86D3-1D16-1646-A3E5-74629239BF3A}" type="sibTrans" cxnId="{78FB1DE3-5C64-0949-A97B-7B896055B35D}">
      <dgm:prSet/>
      <dgm:spPr>
        <a:xfrm>
          <a:off x="643745" y="357872"/>
          <a:ext cx="2466986" cy="2466986"/>
        </a:xfrm>
        <a:prstGeom prst="blockArc">
          <a:avLst>
            <a:gd name="adj1" fmla="val 19800000"/>
            <a:gd name="adj2" fmla="val 1800000"/>
            <a:gd name="adj3" fmla="val 4494"/>
          </a:avLst>
        </a:prstGeom>
        <a:solidFill>
          <a:srgbClr val="6DBD49"/>
        </a:solidFill>
        <a:ln>
          <a:noFill/>
        </a:ln>
        <a:effectLst/>
      </dgm:spPr>
      <dgm:t>
        <a:bodyPr/>
        <a:lstStyle/>
        <a:p>
          <a:endParaRPr lang="en-US" sz="1400"/>
        </a:p>
      </dgm:t>
    </dgm:pt>
    <dgm:pt modelId="{9E4FF2E3-E0FA-C04B-B2C5-9B5BDCA99699}">
      <dgm:prSet phldrT="[Text]" custT="1"/>
      <dgm:spPr>
        <a:xfrm>
          <a:off x="2536489" y="1809272"/>
          <a:ext cx="769961" cy="769961"/>
        </a:xfrm>
        <a:prstGeom prst="ellipse">
          <a:avLst/>
        </a:prstGeom>
        <a:solidFill>
          <a:srgbClr val="FFFFFF"/>
        </a:solidFill>
        <a:ln w="19050">
          <a:solidFill>
            <a:srgbClr val="6DBD49"/>
          </a:solidFill>
        </a:ln>
        <a:effectLst/>
      </dgm:spPr>
      <dgm:t>
        <a:bodyPr/>
        <a:lstStyle/>
        <a:p>
          <a:pPr>
            <a:buNone/>
          </a:pPr>
          <a:r>
            <a:rPr lang="en-US" sz="1400" b="0" i="0" dirty="0">
              <a:solidFill>
                <a:srgbClr val="0D274D"/>
              </a:solidFill>
              <a:latin typeface="Arial" panose="020B0604020202020204" pitchFamily="34" charset="0"/>
              <a:ea typeface="+mn-ea"/>
              <a:cs typeface="Arial" panose="020B0604020202020204" pitchFamily="34" charset="0"/>
            </a:rPr>
            <a:t>Web / URL</a:t>
          </a:r>
        </a:p>
      </dgm:t>
    </dgm:pt>
    <dgm:pt modelId="{B1A6BF65-5F03-E949-846E-6A80B583E07F}" type="parTrans" cxnId="{3581A063-7608-5B4F-82D5-6009E413B40E}">
      <dgm:prSet/>
      <dgm:spPr/>
      <dgm:t>
        <a:bodyPr/>
        <a:lstStyle/>
        <a:p>
          <a:endParaRPr lang="en-US" sz="1400"/>
        </a:p>
      </dgm:t>
    </dgm:pt>
    <dgm:pt modelId="{5C9892CA-3A90-D649-9F92-4710CF91ECCC}" type="sibTrans" cxnId="{3581A063-7608-5B4F-82D5-6009E413B40E}">
      <dgm:prSet/>
      <dgm:spPr>
        <a:xfrm>
          <a:off x="643745" y="357872"/>
          <a:ext cx="2466986" cy="2466986"/>
        </a:xfrm>
        <a:prstGeom prst="blockArc">
          <a:avLst>
            <a:gd name="adj1" fmla="val 1800000"/>
            <a:gd name="adj2" fmla="val 5400000"/>
            <a:gd name="adj3" fmla="val 4494"/>
          </a:avLst>
        </a:prstGeom>
        <a:solidFill>
          <a:srgbClr val="6DBD49"/>
        </a:solidFill>
        <a:ln>
          <a:noFill/>
        </a:ln>
        <a:effectLst/>
      </dgm:spPr>
      <dgm:t>
        <a:bodyPr/>
        <a:lstStyle/>
        <a:p>
          <a:endParaRPr lang="en-US" sz="1400"/>
        </a:p>
      </dgm:t>
    </dgm:pt>
    <dgm:pt modelId="{60E50D31-6095-6E43-B256-80CA984FBA80}">
      <dgm:prSet phldrT="[Text]" custT="1"/>
      <dgm:spPr>
        <a:xfrm>
          <a:off x="1492257" y="2412160"/>
          <a:ext cx="769961" cy="769961"/>
        </a:xfrm>
        <a:prstGeom prst="ellipse">
          <a:avLst/>
        </a:prstGeom>
        <a:solidFill>
          <a:srgbClr val="FFFFFF"/>
        </a:solidFill>
        <a:ln w="19050">
          <a:solidFill>
            <a:srgbClr val="6DBD49"/>
          </a:solidFill>
        </a:ln>
        <a:effectLst/>
      </dgm:spPr>
      <dgm:t>
        <a:bodyPr/>
        <a:lstStyle/>
        <a:p>
          <a:pPr>
            <a:buNone/>
          </a:pPr>
          <a:r>
            <a:rPr lang="en-US" sz="1400" b="1" dirty="0">
              <a:solidFill>
                <a:srgbClr val="0D274D"/>
              </a:solidFill>
              <a:latin typeface="Arial" panose="020B0604020202020204" pitchFamily="34" charset="0"/>
              <a:ea typeface="+mn-ea"/>
              <a:cs typeface="Arial" panose="020B0604020202020204" pitchFamily="34" charset="0"/>
            </a:rPr>
            <a:t>DNS/IP</a:t>
          </a:r>
        </a:p>
      </dgm:t>
    </dgm:pt>
    <dgm:pt modelId="{A4278924-26FE-5F46-AC8F-B8264ECA4230}" type="parTrans" cxnId="{F9A60466-65C5-1A4A-9D12-0106FC9BBE21}">
      <dgm:prSet/>
      <dgm:spPr/>
      <dgm:t>
        <a:bodyPr/>
        <a:lstStyle/>
        <a:p>
          <a:endParaRPr lang="en-US" sz="1400"/>
        </a:p>
      </dgm:t>
    </dgm:pt>
    <dgm:pt modelId="{23AC88B2-A9BD-0545-92B3-4F1E6F6A7813}" type="sibTrans" cxnId="{F9A60466-65C5-1A4A-9D12-0106FC9BBE21}">
      <dgm:prSet/>
      <dgm:spPr>
        <a:xfrm>
          <a:off x="643745" y="357872"/>
          <a:ext cx="2466986" cy="2466986"/>
        </a:xfrm>
        <a:prstGeom prst="blockArc">
          <a:avLst>
            <a:gd name="adj1" fmla="val 5400000"/>
            <a:gd name="adj2" fmla="val 9000000"/>
            <a:gd name="adj3" fmla="val 4494"/>
          </a:avLst>
        </a:prstGeom>
        <a:solidFill>
          <a:srgbClr val="6DBD49"/>
        </a:solidFill>
        <a:ln>
          <a:noFill/>
        </a:ln>
        <a:effectLst/>
      </dgm:spPr>
      <dgm:t>
        <a:bodyPr/>
        <a:lstStyle/>
        <a:p>
          <a:endParaRPr lang="en-US" sz="1400"/>
        </a:p>
      </dgm:t>
    </dgm:pt>
    <dgm:pt modelId="{8D7CF4C4-FF4D-834E-B5CF-B4FB50F5BD0F}">
      <dgm:prSet phldrT="[Text]" custT="1"/>
      <dgm:spPr>
        <a:xfrm>
          <a:off x="448026" y="1809272"/>
          <a:ext cx="769961" cy="769961"/>
        </a:xfrm>
        <a:prstGeom prst="ellipse">
          <a:avLst/>
        </a:prstGeom>
        <a:solidFill>
          <a:srgbClr val="FFFFFF"/>
        </a:solidFill>
        <a:ln w="19050">
          <a:solidFill>
            <a:srgbClr val="6DBD49"/>
          </a:solidFill>
        </a:ln>
        <a:effectLst/>
      </dgm:spPr>
      <dgm:t>
        <a:bodyPr/>
        <a:lstStyle/>
        <a:p>
          <a:pPr>
            <a:buNone/>
          </a:pPr>
          <a:r>
            <a:rPr lang="en-US" sz="1400" b="0" i="0" dirty="0">
              <a:solidFill>
                <a:srgbClr val="0D274D"/>
              </a:solidFill>
              <a:latin typeface="Arial" panose="020B0604020202020204" pitchFamily="34" charset="0"/>
              <a:ea typeface="+mn-ea"/>
              <a:cs typeface="Arial" panose="020B0604020202020204" pitchFamily="34" charset="0"/>
            </a:rPr>
            <a:t>Endpoint</a:t>
          </a:r>
        </a:p>
        <a:p>
          <a:pPr>
            <a:buNone/>
          </a:pPr>
          <a:r>
            <a:rPr lang="en-US" sz="1400" b="0" i="0" dirty="0">
              <a:solidFill>
                <a:srgbClr val="0D274D"/>
              </a:solidFill>
              <a:latin typeface="Arial" panose="020B0604020202020204" pitchFamily="34" charset="0"/>
              <a:ea typeface="+mn-ea"/>
              <a:cs typeface="Arial" panose="020B0604020202020204" pitchFamily="34" charset="0"/>
            </a:rPr>
            <a:t>Malware</a:t>
          </a:r>
        </a:p>
      </dgm:t>
    </dgm:pt>
    <dgm:pt modelId="{E6592C3D-AEE1-4F46-B56F-05D8F2264578}" type="parTrans" cxnId="{F4FEEB31-BF18-EC47-B978-57E9A3CDDCE2}">
      <dgm:prSet/>
      <dgm:spPr/>
      <dgm:t>
        <a:bodyPr/>
        <a:lstStyle/>
        <a:p>
          <a:endParaRPr lang="en-US" sz="1400"/>
        </a:p>
      </dgm:t>
    </dgm:pt>
    <dgm:pt modelId="{3B302CAE-A1A1-9349-B0EA-5461C52B109C}" type="sibTrans" cxnId="{F4FEEB31-BF18-EC47-B978-57E9A3CDDCE2}">
      <dgm:prSet/>
      <dgm:spPr>
        <a:xfrm>
          <a:off x="643745" y="357872"/>
          <a:ext cx="2466986" cy="2466986"/>
        </a:xfrm>
        <a:prstGeom prst="blockArc">
          <a:avLst>
            <a:gd name="adj1" fmla="val 9000000"/>
            <a:gd name="adj2" fmla="val 12600000"/>
            <a:gd name="adj3" fmla="val 4494"/>
          </a:avLst>
        </a:prstGeom>
        <a:solidFill>
          <a:srgbClr val="6DBD49"/>
        </a:solidFill>
        <a:ln>
          <a:noFill/>
        </a:ln>
        <a:effectLst/>
      </dgm:spPr>
      <dgm:t>
        <a:bodyPr/>
        <a:lstStyle/>
        <a:p>
          <a:endParaRPr lang="en-US" sz="1400"/>
        </a:p>
      </dgm:t>
    </dgm:pt>
    <dgm:pt modelId="{E2BFCDB2-E144-A842-A7D0-8ACA14561D68}">
      <dgm:prSet phldrT="[Text]" custT="1"/>
      <dgm:spPr>
        <a:xfrm>
          <a:off x="448026" y="603498"/>
          <a:ext cx="769961" cy="769961"/>
        </a:xfrm>
        <a:prstGeom prst="ellipse">
          <a:avLst/>
        </a:prstGeom>
        <a:solidFill>
          <a:srgbClr val="FFFFFF"/>
        </a:solidFill>
        <a:ln w="19050">
          <a:solidFill>
            <a:srgbClr val="6DBD49"/>
          </a:solidFill>
        </a:ln>
        <a:effectLst/>
      </dgm:spPr>
      <dgm:t>
        <a:bodyPr/>
        <a:lstStyle/>
        <a:p>
          <a:pPr>
            <a:buNone/>
          </a:pPr>
          <a:r>
            <a:rPr lang="en-US" sz="1400" b="0" dirty="0">
              <a:solidFill>
                <a:srgbClr val="0D274D"/>
              </a:solidFill>
              <a:latin typeface="Arial" panose="020B0604020202020204" pitchFamily="34" charset="0"/>
              <a:ea typeface="+mn-ea"/>
              <a:cs typeface="Arial" panose="020B0604020202020204" pitchFamily="34" charset="0"/>
            </a:rPr>
            <a:t>Emai</a:t>
          </a:r>
          <a:r>
            <a:rPr lang="en-US" sz="1400" b="1" dirty="0">
              <a:solidFill>
                <a:srgbClr val="0D274D"/>
              </a:solidFill>
              <a:latin typeface="Arial" panose="020B0604020202020204" pitchFamily="34" charset="0"/>
              <a:ea typeface="+mn-ea"/>
              <a:cs typeface="Arial" panose="020B0604020202020204" pitchFamily="34" charset="0"/>
            </a:rPr>
            <a:t>l</a:t>
          </a:r>
        </a:p>
      </dgm:t>
    </dgm:pt>
    <dgm:pt modelId="{CE52B388-26C0-1548-864C-2AD33BA60629}" type="parTrans" cxnId="{14CB8C86-0E24-3B4D-8CE7-5BF4C1463774}">
      <dgm:prSet/>
      <dgm:spPr/>
      <dgm:t>
        <a:bodyPr/>
        <a:lstStyle/>
        <a:p>
          <a:endParaRPr lang="en-US" sz="1400"/>
        </a:p>
      </dgm:t>
    </dgm:pt>
    <dgm:pt modelId="{090AB4B1-A9C6-D14B-AE15-9C50943C5F45}" type="sibTrans" cxnId="{14CB8C86-0E24-3B4D-8CE7-5BF4C1463774}">
      <dgm:prSet/>
      <dgm:spPr>
        <a:xfrm>
          <a:off x="643745" y="357872"/>
          <a:ext cx="2466986" cy="2466986"/>
        </a:xfrm>
        <a:prstGeom prst="blockArc">
          <a:avLst>
            <a:gd name="adj1" fmla="val 12600000"/>
            <a:gd name="adj2" fmla="val 16200000"/>
            <a:gd name="adj3" fmla="val 4494"/>
          </a:avLst>
        </a:prstGeom>
        <a:solidFill>
          <a:srgbClr val="6DBD49"/>
        </a:solidFill>
        <a:ln>
          <a:noFill/>
        </a:ln>
        <a:effectLst/>
      </dgm:spPr>
      <dgm:t>
        <a:bodyPr/>
        <a:lstStyle/>
        <a:p>
          <a:endParaRPr lang="en-US" sz="1400"/>
        </a:p>
      </dgm:t>
    </dgm:pt>
    <dgm:pt modelId="{32D15FCE-7A24-CF4A-B9C7-0CF9DE88DF70}" type="pres">
      <dgm:prSet presAssocID="{29F92D01-8AF7-9E47-970A-606081720E80}" presName="Name0" presStyleCnt="0">
        <dgm:presLayoutVars>
          <dgm:chMax val="1"/>
          <dgm:dir/>
          <dgm:animLvl val="ctr"/>
          <dgm:resizeHandles val="exact"/>
        </dgm:presLayoutVars>
      </dgm:prSet>
      <dgm:spPr/>
    </dgm:pt>
    <dgm:pt modelId="{A798E36F-082B-3E42-9EDF-6FD231C66BC4}" type="pres">
      <dgm:prSet presAssocID="{F47F2B5B-37DC-A74E-9E0F-907BFF2EEED8}" presName="centerShape" presStyleLbl="node0" presStyleIdx="0" presStyleCnt="1" custScaleX="101848" custScaleY="99926" custLinFactNeighborY="-2221"/>
      <dgm:spPr/>
    </dgm:pt>
    <dgm:pt modelId="{4502E8A2-A0BF-9540-AD27-A48E53813933}" type="pres">
      <dgm:prSet presAssocID="{83AFDF99-C685-2342-8928-40ED4A61B0E7}" presName="node" presStyleLbl="node1" presStyleIdx="0" presStyleCnt="6" custScaleX="122895">
        <dgm:presLayoutVars>
          <dgm:bulletEnabled val="1"/>
        </dgm:presLayoutVars>
      </dgm:prSet>
      <dgm:spPr/>
    </dgm:pt>
    <dgm:pt modelId="{83799D01-434E-AB48-A71B-929BDE221358}" type="pres">
      <dgm:prSet presAssocID="{83AFDF99-C685-2342-8928-40ED4A61B0E7}" presName="dummy" presStyleCnt="0"/>
      <dgm:spPr/>
    </dgm:pt>
    <dgm:pt modelId="{E6131E9E-F4D8-6246-875C-C17A4E8D9330}" type="pres">
      <dgm:prSet presAssocID="{CAF40791-67C3-E24D-BB85-79E343E9AF57}" presName="sibTrans" presStyleLbl="sibTrans2D1" presStyleIdx="0" presStyleCnt="6"/>
      <dgm:spPr/>
    </dgm:pt>
    <dgm:pt modelId="{1EAC457F-535E-3F4E-93D2-1084435D3A76}" type="pres">
      <dgm:prSet presAssocID="{4EBA7ECF-D0C8-3B4D-90FA-8CDECAC3ED75}" presName="node" presStyleLbl="node1" presStyleIdx="1" presStyleCnt="6">
        <dgm:presLayoutVars>
          <dgm:bulletEnabled val="1"/>
        </dgm:presLayoutVars>
      </dgm:prSet>
      <dgm:spPr/>
    </dgm:pt>
    <dgm:pt modelId="{73C7008F-833A-CF42-BB16-4B379ABA5418}" type="pres">
      <dgm:prSet presAssocID="{4EBA7ECF-D0C8-3B4D-90FA-8CDECAC3ED75}" presName="dummy" presStyleCnt="0"/>
      <dgm:spPr/>
    </dgm:pt>
    <dgm:pt modelId="{F78D991B-FFD2-074D-AFB7-377290A71FCE}" type="pres">
      <dgm:prSet presAssocID="{253D86D3-1D16-1646-A3E5-74629239BF3A}" presName="sibTrans" presStyleLbl="sibTrans2D1" presStyleIdx="1" presStyleCnt="6"/>
      <dgm:spPr/>
    </dgm:pt>
    <dgm:pt modelId="{A49B31E5-0CC0-034C-BB63-BF2A402E16E5}" type="pres">
      <dgm:prSet presAssocID="{9E4FF2E3-E0FA-C04B-B2C5-9B5BDCA99699}" presName="node" presStyleLbl="node1" presStyleIdx="2" presStyleCnt="6">
        <dgm:presLayoutVars>
          <dgm:bulletEnabled val="1"/>
        </dgm:presLayoutVars>
      </dgm:prSet>
      <dgm:spPr/>
    </dgm:pt>
    <dgm:pt modelId="{6071CC31-ED2D-E449-9932-3988A10A8CC1}" type="pres">
      <dgm:prSet presAssocID="{9E4FF2E3-E0FA-C04B-B2C5-9B5BDCA99699}" presName="dummy" presStyleCnt="0"/>
      <dgm:spPr/>
    </dgm:pt>
    <dgm:pt modelId="{D9780B2A-E184-F24E-A04E-E031329721F4}" type="pres">
      <dgm:prSet presAssocID="{5C9892CA-3A90-D649-9F92-4710CF91ECCC}" presName="sibTrans" presStyleLbl="sibTrans2D1" presStyleIdx="2" presStyleCnt="6"/>
      <dgm:spPr/>
    </dgm:pt>
    <dgm:pt modelId="{EE29CCEA-2E06-FD4D-A57E-45753038B2D3}" type="pres">
      <dgm:prSet presAssocID="{60E50D31-6095-6E43-B256-80CA984FBA80}" presName="node" presStyleLbl="node1" presStyleIdx="3" presStyleCnt="6">
        <dgm:presLayoutVars>
          <dgm:bulletEnabled val="1"/>
        </dgm:presLayoutVars>
      </dgm:prSet>
      <dgm:spPr/>
    </dgm:pt>
    <dgm:pt modelId="{AF587A41-E739-EB4D-9D84-5A33916AFECC}" type="pres">
      <dgm:prSet presAssocID="{60E50D31-6095-6E43-B256-80CA984FBA80}" presName="dummy" presStyleCnt="0"/>
      <dgm:spPr/>
    </dgm:pt>
    <dgm:pt modelId="{F2E09C6A-CDA6-BD4A-8A0B-61C90546BD25}" type="pres">
      <dgm:prSet presAssocID="{23AC88B2-A9BD-0545-92B3-4F1E6F6A7813}" presName="sibTrans" presStyleLbl="sibTrans2D1" presStyleIdx="3" presStyleCnt="6"/>
      <dgm:spPr/>
    </dgm:pt>
    <dgm:pt modelId="{BD7F5C1F-EEE9-9B48-8712-8B5E121DD4AC}" type="pres">
      <dgm:prSet presAssocID="{8D7CF4C4-FF4D-834E-B5CF-B4FB50F5BD0F}" presName="node" presStyleLbl="node1" presStyleIdx="4" presStyleCnt="6">
        <dgm:presLayoutVars>
          <dgm:bulletEnabled val="1"/>
        </dgm:presLayoutVars>
      </dgm:prSet>
      <dgm:spPr/>
    </dgm:pt>
    <dgm:pt modelId="{865C0A2D-44BA-6D4E-857E-A918E7F2056F}" type="pres">
      <dgm:prSet presAssocID="{8D7CF4C4-FF4D-834E-B5CF-B4FB50F5BD0F}" presName="dummy" presStyleCnt="0"/>
      <dgm:spPr/>
    </dgm:pt>
    <dgm:pt modelId="{7AEE2ADE-7256-2F45-97F8-39653651183A}" type="pres">
      <dgm:prSet presAssocID="{3B302CAE-A1A1-9349-B0EA-5461C52B109C}" presName="sibTrans" presStyleLbl="sibTrans2D1" presStyleIdx="4" presStyleCnt="6"/>
      <dgm:spPr/>
    </dgm:pt>
    <dgm:pt modelId="{0AB464EE-532A-574C-9C1E-ED6BABF57A33}" type="pres">
      <dgm:prSet presAssocID="{E2BFCDB2-E144-A842-A7D0-8ACA14561D68}" presName="node" presStyleLbl="node1" presStyleIdx="5" presStyleCnt="6">
        <dgm:presLayoutVars>
          <dgm:bulletEnabled val="1"/>
        </dgm:presLayoutVars>
      </dgm:prSet>
      <dgm:spPr/>
    </dgm:pt>
    <dgm:pt modelId="{D758B05D-E7E8-7F42-8A28-32F9A110AAF2}" type="pres">
      <dgm:prSet presAssocID="{E2BFCDB2-E144-A842-A7D0-8ACA14561D68}" presName="dummy" presStyleCnt="0"/>
      <dgm:spPr/>
    </dgm:pt>
    <dgm:pt modelId="{1096F61E-F3DF-0C49-B7E6-F435FB6D9390}" type="pres">
      <dgm:prSet presAssocID="{090AB4B1-A9C6-D14B-AE15-9C50943C5F45}" presName="sibTrans" presStyleLbl="sibTrans2D1" presStyleIdx="5" presStyleCnt="6"/>
      <dgm:spPr/>
    </dgm:pt>
  </dgm:ptLst>
  <dgm:cxnLst>
    <dgm:cxn modelId="{24739608-20F8-4CA3-ABB5-9E832FE3CFFB}" type="presOf" srcId="{E2BFCDB2-E144-A842-A7D0-8ACA14561D68}" destId="{0AB464EE-532A-574C-9C1E-ED6BABF57A33}" srcOrd="0" destOrd="0" presId="urn:microsoft.com/office/officeart/2005/8/layout/radial6"/>
    <dgm:cxn modelId="{97420609-3BC2-4A26-9D86-764A7E42B742}" type="presOf" srcId="{23AC88B2-A9BD-0545-92B3-4F1E6F6A7813}" destId="{F2E09C6A-CDA6-BD4A-8A0B-61C90546BD25}" srcOrd="0" destOrd="0" presId="urn:microsoft.com/office/officeart/2005/8/layout/radial6"/>
    <dgm:cxn modelId="{10C1F415-11D7-447A-91BE-43971D861575}" type="presOf" srcId="{29F92D01-8AF7-9E47-970A-606081720E80}" destId="{32D15FCE-7A24-CF4A-B9C7-0CF9DE88DF70}" srcOrd="0" destOrd="0" presId="urn:microsoft.com/office/officeart/2005/8/layout/radial6"/>
    <dgm:cxn modelId="{DFEB8019-B323-4FB8-B898-DAC303AD2E35}" type="presOf" srcId="{9E4FF2E3-E0FA-C04B-B2C5-9B5BDCA99699}" destId="{A49B31E5-0CC0-034C-BB63-BF2A402E16E5}" srcOrd="0" destOrd="0" presId="urn:microsoft.com/office/officeart/2005/8/layout/radial6"/>
    <dgm:cxn modelId="{F4FEEB31-BF18-EC47-B978-57E9A3CDDCE2}" srcId="{F47F2B5B-37DC-A74E-9E0F-907BFF2EEED8}" destId="{8D7CF4C4-FF4D-834E-B5CF-B4FB50F5BD0F}" srcOrd="4" destOrd="0" parTransId="{E6592C3D-AEE1-4F46-B56F-05D8F2264578}" sibTransId="{3B302CAE-A1A1-9349-B0EA-5461C52B109C}"/>
    <dgm:cxn modelId="{3581A063-7608-5B4F-82D5-6009E413B40E}" srcId="{F47F2B5B-37DC-A74E-9E0F-907BFF2EEED8}" destId="{9E4FF2E3-E0FA-C04B-B2C5-9B5BDCA99699}" srcOrd="2" destOrd="0" parTransId="{B1A6BF65-5F03-E949-846E-6A80B583E07F}" sibTransId="{5C9892CA-3A90-D649-9F92-4710CF91ECCC}"/>
    <dgm:cxn modelId="{F9A60466-65C5-1A4A-9D12-0106FC9BBE21}" srcId="{F47F2B5B-37DC-A74E-9E0F-907BFF2EEED8}" destId="{60E50D31-6095-6E43-B256-80CA984FBA80}" srcOrd="3" destOrd="0" parTransId="{A4278924-26FE-5F46-AC8F-B8264ECA4230}" sibTransId="{23AC88B2-A9BD-0545-92B3-4F1E6F6A7813}"/>
    <dgm:cxn modelId="{14CB8C86-0E24-3B4D-8CE7-5BF4C1463774}" srcId="{F47F2B5B-37DC-A74E-9E0F-907BFF2EEED8}" destId="{E2BFCDB2-E144-A842-A7D0-8ACA14561D68}" srcOrd="5" destOrd="0" parTransId="{CE52B388-26C0-1548-864C-2AD33BA60629}" sibTransId="{090AB4B1-A9C6-D14B-AE15-9C50943C5F45}"/>
    <dgm:cxn modelId="{FB2A228D-8E78-455D-A905-DB5EEBFEA26C}" type="presOf" srcId="{4EBA7ECF-D0C8-3B4D-90FA-8CDECAC3ED75}" destId="{1EAC457F-535E-3F4E-93D2-1084435D3A76}" srcOrd="0" destOrd="0" presId="urn:microsoft.com/office/officeart/2005/8/layout/radial6"/>
    <dgm:cxn modelId="{2726279D-8275-8741-A043-C5CE224684C9}" srcId="{F47F2B5B-37DC-A74E-9E0F-907BFF2EEED8}" destId="{83AFDF99-C685-2342-8928-40ED4A61B0E7}" srcOrd="0" destOrd="0" parTransId="{AE019CA5-C964-5441-88D0-CC9AB92D0FE8}" sibTransId="{CAF40791-67C3-E24D-BB85-79E343E9AF57}"/>
    <dgm:cxn modelId="{A08446A5-0DEF-49C4-B85E-C618992877CD}" type="presOf" srcId="{090AB4B1-A9C6-D14B-AE15-9C50943C5F45}" destId="{1096F61E-F3DF-0C49-B7E6-F435FB6D9390}" srcOrd="0" destOrd="0" presId="urn:microsoft.com/office/officeart/2005/8/layout/radial6"/>
    <dgm:cxn modelId="{025B17A6-41EC-44E0-870A-3D71DFE1F369}" type="presOf" srcId="{3B302CAE-A1A1-9349-B0EA-5461C52B109C}" destId="{7AEE2ADE-7256-2F45-97F8-39653651183A}" srcOrd="0" destOrd="0" presId="urn:microsoft.com/office/officeart/2005/8/layout/radial6"/>
    <dgm:cxn modelId="{5EE126A6-660F-3048-8C3E-89475865E381}" srcId="{29F92D01-8AF7-9E47-970A-606081720E80}" destId="{F47F2B5B-37DC-A74E-9E0F-907BFF2EEED8}" srcOrd="0" destOrd="0" parTransId="{EF9A8283-98E2-5142-8E4C-8818646A3C96}" sibTransId="{054D0E5B-C225-DA47-817E-853A29C35629}"/>
    <dgm:cxn modelId="{2A9B6BAE-5B13-4488-A509-73E61F7BD5DE}" type="presOf" srcId="{CAF40791-67C3-E24D-BB85-79E343E9AF57}" destId="{E6131E9E-F4D8-6246-875C-C17A4E8D9330}" srcOrd="0" destOrd="0" presId="urn:microsoft.com/office/officeart/2005/8/layout/radial6"/>
    <dgm:cxn modelId="{D064BBC2-5C8F-484E-8FFD-C9174BA7BEFF}" type="presOf" srcId="{253D86D3-1D16-1646-A3E5-74629239BF3A}" destId="{F78D991B-FFD2-074D-AFB7-377290A71FCE}" srcOrd="0" destOrd="0" presId="urn:microsoft.com/office/officeart/2005/8/layout/radial6"/>
    <dgm:cxn modelId="{186374C9-07CD-40CF-A7CE-238F0B4F1712}" type="presOf" srcId="{F47F2B5B-37DC-A74E-9E0F-907BFF2EEED8}" destId="{A798E36F-082B-3E42-9EDF-6FD231C66BC4}" srcOrd="0" destOrd="0" presId="urn:microsoft.com/office/officeart/2005/8/layout/radial6"/>
    <dgm:cxn modelId="{A77F4AE0-47DD-4FE8-BF9A-ABEAF85AA0B1}" type="presOf" srcId="{60E50D31-6095-6E43-B256-80CA984FBA80}" destId="{EE29CCEA-2E06-FD4D-A57E-45753038B2D3}" srcOrd="0" destOrd="0" presId="urn:microsoft.com/office/officeart/2005/8/layout/radial6"/>
    <dgm:cxn modelId="{95F41EE2-6068-4F4B-9882-CCDDDB71CED8}" type="presOf" srcId="{8D7CF4C4-FF4D-834E-B5CF-B4FB50F5BD0F}" destId="{BD7F5C1F-EEE9-9B48-8712-8B5E121DD4AC}" srcOrd="0" destOrd="0" presId="urn:microsoft.com/office/officeart/2005/8/layout/radial6"/>
    <dgm:cxn modelId="{78FB1DE3-5C64-0949-A97B-7B896055B35D}" srcId="{F47F2B5B-37DC-A74E-9E0F-907BFF2EEED8}" destId="{4EBA7ECF-D0C8-3B4D-90FA-8CDECAC3ED75}" srcOrd="1" destOrd="0" parTransId="{50C7173B-BDC9-9B46-9D41-C8856C5CFE93}" sibTransId="{253D86D3-1D16-1646-A3E5-74629239BF3A}"/>
    <dgm:cxn modelId="{2ED199E4-018A-4017-BE4A-5190EC097719}" type="presOf" srcId="{5C9892CA-3A90-D649-9F92-4710CF91ECCC}" destId="{D9780B2A-E184-F24E-A04E-E031329721F4}" srcOrd="0" destOrd="0" presId="urn:microsoft.com/office/officeart/2005/8/layout/radial6"/>
    <dgm:cxn modelId="{7979C7E8-37ED-4704-B0D4-96545210C68C}" type="presOf" srcId="{83AFDF99-C685-2342-8928-40ED4A61B0E7}" destId="{4502E8A2-A0BF-9540-AD27-A48E53813933}" srcOrd="0" destOrd="0" presId="urn:microsoft.com/office/officeart/2005/8/layout/radial6"/>
    <dgm:cxn modelId="{A62B1F66-9A6F-446D-9231-C0FC77E8E4C5}" type="presParOf" srcId="{32D15FCE-7A24-CF4A-B9C7-0CF9DE88DF70}" destId="{A798E36F-082B-3E42-9EDF-6FD231C66BC4}" srcOrd="0" destOrd="0" presId="urn:microsoft.com/office/officeart/2005/8/layout/radial6"/>
    <dgm:cxn modelId="{147DF8F0-4B9C-47F3-9E27-511945EA153B}" type="presParOf" srcId="{32D15FCE-7A24-CF4A-B9C7-0CF9DE88DF70}" destId="{4502E8A2-A0BF-9540-AD27-A48E53813933}" srcOrd="1" destOrd="0" presId="urn:microsoft.com/office/officeart/2005/8/layout/radial6"/>
    <dgm:cxn modelId="{7F916430-3876-426B-B7CF-65B8B1B6D49F}" type="presParOf" srcId="{32D15FCE-7A24-CF4A-B9C7-0CF9DE88DF70}" destId="{83799D01-434E-AB48-A71B-929BDE221358}" srcOrd="2" destOrd="0" presId="urn:microsoft.com/office/officeart/2005/8/layout/radial6"/>
    <dgm:cxn modelId="{B4F06C14-034F-4B76-8570-B46C30DB30FF}" type="presParOf" srcId="{32D15FCE-7A24-CF4A-B9C7-0CF9DE88DF70}" destId="{E6131E9E-F4D8-6246-875C-C17A4E8D9330}" srcOrd="3" destOrd="0" presId="urn:microsoft.com/office/officeart/2005/8/layout/radial6"/>
    <dgm:cxn modelId="{9A4CFD16-D5D4-4C7C-AA25-B32867210375}" type="presParOf" srcId="{32D15FCE-7A24-CF4A-B9C7-0CF9DE88DF70}" destId="{1EAC457F-535E-3F4E-93D2-1084435D3A76}" srcOrd="4" destOrd="0" presId="urn:microsoft.com/office/officeart/2005/8/layout/radial6"/>
    <dgm:cxn modelId="{655109E0-2357-41FF-AE8D-AD54545C49D5}" type="presParOf" srcId="{32D15FCE-7A24-CF4A-B9C7-0CF9DE88DF70}" destId="{73C7008F-833A-CF42-BB16-4B379ABA5418}" srcOrd="5" destOrd="0" presId="urn:microsoft.com/office/officeart/2005/8/layout/radial6"/>
    <dgm:cxn modelId="{DE021FE8-9252-4728-8199-577BC197FA16}" type="presParOf" srcId="{32D15FCE-7A24-CF4A-B9C7-0CF9DE88DF70}" destId="{F78D991B-FFD2-074D-AFB7-377290A71FCE}" srcOrd="6" destOrd="0" presId="urn:microsoft.com/office/officeart/2005/8/layout/radial6"/>
    <dgm:cxn modelId="{C08E8ED1-E5FB-4B62-A11C-57FBC1CDE5E4}" type="presParOf" srcId="{32D15FCE-7A24-CF4A-B9C7-0CF9DE88DF70}" destId="{A49B31E5-0CC0-034C-BB63-BF2A402E16E5}" srcOrd="7" destOrd="0" presId="urn:microsoft.com/office/officeart/2005/8/layout/radial6"/>
    <dgm:cxn modelId="{656890DC-8F48-461E-854D-D274F201F02C}" type="presParOf" srcId="{32D15FCE-7A24-CF4A-B9C7-0CF9DE88DF70}" destId="{6071CC31-ED2D-E449-9932-3988A10A8CC1}" srcOrd="8" destOrd="0" presId="urn:microsoft.com/office/officeart/2005/8/layout/radial6"/>
    <dgm:cxn modelId="{BA9F1C7F-1A04-4C77-8D14-756DB13FD9A7}" type="presParOf" srcId="{32D15FCE-7A24-CF4A-B9C7-0CF9DE88DF70}" destId="{D9780B2A-E184-F24E-A04E-E031329721F4}" srcOrd="9" destOrd="0" presId="urn:microsoft.com/office/officeart/2005/8/layout/radial6"/>
    <dgm:cxn modelId="{D6DC04DC-80E1-4FDD-B84D-9C461462FD00}" type="presParOf" srcId="{32D15FCE-7A24-CF4A-B9C7-0CF9DE88DF70}" destId="{EE29CCEA-2E06-FD4D-A57E-45753038B2D3}" srcOrd="10" destOrd="0" presId="urn:microsoft.com/office/officeart/2005/8/layout/radial6"/>
    <dgm:cxn modelId="{342ECEF9-E75D-4736-87E2-537D32285A69}" type="presParOf" srcId="{32D15FCE-7A24-CF4A-B9C7-0CF9DE88DF70}" destId="{AF587A41-E739-EB4D-9D84-5A33916AFECC}" srcOrd="11" destOrd="0" presId="urn:microsoft.com/office/officeart/2005/8/layout/radial6"/>
    <dgm:cxn modelId="{86412FBA-416B-4BC8-BA6C-AB341421A372}" type="presParOf" srcId="{32D15FCE-7A24-CF4A-B9C7-0CF9DE88DF70}" destId="{F2E09C6A-CDA6-BD4A-8A0B-61C90546BD25}" srcOrd="12" destOrd="0" presId="urn:microsoft.com/office/officeart/2005/8/layout/radial6"/>
    <dgm:cxn modelId="{33C44F61-19BA-4A1E-8E60-13EDB68E1C8C}" type="presParOf" srcId="{32D15FCE-7A24-CF4A-B9C7-0CF9DE88DF70}" destId="{BD7F5C1F-EEE9-9B48-8712-8B5E121DD4AC}" srcOrd="13" destOrd="0" presId="urn:microsoft.com/office/officeart/2005/8/layout/radial6"/>
    <dgm:cxn modelId="{660E375E-4E15-4CF5-A9AE-6400BD4C16ED}" type="presParOf" srcId="{32D15FCE-7A24-CF4A-B9C7-0CF9DE88DF70}" destId="{865C0A2D-44BA-6D4E-857E-A918E7F2056F}" srcOrd="14" destOrd="0" presId="urn:microsoft.com/office/officeart/2005/8/layout/radial6"/>
    <dgm:cxn modelId="{4759E78A-F37F-46F3-9A58-53FA4340329F}" type="presParOf" srcId="{32D15FCE-7A24-CF4A-B9C7-0CF9DE88DF70}" destId="{7AEE2ADE-7256-2F45-97F8-39653651183A}" srcOrd="15" destOrd="0" presId="urn:microsoft.com/office/officeart/2005/8/layout/radial6"/>
    <dgm:cxn modelId="{7A8879C8-A2B1-4D10-90EB-C43AF8AA970A}" type="presParOf" srcId="{32D15FCE-7A24-CF4A-B9C7-0CF9DE88DF70}" destId="{0AB464EE-532A-574C-9C1E-ED6BABF57A33}" srcOrd="16" destOrd="0" presId="urn:microsoft.com/office/officeart/2005/8/layout/radial6"/>
    <dgm:cxn modelId="{4585B244-DE11-467D-A379-D433C6BD80F8}" type="presParOf" srcId="{32D15FCE-7A24-CF4A-B9C7-0CF9DE88DF70}" destId="{D758B05D-E7E8-7F42-8A28-32F9A110AAF2}" srcOrd="17" destOrd="0" presId="urn:microsoft.com/office/officeart/2005/8/layout/radial6"/>
    <dgm:cxn modelId="{A5BAE7F8-E17B-40ED-A596-69AB6FEBF703}" type="presParOf" srcId="{32D15FCE-7A24-CF4A-B9C7-0CF9DE88DF70}" destId="{1096F61E-F3DF-0C49-B7E6-F435FB6D9390}" srcOrd="18"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6F61E-F3DF-0C49-B7E6-F435FB6D9390}">
      <dsp:nvSpPr>
        <dsp:cNvPr id="0" name=""/>
        <dsp:cNvSpPr/>
      </dsp:nvSpPr>
      <dsp:spPr>
        <a:xfrm>
          <a:off x="667239" y="513203"/>
          <a:ext cx="3533896" cy="3533896"/>
        </a:xfrm>
        <a:prstGeom prst="blockArc">
          <a:avLst>
            <a:gd name="adj1" fmla="val 12600000"/>
            <a:gd name="adj2" fmla="val 16200000"/>
            <a:gd name="adj3" fmla="val 4494"/>
          </a:avLst>
        </a:prstGeom>
        <a:solidFill>
          <a:srgbClr val="6DBD49"/>
        </a:solidFill>
        <a:ln>
          <a:noFill/>
        </a:ln>
        <a:effectLst/>
      </dsp:spPr>
      <dsp:style>
        <a:lnRef idx="0">
          <a:scrgbClr r="0" g="0" b="0"/>
        </a:lnRef>
        <a:fillRef idx="3">
          <a:scrgbClr r="0" g="0" b="0"/>
        </a:fillRef>
        <a:effectRef idx="2">
          <a:scrgbClr r="0" g="0" b="0"/>
        </a:effectRef>
        <a:fontRef idx="minor">
          <a:schemeClr val="lt1"/>
        </a:fontRef>
      </dsp:style>
    </dsp:sp>
    <dsp:sp modelId="{7AEE2ADE-7256-2F45-97F8-39653651183A}">
      <dsp:nvSpPr>
        <dsp:cNvPr id="0" name=""/>
        <dsp:cNvSpPr/>
      </dsp:nvSpPr>
      <dsp:spPr>
        <a:xfrm>
          <a:off x="667239" y="513203"/>
          <a:ext cx="3533896" cy="3533896"/>
        </a:xfrm>
        <a:prstGeom prst="blockArc">
          <a:avLst>
            <a:gd name="adj1" fmla="val 9000000"/>
            <a:gd name="adj2" fmla="val 12600000"/>
            <a:gd name="adj3" fmla="val 4494"/>
          </a:avLst>
        </a:prstGeom>
        <a:solidFill>
          <a:srgbClr val="6DBD49"/>
        </a:solidFill>
        <a:ln>
          <a:noFill/>
        </a:ln>
        <a:effectLst/>
      </dsp:spPr>
      <dsp:style>
        <a:lnRef idx="0">
          <a:scrgbClr r="0" g="0" b="0"/>
        </a:lnRef>
        <a:fillRef idx="3">
          <a:scrgbClr r="0" g="0" b="0"/>
        </a:fillRef>
        <a:effectRef idx="2">
          <a:scrgbClr r="0" g="0" b="0"/>
        </a:effectRef>
        <a:fontRef idx="minor">
          <a:schemeClr val="lt1"/>
        </a:fontRef>
      </dsp:style>
    </dsp:sp>
    <dsp:sp modelId="{F2E09C6A-CDA6-BD4A-8A0B-61C90546BD25}">
      <dsp:nvSpPr>
        <dsp:cNvPr id="0" name=""/>
        <dsp:cNvSpPr/>
      </dsp:nvSpPr>
      <dsp:spPr>
        <a:xfrm>
          <a:off x="667239" y="513203"/>
          <a:ext cx="3533896" cy="3533896"/>
        </a:xfrm>
        <a:prstGeom prst="blockArc">
          <a:avLst>
            <a:gd name="adj1" fmla="val 5400000"/>
            <a:gd name="adj2" fmla="val 9000000"/>
            <a:gd name="adj3" fmla="val 4494"/>
          </a:avLst>
        </a:prstGeom>
        <a:solidFill>
          <a:srgbClr val="6DBD49"/>
        </a:solidFill>
        <a:ln>
          <a:noFill/>
        </a:ln>
        <a:effectLst/>
      </dsp:spPr>
      <dsp:style>
        <a:lnRef idx="0">
          <a:scrgbClr r="0" g="0" b="0"/>
        </a:lnRef>
        <a:fillRef idx="3">
          <a:scrgbClr r="0" g="0" b="0"/>
        </a:fillRef>
        <a:effectRef idx="2">
          <a:scrgbClr r="0" g="0" b="0"/>
        </a:effectRef>
        <a:fontRef idx="minor">
          <a:schemeClr val="lt1"/>
        </a:fontRef>
      </dsp:style>
    </dsp:sp>
    <dsp:sp modelId="{D9780B2A-E184-F24E-A04E-E031329721F4}">
      <dsp:nvSpPr>
        <dsp:cNvPr id="0" name=""/>
        <dsp:cNvSpPr/>
      </dsp:nvSpPr>
      <dsp:spPr>
        <a:xfrm>
          <a:off x="667239" y="513203"/>
          <a:ext cx="3533896" cy="3533896"/>
        </a:xfrm>
        <a:prstGeom prst="blockArc">
          <a:avLst>
            <a:gd name="adj1" fmla="val 1800000"/>
            <a:gd name="adj2" fmla="val 5400000"/>
            <a:gd name="adj3" fmla="val 4494"/>
          </a:avLst>
        </a:prstGeom>
        <a:solidFill>
          <a:srgbClr val="6DBD49"/>
        </a:solidFill>
        <a:ln>
          <a:noFill/>
        </a:ln>
        <a:effectLst/>
      </dsp:spPr>
      <dsp:style>
        <a:lnRef idx="0">
          <a:scrgbClr r="0" g="0" b="0"/>
        </a:lnRef>
        <a:fillRef idx="3">
          <a:scrgbClr r="0" g="0" b="0"/>
        </a:fillRef>
        <a:effectRef idx="2">
          <a:scrgbClr r="0" g="0" b="0"/>
        </a:effectRef>
        <a:fontRef idx="minor">
          <a:schemeClr val="lt1"/>
        </a:fontRef>
      </dsp:style>
    </dsp:sp>
    <dsp:sp modelId="{F78D991B-FFD2-074D-AFB7-377290A71FCE}">
      <dsp:nvSpPr>
        <dsp:cNvPr id="0" name=""/>
        <dsp:cNvSpPr/>
      </dsp:nvSpPr>
      <dsp:spPr>
        <a:xfrm>
          <a:off x="667239" y="513203"/>
          <a:ext cx="3533896" cy="3533896"/>
        </a:xfrm>
        <a:prstGeom prst="blockArc">
          <a:avLst>
            <a:gd name="adj1" fmla="val 19800000"/>
            <a:gd name="adj2" fmla="val 1800000"/>
            <a:gd name="adj3" fmla="val 4494"/>
          </a:avLst>
        </a:prstGeom>
        <a:solidFill>
          <a:srgbClr val="6DBD49"/>
        </a:solidFill>
        <a:ln>
          <a:noFill/>
        </a:ln>
        <a:effectLst/>
      </dsp:spPr>
      <dsp:style>
        <a:lnRef idx="0">
          <a:scrgbClr r="0" g="0" b="0"/>
        </a:lnRef>
        <a:fillRef idx="3">
          <a:scrgbClr r="0" g="0" b="0"/>
        </a:fillRef>
        <a:effectRef idx="2">
          <a:scrgbClr r="0" g="0" b="0"/>
        </a:effectRef>
        <a:fontRef idx="minor">
          <a:schemeClr val="lt1"/>
        </a:fontRef>
      </dsp:style>
    </dsp:sp>
    <dsp:sp modelId="{E6131E9E-F4D8-6246-875C-C17A4E8D9330}">
      <dsp:nvSpPr>
        <dsp:cNvPr id="0" name=""/>
        <dsp:cNvSpPr/>
      </dsp:nvSpPr>
      <dsp:spPr>
        <a:xfrm>
          <a:off x="667239" y="513203"/>
          <a:ext cx="3533896" cy="3533896"/>
        </a:xfrm>
        <a:prstGeom prst="blockArc">
          <a:avLst>
            <a:gd name="adj1" fmla="val 16200000"/>
            <a:gd name="adj2" fmla="val 19800000"/>
            <a:gd name="adj3" fmla="val 4494"/>
          </a:avLst>
        </a:prstGeom>
        <a:solidFill>
          <a:srgbClr val="6DBD49"/>
        </a:solidFill>
        <a:ln>
          <a:noFill/>
        </a:ln>
        <a:effectLst/>
      </dsp:spPr>
      <dsp:style>
        <a:lnRef idx="0">
          <a:scrgbClr r="0" g="0" b="0"/>
        </a:lnRef>
        <a:fillRef idx="3">
          <a:scrgbClr r="0" g="0" b="0"/>
        </a:fillRef>
        <a:effectRef idx="2">
          <a:scrgbClr r="0" g="0" b="0"/>
        </a:effectRef>
        <a:fontRef idx="minor">
          <a:schemeClr val="lt1"/>
        </a:fontRef>
      </dsp:style>
    </dsp:sp>
    <dsp:sp modelId="{A798E36F-082B-3E42-9EDF-6FD231C66BC4}">
      <dsp:nvSpPr>
        <dsp:cNvPr id="0" name=""/>
        <dsp:cNvSpPr/>
      </dsp:nvSpPr>
      <dsp:spPr>
        <a:xfrm>
          <a:off x="1630393" y="1414805"/>
          <a:ext cx="1607587" cy="1577250"/>
        </a:xfrm>
        <a:prstGeom prst="ellipse">
          <a:avLst/>
        </a:prstGeom>
        <a:solidFill>
          <a:srgbClr val="FFFFFF"/>
        </a:solidFill>
        <a:ln w="19050">
          <a:solidFill>
            <a:srgbClr val="6DBD4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rgbClr val="0D274D"/>
              </a:solidFill>
              <a:latin typeface="Arial" panose="020B0604020202020204" pitchFamily="34" charset="0"/>
              <a:ea typeface="+mn-ea"/>
              <a:cs typeface="Arial" panose="020B0604020202020204" pitchFamily="34" charset="0"/>
            </a:rPr>
            <a:t>Telemetry</a:t>
          </a:r>
          <a:endParaRPr lang="en-US" sz="1400" b="0" i="0" kern="1200" dirty="0">
            <a:solidFill>
              <a:srgbClr val="0D274D"/>
            </a:solidFill>
            <a:latin typeface="Arial" panose="020B0604020202020204" pitchFamily="34" charset="0"/>
            <a:ea typeface="+mn-ea"/>
            <a:cs typeface="Arial" panose="020B0604020202020204" pitchFamily="34" charset="0"/>
          </a:endParaRPr>
        </a:p>
      </dsp:txBody>
      <dsp:txXfrm>
        <a:off x="1865819" y="1645788"/>
        <a:ext cx="1136735" cy="1115284"/>
      </dsp:txXfrm>
    </dsp:sp>
    <dsp:sp modelId="{4502E8A2-A0BF-9540-AD27-A48E53813933}">
      <dsp:nvSpPr>
        <dsp:cNvPr id="0" name=""/>
        <dsp:cNvSpPr/>
      </dsp:nvSpPr>
      <dsp:spPr>
        <a:xfrm>
          <a:off x="1755258" y="532"/>
          <a:ext cx="1357858" cy="1104892"/>
        </a:xfrm>
        <a:prstGeom prst="ellipse">
          <a:avLst/>
        </a:prstGeom>
        <a:solidFill>
          <a:srgbClr val="FFFFFF"/>
        </a:solidFill>
        <a:ln w="19050">
          <a:solidFill>
            <a:srgbClr val="6DBD4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0D274D"/>
              </a:solidFill>
              <a:latin typeface="Arial" panose="020B0604020202020204" pitchFamily="34" charset="0"/>
              <a:ea typeface="+mn-ea"/>
              <a:cs typeface="Arial" panose="020B0604020202020204" pitchFamily="34" charset="0"/>
            </a:rPr>
            <a:t>Network Intrusions</a:t>
          </a:r>
        </a:p>
      </dsp:txBody>
      <dsp:txXfrm>
        <a:off x="1954112" y="162340"/>
        <a:ext cx="960150" cy="781276"/>
      </dsp:txXfrm>
    </dsp:sp>
    <dsp:sp modelId="{1EAC457F-535E-3F4E-93D2-1084435D3A76}">
      <dsp:nvSpPr>
        <dsp:cNvPr id="0" name=""/>
        <dsp:cNvSpPr/>
      </dsp:nvSpPr>
      <dsp:spPr>
        <a:xfrm>
          <a:off x="3377516" y="864118"/>
          <a:ext cx="1104892" cy="1104892"/>
        </a:xfrm>
        <a:prstGeom prst="ellipse">
          <a:avLst/>
        </a:prstGeom>
        <a:solidFill>
          <a:srgbClr val="FFFFFF"/>
        </a:solidFill>
        <a:ln w="19050">
          <a:solidFill>
            <a:srgbClr val="6DBD4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0D274D"/>
              </a:solidFill>
              <a:latin typeface="Arial" panose="020B0604020202020204" pitchFamily="34" charset="0"/>
              <a:ea typeface="+mn-ea"/>
              <a:cs typeface="Arial" panose="020B0604020202020204" pitchFamily="34" charset="0"/>
            </a:rPr>
            <a:t>Network Flow Analysis</a:t>
          </a:r>
        </a:p>
      </dsp:txBody>
      <dsp:txXfrm>
        <a:off x="3539324" y="1025926"/>
        <a:ext cx="781276" cy="781276"/>
      </dsp:txXfrm>
    </dsp:sp>
    <dsp:sp modelId="{A49B31E5-0CC0-034C-BB63-BF2A402E16E5}">
      <dsp:nvSpPr>
        <dsp:cNvPr id="0" name=""/>
        <dsp:cNvSpPr/>
      </dsp:nvSpPr>
      <dsp:spPr>
        <a:xfrm>
          <a:off x="3377516" y="2591291"/>
          <a:ext cx="1104892" cy="1104892"/>
        </a:xfrm>
        <a:prstGeom prst="ellipse">
          <a:avLst/>
        </a:prstGeom>
        <a:solidFill>
          <a:srgbClr val="FFFFFF"/>
        </a:solidFill>
        <a:ln w="19050">
          <a:solidFill>
            <a:srgbClr val="6DBD4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0D274D"/>
              </a:solidFill>
              <a:latin typeface="Arial" panose="020B0604020202020204" pitchFamily="34" charset="0"/>
              <a:ea typeface="+mn-ea"/>
              <a:cs typeface="Arial" panose="020B0604020202020204" pitchFamily="34" charset="0"/>
            </a:rPr>
            <a:t>Web / URL</a:t>
          </a:r>
        </a:p>
      </dsp:txBody>
      <dsp:txXfrm>
        <a:off x="3539324" y="2753099"/>
        <a:ext cx="781276" cy="781276"/>
      </dsp:txXfrm>
    </dsp:sp>
    <dsp:sp modelId="{EE29CCEA-2E06-FD4D-A57E-45753038B2D3}">
      <dsp:nvSpPr>
        <dsp:cNvPr id="0" name=""/>
        <dsp:cNvSpPr/>
      </dsp:nvSpPr>
      <dsp:spPr>
        <a:xfrm>
          <a:off x="1881741" y="3454877"/>
          <a:ext cx="1104892" cy="1104892"/>
        </a:xfrm>
        <a:prstGeom prst="ellipse">
          <a:avLst/>
        </a:prstGeom>
        <a:solidFill>
          <a:srgbClr val="FFFFFF"/>
        </a:solidFill>
        <a:ln w="19050">
          <a:solidFill>
            <a:srgbClr val="6DBD4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D274D"/>
              </a:solidFill>
              <a:latin typeface="Arial" panose="020B0604020202020204" pitchFamily="34" charset="0"/>
              <a:ea typeface="+mn-ea"/>
              <a:cs typeface="Arial" panose="020B0604020202020204" pitchFamily="34" charset="0"/>
            </a:rPr>
            <a:t>DNS/IP</a:t>
          </a:r>
        </a:p>
      </dsp:txBody>
      <dsp:txXfrm>
        <a:off x="2043549" y="3616685"/>
        <a:ext cx="781276" cy="781276"/>
      </dsp:txXfrm>
    </dsp:sp>
    <dsp:sp modelId="{BD7F5C1F-EEE9-9B48-8712-8B5E121DD4AC}">
      <dsp:nvSpPr>
        <dsp:cNvPr id="0" name=""/>
        <dsp:cNvSpPr/>
      </dsp:nvSpPr>
      <dsp:spPr>
        <a:xfrm>
          <a:off x="385966" y="2591291"/>
          <a:ext cx="1104892" cy="1104892"/>
        </a:xfrm>
        <a:prstGeom prst="ellipse">
          <a:avLst/>
        </a:prstGeom>
        <a:solidFill>
          <a:srgbClr val="FFFFFF"/>
        </a:solidFill>
        <a:ln w="19050">
          <a:solidFill>
            <a:srgbClr val="6DBD4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rgbClr val="0D274D"/>
              </a:solidFill>
              <a:latin typeface="Arial" panose="020B0604020202020204" pitchFamily="34" charset="0"/>
              <a:ea typeface="+mn-ea"/>
              <a:cs typeface="Arial" panose="020B0604020202020204" pitchFamily="34" charset="0"/>
            </a:rPr>
            <a:t>Endpoint</a:t>
          </a:r>
        </a:p>
        <a:p>
          <a:pPr marL="0" lvl="0" indent="0" algn="ctr" defTabSz="622300">
            <a:lnSpc>
              <a:spcPct val="90000"/>
            </a:lnSpc>
            <a:spcBef>
              <a:spcPct val="0"/>
            </a:spcBef>
            <a:spcAft>
              <a:spcPct val="35000"/>
            </a:spcAft>
            <a:buNone/>
          </a:pPr>
          <a:r>
            <a:rPr lang="en-US" sz="1400" b="0" i="0" kern="1200" dirty="0">
              <a:solidFill>
                <a:srgbClr val="0D274D"/>
              </a:solidFill>
              <a:latin typeface="Arial" panose="020B0604020202020204" pitchFamily="34" charset="0"/>
              <a:ea typeface="+mn-ea"/>
              <a:cs typeface="Arial" panose="020B0604020202020204" pitchFamily="34" charset="0"/>
            </a:rPr>
            <a:t>Malware</a:t>
          </a:r>
        </a:p>
      </dsp:txBody>
      <dsp:txXfrm>
        <a:off x="547774" y="2753099"/>
        <a:ext cx="781276" cy="781276"/>
      </dsp:txXfrm>
    </dsp:sp>
    <dsp:sp modelId="{0AB464EE-532A-574C-9C1E-ED6BABF57A33}">
      <dsp:nvSpPr>
        <dsp:cNvPr id="0" name=""/>
        <dsp:cNvSpPr/>
      </dsp:nvSpPr>
      <dsp:spPr>
        <a:xfrm>
          <a:off x="385966" y="864118"/>
          <a:ext cx="1104892" cy="1104892"/>
        </a:xfrm>
        <a:prstGeom prst="ellipse">
          <a:avLst/>
        </a:prstGeom>
        <a:solidFill>
          <a:srgbClr val="FFFFFF"/>
        </a:solidFill>
        <a:ln w="19050">
          <a:solidFill>
            <a:srgbClr val="6DBD49"/>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rgbClr val="0D274D"/>
              </a:solidFill>
              <a:latin typeface="Arial" panose="020B0604020202020204" pitchFamily="34" charset="0"/>
              <a:ea typeface="+mn-ea"/>
              <a:cs typeface="Arial" panose="020B0604020202020204" pitchFamily="34" charset="0"/>
            </a:rPr>
            <a:t>Emai</a:t>
          </a:r>
          <a:r>
            <a:rPr lang="en-US" sz="1400" b="1" kern="1200" dirty="0">
              <a:solidFill>
                <a:srgbClr val="0D274D"/>
              </a:solidFill>
              <a:latin typeface="Arial" panose="020B0604020202020204" pitchFamily="34" charset="0"/>
              <a:ea typeface="+mn-ea"/>
              <a:cs typeface="Arial" panose="020B0604020202020204" pitchFamily="34" charset="0"/>
            </a:rPr>
            <a:t>l</a:t>
          </a:r>
        </a:p>
      </dsp:txBody>
      <dsp:txXfrm>
        <a:off x="547774" y="1025926"/>
        <a:ext cx="781276" cy="78127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sa.gov/resources/csfc/capability-packages/#mobile-acces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cisco.com/c/en/us/products/security/anyconnect-secure-mobility-client/index.htm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ctiac.org/system/files/ACT-IAC%20Zero%20Trust%20Project%20Report%2004182019.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LVC</a:t>
            </a:r>
            <a:r>
              <a:rPr lang="en-US" sz="1200" baseline="0" dirty="0"/>
              <a:t> is inherently dependent on networking </a:t>
            </a:r>
          </a:p>
          <a:p>
            <a:endParaRPr lang="en-US" sz="1200" baseline="0" dirty="0"/>
          </a:p>
          <a:p>
            <a:r>
              <a:rPr lang="en-US" sz="1200" baseline="0" dirty="0"/>
              <a:t>The networked connection of live, virtual and constructive assets is key to training efficiency and effectiveness.</a:t>
            </a:r>
          </a:p>
          <a:p>
            <a:endParaRPr lang="en-US" sz="1200" baseline="0" dirty="0"/>
          </a:p>
          <a:p>
            <a:r>
              <a:rPr lang="en-US" sz="1200" baseline="0" dirty="0"/>
              <a:t>Secure network access is critical to ensure that only authorized users and devices are allowed on the network and that connections are tied to roles and responsibilities.</a:t>
            </a:r>
          </a:p>
          <a:p>
            <a:endParaRPr lang="en-US" sz="1200" baseline="0" dirty="0"/>
          </a:p>
          <a:p>
            <a:r>
              <a:rPr lang="en-US" sz="1200" baseline="0" dirty="0"/>
              <a:t>Role-based access is critical to ensure that connections and communications are only allowed between devices and users that should be allowed to talk to each other.</a:t>
            </a:r>
          </a:p>
          <a:p>
            <a:endParaRPr lang="en-US" sz="1200" baseline="0" dirty="0"/>
          </a:p>
          <a:p>
            <a:r>
              <a:rPr lang="en-US" sz="1200" baseline="0" dirty="0"/>
              <a:t>Access must be based on context: role, location, time, data type, etc.</a:t>
            </a:r>
          </a:p>
          <a:p>
            <a:endParaRPr lang="en-US" sz="1200" baseline="0" dirty="0"/>
          </a:p>
          <a:p>
            <a:r>
              <a:rPr lang="en-US" sz="1200" baseline="0" dirty="0"/>
              <a:t>Separation of data flows and the eventual access to data must be controlled and only offered to those who should have access</a:t>
            </a:r>
          </a:p>
          <a:p>
            <a:r>
              <a:rPr lang="en-US" sz="1200" baseline="0" dirty="0"/>
              <a:t>	and this concept of ‘access’ is never treated as a one-and-done</a:t>
            </a:r>
          </a:p>
          <a:p>
            <a:r>
              <a:rPr lang="en-US" sz="1200" baseline="0" dirty="0"/>
              <a:t>	as policy changes, so should the access rights across the network</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830621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RSA reference</a:t>
            </a:r>
          </a:p>
          <a:p>
            <a:endParaRPr lang="en-US" sz="1200" dirty="0"/>
          </a:p>
          <a:p>
            <a:r>
              <a:rPr lang="en-US" sz="1200" dirty="0"/>
              <a:t>The Zero Trust Market:</a:t>
            </a:r>
          </a:p>
          <a:p>
            <a:r>
              <a:rPr lang="en-US" sz="1200" dirty="0"/>
              <a:t> - In 2019, Zero Trust was an ~$16B market.  In 2024, it is expected to be a $38B+ market (Source: Research &amp; Markets)</a:t>
            </a:r>
          </a:p>
          <a:p>
            <a:r>
              <a:rPr lang="en-US" sz="1200" dirty="0"/>
              <a:t> - Gartner estimates 80% of new digital business applications will be accesses through Zero Trust Network Access</a:t>
            </a:r>
          </a:p>
          <a:p>
            <a:r>
              <a:rPr lang="en-US" sz="1200" dirty="0"/>
              <a:t> - Each of the vendors in this flooded cybersecurity market are trying to capitalize on Zero Trust.</a:t>
            </a:r>
          </a:p>
          <a:p>
            <a:endParaRPr lang="en-US" sz="1200" dirty="0"/>
          </a:p>
          <a:p>
            <a:r>
              <a:rPr lang="en-US" sz="1200" dirty="0"/>
              <a:t>This becomes a problem when:</a:t>
            </a:r>
          </a:p>
          <a:p>
            <a:r>
              <a:rPr lang="en-US" sz="1200" dirty="0"/>
              <a:t> - Vendors posturing their solutions as adding considerable security protection when they truly offer very little true security against today’s typical threats and modern hacker tactics and tradecraft.</a:t>
            </a:r>
          </a:p>
          <a:p>
            <a:r>
              <a:rPr lang="en-US" sz="1200" dirty="0"/>
              <a:t> - Vendors not being forthcoming about how challenging their product is to operate for real-time threat triage.</a:t>
            </a:r>
          </a:p>
          <a:p>
            <a:r>
              <a:rPr lang="en-US" sz="1200" dirty="0"/>
              <a:t> - Vendor recommendations that their product-only based solution is adequate.</a:t>
            </a:r>
          </a:p>
          <a:p>
            <a:r>
              <a:rPr lang="en-US" sz="1200" dirty="0"/>
              <a:t> - Vendors rebranding products as Security or Next-Gen or whatever is current when they merely offer basic collection and minimal analysis capabilities.</a:t>
            </a:r>
          </a:p>
          <a:p>
            <a:r>
              <a:rPr lang="en-US" sz="1200" dirty="0"/>
              <a:t> - Vendors promoting their solution using slick marketing or carefully tailored, canned demos.</a:t>
            </a:r>
          </a:p>
          <a:p>
            <a:endParaRPr lang="en-US" sz="1200" dirty="0"/>
          </a:p>
          <a:p>
            <a:r>
              <a:rPr lang="en-US" sz="1200" dirty="0"/>
              <a:t>As this series of slides will show, the concept or definition of Zero Trust will change between people, between expectations, between perceived capabilities, and between goals.</a:t>
            </a:r>
          </a:p>
          <a:p>
            <a:endParaRPr lang="en-US" sz="1200" dirty="0"/>
          </a:p>
          <a:p>
            <a:r>
              <a:rPr lang="en-US" sz="1200" dirty="0"/>
              <a:t>In this graphic, it appears that a snake is being displayed</a:t>
            </a:r>
          </a:p>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335630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RSA reference</a:t>
            </a:r>
          </a:p>
          <a:p>
            <a:endParaRPr lang="en-US" dirty="0"/>
          </a:p>
          <a:p>
            <a:r>
              <a:rPr lang="en-US" dirty="0"/>
              <a:t>This time, it seems as if a wall is in focus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541610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RSA reference</a:t>
            </a:r>
          </a:p>
          <a:p>
            <a:endParaRPr lang="en-US" dirty="0"/>
          </a:p>
          <a:p>
            <a:r>
              <a:rPr lang="en-US" dirty="0"/>
              <a:t>Now, we see a rope that has frilled at one end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3716897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RSA reference</a:t>
            </a:r>
          </a:p>
          <a:p>
            <a:endParaRPr lang="en-US" dirty="0"/>
          </a:p>
          <a:p>
            <a:r>
              <a:rPr lang="en-US" dirty="0"/>
              <a:t>This time, we see a substantial tree trunk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1758117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RSA reference</a:t>
            </a:r>
          </a:p>
          <a:p>
            <a:endParaRPr lang="en-US" sz="1200" dirty="0"/>
          </a:p>
          <a:p>
            <a:r>
              <a:rPr lang="en-US" sz="1200" dirty="0"/>
              <a:t>When seen together, it is obvious that the pieces are all part of the same larger element, but when individual pieces are focused on, the larger picture can be lost.  As with Zero Trust, the end goal must always be the target. A focus on any of the individual components, without seeing the role it plays in the larger scope, can complicate the end solution.</a:t>
            </a:r>
          </a:p>
          <a:p>
            <a:endParaRPr lang="en-US" sz="1200" dirty="0"/>
          </a:p>
          <a:p>
            <a:endParaRPr lang="en-US" sz="1200" dirty="0"/>
          </a:p>
          <a:p>
            <a:r>
              <a:rPr lang="en-US" sz="1200" dirty="0"/>
              <a:t>The Zero Trust Market:</a:t>
            </a:r>
          </a:p>
          <a:p>
            <a:r>
              <a:rPr lang="en-US" sz="1200" dirty="0"/>
              <a:t> - In 2019, Zero Trust was an ~$16B market.  In 2024, it is expected to be a $38B+ market (Source: Research &amp; Markets)</a:t>
            </a:r>
          </a:p>
          <a:p>
            <a:r>
              <a:rPr lang="en-US" sz="1200" dirty="0"/>
              <a:t> - Gartner estimates 80% of new digital business applications will be accesses through Zero Trust Network Access</a:t>
            </a:r>
          </a:p>
          <a:p>
            <a:r>
              <a:rPr lang="en-US" sz="1200" dirty="0"/>
              <a:t> - Each of the vendors in this flooded cybersecurity market are trying to capitalize on Zero Trust.</a:t>
            </a:r>
          </a:p>
          <a:p>
            <a:endParaRPr lang="en-US" sz="1200" dirty="0"/>
          </a:p>
          <a:p>
            <a:r>
              <a:rPr lang="en-US" sz="1200" dirty="0"/>
              <a:t>This becomes a problem when:</a:t>
            </a:r>
          </a:p>
          <a:p>
            <a:r>
              <a:rPr lang="en-US" sz="1200" dirty="0"/>
              <a:t> - Vendors posturing their solutions as adding considerable security protection when they truly offer very little true security against today’s typical threats and modern hacker tactics and tradecraft.</a:t>
            </a:r>
          </a:p>
          <a:p>
            <a:r>
              <a:rPr lang="en-US" sz="1200" dirty="0"/>
              <a:t> - Vendors not being forthcoming about how challenging their product is to operate for real-time threat triage.</a:t>
            </a:r>
          </a:p>
          <a:p>
            <a:r>
              <a:rPr lang="en-US" sz="1200" dirty="0"/>
              <a:t> - Vendor recommendations that their product-only based solution is adequate.</a:t>
            </a:r>
          </a:p>
          <a:p>
            <a:r>
              <a:rPr lang="en-US" sz="1200" dirty="0"/>
              <a:t> - Vendors rebranding products as Security or Next-Gen or whatever is current when they merely offer basic collection and minimal analysis capabilities.</a:t>
            </a:r>
          </a:p>
          <a:p>
            <a:r>
              <a:rPr lang="en-US" sz="1200" dirty="0"/>
              <a:t> - Vendors promoting their solution using slick marketing or carefully tailored, canned demos.</a:t>
            </a:r>
          </a:p>
          <a:p>
            <a:endParaRPr lang="en-US" sz="1200" dirty="0"/>
          </a:p>
          <a:p>
            <a:r>
              <a:rPr lang="en-US" sz="1200" dirty="0"/>
              <a:t>Zero Trust has been a concept for over 10 years.  As such, many people have not only heard of one or more concepts of Zero Trust (there are many), but people have developed their own theories and perspectives of how Zero Trust “should” work.  This is further complicated by the fact that practically ‘any’ security company will claim that they ‘are’ Zero Trust.  In reality, Zero Trust is, has been, and always will be a collection of capabilities and features, likely provided by multiple vendors, all of which are continuously evaluated and updated (this process never ends) and the entire system/architecture is continually improved to account for the newest and latest threats.  Central to any Zero Trust implementation, and any security architecture for the last many years, is consistent and thorough threat intelligence.  Without this, even the best designed security system would only get an honorable mention.</a:t>
            </a:r>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226584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You’ll here about several ZT models --  Forrester and Gartner are from industry</a:t>
            </a:r>
          </a:p>
          <a:p>
            <a:endParaRPr lang="en-US" sz="1200" dirty="0"/>
          </a:p>
          <a:p>
            <a:r>
              <a:rPr lang="en-US" sz="1200" dirty="0"/>
              <a:t>We’ll focus on the NIST model as it is from the Government and widely recognized as the best</a:t>
            </a:r>
          </a:p>
          <a:p>
            <a:endParaRPr lang="en-US" sz="1200" dirty="0"/>
          </a:p>
          <a:p>
            <a:r>
              <a:rPr lang="en-US" sz="1200" dirty="0"/>
              <a:t>There are three primary Zero Trust models or architectures.  All three are somewhat similar, but the sources of each tend to create the focus of that particular model.  The US Federal Government actually has their own standard (800-207) courtesy of NIST.  As a result, any other model really has no bearing on the overall implementation of Zero Trust within Federal Government networks.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4029094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ZTA (Zero Trust Architecture) – “Architecture” is in the name.</a:t>
            </a:r>
          </a:p>
          <a:p>
            <a:r>
              <a:rPr lang="en-US" sz="1200" dirty="0">
                <a:latin typeface="Arial" panose="020B0604020202020204" pitchFamily="34" charset="0"/>
                <a:cs typeface="Arial" panose="020B0604020202020204" pitchFamily="34" charset="0"/>
              </a:rPr>
              <a:t> - ZTA is not a product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“Least-Privilege,” “Authenticate,” “Verify” are age old security principles:</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The Zero Trust OODA (Observe, Orient, Decide Act) Loop:</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Establish Trust</a:t>
            </a:r>
            <a:endParaRPr lang="en-US" sz="1200" b="0" dirty="0">
              <a:solidFill>
                <a:srgbClr val="202C4C"/>
              </a:solidFill>
              <a:latin typeface="Arial" panose="020B0604020202020204" pitchFamily="34" charset="0"/>
              <a:ea typeface="CiscoSansGlobal Light" pitchFamily="2" charset="-128"/>
              <a:cs typeface="Arial" panose="020B0604020202020204" pitchFamily="34" charset="0"/>
            </a:endParaRP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Enforce Trust-Based Access: - </a:t>
            </a:r>
            <a:r>
              <a:rPr lang="en-US" sz="1200" b="0" dirty="0">
                <a:solidFill>
                  <a:srgbClr val="202C4C"/>
                </a:solidFill>
                <a:latin typeface="Arial" panose="020B0604020202020204" pitchFamily="34" charset="0"/>
                <a:ea typeface="CiscoSansGlobal Light" pitchFamily="2" charset="-128"/>
                <a:cs typeface="Arial" panose="020B0604020202020204" pitchFamily="34" charset="0"/>
              </a:rPr>
              <a:t>enforce least privilege access based on established trust</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Continuously Verify Trust -  </a:t>
            </a:r>
            <a:r>
              <a:rPr lang="en-US" sz="1200" b="0" dirty="0">
                <a:solidFill>
                  <a:srgbClr val="202C4C"/>
                </a:solidFill>
                <a:latin typeface="Arial" panose="020B0604020202020204" pitchFamily="34" charset="0"/>
                <a:ea typeface="CiscoSansGlobal Light" pitchFamily="2" charset="-128"/>
                <a:cs typeface="Arial" panose="020B0604020202020204" pitchFamily="34" charset="0"/>
              </a:rPr>
              <a:t>continuously verify </a:t>
            </a:r>
            <a:r>
              <a:rPr lang="en-US" sz="1200" b="0" dirty="0">
                <a:latin typeface="Arial" panose="020B0604020202020204" pitchFamily="34" charset="0"/>
                <a:cs typeface="Arial" panose="020B0604020202020204" pitchFamily="34" charset="0"/>
              </a:rPr>
              <a:t>that original tenants used to establish trust are still true for the duration of the session</a:t>
            </a:r>
          </a:p>
          <a:p>
            <a:pPr marL="628650" lvl="1"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That traffic is not introducing risk</a:t>
            </a:r>
          </a:p>
          <a:p>
            <a:pPr marL="628650" lvl="1"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Detecting risky, anomalous, and malicious behavior</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Things can get very complex very fast if you are not deliberate with your security architecture!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best way to summarize Zero Trust is: Ubiquitous Least-Privilege Access.  This means that anybody and any device ‘should’ have access to any data.  However, the people must be thoroughly identified (today, that is best done with multi-factor authentication where possible), and the devices must be fully scanned to ensure they are worthy of access to the network and access to the workloads.  And once the people and devices are ‘vetted’, their access tightly focused on only the data that they truly need access to.  And whenever such an access decision is made, the process is not done.  Access to the network and workloads is continually monitored and critiqued, as requirements can change and external conditions can affect the “need” for access at any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Various security controls can, and should, be implemented to perform the initial device and human scanning, the network access, the visibility throughout the access event and the </a:t>
            </a:r>
            <a:r>
              <a:rPr lang="en-US" sz="1200" dirty="0" err="1">
                <a:latin typeface="Arial" panose="020B0604020202020204" pitchFamily="34" charset="0"/>
                <a:cs typeface="Arial" panose="020B0604020202020204" pitchFamily="34" charset="0"/>
              </a:rPr>
              <a:t>microsegmentation</a:t>
            </a:r>
            <a:r>
              <a:rPr lang="en-US" sz="1200" dirty="0">
                <a:latin typeface="Arial" panose="020B0604020202020204" pitchFamily="34" charset="0"/>
                <a:cs typeface="Arial" panose="020B0604020202020204" pitchFamily="34" charset="0"/>
              </a:rPr>
              <a:t> of the workloads to keep them safe from people, and other workloads.  Segmentation and visibility are critical, because even the best security methods can be compromised.  And when such a compromise occurs, the Zero Trust Architecture must be capable of automatically fending off attacks and cross-contamination.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concept of the OODA loop is a way to continually evaluate the risk management framework applied to any and all security environments.  Normally, risk management is a one-and-done concept.  But for Zero Trust, risk management, just like overall policy and management, is a continuous process.</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28408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ZTA (Zero Trust Architecture) – “Architecture” is in the name.</a:t>
            </a:r>
          </a:p>
          <a:p>
            <a:r>
              <a:rPr lang="en-US" sz="1200" dirty="0"/>
              <a:t> - ZTA is not a product</a:t>
            </a:r>
          </a:p>
          <a:p>
            <a:endParaRPr lang="en-US" sz="1200" dirty="0"/>
          </a:p>
          <a:p>
            <a:r>
              <a:rPr lang="en-US" sz="1200" dirty="0"/>
              <a:t>“Least-Privilege,” “Authenticate,” “Verify” are age old security principles:</a:t>
            </a:r>
          </a:p>
          <a:p>
            <a:r>
              <a:rPr lang="en-US" sz="1200" dirty="0"/>
              <a:t> - Micro-segmentation is a key principle</a:t>
            </a:r>
          </a:p>
          <a:p>
            <a:r>
              <a:rPr lang="en-US" sz="1200" dirty="0"/>
              <a:t> - Focus on protecting resources / cyber resilience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 - Jericho forum defined de-</a:t>
            </a:r>
            <a:r>
              <a:rPr lang="en-US" sz="1200" dirty="0" err="1"/>
              <a:t>permiterisation</a:t>
            </a:r>
            <a:r>
              <a:rPr lang="en-US" sz="1200" dirty="0"/>
              <a:t> back in 2003</a:t>
            </a:r>
          </a:p>
          <a:p>
            <a:endParaRPr lang="en-US" sz="1200" dirty="0"/>
          </a:p>
          <a:p>
            <a:r>
              <a:rPr lang="en-US" sz="1200" dirty="0"/>
              <a:t>Automation systems / Technology improvements are what allow a Zero Trust Network to be built and operated!</a:t>
            </a:r>
          </a:p>
          <a:p>
            <a:r>
              <a:rPr lang="en-US" sz="1200" dirty="0"/>
              <a:t> - Ability to dynamically assess current situation and make appropriate decision based on your security policy</a:t>
            </a:r>
          </a:p>
          <a:p>
            <a:endParaRPr lang="en-US" sz="1200" dirty="0"/>
          </a:p>
          <a:p>
            <a:r>
              <a:rPr lang="en-US" sz="1200" dirty="0"/>
              <a:t>Ubiquitous – present, being, or found everywhere; constantly encountered</a:t>
            </a:r>
          </a:p>
          <a:p>
            <a:endParaRPr lang="en-US" sz="1200" dirty="0"/>
          </a:p>
          <a:p>
            <a:r>
              <a:rPr lang="en-US" sz="1200" dirty="0"/>
              <a:t>Zero Trust does have some basic assumptions.  The network itself is always assumed to be hostile.  This does not mean that the network itself is bad, nor does it mean that the network should be ignored.  It means that when a breach occurs, the network may be compromised first.  As such, visibility and segmentation are key to keep attackers at bay and permit safe communications between users and data stores.  And no single location should be considered ‘better’ or ‘safer’.  The same security considerations should be applied to every portion of the network, wherever packets travel. </a:t>
            </a:r>
          </a:p>
          <a:p>
            <a:endParaRPr lang="en-US" sz="1200" dirty="0"/>
          </a:p>
          <a:p>
            <a:r>
              <a:rPr lang="en-US" sz="1200" dirty="0"/>
              <a:t>While we tend to think of threats as being ‘out there’, we can never forget that most threats actually come from the ‘inside’. Insider Threat is actually something that Zero Trust itself does not fully address, but a proper Zero Trust Architecture can help mitigate this threat.</a:t>
            </a:r>
          </a:p>
          <a:p>
            <a:endParaRPr lang="en-US" sz="1200" dirty="0"/>
          </a:p>
          <a:p>
            <a:r>
              <a:rPr lang="en-US" sz="1200" dirty="0"/>
              <a:t>Everything (device, person, application, script) must be scrutinized as it joins the network.  This effort is complicated as more IoT is added to modern networks.  A device, all by itself, really has no way to ‘authenticate’.  It simply connects and starts to communicate.  The network must be able to determine exactly ‘what’ these things are, classify them accordingly, and then isolate them so that their communicates are both appropriate and isolated.  A device that doesn’t have proper authentication (by no fault of its own) is likely to be a device that is considered an opportunistic target.</a:t>
            </a:r>
          </a:p>
          <a:p>
            <a:endParaRPr lang="en-US" sz="1200" dirty="0"/>
          </a:p>
          <a:p>
            <a:r>
              <a:rPr lang="en-US" sz="1200" dirty="0"/>
              <a:t>And because there are so many devices, networks can be so large, with so many access points, and the data being access is both terrestrial and cloud-based, the ability to apply policy cannot depend on any manual method to distribute any updates or changes and hope that those adjustment are both correct and complete.  Automation is absolutely key in both the reaction to any event, and the distribution of new policy or information either as a regular update cycle or in response to a security incident. Humans are certainly still part of the loop, but the necessary reaction speed suggests that automation is paramount.</a:t>
            </a:r>
          </a:p>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3740670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t>Places in the Network: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 - This is how you eat an elephant – a bite at a time!</a:t>
            </a:r>
          </a:p>
          <a:p>
            <a:pPr marL="171450" indent="-171450">
              <a:buFont typeface="Arial" panose="020B0604020202020204" pitchFamily="34" charset="0"/>
              <a:buChar char="•"/>
            </a:pPr>
            <a:r>
              <a:rPr lang="en-US" sz="1200" dirty="0"/>
              <a:t>Workforce – ensure only the right users and secure devices can access applications</a:t>
            </a:r>
          </a:p>
          <a:p>
            <a:pPr marL="171450" indent="-171450">
              <a:buFont typeface="Arial" panose="020B0604020202020204" pitchFamily="34" charset="0"/>
              <a:buChar char="•"/>
            </a:pPr>
            <a:r>
              <a:rPr lang="en-US" sz="1200" dirty="0"/>
              <a:t>Workplace – secure all user and device connections across your network, including IoT</a:t>
            </a:r>
          </a:p>
          <a:p>
            <a:pPr marL="171450" indent="-171450">
              <a:buFont typeface="Arial" panose="020B0604020202020204" pitchFamily="34" charset="0"/>
              <a:buChar char="•"/>
            </a:pPr>
            <a:r>
              <a:rPr lang="en-US" sz="1200" dirty="0"/>
              <a:t>Workload – secure all connections within your apps, across multi-cloud</a:t>
            </a:r>
          </a:p>
          <a:p>
            <a:endParaRPr lang="en-US" sz="1200" dirty="0"/>
          </a:p>
          <a:p>
            <a:r>
              <a:rPr lang="en-US" sz="1200" dirty="0"/>
              <a:t>While Zero Trust may be seen as a huge beast, it might help if the overall concept of Zero Trust is broken down in to consumable pieces.  The NIST 800-207 standard itself does separate the Users/Devices from the Network Access from the Resources.  Each of these three components are viable pieces of Zero Trust.  One cannot be seen as more important than any other.  And within any one of the three components, there may be multiple solutions that must be enabled because of the diversity of the applications and protocols within.  So a focus on, how Cisco views it, the Workforce, Workplace and Workload, helps to keep the focus on individual concerns about security, while still maintaining a connection back to the larger Zero Trust story.</a:t>
            </a:r>
          </a:p>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10754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688975"/>
            <a:ext cx="6019800" cy="3386138"/>
          </a:xfrm>
        </p:spPr>
      </p:sp>
      <p:sp>
        <p:nvSpPr>
          <p:cNvPr id="3" name="Notes Placeholder 2"/>
          <p:cNvSpPr>
            <a:spLocks noGrp="1"/>
          </p:cNvSpPr>
          <p:nvPr>
            <p:ph type="body" idx="1"/>
          </p:nvPr>
        </p:nvSpPr>
        <p:spPr/>
        <p:txBody>
          <a:bodyPr/>
          <a:lstStyle/>
          <a:p>
            <a:r>
              <a:rPr lang="en-US" dirty="0"/>
              <a:t>This tutorial will address these Learning Objectives</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96174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NIST = </a:t>
            </a:r>
            <a:r>
              <a:rPr lang="en-US" sz="1200" b="0" i="0" kern="1200" dirty="0">
                <a:solidFill>
                  <a:schemeClr val="tx1"/>
                </a:solidFill>
                <a:effectLst/>
                <a:latin typeface="Arial" panose="020B0604020202020204" pitchFamily="34" charset="0"/>
                <a:ea typeface="ＭＳ Ｐゴシック" charset="0"/>
                <a:cs typeface="Arial" panose="020B0604020202020204" pitchFamily="34" charset="0"/>
              </a:rPr>
              <a:t>National Institute of Standards and Technology</a:t>
            </a:r>
          </a:p>
          <a:p>
            <a:r>
              <a:rPr lang="en-US" sz="1200" b="0" i="0" kern="1200" dirty="0">
                <a:solidFill>
                  <a:schemeClr val="tx1"/>
                </a:solidFill>
                <a:effectLst/>
                <a:latin typeface="Arial" panose="020B0604020202020204" pitchFamily="34" charset="0"/>
                <a:ea typeface="ＭＳ Ｐゴシック" charset="0"/>
                <a:cs typeface="Arial" panose="020B0604020202020204" pitchFamily="34" charset="0"/>
              </a:rPr>
              <a:t>800-207 is 49 pages long</a:t>
            </a:r>
          </a:p>
          <a:p>
            <a:endParaRPr lang="en-US"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dirty="0">
                <a:latin typeface="Arial" panose="020B0604020202020204" pitchFamily="34" charset="0"/>
                <a:cs typeface="Arial" panose="020B0604020202020204" pitchFamily="34" charset="0"/>
              </a:rPr>
              <a:t>Define each component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diagram comes directly from the US Government (NIST) definition of Zero Trust.  Zero Trust itself is seen within the oval in the middle.  The definition calls for a Policy Engine that administers that policy down to the (many) Policy Enforcement Points.  Those polices are used to control who and what eventually access the Enterprise Resources (the data, the applications in the data center, the workloads).  It goes without saying that any connection from a device to a resource must traverse a network.  The network is where access control is defined.  The network is where visibility is implemented.  The network is where segmentation occurs, which itself helps to keep the Enterprise Resources safe.  There is no one product, no one solution, no one company, who can easily provide the complete solution to Zero Trust.  But some certainly fare better than others.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Outside of the Zero Trust oval are the external ’feeds’ to Zero Trust.  While Zero Trust can survive without any of them, the Zero Trust Architecture is much better because of them.  This is certainly where a multi-vendor approach to a complete Zero Trust solution comes to fruition.  And now, the need for various products to work together (to integrate) is an absolute necessity.  If a product or a vendor cannot integrate with existing products and solutions, then either the new vendor/product has to go, or the existing vendors/products have to go.  This is not negotiable.  This is not a popularity contest or a “my favorite tool” conversation.  This is the creation of an entire security architecture, one that communicates and exchanges data between the various components, and works together in harmony.  Egos must be left at the door.</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382878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break this down further into Subjects, Network and Resources</a:t>
            </a:r>
          </a:p>
          <a:p>
            <a:endParaRPr lang="en-US" sz="1200" dirty="0"/>
          </a:p>
          <a:p>
            <a:r>
              <a:rPr lang="en-US" sz="1200" dirty="0"/>
              <a:t>Note the open interfaces – Using open-standards based interfaces like those defined by the IETF allow you to leverage existing capabilities and enhance the overall ZT solution</a:t>
            </a:r>
          </a:p>
          <a:p>
            <a:endParaRPr lang="en-US" sz="1200" dirty="0"/>
          </a:p>
          <a:p>
            <a:r>
              <a:rPr lang="en-US" sz="1200" dirty="0"/>
              <a:t>Since Zero Trust can be overwhelming, it helps to simplify the Zero Trust message by breaking a large process into consumable pieces.  Each piece is important to the overall Zero Trust story.  No one piece is more important than any other.  The Subject and System (user and device) is the first piece of the Zero Trust puzzle.  It is the people, via the devices, who try to access the data (the Resources).  Access to the Resources will typically traverse the network, which is where network access control can assist with access decisions, visibility and help with insight and threat response, and segmentation can provide security before a subject is even allowed to get close to a Resource,  And the Enterprise resources themselves also have their own unique security challenges and solutions.  East-west communications in a data center often happen unnoticed.  A compromised Resource can impact other Resources and the Systems that connect to them.  </a:t>
            </a:r>
            <a:r>
              <a:rPr lang="en-US" sz="1200" dirty="0" err="1"/>
              <a:t>Microsegmentation</a:t>
            </a:r>
            <a:r>
              <a:rPr lang="en-US" sz="1200" dirty="0"/>
              <a:t> within the datacenter, where Resources reside, helps to isolate any such outbreak, and visibility down to the process level allows root cause analysis of any problem.</a:t>
            </a:r>
          </a:p>
          <a:p>
            <a:endParaRPr lang="en-US" sz="120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326534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apply to LVC</a:t>
            </a:r>
          </a:p>
          <a:p>
            <a:endParaRPr lang="en-US" sz="1200" dirty="0"/>
          </a:p>
          <a:p>
            <a:r>
              <a:rPr lang="en-US" sz="1200" dirty="0"/>
              <a:t>Every network consists of the basic building blocks of Zero Trust: the Workforce, the Workplace and the Workload.  Every network has people and devices who access it (or try to), every network has an opportunity to see what happens and to provide segmentation to traversing traffic, and every network has a collection of workloads and data stores with a need for data isolation and least-privileged access.  The basic concepts of Zero Trust certainly apply to the LVC networks.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366625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0"/>
                <a:cs typeface="Arial" panose="020B0604020202020204" pitchFamily="34" charset="0"/>
              </a:rPr>
              <a:t>Abstraction of information and policies in the Control plane provide the ability to scale across an entire LVC environment and makes it easier to enforce ZT</a:t>
            </a:r>
          </a:p>
          <a:p>
            <a:endParaRPr lang="en-US" sz="1200" b="0" i="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dirty="0">
                <a:latin typeface="Arial" panose="020B0604020202020204" pitchFamily="34" charset="0"/>
                <a:cs typeface="Arial" panose="020B0604020202020204" pitchFamily="34" charset="0"/>
              </a:rPr>
              <a:t>For example when we bring in </a:t>
            </a:r>
            <a:r>
              <a:rPr lang="en-US" sz="1200" u="sng" dirty="0">
                <a:latin typeface="Arial" panose="020B0604020202020204" pitchFamily="34" charset="0"/>
                <a:cs typeface="Arial" panose="020B0604020202020204" pitchFamily="34" charset="0"/>
              </a:rPr>
              <a:t>Identity</a:t>
            </a:r>
            <a:r>
              <a:rPr lang="en-US" sz="1200" dirty="0">
                <a:latin typeface="Arial" panose="020B0604020202020204" pitchFamily="34" charset="0"/>
                <a:cs typeface="Arial" panose="020B0604020202020204" pitchFamily="34" charset="0"/>
              </a:rPr>
              <a:t> and </a:t>
            </a:r>
            <a:r>
              <a:rPr lang="en-US" sz="1200" u="sng" dirty="0">
                <a:latin typeface="Arial" panose="020B0604020202020204" pitchFamily="34" charset="0"/>
                <a:cs typeface="Arial" panose="020B0604020202020204" pitchFamily="34" charset="0"/>
              </a:rPr>
              <a:t>MFA </a:t>
            </a:r>
            <a:r>
              <a:rPr lang="en-US" sz="1200" u="none" dirty="0">
                <a:latin typeface="Arial" panose="020B0604020202020204" pitchFamily="34" charset="0"/>
                <a:cs typeface="Arial" panose="020B0604020202020204" pitchFamily="34" charset="0"/>
              </a:rPr>
              <a:t> -- they help define the Subject’s function, role, how they are accessing the network – and provide a means to verify who they say they are.</a:t>
            </a:r>
            <a:endParaRPr lang="en-US" sz="1200" u="sng"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Let’s bring in Network Automation and Analytics – Se how they provide visibility and enforce policy – and, enhance our understanding of the identities of the subjects – and, help identify potentially malicious behavior that would trigger automated policy enforcement and notifications.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it comes to ZTA principles, and when trying to simplify the overall story and deployment, secure concepts can be applied to the ZT model which can later have actual products assigned.  The users and devices all most be trusted before being allowed access.  If possible, multi-factor authentication should be applied to every person, and device profiling should be performed on every device.  Anything untrusted or anyone unknown should not have access to any resources.  The network fabric is, by far, the best place to have visibility into all actions across the LVC network.  And because of the scope of the LVC environment, automation is necessary for any sort of proper policy assignment.  Automation is also critical when applied to the workloads and resources.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3668946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 of the external inputs into a ZTA is Threat Intelligence.  A common and thorough threat intelligence source would be nirvana for any network.  Since any network consists of a plethora of devices, there are many points of potential exploit.  The ZTA message primarily discusses the users and devices that access the network resources.  But the normal operations of any network has many other actions that occur, all of which become possible security events.  A common, commercial threat intelligence organization such as Talos can provide threat intelligence to many different types of network devices.  This way, there are no disputes between what should be considered “good” and what should be considered “evil”.</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691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676" indent="-302676">
              <a:buClr>
                <a:srgbClr val="005073"/>
              </a:buClr>
            </a:pPr>
            <a:r>
              <a:rPr lang="en-US" sz="1200" dirty="0">
                <a:solidFill>
                  <a:schemeClr val="tx1"/>
                </a:solidFill>
              </a:rPr>
              <a:t>Models use up to 20 features of 150 million malicious, risky, or otherwise security-relevant endpoints on the internet.</a:t>
            </a:r>
          </a:p>
          <a:p>
            <a:pPr marL="302676" indent="-302676">
              <a:buClr>
                <a:srgbClr val="005073"/>
              </a:buClr>
            </a:pPr>
            <a:endParaRPr lang="en-US" sz="1200" dirty="0">
              <a:solidFill>
                <a:schemeClr val="tx1"/>
              </a:solidFill>
            </a:endParaRPr>
          </a:p>
          <a:p>
            <a:pPr marL="302676" indent="-302676">
              <a:buClr>
                <a:srgbClr val="005073"/>
              </a:buClr>
            </a:pPr>
            <a:r>
              <a:rPr lang="en-US" sz="1200" dirty="0">
                <a:solidFill>
                  <a:schemeClr val="tx1"/>
                </a:solidFill>
              </a:rPr>
              <a:t>Since most networks connect to the Internet, it can be assumed that an event in some other location will eventually affect everyone.  Proper threat intelligence should have visibility into global events and pre-configure security policy to prevent the infestation before it arrives.  The concept of a Threat Map, both figurative and literal, visually shows how the threat intelligence is absorbed, where the threats are, and how the threats evolve and spread.</a:t>
            </a:r>
          </a:p>
          <a:p>
            <a:pPr marL="302676" indent="-302676">
              <a:buClr>
                <a:srgbClr val="005073"/>
              </a:buClr>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143457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Our approach for zero trust is to establish trust, enforce trust through polices at the point of access, but it doesn’t stop there as there is a need to continuously verify that the connection can still be trusted after the initial access is established.</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1. Establish Trust: </a:t>
            </a:r>
            <a:r>
              <a:rPr lang="en-US" sz="1200" dirty="0">
                <a:solidFill>
                  <a:srgbClr val="202C4C"/>
                </a:solidFill>
                <a:latin typeface="Arial" panose="020B0604020202020204" pitchFamily="34" charset="0"/>
                <a:ea typeface="CiscoSansGlobal Light" pitchFamily="2" charset="-128"/>
                <a:cs typeface="Arial" panose="020B0604020202020204" pitchFamily="34" charset="0"/>
              </a:rPr>
              <a:t>We establish trust by verifying: User and Device (assessing the health and posture of the device) both on the network and off the network, Workloads, Applications/Services</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2. Enforce Trust-Based Access: </a:t>
            </a:r>
            <a:r>
              <a:rPr lang="en-US" sz="1200" dirty="0">
                <a:solidFill>
                  <a:srgbClr val="202C4C"/>
                </a:solidFill>
                <a:latin typeface="Arial" panose="020B0604020202020204" pitchFamily="34" charset="0"/>
                <a:ea typeface="CiscoSansGlobal Light" pitchFamily="2" charset="-128"/>
                <a:cs typeface="Arial" panose="020B0604020202020204" pitchFamily="34" charset="0"/>
              </a:rPr>
              <a:t>We enforce least privilege access to:  </a:t>
            </a:r>
            <a:r>
              <a:rPr lang="en-US" sz="1200" b="0" dirty="0">
                <a:latin typeface="Arial" panose="020B0604020202020204" pitchFamily="34" charset="0"/>
                <a:cs typeface="Arial" panose="020B0604020202020204" pitchFamily="34" charset="0"/>
              </a:rPr>
              <a:t>applications, network resources, workload communications, on all users/devices</a:t>
            </a:r>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3. Continuously Verify Trust: </a:t>
            </a:r>
            <a:r>
              <a:rPr lang="en-US" sz="1200" dirty="0">
                <a:solidFill>
                  <a:srgbClr val="202C4C"/>
                </a:solidFill>
                <a:latin typeface="Arial" panose="020B0604020202020204" pitchFamily="34" charset="0"/>
                <a:ea typeface="CiscoSansGlobal Light" pitchFamily="2" charset="-128"/>
                <a:cs typeface="Arial" panose="020B0604020202020204" pitchFamily="34" charset="0"/>
              </a:rPr>
              <a:t>We continuously verify: </a:t>
            </a:r>
            <a:r>
              <a:rPr lang="en-US" sz="1200" b="0" dirty="0">
                <a:latin typeface="Arial" panose="020B0604020202020204" pitchFamily="34" charset="0"/>
                <a:cs typeface="Arial" panose="020B0604020202020204" pitchFamily="34" charset="0"/>
              </a:rPr>
              <a:t>that original tenants used to establish trust are still true for the duration of the session, that traffic is not introducing risk,  detecting risky, anomalous and malicious behavior. If a compromise is detected, then change we adjust the trust level</a:t>
            </a:r>
          </a:p>
          <a:p>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It is important to both realize and accept that Zero Trust is not a single data point, but is a continual process in the life of any network.  The principles applied to Zero Trust are designed for particular threats or to be used in particular areas of the network, but since the network and the environment continually evolve, the protections applied to the network must constantly be inspected and occasionally updated and even replaced or upgraded.  The graphic shows the cyclical nature of any security story, and certainly that of Zero Trust.  Trust must first be established before access is granted to any resource, but a single trust event does not imply ‘forever’.  Access should be continually evaluated.  Device posture should be continually evaluated.  Threat intelligence should be continually absorbed and applied.  Threat activity should be investigated and isolated.  All of these actions happen all of the time.</a:t>
            </a: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1043450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en-US" sz="1200" dirty="0">
                <a:latin typeface="Arial" charset="0"/>
                <a:ea typeface="ＭＳ Ｐゴシック" charset="-128"/>
              </a:rPr>
              <a:t>The LVC</a:t>
            </a:r>
            <a:r>
              <a:rPr lang="en-US" altLang="en-US" sz="1200" baseline="0" dirty="0">
                <a:latin typeface="Arial" charset="0"/>
                <a:ea typeface="ＭＳ Ｐゴシック" charset="-128"/>
              </a:rPr>
              <a:t> network is not much use unless it can transport data.</a:t>
            </a:r>
          </a:p>
          <a:p>
            <a:endParaRPr lang="en-US" altLang="en-US" sz="1200" baseline="0" dirty="0">
              <a:latin typeface="Arial" charset="0"/>
              <a:ea typeface="ＭＳ Ｐゴシック" charset="-128"/>
            </a:endParaRPr>
          </a:p>
          <a:p>
            <a:r>
              <a:rPr lang="en-US" altLang="en-US" sz="1200" baseline="0" dirty="0">
                <a:latin typeface="Arial" charset="0"/>
                <a:ea typeface="ＭＳ Ｐゴシック" charset="-128"/>
              </a:rPr>
              <a:t>Securing data in motion or secure transport is another key cybersecurity enable for LVC training</a:t>
            </a:r>
          </a:p>
          <a:p>
            <a:endParaRPr lang="en-US" altLang="en-US" sz="1200" baseline="0" dirty="0">
              <a:latin typeface="Arial" charset="0"/>
              <a:ea typeface="ＭＳ Ｐゴシック" charset="-128"/>
            </a:endParaRPr>
          </a:p>
          <a:p>
            <a:r>
              <a:rPr lang="en-US" sz="1200" dirty="0"/>
              <a:t>LVC</a:t>
            </a:r>
            <a:r>
              <a:rPr lang="en-US" sz="1200" baseline="0" dirty="0"/>
              <a:t> is inherently dependent on networking </a:t>
            </a:r>
          </a:p>
          <a:p>
            <a:endParaRPr lang="en-US" sz="1200" baseline="0" dirty="0"/>
          </a:p>
          <a:p>
            <a:r>
              <a:rPr lang="en-US" sz="1200" baseline="0" dirty="0"/>
              <a:t>The networked connection of live, virtual and constructive assets is key to training efficiency and effectiveness.</a:t>
            </a:r>
          </a:p>
          <a:p>
            <a:endParaRPr lang="en-US" sz="1200" baseline="0" dirty="0"/>
          </a:p>
          <a:p>
            <a:r>
              <a:rPr lang="en-US" sz="1200" baseline="0" dirty="0"/>
              <a:t>Secure network access is critical to ensure that only authorized users and devices are allowed on the network and that connections are tied to roles and responsibilities.</a:t>
            </a:r>
          </a:p>
          <a:p>
            <a:endParaRPr lang="en-US" sz="1200" baseline="0" dirty="0"/>
          </a:p>
          <a:p>
            <a:r>
              <a:rPr lang="en-US" sz="1200" baseline="0" dirty="0"/>
              <a:t>Role-based access is critical to ensure that connections and communications are only allowed between devices and users that should be allowed to talk to each other.</a:t>
            </a:r>
          </a:p>
          <a:p>
            <a:endParaRPr lang="en-US" sz="1200" baseline="0" dirty="0"/>
          </a:p>
          <a:p>
            <a:r>
              <a:rPr lang="en-US" sz="1200" baseline="0" dirty="0"/>
              <a:t>Access must be based on context: role, location, time, data type, etc.</a:t>
            </a:r>
          </a:p>
          <a:p>
            <a:endParaRPr lang="en-US" sz="1200" baseline="0" dirty="0"/>
          </a:p>
          <a:p>
            <a:r>
              <a:rPr lang="en-US" sz="1200" baseline="0" dirty="0"/>
              <a:t>And it must not be forgotten that any network today likely has a terrestrial and a cloud component.  It has both physical and virtual devices.  This is certainly true for the LVC environment.  The ZTA must be able to be applied across all pieces of the network, and must be able to react to the ever-changing logical and threat environments. </a:t>
            </a:r>
          </a:p>
          <a:p>
            <a:endParaRPr lang="en-US" sz="1200" dirty="0"/>
          </a:p>
          <a:p>
            <a:endParaRPr lang="en-US" altLang="en-US" sz="1200" dirty="0">
              <a:latin typeface="Arial" charset="0"/>
              <a:ea typeface="ＭＳ Ｐゴシック" charset="-128"/>
            </a:endParaRPr>
          </a:p>
        </p:txBody>
      </p:sp>
      <p:sp>
        <p:nvSpPr>
          <p:cNvPr id="4" name="Slide Number Placeholder 3"/>
          <p:cNvSpPr>
            <a:spLocks noGrp="1"/>
          </p:cNvSpPr>
          <p:nvPr>
            <p:ph type="sldNum" sz="quarter" idx="5"/>
          </p:nvPr>
        </p:nvSpPr>
        <p:spPr/>
        <p:txBody>
          <a:bodyPr/>
          <a:lstStyle/>
          <a:p>
            <a:pPr>
              <a:defRPr/>
            </a:pPr>
            <a:fld id="{561D5BA2-2A8C-104D-9D33-C3EF8E3EE7A7}" type="slidenum">
              <a:rPr lang="en-US" smtClean="0"/>
              <a:pPr>
                <a:defRPr/>
              </a:pPr>
              <a:t>27</a:t>
            </a:fld>
            <a:endParaRPr lang="en-US" dirty="0"/>
          </a:p>
        </p:txBody>
      </p:sp>
    </p:spTree>
    <p:extLst>
      <p:ext uri="{BB962C8B-B14F-4D97-AF65-F5344CB8AC3E}">
        <p14:creationId xmlns:p14="http://schemas.microsoft.com/office/powerpoint/2010/main" val="2770248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a:ea typeface="ＭＳ Ｐゴシック" charset="-128"/>
              </a:rPr>
              <a:t>ACL – permits or denies access to networks and hosts based on the source address of the authenticated user.</a:t>
            </a:r>
          </a:p>
          <a:p>
            <a:endParaRPr lang="en-US" altLang="en-US" sz="1200" dirty="0">
              <a:ea typeface="ＭＳ Ｐゴシック" charset="-128"/>
            </a:endParaRPr>
          </a:p>
          <a:p>
            <a:r>
              <a:rPr lang="en-US" altLang="en-US" sz="1200" dirty="0">
                <a:ea typeface="ＭＳ Ｐゴシック" charset="-128"/>
              </a:rPr>
              <a:t>VLANs – put users into local networks based on their authenticated credentials.  </a:t>
            </a:r>
          </a:p>
          <a:p>
            <a:endParaRPr lang="en-US" altLang="en-US" sz="1200" dirty="0">
              <a:ea typeface="ＭＳ Ｐゴシック" charset="-128"/>
            </a:endParaRPr>
          </a:p>
          <a:p>
            <a:r>
              <a:rPr lang="en-US" altLang="en-US" sz="1200" dirty="0">
                <a:ea typeface="ＭＳ Ｐゴシック" charset="-128"/>
              </a:rPr>
              <a:t>SGTs - TrustSec uses the device and user credentials acquired during authentication for classifying the packets by security groups (SGs) as they enter the network. This packet classification is maintained by tagging packets on ingress to the  TrustSec network so that they can be properly identified for the purpose of applying security and other policy criteria along the data path. The tag, called the security group tag (SGT), allows the network to enforce the access control policy by enabling the endpoint device to act upon the SGT to filter traffic.</a:t>
            </a:r>
          </a:p>
          <a:p>
            <a:endParaRPr lang="en-US" altLang="en-US" sz="1200" dirty="0">
              <a:ea typeface="ＭＳ Ｐゴシック" charset="-128"/>
            </a:endParaRPr>
          </a:p>
          <a:p>
            <a:r>
              <a:rPr lang="en-US" altLang="en-US" sz="1200" dirty="0">
                <a:ea typeface="ＭＳ Ｐゴシック" charset="-128"/>
              </a:rPr>
              <a:t>The entry point to a network is the first opportunity to apply a security policy, as network entry is one of many possible enforcement points.  Enforcement here does not mean that no further enforcement is needed.  But enforcement upon entry sets the stage for thorough end-to-end visibility and control.</a:t>
            </a:r>
          </a:p>
          <a:p>
            <a:endParaRPr lang="en-US" altLang="en-US" sz="1200" dirty="0">
              <a:ea typeface="ＭＳ Ｐゴシック" charset="-128"/>
            </a:endParaRPr>
          </a:p>
          <a:p>
            <a:r>
              <a:rPr lang="en-US" altLang="en-US" sz="1200" dirty="0">
                <a:ea typeface="ＭＳ Ｐゴシック" charset="-128"/>
              </a:rPr>
              <a:t>As a device, or a person on a device, attempts to access a network, there are a number of choices that can be made.  One choice is ‘do nothing’.  This may be an option if the user/device is completely trusted or there is a belief that future security controls will suffice.  </a:t>
            </a:r>
          </a:p>
          <a:p>
            <a:endParaRPr lang="en-US" altLang="en-US" sz="1200" dirty="0">
              <a:ea typeface="ＭＳ Ｐゴシック" charset="-128"/>
            </a:endParaRPr>
          </a:p>
          <a:p>
            <a:r>
              <a:rPr lang="en-US" altLang="en-US" sz="1200" dirty="0">
                <a:ea typeface="ＭＳ Ｐゴシック" charset="-128"/>
              </a:rPr>
              <a:t>It is also possible to apply an access control list (ACL) immediately upon access.  This sets the stage for possible targets and protocols that may be used by the new device.  </a:t>
            </a:r>
          </a:p>
          <a:p>
            <a:endParaRPr lang="en-US" altLang="en-US" sz="1200" dirty="0">
              <a:ea typeface="ＭＳ Ｐゴシック" charset="-128"/>
            </a:endParaRPr>
          </a:p>
          <a:p>
            <a:r>
              <a:rPr lang="en-US" altLang="en-US" sz="1200" dirty="0">
                <a:ea typeface="ＭＳ Ｐゴシック" charset="-128"/>
              </a:rPr>
              <a:t>The entry VLAN can also be changed.  This forces the entry device into a situation where an existing, upstream security policy can apply.  This also ties an access control policy with an enterprise security policy.  This type of integration creates a richer and more complete security policy because existing security controls can be reused.</a:t>
            </a:r>
          </a:p>
          <a:p>
            <a:endParaRPr lang="en-US" altLang="en-US" sz="1200" dirty="0">
              <a:ea typeface="ＭＳ Ｐゴシック" charset="-128"/>
            </a:endParaRPr>
          </a:p>
          <a:p>
            <a:r>
              <a:rPr lang="en-US" altLang="en-US" sz="1200" dirty="0">
                <a:ea typeface="ＭＳ Ｐゴシック" charset="-128"/>
              </a:rPr>
              <a:t>Finally, an access control policy may ‘tag’ packets as they enter the network.  This tag can act as a way to track the packets as they travel throughout the network.  The tag can also be used later in the network as access control.  A tag is another data point that can be part of an access control list and can provide precise filtering when needed.  The tags can also be seen end-to-end, from the entry into the network to the application in the data center.</a:t>
            </a:r>
          </a:p>
          <a:p>
            <a:endParaRPr lang="en-US" altLang="en-US" sz="1200" dirty="0">
              <a:ea typeface="ＭＳ Ｐゴシック" charset="-128"/>
            </a:endParaRPr>
          </a:p>
        </p:txBody>
      </p:sp>
      <p:sp>
        <p:nvSpPr>
          <p:cNvPr id="4" name="Slide Number Placeholder 3"/>
          <p:cNvSpPr>
            <a:spLocks noGrp="1"/>
          </p:cNvSpPr>
          <p:nvPr>
            <p:ph type="sldNum" sz="quarter" idx="5"/>
          </p:nvPr>
        </p:nvSpPr>
        <p:spPr/>
        <p:txBody>
          <a:bodyPr/>
          <a:lstStyle/>
          <a:p>
            <a:pPr>
              <a:defRPr/>
            </a:pPr>
            <a:fld id="{4F756196-1E11-F443-9DB5-1BF122453F12}" type="slidenum">
              <a:rPr lang="en-US" smtClean="0"/>
              <a:pPr>
                <a:defRPr/>
              </a:pPr>
              <a:t>28</a:t>
            </a:fld>
            <a:endParaRPr lang="en-US" dirty="0"/>
          </a:p>
        </p:txBody>
      </p:sp>
    </p:spTree>
    <p:extLst>
      <p:ext uri="{BB962C8B-B14F-4D97-AF65-F5344CB8AC3E}">
        <p14:creationId xmlns:p14="http://schemas.microsoft.com/office/powerpoint/2010/main" val="3646558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ea typeface="ＭＳ Ｐゴシック" charset="-128"/>
              </a:rPr>
              <a:t>The IEEE 802.1X standard defines a client and server-based access control and authentication protocol that restricts unauthorized clients from connecting to a LAN through publicly accessible ports. The authentication server authenticates each client connected to a switch port and assigns the port to a VLAN before making available any services offered by the switch or the LAN. Until the client is authenticated, 802.1X access control allows only Extensible Authentication Protocol over LAN (EAPOL) traffic through the port to which the client is connected. After authentication is successful, normal traffic can pass through the port.</a:t>
            </a:r>
          </a:p>
          <a:p>
            <a:endParaRPr lang="en-US" altLang="en-US" sz="1200" dirty="0">
              <a:ea typeface="ＭＳ Ｐゴシック" charset="-128"/>
            </a:endParaRPr>
          </a:p>
          <a:p>
            <a:r>
              <a:rPr lang="en-US" altLang="en-US" sz="1200" dirty="0">
                <a:ea typeface="ＭＳ Ｐゴシック" charset="-128"/>
              </a:rPr>
              <a:t>Active Identity through a central or local Web Portal means using a web-based authentication mechanism which then reports back the authorized contexts after successful authentication.  Authentications can include simple password challenge, or could include things like biometrics or two-factor authentication schemes.</a:t>
            </a:r>
          </a:p>
          <a:p>
            <a:endParaRPr lang="en-US" altLang="en-US" sz="1200" dirty="0">
              <a:ea typeface="ＭＳ Ｐゴシック" charset="-128"/>
            </a:endParaRPr>
          </a:p>
          <a:p>
            <a:r>
              <a:rPr lang="en-US" altLang="en-US" sz="1200" dirty="0">
                <a:ea typeface="ＭＳ Ｐゴシック" charset="-128"/>
              </a:rPr>
              <a:t>Once a user/device has been authenticated, rules can be enforced to control/limit access as needed.  These rules can be enabled a number of ways.</a:t>
            </a:r>
          </a:p>
          <a:p>
            <a:r>
              <a:rPr lang="en-US" altLang="en-US" sz="1200" dirty="0">
                <a:ea typeface="ＭＳ Ｐゴシック" charset="-128"/>
              </a:rPr>
              <a:t>Downloadable/Named ACLs are access control lists that can define access based on Layer3/Layer4 attributes.</a:t>
            </a:r>
          </a:p>
          <a:p>
            <a:r>
              <a:rPr lang="en-US" altLang="en-US" sz="1200" dirty="0">
                <a:ea typeface="ＭＳ Ｐゴシック" charset="-128"/>
              </a:rPr>
              <a:t>VLAN assignment would entail setting the connected port into a VLAN with access to the appropriate computers/servers.</a:t>
            </a:r>
          </a:p>
          <a:p>
            <a:r>
              <a:rPr lang="en-US" altLang="en-US" sz="1200" dirty="0">
                <a:ea typeface="ＭＳ Ｐゴシック" charset="-128"/>
              </a:rPr>
              <a:t>Security Group TAGs (SGTs) -  </a:t>
            </a:r>
            <a:r>
              <a:rPr lang="en-US" altLang="en-US" sz="1200" dirty="0" err="1">
                <a:ea typeface="ＭＳ Ｐゴシック" charset="-128"/>
              </a:rPr>
              <a:t>TrustSec</a:t>
            </a:r>
            <a:r>
              <a:rPr lang="en-US" altLang="en-US" sz="1200" dirty="0">
                <a:ea typeface="ＭＳ Ｐゴシック" charset="-128"/>
              </a:rPr>
              <a:t> uses the device and user credentials acquired during authentication for classifying the packets by security groups (SGs) as they enter the network. This packet classification is maintained by tagging packets on ingress to the  </a:t>
            </a:r>
            <a:r>
              <a:rPr lang="en-US" altLang="en-US" sz="1200" dirty="0" err="1">
                <a:ea typeface="ＭＳ Ｐゴシック" charset="-128"/>
              </a:rPr>
              <a:t>TrustSec</a:t>
            </a:r>
            <a:r>
              <a:rPr lang="en-US" altLang="en-US" sz="1200" dirty="0">
                <a:ea typeface="ＭＳ Ｐゴシック" charset="-128"/>
              </a:rPr>
              <a:t> network so that they can be properly identified for the purpose of applying security and other policy criteria along the data path. The tag, called the security group tag (SGT), allows the network to enforce the access control policy by enabling the endpoint device to act upon the SGT to filter traffic.</a:t>
            </a:r>
          </a:p>
          <a:p>
            <a:r>
              <a:rPr lang="en-US" altLang="en-US" sz="1200" dirty="0">
                <a:ea typeface="ＭＳ Ｐゴシック" charset="-128"/>
              </a:rPr>
              <a:t>URL Redirection is a mechanism used to redirect web queries to a protected server and display pages like “unauthorized access”.</a:t>
            </a:r>
          </a:p>
          <a:p>
            <a:r>
              <a:rPr lang="en-US" altLang="en-US" sz="1200" dirty="0">
                <a:ea typeface="ＭＳ Ｐゴシック" charset="-128"/>
              </a:rPr>
              <a:t>(ASP) Auto </a:t>
            </a:r>
            <a:r>
              <a:rPr lang="en-US" altLang="en-US" sz="1200" dirty="0" err="1">
                <a:ea typeface="ＭＳ Ｐゴシック" charset="-128"/>
              </a:rPr>
              <a:t>SmartPort</a:t>
            </a:r>
            <a:r>
              <a:rPr lang="en-US" altLang="en-US" sz="1200" dirty="0">
                <a:ea typeface="ＭＳ Ｐゴシック" charset="-128"/>
              </a:rPr>
              <a:t> macros dynamically configure ports based on the device type detected on the port. When the switch detects a new device on a port, it applies the appropriate Auto </a:t>
            </a:r>
            <a:r>
              <a:rPr lang="en-US" altLang="en-US" sz="1200" dirty="0" err="1">
                <a:ea typeface="ＭＳ Ｐゴシック" charset="-128"/>
              </a:rPr>
              <a:t>SmartPorts</a:t>
            </a:r>
            <a:r>
              <a:rPr lang="en-US" altLang="en-US" sz="1200" dirty="0">
                <a:ea typeface="ＭＳ Ｐゴシック" charset="-128"/>
              </a:rPr>
              <a:t> macro. When a link-down event occurs on the port, the switch removes the macro. For example, when you connect a  IP phone to a port, Auto </a:t>
            </a:r>
            <a:r>
              <a:rPr lang="en-US" altLang="en-US" sz="1200" dirty="0" err="1">
                <a:ea typeface="ＭＳ Ｐゴシック" charset="-128"/>
              </a:rPr>
              <a:t>SmartPorts</a:t>
            </a:r>
            <a:r>
              <a:rPr lang="en-US" altLang="en-US" sz="1200" dirty="0">
                <a:ea typeface="ＭＳ Ｐゴシック" charset="-128"/>
              </a:rPr>
              <a:t> automatically applies the  IP phone macro. The  IP phone macro enables quality of service (QoS), security features, and a dedicated voice VLAN to ensure proper treatment of delay-sensitive voice traffic.</a:t>
            </a:r>
          </a:p>
          <a:p>
            <a:endParaRPr lang="en-US" altLang="en-US" sz="1200" dirty="0">
              <a:ea typeface="ＭＳ Ｐゴシック" charset="-128"/>
            </a:endParaRPr>
          </a:p>
          <a:p>
            <a:r>
              <a:rPr lang="en-US" altLang="en-US" sz="1200" dirty="0">
                <a:ea typeface="ＭＳ Ｐゴシック" charset="-128"/>
              </a:rPr>
              <a:t>In this example, the ‘before’ box shows how some unwelcome devices first show up, and are eventually discovered and removed.  In this example, all sit on a common network, and each has IP reachability to any other device.  The overall architectural concepts show that it would typically take more than 10 hours to hunt down and eliminate the threats that appeared.  When this is compared to a model where the (packets from the) devices are tagged as they enter the network, communications are controlled far easier and segmentation becomes something that is simply part of the network, without any expensive upgrade or special purchases.  The network becomes both the visibility grid and the enforcement mechanism.</a:t>
            </a:r>
          </a:p>
          <a:p>
            <a:endParaRPr lang="en-US" altLang="en-US" sz="1200" dirty="0">
              <a:ea typeface="ＭＳ Ｐゴシック" charset="-128"/>
            </a:endParaRPr>
          </a:p>
          <a:p>
            <a:endParaRPr lang="en-US" altLang="en-US" sz="1200" dirty="0">
              <a:ea typeface="ＭＳ Ｐゴシック" charset="-128"/>
            </a:endParaRPr>
          </a:p>
          <a:p>
            <a:endParaRPr lang="en-US" sz="120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370157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688975"/>
            <a:ext cx="6019800" cy="3386138"/>
          </a:xfrm>
        </p:spPr>
      </p:sp>
      <p:sp>
        <p:nvSpPr>
          <p:cNvPr id="3" name="Notes Placeholder 2"/>
          <p:cNvSpPr>
            <a:spLocks noGrp="1"/>
          </p:cNvSpPr>
          <p:nvPr>
            <p:ph type="body" idx="1"/>
          </p:nvPr>
        </p:nvSpPr>
        <p:spPr/>
        <p:txBody>
          <a:bodyPr/>
          <a:lstStyle/>
          <a:p>
            <a:r>
              <a:rPr lang="en-US" dirty="0"/>
              <a:t>This tutorial will address these topics.</a:t>
            </a:r>
          </a:p>
          <a:p>
            <a:endParaRPr lang="en-US" dirty="0"/>
          </a:p>
          <a:p>
            <a:r>
              <a:rPr lang="en-US" dirty="0"/>
              <a:t>As an LVC construct is inherently networked due to the linkage between the various assets, a modern zero trust architecture for cybersecurity of LVC assets, infrastructure and operation is critical.</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3577571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rPr>
              <a:t>Many of us go back to the old days when there was one monolithic data center that was centered within an enclave –and, that quickly expanded to multiple data centers, all interconnected across an enterprise – but with high data concentrations in several centers of gravity.</a:t>
            </a:r>
          </a:p>
          <a:p>
            <a:r>
              <a:rPr kumimoji="1" lang="en-US" sz="1200" kern="1200" dirty="0">
                <a:solidFill>
                  <a:schemeClr val="tx1"/>
                </a:solidFill>
                <a:effectLst/>
                <a:latin typeface="Arial" charset="0"/>
                <a:ea typeface="+mn-ea"/>
                <a:cs typeface="+mn-cs"/>
              </a:rPr>
              <a:t> </a:t>
            </a:r>
          </a:p>
          <a:p>
            <a:r>
              <a:rPr kumimoji="1" lang="en-US" sz="1200" kern="1200" dirty="0">
                <a:solidFill>
                  <a:schemeClr val="tx1"/>
                </a:solidFill>
                <a:effectLst/>
                <a:latin typeface="Arial" charset="0"/>
                <a:ea typeface="+mn-ea"/>
                <a:cs typeface="+mn-cs"/>
              </a:rPr>
              <a:t>Today there is nothing centered about data anymore.  The edge is creating more data and performing computations locally (as its own data center) enhancing/reducing/enriching the data before pushing it to larger enterprise resources which could be hosted in larger, secure data centers or more likely, will be leveraging several cloud-hosted resources – The result is one large hybrid cloud approach that includes edge, on-prem core compute, and multi-cloud resources.</a:t>
            </a:r>
          </a:p>
          <a:p>
            <a:r>
              <a:rPr kumimoji="1" lang="en-US" sz="1200" kern="1200" dirty="0">
                <a:solidFill>
                  <a:schemeClr val="tx1"/>
                </a:solidFill>
                <a:effectLst/>
                <a:latin typeface="Arial" charset="0"/>
                <a:ea typeface="+mn-ea"/>
                <a:cs typeface="+mn-cs"/>
              </a:rPr>
              <a:t> </a:t>
            </a:r>
          </a:p>
          <a:p>
            <a:r>
              <a:rPr kumimoji="1" lang="en-US" sz="1200" kern="1200" dirty="0">
                <a:solidFill>
                  <a:schemeClr val="tx1"/>
                </a:solidFill>
                <a:effectLst/>
                <a:latin typeface="Arial" charset="0"/>
                <a:ea typeface="+mn-ea"/>
                <a:cs typeface="+mn-cs"/>
              </a:rPr>
              <a:t>The scale creates amazing opportunities for the edge to interact with the core and the cloud and enhances core capabilities with the cloud -- but throughout it all, the networking and security architecture (or the workplace) must connect everything and security must be embedded into everything.  So with this expansive threat surface, employing the zero trust principles of visibility segmentation and threat protection -- uniformly across the workforce the workplace and where are those applications and data live in those workloads – regardless of where the resources or data concentration resides</a:t>
            </a:r>
          </a:p>
          <a:p>
            <a:r>
              <a:rPr kumimoji="1"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179158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rPr>
              <a:t> </a:t>
            </a:r>
          </a:p>
          <a:p>
            <a:r>
              <a:rPr kumimoji="1" lang="en-US" sz="1200" kern="1200" dirty="0">
                <a:solidFill>
                  <a:schemeClr val="tx1"/>
                </a:solidFill>
                <a:effectLst/>
                <a:latin typeface="Arial" charset="0"/>
                <a:ea typeface="+mn-ea"/>
                <a:cs typeface="+mn-cs"/>
              </a:rPr>
              <a:t>So when we take zero trust to scale -- it really turns into a zero trust sort OODA that is operating constantly across workforce, workplace, and workloads.   First establishing trust and understanding the “subjects” or user or device that's requesting access.  Using as much context and as much identity features as possible.  Then, enforcing trust-based access to the “resources” or the workloads, the applications, and the data.   -- each and every time and access request is made from the edge to the core to the cloud and back . . .  And continuously monitoring for changes unusual behavior or reacting to threats</a:t>
            </a:r>
          </a:p>
          <a:p>
            <a:endParaRPr lang="en-US" sz="120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2211742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kern="1200" dirty="0">
                <a:solidFill>
                  <a:schemeClr val="tx1"/>
                </a:solidFill>
                <a:effectLst/>
                <a:latin typeface="Arial" charset="0"/>
                <a:ea typeface="+mn-ea"/>
                <a:cs typeface="+mn-cs"/>
              </a:rPr>
              <a:t>So when we implement those logical components from the NIST zero trust architecture, you can now see how software defined abstraction allows us to scale across an environment as complex as that required for LVC by using the automated features that integrated networking and security provides.  With that level of abstraction, software defined networking allows us to define policy in the control plane (for subjects w/ enhanced Identity Services – and for the Data Center to manage application identity and data access via whitelisting).  Then, we can enforce policies in the data plane logically with a software defined perimeter – And do so dynamically, every time at the time of access request and enforce policy as close as possible to either the subject making the request and/or to the resource being requested.</a:t>
            </a:r>
          </a:p>
          <a:p>
            <a:pPr eaLnBrk="1" hangingPunct="1">
              <a:spcBef>
                <a:spcPct val="0"/>
              </a:spcBef>
            </a:pPr>
            <a:endParaRPr lang="en-US" sz="1200"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87317" indent="-302814" eaLnBrk="0" hangingPunct="0">
              <a:defRPr sz="2400">
                <a:solidFill>
                  <a:schemeClr val="tx1"/>
                </a:solidFill>
                <a:latin typeface="Arial" charset="0"/>
                <a:ea typeface="ＭＳ Ｐゴシック" charset="0"/>
              </a:defRPr>
            </a:lvl2pPr>
            <a:lvl3pPr marL="1211257" indent="-242251" eaLnBrk="0" hangingPunct="0">
              <a:defRPr sz="2400">
                <a:solidFill>
                  <a:schemeClr val="tx1"/>
                </a:solidFill>
                <a:latin typeface="Arial" charset="0"/>
                <a:ea typeface="ＭＳ Ｐゴシック" charset="0"/>
              </a:defRPr>
            </a:lvl3pPr>
            <a:lvl4pPr marL="1695759" indent="-242251" eaLnBrk="0" hangingPunct="0">
              <a:defRPr sz="2400">
                <a:solidFill>
                  <a:schemeClr val="tx1"/>
                </a:solidFill>
                <a:latin typeface="Arial" charset="0"/>
                <a:ea typeface="ＭＳ Ｐゴシック" charset="0"/>
              </a:defRPr>
            </a:lvl4pPr>
            <a:lvl5pPr marL="2180262" indent="-242251" eaLnBrk="0" hangingPunct="0">
              <a:defRPr sz="2400">
                <a:solidFill>
                  <a:schemeClr val="tx1"/>
                </a:solidFill>
                <a:latin typeface="Arial" charset="0"/>
                <a:ea typeface="ＭＳ Ｐゴシック" charset="0"/>
              </a:defRPr>
            </a:lvl5pPr>
            <a:lvl6pPr marL="2664764" indent="-242251" eaLnBrk="0" fontAlgn="base" hangingPunct="0">
              <a:spcBef>
                <a:spcPct val="0"/>
              </a:spcBef>
              <a:spcAft>
                <a:spcPct val="0"/>
              </a:spcAft>
              <a:defRPr sz="2400">
                <a:solidFill>
                  <a:schemeClr val="tx1"/>
                </a:solidFill>
                <a:latin typeface="Arial" charset="0"/>
                <a:ea typeface="ＭＳ Ｐゴシック" charset="0"/>
              </a:defRPr>
            </a:lvl6pPr>
            <a:lvl7pPr marL="3149266" indent="-242251" eaLnBrk="0" fontAlgn="base" hangingPunct="0">
              <a:spcBef>
                <a:spcPct val="0"/>
              </a:spcBef>
              <a:spcAft>
                <a:spcPct val="0"/>
              </a:spcAft>
              <a:defRPr sz="2400">
                <a:solidFill>
                  <a:schemeClr val="tx1"/>
                </a:solidFill>
                <a:latin typeface="Arial" charset="0"/>
                <a:ea typeface="ＭＳ Ｐゴシック" charset="0"/>
              </a:defRPr>
            </a:lvl7pPr>
            <a:lvl8pPr marL="3633769" indent="-242251" eaLnBrk="0" fontAlgn="base" hangingPunct="0">
              <a:spcBef>
                <a:spcPct val="0"/>
              </a:spcBef>
              <a:spcAft>
                <a:spcPct val="0"/>
              </a:spcAft>
              <a:defRPr sz="2400">
                <a:solidFill>
                  <a:schemeClr val="tx1"/>
                </a:solidFill>
                <a:latin typeface="Arial" charset="0"/>
                <a:ea typeface="ＭＳ Ｐゴシック" charset="0"/>
              </a:defRPr>
            </a:lvl8pPr>
            <a:lvl9pPr marL="4118272" indent="-24225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2BB90F4D-6BE2-214A-85BA-A85D074D6614}"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31774"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5863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en-US" sz="1200" dirty="0">
                <a:latin typeface="Arial" charset="0"/>
                <a:ea typeface="ＭＳ Ｐゴシック" charset="-128"/>
              </a:rPr>
              <a:t>The LVC</a:t>
            </a:r>
            <a:r>
              <a:rPr lang="en-US" altLang="en-US" sz="1200" baseline="0" dirty="0">
                <a:latin typeface="Arial" charset="0"/>
                <a:ea typeface="ＭＳ Ｐゴシック" charset="-128"/>
              </a:rPr>
              <a:t> network is not much use unless it can transport data.</a:t>
            </a:r>
          </a:p>
          <a:p>
            <a:endParaRPr lang="en-US" altLang="en-US" sz="1200" baseline="0" dirty="0">
              <a:latin typeface="Arial" charset="0"/>
              <a:ea typeface="ＭＳ Ｐゴシック" charset="-128"/>
            </a:endParaRPr>
          </a:p>
          <a:p>
            <a:r>
              <a:rPr lang="en-US" altLang="en-US" sz="1200" baseline="0" dirty="0">
                <a:latin typeface="Arial" charset="0"/>
                <a:ea typeface="ＭＳ Ｐゴシック" charset="-128"/>
              </a:rPr>
              <a:t>Securing data in motion or secure transport is another key cybersecurity principle of zero trust and for enabling security for LVC training</a:t>
            </a:r>
            <a:endParaRPr lang="en-US" altLang="en-US" sz="1200" dirty="0">
              <a:latin typeface="Arial" charset="0"/>
              <a:ea typeface="ＭＳ Ｐゴシック" charset="-128"/>
            </a:endParaRPr>
          </a:p>
        </p:txBody>
      </p:sp>
      <p:sp>
        <p:nvSpPr>
          <p:cNvPr id="4" name="Slide Number Placeholder 3"/>
          <p:cNvSpPr>
            <a:spLocks noGrp="1"/>
          </p:cNvSpPr>
          <p:nvPr>
            <p:ph type="sldNum" sz="quarter" idx="5"/>
          </p:nvPr>
        </p:nvSpPr>
        <p:spPr/>
        <p:txBody>
          <a:bodyPr/>
          <a:lstStyle/>
          <a:p>
            <a:pPr>
              <a:defRPr/>
            </a:pPr>
            <a:fld id="{561D5BA2-2A8C-104D-9D33-C3EF8E3EE7A7}" type="slidenum">
              <a:rPr lang="en-US" smtClean="0"/>
              <a:pPr>
                <a:defRPr/>
              </a:pPr>
              <a:t>33</a:t>
            </a:fld>
            <a:endParaRPr lang="en-US" dirty="0"/>
          </a:p>
        </p:txBody>
      </p:sp>
    </p:spTree>
    <p:extLst>
      <p:ext uri="{BB962C8B-B14F-4D97-AF65-F5344CB8AC3E}">
        <p14:creationId xmlns:p14="http://schemas.microsoft.com/office/powerpoint/2010/main" val="3545778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LVC</a:t>
            </a:r>
            <a:r>
              <a:rPr lang="en-US" sz="1200" baseline="0" dirty="0"/>
              <a:t> depends on transport – how do your secure comms and data transport across the entire architecture?</a:t>
            </a:r>
          </a:p>
          <a:p>
            <a:endParaRPr lang="en-US" sz="1200" baseline="0" dirty="0"/>
          </a:p>
          <a:p>
            <a:r>
              <a:rPr lang="en-US" sz="1200" baseline="0" dirty="0"/>
              <a:t>LVC environments have mobile assets, IP networks, push to talk radios, SCADA system, etc.  A significant challenge for secure transport.</a:t>
            </a:r>
          </a:p>
          <a:p>
            <a:endParaRPr lang="en-US" sz="1200" baseline="0" dirty="0"/>
          </a:p>
          <a:p>
            <a:r>
              <a:rPr lang="en-US" sz="1200" baseline="0" dirty="0"/>
              <a:t>Many systems do not have type I encryption and require some sort of NSA approved encryption.  Type I </a:t>
            </a:r>
            <a:r>
              <a:rPr lang="en-US" sz="1200" baseline="0" dirty="0" err="1"/>
              <a:t>cyrpto</a:t>
            </a:r>
            <a:r>
              <a:rPr lang="en-US" sz="1200" baseline="0" dirty="0"/>
              <a:t> devices add significant cost to the system.</a:t>
            </a:r>
          </a:p>
          <a:p>
            <a:endParaRPr lang="en-US" sz="1200" baseline="0" dirty="0"/>
          </a:p>
          <a:p>
            <a:r>
              <a:rPr lang="en-US" sz="1200" baseline="0" dirty="0"/>
              <a:t>Micro-segmentation and scalable group tags can separate access, data, traffic and access based on user identity.  The challenge is accreditation of systems using such technologies.</a:t>
            </a:r>
          </a:p>
          <a:p>
            <a:r>
              <a:rPr lang="en-US" sz="1200" baseline="0" dirty="0"/>
              <a:t>Physical separation may be required.</a:t>
            </a:r>
          </a:p>
          <a:p>
            <a:endParaRPr lang="en-US" sz="1200" baseline="0" dirty="0"/>
          </a:p>
          <a:p>
            <a:r>
              <a:rPr lang="en-US" sz="1200" baseline="0" dirty="0"/>
              <a:t>CSFC can help alleviate need for Type 1 encryptors with NSA approved solutions.</a:t>
            </a:r>
          </a:p>
          <a:p>
            <a:endParaRPr lang="en-US" sz="1200" baseline="0" dirty="0"/>
          </a:p>
          <a:p>
            <a:r>
              <a:rPr lang="en-US" sz="1200" baseline="0" dirty="0"/>
              <a:t>MLS may be required to allow multiple view with separation.</a:t>
            </a:r>
          </a:p>
          <a:p>
            <a:endParaRPr lang="en-US" sz="1200" baseline="0" dirty="0"/>
          </a:p>
          <a:p>
            <a:r>
              <a:rPr lang="en-US" sz="1200" baseline="0" dirty="0"/>
              <a:t>Management and Orchestration capabilities using YANG models can re-configure infrastructure as code very rapidly for may uses.</a:t>
            </a:r>
          </a:p>
          <a:p>
            <a:endParaRPr lang="en-US" sz="1200" b="1" u="sng" baseline="0" dirty="0"/>
          </a:p>
          <a:p>
            <a:r>
              <a:rPr lang="en-US" sz="1200" b="0" u="none" baseline="0" dirty="0"/>
              <a:t>The next two slides show some the application of Commercial approaches that are based on NSA approved approaches to these challenges. </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dirty="0"/>
          </a:p>
        </p:txBody>
      </p:sp>
    </p:spTree>
    <p:extLst>
      <p:ext uri="{BB962C8B-B14F-4D97-AF65-F5344CB8AC3E}">
        <p14:creationId xmlns:p14="http://schemas.microsoft.com/office/powerpoint/2010/main" val="3087433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ea typeface="ＭＳ Ｐゴシック" charset="-128"/>
              </a:rPr>
              <a:t>NSA has</a:t>
            </a:r>
            <a:r>
              <a:rPr lang="en-US" altLang="en-US" sz="1200" baseline="0" dirty="0">
                <a:ea typeface="ＭＳ Ｐゴシック" charset="-128"/>
              </a:rPr>
              <a:t> a program that helps significantly with secure transport. </a:t>
            </a:r>
            <a:r>
              <a:rPr lang="en-US" sz="1200" baseline="0" dirty="0"/>
              <a:t>The traditional requirements for using Government Type1 equipment to secure classified information have been changed to allow for the use of Commercial VPN technologies.</a:t>
            </a:r>
            <a:endParaRPr lang="en-US" sz="1200" dirty="0"/>
          </a:p>
          <a:p>
            <a:endParaRPr lang="en-US" sz="1200" dirty="0"/>
          </a:p>
          <a:p>
            <a:r>
              <a:rPr lang="en-US" sz="1200" dirty="0"/>
              <a:t>NSA CSfC Capability Packages are the roadmaps</a:t>
            </a:r>
            <a:r>
              <a:rPr lang="en-US" sz="1200" baseline="0" dirty="0"/>
              <a:t> for building a secure network design to allow for the transportation of classified information over commercial products.</a:t>
            </a:r>
          </a:p>
          <a:p>
            <a:endParaRPr lang="en-US" altLang="en-US" sz="1200" baseline="0" dirty="0">
              <a:ea typeface="ＭＳ Ｐゴシック" charset="-128"/>
            </a:endParaRPr>
          </a:p>
          <a:p>
            <a:r>
              <a:rPr lang="en-US" altLang="en-US" sz="1200" dirty="0">
                <a:ea typeface="ＭＳ Ｐゴシック" charset="-128"/>
              </a:rPr>
              <a:t>CSfC is implemented using two encrypted tunnels, one inside another.  </a:t>
            </a:r>
          </a:p>
          <a:p>
            <a:endParaRPr lang="en-US" altLang="en-US" sz="1200" dirty="0">
              <a:ea typeface="ＭＳ Ｐゴシック" charset="-128"/>
            </a:endParaRPr>
          </a:p>
          <a:p>
            <a:r>
              <a:rPr lang="en-US" altLang="en-US" sz="1200" dirty="0">
                <a:ea typeface="ＭＳ Ｐゴシック" charset="-128"/>
              </a:rPr>
              <a:t>When discussing the two tunnels, the first tunnel is referred to as the INNER TUNNEL and the second tunnel is referred to as the OUTER TUNNEL.  Both tunnels are implemented using </a:t>
            </a:r>
            <a:r>
              <a:rPr lang="en-US" altLang="en-US" sz="1200" dirty="0" err="1">
                <a:ea typeface="ＭＳ Ｐゴシック" charset="-128"/>
              </a:rPr>
              <a:t>IPSec</a:t>
            </a:r>
            <a:r>
              <a:rPr lang="en-US" altLang="en-US" sz="1200" dirty="0">
                <a:ea typeface="ＭＳ Ｐゴシック" charset="-128"/>
              </a:rPr>
              <a:t> (IP Security) and can either use “shared keys” or PKI (public key infrastructure).</a:t>
            </a:r>
          </a:p>
          <a:p>
            <a:endParaRPr lang="en-US" altLang="en-US" sz="1200" dirty="0">
              <a:ea typeface="ＭＳ Ｐゴシック" charset="-128"/>
            </a:endParaRPr>
          </a:p>
          <a:p>
            <a:r>
              <a:rPr lang="en-US" altLang="en-US" sz="1200" dirty="0">
                <a:ea typeface="ＭＳ Ｐゴシック" charset="-128"/>
              </a:rPr>
              <a:t>This is all based on commercial crypto</a:t>
            </a:r>
            <a:r>
              <a:rPr lang="en-US" altLang="en-US" sz="1200" baseline="0" dirty="0">
                <a:ea typeface="ＭＳ Ｐゴシック" charset="-128"/>
              </a:rPr>
              <a:t> such as AES 256 that does not require the expense of type I crypto devices and does not require the overhead of CMS gear, custodians, PDSs, etc.</a:t>
            </a:r>
            <a:endParaRPr lang="en-US" sz="1200" dirty="0"/>
          </a:p>
          <a:p>
            <a:endParaRPr lang="en-US" sz="1200" dirty="0"/>
          </a:p>
          <a:p>
            <a:r>
              <a:rPr lang="en-US" sz="1200" dirty="0"/>
              <a:t>Establishing</a:t>
            </a:r>
            <a:r>
              <a:rPr lang="en-US" sz="1200" baseline="0" dirty="0"/>
              <a:t> Layers of Trust is a critical design element within any CSFC Architecture. </a:t>
            </a:r>
          </a:p>
          <a:p>
            <a:endParaRPr lang="en-US" sz="1200" baseline="0" dirty="0"/>
          </a:p>
          <a:p>
            <a:r>
              <a:rPr lang="en-US" sz="1200" baseline="0" dirty="0"/>
              <a:t>It is a requirements to have two layers of encryption available across public infrastructure.</a:t>
            </a:r>
          </a:p>
          <a:p>
            <a:endParaRPr lang="en-US" sz="1200" baseline="0" dirty="0"/>
          </a:p>
          <a:p>
            <a:r>
              <a:rPr lang="en-US" sz="1200" baseline="0" dirty="0"/>
              <a:t>For customers who have classified communications, the use of type-1 encryptors to connect remote locations is simply the ‘cost of doing business’.  The transport of classified traffic is certainly nothing that should be taken lightly.  The NSA created the CSfC program (Commercial Solutions for Classified) to introduce a more cost-effective and speed-to-deployment model for such connection requirements.  Unlike the single-tunnel approach of the type-1 encryptors, CSfC calls for a dual-tunnel to transport classified data.  The concept is that if any of those tunnels fails, the entire communications medium fails and classified data is not exposed.  This is critically important since the black network is typically some public transport, such as the Internet. </a:t>
            </a:r>
          </a:p>
          <a:p>
            <a:endParaRPr lang="en-US" sz="1200" baseline="0" dirty="0"/>
          </a:p>
          <a:p>
            <a:r>
              <a:rPr lang="en-US" sz="1200" baseline="0" dirty="0"/>
              <a:t>There are a number of options possible for securing the traffic as it travels out of the classified spaces.  Today, elliptical curve cryptography (ECC) is the minimum standard for encryption of each of the layers.  This ensures an incredibly secure means of transport and actually has less overhead than some of the older mechanisms.  And the use of commercial gear (firewalls, routers) to provide the encryption means a far less expensive solution for any customer.  And in the commercial world, when a new feature is needed, the vendor almost always rolls that feature into the next version, free of charge.  And if there is ever an issue with code, bug fixes are done as part of routine (or even immediate) maintenance – also for free.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862820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NSA,</a:t>
            </a:r>
            <a:r>
              <a:rPr lang="en-US" sz="1200" baseline="0" dirty="0"/>
              <a:t> through its Capabilities Packages provides for the encryption of multiple classification types over a single infrastructure</a:t>
            </a:r>
            <a:endParaRPr lang="en-US" sz="1200" dirty="0"/>
          </a:p>
          <a:p>
            <a:endParaRPr lang="en-US" sz="1200" dirty="0"/>
          </a:p>
          <a:p>
            <a:r>
              <a:rPr kumimoji="1" lang="en-US" sz="1200" kern="1200" dirty="0">
                <a:solidFill>
                  <a:schemeClr val="tx1"/>
                </a:solidFill>
                <a:effectLst/>
                <a:latin typeface="Arial" charset="0"/>
                <a:ea typeface="+mn-ea"/>
                <a:cs typeface="+mn-cs"/>
              </a:rPr>
              <a:t>Building upon the previous slide, it is possible to extend mobile access solutions to multiple sites (with multiple EUDs) that can support securing the data of multiple security levels. </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This shows a representative approach that has two types of protected networks (“Red or U.S.” and “Yellow or Coalition”) with two types of unencrypted classified data (“Red data” and “Yellow data”) which have different security level requirements.  This enables customers to use the same physical infrastructure to carry traffic from multiple networks to multiple EUDs.</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Although each of the protected networks will still require its own Inner Encryption Components, a site may use a single Outer VPN Gateway in the infrastructure to encrypt and transport traffic that has been encrypted by Inner Encryption Components of the different security levels.  The NSA </a:t>
            </a:r>
            <a:r>
              <a:rPr kumimoji="1" lang="en-US" sz="1200" kern="1200" dirty="0">
                <a:solidFill>
                  <a:schemeClr val="tx1"/>
                </a:solidFill>
                <a:effectLst/>
                <a:latin typeface="Arial" charset="0"/>
                <a:ea typeface="+mn-ea"/>
                <a:cs typeface="+mn-cs"/>
                <a:hlinkClick r:id="rId3">
                  <a:extLst>
                    <a:ext uri="{A12FA001-AC4F-418D-AE19-62706E023703}">
                      <ahyp:hlinkClr xmlns:ahyp="http://schemas.microsoft.com/office/drawing/2018/hyperlinkcolor" val="tx"/>
                    </a:ext>
                  </a:extLst>
                </a:hlinkClick>
              </a:rPr>
              <a:t>Mobile Access (MA) Capability Package</a:t>
            </a:r>
            <a:r>
              <a:rPr kumimoji="1" lang="en-US" sz="1200" kern="1200" dirty="0">
                <a:solidFill>
                  <a:schemeClr val="tx1"/>
                </a:solidFill>
                <a:effectLst/>
                <a:latin typeface="Arial" charset="0"/>
                <a:ea typeface="+mn-ea"/>
                <a:cs typeface="+mn-cs"/>
              </a:rPr>
              <a:t> provides complete details.  Also, notice that a TLS-Protected server could support: VoIP call managers, mobile device management (MDM) services, VDI, and web server content.</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End User Devices can implement </a:t>
            </a:r>
            <a:r>
              <a:rPr kumimoji="1" lang="en-US" sz="1200" u="sng" kern="1200" dirty="0">
                <a:solidFill>
                  <a:schemeClr val="tx1"/>
                </a:solidFill>
                <a:effectLst/>
                <a:latin typeface="Arial" charset="0"/>
                <a:ea typeface="+mn-ea"/>
                <a:cs typeface="+mn-cs"/>
              </a:rPr>
              <a:t>either</a:t>
            </a:r>
            <a:r>
              <a:rPr kumimoji="1" lang="en-US" sz="1200" kern="1200" dirty="0">
                <a:solidFill>
                  <a:schemeClr val="tx1"/>
                </a:solidFill>
                <a:effectLst/>
                <a:latin typeface="Arial" charset="0"/>
                <a:ea typeface="+mn-ea"/>
                <a:cs typeface="+mn-cs"/>
              </a:rPr>
              <a:t> an Outer VPN Client or a Dedicated Outer VPN, that supports wireless connectivity and; thus, solutions such as, </a:t>
            </a:r>
            <a:r>
              <a:rPr kumimoji="1" lang="en-US" sz="1200" kern="1200" dirty="0">
                <a:solidFill>
                  <a:schemeClr val="tx1"/>
                </a:solidFill>
                <a:effectLst/>
                <a:latin typeface="Arial" charset="0"/>
                <a:ea typeface="+mn-ea"/>
                <a:cs typeface="+mn-cs"/>
                <a:hlinkClick r:id="rId4">
                  <a:extLst>
                    <a:ext uri="{A12FA001-AC4F-418D-AE19-62706E023703}">
                      <ahyp:hlinkClr xmlns:ahyp="http://schemas.microsoft.com/office/drawing/2018/hyperlinkcolor" val="tx"/>
                    </a:ext>
                  </a:extLst>
                </a:hlinkClick>
              </a:rPr>
              <a:t>Cisco’s AnyConnect VPN client</a:t>
            </a:r>
            <a:r>
              <a:rPr kumimoji="1" lang="en-US" sz="1200" kern="1200" dirty="0">
                <a:solidFill>
                  <a:schemeClr val="tx1"/>
                </a:solidFill>
                <a:effectLst/>
                <a:latin typeface="Arial" charset="0"/>
                <a:ea typeface="+mn-ea"/>
                <a:cs typeface="+mn-cs"/>
              </a:rPr>
              <a:t> can enable the array of End User Devices (phone, tablet, laptop, etc.) using wireless access solutions for greater mobility. </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In this example, a Federated Grey network provides the connectivity from any individual Red network to the common transport Black network.  In a typical CSfC deployment, a customer is responsible for both the Red and the Grey networks.  The Red is the “inside’ network, but the Grey is new.  But both are required to support the dual-tunnels that CSfC calls for.  A newer movement sees Federated Grey services appearing that offer connections from Red customers to the Internet, and then from the Internet back into the customer Red space.  This helps simply the design and overall maintenance of a CSfC solution.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3976788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rPr>
              <a:t>Today’s sophisticated cyberattacks increasingly seek to compromise the network infrastructure by attacking network devices like routers and switches. By doing so, attackers can eavesdrop on sensitive communications, steal or manipulate data, and launch attacks against other parts of the network. This includes advanced persistent threats that modify the hardware or software of network devices. These threats can go unnoticed for months, or even years, inflicting devastating damage.</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Trustworthy solutions encompass products and solutions with multilayered security that protect against today’s threats. Trustworthy technologies provide a foundation of security and resilience. Trustworthy technologies such as image signing, secure boot, Trust Anchor modules (</a:t>
            </a:r>
            <a:r>
              <a:rPr kumimoji="1" lang="en-US" sz="1200" kern="1200" dirty="0" err="1">
                <a:solidFill>
                  <a:schemeClr val="tx1"/>
                </a:solidFill>
                <a:effectLst/>
                <a:latin typeface="Arial" charset="0"/>
                <a:ea typeface="+mn-ea"/>
                <a:cs typeface="+mn-cs"/>
              </a:rPr>
              <a:t>TAm</a:t>
            </a:r>
            <a:r>
              <a:rPr kumimoji="1" lang="en-US" sz="1200" kern="1200" dirty="0">
                <a:solidFill>
                  <a:schemeClr val="tx1"/>
                </a:solidFill>
                <a:effectLst/>
                <a:latin typeface="Arial" charset="0"/>
                <a:ea typeface="+mn-ea"/>
                <a:cs typeface="+mn-cs"/>
              </a:rPr>
              <a:t>), and runtime defenses help ensure that the code running on hardware platforms is authentic, unmodified, and operating as intended. A hardware-level root of trust, unique device identity, and validation of all levels of software during startup establish a chain of trust for the system.</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Image signing: Image signing is a two-step process for creating a unique digital signature for a given block of code. First, a hashing algorithm, similar to a checksum, is used to compute a hash value of the block of code. The hash is then encrypted with a private key, resulting in a digital signature that is attached to and delivered with the image. Signed images may be checked at runtime to verify that the software has not been modified.</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Secure boot: Secure Boot helps to ensure that the code that executes on hardware platforms is authentic and unmodified. Hardware-anchored secure boot protects the </a:t>
            </a:r>
            <a:r>
              <a:rPr kumimoji="1" lang="en-US" sz="1200" kern="1200" dirty="0" err="1">
                <a:solidFill>
                  <a:schemeClr val="tx1"/>
                </a:solidFill>
                <a:effectLst/>
                <a:latin typeface="Arial" charset="0"/>
                <a:ea typeface="+mn-ea"/>
                <a:cs typeface="+mn-cs"/>
              </a:rPr>
              <a:t>microloader</a:t>
            </a:r>
            <a:r>
              <a:rPr kumimoji="1" lang="en-US" sz="1200" kern="1200" dirty="0">
                <a:solidFill>
                  <a:schemeClr val="tx1"/>
                </a:solidFill>
                <a:effectLst/>
                <a:latin typeface="Arial" charset="0"/>
                <a:ea typeface="+mn-ea"/>
                <a:cs typeface="+mn-cs"/>
              </a:rPr>
              <a:t> (the first piece of code that boots) in tamper-resistant hardware, establishing a root of trust that helps prevent network devices from executing tainted network software.</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Chain of trust: A chain of trust exists when the integrity of each element of code on a system is validated before that piece of code is allowed to run. A chain of trust starts with a root of trust element. The root of trust validates the next element in the chain (usually firmware) before it is allowed to start, and so on. Through the use of signing and trusted elements, a chain of trust can be created which boots the system securely and validates the integrity of software. </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Trust Anchor module (</a:t>
            </a:r>
            <a:r>
              <a:rPr kumimoji="1" lang="en-US" sz="1200" kern="1200" dirty="0" err="1">
                <a:solidFill>
                  <a:schemeClr val="tx1"/>
                </a:solidFill>
                <a:effectLst/>
                <a:latin typeface="Arial" charset="0"/>
                <a:ea typeface="+mn-ea"/>
                <a:cs typeface="+mn-cs"/>
              </a:rPr>
              <a:t>TAm</a:t>
            </a:r>
            <a:r>
              <a:rPr kumimoji="1" lang="en-US" sz="1200" kern="1200" dirty="0">
                <a:solidFill>
                  <a:schemeClr val="tx1"/>
                </a:solidFill>
                <a:effectLst/>
                <a:latin typeface="Arial" charset="0"/>
                <a:ea typeface="+mn-ea"/>
                <a:cs typeface="+mn-cs"/>
              </a:rPr>
              <a:t>): This proprietary, tamper-resistant chip is found in many Cisco products and features nonvolatile secure storage, Secure Unique Device Identifier, and crypto services, including random number generation (RNG), secure storage, key management, and crypto services to the running OS and applications.</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Runtime defenses (RTD): Runtime defenses target injection attacks of malicious code into running software. Runtime defenses include Address Space Layout Randomization (ASLR), Built-in Object Size Checking (BOSC), and X-space. Runtime defenses are complementary.</a:t>
            </a: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831811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en-US" sz="1200" dirty="0">
                <a:latin typeface="Arial" charset="0"/>
                <a:ea typeface="ＭＳ Ｐゴシック" charset="-128"/>
              </a:rPr>
              <a:t>Let’s put it all together on ZT and how it applies to LVC – particularly with the outcomes of Security and Simplicity </a:t>
            </a:r>
          </a:p>
        </p:txBody>
      </p:sp>
      <p:sp>
        <p:nvSpPr>
          <p:cNvPr id="4" name="Slide Number Placeholder 3"/>
          <p:cNvSpPr>
            <a:spLocks noGrp="1"/>
          </p:cNvSpPr>
          <p:nvPr>
            <p:ph type="sldNum" sz="quarter" idx="5"/>
          </p:nvPr>
        </p:nvSpPr>
        <p:spPr/>
        <p:txBody>
          <a:bodyPr/>
          <a:lstStyle/>
          <a:p>
            <a:pPr>
              <a:defRPr/>
            </a:pPr>
            <a:fld id="{561D5BA2-2A8C-104D-9D33-C3EF8E3EE7A7}" type="slidenum">
              <a:rPr lang="en-US" smtClean="0"/>
              <a:pPr>
                <a:defRPr/>
              </a:pPr>
              <a:t>38</a:t>
            </a:fld>
            <a:endParaRPr lang="en-US" dirty="0"/>
          </a:p>
        </p:txBody>
      </p:sp>
    </p:spTree>
    <p:extLst>
      <p:ext uri="{BB962C8B-B14F-4D97-AF65-F5344CB8AC3E}">
        <p14:creationId xmlns:p14="http://schemas.microsoft.com/office/powerpoint/2010/main" val="2889665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We discussed the basic logical components defined by NIST.  NIST is not one technology or a single product – it is a philosophy that influence how you design and operate your network.</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You don’t have to rip and replace everything – but you do need to take a deliberate approach, especially with regards to Identity of Subject and how you will continuously verify them before access to a Resource is provided.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Threat protection is important – ZT assumes breach and must be continuously informed by the latest Threat Intelligence – as well as understanding network flows to identify insider threats.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Enhanced Visibility / Continuous Monitoring is often overlooked!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Zero Trust is a mature concept, but is also a requires a Maturing Strategy to implement – think of it as a Journey, not a destination.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Besides better security, when implemented, ZT has shown improved efficiencies in operations and high yields on investments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American Council for Technology-Industry Advisory Council – Zero Trust Cybersecurity Industry Trends (April 2019)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rPr>
              <a:t> - </a:t>
            </a:r>
            <a:r>
              <a:rPr kumimoji="0" lang="en-US" sz="12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hlinkClick r:id="rId3">
                  <a:extLst>
                    <a:ext uri="{A12FA001-AC4F-418D-AE19-62706E023703}">
                      <ahyp:hlinkClr xmlns:ahyp="http://schemas.microsoft.com/office/drawing/2018/hyperlinkcolor" val="tx"/>
                    </a:ext>
                  </a:extLst>
                </a:hlinkClick>
              </a:rPr>
              <a:t>https://www.actiac.org/system/files/ACT-IAC%20Zero%20Trust%20Project%20Report%2004182019.pdf</a:t>
            </a:r>
            <a:endParaRPr kumimoji="0" lang="en-US" sz="1200" b="0" i="0" u="none" strike="noStrike" kern="1200" cap="none" spc="0" normalizeH="0" baseline="0" noProof="0" dirty="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3903955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What is Live, Virtual and Constructive Training? </a:t>
            </a:r>
            <a:endParaRPr lang="en-US" sz="1200" dirty="0"/>
          </a:p>
          <a:p>
            <a:r>
              <a:rPr lang="en-US" sz="1200" dirty="0"/>
              <a:t>Live training involves real people operating real systems (e.g. aircrew flying aircraft). This, naturally, can be expensive and require considerable resources to stage, implement and maintain. Live, Virtual and Constructive Training, however, can provide many of the same benefits without the negative impacts. But what constitutes LVC? It starts with live training but adds two additional layers: </a:t>
            </a:r>
          </a:p>
          <a:p>
            <a:br>
              <a:rPr lang="en-US" sz="1200" dirty="0"/>
            </a:br>
            <a:endParaRPr lang="en-US" sz="1200" dirty="0"/>
          </a:p>
          <a:p>
            <a:r>
              <a:rPr lang="en-US" sz="1200" b="1" dirty="0"/>
              <a:t>Virtual training </a:t>
            </a:r>
            <a:r>
              <a:rPr lang="en-US" sz="1200" dirty="0"/>
              <a:t>that involves </a:t>
            </a:r>
            <a:r>
              <a:rPr lang="en-US" sz="1200" i="1" dirty="0"/>
              <a:t>real </a:t>
            </a:r>
            <a:r>
              <a:rPr lang="en-US" sz="1200" dirty="0"/>
              <a:t>people operating simulated systems (e.g. aircrew operating an aircraft simulator) </a:t>
            </a:r>
          </a:p>
          <a:p>
            <a:r>
              <a:rPr lang="en-US" sz="1200" dirty="0"/>
              <a:t>● </a:t>
            </a:r>
            <a:r>
              <a:rPr lang="en-US" sz="1200" b="1" dirty="0"/>
              <a:t>Constructive training </a:t>
            </a:r>
            <a:r>
              <a:rPr lang="en-US" sz="1200" dirty="0"/>
              <a:t>that involves </a:t>
            </a:r>
            <a:r>
              <a:rPr lang="en-US" sz="1200" i="1" dirty="0"/>
              <a:t>simulated </a:t>
            </a:r>
            <a:r>
              <a:rPr lang="en-US" sz="1200" dirty="0"/>
              <a:t>people operating simulated systems (e.g., a computer program generating and controlling missile threats presented to real aircrew in an aircraft simulator). </a:t>
            </a:r>
          </a:p>
          <a:p>
            <a:r>
              <a:rPr lang="en-US" sz="1200" dirty="0"/>
              <a:t>Live, Virtual, and Constructive (LVC) training blends these three approaches by using models and simulations individually or together to depict an air, space, land, sea, electronic and cyber operational environment/scenario. </a:t>
            </a:r>
          </a:p>
          <a:p>
            <a:r>
              <a:rPr lang="en-US" sz="1200" dirty="0"/>
              <a:t>Personnel or units not actually participating in a live training event may participate virtually and with constructive simulations that provide the ability to “inject” battlefield effects and simulated or constructed threats into live systems. Warfighting communities across the services utilize various models, simulations and simulators at different levels of fidelity. LVC technologies can replicate realistic mission conditions using real or simulated people, systems, threats and environments. LVC capabilities can also provide flexible, cost-effective means to develop skills, maintain proficiency, refine TTPs and rehearse missions. The various DoD services are still working to ensure they have the right mix of live, virtual, and constructive training in order to maximize cost savings but they are committed to finding that balance in order to be more cost effective.4 It is expected that the optimal mix will change over time, and from platform to platform, depending on the state of technology available and employed. </a:t>
            </a:r>
          </a:p>
          <a:p>
            <a:endParaRPr lang="en-US" altLang="en-US" sz="1200" dirty="0">
              <a:ea typeface="ＭＳ Ｐゴシック" charset="-128"/>
            </a:endParaRPr>
          </a:p>
          <a:p>
            <a:r>
              <a:rPr lang="en-US" altLang="en-US" sz="1200" dirty="0">
                <a:ea typeface="ＭＳ Ｐゴシック" charset="-128"/>
              </a:rPr>
              <a:t>These are the different components that make up the LVC world</a:t>
            </a:r>
          </a:p>
          <a:p>
            <a:endParaRPr lang="en-US" altLang="en-US" sz="1200" dirty="0">
              <a:ea typeface="ＭＳ Ｐゴシック" charset="-128"/>
            </a:endParaRPr>
          </a:p>
          <a:p>
            <a:r>
              <a:rPr lang="en-US" altLang="en-US" sz="1200" dirty="0">
                <a:ea typeface="ＭＳ Ｐゴシック" charset="-128"/>
              </a:rPr>
              <a:t>Live assets, usually on ranges</a:t>
            </a:r>
          </a:p>
          <a:p>
            <a:r>
              <a:rPr lang="en-US" altLang="en-US" sz="1200" dirty="0">
                <a:ea typeface="ＭＳ Ｐゴシック" charset="-128"/>
              </a:rPr>
              <a:t>Constructive assets</a:t>
            </a:r>
          </a:p>
          <a:p>
            <a:r>
              <a:rPr lang="en-US" altLang="en-US" sz="1200" dirty="0">
                <a:ea typeface="ＭＳ Ｐゴシック" charset="-128"/>
              </a:rPr>
              <a:t>Live or Real world command and control of assets</a:t>
            </a:r>
          </a:p>
          <a:p>
            <a:r>
              <a:rPr lang="en-US" altLang="en-US" sz="1200" dirty="0">
                <a:ea typeface="ＭＳ Ｐゴシック" charset="-128"/>
              </a:rPr>
              <a:t>Virtual and Simulated assets</a:t>
            </a:r>
          </a:p>
          <a:p>
            <a:endParaRPr lang="en-US" altLang="en-US" sz="1200" dirty="0">
              <a:ea typeface="ＭＳ Ｐゴシック" charset="-128"/>
            </a:endParaRPr>
          </a:p>
          <a:p>
            <a:r>
              <a:rPr lang="en-US" altLang="en-US" sz="1200" dirty="0">
                <a:ea typeface="ＭＳ Ｐゴシック" charset="-128"/>
              </a:rPr>
              <a:t>LVC brings these four components together for the purpose of enhancing the benefit of training while reducing cost</a:t>
            </a:r>
          </a:p>
          <a:p>
            <a:endParaRPr lang="en-US" altLang="en-US" sz="1200" dirty="0">
              <a:ea typeface="ＭＳ Ｐゴシック" charset="-128"/>
            </a:endParaRPr>
          </a:p>
          <a:p>
            <a:endParaRPr lang="en-US" sz="120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3372614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charset="0"/>
                <a:ea typeface="+mn-ea"/>
                <a:cs typeface="+mn-cs"/>
              </a:rPr>
              <a:t>Let's apply zero trust to LVC networks.  it's obvious that in order to realize one synthetic environment across a wide-ranging workforce of many subjects, who are operating across a diverse networking and connectivity workplace, -- And, who are accessing many resources and workloads – That a simplified approach is not only necessary, it is a mission enabler to provide greater visibility and enforcement across a hybrid </a:t>
            </a:r>
            <a:r>
              <a:rPr kumimoji="1" lang="en-US" sz="1200" kern="1200" dirty="0" err="1">
                <a:solidFill>
                  <a:schemeClr val="tx1"/>
                </a:solidFill>
                <a:effectLst/>
                <a:latin typeface="Arial" charset="0"/>
                <a:ea typeface="+mn-ea"/>
                <a:cs typeface="+mn-cs"/>
              </a:rPr>
              <a:t>multicloud</a:t>
            </a:r>
            <a:r>
              <a:rPr kumimoji="1" lang="en-US" sz="1200" kern="1200" dirty="0">
                <a:solidFill>
                  <a:schemeClr val="tx1"/>
                </a:solidFill>
                <a:effectLst/>
                <a:latin typeface="Arial" charset="0"/>
                <a:ea typeface="+mn-ea"/>
                <a:cs typeface="+mn-cs"/>
              </a:rPr>
              <a:t> LVC architecture.  </a:t>
            </a:r>
          </a:p>
          <a:p>
            <a:r>
              <a:rPr kumimoji="1" lang="en-US" sz="1200" kern="1200" dirty="0">
                <a:solidFill>
                  <a:schemeClr val="tx1"/>
                </a:solidFill>
                <a:effectLst/>
                <a:latin typeface="Arial" charset="0"/>
                <a:ea typeface="+mn-ea"/>
                <a:cs typeface="+mn-cs"/>
              </a:rPr>
              <a:t> </a:t>
            </a:r>
          </a:p>
          <a:p>
            <a:r>
              <a:rPr kumimoji="1" lang="en-US" sz="1200" kern="1200" dirty="0">
                <a:solidFill>
                  <a:schemeClr val="tx1"/>
                </a:solidFill>
                <a:effectLst/>
                <a:latin typeface="Arial" charset="0"/>
                <a:ea typeface="+mn-ea"/>
                <a:cs typeface="+mn-cs"/>
              </a:rPr>
              <a:t>Taking this approach makes it easier to implement the design since now we are providing access based off of Identity by the function of subjects in context to their mission – not doing so based on location or VLAN assignment or other impositions on the network design.  This is particularly important since once you create the policy and access design and implement it through software define networking, you don't have to change the entire network design as subjects and or resources are added or removed from the LVC environment. When you think about this in terms of network accreditation, this significantly enhanced enhances agility and aides the in the ATO process since you have implemented least privilege access by design and you can show how policy is continuously enforced – even if subject or resources must be changed, you are not beginning from square 1.</a:t>
            </a:r>
          </a:p>
          <a:p>
            <a:r>
              <a:rPr kumimoji="1" lang="en-US" sz="1200" kern="1200" dirty="0">
                <a:solidFill>
                  <a:schemeClr val="tx1"/>
                </a:solidFill>
                <a:effectLst/>
                <a:latin typeface="Arial" charset="0"/>
                <a:ea typeface="+mn-ea"/>
                <a:cs typeface="+mn-cs"/>
              </a:rPr>
              <a:t> </a:t>
            </a:r>
          </a:p>
          <a:p>
            <a:r>
              <a:rPr kumimoji="1" lang="en-US" sz="1200" kern="1200" dirty="0">
                <a:solidFill>
                  <a:schemeClr val="tx1"/>
                </a:solidFill>
                <a:effectLst/>
                <a:latin typeface="Arial" charset="0"/>
                <a:ea typeface="+mn-ea"/>
                <a:cs typeface="+mn-cs"/>
              </a:rPr>
              <a:t>The approach also includes both threat and risk based approaches to securing data which is critical not only for responding to real time external threats with informed threat intelligence, but also being able to establish and implement protection against internal threats through continuous visibility.  </a:t>
            </a:r>
          </a:p>
          <a:p>
            <a:r>
              <a:rPr kumimoji="1" lang="en-US" sz="1200" kern="1200" dirty="0">
                <a:solidFill>
                  <a:schemeClr val="tx1"/>
                </a:solidFill>
                <a:effectLst/>
                <a:latin typeface="Arial" charset="0"/>
                <a:ea typeface="+mn-ea"/>
                <a:cs typeface="+mn-cs"/>
              </a:rPr>
              <a:t> </a:t>
            </a:r>
          </a:p>
          <a:p>
            <a:r>
              <a:rPr kumimoji="1" lang="en-US" sz="1200" kern="1200" dirty="0">
                <a:solidFill>
                  <a:schemeClr val="tx1"/>
                </a:solidFill>
                <a:effectLst/>
                <a:latin typeface="Arial" charset="0"/>
                <a:ea typeface="+mn-ea"/>
                <a:cs typeface="+mn-cs"/>
              </a:rPr>
              <a:t>Finally this level of software abstraction makes it far easier to operate the network and operators can focus on the performance of the LVC synthetic environment versus having to spend their time constantly adjusting network access and reengineering the network’s physical layer – which could actually cause greater security problems and degrade the LVC environment during execution</a:t>
            </a:r>
          </a:p>
          <a:p>
            <a:endParaRPr kumimoji="1" lang="en-US" sz="1200" kern="1200" dirty="0">
              <a:solidFill>
                <a:schemeClr val="tx1"/>
              </a:solidFill>
              <a:effectLst/>
              <a:latin typeface="Arial" charset="0"/>
              <a:ea typeface="+mn-ea"/>
              <a:cs typeface="+mn-cs"/>
            </a:endParaRPr>
          </a:p>
          <a:p>
            <a:r>
              <a:rPr kumimoji="1" lang="en-US" sz="1200" kern="1200" dirty="0">
                <a:solidFill>
                  <a:schemeClr val="tx1"/>
                </a:solidFill>
                <a:effectLst/>
                <a:latin typeface="Arial" charset="0"/>
                <a:ea typeface="+mn-ea"/>
                <a:cs typeface="+mn-cs"/>
              </a:rPr>
              <a:t>Certification and Accreditation can be applied to the software and hardware infrastructure to ensure a more agile environment.  This has been accomplished within the Navy in the Virtual Pilot Ship program.  C&amp;A of the infrastructure is decoupled from the actual applications running on the PEO IWS Combat Systems infrastructure.</a:t>
            </a:r>
          </a:p>
          <a:p>
            <a:endParaRPr lang="en-US" sz="120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2935642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688975"/>
            <a:ext cx="6019800" cy="3386138"/>
          </a:xfrm>
        </p:spPr>
      </p:sp>
      <p:sp>
        <p:nvSpPr>
          <p:cNvPr id="3" name="Notes Placeholder 2"/>
          <p:cNvSpPr>
            <a:spLocks noGrp="1"/>
          </p:cNvSpPr>
          <p:nvPr>
            <p:ph type="body" idx="1"/>
          </p:nvPr>
        </p:nvSpPr>
        <p:spPr/>
        <p:txBody>
          <a:bodyPr/>
          <a:lstStyle/>
          <a:p>
            <a:r>
              <a:rPr lang="en-US" dirty="0"/>
              <a:t>This tutorial addressed these Learning Objectives</a:t>
            </a:r>
          </a:p>
          <a:p>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401328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en-US" sz="1200" dirty="0">
                <a:latin typeface="Arial" charset="0"/>
                <a:ea typeface="ＭＳ Ｐゴシック" charset="-128"/>
              </a:rPr>
              <a:t>Please feel free to reach out to us afterwards, here at the event or anytime you have questions.</a:t>
            </a:r>
          </a:p>
          <a:p>
            <a:endParaRPr lang="en-US" altLang="en-US" sz="1200" dirty="0">
              <a:latin typeface="Arial" charset="0"/>
              <a:ea typeface="ＭＳ Ｐゴシック" charset="-128"/>
            </a:endParaRPr>
          </a:p>
          <a:p>
            <a:r>
              <a:rPr lang="en-US" altLang="en-US" sz="1200" dirty="0">
                <a:latin typeface="Arial" charset="0"/>
                <a:ea typeface="ＭＳ Ｐゴシック" charset="-128"/>
              </a:rPr>
              <a:t>What can we address now?</a:t>
            </a:r>
          </a:p>
          <a:p>
            <a:endParaRPr lang="en-US" altLang="en-US" sz="1200" dirty="0">
              <a:latin typeface="Arial" charset="0"/>
              <a:ea typeface="ＭＳ Ｐゴシック" charset="-128"/>
            </a:endParaRPr>
          </a:p>
        </p:txBody>
      </p:sp>
      <p:sp>
        <p:nvSpPr>
          <p:cNvPr id="4" name="Slide Number Placeholder 3"/>
          <p:cNvSpPr>
            <a:spLocks noGrp="1"/>
          </p:cNvSpPr>
          <p:nvPr>
            <p:ph type="sldNum" sz="quarter" idx="5"/>
          </p:nvPr>
        </p:nvSpPr>
        <p:spPr/>
        <p:txBody>
          <a:bodyPr/>
          <a:lstStyle/>
          <a:p>
            <a:pPr>
              <a:defRPr/>
            </a:pPr>
            <a:fld id="{5630A29F-42AF-594A-9271-063C447934ED}" type="slidenum">
              <a:rPr lang="en-US" smtClean="0"/>
              <a:pPr>
                <a:defRPr/>
              </a:pPr>
              <a:t>43</a:t>
            </a:fld>
            <a:endParaRPr lang="en-US" dirty="0"/>
          </a:p>
        </p:txBody>
      </p:sp>
    </p:spTree>
    <p:extLst>
      <p:ext uri="{BB962C8B-B14F-4D97-AF65-F5344CB8AC3E}">
        <p14:creationId xmlns:p14="http://schemas.microsoft.com/office/powerpoint/2010/main" val="73824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What’s behind the lightning bolts: Commercial off the Shelf (COTS) technologies </a:t>
            </a:r>
          </a:p>
          <a:p>
            <a:endParaRPr lang="en-US" sz="1200" dirty="0"/>
          </a:p>
          <a:p>
            <a:r>
              <a:rPr lang="en-US" sz="1200" dirty="0"/>
              <a:t>COTS will play an increasingly critical role in LVC systems as the government and its integrators attempt to reduce development and upgrade costs by leveraging the advances in commercial Information Technologies. The DoD will not usually drive the IT industry but rather will inherit what commercial industry drives in the IT industry. So to be successful, LVC training must leverage COTS IT capabilities and solutions to drive cost effectiveness and to fuel innovation. Some of the COTS IT technologies that may greatly benefit LVC training operations, support and delivery are: </a:t>
            </a:r>
          </a:p>
          <a:p>
            <a:pPr lvl="1"/>
            <a:r>
              <a:rPr lang="en-US" sz="1200" dirty="0"/>
              <a:t>Computing </a:t>
            </a:r>
          </a:p>
          <a:p>
            <a:pPr lvl="1"/>
            <a:r>
              <a:rPr lang="en-US" sz="1200" dirty="0"/>
              <a:t>Edge Computing </a:t>
            </a:r>
          </a:p>
          <a:p>
            <a:pPr lvl="1"/>
            <a:r>
              <a:rPr lang="en-US" sz="1200" dirty="0"/>
              <a:t>Optical Networking </a:t>
            </a:r>
          </a:p>
          <a:p>
            <a:pPr lvl="1"/>
            <a:r>
              <a:rPr lang="en-US" sz="1200" dirty="0"/>
              <a:t>Land Mobile Radios </a:t>
            </a:r>
          </a:p>
          <a:p>
            <a:pPr lvl="1"/>
            <a:r>
              <a:rPr lang="en-US" sz="1200" dirty="0"/>
              <a:t>Wireless INCLUDING 5G with lower latency and higher bandwidth</a:t>
            </a:r>
          </a:p>
          <a:p>
            <a:pPr lvl="1"/>
            <a:r>
              <a:rPr lang="en-US" sz="1200" dirty="0"/>
              <a:t>Collaboration </a:t>
            </a:r>
          </a:p>
          <a:p>
            <a:pPr lvl="1"/>
            <a:endParaRPr lang="en-US" sz="1200" dirty="0"/>
          </a:p>
          <a:p>
            <a:pPr lvl="1"/>
            <a:r>
              <a:rPr lang="en-US" sz="1200" dirty="0"/>
              <a:t>And it all has to be secured</a:t>
            </a:r>
          </a:p>
          <a:p>
            <a:endParaRPr lang="en-US" sz="1200" dirty="0"/>
          </a:p>
          <a:p>
            <a:r>
              <a:rPr lang="en-US" altLang="en-US" sz="1200" dirty="0">
                <a:ea typeface="ＭＳ Ｐゴシック" charset="-128"/>
              </a:rPr>
              <a:t>All elements require cybersecurity from the data center to the edge</a:t>
            </a:r>
          </a:p>
          <a:p>
            <a:endParaRPr lang="en-US" altLang="en-US" sz="1200" dirty="0">
              <a:ea typeface="ＭＳ Ｐゴシック" charset="-128"/>
            </a:endParaRPr>
          </a:p>
          <a:p>
            <a:r>
              <a:rPr lang="en-US" altLang="en-US" sz="1200" dirty="0">
                <a:ea typeface="ＭＳ Ｐゴシック" charset="-128"/>
              </a:rPr>
              <a:t>Virtual Machines in the data center</a:t>
            </a:r>
          </a:p>
          <a:p>
            <a:r>
              <a:rPr lang="en-US" altLang="en-US" sz="1200" dirty="0">
                <a:ea typeface="ＭＳ Ｐゴシック" charset="-128"/>
              </a:rPr>
              <a:t>Network transport</a:t>
            </a:r>
          </a:p>
          <a:p>
            <a:r>
              <a:rPr lang="en-US" altLang="en-US" sz="1200" dirty="0">
                <a:ea typeface="ＭＳ Ｐゴシック" charset="-128"/>
              </a:rPr>
              <a:t>Pre and Post-mission collaboration</a:t>
            </a:r>
          </a:p>
          <a:p>
            <a:r>
              <a:rPr lang="en-US" altLang="en-US" sz="1200" dirty="0">
                <a:ea typeface="ＭＳ Ｐゴシック" charset="-128"/>
              </a:rPr>
              <a:t>Simulations</a:t>
            </a:r>
          </a:p>
          <a:p>
            <a:r>
              <a:rPr lang="en-US" altLang="en-US" sz="1200" dirty="0">
                <a:ea typeface="ＭＳ Ｐゴシック" charset="-128"/>
              </a:rPr>
              <a:t>Range operations, etc.</a:t>
            </a:r>
          </a:p>
          <a:p>
            <a:endParaRPr lang="en-US" altLang="en-US" sz="1200" dirty="0">
              <a:ea typeface="ＭＳ Ｐゴシック" charset="-128"/>
            </a:endParaRPr>
          </a:p>
          <a:p>
            <a:r>
              <a:rPr lang="en-US" altLang="en-US" sz="1200" dirty="0">
                <a:ea typeface="ＭＳ Ｐゴシック" charset="-128"/>
              </a:rPr>
              <a:t>The LVC interconnected system of systems is inherently networked.  As LVC training scenarios are highly flexible, the Things or Subjects, connections and applications need to be covered by a zero trust cybersecurity architecture which enforces least privileged access as elements of the LVC architecture are connected in various ways or at different times.  Building trust is critical to manage risk in highly complex and dynamic LVC events.</a:t>
            </a:r>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342657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ＭＳ Ｐゴシック" charset="0"/>
                <a:cs typeface="Arial" panose="020B0604020202020204" pitchFamily="34" charset="0"/>
              </a:rPr>
              <a:t>Bringing together a meaningful LVC experience requires m</a:t>
            </a:r>
            <a:r>
              <a:rPr kumimoji="1" lang="en-US" sz="1200" kern="1200" dirty="0">
                <a:solidFill>
                  <a:schemeClr val="tx1"/>
                </a:solidFill>
                <a:effectLst/>
                <a:latin typeface="Arial" panose="020B0604020202020204" pitchFamily="34" charset="0"/>
                <a:ea typeface="ＭＳ Ｐゴシック" charset="0"/>
                <a:cs typeface="Arial" panose="020B0604020202020204" pitchFamily="34" charset="0"/>
              </a:rPr>
              <a:t>anaging resources across different infrastructure platforms to support distributed applications, sharing </a:t>
            </a:r>
            <a:r>
              <a:rPr kumimoji="1" lang="en-US" sz="1200" kern="1200" dirty="0" err="1">
                <a:solidFill>
                  <a:schemeClr val="tx1"/>
                </a:solidFill>
                <a:effectLst/>
                <a:latin typeface="Arial" panose="020B0604020202020204" pitchFamily="34" charset="0"/>
                <a:ea typeface="ＭＳ Ｐゴシック" charset="0"/>
                <a:cs typeface="Arial" panose="020B0604020202020204" pitchFamily="34" charset="0"/>
              </a:rPr>
              <a:t>datat</a:t>
            </a:r>
            <a:r>
              <a:rPr kumimoji="1" lang="en-US" sz="1200" kern="1200" dirty="0">
                <a:solidFill>
                  <a:schemeClr val="tx1"/>
                </a:solidFill>
                <a:effectLst/>
                <a:latin typeface="Arial" panose="020B0604020202020204" pitchFamily="34" charset="0"/>
                <a:ea typeface="ＭＳ Ｐゴシック" charset="0"/>
                <a:cs typeface="Arial" panose="020B0604020202020204" pitchFamily="34" charset="0"/>
              </a:rPr>
              <a:t>, as well as making decisions on cost and placement – it is not easy and IT teams are struggling. With all this complexity, how do you get full utilization of your infrastructure?  And how can you be confident that your applications and data are secure and will continuously perform at the level LVC Requires? And how can you accomplish all this with ever-shrinking budgets?   </a:t>
            </a:r>
          </a:p>
          <a:p>
            <a:endParaRPr kumimoji="1"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kumimoji="1" lang="en-US" sz="1200" kern="1200" dirty="0">
                <a:solidFill>
                  <a:schemeClr val="tx1"/>
                </a:solidFill>
                <a:effectLst/>
                <a:latin typeface="Arial" panose="020B0604020202020204" pitchFamily="34" charset="0"/>
                <a:ea typeface="ＭＳ Ｐゴシック" charset="0"/>
                <a:cs typeface="Arial" panose="020B0604020202020204" pitchFamily="34" charset="0"/>
              </a:rPr>
              <a:t>In today’s expanding and </a:t>
            </a:r>
            <a:r>
              <a:rPr kumimoji="1"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multicloud</a:t>
            </a:r>
            <a:r>
              <a:rPr kumimoji="1" lang="en-US" sz="1200" kern="1200" dirty="0">
                <a:solidFill>
                  <a:schemeClr val="tx1"/>
                </a:solidFill>
                <a:effectLst/>
                <a:latin typeface="Arial" panose="020B0604020202020204" pitchFamily="34" charset="0"/>
                <a:ea typeface="ＭＳ Ｐゴシック" charset="0"/>
                <a:cs typeface="Arial" panose="020B0604020202020204" pitchFamily="34" charset="0"/>
              </a:rPr>
              <a:t> world, managing all this complexity is beyond human capabilities. </a:t>
            </a:r>
          </a:p>
          <a:p>
            <a:pPr algn="l" rtl="0" fontAlgn="base"/>
            <a:r>
              <a:rPr lang="en-US" sz="1200" b="0" i="0" dirty="0">
                <a:solidFill>
                  <a:srgbClr val="000000"/>
                </a:solidFill>
                <a:effectLst/>
                <a:latin typeface="Arial" panose="020B0604020202020204" pitchFamily="34" charset="0"/>
                <a:cs typeface="Arial" panose="020B0604020202020204" pitchFamily="34" charset="0"/>
              </a:rPr>
              <a:t>LVC requires a digital experience that requires a broad number of connections that create one synthetic environment from the connection of many environments   </a:t>
            </a:r>
          </a:p>
          <a:p>
            <a:pPr algn="l" rtl="0" fontAlgn="base"/>
            <a:r>
              <a:rPr lang="en-US" sz="1200" b="0" i="0" dirty="0">
                <a:solidFill>
                  <a:srgbClr val="000000"/>
                </a:solidFill>
                <a:effectLst/>
                <a:latin typeface="Arial" panose="020B0604020202020204" pitchFamily="34" charset="0"/>
                <a:cs typeface="Arial" panose="020B0604020202020204" pitchFamily="34" charset="0"/>
              </a:rPr>
              <a:t> </a:t>
            </a:r>
          </a:p>
          <a:p>
            <a:pPr algn="l" rtl="0" fontAlgn="base"/>
            <a:r>
              <a:rPr lang="en-US" sz="1200" b="0" i="0" dirty="0">
                <a:solidFill>
                  <a:srgbClr val="000000"/>
                </a:solidFill>
                <a:effectLst/>
                <a:latin typeface="Arial" panose="020B0604020202020204" pitchFamily="34" charset="0"/>
                <a:cs typeface="Arial" panose="020B0604020202020204" pitchFamily="34" charset="0"/>
              </a:rPr>
              <a:t>In the commercial world, the scale and velocity of distributed apps and their corresponding on-prem and public cloud infrastructure has outstripped manual approaches to resource management – and this applies to LVC, too.  It is necessary to connect all the dots and ensure security at scale and at the speed required for LVC Demands. </a:t>
            </a:r>
          </a:p>
          <a:p>
            <a:pPr algn="l" rtl="0" fontAlgn="base"/>
            <a:r>
              <a:rPr lang="en-US" sz="1200" b="0" i="0" dirty="0">
                <a:solidFill>
                  <a:srgbClr val="000000"/>
                </a:solidFill>
                <a:effectLst/>
                <a:latin typeface="Arial" panose="020B0604020202020204" pitchFamily="34" charset="0"/>
                <a:cs typeface="Arial" panose="020B0604020202020204" pitchFamily="34" charset="0"/>
              </a:rPr>
              <a:t> </a:t>
            </a:r>
          </a:p>
          <a:p>
            <a:pPr algn="l" rtl="0" fontAlgn="base"/>
            <a:r>
              <a:rPr lang="en-US" sz="1200" b="0" i="0" dirty="0">
                <a:solidFill>
                  <a:srgbClr val="000000"/>
                </a:solidFill>
                <a:effectLst/>
                <a:latin typeface="Arial" panose="020B0604020202020204" pitchFamily="34" charset="0"/>
                <a:cs typeface="Arial" panose="020B0604020202020204" pitchFamily="34" charset="0"/>
              </a:rPr>
              <a:t>Continuously securing devices, infrastructure, and data/applications requires an approach to security where the border is defined at the moment of and point of access – The need for Zero Trust is now</a:t>
            </a:r>
          </a:p>
          <a:p>
            <a:pPr algn="l" rtl="0" fontAlgn="base"/>
            <a:endParaRPr lang="en-US" sz="1200" b="0" i="0" dirty="0">
              <a:solidFill>
                <a:srgbClr val="000000"/>
              </a:solidFill>
              <a:effectLst/>
              <a:latin typeface="Arial" panose="020B0604020202020204" pitchFamily="34" charset="0"/>
              <a:cs typeface="Arial" panose="020B0604020202020204" pitchFamily="34" charset="0"/>
            </a:endParaRPr>
          </a:p>
          <a:p>
            <a:pPr algn="l" rtl="0" fontAlgn="base"/>
            <a:r>
              <a:rPr lang="en-US" sz="1200" b="0" i="0" dirty="0">
                <a:solidFill>
                  <a:srgbClr val="000000"/>
                </a:solidFill>
                <a:effectLst/>
                <a:latin typeface="Arial" panose="020B0604020202020204" pitchFamily="34" charset="0"/>
                <a:cs typeface="Arial" panose="020B0604020202020204" pitchFamily="34" charset="0"/>
              </a:rPr>
              <a:t>There is no more perimeter.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145508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We’re going to dig deep into ZT – but, at its core, ZT is about connecting subjects to resources.</a:t>
            </a:r>
          </a:p>
          <a:p>
            <a:endParaRPr lang="en-US" sz="1200" dirty="0"/>
          </a:p>
          <a:p>
            <a:r>
              <a:rPr lang="en-US" sz="1200" dirty="0"/>
              <a:t>In the context of LVC, we can describe these components as the “subjects” who are user/devices of the Workforce,</a:t>
            </a:r>
          </a:p>
          <a:p>
            <a:endParaRPr lang="en-US" sz="1200" dirty="0"/>
          </a:p>
          <a:p>
            <a:r>
              <a:rPr lang="en-US" sz="1200" dirty="0"/>
              <a:t>The Workplace for the subjects are the core networks that connects and secures their access to the,</a:t>
            </a:r>
          </a:p>
          <a:p>
            <a:endParaRPr lang="en-US" sz="1200" dirty="0"/>
          </a:p>
          <a:p>
            <a:r>
              <a:rPr lang="en-US" sz="1200" dirty="0"/>
              <a:t>Workloads–These are the “resources” which are the data and applications the subjects need to get their mission done</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028508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demystify some of the ZT Functional terms and make them applicable to LVC</a:t>
            </a:r>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Subject- </a:t>
            </a:r>
            <a:r>
              <a:rPr kumimoji="1" lang="en-US" sz="1200" kern="1200" dirty="0">
                <a:solidFill>
                  <a:schemeClr val="tx1"/>
                </a:solidFill>
                <a:effectLst/>
                <a:latin typeface="Arial" charset="0"/>
                <a:ea typeface="+mn-ea"/>
                <a:cs typeface="+mn-cs"/>
              </a:rPr>
              <a:t>a subject needs access to an enterprise resource. Access is granted through a policy decision point (PDP) and corresponding policy enforcement point (PEP)</a:t>
            </a:r>
          </a:p>
          <a:p>
            <a:r>
              <a:rPr lang="en-US" sz="1200" dirty="0"/>
              <a:t> </a:t>
            </a:r>
          </a:p>
          <a:p>
            <a:r>
              <a:rPr lang="en-US" sz="1200" dirty="0"/>
              <a:t>Identity - </a:t>
            </a:r>
            <a:r>
              <a:rPr kumimoji="1" lang="en-US" sz="1200" kern="1200" dirty="0">
                <a:solidFill>
                  <a:schemeClr val="tx1"/>
                </a:solidFill>
                <a:effectLst/>
                <a:latin typeface="Arial" charset="0"/>
                <a:ea typeface="+mn-ea"/>
                <a:cs typeface="+mn-cs"/>
              </a:rPr>
              <a:t>can include the subjects user account (or service’s identity) and any associated attributes assigned by the enterprise to that account or artifacts to authenticate automated tasks. Requesting asset state can include device characteristics such as software versions installed, network location, time/date of request, previously observed behavior, and installed credentials. Behavioral attributes include, but not limited to, automated subject analytics, device analytics, and measured deviations from observed usage patterns. </a:t>
            </a:r>
          </a:p>
          <a:p>
            <a:endParaRPr lang="en-US"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Resources - Access to individual enterprise resources is granted on a per-session basis. Trust in the requester is evaluated before the access is granted. Access should also be granted with the least privileges needed to complete the task </a:t>
            </a:r>
          </a:p>
          <a:p>
            <a:endParaRPr lang="en-US" sz="1200" dirty="0"/>
          </a:p>
          <a:p>
            <a:r>
              <a:rPr lang="en-US" sz="1200" dirty="0"/>
              <a:t>Policy - </a:t>
            </a:r>
            <a:r>
              <a:rPr kumimoji="1" lang="en-US" sz="1200" kern="1200" dirty="0">
                <a:solidFill>
                  <a:schemeClr val="tx1"/>
                </a:solidFill>
                <a:effectLst/>
                <a:latin typeface="Arial" charset="0"/>
                <a:ea typeface="+mn-ea"/>
                <a:cs typeface="+mn-cs"/>
              </a:rPr>
              <a:t>is the set of access rules based on attributes that an organization assigns to a subject, data asset, or application. </a:t>
            </a:r>
          </a:p>
          <a:p>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Software Defined -  </a:t>
            </a:r>
            <a:r>
              <a:rPr kumimoji="1" lang="en-US" sz="1200" kern="1200" dirty="0">
                <a:solidFill>
                  <a:schemeClr val="tx1"/>
                </a:solidFill>
                <a:effectLst/>
                <a:latin typeface="Arial" charset="0"/>
                <a:ea typeface="+mn-ea"/>
                <a:cs typeface="+mn-cs"/>
              </a:rPr>
              <a:t>software defined access or setting up a software defined perimeter (SDP) includes concepts from Software Defined Networks (SDN) and intent-based networking (IBN).  In this approach, Policy Admin acts as the network controller that sets up and reconfigures the network based on the decisions made by the Policy Engine.  Policy is dynamic and continually checks Identity, understands Threat, and makes risk-based decisions and enforces network access logically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sz="1200"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2282115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we go deeper into ZT, let’s discuss why this is so important / why you are hearing so much about ZT today. . . </a:t>
            </a:r>
          </a:p>
          <a:p>
            <a:endParaRPr lang="en-US" sz="1200" dirty="0"/>
          </a:p>
          <a:p>
            <a:r>
              <a:rPr lang="en-US" sz="1200" dirty="0"/>
              <a:t>Greater adoption of Cloud – “The border is down” – cannot draw a perimeter around your environment – that is why identity is the new border</a:t>
            </a:r>
          </a:p>
          <a:p>
            <a:endParaRPr lang="en-US" sz="1200" dirty="0"/>
          </a:p>
          <a:p>
            <a:r>
              <a:rPr lang="en-US" sz="1200" dirty="0"/>
              <a:t>Threats are more advanced – and we have to guard against both those from the outside as well as those that could come from the inside – especially in a large enterprise </a:t>
            </a:r>
          </a:p>
          <a:p>
            <a:endParaRPr lang="en-US" sz="1200" dirty="0"/>
          </a:p>
          <a:p>
            <a:r>
              <a:rPr lang="en-US" sz="1200" dirty="0"/>
              <a:t>More and more endpoints and users than ever before – always a goal of LVC to be inclusive – need to do so without sacrificing security.</a:t>
            </a:r>
          </a:p>
          <a:p>
            <a:endParaRPr lang="en-US" sz="1200" dirty="0"/>
          </a:p>
          <a:p>
            <a:r>
              <a:rPr lang="en-US" sz="1200" dirty="0"/>
              <a:t>Greater complexity requires more network abstraction to work at machine speed</a:t>
            </a:r>
          </a:p>
          <a:p>
            <a:endParaRPr lang="en-US" sz="1200" dirty="0"/>
          </a:p>
          <a:p>
            <a:r>
              <a:rPr lang="en-US" sz="1200" dirty="0"/>
              <a:t>All of this is directly applicable to LVC networks.  LVC networks are leveraging multiple clouds for advanced capabilities such as artificial intelligence.  LVC networks are fluid; they frequently change from training evolution or scenario to the next.  As forces connect more and more devices and sensors across the battlefield, the attack surface greatly expands and the perimeter disappears.  Trust of LVC elements must be verified based on the risk that they may present to the overall network or to mission success.</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694860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dirty="0"/>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3" name="Group 12">
            <a:extLst>
              <a:ext uri="{FF2B5EF4-FFF2-40B4-BE49-F238E27FC236}">
                <a16:creationId xmlns:a16="http://schemas.microsoft.com/office/drawing/2014/main" id="{AC5A8E34-9CE4-AF44-8ECF-1A15F5760552}"/>
              </a:ext>
            </a:extLst>
          </p:cNvPr>
          <p:cNvGrpSpPr/>
          <p:nvPr userDrawn="1"/>
        </p:nvGrpSpPr>
        <p:grpSpPr>
          <a:xfrm>
            <a:off x="-163159" y="-7561"/>
            <a:ext cx="12359277" cy="1365965"/>
            <a:chOff x="-163159" y="-7561"/>
            <a:chExt cx="12359277" cy="1365965"/>
          </a:xfrm>
        </p:grpSpPr>
        <p:pic>
          <p:nvPicPr>
            <p:cNvPr id="15" name="Picture 14">
              <a:extLst>
                <a:ext uri="{FF2B5EF4-FFF2-40B4-BE49-F238E27FC236}">
                  <a16:creationId xmlns:a16="http://schemas.microsoft.com/office/drawing/2014/main" id="{FC247CD5-EAF5-7943-9D83-E63C7F8504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561"/>
              <a:ext cx="12196118" cy="1365965"/>
            </a:xfrm>
            <a:prstGeom prst="rect">
              <a:avLst/>
            </a:prstGeom>
          </p:spPr>
        </p:pic>
        <p:pic>
          <p:nvPicPr>
            <p:cNvPr id="16" name="Picture 15" descr="Text, logo&#10;&#10;Description automatically generated">
              <a:extLst>
                <a:ext uri="{FF2B5EF4-FFF2-40B4-BE49-F238E27FC236}">
                  <a16:creationId xmlns:a16="http://schemas.microsoft.com/office/drawing/2014/main" id="{1D9D1263-67F8-0C42-95F2-BCE53D216F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159" y="235526"/>
              <a:ext cx="2068503" cy="828209"/>
            </a:xfrm>
            <a:prstGeom prst="rect">
              <a:avLst/>
            </a:prstGeom>
          </p:spPr>
        </p:pic>
        <p:pic>
          <p:nvPicPr>
            <p:cNvPr id="23" name="Picture 22" descr="Icon, arrow&#10;&#10;Description automatically generated with medium confidence">
              <a:extLst>
                <a:ext uri="{FF2B5EF4-FFF2-40B4-BE49-F238E27FC236}">
                  <a16:creationId xmlns:a16="http://schemas.microsoft.com/office/drawing/2014/main" id="{6E31FE2B-790A-3E48-ABAD-18A9A978775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0272" y="186098"/>
              <a:ext cx="1057750" cy="1057750"/>
            </a:xfrm>
            <a:prstGeom prst="rect">
              <a:avLst/>
            </a:prstGeom>
          </p:spPr>
        </p:pic>
      </p:grpSp>
      <p:pic>
        <p:nvPicPr>
          <p:cNvPr id="24" name="Picture 23" descr="Icon, arrow&#10;&#10;Description automatically generated with medium confidence">
            <a:extLst>
              <a:ext uri="{FF2B5EF4-FFF2-40B4-BE49-F238E27FC236}">
                <a16:creationId xmlns:a16="http://schemas.microsoft.com/office/drawing/2014/main" id="{F48E79DC-45AD-A44E-A823-8346DA7AD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24FF-6C2E-DE4A-A7D8-8F6F19A4071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30D921A-8180-7B4C-A5E5-0D7C6B51B48C}"/>
              </a:ext>
            </a:extLst>
          </p:cNvPr>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38547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Subtitle and 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
        <p:nvSpPr>
          <p:cNvPr id="10" name="Text Placeholder 5"/>
          <p:cNvSpPr>
            <a:spLocks noGrp="1"/>
          </p:cNvSpPr>
          <p:nvPr>
            <p:ph type="body" sz="quarter" idx="12"/>
          </p:nvPr>
        </p:nvSpPr>
        <p:spPr>
          <a:xfrm>
            <a:off x="591996" y="1145211"/>
            <a:ext cx="11021483" cy="508000"/>
          </a:xfrm>
          <a:prstGeom prst="rect">
            <a:avLst/>
          </a:prstGeom>
        </p:spPr>
        <p:txBody>
          <a:bodyPr/>
          <a:lstStyle>
            <a:lvl1pPr marL="2380" indent="0">
              <a:buNone/>
              <a:defRPr lang="en-US" sz="2400" kern="1200" dirty="0" smtClean="0">
                <a:solidFill>
                  <a:schemeClr val="tx2"/>
                </a:solidFill>
                <a:latin typeface="CiscoSansTT Light" panose="020B0503020201020303" pitchFamily="34" charset="0"/>
                <a:ea typeface="+mn-ea"/>
                <a:cs typeface="+mn-cs"/>
                <a:sym typeface="Arial" pitchFamily="34" charset="0"/>
              </a:defRPr>
            </a:lvl1pPr>
          </a:lstStyle>
          <a:p>
            <a:pPr lvl="0"/>
            <a:r>
              <a:rPr lang="en-US" dirty="0"/>
              <a:t>Click to edit Master text styles</a:t>
            </a:r>
          </a:p>
        </p:txBody>
      </p:sp>
      <p:sp>
        <p:nvSpPr>
          <p:cNvPr id="49" name="Slide Number Placeholder 1"/>
          <p:cNvSpPr>
            <a:spLocks noGrp="1"/>
          </p:cNvSpPr>
          <p:nvPr>
            <p:ph type="sldNum" sz="quarter" idx="4"/>
          </p:nvPr>
        </p:nvSpPr>
        <p:spPr>
          <a:xfrm>
            <a:off x="11160200" y="6507857"/>
            <a:ext cx="479555" cy="366183"/>
          </a:xfrm>
          <a:prstGeom prst="rect">
            <a:avLst/>
          </a:prstGeom>
        </p:spPr>
        <p:txBody>
          <a:bodyPr vert="horz" lIns="91440" tIns="45720" rIns="91440" bIns="45720" rtlCol="0" anchor="ctr"/>
          <a:lstStyle>
            <a:lvl1pPr algn="r">
              <a:defRPr lang="en-US" sz="8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327721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 with Image – Customizabl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1"/>
                </a:solidFill>
              </a:defRPr>
            </a:lvl1pPr>
          </a:lstStyle>
          <a:p>
            <a:pPr lvl="0"/>
            <a:r>
              <a:rPr lang="en-US" dirty="0"/>
              <a:t>Title Goes Here (28pt)</a:t>
            </a:r>
            <a:endParaRPr lang="en-GB" dirty="0"/>
          </a:p>
        </p:txBody>
      </p:sp>
      <p:sp>
        <p:nvSpPr>
          <p:cNvPr id="18" name="Picture Placeholder 2">
            <a:extLst>
              <a:ext uri="{FF2B5EF4-FFF2-40B4-BE49-F238E27FC236}">
                <a16:creationId xmlns:a16="http://schemas.microsoft.com/office/drawing/2014/main" id="{79EBDCC7-8ACA-DA4A-AA3E-D9FC70FCEB08}"/>
              </a:ext>
            </a:extLst>
          </p:cNvPr>
          <p:cNvSpPr>
            <a:spLocks noGrp="1"/>
          </p:cNvSpPr>
          <p:nvPr>
            <p:ph type="pic" sz="quarter" idx="10"/>
          </p:nvPr>
        </p:nvSpPr>
        <p:spPr>
          <a:xfrm>
            <a:off x="7273117" y="1605573"/>
            <a:ext cx="4437888" cy="4437888"/>
          </a:xfrm>
          <a:prstGeom prst="rect">
            <a:avLst/>
          </a:prstGeom>
          <a:noFill/>
        </p:spPr>
        <p:txBody>
          <a:bodyPr vert="horz" lIns="91424" tIns="45712" rIns="91424" bIns="45712" anchor="ctr"/>
          <a:lstStyle>
            <a:lvl1pPr marL="0" indent="0" algn="ctr">
              <a:buNone/>
              <a:defRPr sz="2000" baseline="0">
                <a:solidFill>
                  <a:schemeClr val="bg1">
                    <a:lumMod val="75000"/>
                    <a:alpha val="50000"/>
                  </a:schemeClr>
                </a:solidFill>
                <a:latin typeface="+mj-lt"/>
                <a:cs typeface="CiscoSans ExtraLight"/>
              </a:defRPr>
            </a:lvl1pPr>
          </a:lstStyle>
          <a:p>
            <a:pPr lvl="0"/>
            <a:r>
              <a:rPr lang="en-US" noProof="0"/>
              <a:t>Click icon to add picture</a:t>
            </a:r>
            <a:endParaRPr lang="en-US" noProof="0" dirty="0"/>
          </a:p>
        </p:txBody>
      </p:sp>
      <p:sp>
        <p:nvSpPr>
          <p:cNvPr id="5" name="Text Placeholder 2">
            <a:extLst>
              <a:ext uri="{FF2B5EF4-FFF2-40B4-BE49-F238E27FC236}">
                <a16:creationId xmlns:a16="http://schemas.microsoft.com/office/drawing/2014/main" id="{EFEBEA73-D3C7-B247-9EC2-7F44EC0A3E9F}"/>
              </a:ext>
            </a:extLst>
          </p:cNvPr>
          <p:cNvSpPr>
            <a:spLocks noGrp="1"/>
          </p:cNvSpPr>
          <p:nvPr>
            <p:ph type="body" sz="quarter" idx="11" hasCustomPrompt="1"/>
          </p:nvPr>
        </p:nvSpPr>
        <p:spPr>
          <a:xfrm>
            <a:off x="583688" y="1605574"/>
            <a:ext cx="6461760" cy="4432300"/>
          </a:xfrm>
          <a:prstGeom prst="rect">
            <a:avLst/>
          </a:prstGeom>
        </p:spPr>
        <p:txBody>
          <a:bodyPr/>
          <a:lstStyle>
            <a:lvl1pPr>
              <a:defRPr/>
            </a:lvl1pPr>
          </a:lstStyle>
          <a:p>
            <a:pPr lvl="0"/>
            <a:r>
              <a:rPr lang="en-US" dirty="0"/>
              <a:t>First level (use “Indent More” to format)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977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22804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440188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7DAFC4-12D5-4BDB-8DD1-CE4BAF7513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426821"/>
          </a:xfrm>
          <a:prstGeom prst="rect">
            <a:avLst/>
          </a:prstGeom>
        </p:spPr>
      </p:pic>
      <p:cxnSp>
        <p:nvCxnSpPr>
          <p:cNvPr id="27" name="Straight Connector 26"/>
          <p:cNvCxnSpPr/>
          <p:nvPr/>
        </p:nvCxnSpPr>
        <p:spPr bwMode="auto">
          <a:xfrm>
            <a:off x="0" y="1443666"/>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9" name="Picture 8">
            <a:extLst>
              <a:ext uri="{FF2B5EF4-FFF2-40B4-BE49-F238E27FC236}">
                <a16:creationId xmlns:a16="http://schemas.microsoft.com/office/drawing/2014/main" id="{FEA92BB1-1BFC-4C8D-B286-A5631F3A9F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61471" y="6444494"/>
            <a:ext cx="416281" cy="413506"/>
          </a:xfrm>
          <a:prstGeom prst="rect">
            <a:avLst/>
          </a:prstGeom>
        </p:spPr>
      </p:pic>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Tree>
    <p:extLst>
      <p:ext uri="{BB962C8B-B14F-4D97-AF65-F5344CB8AC3E}">
        <p14:creationId xmlns:p14="http://schemas.microsoft.com/office/powerpoint/2010/main" val="3008224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4186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23899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6554" y="4279401"/>
            <a:ext cx="6246489" cy="384175"/>
          </a:xfrm>
          <a:prstGeom prst="rect">
            <a:avLst/>
          </a:prstGeom>
        </p:spPr>
        <p:txBody>
          <a:bodyPr lIns="68574" tIns="34288" rIns="68574" bIns="34288" rtlCol="0">
            <a:noAutofit/>
          </a:bodyPr>
          <a:lstStyle>
            <a:lvl1pPr marL="0" indent="0" algn="l" defTabSz="914308"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tx1"/>
                </a:solidFill>
                <a:latin typeface="+mj-lt"/>
                <a:ea typeface="+mn-ea"/>
                <a:cs typeface="+mn-cs"/>
              </a:defRPr>
            </a:lvl1pPr>
            <a:lvl2pPr marL="457150" indent="0" algn="ctr">
              <a:buNone/>
              <a:defRPr>
                <a:solidFill>
                  <a:schemeClr val="tx1">
                    <a:tint val="75000"/>
                  </a:schemeClr>
                </a:solidFill>
              </a:defRPr>
            </a:lvl2pPr>
            <a:lvl3pPr marL="914308" indent="0" algn="ctr">
              <a:buNone/>
              <a:defRPr>
                <a:solidFill>
                  <a:schemeClr val="tx1">
                    <a:tint val="75000"/>
                  </a:schemeClr>
                </a:solidFill>
              </a:defRPr>
            </a:lvl3pPr>
            <a:lvl4pPr marL="1371462" indent="0" algn="ctr">
              <a:buNone/>
              <a:defRPr>
                <a:solidFill>
                  <a:schemeClr val="tx1">
                    <a:tint val="75000"/>
                  </a:schemeClr>
                </a:solidFill>
              </a:defRPr>
            </a:lvl4pPr>
            <a:lvl5pPr marL="1828618" indent="0" algn="ctr">
              <a:buNone/>
              <a:defRPr>
                <a:solidFill>
                  <a:schemeClr val="tx1">
                    <a:tint val="75000"/>
                  </a:schemeClr>
                </a:solidFill>
              </a:defRPr>
            </a:lvl5pPr>
            <a:lvl6pPr marL="2285768"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7" indent="0" algn="ctr">
              <a:buNone/>
              <a:defRPr>
                <a:solidFill>
                  <a:schemeClr val="tx1">
                    <a:tint val="75000"/>
                  </a:schemeClr>
                </a:solidFill>
              </a:defRPr>
            </a:lvl9pPr>
          </a:lstStyle>
          <a:p>
            <a:pPr lvl="0"/>
            <a:r>
              <a:rPr lang="en-US"/>
              <a:t>Click to edit Master subtitle style</a:t>
            </a:r>
            <a:endParaRPr lang="en-US" dirty="0"/>
          </a:p>
        </p:txBody>
      </p:sp>
      <p:sp>
        <p:nvSpPr>
          <p:cNvPr id="2" name="Title 1"/>
          <p:cNvSpPr>
            <a:spLocks noGrp="1"/>
          </p:cNvSpPr>
          <p:nvPr>
            <p:ph type="ctrTitle"/>
          </p:nvPr>
        </p:nvSpPr>
        <p:spPr>
          <a:xfrm>
            <a:off x="612701" y="3282703"/>
            <a:ext cx="6283409" cy="1022351"/>
          </a:xfrm>
        </p:spPr>
        <p:txBody>
          <a:bodyPr lIns="61715" tIns="34288" rIns="61715" bIns="34288" rtlCol="0" anchor="b">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933" b="0" kern="1200" spc="0" baseline="0" dirty="0">
                <a:solidFill>
                  <a:schemeClr val="accent1"/>
                </a:solidFill>
                <a:latin typeface="+mj-lt"/>
                <a:ea typeface="+mj-ea"/>
                <a:cs typeface="+mj-cs"/>
              </a:defRPr>
            </a:lvl1pPr>
          </a:lstStyle>
          <a:p>
            <a:r>
              <a:rPr lang="en-US"/>
              <a:t>Click to edit Master title style</a:t>
            </a:r>
            <a:endParaRPr lang="en-US" dirty="0"/>
          </a:p>
        </p:txBody>
      </p:sp>
      <p:sp>
        <p:nvSpPr>
          <p:cNvPr id="31" name="Picture Placeholder 30"/>
          <p:cNvSpPr>
            <a:spLocks noGrp="1"/>
          </p:cNvSpPr>
          <p:nvPr>
            <p:ph type="pic" sz="quarter" idx="10"/>
          </p:nvPr>
        </p:nvSpPr>
        <p:spPr>
          <a:xfrm>
            <a:off x="7387175" y="1917701"/>
            <a:ext cx="3568700"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dirty="0"/>
              <a:t>Drag picture to placeholder or click icon to add</a:t>
            </a:r>
          </a:p>
        </p:txBody>
      </p:sp>
    </p:spTree>
    <p:extLst>
      <p:ext uri="{BB962C8B-B14F-4D97-AF65-F5344CB8AC3E}">
        <p14:creationId xmlns:p14="http://schemas.microsoft.com/office/powerpoint/2010/main" val="390212889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615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11324169" y="6323876"/>
            <a:ext cx="321326" cy="206025"/>
          </a:xfrm>
          <a:prstGeom prst="rect">
            <a:avLst/>
          </a:prstGeom>
          <a:noFill/>
          <a:ln w="9525" algn="ctr">
            <a:noFill/>
            <a:miter lim="800000"/>
            <a:headEnd/>
            <a:tailEnd/>
          </a:ln>
          <a:effectLst/>
        </p:spPr>
        <p:txBody>
          <a:bodyPr wrap="none" lIns="82115" tIns="41056" rIns="82115" bIns="41056" anchor="b">
            <a:spAutoFit/>
          </a:bodyPr>
          <a:lstStyle/>
          <a:p>
            <a:pPr algn="r" defTabSz="814305" eaLnBrk="1" fontAlgn="auto" hangingPunct="1">
              <a:spcBef>
                <a:spcPts val="0"/>
              </a:spcBef>
              <a:spcAft>
                <a:spcPts val="0"/>
              </a:spcAft>
              <a:defRPr/>
            </a:pPr>
            <a:fld id="{DEDA7477-82BF-DF4F-A5D7-0635ED542BA7}" type="slidenum">
              <a:rPr lang="en-US" sz="800">
                <a:solidFill>
                  <a:schemeClr val="bg1">
                    <a:alpha val="60000"/>
                  </a:schemeClr>
                </a:solidFill>
                <a:latin typeface="+mn-lt"/>
                <a:ea typeface="+mn-ea"/>
                <a:cs typeface="CiscoSans Thin"/>
              </a:rPr>
              <a:pPr algn="r" defTabSz="814305" eaLnBrk="1" fontAlgn="auto" hangingPunct="1">
                <a:spcBef>
                  <a:spcPts val="0"/>
                </a:spcBef>
                <a:spcAft>
                  <a:spcPts val="0"/>
                </a:spcAft>
                <a:defRPr/>
              </a:pPr>
              <a:t>‹#›</a:t>
            </a:fld>
            <a:endParaRPr lang="en-US" sz="800" dirty="0">
              <a:solidFill>
                <a:schemeClr val="bg1">
                  <a:alpha val="60000"/>
                </a:schemeClr>
              </a:solidFill>
              <a:latin typeface="+mn-lt"/>
              <a:ea typeface="+mn-ea"/>
              <a:cs typeface="CiscoSans Thin"/>
            </a:endParaRPr>
          </a:p>
        </p:txBody>
      </p:sp>
      <p:sp>
        <p:nvSpPr>
          <p:cNvPr id="6" name="Title 1"/>
          <p:cNvSpPr>
            <a:spLocks noGrp="1"/>
          </p:cNvSpPr>
          <p:nvPr>
            <p:ph type="ctrTitle"/>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22542699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291347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29091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 Half Page ">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71851"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33" name="Rectangle 4">
            <a:extLst>
              <a:ext uri="{FF2B5EF4-FFF2-40B4-BE49-F238E27FC236}">
                <a16:creationId xmlns:a16="http://schemas.microsoft.com/office/drawing/2014/main" id="{F7469B34-86CF-9F4A-A86F-E8F8299881E4}"/>
              </a:ext>
            </a:extLst>
          </p:cNvPr>
          <p:cNvSpPr>
            <a:spLocks noChangeArrowheads="1"/>
          </p:cNvSpPr>
          <p:nvPr userDrawn="1"/>
        </p:nvSpPr>
        <p:spPr bwMode="ltGray">
          <a:xfrm>
            <a:off x="2058915" y="6399747"/>
            <a:ext cx="453473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bg1">
                    <a:alpha val="50000"/>
                  </a:schemeClr>
                </a:solidFill>
                <a:latin typeface="+mn-lt"/>
                <a:ea typeface="+mn-ea"/>
                <a:cs typeface="CiscoSans Thin"/>
              </a:rPr>
              <a:t>© 2020 Cisco and/or its affiliates. All rights reserved. Cisco    </a:t>
            </a:r>
          </a:p>
        </p:txBody>
      </p:sp>
      <p:pic>
        <p:nvPicPr>
          <p:cNvPr id="14" name="Picture 13">
            <a:extLst>
              <a:ext uri="{FF2B5EF4-FFF2-40B4-BE49-F238E27FC236}">
                <a16:creationId xmlns:a16="http://schemas.microsoft.com/office/drawing/2014/main" id="{26F346CA-4563-484A-B1A2-44A580D07D7C}"/>
              </a:ext>
            </a:extLst>
          </p:cNvPr>
          <p:cNvPicPr>
            <a:picLocks noChangeAspect="1"/>
          </p:cNvPicPr>
          <p:nvPr userDrawn="1"/>
        </p:nvPicPr>
        <p:blipFill>
          <a:blip r:embed="rId2"/>
          <a:stretch>
            <a:fillRect/>
          </a:stretch>
        </p:blipFill>
        <p:spPr>
          <a:xfrm>
            <a:off x="705017" y="6334123"/>
            <a:ext cx="1228887" cy="206791"/>
          </a:xfrm>
          <a:prstGeom prst="rect">
            <a:avLst/>
          </a:prstGeom>
        </p:spPr>
      </p:pic>
    </p:spTree>
    <p:extLst>
      <p:ext uri="{BB962C8B-B14F-4D97-AF65-F5344CB8AC3E}">
        <p14:creationId xmlns:p14="http://schemas.microsoft.com/office/powerpoint/2010/main" val="334253682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0.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image" Target="../media/image11.jpeg"/><Relationship Id="rId4" Type="http://schemas.openxmlformats.org/officeDocument/2006/relationships/slideLayout" Target="../slideLayouts/slideLayout1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3" name="Picture 12" descr="A picture containing outdoor, person, weapon&#10;&#10;Description automatically generated">
            <a:extLst>
              <a:ext uri="{FF2B5EF4-FFF2-40B4-BE49-F238E27FC236}">
                <a16:creationId xmlns:a16="http://schemas.microsoft.com/office/drawing/2014/main" id="{B14E10FF-C8D8-FF4A-9BE4-B8E11F20693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953" y="-96405"/>
            <a:ext cx="960719" cy="1159892"/>
          </a:xfrm>
          <a:prstGeom prst="rect">
            <a:avLst/>
          </a:prstGeom>
          <a:effectLst>
            <a:outerShdw blurRad="50800" dist="45243" dir="9720000" sx="94000" sy="94000" algn="tl" rotWithShape="0">
              <a:prstClr val="black">
                <a:alpha val="98074"/>
              </a:prstClr>
            </a:outerShdw>
          </a:effectLst>
        </p:spPr>
      </p:pic>
      <p:pic>
        <p:nvPicPr>
          <p:cNvPr id="14" name="Picture 13" descr="Icon, arrow&#10;&#10;Description automatically generated with medium confidence">
            <a:extLst>
              <a:ext uri="{FF2B5EF4-FFF2-40B4-BE49-F238E27FC236}">
                <a16:creationId xmlns:a16="http://schemas.microsoft.com/office/drawing/2014/main" id="{46471D51-9AB8-8342-BBE5-46FBFDA0D49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7" r:id="rId4"/>
    <p:sldLayoutId id="2147483679" r:id="rId5"/>
    <p:sldLayoutId id="2147483680" r:id="rId6"/>
    <p:sldLayoutId id="2147483682" r:id="rId7"/>
    <p:sldLayoutId id="2147483683" r:id="rId8"/>
    <p:sldLayoutId id="2147483684" r:id="rId9"/>
    <p:sldLayoutId id="2147483691" r:id="rId10"/>
    <p:sldLayoutId id="2147483685" r:id="rId11"/>
    <p:sldLayoutId id="2147483686" r:id="rId12"/>
    <p:sldLayoutId id="2147483687" r:id="rId13"/>
    <p:sldLayoutId id="2147483688" r:id="rId14"/>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7" cstate="print">
            <a:extLst>
              <a:ext uri="{28A0092B-C50C-407E-A947-70E740481C1C}">
                <a14:useLocalDpi xmlns:a14="http://schemas.microsoft.com/office/drawing/2010/main"/>
              </a:ext>
            </a:extLst>
          </a:blip>
          <a:srcRect t="-2"/>
          <a:stretch/>
        </p:blipFill>
        <p:spPr>
          <a:xfrm>
            <a:off x="0" y="-6174"/>
            <a:ext cx="12177753" cy="795130"/>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4" name="Picture 13">
            <a:extLst>
              <a:ext uri="{FF2B5EF4-FFF2-40B4-BE49-F238E27FC236}">
                <a16:creationId xmlns:a16="http://schemas.microsoft.com/office/drawing/2014/main" id="{FEA92BB1-1BFC-4C8D-B286-A5631F3A9FC5}"/>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1761471" y="6444494"/>
            <a:ext cx="416281" cy="413506"/>
          </a:xfrm>
          <a:prstGeom prst="rect">
            <a:avLst/>
          </a:prstGeom>
        </p:spPr>
      </p:pic>
    </p:spTree>
    <p:extLst>
      <p:ext uri="{BB962C8B-B14F-4D97-AF65-F5344CB8AC3E}">
        <p14:creationId xmlns:p14="http://schemas.microsoft.com/office/powerpoint/2010/main" val="395325969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vlpubs.nist.gov/nistpubs/SpecialPublications/NIST.SP.800-207.pdf"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microsoft.com/office/2007/relationships/diagramDrawing" Target="../diagrams/drawing1.xml"/><Relationship Id="rId17" Type="http://schemas.openxmlformats.org/officeDocument/2006/relationships/image" Target="../media/image50.png"/><Relationship Id="rId2" Type="http://schemas.openxmlformats.org/officeDocument/2006/relationships/notesSlide" Target="../notesSlides/notesSlide24.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4.emf"/><Relationship Id="rId11" Type="http://schemas.openxmlformats.org/officeDocument/2006/relationships/diagramColors" Target="../diagrams/colors1.xml"/><Relationship Id="rId5" Type="http://schemas.openxmlformats.org/officeDocument/2006/relationships/image" Target="../media/image43.emf"/><Relationship Id="rId15" Type="http://schemas.openxmlformats.org/officeDocument/2006/relationships/image" Target="../media/image48.png"/><Relationship Id="rId10" Type="http://schemas.openxmlformats.org/officeDocument/2006/relationships/diagramQuickStyle" Target="../diagrams/quickStyle1.xml"/><Relationship Id="rId4" Type="http://schemas.openxmlformats.org/officeDocument/2006/relationships/image" Target="../media/image42.png"/><Relationship Id="rId9" Type="http://schemas.openxmlformats.org/officeDocument/2006/relationships/diagramLayout" Target="../diagrams/layout1.xml"/><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nsa.gov/Resources/Commercial-Solutions-for-Classified-Program/Capability-Packag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cisco.com/c/en/us/about/trust-center.html" TargetMode="External"/><Relationship Id="rId2" Type="http://schemas.openxmlformats.org/officeDocument/2006/relationships/hyperlink" Target="http://www.cisco.com/c/en/us/products/security/zero-trust.html" TargetMode="External"/><Relationship Id="rId1" Type="http://schemas.openxmlformats.org/officeDocument/2006/relationships/slideLayout" Target="../slideLayouts/slideLayout2.xml"/><Relationship Id="rId6" Type="http://schemas.openxmlformats.org/officeDocument/2006/relationships/hyperlink" Target="https://go.forrester.com/blogs/tag/zero-trust/" TargetMode="External"/><Relationship Id="rId5" Type="http://schemas.openxmlformats.org/officeDocument/2006/relationships/hyperlink" Target="http://www.gartner.com/smarterwithgartner/new-to-zero-trust-security-start-here/" TargetMode="External"/><Relationship Id="rId4" Type="http://schemas.openxmlformats.org/officeDocument/2006/relationships/hyperlink" Target="http://www.nsa.gov/csfc/"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jbeel@cisco.com"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hyperlink" Target="mailto:andrewst@cisco.com" TargetMode="External"/><Relationship Id="rId4" Type="http://schemas.openxmlformats.org/officeDocument/2006/relationships/hyperlink" Target="mailto:nloverin@cisc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4.em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Zero Trust Security Architecture </a:t>
            </a:r>
          </a:p>
          <a:p>
            <a:r>
              <a:rPr lang="en-US" dirty="0"/>
              <a:t>Applied to LVC Networks</a:t>
            </a:r>
          </a:p>
          <a:p>
            <a:endParaRPr lang="en-US" dirty="0"/>
          </a:p>
        </p:txBody>
      </p:sp>
      <p:sp>
        <p:nvSpPr>
          <p:cNvPr id="10" name="Text Placeholder 9"/>
          <p:cNvSpPr>
            <a:spLocks noGrp="1"/>
          </p:cNvSpPr>
          <p:nvPr>
            <p:ph type="body" sz="quarter" idx="11"/>
          </p:nvPr>
        </p:nvSpPr>
        <p:spPr>
          <a:xfrm>
            <a:off x="1856580" y="4530497"/>
            <a:ext cx="8478838" cy="1934127"/>
          </a:xfrm>
        </p:spPr>
        <p:txBody>
          <a:bodyPr/>
          <a:lstStyle/>
          <a:p>
            <a:r>
              <a:rPr lang="en-US" dirty="0">
                <a:latin typeface="Arial Narrow" pitchFamily="34" charset="0"/>
              </a:rPr>
              <a:t>Joe </a:t>
            </a:r>
            <a:r>
              <a:rPr lang="en-US" dirty="0" err="1">
                <a:latin typeface="Arial Narrow" pitchFamily="34" charset="0"/>
              </a:rPr>
              <a:t>Beel</a:t>
            </a:r>
            <a:r>
              <a:rPr lang="en-US" dirty="0">
                <a:latin typeface="Arial Narrow" pitchFamily="34" charset="0"/>
              </a:rPr>
              <a:t>, Cisco Systems, Inc. </a:t>
            </a:r>
          </a:p>
          <a:p>
            <a:r>
              <a:rPr lang="en-US" dirty="0">
                <a:latin typeface="Arial Narrow" pitchFamily="34" charset="0"/>
              </a:rPr>
              <a:t>Neil </a:t>
            </a:r>
            <a:r>
              <a:rPr lang="en-US" dirty="0" err="1">
                <a:latin typeface="Arial Narrow" pitchFamily="34" charset="0"/>
              </a:rPr>
              <a:t>Lovering</a:t>
            </a:r>
            <a:r>
              <a:rPr lang="en-US" dirty="0">
                <a:latin typeface="Arial Narrow" pitchFamily="34" charset="0"/>
              </a:rPr>
              <a:t>, Cisco Systems, Inc.</a:t>
            </a:r>
          </a:p>
          <a:p>
            <a:r>
              <a:rPr lang="en-US" dirty="0">
                <a:latin typeface="Arial Narrow" pitchFamily="34" charset="0"/>
              </a:rPr>
              <a:t>Andrew Stewart, Cisco Systems, Inc.</a:t>
            </a:r>
            <a:endParaRPr lang="en-US" dirty="0"/>
          </a:p>
        </p:txBody>
      </p:sp>
      <p:pic>
        <p:nvPicPr>
          <p:cNvPr id="6" name="Picture 5" descr="Icon, arrow&#10;&#10;Description automatically generated with medium confidence">
            <a:extLst>
              <a:ext uri="{FF2B5EF4-FFF2-40B4-BE49-F238E27FC236}">
                <a16:creationId xmlns:a16="http://schemas.microsoft.com/office/drawing/2014/main" id="{925939A5-3BAA-2049-9921-58F35D038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7724"/>
            <a:ext cx="3522661" cy="3522661"/>
          </a:xfrm>
          <a:prstGeom prst="rect">
            <a:avLst/>
          </a:prstGeom>
        </p:spPr>
      </p:pic>
      <p:pic>
        <p:nvPicPr>
          <p:cNvPr id="4" name="Picture 3" descr="A picture containing text, tableware, dishware, plate&#10;&#10;Description automatically generated">
            <a:extLst>
              <a:ext uri="{FF2B5EF4-FFF2-40B4-BE49-F238E27FC236}">
                <a16:creationId xmlns:a16="http://schemas.microsoft.com/office/drawing/2014/main" id="{CB95C555-5DC4-B148-B8A4-E8AB783020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045" y="3343368"/>
            <a:ext cx="1771910" cy="931518"/>
          </a:xfrm>
          <a:prstGeom prst="rect">
            <a:avLst/>
          </a:prstGeom>
        </p:spPr>
      </p:pic>
      <p:sp>
        <p:nvSpPr>
          <p:cNvPr id="7" name="Slide Number Placeholder 5">
            <a:extLst>
              <a:ext uri="{FF2B5EF4-FFF2-40B4-BE49-F238E27FC236}">
                <a16:creationId xmlns:a16="http://schemas.microsoft.com/office/drawing/2014/main" id="{8A204369-04BF-904E-9AF1-837B79BDF314}"/>
              </a:ext>
            </a:extLst>
          </p:cNvPr>
          <p:cNvSpPr txBox="1">
            <a:spLocks/>
          </p:cNvSpPr>
          <p:nvPr/>
        </p:nvSpPr>
        <p:spPr bwMode="auto">
          <a:xfrm>
            <a:off x="10910089" y="6464624"/>
            <a:ext cx="821634" cy="3409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1"/>
              </a:buClr>
              <a:buSzPct val="75000"/>
              <a:buFont typeface="Wingdings" charset="2"/>
              <a:buNone/>
              <a:defRPr sz="2800" b="1">
                <a:solidFill>
                  <a:srgbClr val="CC3300"/>
                </a:solidFill>
                <a:latin typeface="+mj-lt"/>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defRPr/>
            </a:pPr>
            <a:fld id="{D68E8870-17DE-45C4-A8DD-7644B2422933}" type="slidenum">
              <a:rPr lang="en-US" kern="0" smtClean="0"/>
              <a:pPr>
                <a:defRPr/>
              </a:pPr>
              <a:t>1</a:t>
            </a:fld>
            <a:endParaRPr lang="en-US" kern="0"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3"/>
          <p:cNvSpPr>
            <a:spLocks noGrp="1"/>
          </p:cNvSpPr>
          <p:nvPr>
            <p:ph type="ctrTitle" idx="4294967295"/>
          </p:nvPr>
        </p:nvSpPr>
        <p:spPr>
          <a:xfrm>
            <a:off x="642937" y="1716087"/>
            <a:ext cx="10906125" cy="3425825"/>
          </a:xfrm>
        </p:spPr>
        <p:txBody>
          <a:bodyPr/>
          <a:lstStyle/>
          <a:p>
            <a:pPr eaLnBrk="1" hangingPunct="1">
              <a:buFontTx/>
              <a:buNone/>
            </a:pPr>
            <a:r>
              <a:rPr lang="en-US" altLang="x-none" b="1" dirty="0">
                <a:solidFill>
                  <a:schemeClr val="tx1"/>
                </a:solidFill>
                <a:ea typeface="ＭＳ Ｐゴシック" charset="-128"/>
                <a:cs typeface="CiscoSans" charset="0"/>
              </a:rPr>
              <a:t>Foundations of Cybersecurity – Zero Trust Philosophy</a:t>
            </a:r>
            <a:br>
              <a:rPr lang="en-US" altLang="x-none" b="1" dirty="0">
                <a:solidFill>
                  <a:schemeClr val="tx1"/>
                </a:solidFill>
                <a:ea typeface="ＭＳ Ｐゴシック" charset="-128"/>
                <a:cs typeface="CiscoSans" charset="0"/>
              </a:rPr>
            </a:br>
            <a:r>
              <a:rPr lang="en-US" altLang="x-none" sz="2667" b="1" dirty="0">
                <a:solidFill>
                  <a:schemeClr val="tx1"/>
                </a:solidFill>
                <a:ea typeface="ＭＳ Ｐゴシック" charset="-128"/>
                <a:cs typeface="CiscoSans" charset="0"/>
              </a:rPr>
              <a:t>Least Privileged Access to Applications for Users and Devices</a:t>
            </a:r>
          </a:p>
        </p:txBody>
      </p:sp>
      <p:sp>
        <p:nvSpPr>
          <p:cNvPr id="3" name="Slide Number Placeholder 5">
            <a:extLst>
              <a:ext uri="{FF2B5EF4-FFF2-40B4-BE49-F238E27FC236}">
                <a16:creationId xmlns:a16="http://schemas.microsoft.com/office/drawing/2014/main" id="{D26F7BDA-3C3D-4E46-95A5-AEABA964789A}"/>
              </a:ext>
            </a:extLst>
          </p:cNvPr>
          <p:cNvSpPr txBox="1">
            <a:spLocks/>
          </p:cNvSpPr>
          <p:nvPr/>
        </p:nvSpPr>
        <p:spPr>
          <a:xfrm>
            <a:off x="10893288" y="632814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10</a:t>
            </a:fld>
            <a:endParaRPr lang="en-US" dirty="0"/>
          </a:p>
        </p:txBody>
      </p:sp>
    </p:spTree>
    <p:extLst>
      <p:ext uri="{BB962C8B-B14F-4D97-AF65-F5344CB8AC3E}">
        <p14:creationId xmlns:p14="http://schemas.microsoft.com/office/powerpoint/2010/main" val="4030461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by elephant&#10;&#10;Description automatically generated">
            <a:extLst>
              <a:ext uri="{FF2B5EF4-FFF2-40B4-BE49-F238E27FC236}">
                <a16:creationId xmlns:a16="http://schemas.microsoft.com/office/drawing/2014/main" id="{0F690C24-5755-3A47-92AE-BEDC4F1C99E7}"/>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30000"/>
                    </a14:imgEffect>
                  </a14:imgLayer>
                </a14:imgProps>
              </a:ext>
            </a:extLst>
          </a:blip>
          <a:srcRect r="11538" b="7996"/>
          <a:stretch/>
        </p:blipFill>
        <p:spPr>
          <a:xfrm flipH="1">
            <a:off x="4298730" y="808712"/>
            <a:ext cx="7430813" cy="5592085"/>
          </a:xfrm>
          <a:prstGeom prst="rect">
            <a:avLst/>
          </a:prstGeom>
        </p:spPr>
      </p:pic>
      <p:sp>
        <p:nvSpPr>
          <p:cNvPr id="8" name="TextBox 7">
            <a:extLst>
              <a:ext uri="{FF2B5EF4-FFF2-40B4-BE49-F238E27FC236}">
                <a16:creationId xmlns:a16="http://schemas.microsoft.com/office/drawing/2014/main" id="{9311F3A6-DCD4-8C48-B554-76F34636F927}"/>
              </a:ext>
            </a:extLst>
          </p:cNvPr>
          <p:cNvSpPr txBox="1"/>
          <p:nvPr/>
        </p:nvSpPr>
        <p:spPr>
          <a:xfrm>
            <a:off x="10661662" y="3971162"/>
            <a:ext cx="1499337" cy="461665"/>
          </a:xfrm>
          <a:prstGeom prst="rect">
            <a:avLst/>
          </a:prstGeom>
          <a:noFill/>
        </p:spPr>
        <p:txBody>
          <a:bodyPr wrap="square" rtlCol="0">
            <a:spAutoFit/>
          </a:bodyPr>
          <a:lstStyle/>
          <a:p>
            <a:pPr defTabSz="609585"/>
            <a:r>
              <a:rPr lang="en-US" sz="2400" dirty="0">
                <a:solidFill>
                  <a:srgbClr val="00BCEB"/>
                </a:solidFill>
                <a:latin typeface="CiscoSansTT ExtraLight"/>
                <a:ea typeface="ＭＳ Ｐゴシック" charset="0"/>
              </a:rPr>
              <a:t>It’s a rope</a:t>
            </a:r>
          </a:p>
        </p:txBody>
      </p:sp>
      <p:sp>
        <p:nvSpPr>
          <p:cNvPr id="9" name="TextBox 8">
            <a:extLst>
              <a:ext uri="{FF2B5EF4-FFF2-40B4-BE49-F238E27FC236}">
                <a16:creationId xmlns:a16="http://schemas.microsoft.com/office/drawing/2014/main" id="{E88D004E-81C7-DA40-9610-3B97C71A2ADC}"/>
              </a:ext>
            </a:extLst>
          </p:cNvPr>
          <p:cNvSpPr txBox="1"/>
          <p:nvPr/>
        </p:nvSpPr>
        <p:spPr>
          <a:xfrm>
            <a:off x="9252090" y="2566656"/>
            <a:ext cx="1343253" cy="461665"/>
          </a:xfrm>
          <a:prstGeom prst="rect">
            <a:avLst/>
          </a:prstGeom>
          <a:solidFill>
            <a:schemeClr val="bg1"/>
          </a:solidFill>
        </p:spPr>
        <p:txBody>
          <a:bodyPr wrap="none" rtlCol="0">
            <a:spAutoFit/>
          </a:bodyPr>
          <a:lstStyle/>
          <a:p>
            <a:pPr defTabSz="609585"/>
            <a:r>
              <a:rPr lang="en-US" sz="2400" dirty="0">
                <a:solidFill>
                  <a:srgbClr val="FFFFFF">
                    <a:lumMod val="65000"/>
                  </a:srgbClr>
                </a:solidFill>
                <a:latin typeface="CiscoSansTT ExtraLight"/>
                <a:ea typeface="ＭＳ Ｐゴシック" charset="0"/>
              </a:rPr>
              <a:t>It’s a wall</a:t>
            </a:r>
          </a:p>
        </p:txBody>
      </p:sp>
      <p:sp>
        <p:nvSpPr>
          <p:cNvPr id="10" name="TextBox 9">
            <a:extLst>
              <a:ext uri="{FF2B5EF4-FFF2-40B4-BE49-F238E27FC236}">
                <a16:creationId xmlns:a16="http://schemas.microsoft.com/office/drawing/2014/main" id="{2F6D4115-C018-C340-8116-88399C8AE320}"/>
              </a:ext>
            </a:extLst>
          </p:cNvPr>
          <p:cNvSpPr txBox="1"/>
          <p:nvPr/>
        </p:nvSpPr>
        <p:spPr>
          <a:xfrm>
            <a:off x="7688900" y="5327184"/>
            <a:ext cx="1352293" cy="461665"/>
          </a:xfrm>
          <a:prstGeom prst="rect">
            <a:avLst/>
          </a:prstGeom>
          <a:noFill/>
        </p:spPr>
        <p:txBody>
          <a:bodyPr wrap="none" rtlCol="0">
            <a:spAutoFit/>
          </a:bodyPr>
          <a:lstStyle/>
          <a:p>
            <a:pPr defTabSz="609585"/>
            <a:r>
              <a:rPr lang="en-US" sz="2400" dirty="0">
                <a:solidFill>
                  <a:srgbClr val="0D274D"/>
                </a:solidFill>
                <a:latin typeface="CiscoSansTT ExtraLight"/>
                <a:ea typeface="ＭＳ Ｐゴシック" charset="0"/>
              </a:rPr>
              <a:t>It’s a tree</a:t>
            </a:r>
          </a:p>
        </p:txBody>
      </p:sp>
      <p:sp>
        <p:nvSpPr>
          <p:cNvPr id="11" name="TextBox 10">
            <a:extLst>
              <a:ext uri="{FF2B5EF4-FFF2-40B4-BE49-F238E27FC236}">
                <a16:creationId xmlns:a16="http://schemas.microsoft.com/office/drawing/2014/main" id="{3832C764-6711-7A4C-8289-FA134427E7C7}"/>
              </a:ext>
            </a:extLst>
          </p:cNvPr>
          <p:cNvSpPr txBox="1"/>
          <p:nvPr/>
        </p:nvSpPr>
        <p:spPr>
          <a:xfrm>
            <a:off x="5103354" y="1566302"/>
            <a:ext cx="1551579" cy="461665"/>
          </a:xfrm>
          <a:prstGeom prst="rect">
            <a:avLst/>
          </a:prstGeom>
          <a:noFill/>
        </p:spPr>
        <p:txBody>
          <a:bodyPr wrap="none" rtlCol="0">
            <a:spAutoFit/>
          </a:bodyPr>
          <a:lstStyle/>
          <a:p>
            <a:pPr defTabSz="609585"/>
            <a:r>
              <a:rPr lang="en-US" sz="2400" dirty="0">
                <a:solidFill>
                  <a:srgbClr val="6DBD49">
                    <a:lumMod val="75000"/>
                  </a:srgbClr>
                </a:solidFill>
                <a:latin typeface="CiscoSansTT ExtraLight"/>
                <a:ea typeface="ＭＳ Ｐゴシック" charset="0"/>
              </a:rPr>
              <a:t>It’s a snake</a:t>
            </a:r>
          </a:p>
        </p:txBody>
      </p:sp>
      <p:sp>
        <p:nvSpPr>
          <p:cNvPr id="12" name="Oval 11">
            <a:extLst>
              <a:ext uri="{FF2B5EF4-FFF2-40B4-BE49-F238E27FC236}">
                <a16:creationId xmlns:a16="http://schemas.microsoft.com/office/drawing/2014/main" id="{0E1A7EBD-CEC5-0748-B0AF-482319AD4A36}"/>
              </a:ext>
            </a:extLst>
          </p:cNvPr>
          <p:cNvSpPr/>
          <p:nvPr/>
        </p:nvSpPr>
        <p:spPr>
          <a:xfrm>
            <a:off x="10142483" y="4393323"/>
            <a:ext cx="951768" cy="951768"/>
          </a:xfrm>
          <a:prstGeom prst="ellipse">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3" name="Oval 12">
            <a:extLst>
              <a:ext uri="{FF2B5EF4-FFF2-40B4-BE49-F238E27FC236}">
                <a16:creationId xmlns:a16="http://schemas.microsoft.com/office/drawing/2014/main" id="{A633DE2F-A5E3-7C49-AC49-6ED8D11BF009}"/>
              </a:ext>
            </a:extLst>
          </p:cNvPr>
          <p:cNvSpPr/>
          <p:nvPr/>
        </p:nvSpPr>
        <p:spPr>
          <a:xfrm>
            <a:off x="8497032" y="3081741"/>
            <a:ext cx="951768" cy="951768"/>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4" name="Oval 13">
            <a:extLst>
              <a:ext uri="{FF2B5EF4-FFF2-40B4-BE49-F238E27FC236}">
                <a16:creationId xmlns:a16="http://schemas.microsoft.com/office/drawing/2014/main" id="{F49695E6-2ABF-9340-8784-917667C5C67E}"/>
              </a:ext>
            </a:extLst>
          </p:cNvPr>
          <p:cNvSpPr/>
          <p:nvPr/>
        </p:nvSpPr>
        <p:spPr>
          <a:xfrm>
            <a:off x="6737131" y="5097520"/>
            <a:ext cx="951768" cy="951768"/>
          </a:xfrm>
          <a:prstGeom prst="ellipse">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5" name="Oval 14">
            <a:extLst>
              <a:ext uri="{FF2B5EF4-FFF2-40B4-BE49-F238E27FC236}">
                <a16:creationId xmlns:a16="http://schemas.microsoft.com/office/drawing/2014/main" id="{B60EA546-5172-3346-9413-5C3A7BA170A3}"/>
              </a:ext>
            </a:extLst>
          </p:cNvPr>
          <p:cNvSpPr/>
          <p:nvPr/>
        </p:nvSpPr>
        <p:spPr>
          <a:xfrm>
            <a:off x="4151585" y="1429405"/>
            <a:ext cx="951768" cy="951768"/>
          </a:xfrm>
          <a:prstGeom prst="ellipse">
            <a:avLst/>
          </a:prstGeom>
          <a:no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6" name="Freeform 15">
            <a:extLst>
              <a:ext uri="{FF2B5EF4-FFF2-40B4-BE49-F238E27FC236}">
                <a16:creationId xmlns:a16="http://schemas.microsoft.com/office/drawing/2014/main" id="{3CE2FC7A-8601-EA4B-8D39-28210DFAA331}"/>
              </a:ext>
            </a:extLst>
          </p:cNvPr>
          <p:cNvSpPr/>
          <p:nvPr/>
        </p:nvSpPr>
        <p:spPr>
          <a:xfrm rot="16200000">
            <a:off x="10138230" y="170451"/>
            <a:ext cx="1798007" cy="18734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lumMod val="95000"/>
            </a:schemeClr>
          </a:solidFill>
          <a:ln w="29898" cap="flat">
            <a:noFill/>
            <a:prstDash val="solid"/>
            <a:miter/>
          </a:ln>
        </p:spPr>
        <p:txBody>
          <a:bodyPr rtlCol="0" anchor="ctr"/>
          <a:lstStyle/>
          <a:p>
            <a:pPr defTabSz="609585"/>
            <a:endParaRPr lang="en-US" sz="2400">
              <a:solidFill>
                <a:srgbClr val="0D274D"/>
              </a:solidFill>
              <a:latin typeface="Arial" charset="0"/>
              <a:ea typeface="ＭＳ Ｐゴシック" charset="0"/>
            </a:endParaRPr>
          </a:p>
        </p:txBody>
      </p:sp>
      <p:sp>
        <p:nvSpPr>
          <p:cNvPr id="17" name="Rectangle 16">
            <a:extLst>
              <a:ext uri="{FF2B5EF4-FFF2-40B4-BE49-F238E27FC236}">
                <a16:creationId xmlns:a16="http://schemas.microsoft.com/office/drawing/2014/main" id="{C65670B2-8934-7F4E-8830-D3B62B199BD2}"/>
              </a:ext>
            </a:extLst>
          </p:cNvPr>
          <p:cNvSpPr/>
          <p:nvPr/>
        </p:nvSpPr>
        <p:spPr>
          <a:xfrm>
            <a:off x="4298730" y="755020"/>
            <a:ext cx="590384" cy="6280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8" name="Rectangle 17">
            <a:extLst>
              <a:ext uri="{FF2B5EF4-FFF2-40B4-BE49-F238E27FC236}">
                <a16:creationId xmlns:a16="http://schemas.microsoft.com/office/drawing/2014/main" id="{5DD87755-64E7-384B-A55F-71B5F79AF5CC}"/>
              </a:ext>
            </a:extLst>
          </p:cNvPr>
          <p:cNvSpPr/>
          <p:nvPr/>
        </p:nvSpPr>
        <p:spPr>
          <a:xfrm>
            <a:off x="4033094" y="2448549"/>
            <a:ext cx="7999031" cy="39522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9" name="Rectangle 18">
            <a:extLst>
              <a:ext uri="{FF2B5EF4-FFF2-40B4-BE49-F238E27FC236}">
                <a16:creationId xmlns:a16="http://schemas.microsoft.com/office/drawing/2014/main" id="{D844A494-091F-2746-B268-33EC663271EE}"/>
              </a:ext>
            </a:extLst>
          </p:cNvPr>
          <p:cNvSpPr/>
          <p:nvPr/>
        </p:nvSpPr>
        <p:spPr>
          <a:xfrm>
            <a:off x="5603394" y="2006159"/>
            <a:ext cx="1804341" cy="4423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3" name="Title 2">
            <a:extLst>
              <a:ext uri="{FF2B5EF4-FFF2-40B4-BE49-F238E27FC236}">
                <a16:creationId xmlns:a16="http://schemas.microsoft.com/office/drawing/2014/main" id="{B4AA5248-A809-A843-B00A-74690736D9CE}"/>
              </a:ext>
            </a:extLst>
          </p:cNvPr>
          <p:cNvSpPr>
            <a:spLocks noGrp="1"/>
          </p:cNvSpPr>
          <p:nvPr>
            <p:ph type="title"/>
          </p:nvPr>
        </p:nvSpPr>
        <p:spPr>
          <a:xfrm>
            <a:off x="462457" y="726901"/>
            <a:ext cx="11127317" cy="975783"/>
          </a:xfrm>
        </p:spPr>
        <p:txBody>
          <a:bodyPr/>
          <a:lstStyle/>
          <a:p>
            <a:r>
              <a:rPr lang="en-US" sz="2800" dirty="0">
                <a:latin typeface="Arial" panose="020B0604020202020204" pitchFamily="34" charset="0"/>
                <a:cs typeface="Arial" panose="020B0604020202020204" pitchFamily="34" charset="0"/>
              </a:rPr>
              <a:t>Zero Trust ... Everybody has a Different Perspective</a:t>
            </a:r>
          </a:p>
        </p:txBody>
      </p:sp>
      <p:sp>
        <p:nvSpPr>
          <p:cNvPr id="20" name="Slide Number Placeholder 5">
            <a:extLst>
              <a:ext uri="{FF2B5EF4-FFF2-40B4-BE49-F238E27FC236}">
                <a16:creationId xmlns:a16="http://schemas.microsoft.com/office/drawing/2014/main" id="{2C103410-03F2-B945-905B-D3BC688D8A30}"/>
              </a:ext>
            </a:extLst>
          </p:cNvPr>
          <p:cNvSpPr txBox="1">
            <a:spLocks/>
          </p:cNvSpPr>
          <p:nvPr/>
        </p:nvSpPr>
        <p:spPr>
          <a:xfrm>
            <a:off x="10907909" y="6369158"/>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289655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by elephant&#10;&#10;Description automatically generated">
            <a:extLst>
              <a:ext uri="{FF2B5EF4-FFF2-40B4-BE49-F238E27FC236}">
                <a16:creationId xmlns:a16="http://schemas.microsoft.com/office/drawing/2014/main" id="{0F690C24-5755-3A47-92AE-BEDC4F1C99E7}"/>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30000"/>
                    </a14:imgEffect>
                  </a14:imgLayer>
                </a14:imgProps>
              </a:ext>
            </a:extLst>
          </a:blip>
          <a:srcRect r="11538" b="7996"/>
          <a:stretch/>
        </p:blipFill>
        <p:spPr>
          <a:xfrm flipH="1">
            <a:off x="4298730" y="726901"/>
            <a:ext cx="7430813" cy="5673897"/>
          </a:xfrm>
          <a:prstGeom prst="rect">
            <a:avLst/>
          </a:prstGeom>
        </p:spPr>
      </p:pic>
      <p:sp>
        <p:nvSpPr>
          <p:cNvPr id="8" name="TextBox 7">
            <a:extLst>
              <a:ext uri="{FF2B5EF4-FFF2-40B4-BE49-F238E27FC236}">
                <a16:creationId xmlns:a16="http://schemas.microsoft.com/office/drawing/2014/main" id="{9311F3A6-DCD4-8C48-B554-76F34636F927}"/>
              </a:ext>
            </a:extLst>
          </p:cNvPr>
          <p:cNvSpPr txBox="1"/>
          <p:nvPr/>
        </p:nvSpPr>
        <p:spPr>
          <a:xfrm>
            <a:off x="10661662" y="3971162"/>
            <a:ext cx="1499337" cy="461665"/>
          </a:xfrm>
          <a:prstGeom prst="rect">
            <a:avLst/>
          </a:prstGeom>
          <a:noFill/>
        </p:spPr>
        <p:txBody>
          <a:bodyPr wrap="square" rtlCol="0">
            <a:spAutoFit/>
          </a:bodyPr>
          <a:lstStyle/>
          <a:p>
            <a:pPr defTabSz="609585"/>
            <a:r>
              <a:rPr lang="en-US" sz="2400" dirty="0">
                <a:solidFill>
                  <a:srgbClr val="00BCEB"/>
                </a:solidFill>
                <a:latin typeface="CiscoSansTT ExtraLight"/>
                <a:ea typeface="ＭＳ Ｐゴシック" charset="0"/>
              </a:rPr>
              <a:t>It’s a rope</a:t>
            </a:r>
          </a:p>
        </p:txBody>
      </p:sp>
      <p:sp>
        <p:nvSpPr>
          <p:cNvPr id="9" name="TextBox 8">
            <a:extLst>
              <a:ext uri="{FF2B5EF4-FFF2-40B4-BE49-F238E27FC236}">
                <a16:creationId xmlns:a16="http://schemas.microsoft.com/office/drawing/2014/main" id="{E88D004E-81C7-DA40-9610-3B97C71A2ADC}"/>
              </a:ext>
            </a:extLst>
          </p:cNvPr>
          <p:cNvSpPr txBox="1"/>
          <p:nvPr/>
        </p:nvSpPr>
        <p:spPr>
          <a:xfrm>
            <a:off x="9252090" y="2566656"/>
            <a:ext cx="1343253" cy="461665"/>
          </a:xfrm>
          <a:prstGeom prst="rect">
            <a:avLst/>
          </a:prstGeom>
          <a:solidFill>
            <a:schemeClr val="bg1"/>
          </a:solidFill>
        </p:spPr>
        <p:txBody>
          <a:bodyPr wrap="none" rtlCol="0">
            <a:spAutoFit/>
          </a:bodyPr>
          <a:lstStyle/>
          <a:p>
            <a:pPr defTabSz="609585"/>
            <a:r>
              <a:rPr lang="en-US" sz="2400" dirty="0">
                <a:solidFill>
                  <a:srgbClr val="E3241B"/>
                </a:solidFill>
                <a:latin typeface="CiscoSansTT ExtraLight"/>
                <a:ea typeface="ＭＳ Ｐゴシック" charset="0"/>
              </a:rPr>
              <a:t>It’s a wall</a:t>
            </a:r>
          </a:p>
        </p:txBody>
      </p:sp>
      <p:sp>
        <p:nvSpPr>
          <p:cNvPr id="10" name="TextBox 9">
            <a:extLst>
              <a:ext uri="{FF2B5EF4-FFF2-40B4-BE49-F238E27FC236}">
                <a16:creationId xmlns:a16="http://schemas.microsoft.com/office/drawing/2014/main" id="{2F6D4115-C018-C340-8116-88399C8AE320}"/>
              </a:ext>
            </a:extLst>
          </p:cNvPr>
          <p:cNvSpPr txBox="1"/>
          <p:nvPr/>
        </p:nvSpPr>
        <p:spPr>
          <a:xfrm>
            <a:off x="7688900" y="5327184"/>
            <a:ext cx="1352293" cy="461665"/>
          </a:xfrm>
          <a:prstGeom prst="rect">
            <a:avLst/>
          </a:prstGeom>
          <a:noFill/>
        </p:spPr>
        <p:txBody>
          <a:bodyPr wrap="none" rtlCol="0">
            <a:spAutoFit/>
          </a:bodyPr>
          <a:lstStyle/>
          <a:p>
            <a:pPr defTabSz="609585"/>
            <a:r>
              <a:rPr lang="en-US" sz="2400" dirty="0">
                <a:solidFill>
                  <a:srgbClr val="0D274D"/>
                </a:solidFill>
                <a:latin typeface="CiscoSansTT ExtraLight"/>
                <a:ea typeface="ＭＳ Ｐゴシック" charset="0"/>
              </a:rPr>
              <a:t>It’s a tree</a:t>
            </a:r>
          </a:p>
        </p:txBody>
      </p:sp>
      <p:sp>
        <p:nvSpPr>
          <p:cNvPr id="11" name="TextBox 10">
            <a:extLst>
              <a:ext uri="{FF2B5EF4-FFF2-40B4-BE49-F238E27FC236}">
                <a16:creationId xmlns:a16="http://schemas.microsoft.com/office/drawing/2014/main" id="{3832C764-6711-7A4C-8289-FA134427E7C7}"/>
              </a:ext>
            </a:extLst>
          </p:cNvPr>
          <p:cNvSpPr txBox="1"/>
          <p:nvPr/>
        </p:nvSpPr>
        <p:spPr>
          <a:xfrm>
            <a:off x="5103354" y="1566302"/>
            <a:ext cx="1551579" cy="461665"/>
          </a:xfrm>
          <a:prstGeom prst="rect">
            <a:avLst/>
          </a:prstGeom>
          <a:noFill/>
        </p:spPr>
        <p:txBody>
          <a:bodyPr wrap="none" rtlCol="0">
            <a:spAutoFit/>
          </a:bodyPr>
          <a:lstStyle/>
          <a:p>
            <a:pPr defTabSz="609585"/>
            <a:r>
              <a:rPr lang="en-US" sz="2400" dirty="0">
                <a:solidFill>
                  <a:srgbClr val="6DBD49"/>
                </a:solidFill>
                <a:latin typeface="CiscoSansTT ExtraLight"/>
                <a:ea typeface="ＭＳ Ｐゴシック" charset="0"/>
              </a:rPr>
              <a:t>It’s a snake</a:t>
            </a:r>
          </a:p>
        </p:txBody>
      </p:sp>
      <p:sp>
        <p:nvSpPr>
          <p:cNvPr id="12" name="Oval 11">
            <a:extLst>
              <a:ext uri="{FF2B5EF4-FFF2-40B4-BE49-F238E27FC236}">
                <a16:creationId xmlns:a16="http://schemas.microsoft.com/office/drawing/2014/main" id="{0E1A7EBD-CEC5-0748-B0AF-482319AD4A36}"/>
              </a:ext>
            </a:extLst>
          </p:cNvPr>
          <p:cNvSpPr/>
          <p:nvPr/>
        </p:nvSpPr>
        <p:spPr>
          <a:xfrm>
            <a:off x="10142483" y="4393323"/>
            <a:ext cx="951768" cy="951768"/>
          </a:xfrm>
          <a:prstGeom prst="ellipse">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3" name="Oval 12">
            <a:extLst>
              <a:ext uri="{FF2B5EF4-FFF2-40B4-BE49-F238E27FC236}">
                <a16:creationId xmlns:a16="http://schemas.microsoft.com/office/drawing/2014/main" id="{A633DE2F-A5E3-7C49-AC49-6ED8D11BF009}"/>
              </a:ext>
            </a:extLst>
          </p:cNvPr>
          <p:cNvSpPr/>
          <p:nvPr/>
        </p:nvSpPr>
        <p:spPr>
          <a:xfrm>
            <a:off x="8497032" y="3081741"/>
            <a:ext cx="951768" cy="951768"/>
          </a:xfrm>
          <a:prstGeom prst="ellipse">
            <a:avLst/>
          </a:prstGeom>
          <a:no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4" name="Oval 13">
            <a:extLst>
              <a:ext uri="{FF2B5EF4-FFF2-40B4-BE49-F238E27FC236}">
                <a16:creationId xmlns:a16="http://schemas.microsoft.com/office/drawing/2014/main" id="{F49695E6-2ABF-9340-8784-917667C5C67E}"/>
              </a:ext>
            </a:extLst>
          </p:cNvPr>
          <p:cNvSpPr/>
          <p:nvPr/>
        </p:nvSpPr>
        <p:spPr>
          <a:xfrm>
            <a:off x="6737131" y="5097520"/>
            <a:ext cx="951768" cy="951768"/>
          </a:xfrm>
          <a:prstGeom prst="ellipse">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5" name="Oval 14">
            <a:extLst>
              <a:ext uri="{FF2B5EF4-FFF2-40B4-BE49-F238E27FC236}">
                <a16:creationId xmlns:a16="http://schemas.microsoft.com/office/drawing/2014/main" id="{B60EA546-5172-3346-9413-5C3A7BA170A3}"/>
              </a:ext>
            </a:extLst>
          </p:cNvPr>
          <p:cNvSpPr/>
          <p:nvPr/>
        </p:nvSpPr>
        <p:spPr>
          <a:xfrm>
            <a:off x="4151585" y="1429405"/>
            <a:ext cx="951768" cy="951768"/>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6" name="Freeform 15">
            <a:extLst>
              <a:ext uri="{FF2B5EF4-FFF2-40B4-BE49-F238E27FC236}">
                <a16:creationId xmlns:a16="http://schemas.microsoft.com/office/drawing/2014/main" id="{3CE2FC7A-8601-EA4B-8D39-28210DFAA331}"/>
              </a:ext>
            </a:extLst>
          </p:cNvPr>
          <p:cNvSpPr/>
          <p:nvPr/>
        </p:nvSpPr>
        <p:spPr>
          <a:xfrm rot="16200000">
            <a:off x="10138230" y="170451"/>
            <a:ext cx="1798007" cy="18734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lumMod val="95000"/>
            </a:schemeClr>
          </a:solidFill>
          <a:ln w="29898" cap="flat">
            <a:noFill/>
            <a:prstDash val="solid"/>
            <a:miter/>
          </a:ln>
        </p:spPr>
        <p:txBody>
          <a:bodyPr rtlCol="0" anchor="ctr"/>
          <a:lstStyle/>
          <a:p>
            <a:pPr defTabSz="609585"/>
            <a:endParaRPr lang="en-US" sz="2400">
              <a:solidFill>
                <a:srgbClr val="0D274D"/>
              </a:solidFill>
              <a:latin typeface="Arial" charset="0"/>
              <a:ea typeface="ＭＳ Ｐゴシック" charset="0"/>
            </a:endParaRPr>
          </a:p>
        </p:txBody>
      </p:sp>
      <p:sp>
        <p:nvSpPr>
          <p:cNvPr id="17" name="Rectangle 16">
            <a:extLst>
              <a:ext uri="{FF2B5EF4-FFF2-40B4-BE49-F238E27FC236}">
                <a16:creationId xmlns:a16="http://schemas.microsoft.com/office/drawing/2014/main" id="{C65670B2-8934-7F4E-8830-D3B62B199BD2}"/>
              </a:ext>
            </a:extLst>
          </p:cNvPr>
          <p:cNvSpPr/>
          <p:nvPr/>
        </p:nvSpPr>
        <p:spPr>
          <a:xfrm>
            <a:off x="3867277" y="713065"/>
            <a:ext cx="5384815" cy="23446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20" name="Rectangle 19">
            <a:extLst>
              <a:ext uri="{FF2B5EF4-FFF2-40B4-BE49-F238E27FC236}">
                <a16:creationId xmlns:a16="http://schemas.microsoft.com/office/drawing/2014/main" id="{0B56FBBB-400F-1C49-B58C-BA0ADB8E2A1C}"/>
              </a:ext>
            </a:extLst>
          </p:cNvPr>
          <p:cNvSpPr/>
          <p:nvPr/>
        </p:nvSpPr>
        <p:spPr>
          <a:xfrm>
            <a:off x="4503102" y="2967952"/>
            <a:ext cx="3885560" cy="34328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21" name="Rectangle 20">
            <a:extLst>
              <a:ext uri="{FF2B5EF4-FFF2-40B4-BE49-F238E27FC236}">
                <a16:creationId xmlns:a16="http://schemas.microsoft.com/office/drawing/2014/main" id="{F77F38B4-EC51-2C41-89FF-F66ABBF6C3F6}"/>
              </a:ext>
            </a:extLst>
          </p:cNvPr>
          <p:cNvSpPr/>
          <p:nvPr/>
        </p:nvSpPr>
        <p:spPr>
          <a:xfrm>
            <a:off x="8308896" y="4056154"/>
            <a:ext cx="3665040" cy="23446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22" name="Rectangle 21">
            <a:extLst>
              <a:ext uri="{FF2B5EF4-FFF2-40B4-BE49-F238E27FC236}">
                <a16:creationId xmlns:a16="http://schemas.microsoft.com/office/drawing/2014/main" id="{05A6FA79-F9A7-DB4F-96EA-2F7215AFE6FC}"/>
              </a:ext>
            </a:extLst>
          </p:cNvPr>
          <p:cNvSpPr/>
          <p:nvPr/>
        </p:nvSpPr>
        <p:spPr>
          <a:xfrm>
            <a:off x="9536401" y="3057707"/>
            <a:ext cx="880868" cy="9984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8" name="Title 2">
            <a:extLst>
              <a:ext uri="{FF2B5EF4-FFF2-40B4-BE49-F238E27FC236}">
                <a16:creationId xmlns:a16="http://schemas.microsoft.com/office/drawing/2014/main" id="{64518507-8EC9-454F-B897-04DB5427F858}"/>
              </a:ext>
            </a:extLst>
          </p:cNvPr>
          <p:cNvSpPr>
            <a:spLocks noGrp="1"/>
          </p:cNvSpPr>
          <p:nvPr>
            <p:ph type="title"/>
          </p:nvPr>
        </p:nvSpPr>
        <p:spPr>
          <a:xfrm>
            <a:off x="462457" y="726901"/>
            <a:ext cx="11127317" cy="975783"/>
          </a:xfrm>
        </p:spPr>
        <p:txBody>
          <a:bodyPr/>
          <a:lstStyle/>
          <a:p>
            <a:r>
              <a:rPr lang="en-US" sz="2800" dirty="0">
                <a:latin typeface="Arial" panose="020B0604020202020204" pitchFamily="34" charset="0"/>
                <a:cs typeface="Arial" panose="020B0604020202020204" pitchFamily="34" charset="0"/>
              </a:rPr>
              <a:t>Zero Trust ... Everybody has a Different Perspective</a:t>
            </a:r>
          </a:p>
        </p:txBody>
      </p:sp>
      <p:sp>
        <p:nvSpPr>
          <p:cNvPr id="19" name="Slide Number Placeholder 5">
            <a:extLst>
              <a:ext uri="{FF2B5EF4-FFF2-40B4-BE49-F238E27FC236}">
                <a16:creationId xmlns:a16="http://schemas.microsoft.com/office/drawing/2014/main" id="{FF50775B-1FD0-5044-AC0A-86F56CCC7A35}"/>
              </a:ext>
            </a:extLst>
          </p:cNvPr>
          <p:cNvSpPr txBox="1">
            <a:spLocks/>
          </p:cNvSpPr>
          <p:nvPr/>
        </p:nvSpPr>
        <p:spPr>
          <a:xfrm>
            <a:off x="11000513" y="6392969"/>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12</a:t>
            </a:fld>
            <a:endParaRPr lang="en-US" dirty="0"/>
          </a:p>
        </p:txBody>
      </p:sp>
    </p:spTree>
    <p:extLst>
      <p:ext uri="{BB962C8B-B14F-4D97-AF65-F5344CB8AC3E}">
        <p14:creationId xmlns:p14="http://schemas.microsoft.com/office/powerpoint/2010/main" val="345139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by elephant&#10;&#10;Description automatically generated">
            <a:extLst>
              <a:ext uri="{FF2B5EF4-FFF2-40B4-BE49-F238E27FC236}">
                <a16:creationId xmlns:a16="http://schemas.microsoft.com/office/drawing/2014/main" id="{0F690C24-5755-3A47-92AE-BEDC4F1C99E7}"/>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30000"/>
                    </a14:imgEffect>
                  </a14:imgLayer>
                </a14:imgProps>
              </a:ext>
            </a:extLst>
          </a:blip>
          <a:srcRect r="11538" b="7996"/>
          <a:stretch/>
        </p:blipFill>
        <p:spPr>
          <a:xfrm flipH="1">
            <a:off x="4298730" y="808712"/>
            <a:ext cx="7430813" cy="5592086"/>
          </a:xfrm>
          <a:prstGeom prst="rect">
            <a:avLst/>
          </a:prstGeom>
        </p:spPr>
      </p:pic>
      <p:sp>
        <p:nvSpPr>
          <p:cNvPr id="8" name="TextBox 7">
            <a:extLst>
              <a:ext uri="{FF2B5EF4-FFF2-40B4-BE49-F238E27FC236}">
                <a16:creationId xmlns:a16="http://schemas.microsoft.com/office/drawing/2014/main" id="{9311F3A6-DCD4-8C48-B554-76F34636F927}"/>
              </a:ext>
            </a:extLst>
          </p:cNvPr>
          <p:cNvSpPr txBox="1"/>
          <p:nvPr/>
        </p:nvSpPr>
        <p:spPr>
          <a:xfrm>
            <a:off x="10661662" y="3971162"/>
            <a:ext cx="1499337" cy="461665"/>
          </a:xfrm>
          <a:prstGeom prst="rect">
            <a:avLst/>
          </a:prstGeom>
          <a:noFill/>
        </p:spPr>
        <p:txBody>
          <a:bodyPr wrap="square" rtlCol="0">
            <a:spAutoFit/>
          </a:bodyPr>
          <a:lstStyle/>
          <a:p>
            <a:pPr defTabSz="609585"/>
            <a:r>
              <a:rPr lang="en-US" sz="2400" dirty="0">
                <a:solidFill>
                  <a:srgbClr val="00BCEB"/>
                </a:solidFill>
                <a:latin typeface="CiscoSansTT ExtraLight"/>
                <a:ea typeface="ＭＳ Ｐゴシック" charset="0"/>
              </a:rPr>
              <a:t>It’s a rope</a:t>
            </a:r>
          </a:p>
        </p:txBody>
      </p:sp>
      <p:sp>
        <p:nvSpPr>
          <p:cNvPr id="9" name="TextBox 8">
            <a:extLst>
              <a:ext uri="{FF2B5EF4-FFF2-40B4-BE49-F238E27FC236}">
                <a16:creationId xmlns:a16="http://schemas.microsoft.com/office/drawing/2014/main" id="{E88D004E-81C7-DA40-9610-3B97C71A2ADC}"/>
              </a:ext>
            </a:extLst>
          </p:cNvPr>
          <p:cNvSpPr txBox="1"/>
          <p:nvPr/>
        </p:nvSpPr>
        <p:spPr>
          <a:xfrm>
            <a:off x="9252090" y="2566656"/>
            <a:ext cx="1343253" cy="461665"/>
          </a:xfrm>
          <a:prstGeom prst="rect">
            <a:avLst/>
          </a:prstGeom>
          <a:solidFill>
            <a:schemeClr val="bg1"/>
          </a:solidFill>
        </p:spPr>
        <p:txBody>
          <a:bodyPr wrap="none" rtlCol="0">
            <a:spAutoFit/>
          </a:bodyPr>
          <a:lstStyle/>
          <a:p>
            <a:pPr defTabSz="609585"/>
            <a:r>
              <a:rPr lang="en-US" sz="2400" dirty="0">
                <a:solidFill>
                  <a:srgbClr val="FFFFFF">
                    <a:lumMod val="65000"/>
                  </a:srgbClr>
                </a:solidFill>
                <a:latin typeface="CiscoSansTT ExtraLight"/>
                <a:ea typeface="ＭＳ Ｐゴシック" charset="0"/>
              </a:rPr>
              <a:t>It’s a wall</a:t>
            </a:r>
          </a:p>
        </p:txBody>
      </p:sp>
      <p:sp>
        <p:nvSpPr>
          <p:cNvPr id="10" name="TextBox 9">
            <a:extLst>
              <a:ext uri="{FF2B5EF4-FFF2-40B4-BE49-F238E27FC236}">
                <a16:creationId xmlns:a16="http://schemas.microsoft.com/office/drawing/2014/main" id="{2F6D4115-C018-C340-8116-88399C8AE320}"/>
              </a:ext>
            </a:extLst>
          </p:cNvPr>
          <p:cNvSpPr txBox="1"/>
          <p:nvPr/>
        </p:nvSpPr>
        <p:spPr>
          <a:xfrm>
            <a:off x="7688900" y="5327184"/>
            <a:ext cx="1352293" cy="461665"/>
          </a:xfrm>
          <a:prstGeom prst="rect">
            <a:avLst/>
          </a:prstGeom>
          <a:noFill/>
        </p:spPr>
        <p:txBody>
          <a:bodyPr wrap="none" rtlCol="0">
            <a:spAutoFit/>
          </a:bodyPr>
          <a:lstStyle/>
          <a:p>
            <a:pPr defTabSz="609585"/>
            <a:r>
              <a:rPr lang="en-US" sz="2400" dirty="0">
                <a:solidFill>
                  <a:srgbClr val="0D274D"/>
                </a:solidFill>
                <a:latin typeface="CiscoSansTT ExtraLight"/>
                <a:ea typeface="ＭＳ Ｐゴシック" charset="0"/>
              </a:rPr>
              <a:t>It’s a tree</a:t>
            </a:r>
          </a:p>
        </p:txBody>
      </p:sp>
      <p:sp>
        <p:nvSpPr>
          <p:cNvPr id="11" name="TextBox 10">
            <a:extLst>
              <a:ext uri="{FF2B5EF4-FFF2-40B4-BE49-F238E27FC236}">
                <a16:creationId xmlns:a16="http://schemas.microsoft.com/office/drawing/2014/main" id="{3832C764-6711-7A4C-8289-FA134427E7C7}"/>
              </a:ext>
            </a:extLst>
          </p:cNvPr>
          <p:cNvSpPr txBox="1"/>
          <p:nvPr/>
        </p:nvSpPr>
        <p:spPr>
          <a:xfrm>
            <a:off x="5103354" y="1566302"/>
            <a:ext cx="1551579" cy="461665"/>
          </a:xfrm>
          <a:prstGeom prst="rect">
            <a:avLst/>
          </a:prstGeom>
          <a:noFill/>
        </p:spPr>
        <p:txBody>
          <a:bodyPr wrap="none" rtlCol="0">
            <a:spAutoFit/>
          </a:bodyPr>
          <a:lstStyle/>
          <a:p>
            <a:pPr defTabSz="609585"/>
            <a:r>
              <a:rPr lang="en-US" sz="2400" dirty="0">
                <a:solidFill>
                  <a:srgbClr val="6DBD49"/>
                </a:solidFill>
                <a:latin typeface="CiscoSansTT ExtraLight"/>
                <a:ea typeface="ＭＳ Ｐゴシック" charset="0"/>
              </a:rPr>
              <a:t>It’s a snake</a:t>
            </a:r>
          </a:p>
        </p:txBody>
      </p:sp>
      <p:sp>
        <p:nvSpPr>
          <p:cNvPr id="12" name="Oval 11">
            <a:extLst>
              <a:ext uri="{FF2B5EF4-FFF2-40B4-BE49-F238E27FC236}">
                <a16:creationId xmlns:a16="http://schemas.microsoft.com/office/drawing/2014/main" id="{0E1A7EBD-CEC5-0748-B0AF-482319AD4A36}"/>
              </a:ext>
            </a:extLst>
          </p:cNvPr>
          <p:cNvSpPr/>
          <p:nvPr/>
        </p:nvSpPr>
        <p:spPr>
          <a:xfrm>
            <a:off x="10142483" y="4393323"/>
            <a:ext cx="951768" cy="951768"/>
          </a:xfrm>
          <a:prstGeom prst="ellipse">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3" name="Oval 12">
            <a:extLst>
              <a:ext uri="{FF2B5EF4-FFF2-40B4-BE49-F238E27FC236}">
                <a16:creationId xmlns:a16="http://schemas.microsoft.com/office/drawing/2014/main" id="{A633DE2F-A5E3-7C49-AC49-6ED8D11BF009}"/>
              </a:ext>
            </a:extLst>
          </p:cNvPr>
          <p:cNvSpPr/>
          <p:nvPr/>
        </p:nvSpPr>
        <p:spPr>
          <a:xfrm>
            <a:off x="8497032" y="3081741"/>
            <a:ext cx="951768" cy="951768"/>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4" name="Oval 13">
            <a:extLst>
              <a:ext uri="{FF2B5EF4-FFF2-40B4-BE49-F238E27FC236}">
                <a16:creationId xmlns:a16="http://schemas.microsoft.com/office/drawing/2014/main" id="{F49695E6-2ABF-9340-8784-917667C5C67E}"/>
              </a:ext>
            </a:extLst>
          </p:cNvPr>
          <p:cNvSpPr/>
          <p:nvPr/>
        </p:nvSpPr>
        <p:spPr>
          <a:xfrm>
            <a:off x="6737131" y="5097520"/>
            <a:ext cx="951768" cy="951768"/>
          </a:xfrm>
          <a:prstGeom prst="ellipse">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5" name="Oval 14">
            <a:extLst>
              <a:ext uri="{FF2B5EF4-FFF2-40B4-BE49-F238E27FC236}">
                <a16:creationId xmlns:a16="http://schemas.microsoft.com/office/drawing/2014/main" id="{B60EA546-5172-3346-9413-5C3A7BA170A3}"/>
              </a:ext>
            </a:extLst>
          </p:cNvPr>
          <p:cNvSpPr/>
          <p:nvPr/>
        </p:nvSpPr>
        <p:spPr>
          <a:xfrm>
            <a:off x="4151585" y="1429405"/>
            <a:ext cx="951768" cy="951768"/>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6" name="Freeform 15">
            <a:extLst>
              <a:ext uri="{FF2B5EF4-FFF2-40B4-BE49-F238E27FC236}">
                <a16:creationId xmlns:a16="http://schemas.microsoft.com/office/drawing/2014/main" id="{3CE2FC7A-8601-EA4B-8D39-28210DFAA331}"/>
              </a:ext>
            </a:extLst>
          </p:cNvPr>
          <p:cNvSpPr/>
          <p:nvPr/>
        </p:nvSpPr>
        <p:spPr>
          <a:xfrm rot="16200000">
            <a:off x="10138230" y="170451"/>
            <a:ext cx="1798007" cy="18734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lumMod val="95000"/>
            </a:schemeClr>
          </a:solidFill>
          <a:ln w="29898" cap="flat">
            <a:noFill/>
            <a:prstDash val="solid"/>
            <a:miter/>
          </a:ln>
        </p:spPr>
        <p:txBody>
          <a:bodyPr rtlCol="0" anchor="ctr"/>
          <a:lstStyle/>
          <a:p>
            <a:pPr defTabSz="609585"/>
            <a:endParaRPr lang="en-US" sz="2400">
              <a:solidFill>
                <a:srgbClr val="0D274D"/>
              </a:solidFill>
              <a:latin typeface="Arial" charset="0"/>
              <a:ea typeface="ＭＳ Ｐゴシック" charset="0"/>
            </a:endParaRPr>
          </a:p>
        </p:txBody>
      </p:sp>
      <p:sp>
        <p:nvSpPr>
          <p:cNvPr id="21" name="Rectangle 20">
            <a:extLst>
              <a:ext uri="{FF2B5EF4-FFF2-40B4-BE49-F238E27FC236}">
                <a16:creationId xmlns:a16="http://schemas.microsoft.com/office/drawing/2014/main" id="{F77F38B4-EC51-2C41-89FF-F66ABBF6C3F6}"/>
              </a:ext>
            </a:extLst>
          </p:cNvPr>
          <p:cNvSpPr/>
          <p:nvPr/>
        </p:nvSpPr>
        <p:spPr>
          <a:xfrm>
            <a:off x="4014741" y="808712"/>
            <a:ext cx="6565537" cy="32247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8" name="Rectangle 17">
            <a:extLst>
              <a:ext uri="{FF2B5EF4-FFF2-40B4-BE49-F238E27FC236}">
                <a16:creationId xmlns:a16="http://schemas.microsoft.com/office/drawing/2014/main" id="{E7564E2A-AD8D-FD42-8CE1-7E9528807856}"/>
              </a:ext>
            </a:extLst>
          </p:cNvPr>
          <p:cNvSpPr/>
          <p:nvPr/>
        </p:nvSpPr>
        <p:spPr>
          <a:xfrm>
            <a:off x="6096000" y="4033509"/>
            <a:ext cx="4004525" cy="23672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9" name="Rectangle 18">
            <a:extLst>
              <a:ext uri="{FF2B5EF4-FFF2-40B4-BE49-F238E27FC236}">
                <a16:creationId xmlns:a16="http://schemas.microsoft.com/office/drawing/2014/main" id="{893F0F60-E2BF-5C43-AD9B-B40114B1ACAD}"/>
              </a:ext>
            </a:extLst>
          </p:cNvPr>
          <p:cNvSpPr/>
          <p:nvPr/>
        </p:nvSpPr>
        <p:spPr>
          <a:xfrm>
            <a:off x="10100528" y="5467927"/>
            <a:ext cx="561133" cy="8515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23" name="Rectangle 22">
            <a:extLst>
              <a:ext uri="{FF2B5EF4-FFF2-40B4-BE49-F238E27FC236}">
                <a16:creationId xmlns:a16="http://schemas.microsoft.com/office/drawing/2014/main" id="{85B5B63C-95EE-B648-8DD3-85453B8278D4}"/>
              </a:ext>
            </a:extLst>
          </p:cNvPr>
          <p:cNvSpPr/>
          <p:nvPr/>
        </p:nvSpPr>
        <p:spPr>
          <a:xfrm>
            <a:off x="10100528" y="5317417"/>
            <a:ext cx="171633" cy="1505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24" name="Rectangle 23">
            <a:extLst>
              <a:ext uri="{FF2B5EF4-FFF2-40B4-BE49-F238E27FC236}">
                <a16:creationId xmlns:a16="http://schemas.microsoft.com/office/drawing/2014/main" id="{CE8851A8-DCB0-894C-AFF1-800F1E89E9C2}"/>
              </a:ext>
            </a:extLst>
          </p:cNvPr>
          <p:cNvSpPr/>
          <p:nvPr/>
        </p:nvSpPr>
        <p:spPr>
          <a:xfrm>
            <a:off x="10069239" y="3980923"/>
            <a:ext cx="60959" cy="8440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25" name="Rectangle 24">
            <a:extLst>
              <a:ext uri="{FF2B5EF4-FFF2-40B4-BE49-F238E27FC236}">
                <a16:creationId xmlns:a16="http://schemas.microsoft.com/office/drawing/2014/main" id="{88B1E23A-1188-3848-A576-B0B15D71C923}"/>
              </a:ext>
            </a:extLst>
          </p:cNvPr>
          <p:cNvSpPr/>
          <p:nvPr/>
        </p:nvSpPr>
        <p:spPr>
          <a:xfrm>
            <a:off x="10100527" y="4033509"/>
            <a:ext cx="102915" cy="5604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20" name="Title 2">
            <a:extLst>
              <a:ext uri="{FF2B5EF4-FFF2-40B4-BE49-F238E27FC236}">
                <a16:creationId xmlns:a16="http://schemas.microsoft.com/office/drawing/2014/main" id="{EA877D19-24F9-7649-98DC-B1E5F4457BC0}"/>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Zero Trust ... Everybody has a Different Perspective</a:t>
            </a:r>
          </a:p>
        </p:txBody>
      </p:sp>
      <p:sp>
        <p:nvSpPr>
          <p:cNvPr id="22" name="Slide Number Placeholder 5">
            <a:extLst>
              <a:ext uri="{FF2B5EF4-FFF2-40B4-BE49-F238E27FC236}">
                <a16:creationId xmlns:a16="http://schemas.microsoft.com/office/drawing/2014/main" id="{2ED1779F-9B0D-1E44-B7F1-2925282C37AC}"/>
              </a:ext>
            </a:extLst>
          </p:cNvPr>
          <p:cNvSpPr txBox="1">
            <a:spLocks/>
          </p:cNvSpPr>
          <p:nvPr/>
        </p:nvSpPr>
        <p:spPr>
          <a:xfrm>
            <a:off x="10922746" y="6345527"/>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13</a:t>
            </a:fld>
            <a:endParaRPr lang="en-US" dirty="0"/>
          </a:p>
        </p:txBody>
      </p:sp>
    </p:spTree>
    <p:extLst>
      <p:ext uri="{BB962C8B-B14F-4D97-AF65-F5344CB8AC3E}">
        <p14:creationId xmlns:p14="http://schemas.microsoft.com/office/powerpoint/2010/main" val="18974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by elephant&#10;&#10;Description automatically generated">
            <a:extLst>
              <a:ext uri="{FF2B5EF4-FFF2-40B4-BE49-F238E27FC236}">
                <a16:creationId xmlns:a16="http://schemas.microsoft.com/office/drawing/2014/main" id="{0F690C24-5755-3A47-92AE-BEDC4F1C99E7}"/>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30000"/>
                    </a14:imgEffect>
                  </a14:imgLayer>
                </a14:imgProps>
              </a:ext>
            </a:extLst>
          </a:blip>
          <a:srcRect r="11538" b="7996"/>
          <a:stretch/>
        </p:blipFill>
        <p:spPr>
          <a:xfrm flipH="1">
            <a:off x="4298730" y="739449"/>
            <a:ext cx="7430813" cy="5661349"/>
          </a:xfrm>
          <a:prstGeom prst="rect">
            <a:avLst/>
          </a:prstGeom>
        </p:spPr>
      </p:pic>
      <p:sp>
        <p:nvSpPr>
          <p:cNvPr id="8" name="TextBox 7">
            <a:extLst>
              <a:ext uri="{FF2B5EF4-FFF2-40B4-BE49-F238E27FC236}">
                <a16:creationId xmlns:a16="http://schemas.microsoft.com/office/drawing/2014/main" id="{9311F3A6-DCD4-8C48-B554-76F34636F927}"/>
              </a:ext>
            </a:extLst>
          </p:cNvPr>
          <p:cNvSpPr txBox="1"/>
          <p:nvPr/>
        </p:nvSpPr>
        <p:spPr>
          <a:xfrm>
            <a:off x="10661662" y="3971162"/>
            <a:ext cx="1499337" cy="461665"/>
          </a:xfrm>
          <a:prstGeom prst="rect">
            <a:avLst/>
          </a:prstGeom>
          <a:noFill/>
        </p:spPr>
        <p:txBody>
          <a:bodyPr wrap="square" rtlCol="0">
            <a:spAutoFit/>
          </a:bodyPr>
          <a:lstStyle/>
          <a:p>
            <a:pPr defTabSz="609585"/>
            <a:r>
              <a:rPr lang="en-US" sz="2400" dirty="0">
                <a:solidFill>
                  <a:srgbClr val="00BCEB"/>
                </a:solidFill>
                <a:latin typeface="CiscoSansTT ExtraLight"/>
                <a:ea typeface="ＭＳ Ｐゴシック" charset="0"/>
              </a:rPr>
              <a:t>It’s a rope</a:t>
            </a:r>
          </a:p>
        </p:txBody>
      </p:sp>
      <p:sp>
        <p:nvSpPr>
          <p:cNvPr id="9" name="TextBox 8">
            <a:extLst>
              <a:ext uri="{FF2B5EF4-FFF2-40B4-BE49-F238E27FC236}">
                <a16:creationId xmlns:a16="http://schemas.microsoft.com/office/drawing/2014/main" id="{E88D004E-81C7-DA40-9610-3B97C71A2ADC}"/>
              </a:ext>
            </a:extLst>
          </p:cNvPr>
          <p:cNvSpPr txBox="1"/>
          <p:nvPr/>
        </p:nvSpPr>
        <p:spPr>
          <a:xfrm>
            <a:off x="9252090" y="2566656"/>
            <a:ext cx="1343253" cy="461665"/>
          </a:xfrm>
          <a:prstGeom prst="rect">
            <a:avLst/>
          </a:prstGeom>
          <a:solidFill>
            <a:schemeClr val="bg1"/>
          </a:solidFill>
        </p:spPr>
        <p:txBody>
          <a:bodyPr wrap="none" rtlCol="0">
            <a:spAutoFit/>
          </a:bodyPr>
          <a:lstStyle/>
          <a:p>
            <a:pPr defTabSz="609585"/>
            <a:r>
              <a:rPr lang="en-US" sz="2400" dirty="0">
                <a:solidFill>
                  <a:srgbClr val="FFFFFF">
                    <a:lumMod val="65000"/>
                  </a:srgbClr>
                </a:solidFill>
                <a:latin typeface="CiscoSansTT ExtraLight"/>
                <a:ea typeface="ＭＳ Ｐゴシック" charset="0"/>
              </a:rPr>
              <a:t>It’s a wall</a:t>
            </a:r>
          </a:p>
        </p:txBody>
      </p:sp>
      <p:sp>
        <p:nvSpPr>
          <p:cNvPr id="10" name="TextBox 9">
            <a:extLst>
              <a:ext uri="{FF2B5EF4-FFF2-40B4-BE49-F238E27FC236}">
                <a16:creationId xmlns:a16="http://schemas.microsoft.com/office/drawing/2014/main" id="{2F6D4115-C018-C340-8116-88399C8AE320}"/>
              </a:ext>
            </a:extLst>
          </p:cNvPr>
          <p:cNvSpPr txBox="1"/>
          <p:nvPr/>
        </p:nvSpPr>
        <p:spPr>
          <a:xfrm>
            <a:off x="7688900" y="5327184"/>
            <a:ext cx="1352293" cy="461665"/>
          </a:xfrm>
          <a:prstGeom prst="rect">
            <a:avLst/>
          </a:prstGeom>
          <a:noFill/>
        </p:spPr>
        <p:txBody>
          <a:bodyPr wrap="none" rtlCol="0">
            <a:spAutoFit/>
          </a:bodyPr>
          <a:lstStyle/>
          <a:p>
            <a:pPr defTabSz="609585"/>
            <a:r>
              <a:rPr lang="en-US" sz="2400" dirty="0">
                <a:solidFill>
                  <a:srgbClr val="0D274D"/>
                </a:solidFill>
                <a:latin typeface="CiscoSansTT ExtraLight"/>
                <a:ea typeface="ＭＳ Ｐゴシック" charset="0"/>
              </a:rPr>
              <a:t>It’s a tree</a:t>
            </a:r>
          </a:p>
        </p:txBody>
      </p:sp>
      <p:sp>
        <p:nvSpPr>
          <p:cNvPr id="11" name="TextBox 10">
            <a:extLst>
              <a:ext uri="{FF2B5EF4-FFF2-40B4-BE49-F238E27FC236}">
                <a16:creationId xmlns:a16="http://schemas.microsoft.com/office/drawing/2014/main" id="{3832C764-6711-7A4C-8289-FA134427E7C7}"/>
              </a:ext>
            </a:extLst>
          </p:cNvPr>
          <p:cNvSpPr txBox="1"/>
          <p:nvPr/>
        </p:nvSpPr>
        <p:spPr>
          <a:xfrm>
            <a:off x="5103354" y="1566302"/>
            <a:ext cx="1551579" cy="461665"/>
          </a:xfrm>
          <a:prstGeom prst="rect">
            <a:avLst/>
          </a:prstGeom>
          <a:noFill/>
        </p:spPr>
        <p:txBody>
          <a:bodyPr wrap="none" rtlCol="0">
            <a:spAutoFit/>
          </a:bodyPr>
          <a:lstStyle/>
          <a:p>
            <a:pPr defTabSz="609585"/>
            <a:r>
              <a:rPr lang="en-US" sz="2400" dirty="0">
                <a:solidFill>
                  <a:srgbClr val="6DBD49"/>
                </a:solidFill>
                <a:latin typeface="CiscoSansTT ExtraLight"/>
                <a:ea typeface="ＭＳ Ｐゴシック" charset="0"/>
              </a:rPr>
              <a:t>It’s a snake</a:t>
            </a:r>
          </a:p>
        </p:txBody>
      </p:sp>
      <p:sp>
        <p:nvSpPr>
          <p:cNvPr id="12" name="Oval 11">
            <a:extLst>
              <a:ext uri="{FF2B5EF4-FFF2-40B4-BE49-F238E27FC236}">
                <a16:creationId xmlns:a16="http://schemas.microsoft.com/office/drawing/2014/main" id="{0E1A7EBD-CEC5-0748-B0AF-482319AD4A36}"/>
              </a:ext>
            </a:extLst>
          </p:cNvPr>
          <p:cNvSpPr/>
          <p:nvPr/>
        </p:nvSpPr>
        <p:spPr>
          <a:xfrm>
            <a:off x="10142483" y="4393323"/>
            <a:ext cx="951768" cy="951768"/>
          </a:xfrm>
          <a:prstGeom prst="ellipse">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3" name="Oval 12">
            <a:extLst>
              <a:ext uri="{FF2B5EF4-FFF2-40B4-BE49-F238E27FC236}">
                <a16:creationId xmlns:a16="http://schemas.microsoft.com/office/drawing/2014/main" id="{A633DE2F-A5E3-7C49-AC49-6ED8D11BF009}"/>
              </a:ext>
            </a:extLst>
          </p:cNvPr>
          <p:cNvSpPr/>
          <p:nvPr/>
        </p:nvSpPr>
        <p:spPr>
          <a:xfrm>
            <a:off x="8497032" y="3081741"/>
            <a:ext cx="951768" cy="951768"/>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5" name="Oval 14">
            <a:extLst>
              <a:ext uri="{FF2B5EF4-FFF2-40B4-BE49-F238E27FC236}">
                <a16:creationId xmlns:a16="http://schemas.microsoft.com/office/drawing/2014/main" id="{B60EA546-5172-3346-9413-5C3A7BA170A3}"/>
              </a:ext>
            </a:extLst>
          </p:cNvPr>
          <p:cNvSpPr/>
          <p:nvPr/>
        </p:nvSpPr>
        <p:spPr>
          <a:xfrm>
            <a:off x="4151585" y="1429405"/>
            <a:ext cx="951768" cy="951768"/>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6" name="Freeform 15">
            <a:extLst>
              <a:ext uri="{FF2B5EF4-FFF2-40B4-BE49-F238E27FC236}">
                <a16:creationId xmlns:a16="http://schemas.microsoft.com/office/drawing/2014/main" id="{3CE2FC7A-8601-EA4B-8D39-28210DFAA331}"/>
              </a:ext>
            </a:extLst>
          </p:cNvPr>
          <p:cNvSpPr/>
          <p:nvPr/>
        </p:nvSpPr>
        <p:spPr>
          <a:xfrm rot="16200000">
            <a:off x="10138230" y="170451"/>
            <a:ext cx="1798007" cy="18734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lumMod val="95000"/>
            </a:schemeClr>
          </a:solidFill>
          <a:ln w="29898" cap="flat">
            <a:noFill/>
            <a:prstDash val="solid"/>
            <a:miter/>
          </a:ln>
        </p:spPr>
        <p:txBody>
          <a:bodyPr rtlCol="0" anchor="ctr"/>
          <a:lstStyle/>
          <a:p>
            <a:pPr defTabSz="609585"/>
            <a:endParaRPr lang="en-US" sz="2400">
              <a:solidFill>
                <a:srgbClr val="0D274D"/>
              </a:solidFill>
              <a:latin typeface="Arial" charset="0"/>
              <a:ea typeface="ＭＳ Ｐゴシック" charset="0"/>
            </a:endParaRPr>
          </a:p>
        </p:txBody>
      </p:sp>
      <p:sp>
        <p:nvSpPr>
          <p:cNvPr id="27" name="Rectangle 26">
            <a:extLst>
              <a:ext uri="{FF2B5EF4-FFF2-40B4-BE49-F238E27FC236}">
                <a16:creationId xmlns:a16="http://schemas.microsoft.com/office/drawing/2014/main" id="{45369D55-8285-5846-9A5D-A231F05F5FC8}"/>
              </a:ext>
            </a:extLst>
          </p:cNvPr>
          <p:cNvSpPr/>
          <p:nvPr/>
        </p:nvSpPr>
        <p:spPr>
          <a:xfrm>
            <a:off x="6170951" y="6101874"/>
            <a:ext cx="4547016" cy="29892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37" name="Rectangle 36">
            <a:extLst>
              <a:ext uri="{FF2B5EF4-FFF2-40B4-BE49-F238E27FC236}">
                <a16:creationId xmlns:a16="http://schemas.microsoft.com/office/drawing/2014/main" id="{5E207944-2D55-AD46-987C-670F3626D15D}"/>
              </a:ext>
            </a:extLst>
          </p:cNvPr>
          <p:cNvSpPr/>
          <p:nvPr/>
        </p:nvSpPr>
        <p:spPr>
          <a:xfrm>
            <a:off x="4051686" y="799036"/>
            <a:ext cx="8109313" cy="43054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38" name="Rectangle 37">
            <a:extLst>
              <a:ext uri="{FF2B5EF4-FFF2-40B4-BE49-F238E27FC236}">
                <a16:creationId xmlns:a16="http://schemas.microsoft.com/office/drawing/2014/main" id="{588C4CB3-322A-724C-8D1B-73EB087B0A64}"/>
              </a:ext>
            </a:extLst>
          </p:cNvPr>
          <p:cNvSpPr/>
          <p:nvPr/>
        </p:nvSpPr>
        <p:spPr>
          <a:xfrm>
            <a:off x="9076266" y="4885767"/>
            <a:ext cx="2229044" cy="14050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39" name="Rectangle 38">
            <a:extLst>
              <a:ext uri="{FF2B5EF4-FFF2-40B4-BE49-F238E27FC236}">
                <a16:creationId xmlns:a16="http://schemas.microsoft.com/office/drawing/2014/main" id="{0BA04755-7CD2-8B48-825D-7053293BB5C0}"/>
              </a:ext>
            </a:extLst>
          </p:cNvPr>
          <p:cNvSpPr/>
          <p:nvPr/>
        </p:nvSpPr>
        <p:spPr>
          <a:xfrm>
            <a:off x="7935945" y="4885766"/>
            <a:ext cx="1140320" cy="3888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40" name="Rectangle 39">
            <a:extLst>
              <a:ext uri="{FF2B5EF4-FFF2-40B4-BE49-F238E27FC236}">
                <a16:creationId xmlns:a16="http://schemas.microsoft.com/office/drawing/2014/main" id="{C6185EC1-4143-D64E-8FD2-C56180337B2D}"/>
              </a:ext>
            </a:extLst>
          </p:cNvPr>
          <p:cNvSpPr/>
          <p:nvPr/>
        </p:nvSpPr>
        <p:spPr>
          <a:xfrm>
            <a:off x="6170949" y="4990158"/>
            <a:ext cx="736745" cy="11283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4" name="Oval 13">
            <a:extLst>
              <a:ext uri="{FF2B5EF4-FFF2-40B4-BE49-F238E27FC236}">
                <a16:creationId xmlns:a16="http://schemas.microsoft.com/office/drawing/2014/main" id="{F49695E6-2ABF-9340-8784-917667C5C67E}"/>
              </a:ext>
            </a:extLst>
          </p:cNvPr>
          <p:cNvSpPr/>
          <p:nvPr/>
        </p:nvSpPr>
        <p:spPr>
          <a:xfrm>
            <a:off x="6737131" y="5097520"/>
            <a:ext cx="951768" cy="951768"/>
          </a:xfrm>
          <a:prstGeom prst="ellipse">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9" name="Title 2">
            <a:extLst>
              <a:ext uri="{FF2B5EF4-FFF2-40B4-BE49-F238E27FC236}">
                <a16:creationId xmlns:a16="http://schemas.microsoft.com/office/drawing/2014/main" id="{0E5D7043-07A6-B049-8140-EAF50397203C}"/>
              </a:ext>
            </a:extLst>
          </p:cNvPr>
          <p:cNvSpPr txBox="1">
            <a:spLocks/>
          </p:cNvSpPr>
          <p:nvPr/>
        </p:nvSpPr>
        <p:spPr bwMode="auto">
          <a:xfrm>
            <a:off x="462457" y="726901"/>
            <a:ext cx="11127317" cy="97578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ctr" rtl="0" eaLnBrk="1" fontAlgn="base" hangingPunct="1">
              <a:spcBef>
                <a:spcPct val="0"/>
              </a:spcBef>
              <a:spcAft>
                <a:spcPct val="0"/>
              </a:spcAft>
              <a:defRPr sz="3733" b="1">
                <a:solidFill>
                  <a:schemeClr val="tx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2800" kern="0">
                <a:latin typeface="Arial" panose="020B0604020202020204" pitchFamily="34" charset="0"/>
                <a:cs typeface="Arial" panose="020B0604020202020204" pitchFamily="34" charset="0"/>
              </a:rPr>
              <a:t>Zero Trust ... Everybody has a Different Perspective</a:t>
            </a:r>
            <a:endParaRPr lang="en-US" sz="2800" kern="0" dirty="0">
              <a:latin typeface="Arial" panose="020B0604020202020204" pitchFamily="34" charset="0"/>
              <a:cs typeface="Arial" panose="020B0604020202020204" pitchFamily="34" charset="0"/>
            </a:endParaRPr>
          </a:p>
        </p:txBody>
      </p:sp>
      <p:sp>
        <p:nvSpPr>
          <p:cNvPr id="18" name="Slide Number Placeholder 5">
            <a:extLst>
              <a:ext uri="{FF2B5EF4-FFF2-40B4-BE49-F238E27FC236}">
                <a16:creationId xmlns:a16="http://schemas.microsoft.com/office/drawing/2014/main" id="{543787EB-3B4C-1B4B-BC25-8226CAE48D5B}"/>
              </a:ext>
            </a:extLst>
          </p:cNvPr>
          <p:cNvSpPr txBox="1">
            <a:spLocks/>
          </p:cNvSpPr>
          <p:nvPr/>
        </p:nvSpPr>
        <p:spPr>
          <a:xfrm>
            <a:off x="10922746" y="6345527"/>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14</a:t>
            </a:fld>
            <a:endParaRPr lang="en-US" dirty="0"/>
          </a:p>
        </p:txBody>
      </p:sp>
    </p:spTree>
    <p:extLst>
      <p:ext uri="{BB962C8B-B14F-4D97-AF65-F5344CB8AC3E}">
        <p14:creationId xmlns:p14="http://schemas.microsoft.com/office/powerpoint/2010/main" val="137412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by elephant&#10;&#10;Description automatically generated">
            <a:extLst>
              <a:ext uri="{FF2B5EF4-FFF2-40B4-BE49-F238E27FC236}">
                <a16:creationId xmlns:a16="http://schemas.microsoft.com/office/drawing/2014/main" id="{0F690C24-5755-3A47-92AE-BEDC4F1C99E7}"/>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30000"/>
                    </a14:imgEffect>
                  </a14:imgLayer>
                </a14:imgProps>
              </a:ext>
            </a:extLst>
          </a:blip>
          <a:srcRect r="11538" b="7996"/>
          <a:stretch/>
        </p:blipFill>
        <p:spPr>
          <a:xfrm flipH="1">
            <a:off x="4298730" y="952526"/>
            <a:ext cx="7430813" cy="5673897"/>
          </a:xfrm>
          <a:prstGeom prst="rect">
            <a:avLst/>
          </a:prstGeom>
        </p:spPr>
      </p:pic>
      <p:sp>
        <p:nvSpPr>
          <p:cNvPr id="8" name="TextBox 7">
            <a:extLst>
              <a:ext uri="{FF2B5EF4-FFF2-40B4-BE49-F238E27FC236}">
                <a16:creationId xmlns:a16="http://schemas.microsoft.com/office/drawing/2014/main" id="{9311F3A6-DCD4-8C48-B554-76F34636F927}"/>
              </a:ext>
            </a:extLst>
          </p:cNvPr>
          <p:cNvSpPr txBox="1"/>
          <p:nvPr/>
        </p:nvSpPr>
        <p:spPr>
          <a:xfrm>
            <a:off x="10661662" y="4184912"/>
            <a:ext cx="1499337" cy="461665"/>
          </a:xfrm>
          <a:prstGeom prst="rect">
            <a:avLst/>
          </a:prstGeom>
          <a:noFill/>
        </p:spPr>
        <p:txBody>
          <a:bodyPr wrap="square" rtlCol="0">
            <a:spAutoFit/>
          </a:bodyPr>
          <a:lstStyle/>
          <a:p>
            <a:pPr defTabSz="609585"/>
            <a:r>
              <a:rPr lang="en-US" sz="2400" dirty="0">
                <a:solidFill>
                  <a:srgbClr val="00BCEB"/>
                </a:solidFill>
                <a:latin typeface="CiscoSansTT ExtraLight"/>
                <a:ea typeface="ＭＳ Ｐゴシック" charset="0"/>
              </a:rPr>
              <a:t>It’s a rope</a:t>
            </a:r>
          </a:p>
        </p:txBody>
      </p:sp>
      <p:sp>
        <p:nvSpPr>
          <p:cNvPr id="9" name="TextBox 8">
            <a:extLst>
              <a:ext uri="{FF2B5EF4-FFF2-40B4-BE49-F238E27FC236}">
                <a16:creationId xmlns:a16="http://schemas.microsoft.com/office/drawing/2014/main" id="{E88D004E-81C7-DA40-9610-3B97C71A2ADC}"/>
              </a:ext>
            </a:extLst>
          </p:cNvPr>
          <p:cNvSpPr txBox="1"/>
          <p:nvPr/>
        </p:nvSpPr>
        <p:spPr>
          <a:xfrm>
            <a:off x="9252090" y="2780406"/>
            <a:ext cx="1343253" cy="461665"/>
          </a:xfrm>
          <a:prstGeom prst="rect">
            <a:avLst/>
          </a:prstGeom>
          <a:noFill/>
          <a:ln>
            <a:noFill/>
          </a:ln>
        </p:spPr>
        <p:txBody>
          <a:bodyPr wrap="none" rtlCol="0">
            <a:spAutoFit/>
          </a:bodyPr>
          <a:lstStyle/>
          <a:p>
            <a:pPr defTabSz="609585"/>
            <a:r>
              <a:rPr lang="en-US" sz="2400" dirty="0">
                <a:solidFill>
                  <a:srgbClr val="E3241B"/>
                </a:solidFill>
                <a:latin typeface="CiscoSansTT ExtraLight"/>
                <a:ea typeface="ＭＳ Ｐゴシック" charset="0"/>
              </a:rPr>
              <a:t>It’s a wall</a:t>
            </a:r>
          </a:p>
        </p:txBody>
      </p:sp>
      <p:sp>
        <p:nvSpPr>
          <p:cNvPr id="10" name="TextBox 9">
            <a:extLst>
              <a:ext uri="{FF2B5EF4-FFF2-40B4-BE49-F238E27FC236}">
                <a16:creationId xmlns:a16="http://schemas.microsoft.com/office/drawing/2014/main" id="{2F6D4115-C018-C340-8116-88399C8AE320}"/>
              </a:ext>
            </a:extLst>
          </p:cNvPr>
          <p:cNvSpPr txBox="1"/>
          <p:nvPr/>
        </p:nvSpPr>
        <p:spPr>
          <a:xfrm>
            <a:off x="7688900" y="5540934"/>
            <a:ext cx="1352293" cy="461665"/>
          </a:xfrm>
          <a:prstGeom prst="rect">
            <a:avLst/>
          </a:prstGeom>
          <a:noFill/>
        </p:spPr>
        <p:txBody>
          <a:bodyPr wrap="none" rtlCol="0">
            <a:spAutoFit/>
          </a:bodyPr>
          <a:lstStyle/>
          <a:p>
            <a:pPr defTabSz="609585"/>
            <a:r>
              <a:rPr lang="en-US" sz="2400" dirty="0">
                <a:solidFill>
                  <a:srgbClr val="0D274D"/>
                </a:solidFill>
                <a:latin typeface="CiscoSansTT ExtraLight"/>
                <a:ea typeface="ＭＳ Ｐゴシック" charset="0"/>
              </a:rPr>
              <a:t>It’s a tree</a:t>
            </a:r>
          </a:p>
        </p:txBody>
      </p:sp>
      <p:sp>
        <p:nvSpPr>
          <p:cNvPr id="11" name="TextBox 10">
            <a:extLst>
              <a:ext uri="{FF2B5EF4-FFF2-40B4-BE49-F238E27FC236}">
                <a16:creationId xmlns:a16="http://schemas.microsoft.com/office/drawing/2014/main" id="{3832C764-6711-7A4C-8289-FA134427E7C7}"/>
              </a:ext>
            </a:extLst>
          </p:cNvPr>
          <p:cNvSpPr txBox="1"/>
          <p:nvPr/>
        </p:nvSpPr>
        <p:spPr>
          <a:xfrm>
            <a:off x="5103354" y="1780052"/>
            <a:ext cx="1551579" cy="461665"/>
          </a:xfrm>
          <a:prstGeom prst="rect">
            <a:avLst/>
          </a:prstGeom>
          <a:noFill/>
        </p:spPr>
        <p:txBody>
          <a:bodyPr wrap="none" rtlCol="0">
            <a:spAutoFit/>
          </a:bodyPr>
          <a:lstStyle/>
          <a:p>
            <a:pPr defTabSz="609585"/>
            <a:r>
              <a:rPr lang="en-US" sz="2400" dirty="0">
                <a:solidFill>
                  <a:srgbClr val="6DBD49">
                    <a:lumMod val="75000"/>
                  </a:srgbClr>
                </a:solidFill>
                <a:latin typeface="CiscoSansTT ExtraLight"/>
                <a:ea typeface="ＭＳ Ｐゴシック" charset="0"/>
              </a:rPr>
              <a:t>It’s a snake</a:t>
            </a:r>
          </a:p>
        </p:txBody>
      </p:sp>
      <p:sp>
        <p:nvSpPr>
          <p:cNvPr id="12" name="Oval 11">
            <a:extLst>
              <a:ext uri="{FF2B5EF4-FFF2-40B4-BE49-F238E27FC236}">
                <a16:creationId xmlns:a16="http://schemas.microsoft.com/office/drawing/2014/main" id="{0E1A7EBD-CEC5-0748-B0AF-482319AD4A36}"/>
              </a:ext>
            </a:extLst>
          </p:cNvPr>
          <p:cNvSpPr/>
          <p:nvPr/>
        </p:nvSpPr>
        <p:spPr>
          <a:xfrm>
            <a:off x="10142483" y="4607073"/>
            <a:ext cx="951768" cy="951768"/>
          </a:xfrm>
          <a:prstGeom prst="ellipse">
            <a:avLst/>
          </a:prstGeom>
          <a:noFill/>
          <a:ln w="190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3" name="Oval 12">
            <a:extLst>
              <a:ext uri="{FF2B5EF4-FFF2-40B4-BE49-F238E27FC236}">
                <a16:creationId xmlns:a16="http://schemas.microsoft.com/office/drawing/2014/main" id="{A633DE2F-A5E3-7C49-AC49-6ED8D11BF009}"/>
              </a:ext>
            </a:extLst>
          </p:cNvPr>
          <p:cNvSpPr/>
          <p:nvPr/>
        </p:nvSpPr>
        <p:spPr>
          <a:xfrm>
            <a:off x="8497032" y="3295491"/>
            <a:ext cx="951768" cy="951768"/>
          </a:xfrm>
          <a:prstGeom prst="ellipse">
            <a:avLst/>
          </a:prstGeom>
          <a:noFill/>
          <a:ln w="190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4" name="Oval 13">
            <a:extLst>
              <a:ext uri="{FF2B5EF4-FFF2-40B4-BE49-F238E27FC236}">
                <a16:creationId xmlns:a16="http://schemas.microsoft.com/office/drawing/2014/main" id="{F49695E6-2ABF-9340-8784-917667C5C67E}"/>
              </a:ext>
            </a:extLst>
          </p:cNvPr>
          <p:cNvSpPr/>
          <p:nvPr/>
        </p:nvSpPr>
        <p:spPr>
          <a:xfrm>
            <a:off x="6737131" y="5311270"/>
            <a:ext cx="951768" cy="951768"/>
          </a:xfrm>
          <a:prstGeom prst="ellipse">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5" name="Oval 14">
            <a:extLst>
              <a:ext uri="{FF2B5EF4-FFF2-40B4-BE49-F238E27FC236}">
                <a16:creationId xmlns:a16="http://schemas.microsoft.com/office/drawing/2014/main" id="{B60EA546-5172-3346-9413-5C3A7BA170A3}"/>
              </a:ext>
            </a:extLst>
          </p:cNvPr>
          <p:cNvSpPr/>
          <p:nvPr/>
        </p:nvSpPr>
        <p:spPr>
          <a:xfrm>
            <a:off x="4151585" y="1643155"/>
            <a:ext cx="951768" cy="951768"/>
          </a:xfrm>
          <a:prstGeom prst="ellipse">
            <a:avLst/>
          </a:prstGeom>
          <a:no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6" name="Freeform 15">
            <a:extLst>
              <a:ext uri="{FF2B5EF4-FFF2-40B4-BE49-F238E27FC236}">
                <a16:creationId xmlns:a16="http://schemas.microsoft.com/office/drawing/2014/main" id="{3CE2FC7A-8601-EA4B-8D39-28210DFAA331}"/>
              </a:ext>
            </a:extLst>
          </p:cNvPr>
          <p:cNvSpPr/>
          <p:nvPr/>
        </p:nvSpPr>
        <p:spPr>
          <a:xfrm rot="16200000">
            <a:off x="10138230" y="170451"/>
            <a:ext cx="1798007" cy="18734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lumMod val="95000"/>
            </a:schemeClr>
          </a:solidFill>
          <a:ln w="29898" cap="flat">
            <a:noFill/>
            <a:prstDash val="solid"/>
            <a:miter/>
          </a:ln>
        </p:spPr>
        <p:txBody>
          <a:bodyPr rtlCol="0" anchor="ctr"/>
          <a:lstStyle/>
          <a:p>
            <a:pPr defTabSz="609585"/>
            <a:endParaRPr lang="en-US" sz="2400">
              <a:solidFill>
                <a:srgbClr val="0D274D"/>
              </a:solidFill>
              <a:latin typeface="Arial" charset="0"/>
              <a:ea typeface="ＭＳ Ｐゴシック" charset="0"/>
            </a:endParaRPr>
          </a:p>
        </p:txBody>
      </p:sp>
      <p:sp>
        <p:nvSpPr>
          <p:cNvPr id="17" name="Title 2">
            <a:extLst>
              <a:ext uri="{FF2B5EF4-FFF2-40B4-BE49-F238E27FC236}">
                <a16:creationId xmlns:a16="http://schemas.microsoft.com/office/drawing/2014/main" id="{6A941CAD-0829-DA4A-AD03-87FA2AD96F5E}"/>
              </a:ext>
            </a:extLst>
          </p:cNvPr>
          <p:cNvSpPr>
            <a:spLocks noGrp="1"/>
          </p:cNvSpPr>
          <p:nvPr>
            <p:ph type="title"/>
          </p:nvPr>
        </p:nvSpPr>
        <p:spPr>
          <a:xfrm>
            <a:off x="462457" y="726901"/>
            <a:ext cx="11127317" cy="975783"/>
          </a:xfrm>
        </p:spPr>
        <p:txBody>
          <a:bodyPr/>
          <a:lstStyle/>
          <a:p>
            <a:r>
              <a:rPr lang="en-US" sz="2800" dirty="0">
                <a:latin typeface="Arial" panose="020B0604020202020204" pitchFamily="34" charset="0"/>
                <a:cs typeface="Arial" panose="020B0604020202020204" pitchFamily="34" charset="0"/>
              </a:rPr>
              <a:t>Zero Trust ... Everybody has a Different Perspective</a:t>
            </a:r>
          </a:p>
        </p:txBody>
      </p:sp>
      <p:sp>
        <p:nvSpPr>
          <p:cNvPr id="18" name="Slide Number Placeholder 5">
            <a:extLst>
              <a:ext uri="{FF2B5EF4-FFF2-40B4-BE49-F238E27FC236}">
                <a16:creationId xmlns:a16="http://schemas.microsoft.com/office/drawing/2014/main" id="{780101A2-A455-FB46-98BE-B492409FE61F}"/>
              </a:ext>
            </a:extLst>
          </p:cNvPr>
          <p:cNvSpPr txBox="1">
            <a:spLocks/>
          </p:cNvSpPr>
          <p:nvPr/>
        </p:nvSpPr>
        <p:spPr>
          <a:xfrm>
            <a:off x="10922746" y="6345527"/>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15</a:t>
            </a:fld>
            <a:endParaRPr lang="en-US" dirty="0"/>
          </a:p>
        </p:txBody>
      </p:sp>
    </p:spTree>
    <p:extLst>
      <p:ext uri="{BB962C8B-B14F-4D97-AF65-F5344CB8AC3E}">
        <p14:creationId xmlns:p14="http://schemas.microsoft.com/office/powerpoint/2010/main" val="34334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B54915-D3F1-1647-B5C3-E6C2E341D0E8}"/>
              </a:ext>
            </a:extLst>
          </p:cNvPr>
          <p:cNvSpPr>
            <a:spLocks noGrp="1"/>
          </p:cNvSpPr>
          <p:nvPr>
            <p:ph type="title"/>
          </p:nvPr>
        </p:nvSpPr>
        <p:spPr/>
        <p:txBody>
          <a:bodyPr/>
          <a:lstStyle/>
          <a:p>
            <a:r>
              <a:rPr lang="en-US" sz="2800" dirty="0">
                <a:solidFill>
                  <a:schemeClr val="tx1"/>
                </a:solidFill>
                <a:latin typeface="Arial" panose="020B0604020202020204" pitchFamily="34" charset="0"/>
                <a:cs typeface="Arial" panose="020B0604020202020204" pitchFamily="34" charset="0"/>
              </a:rPr>
              <a:t>An Introduction to Zero Trust Architectures</a:t>
            </a:r>
          </a:p>
        </p:txBody>
      </p:sp>
      <p:pic>
        <p:nvPicPr>
          <p:cNvPr id="16" name="Picture 2" descr="What ZTX means for vendors and users">
            <a:extLst>
              <a:ext uri="{FF2B5EF4-FFF2-40B4-BE49-F238E27FC236}">
                <a16:creationId xmlns:a16="http://schemas.microsoft.com/office/drawing/2014/main" id="{8C0832CD-2D80-174D-92C6-0955F117AC8C}"/>
              </a:ext>
            </a:extLst>
          </p:cNvPr>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ackgroundRemoval t="9916" b="97479" l="0" r="95471">
                        <a14:foregroundMark x1="6703" y1="49412" x2="6703" y2="49412"/>
                        <a14:foregroundMark x1="9058" y1="62185" x2="9058" y2="62185"/>
                        <a14:foregroundMark x1="362" y1="53109" x2="362" y2="53109"/>
                        <a14:foregroundMark x1="54529" y1="92269" x2="54529" y2="92269"/>
                        <a14:foregroundMark x1="45471" y1="92941" x2="45471" y2="92941"/>
                        <a14:foregroundMark x1="46558" y1="97815" x2="46558" y2="97815"/>
                        <a14:foregroundMark x1="89855" y1="55966" x2="89855" y2="55966"/>
                        <a14:foregroundMark x1="92754" y1="50084" x2="92754" y2="50084"/>
                        <a14:foregroundMark x1="95833" y1="52437" x2="95833" y2="52437"/>
                        <a14:foregroundMark x1="50000" y1="14454" x2="50000" y2="14454"/>
                        <a14:foregroundMark x1="46196" y1="9916" x2="46196" y2="9916"/>
                      </a14:backgroundRemoval>
                    </a14:imgEffect>
                  </a14:imgLayer>
                </a14:imgProps>
              </a:ext>
              <a:ext uri="{28A0092B-C50C-407E-A947-70E740481C1C}">
                <a14:useLocalDpi xmlns:a14="http://schemas.microsoft.com/office/drawing/2010/main"/>
              </a:ext>
            </a:extLst>
          </a:blip>
          <a:srcRect t="5744"/>
          <a:stretch/>
        </p:blipFill>
        <p:spPr bwMode="auto">
          <a:xfrm>
            <a:off x="463897" y="2365474"/>
            <a:ext cx="2804160" cy="284419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78FB394-2CD0-3240-943D-A31829FC0383}"/>
              </a:ext>
            </a:extLst>
          </p:cNvPr>
          <p:cNvSpPr txBox="1"/>
          <p:nvPr/>
        </p:nvSpPr>
        <p:spPr>
          <a:xfrm>
            <a:off x="463897" y="5226565"/>
            <a:ext cx="2804160" cy="420564"/>
          </a:xfrm>
          <a:prstGeom prst="rect">
            <a:avLst/>
          </a:prstGeom>
        </p:spPr>
        <p:txBody>
          <a:bodyPr wrap="square" rtlCol="0" anchor="t">
            <a:spAutoFit/>
          </a:bodyPr>
          <a:lstStyle/>
          <a:p>
            <a:pPr marL="8466" algn="ctr" defTabSz="609585">
              <a:spcBef>
                <a:spcPts val="0"/>
              </a:spcBef>
              <a:spcAft>
                <a:spcPts val="800"/>
              </a:spcAft>
              <a:defRPr/>
            </a:pPr>
            <a:r>
              <a:rPr lang="en-US" sz="2133" noProof="1">
                <a:solidFill>
                  <a:srgbClr val="0D274D"/>
                </a:solidFill>
                <a:latin typeface="CiscoSansTT ExtraLight"/>
                <a:ea typeface="CiscoSansTT ExtraLight" charset="0"/>
                <a:cs typeface="CiscoSansTT ExtraLight" charset="0"/>
              </a:rPr>
              <a:t>Zero Trust eXtended</a:t>
            </a:r>
            <a:endParaRPr lang="en-US" sz="2133" kern="0" dirty="0">
              <a:solidFill>
                <a:srgbClr val="0D274D"/>
              </a:solidFill>
              <a:latin typeface="CiscoSansTT ExtraLight"/>
              <a:ea typeface="CiscoSansTT ExtraLight" charset="0"/>
              <a:cs typeface="CiscoSansTT ExtraLight" charset="0"/>
            </a:endParaRPr>
          </a:p>
        </p:txBody>
      </p:sp>
      <p:pic>
        <p:nvPicPr>
          <p:cNvPr id="6" name="Picture 5">
            <a:extLst>
              <a:ext uri="{FF2B5EF4-FFF2-40B4-BE49-F238E27FC236}">
                <a16:creationId xmlns:a16="http://schemas.microsoft.com/office/drawing/2014/main" id="{C757158F-6F3E-4840-8974-A60826021E10}"/>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l="1023" t="2327" r="1687" b="3725"/>
          <a:stretch/>
        </p:blipFill>
        <p:spPr>
          <a:xfrm>
            <a:off x="8646507" y="2553391"/>
            <a:ext cx="3186759" cy="2468356"/>
          </a:xfrm>
          <a:prstGeom prst="rect">
            <a:avLst/>
          </a:prstGeom>
        </p:spPr>
      </p:pic>
      <p:sp>
        <p:nvSpPr>
          <p:cNvPr id="23" name="TextBox 22">
            <a:extLst>
              <a:ext uri="{FF2B5EF4-FFF2-40B4-BE49-F238E27FC236}">
                <a16:creationId xmlns:a16="http://schemas.microsoft.com/office/drawing/2014/main" id="{7333125A-2C86-7C44-BA19-8D18B9DF16F0}"/>
              </a:ext>
            </a:extLst>
          </p:cNvPr>
          <p:cNvSpPr txBox="1"/>
          <p:nvPr/>
        </p:nvSpPr>
        <p:spPr>
          <a:xfrm>
            <a:off x="8660245" y="5226564"/>
            <a:ext cx="3186759" cy="683136"/>
          </a:xfrm>
          <a:prstGeom prst="rect">
            <a:avLst/>
          </a:prstGeom>
        </p:spPr>
        <p:txBody>
          <a:bodyPr wrap="square" rtlCol="0" anchor="t">
            <a:spAutoFit/>
          </a:bodyPr>
          <a:lstStyle/>
          <a:p>
            <a:pPr algn="ctr" defTabSz="609585">
              <a:lnSpc>
                <a:spcPct val="90000"/>
              </a:lnSpc>
              <a:spcBef>
                <a:spcPts val="0"/>
              </a:spcBef>
              <a:spcAft>
                <a:spcPts val="800"/>
              </a:spcAft>
              <a:defRPr/>
            </a:pPr>
            <a:r>
              <a:rPr lang="en-US" sz="2133" noProof="1">
                <a:solidFill>
                  <a:srgbClr val="0D274D"/>
                </a:solidFill>
                <a:latin typeface="CiscoSansTT ExtraLight"/>
                <a:ea typeface="CiscoSansTT ExtraLight" charset="0"/>
                <a:cs typeface="CiscoSansTT ExtraLight" charset="0"/>
              </a:rPr>
              <a:t>Continuous Adaptive </a:t>
            </a:r>
            <a:br>
              <a:rPr lang="en-US" sz="2133" noProof="1">
                <a:solidFill>
                  <a:srgbClr val="0D274D"/>
                </a:solidFill>
                <a:latin typeface="CiscoSansTT ExtraLight"/>
                <a:ea typeface="CiscoSansTT ExtraLight" charset="0"/>
                <a:cs typeface="CiscoSansTT ExtraLight" charset="0"/>
              </a:rPr>
            </a:br>
            <a:r>
              <a:rPr lang="en-US" sz="2133" noProof="1">
                <a:solidFill>
                  <a:srgbClr val="0D274D"/>
                </a:solidFill>
                <a:latin typeface="CiscoSansTT ExtraLight"/>
                <a:ea typeface="CiscoSansTT ExtraLight" charset="0"/>
                <a:cs typeface="CiscoSansTT ExtraLight" charset="0"/>
              </a:rPr>
              <a:t>Risk and Trust Assessment</a:t>
            </a:r>
            <a:endParaRPr lang="en-US" sz="2133" kern="0" dirty="0">
              <a:solidFill>
                <a:srgbClr val="0D274D"/>
              </a:solidFill>
              <a:latin typeface="CiscoSansTT ExtraLight"/>
              <a:ea typeface="CiscoSansTT ExtraLight" charset="0"/>
              <a:cs typeface="CiscoSansTT ExtraLight" charset="0"/>
            </a:endParaRPr>
          </a:p>
        </p:txBody>
      </p:sp>
      <p:pic>
        <p:nvPicPr>
          <p:cNvPr id="5" name="Picture 4">
            <a:extLst>
              <a:ext uri="{FF2B5EF4-FFF2-40B4-BE49-F238E27FC236}">
                <a16:creationId xmlns:a16="http://schemas.microsoft.com/office/drawing/2014/main" id="{458E2EE3-620D-4FFA-B2F2-415755E2414B}"/>
              </a:ext>
            </a:extLst>
          </p:cNvPr>
          <p:cNvPicPr>
            <a:picLocks noChangeAspect="1"/>
          </p:cNvPicPr>
          <p:nvPr/>
        </p:nvPicPr>
        <p:blipFill>
          <a:blip r:embed="rId6"/>
          <a:stretch>
            <a:fillRect/>
          </a:stretch>
        </p:blipFill>
        <p:spPr>
          <a:xfrm>
            <a:off x="3674050" y="2921872"/>
            <a:ext cx="4776677" cy="1725325"/>
          </a:xfrm>
          <a:prstGeom prst="rect">
            <a:avLst/>
          </a:prstGeom>
        </p:spPr>
      </p:pic>
      <p:sp>
        <p:nvSpPr>
          <p:cNvPr id="7" name="Rounded Rectangle 17">
            <a:extLst>
              <a:ext uri="{FF2B5EF4-FFF2-40B4-BE49-F238E27FC236}">
                <a16:creationId xmlns:a16="http://schemas.microsoft.com/office/drawing/2014/main" id="{12DCD4C1-BC5B-4B37-BD03-622B07AFC65E}"/>
              </a:ext>
            </a:extLst>
          </p:cNvPr>
          <p:cNvSpPr/>
          <p:nvPr/>
        </p:nvSpPr>
        <p:spPr>
          <a:xfrm>
            <a:off x="5156570" y="5226565"/>
            <a:ext cx="1822029" cy="4596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4">
              <a:defRPr/>
            </a:pPr>
            <a:r>
              <a:rPr lang="en-US" sz="2133" dirty="0">
                <a:solidFill>
                  <a:srgbClr val="0D274D"/>
                </a:solidFill>
                <a:latin typeface="CiscoSansTT ExtraLight"/>
                <a:cs typeface="CiscoSansTT ExtraLight" charset="0"/>
              </a:rPr>
              <a:t>SP</a:t>
            </a:r>
            <a:r>
              <a:rPr lang="en-US" sz="2133" dirty="0">
                <a:solidFill>
                  <a:srgbClr val="0D274D"/>
                </a:solidFill>
                <a:latin typeface="CiscoSansTT ExtraLight"/>
              </a:rPr>
              <a:t> </a:t>
            </a:r>
            <a:r>
              <a:rPr lang="en-US" sz="2133" dirty="0">
                <a:solidFill>
                  <a:srgbClr val="0D274D"/>
                </a:solidFill>
                <a:latin typeface="CiscoSansTT ExtraLight"/>
                <a:cs typeface="CiscoSansTT ExtraLight" charset="0"/>
              </a:rPr>
              <a:t>800-207</a:t>
            </a:r>
          </a:p>
        </p:txBody>
      </p:sp>
      <p:pic>
        <p:nvPicPr>
          <p:cNvPr id="9" name="Picture 8">
            <a:extLst>
              <a:ext uri="{FF2B5EF4-FFF2-40B4-BE49-F238E27FC236}">
                <a16:creationId xmlns:a16="http://schemas.microsoft.com/office/drawing/2014/main" id="{0A1AC982-4DD1-FA4C-BC9B-EAA349551D0C}"/>
              </a:ext>
            </a:extLst>
          </p:cNvPr>
          <p:cNvPicPr>
            <a:picLocks noChangeAspect="1"/>
          </p:cNvPicPr>
          <p:nvPr/>
        </p:nvPicPr>
        <p:blipFill rotWithShape="1">
          <a:blip r:embed="rId7"/>
          <a:srcRect l="25799" r="25541"/>
          <a:stretch/>
        </p:blipFill>
        <p:spPr>
          <a:xfrm>
            <a:off x="855152" y="1699799"/>
            <a:ext cx="2086339" cy="788863"/>
          </a:xfrm>
          <a:prstGeom prst="rect">
            <a:avLst/>
          </a:prstGeom>
        </p:spPr>
      </p:pic>
      <p:pic>
        <p:nvPicPr>
          <p:cNvPr id="10" name="Picture 9">
            <a:extLst>
              <a:ext uri="{FF2B5EF4-FFF2-40B4-BE49-F238E27FC236}">
                <a16:creationId xmlns:a16="http://schemas.microsoft.com/office/drawing/2014/main" id="{F525ACC9-B3C2-6643-8086-B3F45C9C8A5E}"/>
              </a:ext>
            </a:extLst>
          </p:cNvPr>
          <p:cNvPicPr>
            <a:picLocks noChangeAspect="1"/>
          </p:cNvPicPr>
          <p:nvPr/>
        </p:nvPicPr>
        <p:blipFill>
          <a:blip r:embed="rId8"/>
          <a:stretch>
            <a:fillRect/>
          </a:stretch>
        </p:blipFill>
        <p:spPr>
          <a:xfrm>
            <a:off x="9653721" y="1915826"/>
            <a:ext cx="1250731" cy="287668"/>
          </a:xfrm>
          <a:prstGeom prst="rect">
            <a:avLst/>
          </a:prstGeom>
        </p:spPr>
      </p:pic>
      <p:pic>
        <p:nvPicPr>
          <p:cNvPr id="11" name="Picture 10">
            <a:extLst>
              <a:ext uri="{FF2B5EF4-FFF2-40B4-BE49-F238E27FC236}">
                <a16:creationId xmlns:a16="http://schemas.microsoft.com/office/drawing/2014/main" id="{CAEB384A-E903-3A4D-845A-8CA50284F59A}"/>
              </a:ext>
            </a:extLst>
          </p:cNvPr>
          <p:cNvPicPr>
            <a:picLocks noChangeAspect="1"/>
          </p:cNvPicPr>
          <p:nvPr/>
        </p:nvPicPr>
        <p:blipFill>
          <a:blip r:embed="rId9"/>
          <a:stretch>
            <a:fillRect/>
          </a:stretch>
        </p:blipFill>
        <p:spPr>
          <a:xfrm>
            <a:off x="5601624" y="1915825"/>
            <a:ext cx="1091445" cy="287668"/>
          </a:xfrm>
          <a:prstGeom prst="rect">
            <a:avLst/>
          </a:prstGeom>
        </p:spPr>
      </p:pic>
      <p:sp>
        <p:nvSpPr>
          <p:cNvPr id="12" name="Slide Number Placeholder 5">
            <a:extLst>
              <a:ext uri="{FF2B5EF4-FFF2-40B4-BE49-F238E27FC236}">
                <a16:creationId xmlns:a16="http://schemas.microsoft.com/office/drawing/2014/main" id="{E2A123B7-258B-4B49-8CAA-212B73186887}"/>
              </a:ext>
            </a:extLst>
          </p:cNvPr>
          <p:cNvSpPr txBox="1">
            <a:spLocks/>
          </p:cNvSpPr>
          <p:nvPr/>
        </p:nvSpPr>
        <p:spPr>
          <a:xfrm>
            <a:off x="10922746" y="6345527"/>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363048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E320B19-F21B-434F-8224-6A48C4669920}"/>
              </a:ext>
            </a:extLst>
          </p:cNvPr>
          <p:cNvSpPr>
            <a:spLocks noGrp="1"/>
          </p:cNvSpPr>
          <p:nvPr>
            <p:ph type="body" sz="quarter" idx="12"/>
          </p:nvPr>
        </p:nvSpPr>
        <p:spPr>
          <a:xfrm>
            <a:off x="659943" y="1389122"/>
            <a:ext cx="6742172" cy="2953080"/>
          </a:xfrm>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Does Zero Trust Actually Mean?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Grant access – but make it specific!</a:t>
            </a:r>
          </a:p>
          <a:p>
            <a:endParaRPr lang="en-US" dirty="0">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186A381A-87E8-DC41-90BF-D4675DC81812}"/>
              </a:ext>
            </a:extLst>
          </p:cNvPr>
          <p:cNvSpPr txBox="1"/>
          <p:nvPr/>
        </p:nvSpPr>
        <p:spPr>
          <a:xfrm>
            <a:off x="0" y="4288843"/>
            <a:ext cx="8190303" cy="1384995"/>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rPr>
              <a:t>OODA Loop:</a:t>
            </a:r>
          </a:p>
          <a:p>
            <a:pPr algn="ctr"/>
            <a:r>
              <a:rPr lang="en-US" sz="2800" dirty="0">
                <a:latin typeface="Arial" panose="020B0604020202020204" pitchFamily="34" charset="0"/>
                <a:cs typeface="Arial" panose="020B0604020202020204" pitchFamily="34" charset="0"/>
              </a:rPr>
              <a:t>Establish Trust, Enforce Trust-based Access, Continuously Monitor</a:t>
            </a:r>
          </a:p>
        </p:txBody>
      </p:sp>
      <p:grpSp>
        <p:nvGrpSpPr>
          <p:cNvPr id="2" name="Group 1">
            <a:extLst>
              <a:ext uri="{FF2B5EF4-FFF2-40B4-BE49-F238E27FC236}">
                <a16:creationId xmlns:a16="http://schemas.microsoft.com/office/drawing/2014/main" id="{D7E0A41E-9FA4-5449-8227-BB844FF0764E}"/>
              </a:ext>
            </a:extLst>
          </p:cNvPr>
          <p:cNvGrpSpPr/>
          <p:nvPr/>
        </p:nvGrpSpPr>
        <p:grpSpPr>
          <a:xfrm>
            <a:off x="7538296" y="1166442"/>
            <a:ext cx="4402304" cy="4402304"/>
            <a:chOff x="7538296" y="1508289"/>
            <a:chExt cx="4402304" cy="4402304"/>
          </a:xfrm>
        </p:grpSpPr>
        <p:pic>
          <p:nvPicPr>
            <p:cNvPr id="7" name="Picture 6">
              <a:extLst>
                <a:ext uri="{FF2B5EF4-FFF2-40B4-BE49-F238E27FC236}">
                  <a16:creationId xmlns:a16="http://schemas.microsoft.com/office/drawing/2014/main" id="{8AAD049F-E73F-8442-83A8-8B004A5BF638}"/>
                </a:ext>
              </a:extLst>
            </p:cNvPr>
            <p:cNvPicPr>
              <a:picLocks noChangeAspect="1"/>
            </p:cNvPicPr>
            <p:nvPr/>
          </p:nvPicPr>
          <p:blipFill>
            <a:blip r:embed="rId3"/>
            <a:stretch>
              <a:fillRect/>
            </a:stretch>
          </p:blipFill>
          <p:spPr>
            <a:xfrm>
              <a:off x="7538296" y="1508289"/>
              <a:ext cx="4402304" cy="4402304"/>
            </a:xfrm>
            <a:prstGeom prst="rect">
              <a:avLst/>
            </a:prstGeom>
          </p:spPr>
        </p:pic>
        <p:sp>
          <p:nvSpPr>
            <p:cNvPr id="4" name="TextBox 3">
              <a:extLst>
                <a:ext uri="{FF2B5EF4-FFF2-40B4-BE49-F238E27FC236}">
                  <a16:creationId xmlns:a16="http://schemas.microsoft.com/office/drawing/2014/main" id="{6C76652C-3F31-B440-9301-8CB4170FDDDE}"/>
                </a:ext>
              </a:extLst>
            </p:cNvPr>
            <p:cNvSpPr txBox="1"/>
            <p:nvPr/>
          </p:nvSpPr>
          <p:spPr>
            <a:xfrm>
              <a:off x="7898072" y="2774817"/>
              <a:ext cx="3770166" cy="2452082"/>
            </a:xfrm>
            <a:prstGeom prst="rect">
              <a:avLst/>
            </a:prstGeom>
            <a:noFill/>
          </p:spPr>
          <p:txBody>
            <a:bodyPr wrap="square" rtlCol="0">
              <a:spAutoFit/>
            </a:bodyPr>
            <a:lstStyle/>
            <a:p>
              <a:pPr algn="ctr" defTabSz="609585">
                <a:defRPr/>
              </a:pPr>
              <a:r>
                <a:rPr lang="en-US" sz="2400" dirty="0">
                  <a:solidFill>
                    <a:srgbClr val="0D274D"/>
                  </a:solidFill>
                  <a:latin typeface="Arial" panose="020B0604020202020204" pitchFamily="34" charset="0"/>
                  <a:ea typeface="ＭＳ Ｐゴシック" charset="0"/>
                  <a:cs typeface="Arial" panose="020B0604020202020204" pitchFamily="34" charset="0"/>
                </a:rPr>
                <a:t>The effect of Zero Trust is:</a:t>
              </a:r>
            </a:p>
            <a:p>
              <a:pPr algn="ctr" defTabSz="609585">
                <a:defRPr/>
              </a:pPr>
              <a:endParaRPr lang="en-US" sz="1067" dirty="0">
                <a:solidFill>
                  <a:srgbClr val="0D274D"/>
                </a:solidFill>
                <a:latin typeface="Arial" panose="020B0604020202020204" pitchFamily="34" charset="0"/>
                <a:ea typeface="ＭＳ Ｐゴシック" charset="0"/>
                <a:cs typeface="Arial" panose="020B0604020202020204" pitchFamily="34" charset="0"/>
              </a:endParaRPr>
            </a:p>
            <a:p>
              <a:pPr algn="ctr" defTabSz="609585">
                <a:defRPr/>
              </a:pPr>
              <a:r>
                <a:rPr lang="en-US" sz="3600" dirty="0">
                  <a:solidFill>
                    <a:srgbClr val="002060"/>
                  </a:solidFill>
                  <a:latin typeface="Arial" panose="020B0604020202020204" pitchFamily="34" charset="0"/>
                  <a:ea typeface="ＭＳ Ｐゴシック" charset="0"/>
                  <a:cs typeface="Arial" panose="020B0604020202020204" pitchFamily="34" charset="0"/>
                </a:rPr>
                <a:t>Ubiquitous </a:t>
              </a:r>
              <a:br>
                <a:rPr lang="en-US" sz="3600" dirty="0">
                  <a:solidFill>
                    <a:srgbClr val="002060"/>
                  </a:solidFill>
                  <a:latin typeface="Arial" panose="020B0604020202020204" pitchFamily="34" charset="0"/>
                  <a:ea typeface="ＭＳ Ｐゴシック" charset="0"/>
                  <a:cs typeface="Arial" panose="020B0604020202020204" pitchFamily="34" charset="0"/>
                </a:rPr>
              </a:br>
              <a:r>
                <a:rPr lang="en-US" sz="3600" dirty="0">
                  <a:solidFill>
                    <a:srgbClr val="002060"/>
                  </a:solidFill>
                  <a:latin typeface="Arial" panose="020B0604020202020204" pitchFamily="34" charset="0"/>
                  <a:ea typeface="ＭＳ Ｐゴシック" charset="0"/>
                  <a:cs typeface="Arial" panose="020B0604020202020204" pitchFamily="34" charset="0"/>
                </a:rPr>
                <a:t>Least-Privilege </a:t>
              </a:r>
              <a:br>
                <a:rPr lang="en-US" sz="3600" dirty="0">
                  <a:solidFill>
                    <a:srgbClr val="002060"/>
                  </a:solidFill>
                  <a:latin typeface="Arial" panose="020B0604020202020204" pitchFamily="34" charset="0"/>
                  <a:ea typeface="ＭＳ Ｐゴシック" charset="0"/>
                  <a:cs typeface="Arial" panose="020B0604020202020204" pitchFamily="34" charset="0"/>
                </a:rPr>
              </a:br>
              <a:r>
                <a:rPr lang="en-US" sz="3600" dirty="0">
                  <a:solidFill>
                    <a:srgbClr val="002060"/>
                  </a:solidFill>
                  <a:latin typeface="Arial" panose="020B0604020202020204" pitchFamily="34" charset="0"/>
                  <a:ea typeface="ＭＳ Ｐゴシック" charset="0"/>
                  <a:cs typeface="Arial" panose="020B0604020202020204" pitchFamily="34" charset="0"/>
                </a:rPr>
                <a:t>Access</a:t>
              </a:r>
            </a:p>
            <a:p>
              <a:pPr algn="ctr" defTabSz="609585">
                <a:defRPr/>
              </a:pPr>
              <a:endParaRPr lang="en-US" sz="1067" dirty="0">
                <a:solidFill>
                  <a:srgbClr val="0D274D"/>
                </a:solidFill>
                <a:latin typeface="Arial" panose="020B0604020202020204" pitchFamily="34" charset="0"/>
                <a:ea typeface="ＭＳ Ｐゴシック" charset="0"/>
                <a:cs typeface="Arial" panose="020B0604020202020204" pitchFamily="34" charset="0"/>
              </a:endParaRPr>
            </a:p>
          </p:txBody>
        </p:sp>
      </p:grpSp>
      <p:sp>
        <p:nvSpPr>
          <p:cNvPr id="10" name="Slide Number Placeholder 5">
            <a:extLst>
              <a:ext uri="{FF2B5EF4-FFF2-40B4-BE49-F238E27FC236}">
                <a16:creationId xmlns:a16="http://schemas.microsoft.com/office/drawing/2014/main" id="{AF078921-0CFD-6C4C-833B-B8CA822052A7}"/>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17</a:t>
            </a:fld>
            <a:endParaRPr lang="en-US" dirty="0"/>
          </a:p>
        </p:txBody>
      </p:sp>
    </p:spTree>
    <p:extLst>
      <p:ext uri="{BB962C8B-B14F-4D97-AF65-F5344CB8AC3E}">
        <p14:creationId xmlns:p14="http://schemas.microsoft.com/office/powerpoint/2010/main" val="387037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98B0F-24B8-2049-AD8E-87C2A06384FD}"/>
              </a:ext>
            </a:extLst>
          </p:cNvPr>
          <p:cNvPicPr>
            <a:picLocks noChangeAspect="1"/>
          </p:cNvPicPr>
          <p:nvPr/>
        </p:nvPicPr>
        <p:blipFill>
          <a:blip r:embed="rId3"/>
          <a:stretch>
            <a:fillRect/>
          </a:stretch>
        </p:blipFill>
        <p:spPr>
          <a:xfrm>
            <a:off x="7538296" y="1508289"/>
            <a:ext cx="4402304" cy="4402304"/>
          </a:xfrm>
          <a:prstGeom prst="rect">
            <a:avLst/>
          </a:prstGeom>
        </p:spPr>
      </p:pic>
      <p:sp>
        <p:nvSpPr>
          <p:cNvPr id="4" name="TextBox 3">
            <a:extLst>
              <a:ext uri="{FF2B5EF4-FFF2-40B4-BE49-F238E27FC236}">
                <a16:creationId xmlns:a16="http://schemas.microsoft.com/office/drawing/2014/main" id="{6C76652C-3F31-B440-9301-8CB4170FDDDE}"/>
              </a:ext>
            </a:extLst>
          </p:cNvPr>
          <p:cNvSpPr txBox="1"/>
          <p:nvPr/>
        </p:nvSpPr>
        <p:spPr>
          <a:xfrm>
            <a:off x="7854365" y="2708829"/>
            <a:ext cx="3770166" cy="2452082"/>
          </a:xfrm>
          <a:prstGeom prst="rect">
            <a:avLst/>
          </a:prstGeom>
          <a:noFill/>
        </p:spPr>
        <p:txBody>
          <a:bodyPr wrap="square" rtlCol="0">
            <a:spAutoFit/>
          </a:bodyPr>
          <a:lstStyle/>
          <a:p>
            <a:pPr algn="ctr" defTabSz="609585">
              <a:defRPr/>
            </a:pPr>
            <a:r>
              <a:rPr lang="en-US" sz="2400" dirty="0">
                <a:solidFill>
                  <a:srgbClr val="0D274D"/>
                </a:solidFill>
                <a:latin typeface="Arial" panose="020B0604020202020204" pitchFamily="34" charset="0"/>
                <a:ea typeface="ＭＳ Ｐゴシック" charset="0"/>
                <a:cs typeface="Arial" panose="020B0604020202020204" pitchFamily="34" charset="0"/>
              </a:rPr>
              <a:t>The effect of Zero Trust is:</a:t>
            </a:r>
          </a:p>
          <a:p>
            <a:pPr algn="ctr" defTabSz="609585">
              <a:defRPr/>
            </a:pPr>
            <a:endParaRPr lang="en-US" sz="1067" dirty="0">
              <a:solidFill>
                <a:srgbClr val="0D274D"/>
              </a:solidFill>
              <a:latin typeface="Arial" panose="020B0604020202020204" pitchFamily="34" charset="0"/>
              <a:ea typeface="ＭＳ Ｐゴシック" charset="0"/>
              <a:cs typeface="Arial" panose="020B0604020202020204" pitchFamily="34" charset="0"/>
            </a:endParaRPr>
          </a:p>
          <a:p>
            <a:pPr algn="ctr" defTabSz="609585">
              <a:defRPr/>
            </a:pPr>
            <a:r>
              <a:rPr lang="en-US" sz="3600" dirty="0">
                <a:solidFill>
                  <a:srgbClr val="002060"/>
                </a:solidFill>
                <a:latin typeface="Arial" panose="020B0604020202020204" pitchFamily="34" charset="0"/>
                <a:ea typeface="ＭＳ Ｐゴシック" charset="0"/>
                <a:cs typeface="Arial" panose="020B0604020202020204" pitchFamily="34" charset="0"/>
              </a:rPr>
              <a:t>Ubiquitous </a:t>
            </a:r>
            <a:br>
              <a:rPr lang="en-US" sz="3600" dirty="0">
                <a:solidFill>
                  <a:srgbClr val="002060"/>
                </a:solidFill>
                <a:latin typeface="Arial" panose="020B0604020202020204" pitchFamily="34" charset="0"/>
                <a:ea typeface="ＭＳ Ｐゴシック" charset="0"/>
                <a:cs typeface="Arial" panose="020B0604020202020204" pitchFamily="34" charset="0"/>
              </a:rPr>
            </a:br>
            <a:r>
              <a:rPr lang="en-US" sz="3600" dirty="0">
                <a:solidFill>
                  <a:srgbClr val="002060"/>
                </a:solidFill>
                <a:latin typeface="Arial" panose="020B0604020202020204" pitchFamily="34" charset="0"/>
                <a:ea typeface="ＭＳ Ｐゴシック" charset="0"/>
                <a:cs typeface="Arial" panose="020B0604020202020204" pitchFamily="34" charset="0"/>
              </a:rPr>
              <a:t>Least-Privilege </a:t>
            </a:r>
            <a:br>
              <a:rPr lang="en-US" sz="3600" dirty="0">
                <a:solidFill>
                  <a:srgbClr val="002060"/>
                </a:solidFill>
                <a:latin typeface="Arial" panose="020B0604020202020204" pitchFamily="34" charset="0"/>
                <a:ea typeface="ＭＳ Ｐゴシック" charset="0"/>
                <a:cs typeface="Arial" panose="020B0604020202020204" pitchFamily="34" charset="0"/>
              </a:rPr>
            </a:br>
            <a:r>
              <a:rPr lang="en-US" sz="3600" dirty="0">
                <a:solidFill>
                  <a:srgbClr val="002060"/>
                </a:solidFill>
                <a:latin typeface="Arial" panose="020B0604020202020204" pitchFamily="34" charset="0"/>
                <a:ea typeface="ＭＳ Ｐゴシック" charset="0"/>
                <a:cs typeface="Arial" panose="020B0604020202020204" pitchFamily="34" charset="0"/>
              </a:rPr>
              <a:t>Access</a:t>
            </a:r>
          </a:p>
          <a:p>
            <a:pPr algn="ctr" defTabSz="609585">
              <a:defRPr/>
            </a:pPr>
            <a:endParaRPr lang="en-US" sz="1067" dirty="0">
              <a:solidFill>
                <a:srgbClr val="0D274D"/>
              </a:solidFill>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FF5DE260-4642-CE4F-9CA7-11208717E87A}"/>
              </a:ext>
            </a:extLst>
          </p:cNvPr>
          <p:cNvSpPr/>
          <p:nvPr/>
        </p:nvSpPr>
        <p:spPr>
          <a:xfrm>
            <a:off x="490194" y="1208283"/>
            <a:ext cx="6732033" cy="4606389"/>
          </a:xfrm>
          <a:prstGeom prst="rect">
            <a:avLst/>
          </a:prstGeom>
        </p:spPr>
        <p:txBody>
          <a:bodyPr wrap="square">
            <a:spAutoFit/>
          </a:bodyPr>
          <a:lstStyle/>
          <a:p>
            <a:pPr marL="0" marR="0">
              <a:spcBef>
                <a:spcPts val="0"/>
              </a:spcBef>
              <a:spcAft>
                <a:spcPts val="0"/>
              </a:spcAft>
            </a:pPr>
            <a:r>
              <a:rPr lang="en-US" sz="2800" dirty="0">
                <a:latin typeface="Arial" panose="020B0604020202020204" pitchFamily="34" charset="0"/>
                <a:cs typeface="Arial" panose="020B0604020202020204" pitchFamily="34" charset="0"/>
              </a:rPr>
              <a:t>ZTA based on 5 fundamental assertions:</a:t>
            </a:r>
          </a:p>
          <a:p>
            <a:pPr marL="0" marR="0">
              <a:spcBef>
                <a:spcPts val="0"/>
              </a:spcBef>
              <a:spcAft>
                <a:spcPts val="0"/>
              </a:spcAft>
            </a:pPr>
            <a:endParaRPr lang="en-US" sz="1600" dirty="0">
              <a:latin typeface="Arial" panose="020B0604020202020204" pitchFamily="34" charset="0"/>
              <a:cs typeface="Arial" panose="020B0604020202020204" pitchFamily="34" charset="0"/>
            </a:endParaRPr>
          </a:p>
          <a:p>
            <a:pPr marL="285750" marR="0" indent="-285750">
              <a:spcBef>
                <a:spcPts val="8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network is always assumed to be hostile</a:t>
            </a:r>
          </a:p>
          <a:p>
            <a:pPr marL="285750" marR="0" indent="-285750">
              <a:spcBef>
                <a:spcPts val="8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External &amp; Internal threats exist on the network</a:t>
            </a:r>
          </a:p>
          <a:p>
            <a:pPr marL="285750" marR="0" indent="-285750">
              <a:spcBef>
                <a:spcPts val="8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Network locality is not sufficient for deciding trust</a:t>
            </a:r>
          </a:p>
          <a:p>
            <a:pPr marL="285750" marR="0" indent="-285750">
              <a:spcBef>
                <a:spcPts val="8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Every device, user, and network flow is authenticated and authorized</a:t>
            </a:r>
          </a:p>
          <a:p>
            <a:pPr marL="285750" marR="0" indent="-285750">
              <a:spcBef>
                <a:spcPts val="8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Policies must be dynamic and calculated from as many sources of data as possible</a:t>
            </a:r>
            <a:endParaRPr lang="en-US" sz="2400" dirty="0">
              <a:effectLst/>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688E35F8-E523-BC49-81C4-8B6D91C48AE0}"/>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241759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983C3-1F05-3B44-8A08-268C3E01DDC7}"/>
              </a:ext>
            </a:extLst>
          </p:cNvPr>
          <p:cNvSpPr>
            <a:spLocks noGrp="1"/>
          </p:cNvSpPr>
          <p:nvPr>
            <p:ph type="title"/>
          </p:nvPr>
        </p:nvSpPr>
        <p:spPr>
          <a:xfrm>
            <a:off x="2018667" y="11320"/>
            <a:ext cx="7416800" cy="795130"/>
          </a:xfrm>
        </p:spPr>
        <p:txBody>
          <a:bodyPr/>
          <a:lstStyle/>
          <a:p>
            <a:r>
              <a:rPr lang="en-US" dirty="0">
                <a:latin typeface="Arial" panose="020B0604020202020204" pitchFamily="34" charset="0"/>
                <a:cs typeface="Arial" panose="020B0604020202020204" pitchFamily="34" charset="0"/>
              </a:rPr>
              <a:t>Zero Trust is a Design Approach</a:t>
            </a:r>
          </a:p>
        </p:txBody>
      </p:sp>
      <p:sp>
        <p:nvSpPr>
          <p:cNvPr id="3" name="Content Placeholder 2">
            <a:extLst>
              <a:ext uri="{FF2B5EF4-FFF2-40B4-BE49-F238E27FC236}">
                <a16:creationId xmlns:a16="http://schemas.microsoft.com/office/drawing/2014/main" id="{FA1BDDD3-5E21-6342-BA80-EE86CF8151F1}"/>
              </a:ext>
            </a:extLst>
          </p:cNvPr>
          <p:cNvSpPr>
            <a:spLocks noGrp="1"/>
          </p:cNvSpPr>
          <p:nvPr>
            <p:ph type="body" sz="quarter" idx="12"/>
          </p:nvPr>
        </p:nvSpPr>
        <p:spPr>
          <a:xfrm>
            <a:off x="410817" y="990774"/>
            <a:ext cx="6101093" cy="4895850"/>
          </a:xfrm>
        </p:spPr>
        <p:txBody>
          <a:bodyPr/>
          <a:lstStyle/>
          <a:p>
            <a:r>
              <a:rPr lang="en-US" dirty="0"/>
              <a:t>A Zero Trust solution is not a single product or accomplished at a single point in the network</a:t>
            </a:r>
          </a:p>
          <a:p>
            <a:endParaRPr lang="en-US" dirty="0"/>
          </a:p>
          <a:p>
            <a:r>
              <a:rPr lang="en-US" dirty="0"/>
              <a:t>To implement a thorough Zero Trust solution, an architecture should consider</a:t>
            </a:r>
          </a:p>
          <a:p>
            <a:pPr lvl="1"/>
            <a:r>
              <a:rPr lang="en-US" dirty="0"/>
              <a:t>User and Device Access</a:t>
            </a:r>
          </a:p>
          <a:p>
            <a:pPr lvl="1"/>
            <a:r>
              <a:rPr lang="en-US" dirty="0"/>
              <a:t>Application and Workload Access</a:t>
            </a:r>
          </a:p>
          <a:p>
            <a:pPr lvl="1"/>
            <a:r>
              <a:rPr lang="en-US" dirty="0"/>
              <a:t>Network Access and Visibility</a:t>
            </a:r>
          </a:p>
        </p:txBody>
      </p:sp>
      <p:sp>
        <p:nvSpPr>
          <p:cNvPr id="6" name="TextBox 5">
            <a:extLst>
              <a:ext uri="{FF2B5EF4-FFF2-40B4-BE49-F238E27FC236}">
                <a16:creationId xmlns:a16="http://schemas.microsoft.com/office/drawing/2014/main" id="{6021793E-D5B5-2E4C-ABAE-D37BE816FC7E}"/>
              </a:ext>
            </a:extLst>
          </p:cNvPr>
          <p:cNvSpPr txBox="1"/>
          <p:nvPr/>
        </p:nvSpPr>
        <p:spPr>
          <a:xfrm>
            <a:off x="8386663" y="942551"/>
            <a:ext cx="1459054" cy="830997"/>
          </a:xfrm>
          <a:prstGeom prst="rect">
            <a:avLst/>
          </a:prstGeom>
          <a:noFill/>
        </p:spPr>
        <p:txBody>
          <a:bodyPr wrap="none" rtlCol="0">
            <a:spAutoFit/>
          </a:bodyPr>
          <a:lstStyle/>
          <a:p>
            <a:pPr defTabSz="609585"/>
            <a:r>
              <a:rPr lang="en-US" sz="4800" b="1" dirty="0">
                <a:solidFill>
                  <a:srgbClr val="0D274D"/>
                </a:solidFill>
                <a:latin typeface="CiscoSansTT ExtraLight"/>
                <a:ea typeface="ＭＳ Ｐゴシック" charset="0"/>
              </a:rPr>
              <a:t>Trust</a:t>
            </a:r>
          </a:p>
        </p:txBody>
      </p:sp>
      <p:pic>
        <p:nvPicPr>
          <p:cNvPr id="7" name="Picture 6">
            <a:extLst>
              <a:ext uri="{FF2B5EF4-FFF2-40B4-BE49-F238E27FC236}">
                <a16:creationId xmlns:a16="http://schemas.microsoft.com/office/drawing/2014/main" id="{09CF9436-59E4-754F-8D26-75C812F6695B}"/>
              </a:ext>
            </a:extLst>
          </p:cNvPr>
          <p:cNvPicPr>
            <a:picLocks noChangeAspect="1"/>
          </p:cNvPicPr>
          <p:nvPr/>
        </p:nvPicPr>
        <p:blipFill rotWithShape="1">
          <a:blip r:embed="rId3"/>
          <a:srcRect l="4576" t="4690" r="4434"/>
          <a:stretch/>
        </p:blipFill>
        <p:spPr>
          <a:xfrm>
            <a:off x="7338096" y="2008502"/>
            <a:ext cx="3821177" cy="4953776"/>
          </a:xfrm>
          <a:prstGeom prst="rect">
            <a:avLst/>
          </a:prstGeom>
        </p:spPr>
      </p:pic>
      <p:sp>
        <p:nvSpPr>
          <p:cNvPr id="8" name="Rectangle 7">
            <a:extLst>
              <a:ext uri="{FF2B5EF4-FFF2-40B4-BE49-F238E27FC236}">
                <a16:creationId xmlns:a16="http://schemas.microsoft.com/office/drawing/2014/main" id="{39E369BD-0997-2444-9073-2587B4DE8797}"/>
              </a:ext>
            </a:extLst>
          </p:cNvPr>
          <p:cNvSpPr/>
          <p:nvPr/>
        </p:nvSpPr>
        <p:spPr>
          <a:xfrm rot="17003988">
            <a:off x="6394360" y="4205636"/>
            <a:ext cx="2855347" cy="461665"/>
          </a:xfrm>
          <a:prstGeom prst="rect">
            <a:avLst/>
          </a:prstGeom>
        </p:spPr>
        <p:txBody>
          <a:bodyPr wrap="square">
            <a:spAutoFit/>
          </a:bodyPr>
          <a:lstStyle/>
          <a:p>
            <a:pPr algn="ctr" defTabSz="609585"/>
            <a:r>
              <a:rPr lang="en-US" sz="2400" b="1" dirty="0">
                <a:solidFill>
                  <a:srgbClr val="0D274D"/>
                </a:solidFill>
                <a:latin typeface="CiscoSansTT" panose="020B0503020201020303" pitchFamily="34" charset="0"/>
                <a:ea typeface="ＭＳ Ｐゴシック" charset="0"/>
                <a:cs typeface="Arial" panose="020B0604020202020204" pitchFamily="34" charset="0"/>
              </a:rPr>
              <a:t>Workforce</a:t>
            </a:r>
            <a:r>
              <a:rPr lang="en-US" sz="2133" b="1" dirty="0">
                <a:solidFill>
                  <a:srgbClr val="0D274D"/>
                </a:solidFill>
                <a:latin typeface="CiscoSansTT" panose="020B0503020201020303" pitchFamily="34" charset="0"/>
                <a:ea typeface="ＭＳ Ｐゴシック" charset="0"/>
                <a:cs typeface="Arial" panose="020B0604020202020204" pitchFamily="34" charset="0"/>
              </a:rPr>
              <a:t> </a:t>
            </a:r>
            <a:r>
              <a:rPr lang="en-US" sz="1867" b="1" dirty="0">
                <a:solidFill>
                  <a:srgbClr val="0D274D"/>
                </a:solidFill>
                <a:latin typeface="CiscoSansTT" panose="020B0503020201020303" pitchFamily="34" charset="0"/>
                <a:ea typeface="ＭＳ Ｐゴシック" charset="0"/>
                <a:cs typeface="Arial" panose="020B0604020202020204" pitchFamily="34" charset="0"/>
              </a:rPr>
              <a:t>– All Corp IT</a:t>
            </a:r>
          </a:p>
        </p:txBody>
      </p:sp>
      <p:sp>
        <p:nvSpPr>
          <p:cNvPr id="9" name="Rectangle 8">
            <a:extLst>
              <a:ext uri="{FF2B5EF4-FFF2-40B4-BE49-F238E27FC236}">
                <a16:creationId xmlns:a16="http://schemas.microsoft.com/office/drawing/2014/main" id="{451C76AB-1553-0948-AD9C-8A1355B6E467}"/>
              </a:ext>
            </a:extLst>
          </p:cNvPr>
          <p:cNvSpPr/>
          <p:nvPr/>
        </p:nvSpPr>
        <p:spPr>
          <a:xfrm rot="15260600">
            <a:off x="9138975" y="4260544"/>
            <a:ext cx="2887700" cy="461665"/>
          </a:xfrm>
          <a:prstGeom prst="rect">
            <a:avLst/>
          </a:prstGeom>
        </p:spPr>
        <p:txBody>
          <a:bodyPr wrap="square">
            <a:spAutoFit/>
          </a:bodyPr>
          <a:lstStyle/>
          <a:p>
            <a:pPr algn="ctr" defTabSz="609585"/>
            <a:r>
              <a:rPr lang="en-US" sz="2400" b="1" dirty="0">
                <a:solidFill>
                  <a:srgbClr val="0D274D"/>
                </a:solidFill>
                <a:latin typeface="CiscoSansTT" panose="020B0503020201020303" pitchFamily="34" charset="0"/>
                <a:ea typeface="ＭＳ Ｐゴシック" charset="0"/>
                <a:cs typeface="Arial" panose="020B0604020202020204" pitchFamily="34" charset="0"/>
              </a:rPr>
              <a:t>Workload</a:t>
            </a:r>
            <a:r>
              <a:rPr lang="en-US" sz="1867" b="1" dirty="0">
                <a:solidFill>
                  <a:srgbClr val="0D274D"/>
                </a:solidFill>
                <a:latin typeface="CiscoSansTT" panose="020B0503020201020303" pitchFamily="34" charset="0"/>
                <a:ea typeface="ＭＳ Ｐゴシック" charset="0"/>
                <a:cs typeface="Arial" panose="020B0604020202020204" pitchFamily="34" charset="0"/>
              </a:rPr>
              <a:t> – Data Center</a:t>
            </a:r>
          </a:p>
        </p:txBody>
      </p:sp>
      <p:sp>
        <p:nvSpPr>
          <p:cNvPr id="10" name="Rectangle 9">
            <a:extLst>
              <a:ext uri="{FF2B5EF4-FFF2-40B4-BE49-F238E27FC236}">
                <a16:creationId xmlns:a16="http://schemas.microsoft.com/office/drawing/2014/main" id="{C14BC431-7D5E-E245-B56E-90D6C5D0B1C0}"/>
              </a:ext>
            </a:extLst>
          </p:cNvPr>
          <p:cNvSpPr/>
          <p:nvPr/>
        </p:nvSpPr>
        <p:spPr>
          <a:xfrm rot="16200000">
            <a:off x="7211357" y="4631907"/>
            <a:ext cx="3783305" cy="461665"/>
          </a:xfrm>
          <a:prstGeom prst="rect">
            <a:avLst/>
          </a:prstGeom>
        </p:spPr>
        <p:txBody>
          <a:bodyPr wrap="square">
            <a:spAutoFit/>
          </a:bodyPr>
          <a:lstStyle/>
          <a:p>
            <a:pPr algn="ctr" defTabSz="609585"/>
            <a:r>
              <a:rPr lang="en-US" sz="2400" b="1" dirty="0">
                <a:solidFill>
                  <a:srgbClr val="0D274D"/>
                </a:solidFill>
                <a:latin typeface="CiscoSansTT" panose="020B0503020201020303" pitchFamily="34" charset="0"/>
                <a:ea typeface="ＭＳ Ｐゴシック" charset="0"/>
                <a:cs typeface="Arial" panose="020B0604020202020204" pitchFamily="34" charset="0"/>
              </a:rPr>
              <a:t>Workplace</a:t>
            </a:r>
            <a:r>
              <a:rPr lang="en-US" sz="1867" b="1" dirty="0">
                <a:solidFill>
                  <a:srgbClr val="0D274D"/>
                </a:solidFill>
                <a:latin typeface="CiscoSansTT" panose="020B0503020201020303" pitchFamily="34" charset="0"/>
                <a:ea typeface="ＭＳ Ｐゴシック" charset="0"/>
                <a:cs typeface="Arial" panose="020B0604020202020204" pitchFamily="34" charset="0"/>
              </a:rPr>
              <a:t> – Corporate Network</a:t>
            </a:r>
          </a:p>
        </p:txBody>
      </p:sp>
      <p:sp>
        <p:nvSpPr>
          <p:cNvPr id="11" name="Rounded Rectangle 10">
            <a:extLst>
              <a:ext uri="{FF2B5EF4-FFF2-40B4-BE49-F238E27FC236}">
                <a16:creationId xmlns:a16="http://schemas.microsoft.com/office/drawing/2014/main" id="{37918F59-D50D-2E4B-9A32-DFB6555CC258}"/>
              </a:ext>
            </a:extLst>
          </p:cNvPr>
          <p:cNvSpPr/>
          <p:nvPr/>
        </p:nvSpPr>
        <p:spPr>
          <a:xfrm rot="17079359">
            <a:off x="6099098" y="4056949"/>
            <a:ext cx="2836241" cy="313735"/>
          </a:xfrm>
          <a:prstGeom prst="roundRect">
            <a:avLst/>
          </a:prstGeom>
          <a:solidFill>
            <a:schemeClr val="bg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867" dirty="0">
                <a:solidFill>
                  <a:schemeClr val="bg2"/>
                </a:solidFill>
                <a:latin typeface="CiscoSansTT ExtraLight"/>
              </a:rPr>
              <a:t>User and/or Device Access</a:t>
            </a:r>
          </a:p>
        </p:txBody>
      </p:sp>
      <p:sp>
        <p:nvSpPr>
          <p:cNvPr id="12" name="Rounded Rectangle 11">
            <a:extLst>
              <a:ext uri="{FF2B5EF4-FFF2-40B4-BE49-F238E27FC236}">
                <a16:creationId xmlns:a16="http://schemas.microsoft.com/office/drawing/2014/main" id="{7A4F40E1-0C09-E64E-8315-E2C56273CEB2}"/>
              </a:ext>
            </a:extLst>
          </p:cNvPr>
          <p:cNvSpPr/>
          <p:nvPr/>
        </p:nvSpPr>
        <p:spPr>
          <a:xfrm rot="16355772">
            <a:off x="7169005" y="4637405"/>
            <a:ext cx="3119540" cy="313735"/>
          </a:xfrm>
          <a:prstGeom prst="roundRect">
            <a:avLst/>
          </a:prstGeom>
          <a:solidFill>
            <a:schemeClr val="bg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867" dirty="0">
                <a:solidFill>
                  <a:schemeClr val="bg2"/>
                </a:solidFill>
                <a:latin typeface="CiscoSansTT ExtraLight"/>
              </a:rPr>
              <a:t>Network Access and Visibility</a:t>
            </a:r>
          </a:p>
        </p:txBody>
      </p:sp>
      <p:sp>
        <p:nvSpPr>
          <p:cNvPr id="13" name="Rounded Rectangle 12">
            <a:extLst>
              <a:ext uri="{FF2B5EF4-FFF2-40B4-BE49-F238E27FC236}">
                <a16:creationId xmlns:a16="http://schemas.microsoft.com/office/drawing/2014/main" id="{E4221218-BCF0-854B-B470-82FE497A2BBC}"/>
              </a:ext>
            </a:extLst>
          </p:cNvPr>
          <p:cNvSpPr/>
          <p:nvPr/>
        </p:nvSpPr>
        <p:spPr>
          <a:xfrm rot="15370668">
            <a:off x="8832609" y="4265983"/>
            <a:ext cx="2786708" cy="313735"/>
          </a:xfrm>
          <a:prstGeom prst="roundRect">
            <a:avLst/>
          </a:prstGeom>
          <a:solidFill>
            <a:schemeClr val="bg1"/>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867" dirty="0">
                <a:solidFill>
                  <a:schemeClr val="bg2"/>
                </a:solidFill>
                <a:latin typeface="CiscoSansTT ExtraLight"/>
              </a:rPr>
              <a:t>App and Workload Access</a:t>
            </a:r>
          </a:p>
        </p:txBody>
      </p:sp>
      <p:sp>
        <p:nvSpPr>
          <p:cNvPr id="14" name="Rectangle 13">
            <a:extLst>
              <a:ext uri="{FF2B5EF4-FFF2-40B4-BE49-F238E27FC236}">
                <a16:creationId xmlns:a16="http://schemas.microsoft.com/office/drawing/2014/main" id="{CCE3C21E-4AD2-EC4A-8D56-22DC172FCF40}"/>
              </a:ext>
            </a:extLst>
          </p:cNvPr>
          <p:cNvSpPr/>
          <p:nvPr/>
        </p:nvSpPr>
        <p:spPr>
          <a:xfrm>
            <a:off x="8041008" y="2298501"/>
            <a:ext cx="2400408" cy="502766"/>
          </a:xfrm>
          <a:prstGeom prst="rect">
            <a:avLst/>
          </a:prstGeom>
        </p:spPr>
        <p:txBody>
          <a:bodyPr wrap="square">
            <a:spAutoFit/>
          </a:bodyPr>
          <a:lstStyle/>
          <a:p>
            <a:pPr algn="ctr" defTabSz="609585"/>
            <a:r>
              <a:rPr lang="en-US" sz="2667" b="1" dirty="0">
                <a:solidFill>
                  <a:srgbClr val="0D274D"/>
                </a:solidFill>
                <a:latin typeface="CiscoSansTT" panose="020B0503020201020303" pitchFamily="34" charset="0"/>
                <a:ea typeface="ＭＳ Ｐゴシック" charset="0"/>
                <a:cs typeface="Arial" panose="020B0604020202020204" pitchFamily="34" charset="0"/>
              </a:rPr>
              <a:t>Architecture</a:t>
            </a:r>
          </a:p>
        </p:txBody>
      </p:sp>
      <p:pic>
        <p:nvPicPr>
          <p:cNvPr id="15" name="Picture 14">
            <a:extLst>
              <a:ext uri="{FF2B5EF4-FFF2-40B4-BE49-F238E27FC236}">
                <a16:creationId xmlns:a16="http://schemas.microsoft.com/office/drawing/2014/main" id="{70B62E06-0E6C-9145-95E3-7A1EAA7DD5F7}"/>
              </a:ext>
            </a:extLst>
          </p:cNvPr>
          <p:cNvPicPr>
            <a:picLocks noChangeAspect="1"/>
          </p:cNvPicPr>
          <p:nvPr/>
        </p:nvPicPr>
        <p:blipFill>
          <a:blip r:embed="rId4"/>
          <a:stretch>
            <a:fillRect/>
          </a:stretch>
        </p:blipFill>
        <p:spPr>
          <a:xfrm>
            <a:off x="8067250" y="295103"/>
            <a:ext cx="2156671" cy="2156671"/>
          </a:xfrm>
          <a:prstGeom prst="rect">
            <a:avLst/>
          </a:prstGeom>
        </p:spPr>
      </p:pic>
      <p:grpSp>
        <p:nvGrpSpPr>
          <p:cNvPr id="20" name="Group 19">
            <a:extLst>
              <a:ext uri="{FF2B5EF4-FFF2-40B4-BE49-F238E27FC236}">
                <a16:creationId xmlns:a16="http://schemas.microsoft.com/office/drawing/2014/main" id="{622DD51F-F456-FF4C-ACDB-A74A41ED2423}"/>
              </a:ext>
            </a:extLst>
          </p:cNvPr>
          <p:cNvGrpSpPr/>
          <p:nvPr/>
        </p:nvGrpSpPr>
        <p:grpSpPr>
          <a:xfrm>
            <a:off x="4958279" y="5708667"/>
            <a:ext cx="2740366" cy="806268"/>
            <a:chOff x="3624120" y="4131733"/>
            <a:chExt cx="2055275" cy="604701"/>
          </a:xfrm>
        </p:grpSpPr>
        <p:sp>
          <p:nvSpPr>
            <p:cNvPr id="17" name="TextBox 16">
              <a:extLst>
                <a:ext uri="{FF2B5EF4-FFF2-40B4-BE49-F238E27FC236}">
                  <a16:creationId xmlns:a16="http://schemas.microsoft.com/office/drawing/2014/main" id="{DED2315F-D649-5441-8662-64E62E6BF3BE}"/>
                </a:ext>
              </a:extLst>
            </p:cNvPr>
            <p:cNvSpPr txBox="1"/>
            <p:nvPr/>
          </p:nvSpPr>
          <p:spPr>
            <a:xfrm>
              <a:off x="3624120" y="4421011"/>
              <a:ext cx="2055275" cy="315423"/>
            </a:xfrm>
            <a:prstGeom prst="rect">
              <a:avLst/>
            </a:prstGeom>
            <a:noFill/>
          </p:spPr>
          <p:txBody>
            <a:bodyPr wrap="none" rtlCol="0">
              <a:spAutoFit/>
            </a:bodyPr>
            <a:lstStyle/>
            <a:p>
              <a:pPr defTabSz="609585"/>
              <a:r>
                <a:rPr lang="en-US" sz="2133" dirty="0">
                  <a:solidFill>
                    <a:srgbClr val="0D274D">
                      <a:lumMod val="50000"/>
                      <a:lumOff val="50000"/>
                    </a:srgbClr>
                  </a:solidFill>
                  <a:latin typeface="CiscoSansTT ExtraLight"/>
                  <a:ea typeface="ＭＳ Ｐゴシック" charset="0"/>
                </a:rPr>
                <a:t>Remember, this is C2C!</a:t>
              </a:r>
            </a:p>
          </p:txBody>
        </p:sp>
        <p:cxnSp>
          <p:nvCxnSpPr>
            <p:cNvPr id="18" name="Straight Arrow Connector 17">
              <a:extLst>
                <a:ext uri="{FF2B5EF4-FFF2-40B4-BE49-F238E27FC236}">
                  <a16:creationId xmlns:a16="http://schemas.microsoft.com/office/drawing/2014/main" id="{7EBA59CF-396A-2347-AD12-61E6C1376423}"/>
                </a:ext>
              </a:extLst>
            </p:cNvPr>
            <p:cNvCxnSpPr>
              <a:cxnSpLocks/>
              <a:stCxn id="17" idx="0"/>
            </p:cNvCxnSpPr>
            <p:nvPr/>
          </p:nvCxnSpPr>
          <p:spPr>
            <a:xfrm flipV="1">
              <a:off x="4651757" y="4131733"/>
              <a:ext cx="692396" cy="289278"/>
            </a:xfrm>
            <a:prstGeom prst="straightConnector1">
              <a:avLst/>
            </a:prstGeom>
            <a:ln w="28575">
              <a:solidFill>
                <a:schemeClr val="tx2">
                  <a:lumMod val="50000"/>
                  <a:lumOff val="50000"/>
                </a:schemeClr>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1" name="Slide Number Placeholder 5">
            <a:extLst>
              <a:ext uri="{FF2B5EF4-FFF2-40B4-BE49-F238E27FC236}">
                <a16:creationId xmlns:a16="http://schemas.microsoft.com/office/drawing/2014/main" id="{92CF2750-57CD-1243-AF3A-85377F768FDD}"/>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10345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8893" y="1751617"/>
            <a:ext cx="10738623" cy="4093428"/>
          </a:xfrm>
          <a:prstGeom prst="rect">
            <a:avLst/>
          </a:prstGeom>
          <a:noFill/>
        </p:spPr>
        <p:txBody>
          <a:bodyPr wrap="square" rtlCol="0">
            <a:spAutoFit/>
          </a:bodyPr>
          <a:lstStyle/>
          <a:p>
            <a:pPr marL="342900" marR="0" lvl="0" indent="-342900">
              <a:spcBef>
                <a:spcPts val="0"/>
              </a:spcBef>
              <a:spcAft>
                <a:spcPts val="600"/>
              </a:spcAft>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The learner will be able to state the importance of a Zero Trust Security Architecture for effective cybersecurity.</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600"/>
              </a:spcAft>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The learner will be able to state the fundamental elements of network and data centers security.</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600"/>
              </a:spcAft>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The learner will be able to describe industry best practices for protecting networks.</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600"/>
              </a:spcAft>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The learner will be able to describe industry best practices for protecting data centers and applications.</a:t>
            </a:r>
          </a:p>
          <a:p>
            <a:pPr marL="342900" marR="0" lvl="0" indent="-342900">
              <a:spcBef>
                <a:spcPts val="0"/>
              </a:spcBef>
              <a:spcAft>
                <a:spcPts val="600"/>
              </a:spcAft>
              <a:buFont typeface="+mj-lt"/>
              <a:buAutoNum type="arabicPeriod"/>
            </a:pPr>
            <a:r>
              <a:rPr lang="en-US" sz="2400" dirty="0">
                <a:latin typeface="Arial" panose="020B0604020202020204" pitchFamily="34" charset="0"/>
                <a:ea typeface="Times New Roman" panose="02020603050405020304" pitchFamily="18" charset="0"/>
                <a:cs typeface="Arial" panose="020B0604020202020204" pitchFamily="34" charset="0"/>
              </a:rPr>
              <a:t>The learner will be able to apply these principles to a modern LVC Architecture</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8DEE3A3A-48BA-4540-8373-1D6918E6AE8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Objectives</a:t>
            </a:r>
          </a:p>
        </p:txBody>
      </p:sp>
      <p:sp>
        <p:nvSpPr>
          <p:cNvPr id="7" name="Slide Number Placeholder 5">
            <a:extLst>
              <a:ext uri="{FF2B5EF4-FFF2-40B4-BE49-F238E27FC236}">
                <a16:creationId xmlns:a16="http://schemas.microsoft.com/office/drawing/2014/main" id="{F3BA5897-8894-9D44-A4A3-A124C01DDF70}"/>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1937147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B95D-BDE9-F14E-AA54-A1249550B99F}"/>
              </a:ext>
            </a:extLst>
          </p:cNvPr>
          <p:cNvSpPr>
            <a:spLocks noGrp="1"/>
          </p:cNvSpPr>
          <p:nvPr>
            <p:ph type="title"/>
          </p:nvPr>
        </p:nvSpPr>
        <p:spPr/>
        <p:txBody>
          <a:bodyPr/>
          <a:lstStyle/>
          <a:p>
            <a:r>
              <a:rPr lang="en-US" sz="2800" b="1" dirty="0">
                <a:solidFill>
                  <a:schemeClr val="tx1"/>
                </a:solidFill>
                <a:latin typeface="Arial" panose="020B0604020202020204" pitchFamily="34" charset="0"/>
                <a:ea typeface="+mj-ea"/>
                <a:cs typeface="Arial" panose="020B0604020202020204" pitchFamily="34" charset="0"/>
              </a:rPr>
              <a:t>NIST Zero Trust Architecture</a:t>
            </a:r>
          </a:p>
        </p:txBody>
      </p:sp>
      <p:sp>
        <p:nvSpPr>
          <p:cNvPr id="4" name="Text Placeholder 3">
            <a:extLst>
              <a:ext uri="{FF2B5EF4-FFF2-40B4-BE49-F238E27FC236}">
                <a16:creationId xmlns:a16="http://schemas.microsoft.com/office/drawing/2014/main" id="{C7D6F031-B427-074B-8CE9-7ADD21A58617}"/>
              </a:ext>
            </a:extLst>
          </p:cNvPr>
          <p:cNvSpPr>
            <a:spLocks noGrp="1"/>
          </p:cNvSpPr>
          <p:nvPr>
            <p:ph type="body" sz="quarter" idx="12"/>
          </p:nvPr>
        </p:nvSpPr>
        <p:spPr>
          <a:xfrm>
            <a:off x="805984" y="5574434"/>
            <a:ext cx="11021483" cy="796795"/>
          </a:xfrm>
        </p:spPr>
        <p:txBody>
          <a:bodyPr/>
          <a:lstStyle/>
          <a:p>
            <a:r>
              <a:rPr lang="en-US" dirty="0">
                <a:solidFill>
                  <a:schemeClr val="tx1"/>
                </a:solidFill>
              </a:rPr>
              <a:t>Published in 2020: </a:t>
            </a:r>
          </a:p>
          <a:p>
            <a:r>
              <a:rPr lang="en-US" dirty="0">
                <a:solidFill>
                  <a:schemeClr val="tx1"/>
                </a:solidFill>
                <a:hlinkClick r:id="rId3">
                  <a:extLst>
                    <a:ext uri="{A12FA001-AC4F-418D-AE19-62706E023703}">
                      <ahyp:hlinkClr xmlns:ahyp="http://schemas.microsoft.com/office/drawing/2018/hyperlinkcolor" val="tx"/>
                    </a:ext>
                  </a:extLst>
                </a:hlinkClick>
              </a:rPr>
              <a:t>https://nvlpubs.nist.gov/nistpubs/SpecialPublications/NIST.SP.800-207.pdf</a:t>
            </a:r>
            <a:endParaRPr lang="en-US" dirty="0">
              <a:solidFill>
                <a:schemeClr val="tx1"/>
              </a:solidFill>
            </a:endParaRPr>
          </a:p>
          <a:p>
            <a:r>
              <a:rPr lang="en-US" dirty="0">
                <a:solidFill>
                  <a:schemeClr val="tx1"/>
                </a:solidFill>
              </a:rPr>
              <a:t> </a:t>
            </a:r>
          </a:p>
        </p:txBody>
      </p:sp>
      <p:pic>
        <p:nvPicPr>
          <p:cNvPr id="10" name="Content Placeholder 6">
            <a:extLst>
              <a:ext uri="{FF2B5EF4-FFF2-40B4-BE49-F238E27FC236}">
                <a16:creationId xmlns:a16="http://schemas.microsoft.com/office/drawing/2014/main" id="{4DDD8C68-55BD-6641-A4B7-49CA9D1E3D9A}"/>
              </a:ext>
            </a:extLst>
          </p:cNvPr>
          <p:cNvPicPr>
            <a:picLocks noGrp="1" noChangeAspect="1"/>
          </p:cNvPicPr>
          <p:nvPr>
            <p:ph sz="quarter" idx="11"/>
          </p:nvPr>
        </p:nvPicPr>
        <p:blipFill rotWithShape="1">
          <a:blip r:embed="rId4"/>
          <a:srcRect l="2615" t="9533" r="3249" b="3173"/>
          <a:stretch/>
        </p:blipFill>
        <p:spPr>
          <a:xfrm>
            <a:off x="914400" y="1555044"/>
            <a:ext cx="10363200" cy="3747912"/>
          </a:xfrm>
        </p:spPr>
      </p:pic>
      <p:sp>
        <p:nvSpPr>
          <p:cNvPr id="8" name="Slide Number Placeholder 5">
            <a:extLst>
              <a:ext uri="{FF2B5EF4-FFF2-40B4-BE49-F238E27FC236}">
                <a16:creationId xmlns:a16="http://schemas.microsoft.com/office/drawing/2014/main" id="{1F7BD81B-5E83-E846-B935-416BEFC2F706}"/>
              </a:ext>
            </a:extLst>
          </p:cNvPr>
          <p:cNvSpPr txBox="1">
            <a:spLocks/>
          </p:cNvSpPr>
          <p:nvPr/>
        </p:nvSpPr>
        <p:spPr>
          <a:xfrm>
            <a:off x="10922746" y="6345527"/>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1381395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C64C76E2-20E0-6142-A933-4EE670C712CE}"/>
              </a:ext>
            </a:extLst>
          </p:cNvPr>
          <p:cNvPicPr>
            <a:picLocks noChangeAspect="1"/>
          </p:cNvPicPr>
          <p:nvPr/>
        </p:nvPicPr>
        <p:blipFill rotWithShape="1">
          <a:blip r:embed="rId3"/>
          <a:srcRect l="4402" t="10155" r="3793" b="2444"/>
          <a:stretch/>
        </p:blipFill>
        <p:spPr>
          <a:xfrm>
            <a:off x="918620" y="1731962"/>
            <a:ext cx="10354760" cy="3726212"/>
          </a:xfrm>
          <a:prstGeom prst="rect">
            <a:avLst/>
          </a:prstGeom>
        </p:spPr>
      </p:pic>
      <p:sp>
        <p:nvSpPr>
          <p:cNvPr id="2" name="Title 1">
            <a:extLst>
              <a:ext uri="{FF2B5EF4-FFF2-40B4-BE49-F238E27FC236}">
                <a16:creationId xmlns:a16="http://schemas.microsoft.com/office/drawing/2014/main" id="{FF4D4D46-4FF9-C64D-86C7-F76C2DC79CF4}"/>
              </a:ext>
            </a:extLst>
          </p:cNvPr>
          <p:cNvSpPr>
            <a:spLocks noGrp="1"/>
          </p:cNvSpPr>
          <p:nvPr>
            <p:ph type="title"/>
          </p:nvPr>
        </p:nvSpPr>
        <p:spPr>
          <a:xfrm>
            <a:off x="2397039" y="0"/>
            <a:ext cx="7944696" cy="795130"/>
          </a:xfrm>
        </p:spPr>
        <p:txBody>
          <a:bodyPr/>
          <a:lstStyle/>
          <a:p>
            <a:r>
              <a:rPr lang="en-US" dirty="0"/>
              <a:t>Zero Trust – NIST SP 800-207</a:t>
            </a:r>
          </a:p>
        </p:txBody>
      </p:sp>
      <p:grpSp>
        <p:nvGrpSpPr>
          <p:cNvPr id="30" name="Group 29">
            <a:extLst>
              <a:ext uri="{FF2B5EF4-FFF2-40B4-BE49-F238E27FC236}">
                <a16:creationId xmlns:a16="http://schemas.microsoft.com/office/drawing/2014/main" id="{066A5DBE-86F5-E843-93D2-E63758A87DF3}"/>
              </a:ext>
            </a:extLst>
          </p:cNvPr>
          <p:cNvGrpSpPr/>
          <p:nvPr/>
        </p:nvGrpSpPr>
        <p:grpSpPr>
          <a:xfrm>
            <a:off x="781319" y="991427"/>
            <a:ext cx="10616483" cy="4357835"/>
            <a:chOff x="781319" y="991427"/>
            <a:chExt cx="10616483" cy="4357835"/>
          </a:xfrm>
        </p:grpSpPr>
        <p:sp>
          <p:nvSpPr>
            <p:cNvPr id="20" name="Rounded Rectangle 19">
              <a:extLst>
                <a:ext uri="{FF2B5EF4-FFF2-40B4-BE49-F238E27FC236}">
                  <a16:creationId xmlns:a16="http://schemas.microsoft.com/office/drawing/2014/main" id="{7FC97592-829C-A944-9697-6744D203DCE8}"/>
                </a:ext>
              </a:extLst>
            </p:cNvPr>
            <p:cNvSpPr/>
            <p:nvPr/>
          </p:nvSpPr>
          <p:spPr>
            <a:xfrm>
              <a:off x="9989712" y="1887859"/>
              <a:ext cx="1408090" cy="3353841"/>
            </a:xfrm>
            <a:prstGeom prst="roundRect">
              <a:avLst>
                <a:gd name="adj" fmla="val 8858"/>
              </a:avLst>
            </a:prstGeom>
            <a:noFill/>
            <a:ln w="38100">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73537ADB-D8EA-9041-BF7A-7FCC80971C96}"/>
                </a:ext>
              </a:extLst>
            </p:cNvPr>
            <p:cNvSpPr/>
            <p:nvPr/>
          </p:nvSpPr>
          <p:spPr>
            <a:xfrm>
              <a:off x="781319" y="1995421"/>
              <a:ext cx="1408090" cy="3353841"/>
            </a:xfrm>
            <a:prstGeom prst="roundRect">
              <a:avLst>
                <a:gd name="adj" fmla="val 8858"/>
              </a:avLst>
            </a:prstGeom>
            <a:noFill/>
            <a:ln w="38100">
              <a:solidFill>
                <a:srgbClr val="FF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1D2E2C65-7A5C-6D45-8797-6F992A115DEC}"/>
                </a:ext>
              </a:extLst>
            </p:cNvPr>
            <p:cNvCxnSpPr>
              <a:cxnSpLocks/>
              <a:stCxn id="11" idx="1"/>
            </p:cNvCxnSpPr>
            <p:nvPr/>
          </p:nvCxnSpPr>
          <p:spPr>
            <a:xfrm flipH="1">
              <a:off x="1485365" y="1176093"/>
              <a:ext cx="3143786" cy="819328"/>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B7FCF8C-9F96-1043-8739-F6DF108672D7}"/>
                </a:ext>
              </a:extLst>
            </p:cNvPr>
            <p:cNvCxnSpPr>
              <a:cxnSpLocks/>
              <a:stCxn id="11" idx="3"/>
              <a:endCxn id="20" idx="0"/>
            </p:cNvCxnSpPr>
            <p:nvPr/>
          </p:nvCxnSpPr>
          <p:spPr>
            <a:xfrm>
              <a:off x="7870744" y="1176093"/>
              <a:ext cx="2823013" cy="711766"/>
            </a:xfrm>
            <a:prstGeom prst="straightConnector1">
              <a:avLst/>
            </a:prstGeom>
            <a:ln w="28575">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36C7522-7A07-5049-976F-DA9319B29634}"/>
                </a:ext>
              </a:extLst>
            </p:cNvPr>
            <p:cNvSpPr txBox="1"/>
            <p:nvPr/>
          </p:nvSpPr>
          <p:spPr>
            <a:xfrm>
              <a:off x="4629151" y="991427"/>
              <a:ext cx="3241593" cy="369332"/>
            </a:xfrm>
            <a:prstGeom prst="rect">
              <a:avLst/>
            </a:prstGeom>
            <a:noFill/>
          </p:spPr>
          <p:txBody>
            <a:bodyPr wrap="none" rtlCol="0">
              <a:spAutoFit/>
            </a:bodyPr>
            <a:lstStyle/>
            <a:p>
              <a:r>
                <a:rPr lang="en-US" sz="1800" dirty="0">
                  <a:ln>
                    <a:solidFill>
                      <a:srgbClr val="00B0F0"/>
                    </a:solidFill>
                  </a:ln>
                  <a:solidFill>
                    <a:schemeClr val="tx2">
                      <a:lumMod val="75000"/>
                    </a:schemeClr>
                  </a:solidFill>
                </a:rPr>
                <a:t>External inputs and influences</a:t>
              </a:r>
            </a:p>
          </p:txBody>
        </p:sp>
      </p:grpSp>
      <p:sp>
        <p:nvSpPr>
          <p:cNvPr id="34" name="TextBox 33">
            <a:extLst>
              <a:ext uri="{FF2B5EF4-FFF2-40B4-BE49-F238E27FC236}">
                <a16:creationId xmlns:a16="http://schemas.microsoft.com/office/drawing/2014/main" id="{939BBC6C-6417-9348-8C96-53EA6C71A693}"/>
              </a:ext>
            </a:extLst>
          </p:cNvPr>
          <p:cNvSpPr txBox="1"/>
          <p:nvPr/>
        </p:nvSpPr>
        <p:spPr>
          <a:xfrm>
            <a:off x="2810663" y="5005397"/>
            <a:ext cx="2128502" cy="646331"/>
          </a:xfrm>
          <a:prstGeom prst="rect">
            <a:avLst/>
          </a:prstGeom>
          <a:solidFill>
            <a:schemeClr val="bg1"/>
          </a:solidFill>
        </p:spPr>
        <p:txBody>
          <a:bodyPr wrap="square" rtlCol="0">
            <a:spAutoFit/>
          </a:bodyPr>
          <a:lstStyle/>
          <a:p>
            <a:pPr algn="ctr"/>
            <a:r>
              <a:rPr lang="en-US" sz="1800" dirty="0">
                <a:ln>
                  <a:solidFill>
                    <a:srgbClr val="00B0F0"/>
                  </a:solidFill>
                </a:ln>
                <a:solidFill>
                  <a:schemeClr val="tx2">
                    <a:lumMod val="75000"/>
                  </a:schemeClr>
                </a:solidFill>
              </a:rPr>
              <a:t>User and Device Access</a:t>
            </a:r>
          </a:p>
        </p:txBody>
      </p:sp>
      <p:sp>
        <p:nvSpPr>
          <p:cNvPr id="35" name="TextBox 34">
            <a:extLst>
              <a:ext uri="{FF2B5EF4-FFF2-40B4-BE49-F238E27FC236}">
                <a16:creationId xmlns:a16="http://schemas.microsoft.com/office/drawing/2014/main" id="{BA72B826-38B7-8E41-A31C-DF697E8991D1}"/>
              </a:ext>
            </a:extLst>
          </p:cNvPr>
          <p:cNvSpPr txBox="1"/>
          <p:nvPr/>
        </p:nvSpPr>
        <p:spPr>
          <a:xfrm>
            <a:off x="5304829" y="5233719"/>
            <a:ext cx="2152800" cy="646331"/>
          </a:xfrm>
          <a:prstGeom prst="rect">
            <a:avLst/>
          </a:prstGeom>
          <a:solidFill>
            <a:schemeClr val="bg1"/>
          </a:solidFill>
        </p:spPr>
        <p:txBody>
          <a:bodyPr wrap="square" rtlCol="0">
            <a:spAutoFit/>
          </a:bodyPr>
          <a:lstStyle/>
          <a:p>
            <a:pPr algn="ctr"/>
            <a:r>
              <a:rPr lang="en-US" sz="1800" dirty="0">
                <a:ln>
                  <a:solidFill>
                    <a:srgbClr val="00B0F0"/>
                  </a:solidFill>
                </a:ln>
                <a:solidFill>
                  <a:schemeClr val="tx2">
                    <a:lumMod val="75000"/>
                  </a:schemeClr>
                </a:solidFill>
              </a:rPr>
              <a:t>Network Access and Visibility</a:t>
            </a:r>
          </a:p>
        </p:txBody>
      </p:sp>
      <p:sp>
        <p:nvSpPr>
          <p:cNvPr id="36" name="TextBox 35">
            <a:extLst>
              <a:ext uri="{FF2B5EF4-FFF2-40B4-BE49-F238E27FC236}">
                <a16:creationId xmlns:a16="http://schemas.microsoft.com/office/drawing/2014/main" id="{F1E46446-4090-4E40-95B2-F0C59CFF9940}"/>
              </a:ext>
            </a:extLst>
          </p:cNvPr>
          <p:cNvSpPr txBox="1"/>
          <p:nvPr/>
        </p:nvSpPr>
        <p:spPr>
          <a:xfrm>
            <a:off x="7421299" y="4976821"/>
            <a:ext cx="2152800" cy="646331"/>
          </a:xfrm>
          <a:prstGeom prst="rect">
            <a:avLst/>
          </a:prstGeom>
          <a:solidFill>
            <a:schemeClr val="bg1"/>
          </a:solidFill>
        </p:spPr>
        <p:txBody>
          <a:bodyPr wrap="square" rtlCol="0">
            <a:spAutoFit/>
          </a:bodyPr>
          <a:lstStyle/>
          <a:p>
            <a:pPr algn="ctr"/>
            <a:r>
              <a:rPr lang="en-US" sz="1800" dirty="0">
                <a:ln>
                  <a:solidFill>
                    <a:srgbClr val="00B0F0"/>
                  </a:solidFill>
                </a:ln>
                <a:solidFill>
                  <a:schemeClr val="tx2">
                    <a:lumMod val="75000"/>
                  </a:schemeClr>
                </a:solidFill>
              </a:rPr>
              <a:t>Application and </a:t>
            </a:r>
          </a:p>
          <a:p>
            <a:pPr algn="ctr"/>
            <a:r>
              <a:rPr lang="en-US" sz="1800" dirty="0">
                <a:ln>
                  <a:solidFill>
                    <a:srgbClr val="00B0F0"/>
                  </a:solidFill>
                </a:ln>
                <a:solidFill>
                  <a:schemeClr val="tx2">
                    <a:lumMod val="75000"/>
                  </a:schemeClr>
                </a:solidFill>
              </a:rPr>
              <a:t>Workload Access</a:t>
            </a:r>
          </a:p>
        </p:txBody>
      </p:sp>
      <p:sp>
        <p:nvSpPr>
          <p:cNvPr id="31" name="Rounded Rectangle 30">
            <a:extLst>
              <a:ext uri="{FF2B5EF4-FFF2-40B4-BE49-F238E27FC236}">
                <a16:creationId xmlns:a16="http://schemas.microsoft.com/office/drawing/2014/main" id="{20CECBA4-91D3-6248-AC24-1228095B88DD}"/>
              </a:ext>
            </a:extLst>
          </p:cNvPr>
          <p:cNvSpPr/>
          <p:nvPr/>
        </p:nvSpPr>
        <p:spPr>
          <a:xfrm>
            <a:off x="2743199" y="3979573"/>
            <a:ext cx="2253803" cy="1043188"/>
          </a:xfrm>
          <a:prstGeom prst="roundRect">
            <a:avLst>
              <a:gd name="adj" fmla="val 8858"/>
            </a:avLst>
          </a:prstGeom>
          <a:noFill/>
          <a:ln w="381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4F8D5CF0-042A-944E-9883-BB6B2D60C183}"/>
              </a:ext>
            </a:extLst>
          </p:cNvPr>
          <p:cNvSpPr/>
          <p:nvPr/>
        </p:nvSpPr>
        <p:spPr>
          <a:xfrm>
            <a:off x="5550791" y="3696236"/>
            <a:ext cx="1631327" cy="1545463"/>
          </a:xfrm>
          <a:prstGeom prst="roundRect">
            <a:avLst>
              <a:gd name="adj" fmla="val 8858"/>
            </a:avLst>
          </a:prstGeom>
          <a:noFill/>
          <a:ln w="381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22B6F285-5426-4146-81DA-C29AC5BBA290}"/>
              </a:ext>
            </a:extLst>
          </p:cNvPr>
          <p:cNvSpPr/>
          <p:nvPr/>
        </p:nvSpPr>
        <p:spPr>
          <a:xfrm>
            <a:off x="7804595" y="3979573"/>
            <a:ext cx="1326525" cy="990569"/>
          </a:xfrm>
          <a:prstGeom prst="roundRect">
            <a:avLst>
              <a:gd name="adj" fmla="val 8858"/>
            </a:avLst>
          </a:prstGeom>
          <a:noFill/>
          <a:ln w="38100">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AC2955-A305-B148-891B-53991D697CB5}"/>
              </a:ext>
            </a:extLst>
          </p:cNvPr>
          <p:cNvSpPr/>
          <p:nvPr/>
        </p:nvSpPr>
        <p:spPr>
          <a:xfrm>
            <a:off x="6590805" y="6567293"/>
            <a:ext cx="5101513"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csrc.nist.gov</a:t>
            </a:r>
            <a:r>
              <a:rPr lang="en-US" sz="1600" dirty="0">
                <a:latin typeface="Arial" panose="020B0604020202020204" pitchFamily="34" charset="0"/>
                <a:cs typeface="Arial" panose="020B0604020202020204" pitchFamily="34" charset="0"/>
              </a:rPr>
              <a:t>/publications/detail/</a:t>
            </a:r>
            <a:r>
              <a:rPr lang="en-US" sz="1600" dirty="0" err="1">
                <a:latin typeface="Arial" panose="020B0604020202020204" pitchFamily="34" charset="0"/>
                <a:cs typeface="Arial" panose="020B0604020202020204" pitchFamily="34" charset="0"/>
              </a:rPr>
              <a:t>sp</a:t>
            </a:r>
            <a:r>
              <a:rPr lang="en-US" sz="1600" dirty="0">
                <a:latin typeface="Arial" panose="020B0604020202020204" pitchFamily="34" charset="0"/>
                <a:cs typeface="Arial" panose="020B0604020202020204" pitchFamily="34" charset="0"/>
              </a:rPr>
              <a:t>/800-207/final</a:t>
            </a:r>
          </a:p>
        </p:txBody>
      </p:sp>
      <p:sp>
        <p:nvSpPr>
          <p:cNvPr id="38" name="TextBox 37">
            <a:extLst>
              <a:ext uri="{FF2B5EF4-FFF2-40B4-BE49-F238E27FC236}">
                <a16:creationId xmlns:a16="http://schemas.microsoft.com/office/drawing/2014/main" id="{0D10EF29-B837-3A42-B109-3094CE8759FF}"/>
              </a:ext>
            </a:extLst>
          </p:cNvPr>
          <p:cNvSpPr txBox="1"/>
          <p:nvPr/>
        </p:nvSpPr>
        <p:spPr>
          <a:xfrm>
            <a:off x="2691073" y="5952244"/>
            <a:ext cx="7419147" cy="584775"/>
          </a:xfrm>
          <a:prstGeom prst="rect">
            <a:avLst/>
          </a:prstGeom>
          <a:noFill/>
          <a:ln>
            <a:solidFill>
              <a:srgbClr val="00B050"/>
            </a:solidFill>
          </a:ln>
        </p:spPr>
        <p:txBody>
          <a:bodyPr wrap="none" rtlCol="0">
            <a:spAutoFit/>
          </a:bodyPr>
          <a:lstStyle/>
          <a:p>
            <a:pPr algn="ctr"/>
            <a:r>
              <a:rPr lang="en-US" sz="1600" dirty="0"/>
              <a:t>Insider Threat and Network Visibility are considered threats associated with ZTA</a:t>
            </a:r>
          </a:p>
          <a:p>
            <a:pPr algn="ctr"/>
            <a:r>
              <a:rPr lang="en-US" sz="1600" dirty="0"/>
              <a:t>The network plays a critical role in applied ZT principles</a:t>
            </a:r>
          </a:p>
        </p:txBody>
      </p:sp>
      <p:sp>
        <p:nvSpPr>
          <p:cNvPr id="3" name="TextBox 2">
            <a:extLst>
              <a:ext uri="{FF2B5EF4-FFF2-40B4-BE49-F238E27FC236}">
                <a16:creationId xmlns:a16="http://schemas.microsoft.com/office/drawing/2014/main" id="{FA82B6C0-87DC-844F-AA6F-932672BE0DB1}"/>
              </a:ext>
            </a:extLst>
          </p:cNvPr>
          <p:cNvSpPr txBox="1"/>
          <p:nvPr/>
        </p:nvSpPr>
        <p:spPr>
          <a:xfrm>
            <a:off x="3048001" y="3303169"/>
            <a:ext cx="1563248"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Subjects</a:t>
            </a:r>
          </a:p>
        </p:txBody>
      </p:sp>
      <p:sp>
        <p:nvSpPr>
          <p:cNvPr id="23" name="TextBox 22">
            <a:extLst>
              <a:ext uri="{FF2B5EF4-FFF2-40B4-BE49-F238E27FC236}">
                <a16:creationId xmlns:a16="http://schemas.microsoft.com/office/drawing/2014/main" id="{8A21380B-2D0E-6F4A-A519-194056DD1290}"/>
              </a:ext>
            </a:extLst>
          </p:cNvPr>
          <p:cNvSpPr txBox="1"/>
          <p:nvPr/>
        </p:nvSpPr>
        <p:spPr>
          <a:xfrm>
            <a:off x="7686233" y="3360872"/>
            <a:ext cx="1904689"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Resources</a:t>
            </a:r>
          </a:p>
        </p:txBody>
      </p:sp>
      <p:sp>
        <p:nvSpPr>
          <p:cNvPr id="24" name="Slide Number Placeholder 5">
            <a:extLst>
              <a:ext uri="{FF2B5EF4-FFF2-40B4-BE49-F238E27FC236}">
                <a16:creationId xmlns:a16="http://schemas.microsoft.com/office/drawing/2014/main" id="{EF7AAB60-CF81-FD45-9BE3-7797197A0863}"/>
              </a:ext>
            </a:extLst>
          </p:cNvPr>
          <p:cNvSpPr txBox="1">
            <a:spLocks/>
          </p:cNvSpPr>
          <p:nvPr/>
        </p:nvSpPr>
        <p:spPr>
          <a:xfrm>
            <a:off x="11145489" y="6074163"/>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38027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dissolve">
                                      <p:cBhvr>
                                        <p:cTn id="19" dur="500"/>
                                        <p:tgtEl>
                                          <p:spTgt spid="3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1" grpId="0" animBg="1"/>
      <p:bldP spid="32" grpId="0" animBg="1"/>
      <p:bldP spid="33"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0198-C81D-B444-9C3B-54576CEE7638}"/>
              </a:ext>
            </a:extLst>
          </p:cNvPr>
          <p:cNvSpPr>
            <a:spLocks noGrp="1"/>
          </p:cNvSpPr>
          <p:nvPr>
            <p:ph type="title"/>
          </p:nvPr>
        </p:nvSpPr>
        <p:spPr/>
        <p:txBody>
          <a:bodyPr/>
          <a:lstStyle/>
          <a:p>
            <a:r>
              <a:rPr lang="en-US" dirty="0"/>
              <a:t>ZTA Applied to LVC Networks</a:t>
            </a:r>
          </a:p>
        </p:txBody>
      </p:sp>
      <p:sp>
        <p:nvSpPr>
          <p:cNvPr id="9" name="Triangle 8">
            <a:extLst>
              <a:ext uri="{FF2B5EF4-FFF2-40B4-BE49-F238E27FC236}">
                <a16:creationId xmlns:a16="http://schemas.microsoft.com/office/drawing/2014/main" id="{329BC412-37C3-2746-B677-ECF6136D47D1}"/>
              </a:ext>
            </a:extLst>
          </p:cNvPr>
          <p:cNvSpPr/>
          <p:nvPr/>
        </p:nvSpPr>
        <p:spPr bwMode="auto">
          <a:xfrm rot="2990918">
            <a:off x="2239690" y="3372400"/>
            <a:ext cx="2385883" cy="2326090"/>
          </a:xfrm>
          <a:prstGeom prst="triangle">
            <a:avLst/>
          </a:prstGeom>
          <a:gradFill>
            <a:gsLst>
              <a:gs pos="0">
                <a:schemeClr val="tx2"/>
              </a:gs>
              <a:gs pos="100000">
                <a:schemeClr val="tx2">
                  <a:lumMod val="20000"/>
                  <a:lumOff val="80000"/>
                  <a:alpha val="35586"/>
                </a:schemeClr>
              </a:gs>
              <a:gs pos="55000">
                <a:schemeClr val="tx2">
                  <a:lumMod val="60000"/>
                  <a:lumOff val="40000"/>
                </a:schemeClr>
              </a:gs>
              <a:gs pos="100000">
                <a:schemeClr val="accent1">
                  <a:lumMod val="30000"/>
                  <a:lumOff val="70000"/>
                </a:schemeClr>
              </a:gs>
            </a:gsLst>
            <a:lin ang="5400000" scaled="1"/>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Triangle 9">
            <a:extLst>
              <a:ext uri="{FF2B5EF4-FFF2-40B4-BE49-F238E27FC236}">
                <a16:creationId xmlns:a16="http://schemas.microsoft.com/office/drawing/2014/main" id="{4223EC48-ABF7-9146-8848-22811EDF2366}"/>
              </a:ext>
            </a:extLst>
          </p:cNvPr>
          <p:cNvSpPr/>
          <p:nvPr/>
        </p:nvSpPr>
        <p:spPr bwMode="auto">
          <a:xfrm rot="18429688">
            <a:off x="8004796" y="3424486"/>
            <a:ext cx="2821769" cy="2326090"/>
          </a:xfrm>
          <a:prstGeom prst="triangle">
            <a:avLst/>
          </a:prstGeom>
          <a:gradFill>
            <a:gsLst>
              <a:gs pos="0">
                <a:schemeClr val="tx2"/>
              </a:gs>
              <a:gs pos="100000">
                <a:schemeClr val="tx2">
                  <a:lumMod val="20000"/>
                  <a:lumOff val="80000"/>
                  <a:alpha val="35586"/>
                </a:schemeClr>
              </a:gs>
              <a:gs pos="55000">
                <a:schemeClr val="tx2">
                  <a:lumMod val="60000"/>
                  <a:lumOff val="40000"/>
                </a:schemeClr>
              </a:gs>
              <a:gs pos="100000">
                <a:schemeClr val="accent1">
                  <a:lumMod val="30000"/>
                  <a:lumOff val="70000"/>
                </a:schemeClr>
              </a:gs>
            </a:gsLst>
            <a:lin ang="5400000" scaled="1"/>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7" name="Picture 6">
            <a:extLst>
              <a:ext uri="{FF2B5EF4-FFF2-40B4-BE49-F238E27FC236}">
                <a16:creationId xmlns:a16="http://schemas.microsoft.com/office/drawing/2014/main" id="{EDF6421A-DEAA-0341-AEB9-25E8E7425B4B}"/>
              </a:ext>
            </a:extLst>
          </p:cNvPr>
          <p:cNvPicPr>
            <a:picLocks noChangeAspect="1"/>
          </p:cNvPicPr>
          <p:nvPr/>
        </p:nvPicPr>
        <p:blipFill>
          <a:blip r:embed="rId3"/>
          <a:stretch>
            <a:fillRect/>
          </a:stretch>
        </p:blipFill>
        <p:spPr>
          <a:xfrm>
            <a:off x="9092394" y="4070762"/>
            <a:ext cx="2176331" cy="2628021"/>
          </a:xfrm>
          <a:prstGeom prst="rect">
            <a:avLst/>
          </a:prstGeom>
          <a:solidFill>
            <a:schemeClr val="bg1"/>
          </a:solidFill>
        </p:spPr>
      </p:pic>
      <p:sp>
        <p:nvSpPr>
          <p:cNvPr id="11" name="Triangle 10">
            <a:extLst>
              <a:ext uri="{FF2B5EF4-FFF2-40B4-BE49-F238E27FC236}">
                <a16:creationId xmlns:a16="http://schemas.microsoft.com/office/drawing/2014/main" id="{39B54B0F-343A-A946-939C-E6DC653F593A}"/>
              </a:ext>
            </a:extLst>
          </p:cNvPr>
          <p:cNvSpPr/>
          <p:nvPr/>
        </p:nvSpPr>
        <p:spPr bwMode="auto">
          <a:xfrm>
            <a:off x="4455050" y="1844448"/>
            <a:ext cx="3809753" cy="4715323"/>
          </a:xfrm>
          <a:prstGeom prst="triangle">
            <a:avLst>
              <a:gd name="adj" fmla="val 50819"/>
            </a:avLst>
          </a:prstGeom>
          <a:gradFill>
            <a:gsLst>
              <a:gs pos="0">
                <a:schemeClr val="accent3">
                  <a:lumMod val="50000"/>
                  <a:alpha val="71000"/>
                </a:schemeClr>
              </a:gs>
              <a:gs pos="100000">
                <a:schemeClr val="tx2">
                  <a:lumMod val="20000"/>
                  <a:lumOff val="80000"/>
                  <a:alpha val="35586"/>
                </a:schemeClr>
              </a:gs>
              <a:gs pos="54000">
                <a:schemeClr val="accent3">
                  <a:lumMod val="75000"/>
                  <a:alpha val="71000"/>
                </a:schemeClr>
              </a:gs>
              <a:gs pos="100000">
                <a:schemeClr val="accent3">
                  <a:lumMod val="85000"/>
                  <a:alpha val="54000"/>
                </a:schemeClr>
              </a:gs>
            </a:gsLst>
            <a:lin ang="5400000" scaled="1"/>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 name="Picture 4">
            <a:extLst>
              <a:ext uri="{FF2B5EF4-FFF2-40B4-BE49-F238E27FC236}">
                <a16:creationId xmlns:a16="http://schemas.microsoft.com/office/drawing/2014/main" id="{440EEFD2-C3CC-944E-B742-AA95E84840D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40940" y="663282"/>
            <a:ext cx="7416800" cy="3407480"/>
          </a:xfrm>
          <a:prstGeom prst="rect">
            <a:avLst/>
          </a:prstGeom>
        </p:spPr>
      </p:pic>
      <p:grpSp>
        <p:nvGrpSpPr>
          <p:cNvPr id="12" name="Group 11">
            <a:extLst>
              <a:ext uri="{FF2B5EF4-FFF2-40B4-BE49-F238E27FC236}">
                <a16:creationId xmlns:a16="http://schemas.microsoft.com/office/drawing/2014/main" id="{60345DD2-EE80-374A-B300-3AD108336153}"/>
              </a:ext>
            </a:extLst>
          </p:cNvPr>
          <p:cNvGrpSpPr/>
          <p:nvPr/>
        </p:nvGrpSpPr>
        <p:grpSpPr>
          <a:xfrm>
            <a:off x="5193857" y="4070762"/>
            <a:ext cx="2558743" cy="1443412"/>
            <a:chOff x="5300103" y="4488476"/>
            <a:chExt cx="3305508" cy="1878059"/>
          </a:xfrm>
          <a:solidFill>
            <a:srgbClr val="FFFFFF"/>
          </a:solidFill>
        </p:grpSpPr>
        <p:pic>
          <p:nvPicPr>
            <p:cNvPr id="13" name="Picture 12" descr="Diagram, timeline&#10;&#10;Description automatically generated">
              <a:extLst>
                <a:ext uri="{FF2B5EF4-FFF2-40B4-BE49-F238E27FC236}">
                  <a16:creationId xmlns:a16="http://schemas.microsoft.com/office/drawing/2014/main" id="{4E875F65-5427-F14E-BCCD-CEA9258ADBF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553" t="39935" r="31092" b="27343"/>
            <a:stretch/>
          </p:blipFill>
          <p:spPr>
            <a:xfrm>
              <a:off x="5376904" y="4488476"/>
              <a:ext cx="3151906" cy="1600596"/>
            </a:xfrm>
            <a:prstGeom prst="rect">
              <a:avLst/>
            </a:prstGeom>
            <a:grpFill/>
          </p:spPr>
        </p:pic>
        <p:sp>
          <p:nvSpPr>
            <p:cNvPr id="14" name="Oval 13">
              <a:extLst>
                <a:ext uri="{FF2B5EF4-FFF2-40B4-BE49-F238E27FC236}">
                  <a16:creationId xmlns:a16="http://schemas.microsoft.com/office/drawing/2014/main" id="{30822104-F07B-CB49-B73B-6FDEBBE8E1D7}"/>
                </a:ext>
              </a:extLst>
            </p:cNvPr>
            <p:cNvSpPr/>
            <p:nvPr/>
          </p:nvSpPr>
          <p:spPr bwMode="auto">
            <a:xfrm>
              <a:off x="5357992" y="4642884"/>
              <a:ext cx="369413" cy="297711"/>
            </a:xfrm>
            <a:prstGeom prst="ellipse">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Oval 14">
              <a:extLst>
                <a:ext uri="{FF2B5EF4-FFF2-40B4-BE49-F238E27FC236}">
                  <a16:creationId xmlns:a16="http://schemas.microsoft.com/office/drawing/2014/main" id="{252E47B4-77A4-A643-9A4D-25F9D92E9C40}"/>
                </a:ext>
              </a:extLst>
            </p:cNvPr>
            <p:cNvSpPr/>
            <p:nvPr/>
          </p:nvSpPr>
          <p:spPr bwMode="auto">
            <a:xfrm>
              <a:off x="5300103" y="5507664"/>
              <a:ext cx="522024" cy="581407"/>
            </a:xfrm>
            <a:prstGeom prst="ellipse">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EC1C9276-BB56-2B40-B69D-B46FA76FF7BA}"/>
                </a:ext>
              </a:extLst>
            </p:cNvPr>
            <p:cNvSpPr/>
            <p:nvPr/>
          </p:nvSpPr>
          <p:spPr bwMode="auto">
            <a:xfrm>
              <a:off x="8122295" y="5507665"/>
              <a:ext cx="483316" cy="602832"/>
            </a:xfrm>
            <a:prstGeom prst="ellipse">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Oval 16">
              <a:extLst>
                <a:ext uri="{FF2B5EF4-FFF2-40B4-BE49-F238E27FC236}">
                  <a16:creationId xmlns:a16="http://schemas.microsoft.com/office/drawing/2014/main" id="{02960463-147C-3845-8A56-0B5071B0C250}"/>
                </a:ext>
              </a:extLst>
            </p:cNvPr>
            <p:cNvSpPr/>
            <p:nvPr/>
          </p:nvSpPr>
          <p:spPr bwMode="auto">
            <a:xfrm>
              <a:off x="6880265" y="5976399"/>
              <a:ext cx="307968" cy="390136"/>
            </a:xfrm>
            <a:prstGeom prst="ellipse">
              <a:avLst/>
            </a:prstGeom>
            <a:grp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9" name="Picture 18">
            <a:extLst>
              <a:ext uri="{FF2B5EF4-FFF2-40B4-BE49-F238E27FC236}">
                <a16:creationId xmlns:a16="http://schemas.microsoft.com/office/drawing/2014/main" id="{A4E1372F-4DB4-1C4C-9E69-D32BE8B58C13}"/>
              </a:ext>
            </a:extLst>
          </p:cNvPr>
          <p:cNvPicPr>
            <a:picLocks noChangeAspect="1"/>
          </p:cNvPicPr>
          <p:nvPr/>
        </p:nvPicPr>
        <p:blipFill>
          <a:blip r:embed="rId6"/>
          <a:stretch>
            <a:fillRect/>
          </a:stretch>
        </p:blipFill>
        <p:spPr>
          <a:xfrm>
            <a:off x="4990049" y="5066669"/>
            <a:ext cx="2853974" cy="1753421"/>
          </a:xfrm>
          <a:prstGeom prst="rect">
            <a:avLst/>
          </a:prstGeom>
          <a:solidFill>
            <a:schemeClr val="bg1"/>
          </a:solidFill>
        </p:spPr>
      </p:pic>
      <p:pic>
        <p:nvPicPr>
          <p:cNvPr id="20" name="Picture 19">
            <a:extLst>
              <a:ext uri="{FF2B5EF4-FFF2-40B4-BE49-F238E27FC236}">
                <a16:creationId xmlns:a16="http://schemas.microsoft.com/office/drawing/2014/main" id="{345E0A99-0579-5F43-9BD8-3A2BBBD1DAE3}"/>
              </a:ext>
            </a:extLst>
          </p:cNvPr>
          <p:cNvPicPr>
            <a:picLocks noChangeAspect="1"/>
          </p:cNvPicPr>
          <p:nvPr/>
        </p:nvPicPr>
        <p:blipFill rotWithShape="1">
          <a:blip r:embed="rId7"/>
          <a:srcRect l="6586" r="5623"/>
          <a:stretch/>
        </p:blipFill>
        <p:spPr>
          <a:xfrm>
            <a:off x="1611956" y="3839250"/>
            <a:ext cx="1861979" cy="2720522"/>
          </a:xfrm>
          <a:prstGeom prst="rect">
            <a:avLst/>
          </a:prstGeom>
          <a:solidFill>
            <a:schemeClr val="bg1"/>
          </a:solidFill>
        </p:spPr>
      </p:pic>
      <p:sp>
        <p:nvSpPr>
          <p:cNvPr id="21" name="Slide Number Placeholder 5">
            <a:extLst>
              <a:ext uri="{FF2B5EF4-FFF2-40B4-BE49-F238E27FC236}">
                <a16:creationId xmlns:a16="http://schemas.microsoft.com/office/drawing/2014/main" id="{07EC1A4B-AE47-7F49-AD0E-679F8472CD3D}"/>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184033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B95D-BDE9-F14E-AA54-A1249550B99F}"/>
              </a:ext>
            </a:extLst>
          </p:cNvPr>
          <p:cNvSpPr>
            <a:spLocks noGrp="1"/>
          </p:cNvSpPr>
          <p:nvPr>
            <p:ph type="title"/>
          </p:nvPr>
        </p:nvSpPr>
        <p:spPr>
          <a:xfrm>
            <a:off x="877576" y="52211"/>
            <a:ext cx="11009376" cy="520795"/>
          </a:xfrm>
        </p:spPr>
        <p:txBody>
          <a:bodyPr/>
          <a:lstStyle/>
          <a:p>
            <a:r>
              <a:rPr lang="en-US" sz="2800" b="1" dirty="0">
                <a:solidFill>
                  <a:schemeClr val="bg1"/>
                </a:solidFill>
                <a:latin typeface="Arial" panose="020B0604020202020204" pitchFamily="34" charset="0"/>
                <a:ea typeface="+mj-ea"/>
                <a:cs typeface="Arial" panose="020B0604020202020204" pitchFamily="34" charset="0"/>
              </a:rPr>
              <a:t>NIST Zero Trust Architecture Implementation</a:t>
            </a:r>
          </a:p>
        </p:txBody>
      </p:sp>
      <p:pic>
        <p:nvPicPr>
          <p:cNvPr id="10" name="Content Placeholder 6">
            <a:extLst>
              <a:ext uri="{FF2B5EF4-FFF2-40B4-BE49-F238E27FC236}">
                <a16:creationId xmlns:a16="http://schemas.microsoft.com/office/drawing/2014/main" id="{4DDD8C68-55BD-6641-A4B7-49CA9D1E3D9A}"/>
              </a:ext>
            </a:extLst>
          </p:cNvPr>
          <p:cNvPicPr>
            <a:picLocks noGrp="1" noChangeAspect="1"/>
          </p:cNvPicPr>
          <p:nvPr>
            <p:ph sz="quarter" idx="11"/>
          </p:nvPr>
        </p:nvPicPr>
        <p:blipFill rotWithShape="1">
          <a:blip r:embed="rId3"/>
          <a:srcRect l="2615" t="9533" r="3249" b="3173"/>
          <a:stretch/>
        </p:blipFill>
        <p:spPr>
          <a:xfrm>
            <a:off x="880533" y="1693937"/>
            <a:ext cx="10363200" cy="3747912"/>
          </a:xfrm>
        </p:spPr>
      </p:pic>
      <p:grpSp>
        <p:nvGrpSpPr>
          <p:cNvPr id="19" name="Group 18">
            <a:extLst>
              <a:ext uri="{FF2B5EF4-FFF2-40B4-BE49-F238E27FC236}">
                <a16:creationId xmlns:a16="http://schemas.microsoft.com/office/drawing/2014/main" id="{D7758BB4-0549-4243-810F-FA476BA2FD6C}"/>
              </a:ext>
            </a:extLst>
          </p:cNvPr>
          <p:cNvGrpSpPr/>
          <p:nvPr/>
        </p:nvGrpSpPr>
        <p:grpSpPr>
          <a:xfrm>
            <a:off x="2547196" y="3917291"/>
            <a:ext cx="2517164" cy="1384996"/>
            <a:chOff x="1910397" y="3259248"/>
            <a:chExt cx="1887873" cy="1038747"/>
          </a:xfrm>
        </p:grpSpPr>
        <p:sp>
          <p:nvSpPr>
            <p:cNvPr id="14" name="Rectangle 13">
              <a:extLst>
                <a:ext uri="{FF2B5EF4-FFF2-40B4-BE49-F238E27FC236}">
                  <a16:creationId xmlns:a16="http://schemas.microsoft.com/office/drawing/2014/main" id="{48202999-AB54-A249-9883-96216E9A9DEE}"/>
                </a:ext>
              </a:extLst>
            </p:cNvPr>
            <p:cNvSpPr/>
            <p:nvPr/>
          </p:nvSpPr>
          <p:spPr>
            <a:xfrm>
              <a:off x="1910397" y="4013253"/>
              <a:ext cx="1887873" cy="284742"/>
            </a:xfrm>
            <a:prstGeom prst="rect">
              <a:avLst/>
            </a:prstGeom>
            <a:solidFill>
              <a:schemeClr val="bg1"/>
            </a:solidFill>
            <a:ln>
              <a:noFill/>
            </a:ln>
          </p:spPr>
          <p:txBody>
            <a:bodyPr wrap="none">
              <a:spAutoFit/>
            </a:bodyPr>
            <a:lstStyle/>
            <a:p>
              <a:pPr marL="10584" lvl="1" defTabSz="609585"/>
              <a:r>
                <a:rPr lang="en-US" sz="1867" b="1" dirty="0">
                  <a:solidFill>
                    <a:schemeClr val="tx2"/>
                  </a:solidFill>
                  <a:latin typeface="CiscoSansTT ExtraLight"/>
                  <a:ea typeface="ＭＳ Ｐゴシック" charset="0"/>
                </a:rPr>
                <a:t>User and Device Access</a:t>
              </a:r>
            </a:p>
          </p:txBody>
        </p:sp>
        <p:sp>
          <p:nvSpPr>
            <p:cNvPr id="6" name="Rounded Rectangle 5">
              <a:extLst>
                <a:ext uri="{FF2B5EF4-FFF2-40B4-BE49-F238E27FC236}">
                  <a16:creationId xmlns:a16="http://schemas.microsoft.com/office/drawing/2014/main" id="{B6CB049F-3B52-4844-BF49-8C9A1803F611}"/>
                </a:ext>
              </a:extLst>
            </p:cNvPr>
            <p:cNvSpPr/>
            <p:nvPr/>
          </p:nvSpPr>
          <p:spPr>
            <a:xfrm>
              <a:off x="2055135" y="3259248"/>
              <a:ext cx="1638681" cy="787651"/>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grpSp>
      <p:grpSp>
        <p:nvGrpSpPr>
          <p:cNvPr id="18" name="Group 17">
            <a:extLst>
              <a:ext uri="{FF2B5EF4-FFF2-40B4-BE49-F238E27FC236}">
                <a16:creationId xmlns:a16="http://schemas.microsoft.com/office/drawing/2014/main" id="{9E71B4CA-8612-3C4C-A0B5-B855BCFF13B4}"/>
              </a:ext>
            </a:extLst>
          </p:cNvPr>
          <p:cNvGrpSpPr/>
          <p:nvPr/>
        </p:nvGrpSpPr>
        <p:grpSpPr>
          <a:xfrm>
            <a:off x="5381345" y="3639653"/>
            <a:ext cx="1816587" cy="2162208"/>
            <a:chOff x="4036009" y="3051019"/>
            <a:chExt cx="1362440" cy="1621656"/>
          </a:xfrm>
        </p:grpSpPr>
        <p:sp>
          <p:nvSpPr>
            <p:cNvPr id="16" name="Rectangle 15">
              <a:extLst>
                <a:ext uri="{FF2B5EF4-FFF2-40B4-BE49-F238E27FC236}">
                  <a16:creationId xmlns:a16="http://schemas.microsoft.com/office/drawing/2014/main" id="{5A6BF28C-84B7-4B48-923D-6BFBA6C3E595}"/>
                </a:ext>
              </a:extLst>
            </p:cNvPr>
            <p:cNvSpPr/>
            <p:nvPr/>
          </p:nvSpPr>
          <p:spPr>
            <a:xfrm>
              <a:off x="4036009" y="4172442"/>
              <a:ext cx="1362440" cy="500233"/>
            </a:xfrm>
            <a:prstGeom prst="rect">
              <a:avLst/>
            </a:prstGeom>
            <a:solidFill>
              <a:schemeClr val="bg1"/>
            </a:solidFill>
          </p:spPr>
          <p:txBody>
            <a:bodyPr wrap="square">
              <a:spAutoFit/>
            </a:bodyPr>
            <a:lstStyle/>
            <a:p>
              <a:pPr marL="10584" lvl="1" algn="ctr" defTabSz="609585"/>
              <a:r>
                <a:rPr lang="en-US" sz="1867" b="1" dirty="0">
                  <a:solidFill>
                    <a:schemeClr val="tx2"/>
                  </a:solidFill>
                  <a:latin typeface="CiscoSansTT ExtraLight"/>
                  <a:ea typeface="ＭＳ Ｐゴシック" charset="0"/>
                </a:rPr>
                <a:t>Network Access and Visibility</a:t>
              </a:r>
            </a:p>
          </p:txBody>
        </p:sp>
        <p:sp>
          <p:nvSpPr>
            <p:cNvPr id="9" name="Rounded Rectangle 8">
              <a:extLst>
                <a:ext uri="{FF2B5EF4-FFF2-40B4-BE49-F238E27FC236}">
                  <a16:creationId xmlns:a16="http://schemas.microsoft.com/office/drawing/2014/main" id="{A81B1C65-7511-CF44-8B77-639E440F7067}"/>
                </a:ext>
              </a:extLst>
            </p:cNvPr>
            <p:cNvSpPr/>
            <p:nvPr/>
          </p:nvSpPr>
          <p:spPr>
            <a:xfrm>
              <a:off x="4115173" y="3051019"/>
              <a:ext cx="1204112" cy="1156822"/>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grpSp>
      <p:grpSp>
        <p:nvGrpSpPr>
          <p:cNvPr id="22" name="Group 21">
            <a:extLst>
              <a:ext uri="{FF2B5EF4-FFF2-40B4-BE49-F238E27FC236}">
                <a16:creationId xmlns:a16="http://schemas.microsoft.com/office/drawing/2014/main" id="{E5B5E157-3228-B241-8F37-0B926B935B74}"/>
              </a:ext>
            </a:extLst>
          </p:cNvPr>
          <p:cNvGrpSpPr/>
          <p:nvPr/>
        </p:nvGrpSpPr>
        <p:grpSpPr>
          <a:xfrm>
            <a:off x="7197932" y="3915279"/>
            <a:ext cx="2186648" cy="1670994"/>
            <a:chOff x="5398449" y="3257739"/>
            <a:chExt cx="1639986" cy="1253246"/>
          </a:xfrm>
        </p:grpSpPr>
        <p:sp>
          <p:nvSpPr>
            <p:cNvPr id="21" name="Rectangle 20">
              <a:extLst>
                <a:ext uri="{FF2B5EF4-FFF2-40B4-BE49-F238E27FC236}">
                  <a16:creationId xmlns:a16="http://schemas.microsoft.com/office/drawing/2014/main" id="{DFA4F090-94C3-E846-B989-26F681A41B80}"/>
                </a:ext>
              </a:extLst>
            </p:cNvPr>
            <p:cNvSpPr/>
            <p:nvPr/>
          </p:nvSpPr>
          <p:spPr>
            <a:xfrm>
              <a:off x="5398449" y="4146550"/>
              <a:ext cx="484826" cy="1380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15" name="Rectangle 14">
              <a:extLst>
                <a:ext uri="{FF2B5EF4-FFF2-40B4-BE49-F238E27FC236}">
                  <a16:creationId xmlns:a16="http://schemas.microsoft.com/office/drawing/2014/main" id="{C39521B6-1398-D847-8194-051C4E85CA15}"/>
                </a:ext>
              </a:extLst>
            </p:cNvPr>
            <p:cNvSpPr/>
            <p:nvPr/>
          </p:nvSpPr>
          <p:spPr>
            <a:xfrm>
              <a:off x="5582095" y="4010752"/>
              <a:ext cx="1456340" cy="500233"/>
            </a:xfrm>
            <a:prstGeom prst="rect">
              <a:avLst/>
            </a:prstGeom>
            <a:solidFill>
              <a:schemeClr val="bg1"/>
            </a:solidFill>
          </p:spPr>
          <p:txBody>
            <a:bodyPr wrap="square">
              <a:spAutoFit/>
            </a:bodyPr>
            <a:lstStyle/>
            <a:p>
              <a:pPr marL="10584" lvl="1" algn="ctr" defTabSz="609585"/>
              <a:r>
                <a:rPr lang="en-US" sz="1867" b="1" dirty="0">
                  <a:solidFill>
                    <a:schemeClr val="tx2"/>
                  </a:solidFill>
                  <a:latin typeface="CiscoSansTT ExtraLight"/>
                  <a:ea typeface="ＭＳ Ｐゴシック" charset="0"/>
                </a:rPr>
                <a:t>Application and Workload Access</a:t>
              </a:r>
            </a:p>
          </p:txBody>
        </p:sp>
        <p:sp>
          <p:nvSpPr>
            <p:cNvPr id="13" name="Rounded Rectangle 12">
              <a:extLst>
                <a:ext uri="{FF2B5EF4-FFF2-40B4-BE49-F238E27FC236}">
                  <a16:creationId xmlns:a16="http://schemas.microsoft.com/office/drawing/2014/main" id="{1A28AA63-578B-DA4E-B464-1DCBEA2B6E5C}"/>
                </a:ext>
              </a:extLst>
            </p:cNvPr>
            <p:cNvSpPr/>
            <p:nvPr/>
          </p:nvSpPr>
          <p:spPr>
            <a:xfrm>
              <a:off x="5821378" y="3257739"/>
              <a:ext cx="977774" cy="787651"/>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grpSp>
      <p:grpSp>
        <p:nvGrpSpPr>
          <p:cNvPr id="35" name="Group 34">
            <a:extLst>
              <a:ext uri="{FF2B5EF4-FFF2-40B4-BE49-F238E27FC236}">
                <a16:creationId xmlns:a16="http://schemas.microsoft.com/office/drawing/2014/main" id="{1CBD4698-0DC2-CE4C-8069-453E1FF9F62E}"/>
              </a:ext>
            </a:extLst>
          </p:cNvPr>
          <p:cNvGrpSpPr/>
          <p:nvPr/>
        </p:nvGrpSpPr>
        <p:grpSpPr>
          <a:xfrm>
            <a:off x="3832634" y="1305642"/>
            <a:ext cx="4581053" cy="2620621"/>
            <a:chOff x="2874475" y="1300511"/>
            <a:chExt cx="3435790" cy="1965466"/>
          </a:xfrm>
        </p:grpSpPr>
        <p:sp>
          <p:nvSpPr>
            <p:cNvPr id="24" name="Rectangle 23">
              <a:extLst>
                <a:ext uri="{FF2B5EF4-FFF2-40B4-BE49-F238E27FC236}">
                  <a16:creationId xmlns:a16="http://schemas.microsoft.com/office/drawing/2014/main" id="{896D541E-45EA-CE4E-96DE-78DFD8B0E090}"/>
                </a:ext>
              </a:extLst>
            </p:cNvPr>
            <p:cNvSpPr/>
            <p:nvPr/>
          </p:nvSpPr>
          <p:spPr>
            <a:xfrm>
              <a:off x="4077846" y="1300511"/>
              <a:ext cx="1441604" cy="284742"/>
            </a:xfrm>
            <a:prstGeom prst="rect">
              <a:avLst/>
            </a:prstGeom>
            <a:solidFill>
              <a:schemeClr val="bg1"/>
            </a:solidFill>
          </p:spPr>
          <p:txBody>
            <a:bodyPr wrap="square">
              <a:spAutoFit/>
            </a:bodyPr>
            <a:lstStyle/>
            <a:p>
              <a:pPr marL="10584" lvl="1" algn="ctr" defTabSz="609585"/>
              <a:r>
                <a:rPr lang="en-US" sz="1867" b="1" dirty="0">
                  <a:solidFill>
                    <a:schemeClr val="tx2"/>
                  </a:solidFill>
                  <a:latin typeface="CiscoSansTT ExtraLight"/>
                  <a:ea typeface="ＭＳ Ｐゴシック" charset="0"/>
                </a:rPr>
                <a:t>Security Control</a:t>
              </a:r>
            </a:p>
          </p:txBody>
        </p:sp>
        <p:sp>
          <p:nvSpPr>
            <p:cNvPr id="25" name="Rounded Rectangle 24">
              <a:extLst>
                <a:ext uri="{FF2B5EF4-FFF2-40B4-BE49-F238E27FC236}">
                  <a16:creationId xmlns:a16="http://schemas.microsoft.com/office/drawing/2014/main" id="{E61962AD-BAE5-2548-83FE-EB659DCAA48D}"/>
                </a:ext>
              </a:extLst>
            </p:cNvPr>
            <p:cNvSpPr/>
            <p:nvPr/>
          </p:nvSpPr>
          <p:spPr>
            <a:xfrm>
              <a:off x="3836589" y="1639665"/>
              <a:ext cx="1928157" cy="1312068"/>
            </a:xfrm>
            <a:prstGeom prst="roundRect">
              <a:avLst>
                <a:gd name="adj" fmla="val 11416"/>
              </a:avLst>
            </a:prstGeom>
            <a:noFill/>
            <a:ln>
              <a:solidFill>
                <a:srgbClr val="FF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cxnSp>
          <p:nvCxnSpPr>
            <p:cNvPr id="28" name="Straight Arrow Connector 27">
              <a:extLst>
                <a:ext uri="{FF2B5EF4-FFF2-40B4-BE49-F238E27FC236}">
                  <a16:creationId xmlns:a16="http://schemas.microsoft.com/office/drawing/2014/main" id="{EE17F30F-6D58-A54A-AC68-829F0F94B123}"/>
                </a:ext>
              </a:extLst>
            </p:cNvPr>
            <p:cNvCxnSpPr>
              <a:cxnSpLocks/>
              <a:stCxn id="25" idx="1"/>
            </p:cNvCxnSpPr>
            <p:nvPr/>
          </p:nvCxnSpPr>
          <p:spPr>
            <a:xfrm flipH="1">
              <a:off x="2874475" y="2295699"/>
              <a:ext cx="962114" cy="962040"/>
            </a:xfrm>
            <a:prstGeom prst="straightConnector1">
              <a:avLst/>
            </a:prstGeom>
            <a:ln w="3175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ECA9046-0D93-6D42-8FEE-8DBDF8436E89}"/>
                </a:ext>
              </a:extLst>
            </p:cNvPr>
            <p:cNvCxnSpPr>
              <a:cxnSpLocks/>
              <a:stCxn id="25" idx="3"/>
              <a:endCxn id="13" idx="0"/>
            </p:cNvCxnSpPr>
            <p:nvPr/>
          </p:nvCxnSpPr>
          <p:spPr>
            <a:xfrm>
              <a:off x="5764746" y="2295699"/>
              <a:ext cx="545519" cy="970278"/>
            </a:xfrm>
            <a:prstGeom prst="straightConnector1">
              <a:avLst/>
            </a:prstGeom>
            <a:ln w="3175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BF1443E-CDB9-5C45-849B-FBE54026220D}"/>
              </a:ext>
            </a:extLst>
          </p:cNvPr>
          <p:cNvGrpSpPr/>
          <p:nvPr/>
        </p:nvGrpSpPr>
        <p:grpSpPr>
          <a:xfrm>
            <a:off x="2569041" y="2251222"/>
            <a:ext cx="2531049" cy="1569660"/>
            <a:chOff x="6432513" y="1459377"/>
            <a:chExt cx="1898287" cy="1177245"/>
          </a:xfrm>
        </p:grpSpPr>
        <p:sp>
          <p:nvSpPr>
            <p:cNvPr id="26" name="TextBox 25">
              <a:extLst>
                <a:ext uri="{FF2B5EF4-FFF2-40B4-BE49-F238E27FC236}">
                  <a16:creationId xmlns:a16="http://schemas.microsoft.com/office/drawing/2014/main" id="{F29457FA-F392-CE4B-9C5F-A7F30A5CCD83}"/>
                </a:ext>
              </a:extLst>
            </p:cNvPr>
            <p:cNvSpPr txBox="1"/>
            <p:nvPr/>
          </p:nvSpPr>
          <p:spPr>
            <a:xfrm>
              <a:off x="6432513" y="1459377"/>
              <a:ext cx="1573124" cy="1177245"/>
            </a:xfrm>
            <a:prstGeom prst="rect">
              <a:avLst/>
            </a:prstGeom>
            <a:noFill/>
          </p:spPr>
          <p:txBody>
            <a:bodyPr wrap="none" rtlCol="0">
              <a:spAutoFit/>
            </a:bodyPr>
            <a:lstStyle/>
            <a:p>
              <a:pPr algn="ctr" defTabSz="609585"/>
              <a:r>
                <a:rPr lang="en-US" sz="2400" b="1" dirty="0">
                  <a:solidFill>
                    <a:schemeClr val="accent1">
                      <a:lumMod val="50000"/>
                    </a:schemeClr>
                  </a:solidFill>
                  <a:latin typeface="CiscoSansTT ExtraLight"/>
                  <a:ea typeface="ＭＳ Ｐゴシック" charset="0"/>
                </a:rPr>
                <a:t>Identity</a:t>
              </a:r>
            </a:p>
            <a:p>
              <a:pPr algn="ctr" defTabSz="609585"/>
              <a:r>
                <a:rPr lang="en-US" sz="2400" b="1" dirty="0">
                  <a:solidFill>
                    <a:schemeClr val="accent1">
                      <a:lumMod val="50000"/>
                    </a:schemeClr>
                  </a:solidFill>
                  <a:latin typeface="CiscoSansTT ExtraLight"/>
                  <a:ea typeface="ＭＳ Ｐゴシック" charset="0"/>
                </a:rPr>
                <a:t>Services</a:t>
              </a:r>
            </a:p>
            <a:p>
              <a:pPr algn="ctr" defTabSz="609585"/>
              <a:r>
                <a:rPr lang="en-US" sz="2400" b="1" dirty="0">
                  <a:solidFill>
                    <a:schemeClr val="accent1">
                      <a:lumMod val="50000"/>
                    </a:schemeClr>
                  </a:solidFill>
                  <a:latin typeface="CiscoSansTT ExtraLight"/>
                  <a:ea typeface="ＭＳ Ｐゴシック" charset="0"/>
                </a:rPr>
                <a:t>+ Multi-factor</a:t>
              </a:r>
            </a:p>
            <a:p>
              <a:pPr algn="ctr" defTabSz="609585"/>
              <a:r>
                <a:rPr lang="en-US" sz="2400" b="1" dirty="0">
                  <a:solidFill>
                    <a:schemeClr val="accent1">
                      <a:lumMod val="50000"/>
                    </a:schemeClr>
                  </a:solidFill>
                  <a:latin typeface="CiscoSansTT ExtraLight"/>
                  <a:ea typeface="ＭＳ Ｐゴシック" charset="0"/>
                </a:rPr>
                <a:t>Authentication</a:t>
              </a:r>
            </a:p>
          </p:txBody>
        </p:sp>
        <p:sp>
          <p:nvSpPr>
            <p:cNvPr id="27" name="Left Arrow 26">
              <a:extLst>
                <a:ext uri="{FF2B5EF4-FFF2-40B4-BE49-F238E27FC236}">
                  <a16:creationId xmlns:a16="http://schemas.microsoft.com/office/drawing/2014/main" id="{913FB8CB-32E4-1E49-8642-F931C9759ABA}"/>
                </a:ext>
              </a:extLst>
            </p:cNvPr>
            <p:cNvSpPr/>
            <p:nvPr/>
          </p:nvSpPr>
          <p:spPr>
            <a:xfrm rot="10222891">
              <a:off x="7660594" y="1514138"/>
              <a:ext cx="670206" cy="174971"/>
            </a:xfrm>
            <a:prstGeom prst="leftArrow">
              <a:avLst/>
            </a:prstGeom>
            <a:solidFill>
              <a:schemeClr val="bg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grpSp>
      <p:grpSp>
        <p:nvGrpSpPr>
          <p:cNvPr id="3" name="Group 2">
            <a:extLst>
              <a:ext uri="{FF2B5EF4-FFF2-40B4-BE49-F238E27FC236}">
                <a16:creationId xmlns:a16="http://schemas.microsoft.com/office/drawing/2014/main" id="{8D521243-5B8A-FA4E-9DFB-A393467E1394}"/>
              </a:ext>
            </a:extLst>
          </p:cNvPr>
          <p:cNvGrpSpPr/>
          <p:nvPr/>
        </p:nvGrpSpPr>
        <p:grpSpPr>
          <a:xfrm>
            <a:off x="6770578" y="2116151"/>
            <a:ext cx="2750352" cy="1999487"/>
            <a:chOff x="5077934" y="1587114"/>
            <a:chExt cx="2062764" cy="1499616"/>
          </a:xfrm>
        </p:grpSpPr>
        <p:sp>
          <p:nvSpPr>
            <p:cNvPr id="30" name="TextBox 29">
              <a:extLst>
                <a:ext uri="{FF2B5EF4-FFF2-40B4-BE49-F238E27FC236}">
                  <a16:creationId xmlns:a16="http://schemas.microsoft.com/office/drawing/2014/main" id="{2F034109-C168-1A4F-91DF-9CBF67F59669}"/>
                </a:ext>
              </a:extLst>
            </p:cNvPr>
            <p:cNvSpPr txBox="1"/>
            <p:nvPr/>
          </p:nvSpPr>
          <p:spPr>
            <a:xfrm>
              <a:off x="5684358" y="1587114"/>
              <a:ext cx="1456340" cy="692498"/>
            </a:xfrm>
            <a:prstGeom prst="rect">
              <a:avLst/>
            </a:prstGeom>
            <a:noFill/>
            <a:ln>
              <a:noFill/>
            </a:ln>
          </p:spPr>
          <p:txBody>
            <a:bodyPr wrap="square" rtlCol="0">
              <a:spAutoFit/>
            </a:bodyPr>
            <a:lstStyle/>
            <a:p>
              <a:pPr algn="ctr" defTabSz="609585"/>
              <a:r>
                <a:rPr lang="en-US" sz="1800" b="1" dirty="0">
                  <a:solidFill>
                    <a:schemeClr val="accent1">
                      <a:lumMod val="50000"/>
                    </a:schemeClr>
                  </a:solidFill>
                  <a:latin typeface="Arial" panose="020B0604020202020204" pitchFamily="34" charset="0"/>
                  <a:ea typeface="ＭＳ Ｐゴシック" charset="0"/>
                  <a:cs typeface="Arial" panose="020B0604020202020204" pitchFamily="34" charset="0"/>
                </a:rPr>
                <a:t>Network Fabric Automation and Analytics</a:t>
              </a:r>
            </a:p>
          </p:txBody>
        </p:sp>
        <p:sp>
          <p:nvSpPr>
            <p:cNvPr id="32" name="Left Arrow 31">
              <a:extLst>
                <a:ext uri="{FF2B5EF4-FFF2-40B4-BE49-F238E27FC236}">
                  <a16:creationId xmlns:a16="http://schemas.microsoft.com/office/drawing/2014/main" id="{278F6F92-C1E1-E445-A16C-EB8938AEB635}"/>
                </a:ext>
              </a:extLst>
            </p:cNvPr>
            <p:cNvSpPr/>
            <p:nvPr/>
          </p:nvSpPr>
          <p:spPr>
            <a:xfrm rot="19751158">
              <a:off x="5077934" y="2657188"/>
              <a:ext cx="1132050" cy="184666"/>
            </a:xfrm>
            <a:prstGeom prst="leftArrow">
              <a:avLst/>
            </a:prstGeom>
            <a:solidFill>
              <a:schemeClr val="bg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37" name="Left Arrow 36">
              <a:extLst>
                <a:ext uri="{FF2B5EF4-FFF2-40B4-BE49-F238E27FC236}">
                  <a16:creationId xmlns:a16="http://schemas.microsoft.com/office/drawing/2014/main" id="{0895C9EE-E0D2-9B45-9CFE-A58F00141722}"/>
                </a:ext>
              </a:extLst>
            </p:cNvPr>
            <p:cNvSpPr/>
            <p:nvPr/>
          </p:nvSpPr>
          <p:spPr>
            <a:xfrm rot="17602487">
              <a:off x="6202803" y="2730504"/>
              <a:ext cx="527786" cy="184666"/>
            </a:xfrm>
            <a:prstGeom prst="leftArrow">
              <a:avLst/>
            </a:prstGeom>
            <a:solidFill>
              <a:schemeClr val="bg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grpSp>
      <p:sp>
        <p:nvSpPr>
          <p:cNvPr id="36" name="Left Arrow 35">
            <a:extLst>
              <a:ext uri="{FF2B5EF4-FFF2-40B4-BE49-F238E27FC236}">
                <a16:creationId xmlns:a16="http://schemas.microsoft.com/office/drawing/2014/main" id="{A18DDCFE-EC37-8C42-A250-5716AB914A58}"/>
              </a:ext>
            </a:extLst>
          </p:cNvPr>
          <p:cNvSpPr/>
          <p:nvPr/>
        </p:nvSpPr>
        <p:spPr>
          <a:xfrm rot="15451664">
            <a:off x="3377674" y="3861823"/>
            <a:ext cx="488502" cy="246221"/>
          </a:xfrm>
          <a:prstGeom prst="leftArrow">
            <a:avLst/>
          </a:prstGeom>
          <a:solidFill>
            <a:schemeClr val="bg1"/>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iscoSansTT ExtraLight"/>
            </a:endParaRPr>
          </a:p>
        </p:txBody>
      </p:sp>
      <p:sp>
        <p:nvSpPr>
          <p:cNvPr id="38" name="Rectangle 37">
            <a:extLst>
              <a:ext uri="{FF2B5EF4-FFF2-40B4-BE49-F238E27FC236}">
                <a16:creationId xmlns:a16="http://schemas.microsoft.com/office/drawing/2014/main" id="{A0080D9B-7270-D544-BFA6-AC18718B2293}"/>
              </a:ext>
            </a:extLst>
          </p:cNvPr>
          <p:cNvSpPr/>
          <p:nvPr/>
        </p:nvSpPr>
        <p:spPr>
          <a:xfrm>
            <a:off x="6590805" y="6567293"/>
            <a:ext cx="5101513"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csrc.nist.gov</a:t>
            </a:r>
            <a:r>
              <a:rPr lang="en-US" sz="1600" dirty="0">
                <a:latin typeface="Arial" panose="020B0604020202020204" pitchFamily="34" charset="0"/>
                <a:cs typeface="Arial" panose="020B0604020202020204" pitchFamily="34" charset="0"/>
              </a:rPr>
              <a:t>/publications/detail/</a:t>
            </a:r>
            <a:r>
              <a:rPr lang="en-US" sz="1600" dirty="0" err="1">
                <a:latin typeface="Arial" panose="020B0604020202020204" pitchFamily="34" charset="0"/>
                <a:cs typeface="Arial" panose="020B0604020202020204" pitchFamily="34" charset="0"/>
              </a:rPr>
              <a:t>sp</a:t>
            </a:r>
            <a:r>
              <a:rPr lang="en-US" sz="1600" dirty="0">
                <a:latin typeface="Arial" panose="020B0604020202020204" pitchFamily="34" charset="0"/>
                <a:cs typeface="Arial" panose="020B0604020202020204" pitchFamily="34" charset="0"/>
              </a:rPr>
              <a:t>/800-207/final</a:t>
            </a:r>
          </a:p>
        </p:txBody>
      </p:sp>
      <p:sp>
        <p:nvSpPr>
          <p:cNvPr id="7" name="Slide Number Placeholder 6">
            <a:extLst>
              <a:ext uri="{FF2B5EF4-FFF2-40B4-BE49-F238E27FC236}">
                <a16:creationId xmlns:a16="http://schemas.microsoft.com/office/drawing/2014/main" id="{108CC23C-E974-7740-871C-C5767B9859D2}"/>
              </a:ext>
            </a:extLst>
          </p:cNvPr>
          <p:cNvSpPr>
            <a:spLocks noGrp="1"/>
          </p:cNvSpPr>
          <p:nvPr>
            <p:ph type="sldNum" sz="quarter" idx="4"/>
          </p:nvPr>
        </p:nvSpPr>
        <p:spPr/>
        <p:txBody>
          <a:bodyPr/>
          <a:lstStyle/>
          <a:p>
            <a:fld id="{96A97DD0-5BE7-4856-A2A9-C42C6688E607}" type="slidenum">
              <a:rPr lang="en-US" smtClean="0"/>
              <a:pPr/>
              <a:t>23</a:t>
            </a:fld>
            <a:endParaRPr lang="en-US" dirty="0"/>
          </a:p>
        </p:txBody>
      </p:sp>
      <p:sp>
        <p:nvSpPr>
          <p:cNvPr id="33" name="Slide Number Placeholder 5">
            <a:extLst>
              <a:ext uri="{FF2B5EF4-FFF2-40B4-BE49-F238E27FC236}">
                <a16:creationId xmlns:a16="http://schemas.microsoft.com/office/drawing/2014/main" id="{16BD5BCE-5E42-B340-AAB8-305B49ABD0C9}"/>
              </a:ext>
            </a:extLst>
          </p:cNvPr>
          <p:cNvSpPr txBox="1">
            <a:spLocks/>
          </p:cNvSpPr>
          <p:nvPr/>
        </p:nvSpPr>
        <p:spPr>
          <a:xfrm>
            <a:off x="11160200" y="6081934"/>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273853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0CDAB-83D2-45BC-9C04-741513B15DCA}"/>
              </a:ext>
            </a:extLst>
          </p:cNvPr>
          <p:cNvSpPr txBox="1"/>
          <p:nvPr/>
        </p:nvSpPr>
        <p:spPr>
          <a:xfrm>
            <a:off x="1049951" y="6109645"/>
            <a:ext cx="2954084" cy="400110"/>
          </a:xfrm>
          <a:prstGeom prst="rect">
            <a:avLst/>
          </a:prstGeom>
          <a:noFill/>
        </p:spPr>
        <p:txBody>
          <a:bodyPr wrap="square" rtlCol="0">
            <a:spAutoFit/>
          </a:bodyPr>
          <a:lstStyle/>
          <a:p>
            <a:pPr algn="ctr" defTabSz="609585">
              <a:defRPr/>
            </a:pPr>
            <a:r>
              <a:rPr lang="en-US" sz="2000" dirty="0">
                <a:latin typeface="Arial" panose="020B0604020202020204" pitchFamily="34" charset="0"/>
                <a:ea typeface="ＭＳ Ｐゴシック" charset="0"/>
                <a:cs typeface="Arial" panose="020B0604020202020204" pitchFamily="34" charset="0"/>
              </a:rPr>
              <a:t>Cloud – Public, Private</a:t>
            </a:r>
          </a:p>
        </p:txBody>
      </p:sp>
      <p:grpSp>
        <p:nvGrpSpPr>
          <p:cNvPr id="155" name="Group 154">
            <a:extLst>
              <a:ext uri="{FF2B5EF4-FFF2-40B4-BE49-F238E27FC236}">
                <a16:creationId xmlns:a16="http://schemas.microsoft.com/office/drawing/2014/main" id="{D91F1AC4-5B42-4FE7-A6BE-3D09C0060E15}"/>
              </a:ext>
            </a:extLst>
          </p:cNvPr>
          <p:cNvGrpSpPr/>
          <p:nvPr/>
        </p:nvGrpSpPr>
        <p:grpSpPr>
          <a:xfrm>
            <a:off x="2616879" y="2273408"/>
            <a:ext cx="6878715" cy="2610893"/>
            <a:chOff x="7556696" y="2512470"/>
            <a:chExt cx="1271301" cy="1235181"/>
          </a:xfrm>
          <a:noFill/>
        </p:grpSpPr>
        <p:sp>
          <p:nvSpPr>
            <p:cNvPr id="156" name="Rectangle 155">
              <a:extLst>
                <a:ext uri="{FF2B5EF4-FFF2-40B4-BE49-F238E27FC236}">
                  <a16:creationId xmlns:a16="http://schemas.microsoft.com/office/drawing/2014/main" id="{FB0AE69B-B0DB-4E91-A529-A3BC1D160279}"/>
                </a:ext>
              </a:extLst>
            </p:cNvPr>
            <p:cNvSpPr>
              <a:spLocks/>
            </p:cNvSpPr>
            <p:nvPr/>
          </p:nvSpPr>
          <p:spPr bwMode="auto">
            <a:xfrm>
              <a:off x="7556696" y="2747815"/>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cs typeface="Arial" panose="020B0604020202020204" pitchFamily="34" charset="0"/>
                  <a:sym typeface="Arial" charset="0"/>
                </a:rPr>
                <a:t>00I00 I00I0I II0I0I 0II0I I0I00I0I0 0II0I0II 0I00I0I I0 00 </a:t>
              </a:r>
            </a:p>
          </p:txBody>
        </p:sp>
        <p:sp>
          <p:nvSpPr>
            <p:cNvPr id="157" name="Rectangle 156">
              <a:extLst>
                <a:ext uri="{FF2B5EF4-FFF2-40B4-BE49-F238E27FC236}">
                  <a16:creationId xmlns:a16="http://schemas.microsoft.com/office/drawing/2014/main" id="{B1796BB8-846C-4D34-A86B-9D9DD75B9419}"/>
                </a:ext>
              </a:extLst>
            </p:cNvPr>
            <p:cNvSpPr>
              <a:spLocks/>
            </p:cNvSpPr>
            <p:nvPr/>
          </p:nvSpPr>
          <p:spPr bwMode="auto">
            <a:xfrm>
              <a:off x="7556696" y="2512470"/>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ea typeface="Arial" charset="0"/>
                  <a:cs typeface="Arial" panose="020B0604020202020204" pitchFamily="34" charset="0"/>
                  <a:sym typeface="Arial" charset="0"/>
                </a:rPr>
                <a:t>III00II 0II00II I0I0II0II0 I0 I0 I00 00I0 I000 0II0 00 </a:t>
              </a:r>
            </a:p>
          </p:txBody>
        </p:sp>
        <p:sp>
          <p:nvSpPr>
            <p:cNvPr id="158" name="Rectangle 157">
              <a:extLst>
                <a:ext uri="{FF2B5EF4-FFF2-40B4-BE49-F238E27FC236}">
                  <a16:creationId xmlns:a16="http://schemas.microsoft.com/office/drawing/2014/main" id="{9A0136AA-F889-4382-995F-717635EE8ADF}"/>
                </a:ext>
              </a:extLst>
            </p:cNvPr>
            <p:cNvSpPr>
              <a:spLocks/>
            </p:cNvSpPr>
            <p:nvPr/>
          </p:nvSpPr>
          <p:spPr bwMode="auto">
            <a:xfrm>
              <a:off x="7556696" y="3100833"/>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ea typeface="Arial" charset="0"/>
                  <a:cs typeface="Arial" panose="020B0604020202020204" pitchFamily="34" charset="0"/>
                  <a:sym typeface="Arial" charset="0"/>
                </a:rPr>
                <a:t>III00II I000I0I I000I0I I000I0I II 0I00 I0I000 0II0 00 </a:t>
              </a:r>
            </a:p>
          </p:txBody>
        </p:sp>
        <p:sp>
          <p:nvSpPr>
            <p:cNvPr id="159" name="Rectangle 158">
              <a:extLst>
                <a:ext uri="{FF2B5EF4-FFF2-40B4-BE49-F238E27FC236}">
                  <a16:creationId xmlns:a16="http://schemas.microsoft.com/office/drawing/2014/main" id="{7CAA015C-3001-4924-BA5E-47F90E5AC919}"/>
                </a:ext>
              </a:extLst>
            </p:cNvPr>
            <p:cNvSpPr>
              <a:spLocks/>
            </p:cNvSpPr>
            <p:nvPr/>
          </p:nvSpPr>
          <p:spPr bwMode="auto">
            <a:xfrm>
              <a:off x="7556696" y="3218506"/>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ea typeface="Arial" charset="0"/>
                  <a:cs typeface="Arial" panose="020B0604020202020204" pitchFamily="34" charset="0"/>
                  <a:sym typeface="Arial" charset="0"/>
                </a:rPr>
                <a:t>00I I0I0I0 I0I0III000 I0I00I0I 0II0I0 I00I0I0I0I 000</a:t>
              </a:r>
            </a:p>
          </p:txBody>
        </p:sp>
        <p:sp>
          <p:nvSpPr>
            <p:cNvPr id="160" name="Rectangle 159">
              <a:extLst>
                <a:ext uri="{FF2B5EF4-FFF2-40B4-BE49-F238E27FC236}">
                  <a16:creationId xmlns:a16="http://schemas.microsoft.com/office/drawing/2014/main" id="{F76A06CF-A577-42E3-90E3-016981450CC6}"/>
                </a:ext>
              </a:extLst>
            </p:cNvPr>
            <p:cNvSpPr>
              <a:spLocks/>
            </p:cNvSpPr>
            <p:nvPr/>
          </p:nvSpPr>
          <p:spPr bwMode="auto">
            <a:xfrm>
              <a:off x="7556696" y="2983161"/>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ea typeface="Arial" charset="0"/>
                  <a:cs typeface="Arial" panose="020B0604020202020204" pitchFamily="34" charset="0"/>
                  <a:sym typeface="Arial" charset="0"/>
                </a:rPr>
                <a:t>II0II0I0I0I I0I0I0I 0I0I0I0I 0I0I00I0 I0I0I0I 0II0I0I0I</a:t>
              </a:r>
            </a:p>
          </p:txBody>
        </p:sp>
        <p:sp>
          <p:nvSpPr>
            <p:cNvPr id="161" name="Rectangle 160">
              <a:extLst>
                <a:ext uri="{FF2B5EF4-FFF2-40B4-BE49-F238E27FC236}">
                  <a16:creationId xmlns:a16="http://schemas.microsoft.com/office/drawing/2014/main" id="{69CCA5F8-5EB7-4719-83FE-03C28F2B78FC}"/>
                </a:ext>
              </a:extLst>
            </p:cNvPr>
            <p:cNvSpPr>
              <a:spLocks/>
            </p:cNvSpPr>
            <p:nvPr/>
          </p:nvSpPr>
          <p:spPr bwMode="auto">
            <a:xfrm>
              <a:off x="7556696" y="3365019"/>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ea typeface="Arial" charset="0"/>
                  <a:cs typeface="Arial" panose="020B0604020202020204" pitchFamily="34" charset="0"/>
                  <a:sym typeface="Arial" charset="0"/>
                </a:rPr>
                <a:t>0II00 I00I0I0 0I00I0I I00I0I0 I0I0I0I 0I0I0I 0I0I0I0</a:t>
              </a:r>
            </a:p>
          </p:txBody>
        </p:sp>
        <p:sp>
          <p:nvSpPr>
            <p:cNvPr id="162" name="Rectangle 161">
              <a:extLst>
                <a:ext uri="{FF2B5EF4-FFF2-40B4-BE49-F238E27FC236}">
                  <a16:creationId xmlns:a16="http://schemas.microsoft.com/office/drawing/2014/main" id="{02D8B92A-6E72-49E9-A3F5-6E6A3EADAF3E}"/>
                </a:ext>
              </a:extLst>
            </p:cNvPr>
            <p:cNvSpPr>
              <a:spLocks/>
            </p:cNvSpPr>
            <p:nvPr/>
          </p:nvSpPr>
          <p:spPr bwMode="auto">
            <a:xfrm>
              <a:off x="7561200" y="3466667"/>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cs typeface="Arial" panose="020B0604020202020204" pitchFamily="34" charset="0"/>
                  <a:sym typeface="Arial" charset="0"/>
                </a:rPr>
                <a:t>00I0I0 0I0I0I0 I0I0I00I 0I0I 0I0I 0I0I I0I0I 0I00I0I</a:t>
              </a:r>
            </a:p>
          </p:txBody>
        </p:sp>
        <p:sp>
          <p:nvSpPr>
            <p:cNvPr id="163" name="Rectangle 162">
              <a:extLst>
                <a:ext uri="{FF2B5EF4-FFF2-40B4-BE49-F238E27FC236}">
                  <a16:creationId xmlns:a16="http://schemas.microsoft.com/office/drawing/2014/main" id="{75812747-D576-4D8C-B1F9-9892BCF254D6}"/>
                </a:ext>
              </a:extLst>
            </p:cNvPr>
            <p:cNvSpPr>
              <a:spLocks/>
            </p:cNvSpPr>
            <p:nvPr/>
          </p:nvSpPr>
          <p:spPr bwMode="auto">
            <a:xfrm>
              <a:off x="7556696" y="2630142"/>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cs typeface="Arial" panose="020B0604020202020204" pitchFamily="34" charset="0"/>
                  <a:sym typeface="Arial" charset="0"/>
                </a:rPr>
                <a:t>III00II 0II00II I0I000 0II0 00I0I00 I0 I000I0I 0II 0I0I0I</a:t>
              </a:r>
            </a:p>
          </p:txBody>
        </p:sp>
        <p:sp>
          <p:nvSpPr>
            <p:cNvPr id="164" name="Rectangle 163">
              <a:extLst>
                <a:ext uri="{FF2B5EF4-FFF2-40B4-BE49-F238E27FC236}">
                  <a16:creationId xmlns:a16="http://schemas.microsoft.com/office/drawing/2014/main" id="{DC3DA0A2-F59B-4728-AB80-857079D5E89A}"/>
                </a:ext>
              </a:extLst>
            </p:cNvPr>
            <p:cNvSpPr>
              <a:spLocks/>
            </p:cNvSpPr>
            <p:nvPr/>
          </p:nvSpPr>
          <p:spPr bwMode="auto">
            <a:xfrm>
              <a:off x="7556696" y="2865488"/>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cs typeface="Arial" panose="020B0604020202020204" pitchFamily="34" charset="0"/>
                  <a:sym typeface="Arial" charset="0"/>
                </a:rPr>
                <a:t>II0III0I 0II0II0I II00I0I0 0I00I0I00 I0I0 I0I0  I00I0I00</a:t>
              </a:r>
            </a:p>
          </p:txBody>
        </p:sp>
        <p:sp>
          <p:nvSpPr>
            <p:cNvPr id="188" name="Rectangle 187">
              <a:extLst>
                <a:ext uri="{FF2B5EF4-FFF2-40B4-BE49-F238E27FC236}">
                  <a16:creationId xmlns:a16="http://schemas.microsoft.com/office/drawing/2014/main" id="{439AD67A-E01F-49E3-B88D-4491631267AD}"/>
                </a:ext>
              </a:extLst>
            </p:cNvPr>
            <p:cNvSpPr>
              <a:spLocks/>
            </p:cNvSpPr>
            <p:nvPr/>
          </p:nvSpPr>
          <p:spPr bwMode="auto">
            <a:xfrm>
              <a:off x="7556696" y="3568315"/>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cs typeface="Arial" panose="020B0604020202020204" pitchFamily="34" charset="0"/>
                  <a:sym typeface="Arial" charset="0"/>
                </a:rPr>
                <a:t>II0III0I 0II0II0I II00I0I0 0I00I0I00 I0I0 I0I0  I00I0I00</a:t>
              </a:r>
            </a:p>
          </p:txBody>
        </p:sp>
        <p:sp>
          <p:nvSpPr>
            <p:cNvPr id="189" name="Rectangle 188">
              <a:extLst>
                <a:ext uri="{FF2B5EF4-FFF2-40B4-BE49-F238E27FC236}">
                  <a16:creationId xmlns:a16="http://schemas.microsoft.com/office/drawing/2014/main" id="{9FEAD2A5-0789-464F-8BD5-F8B5D11E79B8}"/>
                </a:ext>
              </a:extLst>
            </p:cNvPr>
            <p:cNvSpPr>
              <a:spLocks/>
            </p:cNvSpPr>
            <p:nvPr/>
          </p:nvSpPr>
          <p:spPr bwMode="auto">
            <a:xfrm>
              <a:off x="7556696" y="3669964"/>
              <a:ext cx="1266797" cy="77687"/>
            </a:xfrm>
            <a:prstGeom prst="rect">
              <a:avLst/>
            </a:prstGeom>
            <a:grpFill/>
            <a:ln w="12700" cap="flat">
              <a:noFill/>
              <a:miter lim="800000"/>
              <a:headEnd type="none" w="med" len="med"/>
              <a:tailEnd type="none" w="med" len="med"/>
            </a:ln>
            <a:effectLst/>
          </p:spPr>
          <p:txBody>
            <a:bodyPr wrap="square" lIns="0" tIns="0" rIns="0" bIns="0">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6783">
                <a:defRPr/>
              </a:pPr>
              <a:r>
                <a:rPr lang="en-US" sz="1067" dirty="0">
                  <a:latin typeface="Arial" panose="020B0604020202020204" pitchFamily="34" charset="0"/>
                  <a:cs typeface="Arial" panose="020B0604020202020204" pitchFamily="34" charset="0"/>
                  <a:sym typeface="Arial" charset="0"/>
                </a:rPr>
                <a:t>III00II 0II00II I0I000 0II0 00I0I00 I0 I000I0I 0II 0I0I0I</a:t>
              </a:r>
            </a:p>
          </p:txBody>
        </p:sp>
      </p:grpSp>
      <p:sp>
        <p:nvSpPr>
          <p:cNvPr id="166" name="Rectangle 165">
            <a:extLst>
              <a:ext uri="{FF2B5EF4-FFF2-40B4-BE49-F238E27FC236}">
                <a16:creationId xmlns:a16="http://schemas.microsoft.com/office/drawing/2014/main" id="{0A9787E2-8132-4AD2-9B27-267CDA950085}"/>
              </a:ext>
            </a:extLst>
          </p:cNvPr>
          <p:cNvSpPr/>
          <p:nvPr/>
        </p:nvSpPr>
        <p:spPr>
          <a:xfrm>
            <a:off x="4638023" y="2420675"/>
            <a:ext cx="0" cy="111432"/>
          </a:xfrm>
          <a:prstGeom prst="rect">
            <a:avLst/>
          </a:prstGeom>
          <a:solidFill>
            <a:srgbClr val="36A4D7"/>
          </a:solidFill>
          <a:ln w="25400" cap="flat" cmpd="sng" algn="ctr">
            <a:noFill/>
            <a:prstDash val="solid"/>
          </a:ln>
          <a:effectLst/>
        </p:spPr>
        <p:txBody>
          <a:bodyPr lIns="91376" tIns="45719" rIns="91376" bIns="45719" rtlCol="0" anchor="ctr"/>
          <a:lstStyle/>
          <a:p>
            <a:pPr algn="ctr" defTabSz="609555">
              <a:defRPr/>
            </a:pPr>
            <a:endParaRPr lang="en-US" sz="2400" kern="0" dirty="0">
              <a:latin typeface="Arial" panose="020B0604020202020204" pitchFamily="34" charset="0"/>
              <a:ea typeface="ＭＳ Ｐゴシック" charset="0"/>
              <a:cs typeface="Arial" panose="020B0604020202020204" pitchFamily="34" charset="0"/>
            </a:endParaRPr>
          </a:p>
        </p:txBody>
      </p:sp>
      <p:grpSp>
        <p:nvGrpSpPr>
          <p:cNvPr id="19" name="Group 18">
            <a:extLst>
              <a:ext uri="{FF2B5EF4-FFF2-40B4-BE49-F238E27FC236}">
                <a16:creationId xmlns:a16="http://schemas.microsoft.com/office/drawing/2014/main" id="{E9F1A4F0-0A4C-4089-B5A2-41A41A7C9DD7}"/>
              </a:ext>
            </a:extLst>
          </p:cNvPr>
          <p:cNvGrpSpPr/>
          <p:nvPr/>
        </p:nvGrpSpPr>
        <p:grpSpPr>
          <a:xfrm>
            <a:off x="8164633" y="4946064"/>
            <a:ext cx="3315676" cy="684530"/>
            <a:chOff x="5991640" y="3558273"/>
            <a:chExt cx="2486757" cy="513397"/>
          </a:xfrm>
        </p:grpSpPr>
        <p:sp>
          <p:nvSpPr>
            <p:cNvPr id="191" name="TextBox 190">
              <a:extLst>
                <a:ext uri="{FF2B5EF4-FFF2-40B4-BE49-F238E27FC236}">
                  <a16:creationId xmlns:a16="http://schemas.microsoft.com/office/drawing/2014/main" id="{62C5342A-C6E8-413F-9054-AB7BD28767BB}"/>
                </a:ext>
              </a:extLst>
            </p:cNvPr>
            <p:cNvSpPr txBox="1"/>
            <p:nvPr/>
          </p:nvSpPr>
          <p:spPr>
            <a:xfrm>
              <a:off x="6625437" y="3558273"/>
              <a:ext cx="1852960" cy="507831"/>
            </a:xfrm>
            <a:prstGeom prst="rect">
              <a:avLst/>
            </a:prstGeom>
            <a:noFill/>
          </p:spPr>
          <p:txBody>
            <a:bodyPr wrap="square" lIns="0" tIns="0" rIns="0" bIns="0" rtlCol="0" anchor="ctr">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300+</a:t>
              </a:r>
            </a:p>
            <a:p>
              <a:pPr defTabSz="609555">
                <a:defRPr/>
              </a:pPr>
              <a:r>
                <a:rPr lang="en-US" sz="1400" dirty="0">
                  <a:latin typeface="Arial" panose="020B0604020202020204" pitchFamily="34" charset="0"/>
                  <a:ea typeface="ＭＳ Ｐゴシック" charset="0"/>
                  <a:cs typeface="Arial" panose="020B0604020202020204" pitchFamily="34" charset="0"/>
                </a:rPr>
                <a:t>threat intel researchers; </a:t>
              </a:r>
            </a:p>
            <a:p>
              <a:pPr defTabSz="609555">
                <a:defRPr/>
              </a:pPr>
              <a:r>
                <a:rPr lang="en-US" sz="1400" dirty="0">
                  <a:latin typeface="Arial" panose="020B0604020202020204" pitchFamily="34" charset="0"/>
                  <a:ea typeface="ＭＳ Ｐゴシック" charset="0"/>
                  <a:cs typeface="Arial" panose="020B0604020202020204" pitchFamily="34" charset="0"/>
                </a:rPr>
                <a:t>24 </a:t>
              </a:r>
              <a:r>
                <a:rPr lang="mr-IN" sz="1400" dirty="0">
                  <a:latin typeface="Arial" panose="020B0604020202020204" pitchFamily="34" charset="0"/>
                  <a:ea typeface="ＭＳ Ｐゴシック" charset="0"/>
                  <a:cs typeface="Exo 2"/>
                </a:rPr>
                <a:t>–</a:t>
              </a:r>
              <a:r>
                <a:rPr lang="en-US" sz="1400" dirty="0">
                  <a:latin typeface="Arial" panose="020B0604020202020204" pitchFamily="34" charset="0"/>
                  <a:ea typeface="ＭＳ Ｐゴシック" charset="0"/>
                  <a:cs typeface="Arial" panose="020B0604020202020204" pitchFamily="34" charset="0"/>
                </a:rPr>
                <a:t> 7 </a:t>
              </a:r>
              <a:r>
                <a:rPr lang="mr-IN" sz="1400" dirty="0">
                  <a:latin typeface="Arial" panose="020B0604020202020204" pitchFamily="34" charset="0"/>
                  <a:ea typeface="ＭＳ Ｐゴシック" charset="0"/>
                  <a:cs typeface="Exo 2"/>
                </a:rPr>
                <a:t>–</a:t>
              </a:r>
              <a:r>
                <a:rPr lang="en-US" sz="1400" dirty="0">
                  <a:latin typeface="Arial" panose="020B0604020202020204" pitchFamily="34" charset="0"/>
                  <a:ea typeface="ＭＳ Ｐゴシック" charset="0"/>
                  <a:cs typeface="Arial" panose="020B0604020202020204" pitchFamily="34" charset="0"/>
                </a:rPr>
                <a:t> 365</a:t>
              </a:r>
            </a:p>
          </p:txBody>
        </p:sp>
        <p:pic>
          <p:nvPicPr>
            <p:cNvPr id="192" name="Picture 191">
              <a:extLst>
                <a:ext uri="{FF2B5EF4-FFF2-40B4-BE49-F238E27FC236}">
                  <a16:creationId xmlns:a16="http://schemas.microsoft.com/office/drawing/2014/main" id="{F6776059-87EB-44AE-851F-1861996808F4}"/>
                </a:ext>
              </a:extLst>
            </p:cNvPr>
            <p:cNvPicPr>
              <a:picLocks noChangeAspect="1"/>
            </p:cNvPicPr>
            <p:nvPr/>
          </p:nvPicPr>
          <p:blipFill>
            <a:blip r:embed="rId3"/>
            <a:stretch>
              <a:fillRect/>
            </a:stretch>
          </p:blipFill>
          <p:spPr>
            <a:xfrm>
              <a:off x="5991640" y="3559606"/>
              <a:ext cx="512064" cy="512064"/>
            </a:xfrm>
            <a:prstGeom prst="rect">
              <a:avLst/>
            </a:prstGeom>
            <a:effectLst/>
          </p:spPr>
        </p:pic>
      </p:grpSp>
      <p:grpSp>
        <p:nvGrpSpPr>
          <p:cNvPr id="20" name="Group 19">
            <a:extLst>
              <a:ext uri="{FF2B5EF4-FFF2-40B4-BE49-F238E27FC236}">
                <a16:creationId xmlns:a16="http://schemas.microsoft.com/office/drawing/2014/main" id="{3321AEFB-1C82-45FE-8E4B-19DAEC973B1B}"/>
              </a:ext>
            </a:extLst>
          </p:cNvPr>
          <p:cNvGrpSpPr/>
          <p:nvPr/>
        </p:nvGrpSpPr>
        <p:grpSpPr>
          <a:xfrm>
            <a:off x="8164633" y="5758263"/>
            <a:ext cx="3542748" cy="682752"/>
            <a:chOff x="5991640" y="4109304"/>
            <a:chExt cx="2657061" cy="512064"/>
          </a:xfrm>
        </p:grpSpPr>
        <p:sp>
          <p:nvSpPr>
            <p:cNvPr id="197" name="TextBox 196">
              <a:extLst>
                <a:ext uri="{FF2B5EF4-FFF2-40B4-BE49-F238E27FC236}">
                  <a16:creationId xmlns:a16="http://schemas.microsoft.com/office/drawing/2014/main" id="{ED44B6B9-111B-4CFB-B14C-13F151F36FA0}"/>
                </a:ext>
              </a:extLst>
            </p:cNvPr>
            <p:cNvSpPr txBox="1"/>
            <p:nvPr/>
          </p:nvSpPr>
          <p:spPr>
            <a:xfrm>
              <a:off x="6625437" y="4192212"/>
              <a:ext cx="2023264" cy="346249"/>
            </a:xfrm>
            <a:prstGeom prst="rect">
              <a:avLst/>
            </a:prstGeom>
            <a:noFill/>
          </p:spPr>
          <p:txBody>
            <a:bodyPr wrap="square" lIns="0" tIns="0" rIns="0" bIns="0" rtlCol="0">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Over 100 </a:t>
              </a:r>
              <a:br>
                <a:rPr lang="en-US" sz="1600" b="1" dirty="0">
                  <a:latin typeface="Arial" panose="020B0604020202020204" pitchFamily="34" charset="0"/>
                  <a:ea typeface="ＭＳ Ｐゴシック" charset="0"/>
                  <a:cs typeface="Arial" panose="020B0604020202020204" pitchFamily="34" charset="0"/>
                </a:rPr>
              </a:br>
              <a:r>
                <a:rPr lang="en-US" sz="1400" dirty="0">
                  <a:latin typeface="Arial" panose="020B0604020202020204" pitchFamily="34" charset="0"/>
                  <a:ea typeface="ＭＳ Ｐゴシック" charset="0"/>
                  <a:cs typeface="Arial" panose="020B0604020202020204" pitchFamily="34" charset="0"/>
                </a:rPr>
                <a:t>Threat intelligence partners</a:t>
              </a:r>
            </a:p>
          </p:txBody>
        </p:sp>
        <p:pic>
          <p:nvPicPr>
            <p:cNvPr id="198" name="Picture 197">
              <a:extLst>
                <a:ext uri="{FF2B5EF4-FFF2-40B4-BE49-F238E27FC236}">
                  <a16:creationId xmlns:a16="http://schemas.microsoft.com/office/drawing/2014/main" id="{502FC53C-FFBB-4CED-A49B-6833179E1107}"/>
                </a:ext>
              </a:extLst>
            </p:cNvPr>
            <p:cNvPicPr>
              <a:picLocks noChangeAspect="1"/>
            </p:cNvPicPr>
            <p:nvPr/>
          </p:nvPicPr>
          <p:blipFill>
            <a:blip r:embed="rId4"/>
            <a:stretch>
              <a:fillRect/>
            </a:stretch>
          </p:blipFill>
          <p:spPr>
            <a:xfrm>
              <a:off x="5991640" y="4109304"/>
              <a:ext cx="512064" cy="512064"/>
            </a:xfrm>
            <a:prstGeom prst="rect">
              <a:avLst/>
            </a:prstGeom>
            <a:effectLst/>
          </p:spPr>
        </p:pic>
      </p:grpSp>
      <p:sp>
        <p:nvSpPr>
          <p:cNvPr id="149" name="TextBox 148">
            <a:extLst>
              <a:ext uri="{FF2B5EF4-FFF2-40B4-BE49-F238E27FC236}">
                <a16:creationId xmlns:a16="http://schemas.microsoft.com/office/drawing/2014/main" id="{49A640B3-09A3-4FD6-8269-412448851149}"/>
              </a:ext>
            </a:extLst>
          </p:cNvPr>
          <p:cNvSpPr txBox="1"/>
          <p:nvPr/>
        </p:nvSpPr>
        <p:spPr>
          <a:xfrm>
            <a:off x="8976768" y="4703412"/>
            <a:ext cx="3493730" cy="246221"/>
          </a:xfrm>
          <a:prstGeom prst="rect">
            <a:avLst/>
          </a:prstGeom>
          <a:noFill/>
        </p:spPr>
        <p:txBody>
          <a:bodyPr wrap="square" lIns="0" tIns="0" rIns="0" bIns="0" rtlCol="0" anchor="ctr">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UNPARALLELED EXPERTISE</a:t>
            </a:r>
            <a:endParaRPr lang="en-US" sz="1400" dirty="0">
              <a:latin typeface="Arial" panose="020B0604020202020204" pitchFamily="34" charset="0"/>
              <a:ea typeface="ＭＳ Ｐゴシック" charset="0"/>
              <a:cs typeface="Arial" panose="020B0604020202020204" pitchFamily="34" charset="0"/>
            </a:endParaRPr>
          </a:p>
        </p:txBody>
      </p:sp>
      <p:grpSp>
        <p:nvGrpSpPr>
          <p:cNvPr id="13" name="Group 12">
            <a:extLst>
              <a:ext uri="{FF2B5EF4-FFF2-40B4-BE49-F238E27FC236}">
                <a16:creationId xmlns:a16="http://schemas.microsoft.com/office/drawing/2014/main" id="{7284F8AD-A534-4D72-BE00-99076A888FC0}"/>
              </a:ext>
            </a:extLst>
          </p:cNvPr>
          <p:cNvGrpSpPr/>
          <p:nvPr/>
        </p:nvGrpSpPr>
        <p:grpSpPr>
          <a:xfrm>
            <a:off x="8164633" y="1710813"/>
            <a:ext cx="3121323" cy="682752"/>
            <a:chOff x="5991640" y="786953"/>
            <a:chExt cx="2340992" cy="512064"/>
          </a:xfrm>
        </p:grpSpPr>
        <p:sp>
          <p:nvSpPr>
            <p:cNvPr id="171" name="TextBox 170">
              <a:extLst>
                <a:ext uri="{FF2B5EF4-FFF2-40B4-BE49-F238E27FC236}">
                  <a16:creationId xmlns:a16="http://schemas.microsoft.com/office/drawing/2014/main" id="{8E97150D-EC35-4074-8010-9465A3724B1E}"/>
                </a:ext>
              </a:extLst>
            </p:cNvPr>
            <p:cNvSpPr txBox="1"/>
            <p:nvPr/>
          </p:nvSpPr>
          <p:spPr>
            <a:xfrm>
              <a:off x="6600744" y="869861"/>
              <a:ext cx="1731888" cy="346249"/>
            </a:xfrm>
            <a:prstGeom prst="rect">
              <a:avLst/>
            </a:prstGeom>
            <a:noFill/>
          </p:spPr>
          <p:txBody>
            <a:bodyPr wrap="square" lIns="0" tIns="0" rIns="0" bIns="0" rtlCol="0" anchor="ctr">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600 billion</a:t>
              </a:r>
            </a:p>
            <a:p>
              <a:pPr defTabSz="609555">
                <a:defRPr/>
              </a:pPr>
              <a:r>
                <a:rPr lang="en-US" sz="1400" dirty="0">
                  <a:latin typeface="Arial" panose="020B0604020202020204" pitchFamily="34" charset="0"/>
                  <a:ea typeface="ＭＳ Ｐゴシック" charset="0"/>
                  <a:cs typeface="Arial" panose="020B0604020202020204" pitchFamily="34" charset="0"/>
                </a:rPr>
                <a:t>Email samples</a:t>
              </a:r>
            </a:p>
          </p:txBody>
        </p:sp>
        <p:pic>
          <p:nvPicPr>
            <p:cNvPr id="173" name="Picture 172">
              <a:extLst>
                <a:ext uri="{FF2B5EF4-FFF2-40B4-BE49-F238E27FC236}">
                  <a16:creationId xmlns:a16="http://schemas.microsoft.com/office/drawing/2014/main" id="{90715FA8-E368-4E14-B01E-C82AC86103A2}"/>
                </a:ext>
              </a:extLst>
            </p:cNvPr>
            <p:cNvPicPr>
              <a:picLocks noChangeAspect="1"/>
            </p:cNvPicPr>
            <p:nvPr/>
          </p:nvPicPr>
          <p:blipFill>
            <a:blip r:embed="rId5"/>
            <a:stretch>
              <a:fillRect/>
            </a:stretch>
          </p:blipFill>
          <p:spPr>
            <a:xfrm>
              <a:off x="5991640" y="786953"/>
              <a:ext cx="512064" cy="512064"/>
            </a:xfrm>
            <a:prstGeom prst="rect">
              <a:avLst/>
            </a:prstGeom>
            <a:effectLst/>
          </p:spPr>
        </p:pic>
      </p:grpSp>
      <p:grpSp>
        <p:nvGrpSpPr>
          <p:cNvPr id="14" name="Group 13">
            <a:extLst>
              <a:ext uri="{FF2B5EF4-FFF2-40B4-BE49-F238E27FC236}">
                <a16:creationId xmlns:a16="http://schemas.microsoft.com/office/drawing/2014/main" id="{F95726F2-4253-4CA9-B7E2-2F90BD7DEBC1}"/>
              </a:ext>
            </a:extLst>
          </p:cNvPr>
          <p:cNvGrpSpPr/>
          <p:nvPr/>
        </p:nvGrpSpPr>
        <p:grpSpPr>
          <a:xfrm>
            <a:off x="8164633" y="2472652"/>
            <a:ext cx="3168667" cy="682752"/>
            <a:chOff x="5991640" y="1419426"/>
            <a:chExt cx="2376500" cy="512064"/>
          </a:xfrm>
        </p:grpSpPr>
        <p:sp>
          <p:nvSpPr>
            <p:cNvPr id="168" name="TextBox 167">
              <a:extLst>
                <a:ext uri="{FF2B5EF4-FFF2-40B4-BE49-F238E27FC236}">
                  <a16:creationId xmlns:a16="http://schemas.microsoft.com/office/drawing/2014/main" id="{335295A7-C0FF-4B27-9408-86962C5446E3}"/>
                </a:ext>
              </a:extLst>
            </p:cNvPr>
            <p:cNvSpPr txBox="1"/>
            <p:nvPr/>
          </p:nvSpPr>
          <p:spPr>
            <a:xfrm>
              <a:off x="6600741" y="1502334"/>
              <a:ext cx="1767399" cy="346249"/>
            </a:xfrm>
            <a:prstGeom prst="rect">
              <a:avLst/>
            </a:prstGeom>
            <a:noFill/>
          </p:spPr>
          <p:txBody>
            <a:bodyPr wrap="square" lIns="0" tIns="0" rIns="0" bIns="0" rtlCol="0" anchor="ctr">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1.5 million</a:t>
              </a:r>
            </a:p>
            <a:p>
              <a:pPr defTabSz="609555">
                <a:defRPr/>
              </a:pPr>
              <a:r>
                <a:rPr lang="en-US" sz="1400" dirty="0">
                  <a:latin typeface="Arial" panose="020B0604020202020204" pitchFamily="34" charset="0"/>
                  <a:ea typeface="ＭＳ Ｐゴシック" charset="0"/>
                  <a:cs typeface="Arial" panose="020B0604020202020204" pitchFamily="34" charset="0"/>
                </a:rPr>
                <a:t>Daily malware samples</a:t>
              </a:r>
            </a:p>
          </p:txBody>
        </p:sp>
        <p:pic>
          <p:nvPicPr>
            <p:cNvPr id="174" name="Picture 173">
              <a:extLst>
                <a:ext uri="{FF2B5EF4-FFF2-40B4-BE49-F238E27FC236}">
                  <a16:creationId xmlns:a16="http://schemas.microsoft.com/office/drawing/2014/main" id="{8B7BC711-E90D-45A3-8FFA-90B307297BAC}"/>
                </a:ext>
              </a:extLst>
            </p:cNvPr>
            <p:cNvPicPr>
              <a:picLocks noChangeAspect="1"/>
            </p:cNvPicPr>
            <p:nvPr/>
          </p:nvPicPr>
          <p:blipFill>
            <a:blip r:embed="rId6"/>
            <a:stretch>
              <a:fillRect/>
            </a:stretch>
          </p:blipFill>
          <p:spPr>
            <a:xfrm>
              <a:off x="5991640" y="1419426"/>
              <a:ext cx="512064" cy="512064"/>
            </a:xfrm>
            <a:prstGeom prst="rect">
              <a:avLst/>
            </a:prstGeom>
            <a:effectLst/>
          </p:spPr>
        </p:pic>
      </p:grpSp>
      <p:grpSp>
        <p:nvGrpSpPr>
          <p:cNvPr id="22" name="Group 21">
            <a:extLst>
              <a:ext uri="{FF2B5EF4-FFF2-40B4-BE49-F238E27FC236}">
                <a16:creationId xmlns:a16="http://schemas.microsoft.com/office/drawing/2014/main" id="{4DB9C40C-AC2E-4BDA-B012-76C040463A61}"/>
              </a:ext>
            </a:extLst>
          </p:cNvPr>
          <p:cNvGrpSpPr/>
          <p:nvPr/>
        </p:nvGrpSpPr>
        <p:grpSpPr>
          <a:xfrm>
            <a:off x="8164634" y="3196783"/>
            <a:ext cx="3218489" cy="682751"/>
            <a:chOff x="5991640" y="2694973"/>
            <a:chExt cx="2413867" cy="512063"/>
          </a:xfrm>
        </p:grpSpPr>
        <p:sp>
          <p:nvSpPr>
            <p:cNvPr id="170" name="TextBox 169">
              <a:extLst>
                <a:ext uri="{FF2B5EF4-FFF2-40B4-BE49-F238E27FC236}">
                  <a16:creationId xmlns:a16="http://schemas.microsoft.com/office/drawing/2014/main" id="{D5D27BDB-D537-40FC-B9FB-EE15EA6BE7DD}"/>
                </a:ext>
              </a:extLst>
            </p:cNvPr>
            <p:cNvSpPr txBox="1"/>
            <p:nvPr/>
          </p:nvSpPr>
          <p:spPr>
            <a:xfrm>
              <a:off x="6625436" y="2777880"/>
              <a:ext cx="1780071" cy="346249"/>
            </a:xfrm>
            <a:prstGeom prst="rect">
              <a:avLst/>
            </a:prstGeom>
            <a:noFill/>
          </p:spPr>
          <p:txBody>
            <a:bodyPr wrap="square" lIns="0" tIns="0" rIns="0" bIns="0" rtlCol="0" anchor="ctr">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16 billion</a:t>
              </a:r>
            </a:p>
            <a:p>
              <a:pPr defTabSz="609555">
                <a:defRPr/>
              </a:pPr>
              <a:r>
                <a:rPr lang="en-US" sz="1400" dirty="0">
                  <a:latin typeface="Arial" panose="020B0604020202020204" pitchFamily="34" charset="0"/>
                  <a:ea typeface="ＭＳ Ｐゴシック" charset="0"/>
                  <a:cs typeface="Arial" panose="020B0604020202020204" pitchFamily="34" charset="0"/>
                </a:rPr>
                <a:t>Daily web requests</a:t>
              </a:r>
            </a:p>
          </p:txBody>
        </p:sp>
        <p:pic>
          <p:nvPicPr>
            <p:cNvPr id="176" name="Picture 175">
              <a:extLst>
                <a:ext uri="{FF2B5EF4-FFF2-40B4-BE49-F238E27FC236}">
                  <a16:creationId xmlns:a16="http://schemas.microsoft.com/office/drawing/2014/main" id="{CE39140B-2171-48FE-B118-E31102A3C39E}"/>
                </a:ext>
              </a:extLst>
            </p:cNvPr>
            <p:cNvPicPr>
              <a:picLocks noChangeAspect="1"/>
            </p:cNvPicPr>
            <p:nvPr/>
          </p:nvPicPr>
          <p:blipFill>
            <a:blip r:embed="rId7"/>
            <a:stretch>
              <a:fillRect/>
            </a:stretch>
          </p:blipFill>
          <p:spPr>
            <a:xfrm>
              <a:off x="5991640" y="2694973"/>
              <a:ext cx="512064" cy="512063"/>
            </a:xfrm>
            <a:prstGeom prst="rect">
              <a:avLst/>
            </a:prstGeom>
            <a:effectLst>
              <a:glow>
                <a:schemeClr val="accent1">
                  <a:alpha val="40000"/>
                </a:schemeClr>
              </a:glow>
            </a:effectLst>
          </p:spPr>
        </p:pic>
      </p:grpSp>
      <p:sp>
        <p:nvSpPr>
          <p:cNvPr id="148" name="TextBox 147">
            <a:extLst>
              <a:ext uri="{FF2B5EF4-FFF2-40B4-BE49-F238E27FC236}">
                <a16:creationId xmlns:a16="http://schemas.microsoft.com/office/drawing/2014/main" id="{D7F0E0EE-3142-486D-9269-55DA437E77FD}"/>
              </a:ext>
            </a:extLst>
          </p:cNvPr>
          <p:cNvSpPr txBox="1"/>
          <p:nvPr/>
        </p:nvSpPr>
        <p:spPr>
          <a:xfrm>
            <a:off x="8650417" y="1341499"/>
            <a:ext cx="2309183" cy="246221"/>
          </a:xfrm>
          <a:prstGeom prst="rect">
            <a:avLst/>
          </a:prstGeom>
          <a:noFill/>
        </p:spPr>
        <p:txBody>
          <a:bodyPr wrap="square" lIns="0" tIns="0" rIns="0" bIns="0" rtlCol="0" anchor="ctr">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MASSIVE VOLUME</a:t>
            </a:r>
            <a:endParaRPr lang="en-US" sz="1400" dirty="0">
              <a:latin typeface="Arial" panose="020B0604020202020204" pitchFamily="34" charset="0"/>
              <a:ea typeface="ＭＳ Ｐゴシック" charset="0"/>
              <a:cs typeface="Arial" panose="020B0604020202020204" pitchFamily="34" charset="0"/>
            </a:endParaRPr>
          </a:p>
        </p:txBody>
      </p:sp>
      <p:grpSp>
        <p:nvGrpSpPr>
          <p:cNvPr id="147" name="Group 146">
            <a:extLst>
              <a:ext uri="{FF2B5EF4-FFF2-40B4-BE49-F238E27FC236}">
                <a16:creationId xmlns:a16="http://schemas.microsoft.com/office/drawing/2014/main" id="{F4A8A702-E64B-5C42-887F-BF4866D484E8}"/>
              </a:ext>
            </a:extLst>
          </p:cNvPr>
          <p:cNvGrpSpPr/>
          <p:nvPr/>
        </p:nvGrpSpPr>
        <p:grpSpPr>
          <a:xfrm>
            <a:off x="4479331" y="5525375"/>
            <a:ext cx="3121323" cy="682752"/>
            <a:chOff x="5991640" y="786953"/>
            <a:chExt cx="2340992" cy="512064"/>
          </a:xfrm>
        </p:grpSpPr>
        <p:sp>
          <p:nvSpPr>
            <p:cNvPr id="150" name="TextBox 149">
              <a:extLst>
                <a:ext uri="{FF2B5EF4-FFF2-40B4-BE49-F238E27FC236}">
                  <a16:creationId xmlns:a16="http://schemas.microsoft.com/office/drawing/2014/main" id="{251CA965-E89C-CE45-8A29-FD9CB8A77AC5}"/>
                </a:ext>
              </a:extLst>
            </p:cNvPr>
            <p:cNvSpPr txBox="1"/>
            <p:nvPr/>
          </p:nvSpPr>
          <p:spPr>
            <a:xfrm>
              <a:off x="6600744" y="823696"/>
              <a:ext cx="1731888" cy="438581"/>
            </a:xfrm>
            <a:prstGeom prst="rect">
              <a:avLst/>
            </a:prstGeom>
            <a:noFill/>
          </p:spPr>
          <p:txBody>
            <a:bodyPr wrap="square" lIns="0" tIns="0" rIns="0" bIns="0" rtlCol="0" anchor="ctr">
              <a:spAutoFit/>
            </a:bodyPr>
            <a:lstStyle/>
            <a:p>
              <a:pPr defTabSz="609555">
                <a:defRPr/>
              </a:pPr>
              <a:r>
                <a:rPr lang="en-US" sz="2000" b="1" dirty="0">
                  <a:latin typeface="Arial" panose="020B0604020202020204" pitchFamily="34" charset="0"/>
                  <a:ea typeface="ＭＳ Ｐゴシック" charset="0"/>
                  <a:cs typeface="Arial" panose="020B0604020202020204" pitchFamily="34" charset="0"/>
                </a:rPr>
                <a:t>20 billion</a:t>
              </a:r>
            </a:p>
            <a:p>
              <a:pPr defTabSz="609555">
                <a:defRPr/>
              </a:pPr>
              <a:r>
                <a:rPr lang="en-US" sz="1800" dirty="0">
                  <a:latin typeface="Arial" panose="020B0604020202020204" pitchFamily="34" charset="0"/>
                  <a:ea typeface="ＭＳ Ｐゴシック" charset="0"/>
                  <a:cs typeface="Arial" panose="020B0604020202020204" pitchFamily="34" charset="0"/>
                </a:rPr>
                <a:t>Threats blocked daily</a:t>
              </a:r>
            </a:p>
          </p:txBody>
        </p:sp>
        <p:pic>
          <p:nvPicPr>
            <p:cNvPr id="151" name="Picture 150">
              <a:extLst>
                <a:ext uri="{FF2B5EF4-FFF2-40B4-BE49-F238E27FC236}">
                  <a16:creationId xmlns:a16="http://schemas.microsoft.com/office/drawing/2014/main" id="{DD4DFAC4-354C-2344-A133-4BBCAA5D75DB}"/>
                </a:ext>
              </a:extLst>
            </p:cNvPr>
            <p:cNvPicPr>
              <a:picLocks noChangeAspect="1"/>
            </p:cNvPicPr>
            <p:nvPr/>
          </p:nvPicPr>
          <p:blipFill>
            <a:blip r:embed="rId5"/>
            <a:stretch>
              <a:fillRect/>
            </a:stretch>
          </p:blipFill>
          <p:spPr>
            <a:xfrm>
              <a:off x="5991640" y="786953"/>
              <a:ext cx="512064" cy="512064"/>
            </a:xfrm>
            <a:prstGeom prst="rect">
              <a:avLst/>
            </a:prstGeom>
            <a:effectLst/>
          </p:spPr>
        </p:pic>
      </p:grpSp>
      <p:sp>
        <p:nvSpPr>
          <p:cNvPr id="153" name="TextBox 152">
            <a:extLst>
              <a:ext uri="{FF2B5EF4-FFF2-40B4-BE49-F238E27FC236}">
                <a16:creationId xmlns:a16="http://schemas.microsoft.com/office/drawing/2014/main" id="{69896D8E-4A5E-084C-AFA4-98C2990F42F5}"/>
              </a:ext>
            </a:extLst>
          </p:cNvPr>
          <p:cNvSpPr txBox="1"/>
          <p:nvPr/>
        </p:nvSpPr>
        <p:spPr>
          <a:xfrm>
            <a:off x="9024355" y="4088704"/>
            <a:ext cx="2373428" cy="461665"/>
          </a:xfrm>
          <a:prstGeom prst="rect">
            <a:avLst/>
          </a:prstGeom>
          <a:noFill/>
        </p:spPr>
        <p:txBody>
          <a:bodyPr wrap="square" lIns="0" tIns="0" rIns="0" bIns="0" rtlCol="0" anchor="ctr">
            <a:spAutoFit/>
          </a:bodyPr>
          <a:lstStyle/>
          <a:p>
            <a:pPr defTabSz="609555">
              <a:defRPr/>
            </a:pPr>
            <a:r>
              <a:rPr lang="en-US" sz="1600" b="1" dirty="0">
                <a:latin typeface="Arial" panose="020B0604020202020204" pitchFamily="34" charset="0"/>
                <a:ea typeface="ＭＳ Ｐゴシック" charset="0"/>
                <a:cs typeface="Arial" panose="020B0604020202020204" pitchFamily="34" charset="0"/>
              </a:rPr>
              <a:t>3.4 billion</a:t>
            </a:r>
          </a:p>
          <a:p>
            <a:pPr defTabSz="609555">
              <a:defRPr/>
            </a:pPr>
            <a:r>
              <a:rPr lang="en-US" sz="1400" dirty="0">
                <a:latin typeface="Arial" panose="020B0604020202020204" pitchFamily="34" charset="0"/>
                <a:ea typeface="ＭＳ Ｐゴシック" charset="0"/>
                <a:cs typeface="Arial" panose="020B0604020202020204" pitchFamily="34" charset="0"/>
              </a:rPr>
              <a:t>Endpoint Queries</a:t>
            </a:r>
          </a:p>
        </p:txBody>
      </p:sp>
      <p:sp>
        <p:nvSpPr>
          <p:cNvPr id="167" name="Oval 166">
            <a:extLst>
              <a:ext uri="{FF2B5EF4-FFF2-40B4-BE49-F238E27FC236}">
                <a16:creationId xmlns:a16="http://schemas.microsoft.com/office/drawing/2014/main" id="{D6D6559E-165E-A44F-B623-568D83793336}"/>
              </a:ext>
            </a:extLst>
          </p:cNvPr>
          <p:cNvSpPr>
            <a:spLocks noChangeAspect="1"/>
          </p:cNvSpPr>
          <p:nvPr/>
        </p:nvSpPr>
        <p:spPr>
          <a:xfrm>
            <a:off x="8144887" y="3979369"/>
            <a:ext cx="731519" cy="731520"/>
          </a:xfrm>
          <a:prstGeom prst="ellipse">
            <a:avLst/>
          </a:prstGeom>
          <a:solidFill>
            <a:schemeClr val="tx2"/>
          </a:solidFill>
          <a:ln w="25400" cap="flat" cmpd="sng" algn="ctr">
            <a:noFill/>
            <a:prstDash val="solid"/>
          </a:ln>
          <a:effectLst/>
        </p:spPr>
        <p:txBody>
          <a:bodyPr lIns="0" rIns="0" rtlCol="0" anchor="ctr"/>
          <a:lstStyle/>
          <a:p>
            <a:pPr algn="ctr" defTabSz="609585">
              <a:defRPr/>
            </a:pPr>
            <a:endParaRPr lang="en-US" sz="2400" kern="0" dirty="0">
              <a:latin typeface="Arial" panose="020B0604020202020204" pitchFamily="34" charset="0"/>
              <a:ea typeface="ＭＳ Ｐゴシック" charset="0"/>
              <a:cs typeface="Arial" panose="020B0604020202020204" pitchFamily="34" charset="0"/>
            </a:endParaRPr>
          </a:p>
        </p:txBody>
      </p:sp>
      <p:sp>
        <p:nvSpPr>
          <p:cNvPr id="169" name="Freeform 81">
            <a:extLst>
              <a:ext uri="{FF2B5EF4-FFF2-40B4-BE49-F238E27FC236}">
                <a16:creationId xmlns:a16="http://schemas.microsoft.com/office/drawing/2014/main" id="{D73C06A4-F40A-6144-B39C-4E1EBEF0B891}"/>
              </a:ext>
            </a:extLst>
          </p:cNvPr>
          <p:cNvSpPr>
            <a:spLocks noChangeAspect="1" noEditPoints="1"/>
          </p:cNvSpPr>
          <p:nvPr/>
        </p:nvSpPr>
        <p:spPr bwMode="auto">
          <a:xfrm>
            <a:off x="8226167" y="4243646"/>
            <a:ext cx="568960" cy="228959"/>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accent5"/>
          </a:solidFill>
          <a:ln w="12700" cap="flat" cmpd="sng" algn="ctr">
            <a:solidFill>
              <a:schemeClr val="accent5"/>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5089">
              <a:defRPr/>
            </a:pPr>
            <a:endParaRPr lang="en-US" sz="2667" dirty="0">
              <a:solidFill>
                <a:schemeClr val="tx1"/>
              </a:solidFill>
              <a:latin typeface="Arial" panose="020B0604020202020204" pitchFamily="34" charset="0"/>
              <a:cs typeface="Arial" panose="020B0604020202020204" pitchFamily="34" charset="0"/>
            </a:endParaRPr>
          </a:p>
        </p:txBody>
      </p:sp>
      <p:grpSp>
        <p:nvGrpSpPr>
          <p:cNvPr id="193" name="Group 192">
            <a:extLst>
              <a:ext uri="{FF2B5EF4-FFF2-40B4-BE49-F238E27FC236}">
                <a16:creationId xmlns:a16="http://schemas.microsoft.com/office/drawing/2014/main" id="{FF11F90F-3BD6-554F-AA91-907936AEC550}"/>
              </a:ext>
            </a:extLst>
          </p:cNvPr>
          <p:cNvGrpSpPr/>
          <p:nvPr/>
        </p:nvGrpSpPr>
        <p:grpSpPr>
          <a:xfrm>
            <a:off x="0" y="1149102"/>
            <a:ext cx="4868375" cy="4933402"/>
            <a:chOff x="-272495" y="1291039"/>
            <a:chExt cx="2979833" cy="2582344"/>
          </a:xfrm>
        </p:grpSpPr>
        <p:graphicFrame>
          <p:nvGraphicFramePr>
            <p:cNvPr id="194" name="Diagram 193">
              <a:extLst>
                <a:ext uri="{FF2B5EF4-FFF2-40B4-BE49-F238E27FC236}">
                  <a16:creationId xmlns:a16="http://schemas.microsoft.com/office/drawing/2014/main" id="{24FCA3C4-2947-CC41-81F6-05619472DADC}"/>
                </a:ext>
              </a:extLst>
            </p:cNvPr>
            <p:cNvGraphicFramePr/>
            <p:nvPr>
              <p:extLst>
                <p:ext uri="{D42A27DB-BD31-4B8C-83A1-F6EECF244321}">
                  <p14:modId xmlns:p14="http://schemas.microsoft.com/office/powerpoint/2010/main" val="47207570"/>
                </p:ext>
              </p:extLst>
            </p:nvPr>
          </p:nvGraphicFramePr>
          <p:xfrm>
            <a:off x="-272495" y="1486334"/>
            <a:ext cx="2979833" cy="23870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5" name="Picture 194">
              <a:extLst>
                <a:ext uri="{FF2B5EF4-FFF2-40B4-BE49-F238E27FC236}">
                  <a16:creationId xmlns:a16="http://schemas.microsoft.com/office/drawing/2014/main" id="{EB058014-86E5-1C40-8BB7-81DE9E5DDB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3131" y="1735256"/>
              <a:ext cx="307920" cy="307920"/>
            </a:xfrm>
            <a:prstGeom prst="rect">
              <a:avLst/>
            </a:prstGeom>
          </p:spPr>
        </p:pic>
        <p:pic>
          <p:nvPicPr>
            <p:cNvPr id="196" name="Picture 195">
              <a:extLst>
                <a:ext uri="{FF2B5EF4-FFF2-40B4-BE49-F238E27FC236}">
                  <a16:creationId xmlns:a16="http://schemas.microsoft.com/office/drawing/2014/main" id="{4553D95D-2442-894E-9E43-40204CE858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6012" y="3117650"/>
              <a:ext cx="307189" cy="310109"/>
            </a:xfrm>
            <a:prstGeom prst="rect">
              <a:avLst/>
            </a:prstGeom>
          </p:spPr>
        </p:pic>
        <p:pic>
          <p:nvPicPr>
            <p:cNvPr id="201" name="Picture 200">
              <a:extLst>
                <a:ext uri="{FF2B5EF4-FFF2-40B4-BE49-F238E27FC236}">
                  <a16:creationId xmlns:a16="http://schemas.microsoft.com/office/drawing/2014/main" id="{080C7051-3804-634C-BCCE-23B392255F6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74159" y="2639655"/>
              <a:ext cx="307920" cy="307920"/>
            </a:xfrm>
            <a:prstGeom prst="rect">
              <a:avLst/>
            </a:prstGeom>
          </p:spPr>
        </p:pic>
        <p:pic>
          <p:nvPicPr>
            <p:cNvPr id="202" name="Picture 201">
              <a:extLst>
                <a:ext uri="{FF2B5EF4-FFF2-40B4-BE49-F238E27FC236}">
                  <a16:creationId xmlns:a16="http://schemas.microsoft.com/office/drawing/2014/main" id="{05C73147-794A-5F40-8075-F4270281FD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5613" y="1291039"/>
              <a:ext cx="307920" cy="307920"/>
            </a:xfrm>
            <a:prstGeom prst="rect">
              <a:avLst/>
            </a:prstGeom>
          </p:spPr>
        </p:pic>
        <p:pic>
          <p:nvPicPr>
            <p:cNvPr id="203" name="Picture 202">
              <a:extLst>
                <a:ext uri="{FF2B5EF4-FFF2-40B4-BE49-F238E27FC236}">
                  <a16:creationId xmlns:a16="http://schemas.microsoft.com/office/drawing/2014/main" id="{7AE167CE-A808-C947-A0F8-49B4E54AD70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9145" y="1735256"/>
              <a:ext cx="307920" cy="307920"/>
            </a:xfrm>
            <a:prstGeom prst="rect">
              <a:avLst/>
            </a:prstGeom>
          </p:spPr>
        </p:pic>
        <p:pic>
          <p:nvPicPr>
            <p:cNvPr id="204" name="Picture 203">
              <a:extLst>
                <a:ext uri="{FF2B5EF4-FFF2-40B4-BE49-F238E27FC236}">
                  <a16:creationId xmlns:a16="http://schemas.microsoft.com/office/drawing/2014/main" id="{5DC5D6A6-F2B4-8542-87CC-AD2B36B7A8A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1949" y="2640017"/>
              <a:ext cx="307920" cy="307920"/>
            </a:xfrm>
            <a:prstGeom prst="rect">
              <a:avLst/>
            </a:prstGeom>
          </p:spPr>
        </p:pic>
      </p:grpSp>
      <p:sp>
        <p:nvSpPr>
          <p:cNvPr id="6" name="Title 5">
            <a:extLst>
              <a:ext uri="{FF2B5EF4-FFF2-40B4-BE49-F238E27FC236}">
                <a16:creationId xmlns:a16="http://schemas.microsoft.com/office/drawing/2014/main" id="{38115E12-29C3-2546-8879-F9E075C728E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Integrated Threat Intelligence</a:t>
            </a:r>
          </a:p>
        </p:txBody>
      </p:sp>
      <p:sp>
        <p:nvSpPr>
          <p:cNvPr id="2" name="TextBox 1">
            <a:extLst>
              <a:ext uri="{FF2B5EF4-FFF2-40B4-BE49-F238E27FC236}">
                <a16:creationId xmlns:a16="http://schemas.microsoft.com/office/drawing/2014/main" id="{A99BBB4D-4D43-1D41-B45C-1B9E742FFC22}"/>
              </a:ext>
            </a:extLst>
          </p:cNvPr>
          <p:cNvSpPr txBox="1"/>
          <p:nvPr/>
        </p:nvSpPr>
        <p:spPr>
          <a:xfrm>
            <a:off x="234584" y="643545"/>
            <a:ext cx="11835539" cy="1077218"/>
          </a:xfrm>
          <a:prstGeom prst="rect">
            <a:avLst/>
          </a:prstGeom>
          <a:noFill/>
        </p:spPr>
        <p:txBody>
          <a:bodyPr wrap="square" rtlCol="0">
            <a:spAutoFit/>
          </a:bodyPr>
          <a:lstStyle/>
          <a:p>
            <a:pPr algn="ctr"/>
            <a:r>
              <a:rPr lang="en-US" dirty="0"/>
              <a:t>Need Common, Relevant “Threat Picture” – Across Entire LVC Architecture</a:t>
            </a:r>
          </a:p>
        </p:txBody>
      </p:sp>
      <p:sp>
        <p:nvSpPr>
          <p:cNvPr id="61" name="Slide Number Placeholder 5">
            <a:extLst>
              <a:ext uri="{FF2B5EF4-FFF2-40B4-BE49-F238E27FC236}">
                <a16:creationId xmlns:a16="http://schemas.microsoft.com/office/drawing/2014/main" id="{53548DC1-FDBD-E940-858E-7B6E046D5D4E}"/>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1320217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67646" y="-48126"/>
            <a:ext cx="11127317" cy="975783"/>
          </a:xfrm>
        </p:spPr>
        <p:txBody>
          <a:bodyPr/>
          <a:lstStyle/>
          <a:p>
            <a:r>
              <a:rPr lang="en-US" sz="2800" dirty="0">
                <a:solidFill>
                  <a:schemeClr val="bg1"/>
                </a:solidFill>
                <a:latin typeface="Arial" panose="020B0604020202020204" pitchFamily="34" charset="0"/>
                <a:cs typeface="Arial" panose="020B0604020202020204" pitchFamily="34" charset="0"/>
              </a:rPr>
              <a:t>Threat Intelligence Map</a:t>
            </a:r>
          </a:p>
        </p:txBody>
      </p:sp>
      <p:pic>
        <p:nvPicPr>
          <p:cNvPr id="6" name="Picture 5" descr="hilbert_icmp_map.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85389" y="1609365"/>
            <a:ext cx="4520812" cy="4512035"/>
          </a:xfrm>
          <a:prstGeom prst="rect">
            <a:avLst/>
          </a:prstGeom>
        </p:spPr>
      </p:pic>
      <p:sp>
        <p:nvSpPr>
          <p:cNvPr id="8" name="Rectangle 7"/>
          <p:cNvSpPr/>
          <p:nvPr/>
        </p:nvSpPr>
        <p:spPr>
          <a:xfrm>
            <a:off x="7871650" y="6242916"/>
            <a:ext cx="3684425" cy="256545"/>
          </a:xfrm>
          <a:prstGeom prst="rect">
            <a:avLst/>
          </a:prstGeom>
          <a:noFill/>
        </p:spPr>
        <p:txBody>
          <a:bodyPr wrap="square">
            <a:spAutoFit/>
          </a:bodyPr>
          <a:lstStyle/>
          <a:p>
            <a:pPr algn="r"/>
            <a:r>
              <a:rPr lang="en-US" sz="1067" dirty="0">
                <a:solidFill>
                  <a:srgbClr val="282828"/>
                </a:solidFill>
                <a:latin typeface="Arial" panose="020B0604020202020204" pitchFamily="34" charset="0"/>
                <a:cs typeface="Arial" panose="020B0604020202020204" pitchFamily="34" charset="0"/>
              </a:rPr>
              <a:t>Image: http://census2012.sourceforge.net/images.html</a:t>
            </a:r>
          </a:p>
        </p:txBody>
      </p:sp>
      <p:sp>
        <p:nvSpPr>
          <p:cNvPr id="9" name="Rectangle 8"/>
          <p:cNvSpPr/>
          <p:nvPr/>
        </p:nvSpPr>
        <p:spPr>
          <a:xfrm>
            <a:off x="685800" y="1609365"/>
            <a:ext cx="6251576" cy="4512035"/>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4267" dirty="0">
              <a:solidFill>
                <a:schemeClr val="bg1"/>
              </a:solidFill>
              <a:latin typeface="Arial" panose="020B0604020202020204" pitchFamily="34" charset="0"/>
              <a:cs typeface="Arial" panose="020B0604020202020204" pitchFamily="34" charset="0"/>
            </a:endParaRPr>
          </a:p>
        </p:txBody>
      </p:sp>
      <p:sp>
        <p:nvSpPr>
          <p:cNvPr id="10" name="Text Placeholder 3"/>
          <p:cNvSpPr txBox="1">
            <a:spLocks/>
          </p:cNvSpPr>
          <p:nvPr/>
        </p:nvSpPr>
        <p:spPr>
          <a:xfrm>
            <a:off x="1104478" y="2420748"/>
            <a:ext cx="5634989" cy="2889273"/>
          </a:xfrm>
          <a:prstGeom prst="rect">
            <a:avLst/>
          </a:prstGeom>
        </p:spPr>
        <p:txBody>
          <a:bodyPr lIns="0" tIns="0" rIns="0" bIns="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02676" indent="-302676">
              <a:buClr>
                <a:srgbClr val="005073"/>
              </a:buClr>
            </a:pPr>
            <a:r>
              <a:rPr sz="2000" dirty="0">
                <a:solidFill>
                  <a:schemeClr val="bg1"/>
                </a:solidFill>
                <a:latin typeface="Arial" panose="020B0604020202020204" pitchFamily="34" charset="0"/>
                <a:cs typeface="Arial" panose="020B0604020202020204" pitchFamily="34" charset="0"/>
              </a:rPr>
              <a:t>Who’s who of the internet’s dark side</a:t>
            </a:r>
          </a:p>
          <a:p>
            <a:pPr marL="302676" indent="-302676">
              <a:buClr>
                <a:srgbClr val="005073"/>
              </a:buClr>
            </a:pPr>
            <a:r>
              <a:rPr sz="2000" dirty="0">
                <a:solidFill>
                  <a:schemeClr val="bg1"/>
                </a:solidFill>
                <a:latin typeface="Arial" panose="020B0604020202020204" pitchFamily="34" charset="0"/>
                <a:cs typeface="Arial" panose="020B0604020202020204" pitchFamily="34" charset="0"/>
              </a:rPr>
              <a:t>Models use up to 20 features of </a:t>
            </a:r>
            <a:br>
              <a:rPr sz="2000" dirty="0">
                <a:solidFill>
                  <a:schemeClr val="bg1"/>
                </a:solidFill>
                <a:latin typeface="Arial" panose="020B0604020202020204" pitchFamily="34" charset="0"/>
                <a:cs typeface="Arial" panose="020B0604020202020204" pitchFamily="34" charset="0"/>
              </a:rPr>
            </a:br>
            <a:r>
              <a:rPr sz="2000" dirty="0">
                <a:solidFill>
                  <a:schemeClr val="bg1"/>
                </a:solidFill>
                <a:latin typeface="Arial" panose="020B0604020202020204" pitchFamily="34" charset="0"/>
                <a:cs typeface="Arial" panose="020B0604020202020204" pitchFamily="34" charset="0"/>
              </a:rPr>
              <a:t>150 million malicious, risky, or otherwise security-relevant endpoints on the internet.</a:t>
            </a:r>
          </a:p>
          <a:p>
            <a:pPr marL="302676" indent="-302676">
              <a:buClr>
                <a:srgbClr val="005073"/>
              </a:buClr>
            </a:pPr>
            <a:r>
              <a:rPr sz="2000" dirty="0">
                <a:solidFill>
                  <a:schemeClr val="bg1"/>
                </a:solidFill>
                <a:latin typeface="Arial" panose="020B0604020202020204" pitchFamily="34" charset="0"/>
                <a:cs typeface="Arial" panose="020B0604020202020204" pitchFamily="34" charset="0"/>
              </a:rPr>
              <a:t>These data features include domain data, whois data, TLS certificate data, usage statistics, and behavioral data for </a:t>
            </a:r>
            <a:br>
              <a:rPr sz="2000" dirty="0">
                <a:solidFill>
                  <a:schemeClr val="bg1"/>
                </a:solidFill>
                <a:latin typeface="Arial" panose="020B0604020202020204" pitchFamily="34" charset="0"/>
                <a:cs typeface="Arial" panose="020B0604020202020204" pitchFamily="34" charset="0"/>
              </a:rPr>
            </a:br>
            <a:r>
              <a:rPr sz="2000" dirty="0">
                <a:solidFill>
                  <a:schemeClr val="bg1"/>
                </a:solidFill>
                <a:latin typeface="Arial" panose="020B0604020202020204" pitchFamily="34" charset="0"/>
                <a:cs typeface="Arial" panose="020B0604020202020204" pitchFamily="34" charset="0"/>
              </a:rPr>
              <a:t>each server.</a:t>
            </a:r>
          </a:p>
        </p:txBody>
      </p:sp>
      <p:sp>
        <p:nvSpPr>
          <p:cNvPr id="11" name="Slide Number Placeholder 5">
            <a:extLst>
              <a:ext uri="{FF2B5EF4-FFF2-40B4-BE49-F238E27FC236}">
                <a16:creationId xmlns:a16="http://schemas.microsoft.com/office/drawing/2014/main" id="{5506BDEB-C045-224A-9CC6-C61D2C19C2ED}"/>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3566279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0812" y="30721"/>
            <a:ext cx="9764647" cy="725622"/>
          </a:xfrm>
        </p:spPr>
        <p:txBody>
          <a:bodyPr/>
          <a:lstStyle/>
          <a:p>
            <a:r>
              <a:rPr lang="en-US" b="1" dirty="0">
                <a:solidFill>
                  <a:schemeClr val="bg1"/>
                </a:solidFill>
                <a:latin typeface="Arial" panose="020B0604020202020204" pitchFamily="34" charset="0"/>
                <a:ea typeface="CiscoSansGlobal Light" pitchFamily="2" charset="-128"/>
                <a:cs typeface="Arial" panose="020B0604020202020204" pitchFamily="34" charset="0"/>
              </a:rPr>
              <a:t>Universal Zero Trust Tenants</a:t>
            </a:r>
            <a:endParaRPr lang="en-US" sz="3467" b="1" dirty="0">
              <a:solidFill>
                <a:schemeClr val="bg1"/>
              </a:solidFill>
              <a:latin typeface="Arial" panose="020B0604020202020204" pitchFamily="34" charset="0"/>
              <a:ea typeface="CiscoSansGlobal Light" pitchFamily="2" charset="-128"/>
              <a:cs typeface="Arial" panose="020B0604020202020204" pitchFamily="34" charset="0"/>
            </a:endParaRPr>
          </a:p>
        </p:txBody>
      </p:sp>
      <p:grpSp>
        <p:nvGrpSpPr>
          <p:cNvPr id="21" name="Group 20">
            <a:extLst>
              <a:ext uri="{FF2B5EF4-FFF2-40B4-BE49-F238E27FC236}">
                <a16:creationId xmlns:a16="http://schemas.microsoft.com/office/drawing/2014/main" id="{E3206D9C-2024-A74C-96FD-814064251D44}"/>
              </a:ext>
            </a:extLst>
          </p:cNvPr>
          <p:cNvGrpSpPr/>
          <p:nvPr/>
        </p:nvGrpSpPr>
        <p:grpSpPr>
          <a:xfrm>
            <a:off x="379007" y="1060499"/>
            <a:ext cx="11362267" cy="3260019"/>
            <a:chOff x="1356227" y="924232"/>
            <a:chExt cx="6423430" cy="1960615"/>
          </a:xfrm>
        </p:grpSpPr>
        <p:sp>
          <p:nvSpPr>
            <p:cNvPr id="25" name="Rounded Rectangle 20">
              <a:extLst>
                <a:ext uri="{FF2B5EF4-FFF2-40B4-BE49-F238E27FC236}">
                  <a16:creationId xmlns:a16="http://schemas.microsoft.com/office/drawing/2014/main" id="{81BFACBA-A16E-2B40-B474-E12C4E8D81C0}"/>
                </a:ext>
              </a:extLst>
            </p:cNvPr>
            <p:cNvSpPr/>
            <p:nvPr/>
          </p:nvSpPr>
          <p:spPr>
            <a:xfrm>
              <a:off x="1356227" y="1063780"/>
              <a:ext cx="6423430" cy="1683067"/>
            </a:xfrm>
            <a:prstGeom prst="roundRect">
              <a:avLst>
                <a:gd name="adj" fmla="val 50000"/>
              </a:avLst>
            </a:prstGeom>
            <a:noFill/>
            <a:ln w="95250">
              <a:gradFill flip="none" rotWithShape="1">
                <a:gsLst>
                  <a:gs pos="0">
                    <a:schemeClr val="accent1"/>
                  </a:gs>
                  <a:gs pos="100000">
                    <a:srgbClr val="1C55A7"/>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D01F541-18B0-1E4C-BADF-19BC0F33BFCE}"/>
                </a:ext>
              </a:extLst>
            </p:cNvPr>
            <p:cNvSpPr/>
            <p:nvPr/>
          </p:nvSpPr>
          <p:spPr>
            <a:xfrm>
              <a:off x="3487575" y="1019437"/>
              <a:ext cx="2243267" cy="90226"/>
            </a:xfrm>
            <a:prstGeom prst="rect">
              <a:avLst/>
            </a:prstGeom>
            <a:gradFill flip="none" rotWithShape="1">
              <a:gsLst>
                <a:gs pos="0">
                  <a:srgbClr val="1C55A7"/>
                </a:gs>
                <a:gs pos="100000">
                  <a:srgbClr val="0DB1E4"/>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A7A7D40-7EFC-4F45-8477-1259E0B4BA2A}"/>
                </a:ext>
              </a:extLst>
            </p:cNvPr>
            <p:cNvGrpSpPr/>
            <p:nvPr/>
          </p:nvGrpSpPr>
          <p:grpSpPr>
            <a:xfrm>
              <a:off x="5648310" y="924232"/>
              <a:ext cx="177044" cy="275995"/>
              <a:chOff x="5611481" y="924232"/>
              <a:chExt cx="177044" cy="275995"/>
            </a:xfrm>
            <a:solidFill>
              <a:srgbClr val="1A81C4"/>
            </a:solidFill>
          </p:grpSpPr>
          <p:sp>
            <p:nvSpPr>
              <p:cNvPr id="39" name="Freeform 62">
                <a:extLst>
                  <a:ext uri="{FF2B5EF4-FFF2-40B4-BE49-F238E27FC236}">
                    <a16:creationId xmlns:a16="http://schemas.microsoft.com/office/drawing/2014/main" id="{D5678A89-3AB7-494B-9913-E9BB3D4B35A3}"/>
                  </a:ext>
                </a:extLst>
              </p:cNvPr>
              <p:cNvSpPr>
                <a:spLocks/>
              </p:cNvSpPr>
              <p:nvPr/>
            </p:nvSpPr>
            <p:spPr bwMode="auto">
              <a:xfrm rot="10800000">
                <a:off x="5623461" y="1086634"/>
                <a:ext cx="165064" cy="11359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0" name="Freeform 63">
                <a:extLst>
                  <a:ext uri="{FF2B5EF4-FFF2-40B4-BE49-F238E27FC236}">
                    <a16:creationId xmlns:a16="http://schemas.microsoft.com/office/drawing/2014/main" id="{BE29CEB8-7AEB-D34F-BD62-F5045F929061}"/>
                  </a:ext>
                </a:extLst>
              </p:cNvPr>
              <p:cNvSpPr>
                <a:spLocks noEditPoints="1"/>
              </p:cNvSpPr>
              <p:nvPr/>
            </p:nvSpPr>
            <p:spPr bwMode="auto">
              <a:xfrm rot="10800000">
                <a:off x="5623461" y="1062673"/>
                <a:ext cx="107381" cy="33723"/>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1" name="Freeform 64">
                <a:extLst>
                  <a:ext uri="{FF2B5EF4-FFF2-40B4-BE49-F238E27FC236}">
                    <a16:creationId xmlns:a16="http://schemas.microsoft.com/office/drawing/2014/main" id="{8F0860CE-D6A0-8B47-AF9E-04B0E1E47B45}"/>
                  </a:ext>
                </a:extLst>
              </p:cNvPr>
              <p:cNvSpPr>
                <a:spLocks/>
              </p:cNvSpPr>
              <p:nvPr/>
            </p:nvSpPr>
            <p:spPr bwMode="auto">
              <a:xfrm rot="10800000">
                <a:off x="5623461" y="924232"/>
                <a:ext cx="165064" cy="11359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2" name="Freeform 65">
                <a:extLst>
                  <a:ext uri="{FF2B5EF4-FFF2-40B4-BE49-F238E27FC236}">
                    <a16:creationId xmlns:a16="http://schemas.microsoft.com/office/drawing/2014/main" id="{E9ABCF67-E314-F941-9DB8-83D8B7573949}"/>
                  </a:ext>
                </a:extLst>
              </p:cNvPr>
              <p:cNvSpPr>
                <a:spLocks noEditPoints="1"/>
              </p:cNvSpPr>
              <p:nvPr/>
            </p:nvSpPr>
            <p:spPr bwMode="auto">
              <a:xfrm rot="10800000">
                <a:off x="5623461" y="1028063"/>
                <a:ext cx="107381" cy="34610"/>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3" name="Freeform 66">
                <a:extLst>
                  <a:ext uri="{FF2B5EF4-FFF2-40B4-BE49-F238E27FC236}">
                    <a16:creationId xmlns:a16="http://schemas.microsoft.com/office/drawing/2014/main" id="{ABCFAA3D-88F5-A24A-ADD1-C63D708BC59F}"/>
                  </a:ext>
                </a:extLst>
              </p:cNvPr>
              <p:cNvSpPr>
                <a:spLocks noEditPoints="1"/>
              </p:cNvSpPr>
              <p:nvPr/>
            </p:nvSpPr>
            <p:spPr bwMode="auto">
              <a:xfrm rot="10800000">
                <a:off x="5615474" y="1028063"/>
                <a:ext cx="32836" cy="68333"/>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4" name="Freeform 67">
                <a:extLst>
                  <a:ext uri="{FF2B5EF4-FFF2-40B4-BE49-F238E27FC236}">
                    <a16:creationId xmlns:a16="http://schemas.microsoft.com/office/drawing/2014/main" id="{7C0711E6-25B4-224E-B0E4-658AE413766D}"/>
                  </a:ext>
                </a:extLst>
              </p:cNvPr>
              <p:cNvSpPr>
                <a:spLocks/>
              </p:cNvSpPr>
              <p:nvPr/>
            </p:nvSpPr>
            <p:spPr bwMode="auto">
              <a:xfrm rot="10800000">
                <a:off x="5611481" y="1028063"/>
                <a:ext cx="84307" cy="68333"/>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grpSp>
        <p:sp>
          <p:nvSpPr>
            <p:cNvPr id="28" name="Rectangle 27">
              <a:extLst>
                <a:ext uri="{FF2B5EF4-FFF2-40B4-BE49-F238E27FC236}">
                  <a16:creationId xmlns:a16="http://schemas.microsoft.com/office/drawing/2014/main" id="{0A6EFFAA-3A68-7A46-8602-1E7887B220C6}"/>
                </a:ext>
              </a:extLst>
            </p:cNvPr>
            <p:cNvSpPr/>
            <p:nvPr/>
          </p:nvSpPr>
          <p:spPr>
            <a:xfrm rot="10800000">
              <a:off x="3656026" y="2700338"/>
              <a:ext cx="1828696" cy="95250"/>
            </a:xfrm>
            <a:prstGeom prst="rect">
              <a:avLst/>
            </a:prstGeom>
            <a:gradFill flip="none" rotWithShape="1">
              <a:gsLst>
                <a:gs pos="2000">
                  <a:srgbClr val="1C55A7"/>
                </a:gs>
                <a:gs pos="100000">
                  <a:srgbClr val="188DCC"/>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latin typeface="Arial" panose="020B0604020202020204" pitchFamily="34" charset="0"/>
                <a:cs typeface="Arial" panose="020B0604020202020204" pitchFamily="34" charset="0"/>
              </a:endParaRPr>
            </a:p>
          </p:txBody>
        </p:sp>
        <p:sp>
          <p:nvSpPr>
            <p:cNvPr id="29" name="Freeform 61">
              <a:extLst>
                <a:ext uri="{FF2B5EF4-FFF2-40B4-BE49-F238E27FC236}">
                  <a16:creationId xmlns:a16="http://schemas.microsoft.com/office/drawing/2014/main" id="{EA68E8F7-B1B7-C84A-8F0F-B1FFA44466EC}"/>
                </a:ext>
              </a:extLst>
            </p:cNvPr>
            <p:cNvSpPr>
              <a:spLocks noEditPoints="1"/>
            </p:cNvSpPr>
            <p:nvPr/>
          </p:nvSpPr>
          <p:spPr bwMode="auto">
            <a:xfrm>
              <a:off x="3090283" y="2712683"/>
              <a:ext cx="648721" cy="68333"/>
            </a:xfrm>
            <a:custGeom>
              <a:avLst/>
              <a:gdLst>
                <a:gd name="T0" fmla="*/ 654 w 664"/>
                <a:gd name="T1" fmla="*/ 60 h 70"/>
                <a:gd name="T2" fmla="*/ 653 w 664"/>
                <a:gd name="T3" fmla="*/ 60 h 70"/>
                <a:gd name="T4" fmla="*/ 653 w 664"/>
                <a:gd name="T5" fmla="*/ 60 h 70"/>
                <a:gd name="T6" fmla="*/ 654 w 664"/>
                <a:gd name="T7" fmla="*/ 60 h 70"/>
                <a:gd name="T8" fmla="*/ 654 w 664"/>
                <a:gd name="T9" fmla="*/ 60 h 70"/>
                <a:gd name="T10" fmla="*/ 654 w 664"/>
                <a:gd name="T11" fmla="*/ 60 h 70"/>
                <a:gd name="T12" fmla="*/ 654 w 664"/>
                <a:gd name="T13" fmla="*/ 60 h 70"/>
                <a:gd name="T14" fmla="*/ 654 w 664"/>
                <a:gd name="T15" fmla="*/ 60 h 70"/>
                <a:gd name="T16" fmla="*/ 654 w 664"/>
                <a:gd name="T17" fmla="*/ 60 h 70"/>
                <a:gd name="T18" fmla="*/ 654 w 664"/>
                <a:gd name="T19" fmla="*/ 60 h 70"/>
                <a:gd name="T20" fmla="*/ 654 w 664"/>
                <a:gd name="T21" fmla="*/ 59 h 70"/>
                <a:gd name="T22" fmla="*/ 654 w 664"/>
                <a:gd name="T23" fmla="*/ 59 h 70"/>
                <a:gd name="T24" fmla="*/ 654 w 664"/>
                <a:gd name="T25" fmla="*/ 59 h 70"/>
                <a:gd name="T26" fmla="*/ 661 w 664"/>
                <a:gd name="T27" fmla="*/ 49 h 70"/>
                <a:gd name="T28" fmla="*/ 661 w 664"/>
                <a:gd name="T29" fmla="*/ 49 h 70"/>
                <a:gd name="T30" fmla="*/ 661 w 664"/>
                <a:gd name="T31" fmla="*/ 49 h 70"/>
                <a:gd name="T32" fmla="*/ 661 w 664"/>
                <a:gd name="T33" fmla="*/ 20 h 70"/>
                <a:gd name="T34" fmla="*/ 664 w 664"/>
                <a:gd name="T35" fmla="*/ 35 h 70"/>
                <a:gd name="T36" fmla="*/ 661 w 664"/>
                <a:gd name="T37" fmla="*/ 49 h 70"/>
                <a:gd name="T38" fmla="*/ 664 w 664"/>
                <a:gd name="T39" fmla="*/ 35 h 70"/>
                <a:gd name="T40" fmla="*/ 661 w 664"/>
                <a:gd name="T41" fmla="*/ 20 h 70"/>
                <a:gd name="T42" fmla="*/ 660 w 664"/>
                <a:gd name="T43" fmla="*/ 20 h 70"/>
                <a:gd name="T44" fmla="*/ 660 w 664"/>
                <a:gd name="T45" fmla="*/ 20 h 70"/>
                <a:gd name="T46" fmla="*/ 660 w 664"/>
                <a:gd name="T47" fmla="*/ 20 h 70"/>
                <a:gd name="T48" fmla="*/ 654 w 664"/>
                <a:gd name="T49" fmla="*/ 11 h 70"/>
                <a:gd name="T50" fmla="*/ 654 w 664"/>
                <a:gd name="T51" fmla="*/ 11 h 70"/>
                <a:gd name="T52" fmla="*/ 654 w 664"/>
                <a:gd name="T53" fmla="*/ 11 h 70"/>
                <a:gd name="T54" fmla="*/ 654 w 664"/>
                <a:gd name="T55" fmla="*/ 11 h 70"/>
                <a:gd name="T56" fmla="*/ 654 w 664"/>
                <a:gd name="T57" fmla="*/ 11 h 70"/>
                <a:gd name="T58" fmla="*/ 654 w 664"/>
                <a:gd name="T59" fmla="*/ 11 h 70"/>
                <a:gd name="T60" fmla="*/ 653 w 664"/>
                <a:gd name="T61" fmla="*/ 10 h 70"/>
                <a:gd name="T62" fmla="*/ 653 w 664"/>
                <a:gd name="T63" fmla="*/ 10 h 70"/>
                <a:gd name="T64" fmla="*/ 653 w 664"/>
                <a:gd name="T65" fmla="*/ 10 h 70"/>
                <a:gd name="T66" fmla="*/ 654 w 664"/>
                <a:gd name="T67" fmla="*/ 11 h 70"/>
                <a:gd name="T68" fmla="*/ 653 w 664"/>
                <a:gd name="T69" fmla="*/ 10 h 70"/>
                <a:gd name="T70" fmla="*/ 543 w 664"/>
                <a:gd name="T71" fmla="*/ 0 h 70"/>
                <a:gd name="T72" fmla="*/ 35 w 664"/>
                <a:gd name="T73" fmla="*/ 0 h 70"/>
                <a:gd name="T74" fmla="*/ 0 w 664"/>
                <a:gd name="T75" fmla="*/ 35 h 70"/>
                <a:gd name="T76" fmla="*/ 35 w 664"/>
                <a:gd name="T77" fmla="*/ 70 h 70"/>
                <a:gd name="T78" fmla="*/ 543 w 664"/>
                <a:gd name="T79" fmla="*/ 70 h 70"/>
                <a:gd name="T80" fmla="*/ 578 w 664"/>
                <a:gd name="T81" fmla="*/ 35 h 70"/>
                <a:gd name="T82" fmla="*/ 543 w 664"/>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70">
                  <a:moveTo>
                    <a:pt x="654" y="60"/>
                  </a:moveTo>
                  <a:cubicBezTo>
                    <a:pt x="653" y="60"/>
                    <a:pt x="653" y="60"/>
                    <a:pt x="653" y="60"/>
                  </a:cubicBezTo>
                  <a:cubicBezTo>
                    <a:pt x="653" y="60"/>
                    <a:pt x="653" y="60"/>
                    <a:pt x="653" y="60"/>
                  </a:cubicBezTo>
                  <a:cubicBezTo>
                    <a:pt x="653" y="60"/>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59"/>
                  </a:moveTo>
                  <a:cubicBezTo>
                    <a:pt x="654" y="59"/>
                    <a:pt x="654" y="59"/>
                    <a:pt x="654" y="59"/>
                  </a:cubicBezTo>
                  <a:cubicBezTo>
                    <a:pt x="654" y="59"/>
                    <a:pt x="654" y="59"/>
                    <a:pt x="654" y="59"/>
                  </a:cubicBezTo>
                  <a:moveTo>
                    <a:pt x="661" y="49"/>
                  </a:moveTo>
                  <a:cubicBezTo>
                    <a:pt x="661" y="49"/>
                    <a:pt x="661" y="49"/>
                    <a:pt x="661" y="49"/>
                  </a:cubicBezTo>
                  <a:cubicBezTo>
                    <a:pt x="661" y="49"/>
                    <a:pt x="661" y="49"/>
                    <a:pt x="661" y="49"/>
                  </a:cubicBezTo>
                  <a:moveTo>
                    <a:pt x="661" y="20"/>
                  </a:moveTo>
                  <a:cubicBezTo>
                    <a:pt x="663" y="25"/>
                    <a:pt x="664" y="30"/>
                    <a:pt x="664" y="35"/>
                  </a:cubicBezTo>
                  <a:cubicBezTo>
                    <a:pt x="664" y="40"/>
                    <a:pt x="663" y="45"/>
                    <a:pt x="661" y="49"/>
                  </a:cubicBezTo>
                  <a:cubicBezTo>
                    <a:pt x="663" y="45"/>
                    <a:pt x="664" y="40"/>
                    <a:pt x="664" y="35"/>
                  </a:cubicBezTo>
                  <a:cubicBezTo>
                    <a:pt x="664" y="30"/>
                    <a:pt x="663" y="25"/>
                    <a:pt x="661" y="20"/>
                  </a:cubicBezTo>
                  <a:moveTo>
                    <a:pt x="660" y="20"/>
                  </a:moveTo>
                  <a:cubicBezTo>
                    <a:pt x="660" y="20"/>
                    <a:pt x="660" y="20"/>
                    <a:pt x="660" y="20"/>
                  </a:cubicBezTo>
                  <a:cubicBezTo>
                    <a:pt x="660" y="20"/>
                    <a:pt x="660" y="20"/>
                    <a:pt x="660" y="20"/>
                  </a:cubicBezTo>
                  <a:moveTo>
                    <a:pt x="654" y="11"/>
                  </a:moveTo>
                  <a:cubicBezTo>
                    <a:pt x="654" y="11"/>
                    <a:pt x="654" y="11"/>
                    <a:pt x="654" y="11"/>
                  </a:cubicBezTo>
                  <a:cubicBezTo>
                    <a:pt x="654" y="11"/>
                    <a:pt x="654" y="11"/>
                    <a:pt x="654" y="11"/>
                  </a:cubicBezTo>
                  <a:moveTo>
                    <a:pt x="654" y="11"/>
                  </a:moveTo>
                  <a:cubicBezTo>
                    <a:pt x="654" y="11"/>
                    <a:pt x="654" y="11"/>
                    <a:pt x="654" y="11"/>
                  </a:cubicBezTo>
                  <a:cubicBezTo>
                    <a:pt x="654" y="11"/>
                    <a:pt x="654" y="11"/>
                    <a:pt x="654" y="11"/>
                  </a:cubicBezTo>
                  <a:moveTo>
                    <a:pt x="653" y="10"/>
                  </a:moveTo>
                  <a:cubicBezTo>
                    <a:pt x="653" y="10"/>
                    <a:pt x="653" y="10"/>
                    <a:pt x="653" y="10"/>
                  </a:cubicBezTo>
                  <a:cubicBezTo>
                    <a:pt x="653" y="10"/>
                    <a:pt x="653" y="10"/>
                    <a:pt x="653" y="10"/>
                  </a:cubicBezTo>
                  <a:cubicBezTo>
                    <a:pt x="654" y="10"/>
                    <a:pt x="654" y="11"/>
                    <a:pt x="654" y="11"/>
                  </a:cubicBezTo>
                  <a:cubicBezTo>
                    <a:pt x="654" y="11"/>
                    <a:pt x="654" y="10"/>
                    <a:pt x="653" y="10"/>
                  </a:cubicBezTo>
                  <a:moveTo>
                    <a:pt x="543" y="0"/>
                  </a:moveTo>
                  <a:cubicBezTo>
                    <a:pt x="35" y="0"/>
                    <a:pt x="35" y="0"/>
                    <a:pt x="35" y="0"/>
                  </a:cubicBezTo>
                  <a:cubicBezTo>
                    <a:pt x="15" y="0"/>
                    <a:pt x="0" y="16"/>
                    <a:pt x="0" y="35"/>
                  </a:cubicBezTo>
                  <a:cubicBezTo>
                    <a:pt x="0" y="55"/>
                    <a:pt x="15" y="70"/>
                    <a:pt x="35" y="70"/>
                  </a:cubicBezTo>
                  <a:cubicBezTo>
                    <a:pt x="543" y="70"/>
                    <a:pt x="543" y="70"/>
                    <a:pt x="543" y="70"/>
                  </a:cubicBezTo>
                  <a:cubicBezTo>
                    <a:pt x="578" y="35"/>
                    <a:pt x="578" y="35"/>
                    <a:pt x="578" y="35"/>
                  </a:cubicBezTo>
                  <a:cubicBezTo>
                    <a:pt x="543" y="0"/>
                    <a:pt x="543" y="0"/>
                    <a:pt x="543"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0" name="Freeform 62">
              <a:extLst>
                <a:ext uri="{FF2B5EF4-FFF2-40B4-BE49-F238E27FC236}">
                  <a16:creationId xmlns:a16="http://schemas.microsoft.com/office/drawing/2014/main" id="{D00BE954-ECA5-8245-A43D-9512BDAEE961}"/>
                </a:ext>
              </a:extLst>
            </p:cNvPr>
            <p:cNvSpPr>
              <a:spLocks/>
            </p:cNvSpPr>
            <p:nvPr/>
          </p:nvSpPr>
          <p:spPr bwMode="auto">
            <a:xfrm>
              <a:off x="3563290" y="2608852"/>
              <a:ext cx="165064" cy="11359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1" name="Freeform 63">
              <a:extLst>
                <a:ext uri="{FF2B5EF4-FFF2-40B4-BE49-F238E27FC236}">
                  <a16:creationId xmlns:a16="http://schemas.microsoft.com/office/drawing/2014/main" id="{06C5AF55-D4ED-984C-9217-BEDD5CFCFF48}"/>
                </a:ext>
              </a:extLst>
            </p:cNvPr>
            <p:cNvSpPr>
              <a:spLocks noEditPoints="1"/>
            </p:cNvSpPr>
            <p:nvPr/>
          </p:nvSpPr>
          <p:spPr bwMode="auto">
            <a:xfrm>
              <a:off x="3620974" y="2712683"/>
              <a:ext cx="107381" cy="33723"/>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2" name="Freeform 64">
              <a:extLst>
                <a:ext uri="{FF2B5EF4-FFF2-40B4-BE49-F238E27FC236}">
                  <a16:creationId xmlns:a16="http://schemas.microsoft.com/office/drawing/2014/main" id="{0E22C987-86B8-124D-92F8-173BFAA49D67}"/>
                </a:ext>
              </a:extLst>
            </p:cNvPr>
            <p:cNvSpPr>
              <a:spLocks/>
            </p:cNvSpPr>
            <p:nvPr/>
          </p:nvSpPr>
          <p:spPr bwMode="auto">
            <a:xfrm>
              <a:off x="3563290" y="2771254"/>
              <a:ext cx="165064" cy="11359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3" name="Freeform 65">
              <a:extLst>
                <a:ext uri="{FF2B5EF4-FFF2-40B4-BE49-F238E27FC236}">
                  <a16:creationId xmlns:a16="http://schemas.microsoft.com/office/drawing/2014/main" id="{3D2CB54F-BB2E-814B-91D2-52467FEFCCF0}"/>
                </a:ext>
              </a:extLst>
            </p:cNvPr>
            <p:cNvSpPr>
              <a:spLocks noEditPoints="1"/>
            </p:cNvSpPr>
            <p:nvPr/>
          </p:nvSpPr>
          <p:spPr bwMode="auto">
            <a:xfrm>
              <a:off x="3620974" y="2746406"/>
              <a:ext cx="107381" cy="34610"/>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4" name="Freeform 66">
              <a:extLst>
                <a:ext uri="{FF2B5EF4-FFF2-40B4-BE49-F238E27FC236}">
                  <a16:creationId xmlns:a16="http://schemas.microsoft.com/office/drawing/2014/main" id="{2B09C7A3-0D97-8E41-A9D2-4D7D4FB7A28F}"/>
                </a:ext>
              </a:extLst>
            </p:cNvPr>
            <p:cNvSpPr>
              <a:spLocks noEditPoints="1"/>
            </p:cNvSpPr>
            <p:nvPr/>
          </p:nvSpPr>
          <p:spPr bwMode="auto">
            <a:xfrm>
              <a:off x="3703506" y="2712683"/>
              <a:ext cx="32836" cy="68333"/>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5" name="Freeform 67">
              <a:extLst>
                <a:ext uri="{FF2B5EF4-FFF2-40B4-BE49-F238E27FC236}">
                  <a16:creationId xmlns:a16="http://schemas.microsoft.com/office/drawing/2014/main" id="{E4A37AAC-486A-4949-86B0-F53936BF1A32}"/>
                </a:ext>
              </a:extLst>
            </p:cNvPr>
            <p:cNvSpPr>
              <a:spLocks/>
            </p:cNvSpPr>
            <p:nvPr/>
          </p:nvSpPr>
          <p:spPr bwMode="auto">
            <a:xfrm>
              <a:off x="3656028" y="2712683"/>
              <a:ext cx="84307" cy="68333"/>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7D8FA420-F4A3-5C4D-A921-3A0014A61317}"/>
              </a:ext>
            </a:extLst>
          </p:cNvPr>
          <p:cNvPicPr>
            <a:picLocks noChangeAspect="1"/>
          </p:cNvPicPr>
          <p:nvPr/>
        </p:nvPicPr>
        <p:blipFill>
          <a:blip r:embed="rId3"/>
          <a:stretch>
            <a:fillRect/>
          </a:stretch>
        </p:blipFill>
        <p:spPr>
          <a:xfrm>
            <a:off x="5144208" y="1318728"/>
            <a:ext cx="1789989" cy="1639736"/>
          </a:xfrm>
          <a:prstGeom prst="rect">
            <a:avLst/>
          </a:prstGeom>
        </p:spPr>
      </p:pic>
      <p:pic>
        <p:nvPicPr>
          <p:cNvPr id="9" name="Picture 8">
            <a:extLst>
              <a:ext uri="{FF2B5EF4-FFF2-40B4-BE49-F238E27FC236}">
                <a16:creationId xmlns:a16="http://schemas.microsoft.com/office/drawing/2014/main" id="{DBDFF0C4-FE53-F74F-91C9-50F16F7243C6}"/>
              </a:ext>
            </a:extLst>
          </p:cNvPr>
          <p:cNvPicPr>
            <a:picLocks noChangeAspect="1"/>
          </p:cNvPicPr>
          <p:nvPr/>
        </p:nvPicPr>
        <p:blipFill>
          <a:blip r:embed="rId4"/>
          <a:stretch>
            <a:fillRect/>
          </a:stretch>
        </p:blipFill>
        <p:spPr>
          <a:xfrm>
            <a:off x="1170826" y="1657710"/>
            <a:ext cx="2114271" cy="1278751"/>
          </a:xfrm>
          <a:prstGeom prst="rect">
            <a:avLst/>
          </a:prstGeom>
        </p:spPr>
      </p:pic>
      <p:sp>
        <p:nvSpPr>
          <p:cNvPr id="10" name="Rectangle 9">
            <a:extLst>
              <a:ext uri="{FF2B5EF4-FFF2-40B4-BE49-F238E27FC236}">
                <a16:creationId xmlns:a16="http://schemas.microsoft.com/office/drawing/2014/main" id="{32E6C474-7A80-D04C-B69A-B32442262221}"/>
              </a:ext>
            </a:extLst>
          </p:cNvPr>
          <p:cNvSpPr/>
          <p:nvPr/>
        </p:nvSpPr>
        <p:spPr>
          <a:xfrm>
            <a:off x="1076011" y="3109106"/>
            <a:ext cx="2781532" cy="480131"/>
          </a:xfrm>
          <a:prstGeom prst="rect">
            <a:avLst/>
          </a:prstGeom>
        </p:spPr>
        <p:txBody>
          <a:bodyPr wrap="none">
            <a:spAutoFit/>
          </a:bodyPr>
          <a:lstStyle/>
          <a:p>
            <a:pPr algn="ctr" defTabSz="914498" fontAlgn="auto">
              <a:lnSpc>
                <a:spcPct val="90000"/>
              </a:lnSpc>
              <a:spcBef>
                <a:spcPts val="0"/>
              </a:spcBef>
              <a:spcAft>
                <a:spcPts val="0"/>
              </a:spcAft>
              <a:defRPr/>
            </a:pPr>
            <a:r>
              <a:rPr lang="en-US" sz="2800" b="1" kern="0" dirty="0">
                <a:latin typeface="Arial" panose="020B0604020202020204" pitchFamily="34" charset="0"/>
                <a:ea typeface="CiscoSansGlobal Light" pitchFamily="2" charset="-128"/>
                <a:cs typeface="Arial" panose="020B0604020202020204" pitchFamily="34" charset="0"/>
              </a:rPr>
              <a:t>Establish Trust</a:t>
            </a:r>
          </a:p>
        </p:txBody>
      </p:sp>
      <p:sp>
        <p:nvSpPr>
          <p:cNvPr id="11" name="Rectangle 10">
            <a:extLst>
              <a:ext uri="{FF2B5EF4-FFF2-40B4-BE49-F238E27FC236}">
                <a16:creationId xmlns:a16="http://schemas.microsoft.com/office/drawing/2014/main" id="{B50F7061-E1D1-974B-8069-610BF062287E}"/>
              </a:ext>
            </a:extLst>
          </p:cNvPr>
          <p:cNvSpPr/>
          <p:nvPr/>
        </p:nvSpPr>
        <p:spPr>
          <a:xfrm>
            <a:off x="4066641" y="3050017"/>
            <a:ext cx="3904539" cy="867930"/>
          </a:xfrm>
          <a:prstGeom prst="rect">
            <a:avLst/>
          </a:prstGeom>
        </p:spPr>
        <p:txBody>
          <a:bodyPr wrap="square">
            <a:spAutoFit/>
          </a:bodyPr>
          <a:lstStyle/>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Enforce Trust-Based</a:t>
            </a:r>
          </a:p>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Access</a:t>
            </a:r>
          </a:p>
        </p:txBody>
      </p:sp>
      <p:sp>
        <p:nvSpPr>
          <p:cNvPr id="12" name="Rectangle 11">
            <a:extLst>
              <a:ext uri="{FF2B5EF4-FFF2-40B4-BE49-F238E27FC236}">
                <a16:creationId xmlns:a16="http://schemas.microsoft.com/office/drawing/2014/main" id="{EBDBF6A0-132E-3E45-9770-337B850BF76D}"/>
              </a:ext>
            </a:extLst>
          </p:cNvPr>
          <p:cNvSpPr/>
          <p:nvPr/>
        </p:nvSpPr>
        <p:spPr>
          <a:xfrm>
            <a:off x="7747207" y="3045887"/>
            <a:ext cx="3754883" cy="867930"/>
          </a:xfrm>
          <a:prstGeom prst="rect">
            <a:avLst/>
          </a:prstGeom>
        </p:spPr>
        <p:txBody>
          <a:bodyPr wrap="square">
            <a:spAutoFit/>
          </a:bodyPr>
          <a:lstStyle/>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Continuously Verify</a:t>
            </a:r>
          </a:p>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Trust</a:t>
            </a:r>
            <a:endParaRPr lang="en-US" sz="2800" b="1">
              <a:latin typeface="Arial" panose="020B0604020202020204" pitchFamily="34" charset="0"/>
              <a:ea typeface="CiscoSansGlobal Light" pitchFamily="2" charset="-128"/>
              <a:cs typeface="Arial" panose="020B0604020202020204" pitchFamily="34" charset="0"/>
            </a:endParaRPr>
          </a:p>
        </p:txBody>
      </p:sp>
      <p:pic>
        <p:nvPicPr>
          <p:cNvPr id="37" name="Picture 53" descr="A close up of a logo&#10;&#10;Description generated with high confidence">
            <a:extLst>
              <a:ext uri="{FF2B5EF4-FFF2-40B4-BE49-F238E27FC236}">
                <a16:creationId xmlns:a16="http://schemas.microsoft.com/office/drawing/2014/main" id="{D5494ABA-E804-8C47-848A-9F1402095D9F}"/>
              </a:ext>
            </a:extLst>
          </p:cNvPr>
          <p:cNvPicPr>
            <a:picLocks noChangeAspect="1"/>
          </p:cNvPicPr>
          <p:nvPr/>
        </p:nvPicPr>
        <p:blipFill>
          <a:blip r:embed="rId5"/>
          <a:stretch>
            <a:fillRect/>
          </a:stretch>
        </p:blipFill>
        <p:spPr>
          <a:xfrm>
            <a:off x="8838646" y="1580833"/>
            <a:ext cx="1572005" cy="1575323"/>
          </a:xfrm>
          <a:prstGeom prst="rect">
            <a:avLst/>
          </a:prstGeom>
        </p:spPr>
      </p:pic>
      <p:sp>
        <p:nvSpPr>
          <p:cNvPr id="36" name="Rectangle 35">
            <a:extLst>
              <a:ext uri="{FF2B5EF4-FFF2-40B4-BE49-F238E27FC236}">
                <a16:creationId xmlns:a16="http://schemas.microsoft.com/office/drawing/2014/main" id="{3581C969-871E-334A-B8C0-EAA5A83B55C1}"/>
              </a:ext>
            </a:extLst>
          </p:cNvPr>
          <p:cNvSpPr/>
          <p:nvPr/>
        </p:nvSpPr>
        <p:spPr>
          <a:xfrm>
            <a:off x="466172" y="4131641"/>
            <a:ext cx="3682931" cy="2031325"/>
          </a:xfrm>
          <a:prstGeom prst="rect">
            <a:avLst/>
          </a:prstGeom>
        </p:spPr>
        <p:txBody>
          <a:bodyPr wrap="square">
            <a:spAutoFit/>
          </a:bodyPr>
          <a:lstStyle/>
          <a:p>
            <a:pPr>
              <a:spcBef>
                <a:spcPts val="0"/>
              </a:spcBef>
              <a:spcAft>
                <a:spcPts val="0"/>
              </a:spcAft>
            </a:pPr>
            <a:endParaRPr lang="en-US" sz="1800" dirty="0">
              <a:latin typeface="Arial" panose="020B0604020202020204" pitchFamily="34" charset="0"/>
              <a:ea typeface="Calibri" panose="020F0502020204030204" pitchFamily="34" charset="0"/>
              <a:cs typeface="Arial" panose="020B0604020202020204" pitchFamily="34" charset="0"/>
            </a:endParaRPr>
          </a:p>
          <a:p>
            <a:pPr marL="380990" indent="-380990">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User &amp; device identity</a:t>
            </a:r>
          </a:p>
          <a:p>
            <a:pPr marL="380990" indent="-380990">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Device posture &amp; vulnerabilities</a:t>
            </a:r>
          </a:p>
          <a:p>
            <a:pPr marL="380990" indent="-380990">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Any workloads</a:t>
            </a:r>
          </a:p>
          <a:p>
            <a:pPr marL="380990" indent="-380990">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App/service trust</a:t>
            </a:r>
          </a:p>
          <a:p>
            <a:pPr marL="380990" indent="-380990">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Any indicators of compromise</a:t>
            </a:r>
          </a:p>
        </p:txBody>
      </p:sp>
      <p:sp>
        <p:nvSpPr>
          <p:cNvPr id="38" name="Rectangle 37">
            <a:extLst>
              <a:ext uri="{FF2B5EF4-FFF2-40B4-BE49-F238E27FC236}">
                <a16:creationId xmlns:a16="http://schemas.microsoft.com/office/drawing/2014/main" id="{1CEE119F-5BDF-7845-B165-6B0CE1350605}"/>
              </a:ext>
            </a:extLst>
          </p:cNvPr>
          <p:cNvSpPr/>
          <p:nvPr/>
        </p:nvSpPr>
        <p:spPr>
          <a:xfrm>
            <a:off x="4020095" y="4299877"/>
            <a:ext cx="3300975" cy="1477328"/>
          </a:xfrm>
          <a:prstGeom prst="rect">
            <a:avLst/>
          </a:prstGeom>
        </p:spPr>
        <p:txBody>
          <a:bodyPr wrap="square">
            <a:spAutoFit/>
          </a:bodyPr>
          <a:lstStyle/>
          <a:p>
            <a:pPr>
              <a:spcBef>
                <a:spcPts val="0"/>
              </a:spcBef>
              <a:spcAft>
                <a:spcPts val="0"/>
              </a:spcAft>
            </a:pPr>
            <a:endParaRPr lang="en-US" sz="1800" dirty="0">
              <a:latin typeface="Arial" panose="020B0604020202020204" pitchFamily="34" charset="0"/>
              <a:ea typeface="Calibri" panose="020F0502020204030204" pitchFamily="34" charset="0"/>
              <a:cs typeface="Arial" panose="020B0604020202020204" pitchFamily="34" charset="0"/>
            </a:endParaRP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Applications</a:t>
            </a: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Network resources</a:t>
            </a: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Workload communications</a:t>
            </a: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All workload users/admins</a:t>
            </a:r>
          </a:p>
        </p:txBody>
      </p:sp>
      <p:sp>
        <p:nvSpPr>
          <p:cNvPr id="45" name="Rectangle 44">
            <a:extLst>
              <a:ext uri="{FF2B5EF4-FFF2-40B4-BE49-F238E27FC236}">
                <a16:creationId xmlns:a16="http://schemas.microsoft.com/office/drawing/2014/main" id="{0D688334-7E6C-F743-84AF-801B771FDF7F}"/>
              </a:ext>
            </a:extLst>
          </p:cNvPr>
          <p:cNvSpPr/>
          <p:nvPr/>
        </p:nvSpPr>
        <p:spPr>
          <a:xfrm>
            <a:off x="7537462" y="3951895"/>
            <a:ext cx="4495372" cy="2308324"/>
          </a:xfrm>
          <a:prstGeom prst="rect">
            <a:avLst/>
          </a:prstGeom>
        </p:spPr>
        <p:txBody>
          <a:bodyPr wrap="square">
            <a:spAutoFit/>
          </a:bodyPr>
          <a:lstStyle/>
          <a:p>
            <a:pPr>
              <a:spcBef>
                <a:spcPts val="0"/>
              </a:spcBef>
              <a:spcAft>
                <a:spcPts val="0"/>
              </a:spcAft>
            </a:pPr>
            <a:endParaRPr lang="en-US" sz="1800" dirty="0">
              <a:latin typeface="Arial" panose="020B0604020202020204" pitchFamily="34" charset="0"/>
              <a:ea typeface="Calibri" panose="020F0502020204030204" pitchFamily="34" charset="0"/>
              <a:cs typeface="Arial" panose="020B0604020202020204" pitchFamily="34" charset="0"/>
            </a:endParaRP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Original tenets used to establish trust are still true</a:t>
            </a: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Traffic is not threat traffic</a:t>
            </a: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Any risky, anomalous and malicious behavior</a:t>
            </a:r>
          </a:p>
          <a:p>
            <a:pPr marL="228594" indent="-228594">
              <a:spcBef>
                <a:spcPts val="0"/>
              </a:spcBef>
              <a:spcAft>
                <a:spcPts val="0"/>
              </a:spcAft>
              <a:buFont typeface="Wingdings" pitchFamily="2" charset="2"/>
              <a:buChar char="ü"/>
            </a:pPr>
            <a:r>
              <a:rPr lang="en-US" sz="1800" dirty="0">
                <a:latin typeface="Arial" panose="020B0604020202020204" pitchFamily="34" charset="0"/>
                <a:ea typeface="Calibri" panose="020F0502020204030204" pitchFamily="34" charset="0"/>
                <a:cs typeface="Arial" panose="020B0604020202020204" pitchFamily="34" charset="0"/>
              </a:rPr>
              <a:t>If compromised, then the trust level is changed</a:t>
            </a:r>
          </a:p>
        </p:txBody>
      </p:sp>
      <p:sp>
        <p:nvSpPr>
          <p:cNvPr id="2" name="TextBox 1">
            <a:extLst>
              <a:ext uri="{FF2B5EF4-FFF2-40B4-BE49-F238E27FC236}">
                <a16:creationId xmlns:a16="http://schemas.microsoft.com/office/drawing/2014/main" id="{23375799-0E85-DC4F-AE93-05A74919C576}"/>
              </a:ext>
            </a:extLst>
          </p:cNvPr>
          <p:cNvSpPr txBox="1"/>
          <p:nvPr/>
        </p:nvSpPr>
        <p:spPr>
          <a:xfrm>
            <a:off x="3098976" y="6148218"/>
            <a:ext cx="5839868" cy="523220"/>
          </a:xfrm>
          <a:prstGeom prst="rect">
            <a:avLst/>
          </a:prstGeom>
          <a:noFill/>
        </p:spPr>
        <p:txBody>
          <a:bodyPr wrap="none" rtlCol="0">
            <a:spAutoFit/>
          </a:bodyPr>
          <a:lstStyle/>
          <a:p>
            <a:pPr algn="l"/>
            <a:r>
              <a:rPr lang="en-US" sz="2800" dirty="0">
                <a:latin typeface="Arial" panose="020B0604020202020204" pitchFamily="34" charset="0"/>
                <a:cs typeface="Arial" panose="020B0604020202020204" pitchFamily="34" charset="0"/>
              </a:rPr>
              <a:t>Workforce – Workspace - Workload</a:t>
            </a:r>
          </a:p>
        </p:txBody>
      </p:sp>
      <p:sp>
        <p:nvSpPr>
          <p:cNvPr id="46" name="Slide Number Placeholder 5">
            <a:extLst>
              <a:ext uri="{FF2B5EF4-FFF2-40B4-BE49-F238E27FC236}">
                <a16:creationId xmlns:a16="http://schemas.microsoft.com/office/drawing/2014/main" id="{23215C1F-5860-B349-AD93-30A5F57BB5F2}"/>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615578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idx="4294967295"/>
          </p:nvPr>
        </p:nvSpPr>
        <p:spPr>
          <a:xfrm>
            <a:off x="1030287" y="1716087"/>
            <a:ext cx="10131425" cy="3425825"/>
          </a:xfrm>
        </p:spPr>
        <p:txBody>
          <a:bodyPr/>
          <a:lstStyle/>
          <a:p>
            <a:pPr marL="533386" lvl="1" algn="ctr">
              <a:spcBef>
                <a:spcPct val="20000"/>
              </a:spcBef>
              <a:buClr>
                <a:srgbClr val="000000"/>
              </a:buClr>
              <a:buSzPct val="75000"/>
            </a:pPr>
            <a:r>
              <a:rPr lang="en-US" sz="2600" dirty="0">
                <a:solidFill>
                  <a:srgbClr val="000000"/>
                </a:solidFill>
                <a:latin typeface="Arial" panose="020B0604020202020204" pitchFamily="34" charset="0"/>
                <a:cs typeface="Arial" panose="020B0604020202020204" pitchFamily="34" charset="0"/>
              </a:rPr>
              <a:t>Secure Network Access,</a:t>
            </a:r>
            <a:br>
              <a:rPr lang="en-US" sz="2600" dirty="0">
                <a:solidFill>
                  <a:srgbClr val="000000"/>
                </a:solidFill>
                <a:latin typeface="Arial" panose="020B0604020202020204" pitchFamily="34" charset="0"/>
                <a:cs typeface="Arial" panose="020B0604020202020204" pitchFamily="34" charset="0"/>
              </a:rPr>
            </a:br>
            <a:r>
              <a:rPr lang="en-US" sz="2600" dirty="0">
                <a:solidFill>
                  <a:srgbClr val="000000"/>
                </a:solidFill>
                <a:latin typeface="Arial" panose="020B0604020202020204" pitchFamily="34" charset="0"/>
                <a:cs typeface="Arial" panose="020B0604020202020204" pitchFamily="34" charset="0"/>
              </a:rPr>
              <a:t>Data Center &amp; Hybrid Cloud</a:t>
            </a:r>
          </a:p>
        </p:txBody>
      </p:sp>
      <p:sp>
        <p:nvSpPr>
          <p:cNvPr id="3" name="Slide Number Placeholder 5">
            <a:extLst>
              <a:ext uri="{FF2B5EF4-FFF2-40B4-BE49-F238E27FC236}">
                <a16:creationId xmlns:a16="http://schemas.microsoft.com/office/drawing/2014/main" id="{5035F288-1FAD-E14B-A2D0-74E872B86A81}"/>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27</a:t>
            </a:fld>
            <a:endParaRPr lang="en-US" dirty="0"/>
          </a:p>
        </p:txBody>
      </p:sp>
    </p:spTree>
    <p:extLst>
      <p:ext uri="{BB962C8B-B14F-4D97-AF65-F5344CB8AC3E}">
        <p14:creationId xmlns:p14="http://schemas.microsoft.com/office/powerpoint/2010/main" val="3242909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5752" y="2434167"/>
            <a:ext cx="3236383" cy="3718984"/>
          </a:xfrm>
          <a:prstGeom prst="rect">
            <a:avLst/>
          </a:prstGeom>
          <a:solidFill>
            <a:schemeClr val="bg1">
              <a:lumMod val="85000"/>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1067" dirty="0">
              <a:solidFill>
                <a:srgbClr val="FFFFFF"/>
              </a:solidFill>
              <a:latin typeface="Arial" panose="020B0604020202020204" pitchFamily="34" charset="0"/>
              <a:cs typeface="Arial" panose="020B0604020202020204" pitchFamily="34" charset="0"/>
            </a:endParaRPr>
          </a:p>
        </p:txBody>
      </p:sp>
      <p:sp>
        <p:nvSpPr>
          <p:cNvPr id="76802" name="Title 1"/>
          <p:cNvSpPr>
            <a:spLocks noGrp="1"/>
          </p:cNvSpPr>
          <p:nvPr>
            <p:ph type="title"/>
          </p:nvPr>
        </p:nvSpPr>
        <p:spPr>
          <a:xfrm>
            <a:off x="591609" y="42334"/>
            <a:ext cx="11127317" cy="607483"/>
          </a:xfrm>
        </p:spPr>
        <p:txBody>
          <a:bodyPr/>
          <a:lstStyle/>
          <a:p>
            <a:pPr eaLnBrk="1" hangingPunct="1"/>
            <a:r>
              <a:rPr lang="en-US" altLang="x-none" sz="3600" dirty="0">
                <a:solidFill>
                  <a:schemeClr val="bg1"/>
                </a:solidFill>
                <a:latin typeface="Arial" panose="020B0604020202020204" pitchFamily="34" charset="0"/>
                <a:ea typeface="ＭＳ Ｐゴシック" charset="-128"/>
                <a:cs typeface="Arial" panose="020B0604020202020204" pitchFamily="34" charset="0"/>
              </a:rPr>
              <a:t>Authorization</a:t>
            </a:r>
            <a:endParaRPr lang="en-US" altLang="x-none" sz="2667" dirty="0">
              <a:latin typeface="Arial" panose="020B0604020202020204" pitchFamily="34" charset="0"/>
              <a:ea typeface="ＭＳ Ｐゴシック" charset="-128"/>
              <a:cs typeface="Arial" panose="020B0604020202020204" pitchFamily="34" charset="0"/>
            </a:endParaRPr>
          </a:p>
        </p:txBody>
      </p:sp>
      <p:sp>
        <p:nvSpPr>
          <p:cNvPr id="76804" name="TextBox 47"/>
          <p:cNvSpPr txBox="1">
            <a:spLocks noChangeArrowheads="1"/>
          </p:cNvSpPr>
          <p:nvPr/>
        </p:nvSpPr>
        <p:spPr bwMode="auto">
          <a:xfrm>
            <a:off x="2157653" y="5387795"/>
            <a:ext cx="21695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00" b="1" dirty="0">
                <a:latin typeface="Arial" panose="020B0604020202020204" pitchFamily="34" charset="0"/>
                <a:cs typeface="Arial" panose="020B0604020202020204" pitchFamily="34" charset="0"/>
              </a:rPr>
              <a:t>Contractor</a:t>
            </a:r>
          </a:p>
          <a:p>
            <a:pPr algn="ctr" eaLnBrk="1" hangingPunct="1"/>
            <a:r>
              <a:rPr lang="en-US" altLang="en-US" sz="1200" b="1" dirty="0">
                <a:latin typeface="Arial" panose="020B0604020202020204" pitchFamily="34" charset="0"/>
                <a:cs typeface="Arial" panose="020B0604020202020204" pitchFamily="34" charset="0"/>
              </a:rPr>
              <a:t>deny ip host &lt;protected&gt;</a:t>
            </a:r>
          </a:p>
          <a:p>
            <a:pPr algn="ctr" eaLnBrk="1" hangingPunct="1"/>
            <a:r>
              <a:rPr lang="en-US" altLang="en-US" sz="1200" b="1" dirty="0">
                <a:latin typeface="Arial" panose="020B0604020202020204" pitchFamily="34" charset="0"/>
                <a:cs typeface="Arial" panose="020B0604020202020204" pitchFamily="34" charset="0"/>
              </a:rPr>
              <a:t>permit ip any any</a:t>
            </a:r>
          </a:p>
        </p:txBody>
      </p:sp>
      <p:sp>
        <p:nvSpPr>
          <p:cNvPr id="49" name="Oval 48"/>
          <p:cNvSpPr>
            <a:spLocks noChangeAspect="1"/>
          </p:cNvSpPr>
          <p:nvPr/>
        </p:nvSpPr>
        <p:spPr>
          <a:xfrm>
            <a:off x="1056986" y="4303184"/>
            <a:ext cx="1071033" cy="1073149"/>
          </a:xfrm>
          <a:prstGeom prst="ellipse">
            <a:avLst/>
          </a:prstGeom>
          <a:solidFill>
            <a:srgbClr val="70D7F4"/>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67" dirty="0">
              <a:latin typeface="Arial" panose="020B0604020202020204" pitchFamily="34" charset="0"/>
              <a:cs typeface="Arial" panose="020B0604020202020204" pitchFamily="34" charset="0"/>
            </a:endParaRPr>
          </a:p>
        </p:txBody>
      </p:sp>
      <p:sp>
        <p:nvSpPr>
          <p:cNvPr id="50" name="Rectangle 49"/>
          <p:cNvSpPr/>
          <p:nvPr/>
        </p:nvSpPr>
        <p:spPr bwMode="auto">
          <a:xfrm>
            <a:off x="917285" y="2015067"/>
            <a:ext cx="3236383" cy="10668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33" dirty="0">
              <a:latin typeface="Arial" panose="020B0604020202020204" pitchFamily="34" charset="0"/>
              <a:cs typeface="Arial" panose="020B0604020202020204" pitchFamily="34" charset="0"/>
            </a:endParaRPr>
          </a:p>
        </p:txBody>
      </p:sp>
      <p:sp>
        <p:nvSpPr>
          <p:cNvPr id="76807" name="Rectangle 50"/>
          <p:cNvSpPr>
            <a:spLocks noChangeArrowheads="1"/>
          </p:cNvSpPr>
          <p:nvPr/>
        </p:nvSpPr>
        <p:spPr bwMode="auto">
          <a:xfrm>
            <a:off x="968085" y="1950396"/>
            <a:ext cx="3134783"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67" dirty="0">
                <a:solidFill>
                  <a:schemeClr val="bg1"/>
                </a:solidFill>
                <a:latin typeface="Arial" panose="020B0604020202020204" pitchFamily="34" charset="0"/>
                <a:cs typeface="Arial" panose="020B0604020202020204" pitchFamily="34" charset="0"/>
              </a:rPr>
              <a:t>Access Control List (ACL)</a:t>
            </a:r>
          </a:p>
          <a:p>
            <a:pPr algn="ctr" eaLnBrk="1" hangingPunct="1"/>
            <a:r>
              <a:rPr lang="en-US" altLang="en-US" sz="1867" dirty="0">
                <a:solidFill>
                  <a:schemeClr val="bg1"/>
                </a:solidFill>
                <a:latin typeface="Arial" panose="020B0604020202020204" pitchFamily="34" charset="0"/>
                <a:cs typeface="Arial" panose="020B0604020202020204" pitchFamily="34" charset="0"/>
              </a:rPr>
              <a:t>“DACL” or “Named ACL”</a:t>
            </a:r>
          </a:p>
        </p:txBody>
      </p:sp>
      <p:cxnSp>
        <p:nvCxnSpPr>
          <p:cNvPr id="52" name="Straight Connector 51"/>
          <p:cNvCxnSpPr/>
          <p:nvPr/>
        </p:nvCxnSpPr>
        <p:spPr>
          <a:xfrm flipH="1">
            <a:off x="1814751" y="3778251"/>
            <a:ext cx="491067" cy="567267"/>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76809" name="TextBox 52"/>
          <p:cNvSpPr txBox="1">
            <a:spLocks noChangeArrowheads="1"/>
          </p:cNvSpPr>
          <p:nvPr/>
        </p:nvSpPr>
        <p:spPr bwMode="auto">
          <a:xfrm>
            <a:off x="889599" y="5401975"/>
            <a:ext cx="1320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00" b="1" dirty="0">
                <a:latin typeface="Arial" panose="020B0604020202020204" pitchFamily="34" charset="0"/>
                <a:cs typeface="Arial" panose="020B0604020202020204" pitchFamily="34" charset="0"/>
              </a:rPr>
              <a:t>Employee</a:t>
            </a:r>
          </a:p>
          <a:p>
            <a:pPr algn="ctr" eaLnBrk="1" hangingPunct="1"/>
            <a:r>
              <a:rPr lang="en-US" altLang="en-US" sz="1200" b="1" dirty="0">
                <a:latin typeface="Arial" panose="020B0604020202020204" pitchFamily="34" charset="0"/>
                <a:cs typeface="Arial" panose="020B0604020202020204" pitchFamily="34" charset="0"/>
              </a:rPr>
              <a:t>permit ip any any</a:t>
            </a:r>
          </a:p>
        </p:txBody>
      </p:sp>
      <p:sp>
        <p:nvSpPr>
          <p:cNvPr id="76810" name="TextBox 53"/>
          <p:cNvSpPr txBox="1">
            <a:spLocks noChangeArrowheads="1"/>
          </p:cNvSpPr>
          <p:nvPr/>
        </p:nvSpPr>
        <p:spPr bwMode="auto">
          <a:xfrm>
            <a:off x="968085" y="2490059"/>
            <a:ext cx="31347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400" dirty="0">
                <a:solidFill>
                  <a:schemeClr val="bg1"/>
                </a:solidFill>
                <a:latin typeface="Arial" panose="020B0604020202020204" pitchFamily="34" charset="0"/>
                <a:cs typeface="Arial" panose="020B0604020202020204" pitchFamily="34" charset="0"/>
              </a:rPr>
              <a:t>Downloadable ACL (Wired) or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Named ACL (Wired + Wireless)</a:t>
            </a:r>
          </a:p>
        </p:txBody>
      </p:sp>
      <p:sp>
        <p:nvSpPr>
          <p:cNvPr id="55" name="Oval 6"/>
          <p:cNvSpPr>
            <a:spLocks noChangeAspect="1"/>
          </p:cNvSpPr>
          <p:nvPr/>
        </p:nvSpPr>
        <p:spPr>
          <a:xfrm>
            <a:off x="1330035" y="4478867"/>
            <a:ext cx="537633" cy="594784"/>
          </a:xfrm>
          <a:custGeom>
            <a:avLst/>
            <a:gdLst/>
            <a:ahLst/>
            <a:cxnLst/>
            <a:rect l="l" t="t" r="r" b="b"/>
            <a:pathLst>
              <a:path w="4766011" h="5284916">
                <a:moveTo>
                  <a:pt x="893440" y="5081078"/>
                </a:moveTo>
                <a:lnTo>
                  <a:pt x="3966235" y="5081078"/>
                </a:lnTo>
                <a:cubicBezTo>
                  <a:pt x="4022523" y="5081078"/>
                  <a:pt x="4068154" y="5126709"/>
                  <a:pt x="4068154" y="5182997"/>
                </a:cubicBezTo>
                <a:cubicBezTo>
                  <a:pt x="4068154" y="5239285"/>
                  <a:pt x="4022523" y="5284916"/>
                  <a:pt x="3966235" y="5284916"/>
                </a:cubicBezTo>
                <a:lnTo>
                  <a:pt x="893440" y="5284916"/>
                </a:lnTo>
                <a:cubicBezTo>
                  <a:pt x="837152" y="5284916"/>
                  <a:pt x="791521" y="5239285"/>
                  <a:pt x="791521" y="5182997"/>
                </a:cubicBezTo>
                <a:cubicBezTo>
                  <a:pt x="791521" y="5126709"/>
                  <a:pt x="837152" y="5081078"/>
                  <a:pt x="893440" y="5081078"/>
                </a:cubicBezTo>
                <a:close/>
                <a:moveTo>
                  <a:pt x="2430230" y="3767361"/>
                </a:moveTo>
                <a:cubicBezTo>
                  <a:pt x="2565109" y="3767361"/>
                  <a:pt x="2674450" y="3872838"/>
                  <a:pt x="2674450" y="4002950"/>
                </a:cubicBezTo>
                <a:cubicBezTo>
                  <a:pt x="2674450" y="4133062"/>
                  <a:pt x="2565109" y="4238539"/>
                  <a:pt x="2430230" y="4238539"/>
                </a:cubicBezTo>
                <a:cubicBezTo>
                  <a:pt x="2295351" y="4238539"/>
                  <a:pt x="2186010" y="4133062"/>
                  <a:pt x="2186010" y="4002950"/>
                </a:cubicBezTo>
                <a:cubicBezTo>
                  <a:pt x="2186010" y="3872838"/>
                  <a:pt x="2295351" y="3767361"/>
                  <a:pt x="2430230" y="3767361"/>
                </a:cubicBezTo>
                <a:close/>
                <a:moveTo>
                  <a:pt x="2285299" y="0"/>
                </a:moveTo>
                <a:cubicBezTo>
                  <a:pt x="2427214" y="0"/>
                  <a:pt x="2559046" y="47026"/>
                  <a:pt x="2668406" y="127564"/>
                </a:cubicBezTo>
                <a:lnTo>
                  <a:pt x="2692052" y="148829"/>
                </a:lnTo>
                <a:lnTo>
                  <a:pt x="2781702" y="164346"/>
                </a:lnTo>
                <a:cubicBezTo>
                  <a:pt x="3064601" y="255110"/>
                  <a:pt x="3189948" y="646838"/>
                  <a:pt x="3061675" y="1039292"/>
                </a:cubicBezTo>
                <a:lnTo>
                  <a:pt x="3033782" y="1107479"/>
                </a:lnTo>
                <a:lnTo>
                  <a:pt x="3062531" y="1139614"/>
                </a:lnTo>
                <a:cubicBezTo>
                  <a:pt x="3118495" y="1235729"/>
                  <a:pt x="3114525" y="1360094"/>
                  <a:pt x="3042561" y="1454837"/>
                </a:cubicBezTo>
                <a:lnTo>
                  <a:pt x="2962260" y="1525703"/>
                </a:lnTo>
                <a:lnTo>
                  <a:pt x="2954699" y="1593260"/>
                </a:lnTo>
                <a:cubicBezTo>
                  <a:pt x="2927000" y="1715195"/>
                  <a:pt x="2853265" y="1822023"/>
                  <a:pt x="2750570" y="1898369"/>
                </a:cubicBezTo>
                <a:lnTo>
                  <a:pt x="2685420" y="1932038"/>
                </a:lnTo>
                <a:lnTo>
                  <a:pt x="2687220" y="1949342"/>
                </a:lnTo>
                <a:cubicBezTo>
                  <a:pt x="2687781" y="2027378"/>
                  <a:pt x="2658998" y="2121043"/>
                  <a:pt x="2696559" y="2168409"/>
                </a:cubicBezTo>
                <a:cubicBezTo>
                  <a:pt x="2756657" y="2244195"/>
                  <a:pt x="2832433" y="2249422"/>
                  <a:pt x="2994435" y="2293848"/>
                </a:cubicBezTo>
                <a:cubicBezTo>
                  <a:pt x="3156437" y="2338274"/>
                  <a:pt x="3485668" y="2340888"/>
                  <a:pt x="3668574" y="2434967"/>
                </a:cubicBezTo>
                <a:cubicBezTo>
                  <a:pt x="3851480" y="2529047"/>
                  <a:pt x="4029160" y="2759019"/>
                  <a:pt x="4091871" y="2858325"/>
                </a:cubicBezTo>
                <a:lnTo>
                  <a:pt x="4101909" y="2875655"/>
                </a:lnTo>
                <a:lnTo>
                  <a:pt x="4178436" y="2968820"/>
                </a:lnTo>
                <a:cubicBezTo>
                  <a:pt x="4638478" y="3564411"/>
                  <a:pt x="5008838" y="4475315"/>
                  <a:pt x="4569059" y="4755594"/>
                </a:cubicBezTo>
                <a:cubicBezTo>
                  <a:pt x="4477439" y="4813986"/>
                  <a:pt x="4322024" y="4863253"/>
                  <a:pt x="4122752" y="4903398"/>
                </a:cubicBezTo>
                <a:lnTo>
                  <a:pt x="4056789" y="4915563"/>
                </a:lnTo>
                <a:lnTo>
                  <a:pt x="4056789" y="3276805"/>
                </a:lnTo>
                <a:cubicBezTo>
                  <a:pt x="4056789" y="3186051"/>
                  <a:pt x="3983219" y="3112481"/>
                  <a:pt x="3892465" y="3112481"/>
                </a:cubicBezTo>
                <a:lnTo>
                  <a:pt x="916004" y="3112481"/>
                </a:lnTo>
                <a:cubicBezTo>
                  <a:pt x="825250" y="3112481"/>
                  <a:pt x="751680" y="3186051"/>
                  <a:pt x="751680" y="3276805"/>
                </a:cubicBezTo>
                <a:lnTo>
                  <a:pt x="751680" y="4923393"/>
                </a:lnTo>
                <a:lnTo>
                  <a:pt x="643260" y="4903398"/>
                </a:lnTo>
                <a:cubicBezTo>
                  <a:pt x="443987" y="4863253"/>
                  <a:pt x="288573" y="4813986"/>
                  <a:pt x="196952" y="4755594"/>
                </a:cubicBezTo>
                <a:cubicBezTo>
                  <a:pt x="-242826" y="4475315"/>
                  <a:pt x="127533" y="3564411"/>
                  <a:pt x="587575" y="2968820"/>
                </a:cubicBezTo>
                <a:lnTo>
                  <a:pt x="601066" y="2952395"/>
                </a:lnTo>
                <a:lnTo>
                  <a:pt x="618732" y="2911270"/>
                </a:lnTo>
                <a:cubicBezTo>
                  <a:pt x="691955" y="2784117"/>
                  <a:pt x="890319" y="2604243"/>
                  <a:pt x="983610" y="2526272"/>
                </a:cubicBezTo>
                <a:cubicBezTo>
                  <a:pt x="1107998" y="2422311"/>
                  <a:pt x="1197689" y="2437933"/>
                  <a:pt x="1342081" y="2391356"/>
                </a:cubicBezTo>
                <a:cubicBezTo>
                  <a:pt x="1486473" y="2344779"/>
                  <a:pt x="1736575" y="2302259"/>
                  <a:pt x="1849965" y="2246808"/>
                </a:cubicBezTo>
                <a:cubicBezTo>
                  <a:pt x="1963355" y="2191357"/>
                  <a:pt x="1993677" y="2130897"/>
                  <a:pt x="2022419" y="2058649"/>
                </a:cubicBezTo>
                <a:cubicBezTo>
                  <a:pt x="2036790" y="2022525"/>
                  <a:pt x="2011314" y="1970339"/>
                  <a:pt x="1994983" y="1922611"/>
                </a:cubicBezTo>
                <a:lnTo>
                  <a:pt x="1985967" y="1890637"/>
                </a:lnTo>
                <a:lnTo>
                  <a:pt x="1923432" y="1835634"/>
                </a:lnTo>
                <a:cubicBezTo>
                  <a:pt x="1858070" y="1767665"/>
                  <a:pt x="1811402" y="1684711"/>
                  <a:pt x="1790628" y="1593260"/>
                </a:cubicBezTo>
                <a:lnTo>
                  <a:pt x="1783855" y="1532742"/>
                </a:lnTo>
                <a:lnTo>
                  <a:pt x="1738131" y="1511152"/>
                </a:lnTo>
                <a:cubicBezTo>
                  <a:pt x="1611430" y="1416687"/>
                  <a:pt x="1586503" y="1237701"/>
                  <a:pt x="1682455" y="1111376"/>
                </a:cubicBezTo>
                <a:lnTo>
                  <a:pt x="1688140" y="1106358"/>
                </a:lnTo>
                <a:lnTo>
                  <a:pt x="1653940" y="1037674"/>
                </a:lnTo>
                <a:cubicBezTo>
                  <a:pt x="1619265" y="948310"/>
                  <a:pt x="1600091" y="850062"/>
                  <a:pt x="1600091" y="746932"/>
                </a:cubicBezTo>
                <a:cubicBezTo>
                  <a:pt x="1600091" y="334412"/>
                  <a:pt x="1906870" y="0"/>
                  <a:pt x="2285299" y="0"/>
                </a:cubicBezTo>
                <a:close/>
              </a:path>
            </a:pathLst>
          </a:custGeom>
          <a:solidFill>
            <a:schemeClr val="bg1"/>
          </a:solidFill>
          <a:ln w="25400" cap="flat" cmpd="sng" algn="ctr">
            <a:no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 name="Oval 55"/>
          <p:cNvSpPr>
            <a:spLocks noChangeAspect="1"/>
          </p:cNvSpPr>
          <p:nvPr/>
        </p:nvSpPr>
        <p:spPr>
          <a:xfrm>
            <a:off x="2947168" y="4305301"/>
            <a:ext cx="1073151" cy="1073151"/>
          </a:xfrm>
          <a:prstGeom prst="ellipse">
            <a:avLst/>
          </a:prstGeom>
          <a:solidFill>
            <a:srgbClr val="70D7F4"/>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67" dirty="0">
              <a:latin typeface="Arial" panose="020B0604020202020204" pitchFamily="34" charset="0"/>
              <a:cs typeface="Arial" panose="020B0604020202020204" pitchFamily="34" charset="0"/>
            </a:endParaRPr>
          </a:p>
        </p:txBody>
      </p:sp>
      <p:sp>
        <p:nvSpPr>
          <p:cNvPr id="57" name="Oval 6"/>
          <p:cNvSpPr>
            <a:spLocks noChangeAspect="1"/>
          </p:cNvSpPr>
          <p:nvPr/>
        </p:nvSpPr>
        <p:spPr>
          <a:xfrm>
            <a:off x="3222334" y="4480985"/>
            <a:ext cx="535517" cy="594783"/>
          </a:xfrm>
          <a:custGeom>
            <a:avLst/>
            <a:gdLst/>
            <a:ahLst/>
            <a:cxnLst/>
            <a:rect l="l" t="t" r="r" b="b"/>
            <a:pathLst>
              <a:path w="4766011" h="5284916">
                <a:moveTo>
                  <a:pt x="893440" y="5081078"/>
                </a:moveTo>
                <a:lnTo>
                  <a:pt x="3966235" y="5081078"/>
                </a:lnTo>
                <a:cubicBezTo>
                  <a:pt x="4022523" y="5081078"/>
                  <a:pt x="4068154" y="5126709"/>
                  <a:pt x="4068154" y="5182997"/>
                </a:cubicBezTo>
                <a:cubicBezTo>
                  <a:pt x="4068154" y="5239285"/>
                  <a:pt x="4022523" y="5284916"/>
                  <a:pt x="3966235" y="5284916"/>
                </a:cubicBezTo>
                <a:lnTo>
                  <a:pt x="893440" y="5284916"/>
                </a:lnTo>
                <a:cubicBezTo>
                  <a:pt x="837152" y="5284916"/>
                  <a:pt x="791521" y="5239285"/>
                  <a:pt x="791521" y="5182997"/>
                </a:cubicBezTo>
                <a:cubicBezTo>
                  <a:pt x="791521" y="5126709"/>
                  <a:pt x="837152" y="5081078"/>
                  <a:pt x="893440" y="5081078"/>
                </a:cubicBezTo>
                <a:close/>
                <a:moveTo>
                  <a:pt x="2430230" y="3767361"/>
                </a:moveTo>
                <a:cubicBezTo>
                  <a:pt x="2565109" y="3767361"/>
                  <a:pt x="2674450" y="3872838"/>
                  <a:pt x="2674450" y="4002950"/>
                </a:cubicBezTo>
                <a:cubicBezTo>
                  <a:pt x="2674450" y="4133062"/>
                  <a:pt x="2565109" y="4238539"/>
                  <a:pt x="2430230" y="4238539"/>
                </a:cubicBezTo>
                <a:cubicBezTo>
                  <a:pt x="2295351" y="4238539"/>
                  <a:pt x="2186010" y="4133062"/>
                  <a:pt x="2186010" y="4002950"/>
                </a:cubicBezTo>
                <a:cubicBezTo>
                  <a:pt x="2186010" y="3872838"/>
                  <a:pt x="2295351" y="3767361"/>
                  <a:pt x="2430230" y="3767361"/>
                </a:cubicBezTo>
                <a:close/>
                <a:moveTo>
                  <a:pt x="2285299" y="0"/>
                </a:moveTo>
                <a:cubicBezTo>
                  <a:pt x="2427214" y="0"/>
                  <a:pt x="2559046" y="47026"/>
                  <a:pt x="2668406" y="127564"/>
                </a:cubicBezTo>
                <a:lnTo>
                  <a:pt x="2692052" y="148829"/>
                </a:lnTo>
                <a:lnTo>
                  <a:pt x="2781702" y="164346"/>
                </a:lnTo>
                <a:cubicBezTo>
                  <a:pt x="3064601" y="255110"/>
                  <a:pt x="3189948" y="646838"/>
                  <a:pt x="3061675" y="1039292"/>
                </a:cubicBezTo>
                <a:lnTo>
                  <a:pt x="3033782" y="1107479"/>
                </a:lnTo>
                <a:lnTo>
                  <a:pt x="3062531" y="1139614"/>
                </a:lnTo>
                <a:cubicBezTo>
                  <a:pt x="3118495" y="1235729"/>
                  <a:pt x="3114525" y="1360094"/>
                  <a:pt x="3042561" y="1454837"/>
                </a:cubicBezTo>
                <a:lnTo>
                  <a:pt x="2962260" y="1525703"/>
                </a:lnTo>
                <a:lnTo>
                  <a:pt x="2954699" y="1593260"/>
                </a:lnTo>
                <a:cubicBezTo>
                  <a:pt x="2927000" y="1715195"/>
                  <a:pt x="2853265" y="1822023"/>
                  <a:pt x="2750570" y="1898369"/>
                </a:cubicBezTo>
                <a:lnTo>
                  <a:pt x="2685420" y="1932038"/>
                </a:lnTo>
                <a:lnTo>
                  <a:pt x="2687220" y="1949342"/>
                </a:lnTo>
                <a:cubicBezTo>
                  <a:pt x="2687781" y="2027378"/>
                  <a:pt x="2658998" y="2121043"/>
                  <a:pt x="2696559" y="2168409"/>
                </a:cubicBezTo>
                <a:cubicBezTo>
                  <a:pt x="2756657" y="2244195"/>
                  <a:pt x="2832433" y="2249422"/>
                  <a:pt x="2994435" y="2293848"/>
                </a:cubicBezTo>
                <a:cubicBezTo>
                  <a:pt x="3156437" y="2338274"/>
                  <a:pt x="3485668" y="2340888"/>
                  <a:pt x="3668574" y="2434967"/>
                </a:cubicBezTo>
                <a:cubicBezTo>
                  <a:pt x="3851480" y="2529047"/>
                  <a:pt x="4029160" y="2759019"/>
                  <a:pt x="4091871" y="2858325"/>
                </a:cubicBezTo>
                <a:lnTo>
                  <a:pt x="4101909" y="2875655"/>
                </a:lnTo>
                <a:lnTo>
                  <a:pt x="4178436" y="2968820"/>
                </a:lnTo>
                <a:cubicBezTo>
                  <a:pt x="4638478" y="3564411"/>
                  <a:pt x="5008838" y="4475315"/>
                  <a:pt x="4569059" y="4755594"/>
                </a:cubicBezTo>
                <a:cubicBezTo>
                  <a:pt x="4477439" y="4813986"/>
                  <a:pt x="4322024" y="4863253"/>
                  <a:pt x="4122752" y="4903398"/>
                </a:cubicBezTo>
                <a:lnTo>
                  <a:pt x="4056789" y="4915563"/>
                </a:lnTo>
                <a:lnTo>
                  <a:pt x="4056789" y="3276805"/>
                </a:lnTo>
                <a:cubicBezTo>
                  <a:pt x="4056789" y="3186051"/>
                  <a:pt x="3983219" y="3112481"/>
                  <a:pt x="3892465" y="3112481"/>
                </a:cubicBezTo>
                <a:lnTo>
                  <a:pt x="916004" y="3112481"/>
                </a:lnTo>
                <a:cubicBezTo>
                  <a:pt x="825250" y="3112481"/>
                  <a:pt x="751680" y="3186051"/>
                  <a:pt x="751680" y="3276805"/>
                </a:cubicBezTo>
                <a:lnTo>
                  <a:pt x="751680" y="4923393"/>
                </a:lnTo>
                <a:lnTo>
                  <a:pt x="643260" y="4903398"/>
                </a:lnTo>
                <a:cubicBezTo>
                  <a:pt x="443987" y="4863253"/>
                  <a:pt x="288573" y="4813986"/>
                  <a:pt x="196952" y="4755594"/>
                </a:cubicBezTo>
                <a:cubicBezTo>
                  <a:pt x="-242826" y="4475315"/>
                  <a:pt x="127533" y="3564411"/>
                  <a:pt x="587575" y="2968820"/>
                </a:cubicBezTo>
                <a:lnTo>
                  <a:pt x="601066" y="2952395"/>
                </a:lnTo>
                <a:lnTo>
                  <a:pt x="618732" y="2911270"/>
                </a:lnTo>
                <a:cubicBezTo>
                  <a:pt x="691955" y="2784117"/>
                  <a:pt x="890319" y="2604243"/>
                  <a:pt x="983610" y="2526272"/>
                </a:cubicBezTo>
                <a:cubicBezTo>
                  <a:pt x="1107998" y="2422311"/>
                  <a:pt x="1197689" y="2437933"/>
                  <a:pt x="1342081" y="2391356"/>
                </a:cubicBezTo>
                <a:cubicBezTo>
                  <a:pt x="1486473" y="2344779"/>
                  <a:pt x="1736575" y="2302259"/>
                  <a:pt x="1849965" y="2246808"/>
                </a:cubicBezTo>
                <a:cubicBezTo>
                  <a:pt x="1963355" y="2191357"/>
                  <a:pt x="1993677" y="2130897"/>
                  <a:pt x="2022419" y="2058649"/>
                </a:cubicBezTo>
                <a:cubicBezTo>
                  <a:pt x="2036790" y="2022525"/>
                  <a:pt x="2011314" y="1970339"/>
                  <a:pt x="1994983" y="1922611"/>
                </a:cubicBezTo>
                <a:lnTo>
                  <a:pt x="1985967" y="1890637"/>
                </a:lnTo>
                <a:lnTo>
                  <a:pt x="1923432" y="1835634"/>
                </a:lnTo>
                <a:cubicBezTo>
                  <a:pt x="1858070" y="1767665"/>
                  <a:pt x="1811402" y="1684711"/>
                  <a:pt x="1790628" y="1593260"/>
                </a:cubicBezTo>
                <a:lnTo>
                  <a:pt x="1783855" y="1532742"/>
                </a:lnTo>
                <a:lnTo>
                  <a:pt x="1738131" y="1511152"/>
                </a:lnTo>
                <a:cubicBezTo>
                  <a:pt x="1611430" y="1416687"/>
                  <a:pt x="1586503" y="1237701"/>
                  <a:pt x="1682455" y="1111376"/>
                </a:cubicBezTo>
                <a:lnTo>
                  <a:pt x="1688140" y="1106358"/>
                </a:lnTo>
                <a:lnTo>
                  <a:pt x="1653940" y="1037674"/>
                </a:lnTo>
                <a:cubicBezTo>
                  <a:pt x="1619265" y="948310"/>
                  <a:pt x="1600091" y="850062"/>
                  <a:pt x="1600091" y="746932"/>
                </a:cubicBezTo>
                <a:cubicBezTo>
                  <a:pt x="1600091" y="334412"/>
                  <a:pt x="1906870" y="0"/>
                  <a:pt x="2285299" y="0"/>
                </a:cubicBezTo>
                <a:close/>
              </a:path>
            </a:pathLst>
          </a:custGeom>
          <a:solidFill>
            <a:schemeClr val="bg1"/>
          </a:solidFill>
          <a:ln w="25400" cap="flat" cmpd="sng" algn="ctr">
            <a:no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58" name="Straight Connector 57"/>
          <p:cNvCxnSpPr/>
          <p:nvPr/>
        </p:nvCxnSpPr>
        <p:spPr>
          <a:xfrm>
            <a:off x="2754551" y="3805767"/>
            <a:ext cx="491067" cy="567267"/>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59" name="Rounded Rectangle 8"/>
          <p:cNvSpPr>
            <a:spLocks noChangeAspect="1"/>
          </p:cNvSpPr>
          <p:nvPr/>
        </p:nvSpPr>
        <p:spPr>
          <a:xfrm>
            <a:off x="2276185" y="3257552"/>
            <a:ext cx="535516" cy="537633"/>
          </a:xfrm>
          <a:custGeom>
            <a:avLst/>
            <a:gdLst/>
            <a:ahLst/>
            <a:cxnLst/>
            <a:rect l="l" t="t" r="r" b="b"/>
            <a:pathLst>
              <a:path w="2108013" h="2114577">
                <a:moveTo>
                  <a:pt x="1635016" y="1277932"/>
                </a:moveTo>
                <a:cubicBezTo>
                  <a:pt x="1612007" y="1277699"/>
                  <a:pt x="1588892" y="1284817"/>
                  <a:pt x="1571125" y="1299342"/>
                </a:cubicBezTo>
                <a:cubicBezTo>
                  <a:pt x="1535592" y="1328392"/>
                  <a:pt x="1534904" y="1376065"/>
                  <a:pt x="1569591" y="1405825"/>
                </a:cubicBezTo>
                <a:lnTo>
                  <a:pt x="1625812" y="1454058"/>
                </a:lnTo>
                <a:lnTo>
                  <a:pt x="1072358" y="1454058"/>
                </a:lnTo>
                <a:cubicBezTo>
                  <a:pt x="1022701" y="1454058"/>
                  <a:pt x="982446" y="1487771"/>
                  <a:pt x="982446" y="1529358"/>
                </a:cubicBezTo>
                <a:lnTo>
                  <a:pt x="982445" y="1529357"/>
                </a:lnTo>
                <a:cubicBezTo>
                  <a:pt x="982445" y="1570944"/>
                  <a:pt x="1022700" y="1604657"/>
                  <a:pt x="1072357" y="1604657"/>
                </a:cubicBezTo>
                <a:lnTo>
                  <a:pt x="1620489" y="1604658"/>
                </a:lnTo>
                <a:lnTo>
                  <a:pt x="1561418" y="1655337"/>
                </a:lnTo>
                <a:cubicBezTo>
                  <a:pt x="1526732" y="1685096"/>
                  <a:pt x="1527419" y="1732771"/>
                  <a:pt x="1562953" y="1761820"/>
                </a:cubicBezTo>
                <a:lnTo>
                  <a:pt x="1562950" y="1761820"/>
                </a:lnTo>
                <a:cubicBezTo>
                  <a:pt x="1598485" y="1790870"/>
                  <a:pt x="1655410" y="1790294"/>
                  <a:pt x="1690097" y="1760535"/>
                </a:cubicBezTo>
                <a:cubicBezTo>
                  <a:pt x="1757053" y="1703091"/>
                  <a:pt x="1824007" y="1645649"/>
                  <a:pt x="1890963" y="1588205"/>
                </a:cubicBezTo>
                <a:lnTo>
                  <a:pt x="1900175" y="1576278"/>
                </a:lnTo>
                <a:lnTo>
                  <a:pt x="1917710" y="1554732"/>
                </a:lnTo>
                <a:cubicBezTo>
                  <a:pt x="1931269" y="1527673"/>
                  <a:pt x="1925151" y="1495276"/>
                  <a:pt x="1899136" y="1472957"/>
                </a:cubicBezTo>
                <a:lnTo>
                  <a:pt x="1698272" y="1300627"/>
                </a:lnTo>
                <a:cubicBezTo>
                  <a:pt x="1680928" y="1285747"/>
                  <a:pt x="1658024" y="1278163"/>
                  <a:pt x="1635016" y="1277932"/>
                </a:cubicBezTo>
                <a:close/>
                <a:moveTo>
                  <a:pt x="495366" y="1051465"/>
                </a:moveTo>
                <a:cubicBezTo>
                  <a:pt x="472359" y="1051696"/>
                  <a:pt x="449455" y="1059280"/>
                  <a:pt x="432111" y="1074160"/>
                </a:cubicBezTo>
                <a:lnTo>
                  <a:pt x="231247" y="1246490"/>
                </a:lnTo>
                <a:cubicBezTo>
                  <a:pt x="205232" y="1268809"/>
                  <a:pt x="199114" y="1301206"/>
                  <a:pt x="212672" y="1328265"/>
                </a:cubicBezTo>
                <a:lnTo>
                  <a:pt x="230208" y="1349811"/>
                </a:lnTo>
                <a:lnTo>
                  <a:pt x="239419" y="1361738"/>
                </a:lnTo>
                <a:cubicBezTo>
                  <a:pt x="306375" y="1419182"/>
                  <a:pt x="373330" y="1476624"/>
                  <a:pt x="440286" y="1534068"/>
                </a:cubicBezTo>
                <a:cubicBezTo>
                  <a:pt x="474973" y="1563827"/>
                  <a:pt x="531898" y="1564403"/>
                  <a:pt x="567433" y="1535353"/>
                </a:cubicBezTo>
                <a:lnTo>
                  <a:pt x="567430" y="1535353"/>
                </a:lnTo>
                <a:cubicBezTo>
                  <a:pt x="602964" y="1506304"/>
                  <a:pt x="603651" y="1458629"/>
                  <a:pt x="568964" y="1428870"/>
                </a:cubicBezTo>
                <a:lnTo>
                  <a:pt x="509894" y="1378191"/>
                </a:lnTo>
                <a:lnTo>
                  <a:pt x="1058026" y="1378190"/>
                </a:lnTo>
                <a:cubicBezTo>
                  <a:pt x="1107683" y="1378190"/>
                  <a:pt x="1147938" y="1344477"/>
                  <a:pt x="1147938" y="1302890"/>
                </a:cubicBezTo>
                <a:lnTo>
                  <a:pt x="1147937" y="1302891"/>
                </a:lnTo>
                <a:cubicBezTo>
                  <a:pt x="1147937" y="1261304"/>
                  <a:pt x="1107681" y="1227591"/>
                  <a:pt x="1058024" y="1227591"/>
                </a:cubicBezTo>
                <a:lnTo>
                  <a:pt x="504571" y="1227591"/>
                </a:lnTo>
                <a:lnTo>
                  <a:pt x="560792" y="1179358"/>
                </a:lnTo>
                <a:cubicBezTo>
                  <a:pt x="595479" y="1149598"/>
                  <a:pt x="594791" y="1101925"/>
                  <a:pt x="559257" y="1072875"/>
                </a:cubicBezTo>
                <a:cubicBezTo>
                  <a:pt x="541491" y="1058350"/>
                  <a:pt x="518375" y="1051232"/>
                  <a:pt x="495366" y="1051465"/>
                </a:cubicBezTo>
                <a:close/>
                <a:moveTo>
                  <a:pt x="1635016" y="575582"/>
                </a:moveTo>
                <a:cubicBezTo>
                  <a:pt x="1612007" y="575348"/>
                  <a:pt x="1588892" y="582467"/>
                  <a:pt x="1571125" y="596992"/>
                </a:cubicBezTo>
                <a:cubicBezTo>
                  <a:pt x="1535592" y="626042"/>
                  <a:pt x="1534904" y="673715"/>
                  <a:pt x="1569591" y="703475"/>
                </a:cubicBezTo>
                <a:lnTo>
                  <a:pt x="1625812" y="751708"/>
                </a:lnTo>
                <a:lnTo>
                  <a:pt x="1072358" y="751708"/>
                </a:lnTo>
                <a:cubicBezTo>
                  <a:pt x="1022701" y="751708"/>
                  <a:pt x="982446" y="785421"/>
                  <a:pt x="982446" y="827008"/>
                </a:cubicBezTo>
                <a:lnTo>
                  <a:pt x="982445" y="827007"/>
                </a:lnTo>
                <a:cubicBezTo>
                  <a:pt x="982445" y="868594"/>
                  <a:pt x="1022700" y="902307"/>
                  <a:pt x="1072357" y="902307"/>
                </a:cubicBezTo>
                <a:lnTo>
                  <a:pt x="1620489" y="902308"/>
                </a:lnTo>
                <a:lnTo>
                  <a:pt x="1561418" y="952987"/>
                </a:lnTo>
                <a:cubicBezTo>
                  <a:pt x="1526732" y="982746"/>
                  <a:pt x="1527419" y="1030421"/>
                  <a:pt x="1562953" y="1059470"/>
                </a:cubicBezTo>
                <a:lnTo>
                  <a:pt x="1562950" y="1059470"/>
                </a:lnTo>
                <a:cubicBezTo>
                  <a:pt x="1598485" y="1088520"/>
                  <a:pt x="1655410" y="1087944"/>
                  <a:pt x="1690097" y="1058185"/>
                </a:cubicBezTo>
                <a:cubicBezTo>
                  <a:pt x="1757053" y="1000741"/>
                  <a:pt x="1824007" y="943299"/>
                  <a:pt x="1890963" y="885855"/>
                </a:cubicBezTo>
                <a:lnTo>
                  <a:pt x="1900175" y="873928"/>
                </a:lnTo>
                <a:lnTo>
                  <a:pt x="1917710" y="852382"/>
                </a:lnTo>
                <a:cubicBezTo>
                  <a:pt x="1931269" y="825323"/>
                  <a:pt x="1925151" y="792926"/>
                  <a:pt x="1899136" y="770607"/>
                </a:cubicBezTo>
                <a:lnTo>
                  <a:pt x="1698272" y="598277"/>
                </a:lnTo>
                <a:cubicBezTo>
                  <a:pt x="1680928" y="583397"/>
                  <a:pt x="1658024" y="575813"/>
                  <a:pt x="1635016" y="575582"/>
                </a:cubicBezTo>
                <a:close/>
                <a:moveTo>
                  <a:pt x="495366" y="349114"/>
                </a:moveTo>
                <a:cubicBezTo>
                  <a:pt x="472359" y="349346"/>
                  <a:pt x="449455" y="356930"/>
                  <a:pt x="432111" y="371810"/>
                </a:cubicBezTo>
                <a:lnTo>
                  <a:pt x="231247" y="544140"/>
                </a:lnTo>
                <a:cubicBezTo>
                  <a:pt x="205232" y="566459"/>
                  <a:pt x="199114" y="598856"/>
                  <a:pt x="212672" y="625915"/>
                </a:cubicBezTo>
                <a:lnTo>
                  <a:pt x="230208" y="647461"/>
                </a:lnTo>
                <a:lnTo>
                  <a:pt x="239419" y="659388"/>
                </a:lnTo>
                <a:cubicBezTo>
                  <a:pt x="306375" y="716832"/>
                  <a:pt x="373330" y="774274"/>
                  <a:pt x="440286" y="831718"/>
                </a:cubicBezTo>
                <a:cubicBezTo>
                  <a:pt x="474973" y="861477"/>
                  <a:pt x="531898" y="862053"/>
                  <a:pt x="567433" y="833003"/>
                </a:cubicBezTo>
                <a:lnTo>
                  <a:pt x="567430" y="833003"/>
                </a:lnTo>
                <a:cubicBezTo>
                  <a:pt x="602964" y="803954"/>
                  <a:pt x="603651" y="756279"/>
                  <a:pt x="568964" y="726520"/>
                </a:cubicBezTo>
                <a:lnTo>
                  <a:pt x="509894" y="675841"/>
                </a:lnTo>
                <a:lnTo>
                  <a:pt x="1058026" y="675840"/>
                </a:lnTo>
                <a:cubicBezTo>
                  <a:pt x="1107683" y="675840"/>
                  <a:pt x="1147938" y="642127"/>
                  <a:pt x="1147938" y="600540"/>
                </a:cubicBezTo>
                <a:lnTo>
                  <a:pt x="1147937" y="600541"/>
                </a:lnTo>
                <a:cubicBezTo>
                  <a:pt x="1147937" y="558954"/>
                  <a:pt x="1107681" y="525241"/>
                  <a:pt x="1058024" y="525241"/>
                </a:cubicBezTo>
                <a:lnTo>
                  <a:pt x="504571" y="525241"/>
                </a:lnTo>
                <a:lnTo>
                  <a:pt x="560792" y="477008"/>
                </a:lnTo>
                <a:cubicBezTo>
                  <a:pt x="595479" y="447248"/>
                  <a:pt x="594791" y="399574"/>
                  <a:pt x="559257" y="370525"/>
                </a:cubicBezTo>
                <a:cubicBezTo>
                  <a:pt x="541491" y="356000"/>
                  <a:pt x="518375" y="348881"/>
                  <a:pt x="495366" y="349114"/>
                </a:cubicBezTo>
                <a:close/>
                <a:moveTo>
                  <a:pt x="181120" y="0"/>
                </a:moveTo>
                <a:lnTo>
                  <a:pt x="1926893" y="0"/>
                </a:lnTo>
                <a:cubicBezTo>
                  <a:pt x="2026923" y="0"/>
                  <a:pt x="2108013" y="81090"/>
                  <a:pt x="2108013" y="181120"/>
                </a:cubicBezTo>
                <a:lnTo>
                  <a:pt x="2108013" y="1933457"/>
                </a:lnTo>
                <a:cubicBezTo>
                  <a:pt x="2108013" y="2033487"/>
                  <a:pt x="2026923" y="2114577"/>
                  <a:pt x="1926893" y="2114577"/>
                </a:cubicBezTo>
                <a:lnTo>
                  <a:pt x="181120" y="2114577"/>
                </a:lnTo>
                <a:cubicBezTo>
                  <a:pt x="81090" y="2114577"/>
                  <a:pt x="0" y="2033487"/>
                  <a:pt x="0" y="1933457"/>
                </a:cubicBezTo>
                <a:lnTo>
                  <a:pt x="0" y="181120"/>
                </a:lnTo>
                <a:cubicBezTo>
                  <a:pt x="0" y="81090"/>
                  <a:pt x="81090" y="0"/>
                  <a:pt x="181120" y="0"/>
                </a:cubicBezTo>
                <a:close/>
              </a:path>
            </a:pathLst>
          </a:custGeom>
          <a:solidFill>
            <a:srgbClr val="70D7F4"/>
          </a:solidFill>
          <a:ln w="25400" cap="flat" cmpd="sng" algn="ctr">
            <a:no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76816" name="Group 21"/>
          <p:cNvGrpSpPr>
            <a:grpSpLocks/>
          </p:cNvGrpSpPr>
          <p:nvPr/>
        </p:nvGrpSpPr>
        <p:grpSpPr bwMode="auto">
          <a:xfrm>
            <a:off x="4312419" y="2015067"/>
            <a:ext cx="3278716" cy="4030133"/>
            <a:chOff x="3119201" y="1388389"/>
            <a:chExt cx="2794208" cy="3435422"/>
          </a:xfrm>
        </p:grpSpPr>
        <p:sp>
          <p:nvSpPr>
            <p:cNvPr id="61" name="Rectangle 60"/>
            <p:cNvSpPr/>
            <p:nvPr/>
          </p:nvSpPr>
          <p:spPr>
            <a:xfrm>
              <a:off x="3124612" y="1653624"/>
              <a:ext cx="2759935" cy="3170187"/>
            </a:xfrm>
            <a:prstGeom prst="rect">
              <a:avLst/>
            </a:prstGeom>
            <a:solidFill>
              <a:schemeClr val="bg1">
                <a:lumMod val="85000"/>
                <a:alpha val="36000"/>
              </a:schemeClr>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1067" dirty="0">
                <a:solidFill>
                  <a:srgbClr val="FFFFFF"/>
                </a:solidFill>
                <a:latin typeface="Arial" panose="020B0604020202020204" pitchFamily="34" charset="0"/>
                <a:cs typeface="Arial" panose="020B0604020202020204" pitchFamily="34" charset="0"/>
              </a:endParaRPr>
            </a:p>
          </p:txBody>
        </p:sp>
        <p:sp>
          <p:nvSpPr>
            <p:cNvPr id="62" name="Rectangle 61"/>
            <p:cNvSpPr/>
            <p:nvPr/>
          </p:nvSpPr>
          <p:spPr bwMode="auto">
            <a:xfrm>
              <a:off x="3124612" y="1388389"/>
              <a:ext cx="2759935" cy="909376"/>
            </a:xfrm>
            <a:prstGeom prst="rect">
              <a:avLst/>
            </a:prstGeom>
            <a:solidFill>
              <a:srgbClr val="0070C0"/>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133" dirty="0">
                <a:latin typeface="Arial" panose="020B0604020202020204" pitchFamily="34" charset="0"/>
                <a:cs typeface="Arial" panose="020B0604020202020204" pitchFamily="34" charset="0"/>
              </a:endParaRPr>
            </a:p>
          </p:txBody>
        </p:sp>
        <p:sp>
          <p:nvSpPr>
            <p:cNvPr id="76836" name="Rectangle 62"/>
            <p:cNvSpPr>
              <a:spLocks noChangeArrowheads="1"/>
            </p:cNvSpPr>
            <p:nvPr/>
          </p:nvSpPr>
          <p:spPr bwMode="auto">
            <a:xfrm>
              <a:off x="3168574" y="1468352"/>
              <a:ext cx="2673294" cy="323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67" dirty="0">
                  <a:solidFill>
                    <a:schemeClr val="bg1"/>
                  </a:solidFill>
                  <a:latin typeface="Arial" panose="020B0604020202020204" pitchFamily="34" charset="0"/>
                  <a:cs typeface="Arial" panose="020B0604020202020204" pitchFamily="34" charset="0"/>
                </a:rPr>
                <a:t>VLANs</a:t>
              </a:r>
            </a:p>
          </p:txBody>
        </p:sp>
        <p:cxnSp>
          <p:nvCxnSpPr>
            <p:cNvPr id="64" name="Straight Connector 63"/>
            <p:cNvCxnSpPr/>
            <p:nvPr/>
          </p:nvCxnSpPr>
          <p:spPr>
            <a:xfrm>
              <a:off x="3932750" y="2934690"/>
              <a:ext cx="653004" cy="0"/>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p:cNvCxnSpPr/>
            <p:nvPr/>
          </p:nvCxnSpPr>
          <p:spPr>
            <a:xfrm>
              <a:off x="3983258" y="3115122"/>
              <a:ext cx="752218" cy="716314"/>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66" name="Straight Connector 65"/>
            <p:cNvCxnSpPr/>
            <p:nvPr/>
          </p:nvCxnSpPr>
          <p:spPr>
            <a:xfrm>
              <a:off x="3779421" y="3140383"/>
              <a:ext cx="0" cy="1078982"/>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67" name="TextBox 66"/>
            <p:cNvSpPr txBox="1"/>
            <p:nvPr/>
          </p:nvSpPr>
          <p:spPr>
            <a:xfrm>
              <a:off x="4459483" y="3091300"/>
              <a:ext cx="1165306" cy="262360"/>
            </a:xfrm>
            <a:prstGeom prst="rect">
              <a:avLst/>
            </a:prstGeom>
            <a:ln>
              <a:solidFill>
                <a:schemeClr val="tx1">
                  <a:lumMod val="50000"/>
                  <a:lumOff val="50000"/>
                </a:schemeClr>
              </a:solidFill>
            </a:ln>
          </p:spPr>
          <p:txBody>
            <a:bodyPr anchor="ctr">
              <a:spAutoFit/>
            </a:bodyPr>
            <a:lstStyle>
              <a:defPPr>
                <a:defRPr lang="en-US"/>
              </a:defPPr>
              <a:lvl1pPr>
                <a:defRPr sz="1400">
                  <a:solidFill>
                    <a:srgbClr val="435153"/>
                  </a:solidFill>
                </a:defRPr>
              </a:lvl1pPr>
            </a:lstStyle>
            <a:p>
              <a:pPr algn="ctr" eaLnBrk="1" hangingPunct="1">
                <a:defRPr/>
              </a:pPr>
              <a:r>
                <a:rPr lang="en-US"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Remediation</a:t>
              </a:r>
            </a:p>
          </p:txBody>
        </p:sp>
        <p:sp>
          <p:nvSpPr>
            <p:cNvPr id="76841" name="TextBox 67"/>
            <p:cNvSpPr txBox="1">
              <a:spLocks noChangeArrowheads="1"/>
            </p:cNvSpPr>
            <p:nvPr/>
          </p:nvSpPr>
          <p:spPr bwMode="auto">
            <a:xfrm>
              <a:off x="3240115" y="1885510"/>
              <a:ext cx="2673294" cy="262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400" dirty="0">
                  <a:solidFill>
                    <a:schemeClr val="bg1"/>
                  </a:solidFill>
                  <a:latin typeface="Arial" panose="020B0604020202020204" pitchFamily="34" charset="0"/>
                  <a:cs typeface="Arial" panose="020B0604020202020204" pitchFamily="34" charset="0"/>
                </a:rPr>
                <a:t>Dynamic VLAN Assignments</a:t>
              </a:r>
            </a:p>
          </p:txBody>
        </p:sp>
        <p:sp>
          <p:nvSpPr>
            <p:cNvPr id="69" name="Freeform 68"/>
            <p:cNvSpPr>
              <a:spLocks noChangeAspect="1"/>
            </p:cNvSpPr>
            <p:nvPr/>
          </p:nvSpPr>
          <p:spPr bwMode="auto">
            <a:xfrm>
              <a:off x="3191356" y="3697916"/>
              <a:ext cx="1230245" cy="730749"/>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843" name="TextBox 69"/>
            <p:cNvSpPr txBox="1">
              <a:spLocks noChangeArrowheads="1"/>
            </p:cNvSpPr>
            <p:nvPr/>
          </p:nvSpPr>
          <p:spPr bwMode="auto">
            <a:xfrm>
              <a:off x="3243566" y="4020822"/>
              <a:ext cx="1125578" cy="4111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467" b="1" dirty="0">
                  <a:latin typeface="Arial" panose="020B0604020202020204" pitchFamily="34" charset="0"/>
                  <a:cs typeface="Arial" panose="020B0604020202020204" pitchFamily="34" charset="0"/>
                </a:rPr>
                <a:t>Employees</a:t>
              </a:r>
            </a:p>
            <a:p>
              <a:pPr algn="ctr" eaLnBrk="1" hangingPunct="1"/>
              <a:r>
                <a:rPr lang="en-US" altLang="en-US" sz="1067" dirty="0">
                  <a:latin typeface="Arial" panose="020B0604020202020204" pitchFamily="34" charset="0"/>
                  <a:cs typeface="Arial" panose="020B0604020202020204" pitchFamily="34" charset="0"/>
                </a:rPr>
                <a:t>VLAN 3</a:t>
              </a:r>
            </a:p>
          </p:txBody>
        </p:sp>
        <p:sp>
          <p:nvSpPr>
            <p:cNvPr id="71" name="Freeform 70"/>
            <p:cNvSpPr>
              <a:spLocks noChangeAspect="1"/>
            </p:cNvSpPr>
            <p:nvPr/>
          </p:nvSpPr>
          <p:spPr bwMode="auto">
            <a:xfrm>
              <a:off x="4399955" y="3403813"/>
              <a:ext cx="1228441" cy="732553"/>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845" name="TextBox 71"/>
            <p:cNvSpPr txBox="1">
              <a:spLocks noChangeArrowheads="1"/>
            </p:cNvSpPr>
            <p:nvPr/>
          </p:nvSpPr>
          <p:spPr bwMode="auto">
            <a:xfrm>
              <a:off x="4523047" y="3701351"/>
              <a:ext cx="964144" cy="4111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467" b="1" dirty="0">
                  <a:latin typeface="Arial" panose="020B0604020202020204" pitchFamily="34" charset="0"/>
                  <a:cs typeface="Arial" panose="020B0604020202020204" pitchFamily="34" charset="0"/>
                </a:rPr>
                <a:t>Guest</a:t>
              </a:r>
            </a:p>
            <a:p>
              <a:pPr algn="ctr" eaLnBrk="1" hangingPunct="1"/>
              <a:r>
                <a:rPr lang="en-US" altLang="en-US" sz="1067" dirty="0">
                  <a:latin typeface="Arial" panose="020B0604020202020204" pitchFamily="34" charset="0"/>
                  <a:cs typeface="Arial" panose="020B0604020202020204" pitchFamily="34" charset="0"/>
                </a:rPr>
                <a:t>VLAN 4</a:t>
              </a:r>
            </a:p>
          </p:txBody>
        </p:sp>
        <p:sp>
          <p:nvSpPr>
            <p:cNvPr id="73" name="Freeform 72"/>
            <p:cNvSpPr>
              <a:spLocks noChangeAspect="1"/>
            </p:cNvSpPr>
            <p:nvPr/>
          </p:nvSpPr>
          <p:spPr bwMode="auto">
            <a:xfrm>
              <a:off x="4446856" y="2389786"/>
              <a:ext cx="1228441" cy="732553"/>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 name="Freeform 73"/>
            <p:cNvSpPr>
              <a:spLocks noChangeAspect="1"/>
            </p:cNvSpPr>
            <p:nvPr/>
          </p:nvSpPr>
          <p:spPr>
            <a:xfrm>
              <a:off x="4805827" y="2651412"/>
              <a:ext cx="227289" cy="368081"/>
            </a:xfrm>
            <a:custGeom>
              <a:avLst/>
              <a:gdLst>
                <a:gd name="connsiteX0" fmla="*/ 898403 w 1780674"/>
                <a:gd name="connsiteY0" fmla="*/ 2384816 h 2899610"/>
                <a:gd name="connsiteX1" fmla="*/ 1003911 w 1780674"/>
                <a:gd name="connsiteY1" fmla="*/ 2487812 h 2899610"/>
                <a:gd name="connsiteX2" fmla="*/ 898403 w 1780674"/>
                <a:gd name="connsiteY2" fmla="*/ 2590808 h 2899610"/>
                <a:gd name="connsiteX3" fmla="*/ 792895 w 1780674"/>
                <a:gd name="connsiteY3" fmla="*/ 2487812 h 2899610"/>
                <a:gd name="connsiteX4" fmla="*/ 898403 w 1780674"/>
                <a:gd name="connsiteY4" fmla="*/ 2384816 h 2899610"/>
                <a:gd name="connsiteX5" fmla="*/ 902560 w 1780674"/>
                <a:gd name="connsiteY5" fmla="*/ 2254908 h 2899610"/>
                <a:gd name="connsiteX6" fmla="*/ 673960 w 1780674"/>
                <a:gd name="connsiteY6" fmla="*/ 2483508 h 2899610"/>
                <a:gd name="connsiteX7" fmla="*/ 902560 w 1780674"/>
                <a:gd name="connsiteY7" fmla="*/ 2712108 h 2899610"/>
                <a:gd name="connsiteX8" fmla="*/ 1131160 w 1780674"/>
                <a:gd name="connsiteY8" fmla="*/ 2483508 h 2899610"/>
                <a:gd name="connsiteX9" fmla="*/ 902560 w 1780674"/>
                <a:gd name="connsiteY9" fmla="*/ 2254908 h 2899610"/>
                <a:gd name="connsiteX10" fmla="*/ 320039 w 1780674"/>
                <a:gd name="connsiteY10" fmla="*/ 1805835 h 2899610"/>
                <a:gd name="connsiteX11" fmla="*/ 1498332 w 1780674"/>
                <a:gd name="connsiteY11" fmla="*/ 1805835 h 2899610"/>
                <a:gd name="connsiteX12" fmla="*/ 1498332 w 1780674"/>
                <a:gd name="connsiteY12" fmla="*/ 1942574 h 2899610"/>
                <a:gd name="connsiteX13" fmla="*/ 320039 w 1780674"/>
                <a:gd name="connsiteY13" fmla="*/ 1942574 h 2899610"/>
                <a:gd name="connsiteX14" fmla="*/ 228601 w 1780674"/>
                <a:gd name="connsiteY14" fmla="*/ 1701943 h 2899610"/>
                <a:gd name="connsiteX15" fmla="*/ 228601 w 1780674"/>
                <a:gd name="connsiteY15" fmla="*/ 2038827 h 2899610"/>
                <a:gd name="connsiteX16" fmla="*/ 1588170 w 1780674"/>
                <a:gd name="connsiteY16" fmla="*/ 2038827 h 2899610"/>
                <a:gd name="connsiteX17" fmla="*/ 1588170 w 1780674"/>
                <a:gd name="connsiteY17" fmla="*/ 1701943 h 2899610"/>
                <a:gd name="connsiteX18" fmla="*/ 320039 w 1780674"/>
                <a:gd name="connsiteY18" fmla="*/ 1348010 h 2899610"/>
                <a:gd name="connsiteX19" fmla="*/ 1498332 w 1780674"/>
                <a:gd name="connsiteY19" fmla="*/ 1348010 h 2899610"/>
                <a:gd name="connsiteX20" fmla="*/ 1498332 w 1780674"/>
                <a:gd name="connsiteY20" fmla="*/ 1484749 h 2899610"/>
                <a:gd name="connsiteX21" fmla="*/ 320039 w 1780674"/>
                <a:gd name="connsiteY21" fmla="*/ 1484749 h 2899610"/>
                <a:gd name="connsiteX22" fmla="*/ 228601 w 1780674"/>
                <a:gd name="connsiteY22" fmla="*/ 1244118 h 2899610"/>
                <a:gd name="connsiteX23" fmla="*/ 228601 w 1780674"/>
                <a:gd name="connsiteY23" fmla="*/ 1581002 h 2899610"/>
                <a:gd name="connsiteX24" fmla="*/ 1588170 w 1780674"/>
                <a:gd name="connsiteY24" fmla="*/ 1581002 h 2899610"/>
                <a:gd name="connsiteX25" fmla="*/ 1588170 w 1780674"/>
                <a:gd name="connsiteY25" fmla="*/ 1244118 h 2899610"/>
                <a:gd name="connsiteX26" fmla="*/ 320039 w 1780674"/>
                <a:gd name="connsiteY26" fmla="*/ 892262 h 2899610"/>
                <a:gd name="connsiteX27" fmla="*/ 1498332 w 1780674"/>
                <a:gd name="connsiteY27" fmla="*/ 892262 h 2899610"/>
                <a:gd name="connsiteX28" fmla="*/ 1498332 w 1780674"/>
                <a:gd name="connsiteY28" fmla="*/ 1029001 h 2899610"/>
                <a:gd name="connsiteX29" fmla="*/ 320039 w 1780674"/>
                <a:gd name="connsiteY29" fmla="*/ 1029001 h 2899610"/>
                <a:gd name="connsiteX30" fmla="*/ 228601 w 1780674"/>
                <a:gd name="connsiteY30" fmla="*/ 788370 h 2899610"/>
                <a:gd name="connsiteX31" fmla="*/ 228601 w 1780674"/>
                <a:gd name="connsiteY31" fmla="*/ 1125254 h 2899610"/>
                <a:gd name="connsiteX32" fmla="*/ 1588170 w 1780674"/>
                <a:gd name="connsiteY32" fmla="*/ 1125254 h 2899610"/>
                <a:gd name="connsiteX33" fmla="*/ 1588170 w 1780674"/>
                <a:gd name="connsiteY33" fmla="*/ 788370 h 2899610"/>
                <a:gd name="connsiteX34" fmla="*/ 320039 w 1780674"/>
                <a:gd name="connsiteY34" fmla="*/ 421392 h 2899610"/>
                <a:gd name="connsiteX35" fmla="*/ 1498332 w 1780674"/>
                <a:gd name="connsiteY35" fmla="*/ 421392 h 2899610"/>
                <a:gd name="connsiteX36" fmla="*/ 1498332 w 1780674"/>
                <a:gd name="connsiteY36" fmla="*/ 558131 h 2899610"/>
                <a:gd name="connsiteX37" fmla="*/ 320039 w 1780674"/>
                <a:gd name="connsiteY37" fmla="*/ 558131 h 2899610"/>
                <a:gd name="connsiteX38" fmla="*/ 228601 w 1780674"/>
                <a:gd name="connsiteY38" fmla="*/ 317500 h 2899610"/>
                <a:gd name="connsiteX39" fmla="*/ 228601 w 1780674"/>
                <a:gd name="connsiteY39" fmla="*/ 654384 h 2899610"/>
                <a:gd name="connsiteX40" fmla="*/ 1588170 w 1780674"/>
                <a:gd name="connsiteY40" fmla="*/ 654384 h 2899610"/>
                <a:gd name="connsiteX41" fmla="*/ 1588170 w 1780674"/>
                <a:gd name="connsiteY41" fmla="*/ 317500 h 2899610"/>
                <a:gd name="connsiteX42" fmla="*/ 116314 w 1780674"/>
                <a:gd name="connsiteY42" fmla="*/ 0 h 2899610"/>
                <a:gd name="connsiteX43" fmla="*/ 1664360 w 1780674"/>
                <a:gd name="connsiteY43" fmla="*/ 0 h 2899610"/>
                <a:gd name="connsiteX44" fmla="*/ 1780674 w 1780674"/>
                <a:gd name="connsiteY44" fmla="*/ 116314 h 2899610"/>
                <a:gd name="connsiteX45" fmla="*/ 1780674 w 1780674"/>
                <a:gd name="connsiteY45" fmla="*/ 2783296 h 2899610"/>
                <a:gd name="connsiteX46" fmla="*/ 1664360 w 1780674"/>
                <a:gd name="connsiteY46" fmla="*/ 2899610 h 2899610"/>
                <a:gd name="connsiteX47" fmla="*/ 116314 w 1780674"/>
                <a:gd name="connsiteY47" fmla="*/ 2899610 h 2899610"/>
                <a:gd name="connsiteX48" fmla="*/ 0 w 1780674"/>
                <a:gd name="connsiteY48" fmla="*/ 2783296 h 2899610"/>
                <a:gd name="connsiteX49" fmla="*/ 0 w 1780674"/>
                <a:gd name="connsiteY49" fmla="*/ 116314 h 2899610"/>
                <a:gd name="connsiteX50" fmla="*/ 116314 w 1780674"/>
                <a:gd name="connsiteY50" fmla="*/ 0 h 289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0674" h="2899610">
                  <a:moveTo>
                    <a:pt x="898403" y="2384816"/>
                  </a:moveTo>
                  <a:cubicBezTo>
                    <a:pt x="956673" y="2384816"/>
                    <a:pt x="1003911" y="2430929"/>
                    <a:pt x="1003911" y="2487812"/>
                  </a:cubicBezTo>
                  <a:cubicBezTo>
                    <a:pt x="1003911" y="2544695"/>
                    <a:pt x="956673" y="2590808"/>
                    <a:pt x="898403" y="2590808"/>
                  </a:cubicBezTo>
                  <a:cubicBezTo>
                    <a:pt x="840133" y="2590808"/>
                    <a:pt x="792895" y="2544695"/>
                    <a:pt x="792895" y="2487812"/>
                  </a:cubicBezTo>
                  <a:cubicBezTo>
                    <a:pt x="792895" y="2430929"/>
                    <a:pt x="840133" y="2384816"/>
                    <a:pt x="898403" y="2384816"/>
                  </a:cubicBezTo>
                  <a:close/>
                  <a:moveTo>
                    <a:pt x="902560" y="2254908"/>
                  </a:moveTo>
                  <a:cubicBezTo>
                    <a:pt x="776308" y="2254908"/>
                    <a:pt x="673960" y="2357256"/>
                    <a:pt x="673960" y="2483508"/>
                  </a:cubicBezTo>
                  <a:cubicBezTo>
                    <a:pt x="673960" y="2609760"/>
                    <a:pt x="776308" y="2712108"/>
                    <a:pt x="902560" y="2712108"/>
                  </a:cubicBezTo>
                  <a:cubicBezTo>
                    <a:pt x="1028812" y="2712108"/>
                    <a:pt x="1131160" y="2609760"/>
                    <a:pt x="1131160" y="2483508"/>
                  </a:cubicBezTo>
                  <a:cubicBezTo>
                    <a:pt x="1131160" y="2357256"/>
                    <a:pt x="1028812" y="2254908"/>
                    <a:pt x="902560" y="2254908"/>
                  </a:cubicBezTo>
                  <a:close/>
                  <a:moveTo>
                    <a:pt x="320039" y="1805835"/>
                  </a:moveTo>
                  <a:lnTo>
                    <a:pt x="1498332" y="1805835"/>
                  </a:lnTo>
                  <a:lnTo>
                    <a:pt x="1498332" y="1942574"/>
                  </a:lnTo>
                  <a:lnTo>
                    <a:pt x="320039" y="1942574"/>
                  </a:lnTo>
                  <a:close/>
                  <a:moveTo>
                    <a:pt x="228601" y="1701943"/>
                  </a:moveTo>
                  <a:lnTo>
                    <a:pt x="228601" y="2038827"/>
                  </a:lnTo>
                  <a:lnTo>
                    <a:pt x="1588170" y="2038827"/>
                  </a:lnTo>
                  <a:lnTo>
                    <a:pt x="1588170" y="1701943"/>
                  </a:lnTo>
                  <a:close/>
                  <a:moveTo>
                    <a:pt x="320039" y="1348010"/>
                  </a:moveTo>
                  <a:lnTo>
                    <a:pt x="1498332" y="1348010"/>
                  </a:lnTo>
                  <a:lnTo>
                    <a:pt x="1498332" y="1484749"/>
                  </a:lnTo>
                  <a:lnTo>
                    <a:pt x="320039" y="1484749"/>
                  </a:lnTo>
                  <a:close/>
                  <a:moveTo>
                    <a:pt x="228601" y="1244118"/>
                  </a:moveTo>
                  <a:lnTo>
                    <a:pt x="228601" y="1581002"/>
                  </a:lnTo>
                  <a:lnTo>
                    <a:pt x="1588170" y="1581002"/>
                  </a:lnTo>
                  <a:lnTo>
                    <a:pt x="1588170" y="1244118"/>
                  </a:lnTo>
                  <a:close/>
                  <a:moveTo>
                    <a:pt x="320039" y="892262"/>
                  </a:moveTo>
                  <a:lnTo>
                    <a:pt x="1498332" y="892262"/>
                  </a:lnTo>
                  <a:lnTo>
                    <a:pt x="1498332" y="1029001"/>
                  </a:lnTo>
                  <a:lnTo>
                    <a:pt x="320039" y="1029001"/>
                  </a:lnTo>
                  <a:close/>
                  <a:moveTo>
                    <a:pt x="228601" y="788370"/>
                  </a:moveTo>
                  <a:lnTo>
                    <a:pt x="228601" y="1125254"/>
                  </a:lnTo>
                  <a:lnTo>
                    <a:pt x="1588170" y="1125254"/>
                  </a:lnTo>
                  <a:lnTo>
                    <a:pt x="1588170" y="788370"/>
                  </a:lnTo>
                  <a:close/>
                  <a:moveTo>
                    <a:pt x="320039" y="421392"/>
                  </a:moveTo>
                  <a:lnTo>
                    <a:pt x="1498332" y="421392"/>
                  </a:lnTo>
                  <a:lnTo>
                    <a:pt x="1498332" y="558131"/>
                  </a:lnTo>
                  <a:lnTo>
                    <a:pt x="320039" y="558131"/>
                  </a:lnTo>
                  <a:close/>
                  <a:moveTo>
                    <a:pt x="228601" y="317500"/>
                  </a:moveTo>
                  <a:lnTo>
                    <a:pt x="228601" y="654384"/>
                  </a:lnTo>
                  <a:lnTo>
                    <a:pt x="1588170" y="654384"/>
                  </a:lnTo>
                  <a:lnTo>
                    <a:pt x="1588170" y="317500"/>
                  </a:lnTo>
                  <a:close/>
                  <a:moveTo>
                    <a:pt x="116314" y="0"/>
                  </a:moveTo>
                  <a:lnTo>
                    <a:pt x="1664360" y="0"/>
                  </a:lnTo>
                  <a:cubicBezTo>
                    <a:pt x="1728598" y="0"/>
                    <a:pt x="1780674" y="52076"/>
                    <a:pt x="1780674" y="116314"/>
                  </a:cubicBezTo>
                  <a:lnTo>
                    <a:pt x="1780674" y="2783296"/>
                  </a:lnTo>
                  <a:cubicBezTo>
                    <a:pt x="1780674" y="2847534"/>
                    <a:pt x="1728598" y="2899610"/>
                    <a:pt x="1664360" y="2899610"/>
                  </a:cubicBezTo>
                  <a:lnTo>
                    <a:pt x="116314" y="2899610"/>
                  </a:lnTo>
                  <a:cubicBezTo>
                    <a:pt x="52076" y="2899610"/>
                    <a:pt x="0" y="2847534"/>
                    <a:pt x="0" y="2783296"/>
                  </a:cubicBezTo>
                  <a:lnTo>
                    <a:pt x="0" y="116314"/>
                  </a:lnTo>
                  <a:cubicBezTo>
                    <a:pt x="0" y="52076"/>
                    <a:pt x="52076" y="0"/>
                    <a:pt x="116314" y="0"/>
                  </a:cubicBezTo>
                  <a:close/>
                </a:path>
              </a:pathLst>
            </a:custGeom>
            <a:solidFill>
              <a:schemeClr val="bg1"/>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5" name="Freeform 74"/>
            <p:cNvSpPr>
              <a:spLocks noChangeAspect="1"/>
            </p:cNvSpPr>
            <p:nvPr/>
          </p:nvSpPr>
          <p:spPr>
            <a:xfrm>
              <a:off x="5069194" y="2655020"/>
              <a:ext cx="227289" cy="368081"/>
            </a:xfrm>
            <a:custGeom>
              <a:avLst/>
              <a:gdLst>
                <a:gd name="connsiteX0" fmla="*/ 898403 w 1780674"/>
                <a:gd name="connsiteY0" fmla="*/ 2384816 h 2899610"/>
                <a:gd name="connsiteX1" fmla="*/ 1003911 w 1780674"/>
                <a:gd name="connsiteY1" fmla="*/ 2487812 h 2899610"/>
                <a:gd name="connsiteX2" fmla="*/ 898403 w 1780674"/>
                <a:gd name="connsiteY2" fmla="*/ 2590808 h 2899610"/>
                <a:gd name="connsiteX3" fmla="*/ 792895 w 1780674"/>
                <a:gd name="connsiteY3" fmla="*/ 2487812 h 2899610"/>
                <a:gd name="connsiteX4" fmla="*/ 898403 w 1780674"/>
                <a:gd name="connsiteY4" fmla="*/ 2384816 h 2899610"/>
                <a:gd name="connsiteX5" fmla="*/ 902560 w 1780674"/>
                <a:gd name="connsiteY5" fmla="*/ 2254908 h 2899610"/>
                <a:gd name="connsiteX6" fmla="*/ 673960 w 1780674"/>
                <a:gd name="connsiteY6" fmla="*/ 2483508 h 2899610"/>
                <a:gd name="connsiteX7" fmla="*/ 902560 w 1780674"/>
                <a:gd name="connsiteY7" fmla="*/ 2712108 h 2899610"/>
                <a:gd name="connsiteX8" fmla="*/ 1131160 w 1780674"/>
                <a:gd name="connsiteY8" fmla="*/ 2483508 h 2899610"/>
                <a:gd name="connsiteX9" fmla="*/ 902560 w 1780674"/>
                <a:gd name="connsiteY9" fmla="*/ 2254908 h 2899610"/>
                <a:gd name="connsiteX10" fmla="*/ 320039 w 1780674"/>
                <a:gd name="connsiteY10" fmla="*/ 1805835 h 2899610"/>
                <a:gd name="connsiteX11" fmla="*/ 1498332 w 1780674"/>
                <a:gd name="connsiteY11" fmla="*/ 1805835 h 2899610"/>
                <a:gd name="connsiteX12" fmla="*/ 1498332 w 1780674"/>
                <a:gd name="connsiteY12" fmla="*/ 1942574 h 2899610"/>
                <a:gd name="connsiteX13" fmla="*/ 320039 w 1780674"/>
                <a:gd name="connsiteY13" fmla="*/ 1942574 h 2899610"/>
                <a:gd name="connsiteX14" fmla="*/ 228601 w 1780674"/>
                <a:gd name="connsiteY14" fmla="*/ 1701943 h 2899610"/>
                <a:gd name="connsiteX15" fmla="*/ 228601 w 1780674"/>
                <a:gd name="connsiteY15" fmla="*/ 2038827 h 2899610"/>
                <a:gd name="connsiteX16" fmla="*/ 1588170 w 1780674"/>
                <a:gd name="connsiteY16" fmla="*/ 2038827 h 2899610"/>
                <a:gd name="connsiteX17" fmla="*/ 1588170 w 1780674"/>
                <a:gd name="connsiteY17" fmla="*/ 1701943 h 2899610"/>
                <a:gd name="connsiteX18" fmla="*/ 320039 w 1780674"/>
                <a:gd name="connsiteY18" fmla="*/ 1348010 h 2899610"/>
                <a:gd name="connsiteX19" fmla="*/ 1498332 w 1780674"/>
                <a:gd name="connsiteY19" fmla="*/ 1348010 h 2899610"/>
                <a:gd name="connsiteX20" fmla="*/ 1498332 w 1780674"/>
                <a:gd name="connsiteY20" fmla="*/ 1484749 h 2899610"/>
                <a:gd name="connsiteX21" fmla="*/ 320039 w 1780674"/>
                <a:gd name="connsiteY21" fmla="*/ 1484749 h 2899610"/>
                <a:gd name="connsiteX22" fmla="*/ 228601 w 1780674"/>
                <a:gd name="connsiteY22" fmla="*/ 1244118 h 2899610"/>
                <a:gd name="connsiteX23" fmla="*/ 228601 w 1780674"/>
                <a:gd name="connsiteY23" fmla="*/ 1581002 h 2899610"/>
                <a:gd name="connsiteX24" fmla="*/ 1588170 w 1780674"/>
                <a:gd name="connsiteY24" fmla="*/ 1581002 h 2899610"/>
                <a:gd name="connsiteX25" fmla="*/ 1588170 w 1780674"/>
                <a:gd name="connsiteY25" fmla="*/ 1244118 h 2899610"/>
                <a:gd name="connsiteX26" fmla="*/ 320039 w 1780674"/>
                <a:gd name="connsiteY26" fmla="*/ 892262 h 2899610"/>
                <a:gd name="connsiteX27" fmla="*/ 1498332 w 1780674"/>
                <a:gd name="connsiteY27" fmla="*/ 892262 h 2899610"/>
                <a:gd name="connsiteX28" fmla="*/ 1498332 w 1780674"/>
                <a:gd name="connsiteY28" fmla="*/ 1029001 h 2899610"/>
                <a:gd name="connsiteX29" fmla="*/ 320039 w 1780674"/>
                <a:gd name="connsiteY29" fmla="*/ 1029001 h 2899610"/>
                <a:gd name="connsiteX30" fmla="*/ 228601 w 1780674"/>
                <a:gd name="connsiteY30" fmla="*/ 788370 h 2899610"/>
                <a:gd name="connsiteX31" fmla="*/ 228601 w 1780674"/>
                <a:gd name="connsiteY31" fmla="*/ 1125254 h 2899610"/>
                <a:gd name="connsiteX32" fmla="*/ 1588170 w 1780674"/>
                <a:gd name="connsiteY32" fmla="*/ 1125254 h 2899610"/>
                <a:gd name="connsiteX33" fmla="*/ 1588170 w 1780674"/>
                <a:gd name="connsiteY33" fmla="*/ 788370 h 2899610"/>
                <a:gd name="connsiteX34" fmla="*/ 320039 w 1780674"/>
                <a:gd name="connsiteY34" fmla="*/ 421392 h 2899610"/>
                <a:gd name="connsiteX35" fmla="*/ 1498332 w 1780674"/>
                <a:gd name="connsiteY35" fmla="*/ 421392 h 2899610"/>
                <a:gd name="connsiteX36" fmla="*/ 1498332 w 1780674"/>
                <a:gd name="connsiteY36" fmla="*/ 558131 h 2899610"/>
                <a:gd name="connsiteX37" fmla="*/ 320039 w 1780674"/>
                <a:gd name="connsiteY37" fmla="*/ 558131 h 2899610"/>
                <a:gd name="connsiteX38" fmla="*/ 228601 w 1780674"/>
                <a:gd name="connsiteY38" fmla="*/ 317500 h 2899610"/>
                <a:gd name="connsiteX39" fmla="*/ 228601 w 1780674"/>
                <a:gd name="connsiteY39" fmla="*/ 654384 h 2899610"/>
                <a:gd name="connsiteX40" fmla="*/ 1588170 w 1780674"/>
                <a:gd name="connsiteY40" fmla="*/ 654384 h 2899610"/>
                <a:gd name="connsiteX41" fmla="*/ 1588170 w 1780674"/>
                <a:gd name="connsiteY41" fmla="*/ 317500 h 2899610"/>
                <a:gd name="connsiteX42" fmla="*/ 116314 w 1780674"/>
                <a:gd name="connsiteY42" fmla="*/ 0 h 2899610"/>
                <a:gd name="connsiteX43" fmla="*/ 1664360 w 1780674"/>
                <a:gd name="connsiteY43" fmla="*/ 0 h 2899610"/>
                <a:gd name="connsiteX44" fmla="*/ 1780674 w 1780674"/>
                <a:gd name="connsiteY44" fmla="*/ 116314 h 2899610"/>
                <a:gd name="connsiteX45" fmla="*/ 1780674 w 1780674"/>
                <a:gd name="connsiteY45" fmla="*/ 2783296 h 2899610"/>
                <a:gd name="connsiteX46" fmla="*/ 1664360 w 1780674"/>
                <a:gd name="connsiteY46" fmla="*/ 2899610 h 2899610"/>
                <a:gd name="connsiteX47" fmla="*/ 116314 w 1780674"/>
                <a:gd name="connsiteY47" fmla="*/ 2899610 h 2899610"/>
                <a:gd name="connsiteX48" fmla="*/ 0 w 1780674"/>
                <a:gd name="connsiteY48" fmla="*/ 2783296 h 2899610"/>
                <a:gd name="connsiteX49" fmla="*/ 0 w 1780674"/>
                <a:gd name="connsiteY49" fmla="*/ 116314 h 2899610"/>
                <a:gd name="connsiteX50" fmla="*/ 116314 w 1780674"/>
                <a:gd name="connsiteY50" fmla="*/ 0 h 289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0674" h="2899610">
                  <a:moveTo>
                    <a:pt x="898403" y="2384816"/>
                  </a:moveTo>
                  <a:cubicBezTo>
                    <a:pt x="956673" y="2384816"/>
                    <a:pt x="1003911" y="2430929"/>
                    <a:pt x="1003911" y="2487812"/>
                  </a:cubicBezTo>
                  <a:cubicBezTo>
                    <a:pt x="1003911" y="2544695"/>
                    <a:pt x="956673" y="2590808"/>
                    <a:pt x="898403" y="2590808"/>
                  </a:cubicBezTo>
                  <a:cubicBezTo>
                    <a:pt x="840133" y="2590808"/>
                    <a:pt x="792895" y="2544695"/>
                    <a:pt x="792895" y="2487812"/>
                  </a:cubicBezTo>
                  <a:cubicBezTo>
                    <a:pt x="792895" y="2430929"/>
                    <a:pt x="840133" y="2384816"/>
                    <a:pt x="898403" y="2384816"/>
                  </a:cubicBezTo>
                  <a:close/>
                  <a:moveTo>
                    <a:pt x="902560" y="2254908"/>
                  </a:moveTo>
                  <a:cubicBezTo>
                    <a:pt x="776308" y="2254908"/>
                    <a:pt x="673960" y="2357256"/>
                    <a:pt x="673960" y="2483508"/>
                  </a:cubicBezTo>
                  <a:cubicBezTo>
                    <a:pt x="673960" y="2609760"/>
                    <a:pt x="776308" y="2712108"/>
                    <a:pt x="902560" y="2712108"/>
                  </a:cubicBezTo>
                  <a:cubicBezTo>
                    <a:pt x="1028812" y="2712108"/>
                    <a:pt x="1131160" y="2609760"/>
                    <a:pt x="1131160" y="2483508"/>
                  </a:cubicBezTo>
                  <a:cubicBezTo>
                    <a:pt x="1131160" y="2357256"/>
                    <a:pt x="1028812" y="2254908"/>
                    <a:pt x="902560" y="2254908"/>
                  </a:cubicBezTo>
                  <a:close/>
                  <a:moveTo>
                    <a:pt x="320039" y="1805835"/>
                  </a:moveTo>
                  <a:lnTo>
                    <a:pt x="1498332" y="1805835"/>
                  </a:lnTo>
                  <a:lnTo>
                    <a:pt x="1498332" y="1942574"/>
                  </a:lnTo>
                  <a:lnTo>
                    <a:pt x="320039" y="1942574"/>
                  </a:lnTo>
                  <a:close/>
                  <a:moveTo>
                    <a:pt x="228601" y="1701943"/>
                  </a:moveTo>
                  <a:lnTo>
                    <a:pt x="228601" y="2038827"/>
                  </a:lnTo>
                  <a:lnTo>
                    <a:pt x="1588170" y="2038827"/>
                  </a:lnTo>
                  <a:lnTo>
                    <a:pt x="1588170" y="1701943"/>
                  </a:lnTo>
                  <a:close/>
                  <a:moveTo>
                    <a:pt x="320039" y="1348010"/>
                  </a:moveTo>
                  <a:lnTo>
                    <a:pt x="1498332" y="1348010"/>
                  </a:lnTo>
                  <a:lnTo>
                    <a:pt x="1498332" y="1484749"/>
                  </a:lnTo>
                  <a:lnTo>
                    <a:pt x="320039" y="1484749"/>
                  </a:lnTo>
                  <a:close/>
                  <a:moveTo>
                    <a:pt x="228601" y="1244118"/>
                  </a:moveTo>
                  <a:lnTo>
                    <a:pt x="228601" y="1581002"/>
                  </a:lnTo>
                  <a:lnTo>
                    <a:pt x="1588170" y="1581002"/>
                  </a:lnTo>
                  <a:lnTo>
                    <a:pt x="1588170" y="1244118"/>
                  </a:lnTo>
                  <a:close/>
                  <a:moveTo>
                    <a:pt x="320039" y="892262"/>
                  </a:moveTo>
                  <a:lnTo>
                    <a:pt x="1498332" y="892262"/>
                  </a:lnTo>
                  <a:lnTo>
                    <a:pt x="1498332" y="1029001"/>
                  </a:lnTo>
                  <a:lnTo>
                    <a:pt x="320039" y="1029001"/>
                  </a:lnTo>
                  <a:close/>
                  <a:moveTo>
                    <a:pt x="228601" y="788370"/>
                  </a:moveTo>
                  <a:lnTo>
                    <a:pt x="228601" y="1125254"/>
                  </a:lnTo>
                  <a:lnTo>
                    <a:pt x="1588170" y="1125254"/>
                  </a:lnTo>
                  <a:lnTo>
                    <a:pt x="1588170" y="788370"/>
                  </a:lnTo>
                  <a:close/>
                  <a:moveTo>
                    <a:pt x="320039" y="421392"/>
                  </a:moveTo>
                  <a:lnTo>
                    <a:pt x="1498332" y="421392"/>
                  </a:lnTo>
                  <a:lnTo>
                    <a:pt x="1498332" y="558131"/>
                  </a:lnTo>
                  <a:lnTo>
                    <a:pt x="320039" y="558131"/>
                  </a:lnTo>
                  <a:close/>
                  <a:moveTo>
                    <a:pt x="228601" y="317500"/>
                  </a:moveTo>
                  <a:lnTo>
                    <a:pt x="228601" y="654384"/>
                  </a:lnTo>
                  <a:lnTo>
                    <a:pt x="1588170" y="654384"/>
                  </a:lnTo>
                  <a:lnTo>
                    <a:pt x="1588170" y="317500"/>
                  </a:lnTo>
                  <a:close/>
                  <a:moveTo>
                    <a:pt x="116314" y="0"/>
                  </a:moveTo>
                  <a:lnTo>
                    <a:pt x="1664360" y="0"/>
                  </a:lnTo>
                  <a:cubicBezTo>
                    <a:pt x="1728598" y="0"/>
                    <a:pt x="1780674" y="52076"/>
                    <a:pt x="1780674" y="116314"/>
                  </a:cubicBezTo>
                  <a:lnTo>
                    <a:pt x="1780674" y="2783296"/>
                  </a:lnTo>
                  <a:cubicBezTo>
                    <a:pt x="1780674" y="2847534"/>
                    <a:pt x="1728598" y="2899610"/>
                    <a:pt x="1664360" y="2899610"/>
                  </a:cubicBezTo>
                  <a:lnTo>
                    <a:pt x="116314" y="2899610"/>
                  </a:lnTo>
                  <a:cubicBezTo>
                    <a:pt x="52076" y="2899610"/>
                    <a:pt x="0" y="2847534"/>
                    <a:pt x="0" y="2783296"/>
                  </a:cubicBezTo>
                  <a:lnTo>
                    <a:pt x="0" y="116314"/>
                  </a:lnTo>
                  <a:cubicBezTo>
                    <a:pt x="0" y="52076"/>
                    <a:pt x="52076" y="0"/>
                    <a:pt x="116314" y="0"/>
                  </a:cubicBezTo>
                  <a:close/>
                </a:path>
              </a:pathLst>
            </a:custGeom>
            <a:solidFill>
              <a:schemeClr val="bg1"/>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849" name="TextBox 75"/>
            <p:cNvSpPr txBox="1">
              <a:spLocks noChangeArrowheads="1"/>
            </p:cNvSpPr>
            <p:nvPr/>
          </p:nvSpPr>
          <p:spPr bwMode="auto">
            <a:xfrm>
              <a:off x="3119201" y="4476913"/>
              <a:ext cx="2722668" cy="2885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b="1" dirty="0">
                  <a:latin typeface="Arial" panose="020B0604020202020204" pitchFamily="34" charset="0"/>
                  <a:cs typeface="Arial" panose="020B0604020202020204" pitchFamily="34" charset="0"/>
                </a:rPr>
                <a:t>Per port/Per Domain/Per MAC</a:t>
              </a:r>
            </a:p>
          </p:txBody>
        </p:sp>
        <p:sp>
          <p:nvSpPr>
            <p:cNvPr id="77" name="Rounded Rectangle 8"/>
            <p:cNvSpPr>
              <a:spLocks noChangeAspect="1"/>
            </p:cNvSpPr>
            <p:nvPr/>
          </p:nvSpPr>
          <p:spPr>
            <a:xfrm>
              <a:off x="3557543" y="2694715"/>
              <a:ext cx="458185" cy="458297"/>
            </a:xfrm>
            <a:custGeom>
              <a:avLst/>
              <a:gdLst/>
              <a:ahLst/>
              <a:cxnLst/>
              <a:rect l="l" t="t" r="r" b="b"/>
              <a:pathLst>
                <a:path w="2108013" h="2114577">
                  <a:moveTo>
                    <a:pt x="1635016" y="1277932"/>
                  </a:moveTo>
                  <a:cubicBezTo>
                    <a:pt x="1612007" y="1277699"/>
                    <a:pt x="1588892" y="1284817"/>
                    <a:pt x="1571125" y="1299342"/>
                  </a:cubicBezTo>
                  <a:cubicBezTo>
                    <a:pt x="1535592" y="1328392"/>
                    <a:pt x="1534904" y="1376065"/>
                    <a:pt x="1569591" y="1405825"/>
                  </a:cubicBezTo>
                  <a:lnTo>
                    <a:pt x="1625812" y="1454058"/>
                  </a:lnTo>
                  <a:lnTo>
                    <a:pt x="1072358" y="1454058"/>
                  </a:lnTo>
                  <a:cubicBezTo>
                    <a:pt x="1022701" y="1454058"/>
                    <a:pt x="982446" y="1487771"/>
                    <a:pt x="982446" y="1529358"/>
                  </a:cubicBezTo>
                  <a:lnTo>
                    <a:pt x="982445" y="1529357"/>
                  </a:lnTo>
                  <a:cubicBezTo>
                    <a:pt x="982445" y="1570944"/>
                    <a:pt x="1022700" y="1604657"/>
                    <a:pt x="1072357" y="1604657"/>
                  </a:cubicBezTo>
                  <a:lnTo>
                    <a:pt x="1620489" y="1604658"/>
                  </a:lnTo>
                  <a:lnTo>
                    <a:pt x="1561418" y="1655337"/>
                  </a:lnTo>
                  <a:cubicBezTo>
                    <a:pt x="1526732" y="1685096"/>
                    <a:pt x="1527419" y="1732771"/>
                    <a:pt x="1562953" y="1761820"/>
                  </a:cubicBezTo>
                  <a:lnTo>
                    <a:pt x="1562950" y="1761820"/>
                  </a:lnTo>
                  <a:cubicBezTo>
                    <a:pt x="1598485" y="1790870"/>
                    <a:pt x="1655410" y="1790294"/>
                    <a:pt x="1690097" y="1760535"/>
                  </a:cubicBezTo>
                  <a:cubicBezTo>
                    <a:pt x="1757053" y="1703091"/>
                    <a:pt x="1824007" y="1645649"/>
                    <a:pt x="1890963" y="1588205"/>
                  </a:cubicBezTo>
                  <a:lnTo>
                    <a:pt x="1900175" y="1576278"/>
                  </a:lnTo>
                  <a:lnTo>
                    <a:pt x="1917710" y="1554732"/>
                  </a:lnTo>
                  <a:cubicBezTo>
                    <a:pt x="1931269" y="1527673"/>
                    <a:pt x="1925151" y="1495276"/>
                    <a:pt x="1899136" y="1472957"/>
                  </a:cubicBezTo>
                  <a:lnTo>
                    <a:pt x="1698272" y="1300627"/>
                  </a:lnTo>
                  <a:cubicBezTo>
                    <a:pt x="1680928" y="1285747"/>
                    <a:pt x="1658024" y="1278163"/>
                    <a:pt x="1635016" y="1277932"/>
                  </a:cubicBezTo>
                  <a:close/>
                  <a:moveTo>
                    <a:pt x="495366" y="1051465"/>
                  </a:moveTo>
                  <a:cubicBezTo>
                    <a:pt x="472359" y="1051696"/>
                    <a:pt x="449455" y="1059280"/>
                    <a:pt x="432111" y="1074160"/>
                  </a:cubicBezTo>
                  <a:lnTo>
                    <a:pt x="231247" y="1246490"/>
                  </a:lnTo>
                  <a:cubicBezTo>
                    <a:pt x="205232" y="1268809"/>
                    <a:pt x="199114" y="1301206"/>
                    <a:pt x="212672" y="1328265"/>
                  </a:cubicBezTo>
                  <a:lnTo>
                    <a:pt x="230208" y="1349811"/>
                  </a:lnTo>
                  <a:lnTo>
                    <a:pt x="239419" y="1361738"/>
                  </a:lnTo>
                  <a:cubicBezTo>
                    <a:pt x="306375" y="1419182"/>
                    <a:pt x="373330" y="1476624"/>
                    <a:pt x="440286" y="1534068"/>
                  </a:cubicBezTo>
                  <a:cubicBezTo>
                    <a:pt x="474973" y="1563827"/>
                    <a:pt x="531898" y="1564403"/>
                    <a:pt x="567433" y="1535353"/>
                  </a:cubicBezTo>
                  <a:lnTo>
                    <a:pt x="567430" y="1535353"/>
                  </a:lnTo>
                  <a:cubicBezTo>
                    <a:pt x="602964" y="1506304"/>
                    <a:pt x="603651" y="1458629"/>
                    <a:pt x="568964" y="1428870"/>
                  </a:cubicBezTo>
                  <a:lnTo>
                    <a:pt x="509894" y="1378191"/>
                  </a:lnTo>
                  <a:lnTo>
                    <a:pt x="1058026" y="1378190"/>
                  </a:lnTo>
                  <a:cubicBezTo>
                    <a:pt x="1107683" y="1378190"/>
                    <a:pt x="1147938" y="1344477"/>
                    <a:pt x="1147938" y="1302890"/>
                  </a:cubicBezTo>
                  <a:lnTo>
                    <a:pt x="1147937" y="1302891"/>
                  </a:lnTo>
                  <a:cubicBezTo>
                    <a:pt x="1147937" y="1261304"/>
                    <a:pt x="1107681" y="1227591"/>
                    <a:pt x="1058024" y="1227591"/>
                  </a:cubicBezTo>
                  <a:lnTo>
                    <a:pt x="504571" y="1227591"/>
                  </a:lnTo>
                  <a:lnTo>
                    <a:pt x="560792" y="1179358"/>
                  </a:lnTo>
                  <a:cubicBezTo>
                    <a:pt x="595479" y="1149598"/>
                    <a:pt x="594791" y="1101925"/>
                    <a:pt x="559257" y="1072875"/>
                  </a:cubicBezTo>
                  <a:cubicBezTo>
                    <a:pt x="541491" y="1058350"/>
                    <a:pt x="518375" y="1051232"/>
                    <a:pt x="495366" y="1051465"/>
                  </a:cubicBezTo>
                  <a:close/>
                  <a:moveTo>
                    <a:pt x="1635016" y="575582"/>
                  </a:moveTo>
                  <a:cubicBezTo>
                    <a:pt x="1612007" y="575348"/>
                    <a:pt x="1588892" y="582467"/>
                    <a:pt x="1571125" y="596992"/>
                  </a:cubicBezTo>
                  <a:cubicBezTo>
                    <a:pt x="1535592" y="626042"/>
                    <a:pt x="1534904" y="673715"/>
                    <a:pt x="1569591" y="703475"/>
                  </a:cubicBezTo>
                  <a:lnTo>
                    <a:pt x="1625812" y="751708"/>
                  </a:lnTo>
                  <a:lnTo>
                    <a:pt x="1072358" y="751708"/>
                  </a:lnTo>
                  <a:cubicBezTo>
                    <a:pt x="1022701" y="751708"/>
                    <a:pt x="982446" y="785421"/>
                    <a:pt x="982446" y="827008"/>
                  </a:cubicBezTo>
                  <a:lnTo>
                    <a:pt x="982445" y="827007"/>
                  </a:lnTo>
                  <a:cubicBezTo>
                    <a:pt x="982445" y="868594"/>
                    <a:pt x="1022700" y="902307"/>
                    <a:pt x="1072357" y="902307"/>
                  </a:cubicBezTo>
                  <a:lnTo>
                    <a:pt x="1620489" y="902308"/>
                  </a:lnTo>
                  <a:lnTo>
                    <a:pt x="1561418" y="952987"/>
                  </a:lnTo>
                  <a:cubicBezTo>
                    <a:pt x="1526732" y="982746"/>
                    <a:pt x="1527419" y="1030421"/>
                    <a:pt x="1562953" y="1059470"/>
                  </a:cubicBezTo>
                  <a:lnTo>
                    <a:pt x="1562950" y="1059470"/>
                  </a:lnTo>
                  <a:cubicBezTo>
                    <a:pt x="1598485" y="1088520"/>
                    <a:pt x="1655410" y="1087944"/>
                    <a:pt x="1690097" y="1058185"/>
                  </a:cubicBezTo>
                  <a:cubicBezTo>
                    <a:pt x="1757053" y="1000741"/>
                    <a:pt x="1824007" y="943299"/>
                    <a:pt x="1890963" y="885855"/>
                  </a:cubicBezTo>
                  <a:lnTo>
                    <a:pt x="1900175" y="873928"/>
                  </a:lnTo>
                  <a:lnTo>
                    <a:pt x="1917710" y="852382"/>
                  </a:lnTo>
                  <a:cubicBezTo>
                    <a:pt x="1931269" y="825323"/>
                    <a:pt x="1925151" y="792926"/>
                    <a:pt x="1899136" y="770607"/>
                  </a:cubicBezTo>
                  <a:lnTo>
                    <a:pt x="1698272" y="598277"/>
                  </a:lnTo>
                  <a:cubicBezTo>
                    <a:pt x="1680928" y="583397"/>
                    <a:pt x="1658024" y="575813"/>
                    <a:pt x="1635016" y="575582"/>
                  </a:cubicBezTo>
                  <a:close/>
                  <a:moveTo>
                    <a:pt x="495366" y="349114"/>
                  </a:moveTo>
                  <a:cubicBezTo>
                    <a:pt x="472359" y="349346"/>
                    <a:pt x="449455" y="356930"/>
                    <a:pt x="432111" y="371810"/>
                  </a:cubicBezTo>
                  <a:lnTo>
                    <a:pt x="231247" y="544140"/>
                  </a:lnTo>
                  <a:cubicBezTo>
                    <a:pt x="205232" y="566459"/>
                    <a:pt x="199114" y="598856"/>
                    <a:pt x="212672" y="625915"/>
                  </a:cubicBezTo>
                  <a:lnTo>
                    <a:pt x="230208" y="647461"/>
                  </a:lnTo>
                  <a:lnTo>
                    <a:pt x="239419" y="659388"/>
                  </a:lnTo>
                  <a:cubicBezTo>
                    <a:pt x="306375" y="716832"/>
                    <a:pt x="373330" y="774274"/>
                    <a:pt x="440286" y="831718"/>
                  </a:cubicBezTo>
                  <a:cubicBezTo>
                    <a:pt x="474973" y="861477"/>
                    <a:pt x="531898" y="862053"/>
                    <a:pt x="567433" y="833003"/>
                  </a:cubicBezTo>
                  <a:lnTo>
                    <a:pt x="567430" y="833003"/>
                  </a:lnTo>
                  <a:cubicBezTo>
                    <a:pt x="602964" y="803954"/>
                    <a:pt x="603651" y="756279"/>
                    <a:pt x="568964" y="726520"/>
                  </a:cubicBezTo>
                  <a:lnTo>
                    <a:pt x="509894" y="675841"/>
                  </a:lnTo>
                  <a:lnTo>
                    <a:pt x="1058026" y="675840"/>
                  </a:lnTo>
                  <a:cubicBezTo>
                    <a:pt x="1107683" y="675840"/>
                    <a:pt x="1147938" y="642127"/>
                    <a:pt x="1147938" y="600540"/>
                  </a:cubicBezTo>
                  <a:lnTo>
                    <a:pt x="1147937" y="600541"/>
                  </a:lnTo>
                  <a:cubicBezTo>
                    <a:pt x="1147937" y="558954"/>
                    <a:pt x="1107681" y="525241"/>
                    <a:pt x="1058024" y="525241"/>
                  </a:cubicBezTo>
                  <a:lnTo>
                    <a:pt x="504571" y="525241"/>
                  </a:lnTo>
                  <a:lnTo>
                    <a:pt x="560792" y="477008"/>
                  </a:lnTo>
                  <a:cubicBezTo>
                    <a:pt x="595479" y="447248"/>
                    <a:pt x="594791" y="399574"/>
                    <a:pt x="559257" y="370525"/>
                  </a:cubicBezTo>
                  <a:cubicBezTo>
                    <a:pt x="541491" y="356000"/>
                    <a:pt x="518375" y="348881"/>
                    <a:pt x="495366" y="349114"/>
                  </a:cubicBezTo>
                  <a:close/>
                  <a:moveTo>
                    <a:pt x="181120" y="0"/>
                  </a:moveTo>
                  <a:lnTo>
                    <a:pt x="1926893" y="0"/>
                  </a:lnTo>
                  <a:cubicBezTo>
                    <a:pt x="2026923" y="0"/>
                    <a:pt x="2108013" y="81090"/>
                    <a:pt x="2108013" y="181120"/>
                  </a:cubicBezTo>
                  <a:lnTo>
                    <a:pt x="2108013" y="1933457"/>
                  </a:lnTo>
                  <a:cubicBezTo>
                    <a:pt x="2108013" y="2033487"/>
                    <a:pt x="2026923" y="2114577"/>
                    <a:pt x="1926893" y="2114577"/>
                  </a:cubicBezTo>
                  <a:lnTo>
                    <a:pt x="181120" y="2114577"/>
                  </a:lnTo>
                  <a:cubicBezTo>
                    <a:pt x="81090" y="2114577"/>
                    <a:pt x="0" y="2033487"/>
                    <a:pt x="0" y="1933457"/>
                  </a:cubicBezTo>
                  <a:lnTo>
                    <a:pt x="0" y="181120"/>
                  </a:lnTo>
                  <a:cubicBezTo>
                    <a:pt x="0" y="81090"/>
                    <a:pt x="81090" y="0"/>
                    <a:pt x="181120" y="0"/>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76817" name="Group 40"/>
          <p:cNvGrpSpPr>
            <a:grpSpLocks/>
          </p:cNvGrpSpPr>
          <p:nvPr/>
        </p:nvGrpSpPr>
        <p:grpSpPr bwMode="auto">
          <a:xfrm>
            <a:off x="7713901" y="2015068"/>
            <a:ext cx="3236384" cy="4092686"/>
            <a:chOff x="6018403" y="1388389"/>
            <a:chExt cx="2759577" cy="3488746"/>
          </a:xfrm>
        </p:grpSpPr>
        <p:sp>
          <p:nvSpPr>
            <p:cNvPr id="79" name="Rectangle 78"/>
            <p:cNvSpPr/>
            <p:nvPr/>
          </p:nvSpPr>
          <p:spPr>
            <a:xfrm>
              <a:off x="6018403" y="1653624"/>
              <a:ext cx="2759577" cy="3170188"/>
            </a:xfrm>
            <a:prstGeom prst="rect">
              <a:avLst/>
            </a:prstGeom>
            <a:solidFill>
              <a:schemeClr val="bg1">
                <a:lumMod val="85000"/>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1067" dirty="0">
                <a:solidFill>
                  <a:srgbClr val="FFFFFF"/>
                </a:solidFill>
                <a:latin typeface="Arial" panose="020B0604020202020204" pitchFamily="34" charset="0"/>
                <a:cs typeface="Arial" panose="020B0604020202020204" pitchFamily="34" charset="0"/>
              </a:endParaRPr>
            </a:p>
          </p:txBody>
        </p:sp>
        <p:sp>
          <p:nvSpPr>
            <p:cNvPr id="80" name="Oval 79"/>
            <p:cNvSpPr/>
            <p:nvPr/>
          </p:nvSpPr>
          <p:spPr>
            <a:xfrm>
              <a:off x="6184447" y="2505263"/>
              <a:ext cx="1373472" cy="1373086"/>
            </a:xfrm>
            <a:prstGeom prst="ellipse">
              <a:avLst/>
            </a:prstGeom>
            <a:solidFill>
              <a:srgbClr val="70D7F4"/>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67" dirty="0">
                <a:latin typeface="Arial" panose="020B0604020202020204" pitchFamily="34" charset="0"/>
                <a:cs typeface="Arial" panose="020B0604020202020204" pitchFamily="34" charset="0"/>
              </a:endParaRPr>
            </a:p>
          </p:txBody>
        </p:sp>
        <p:sp>
          <p:nvSpPr>
            <p:cNvPr id="81" name="Rectangle 80"/>
            <p:cNvSpPr/>
            <p:nvPr/>
          </p:nvSpPr>
          <p:spPr bwMode="auto">
            <a:xfrm>
              <a:off x="6018403" y="1388389"/>
              <a:ext cx="2759577" cy="90937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33" dirty="0">
                <a:latin typeface="Arial" panose="020B0604020202020204" pitchFamily="34" charset="0"/>
                <a:cs typeface="Arial" panose="020B0604020202020204" pitchFamily="34" charset="0"/>
              </a:endParaRPr>
            </a:p>
          </p:txBody>
        </p:sp>
        <p:sp>
          <p:nvSpPr>
            <p:cNvPr id="76828" name="Rectangle 81"/>
            <p:cNvSpPr>
              <a:spLocks noChangeArrowheads="1"/>
            </p:cNvSpPr>
            <p:nvPr/>
          </p:nvSpPr>
          <p:spPr bwMode="auto">
            <a:xfrm>
              <a:off x="6061543" y="1456701"/>
              <a:ext cx="2673294" cy="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67" dirty="0">
                  <a:solidFill>
                    <a:schemeClr val="bg1"/>
                  </a:solidFill>
                  <a:latin typeface="Arial" panose="020B0604020202020204" pitchFamily="34" charset="0"/>
                  <a:cs typeface="Arial" panose="020B0604020202020204" pitchFamily="34" charset="0"/>
                </a:rPr>
                <a:t>Security Group Tags</a:t>
              </a:r>
            </a:p>
          </p:txBody>
        </p:sp>
        <p:cxnSp>
          <p:nvCxnSpPr>
            <p:cNvPr id="83" name="Straight Connector 82"/>
            <p:cNvCxnSpPr/>
            <p:nvPr/>
          </p:nvCxnSpPr>
          <p:spPr>
            <a:xfrm flipV="1">
              <a:off x="7548894" y="2810192"/>
              <a:ext cx="572130" cy="193063"/>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76830" name="TextBox 83"/>
            <p:cNvSpPr txBox="1">
              <a:spLocks noChangeArrowheads="1"/>
            </p:cNvSpPr>
            <p:nvPr/>
          </p:nvSpPr>
          <p:spPr bwMode="auto">
            <a:xfrm>
              <a:off x="6241741" y="4168765"/>
              <a:ext cx="2312900" cy="70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b="1" dirty="0">
                  <a:latin typeface="Arial" panose="020B0604020202020204" pitchFamily="34" charset="0"/>
                  <a:cs typeface="Arial" panose="020B0604020202020204" pitchFamily="34" charset="0"/>
                </a:rPr>
                <a:t>16 bit SGT assignment and SGT based Access Control</a:t>
              </a:r>
            </a:p>
          </p:txBody>
        </p:sp>
        <p:sp>
          <p:nvSpPr>
            <p:cNvPr id="76831" name="TextBox 84"/>
            <p:cNvSpPr txBox="1">
              <a:spLocks noChangeArrowheads="1"/>
            </p:cNvSpPr>
            <p:nvPr/>
          </p:nvSpPr>
          <p:spPr bwMode="auto">
            <a:xfrm>
              <a:off x="6070502" y="1793683"/>
              <a:ext cx="2673294" cy="44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400" dirty="0">
                  <a:solidFill>
                    <a:schemeClr val="bg1"/>
                  </a:solidFill>
                  <a:latin typeface="Arial" panose="020B0604020202020204" pitchFamily="34" charset="0"/>
                  <a:cs typeface="Arial" panose="020B0604020202020204" pitchFamily="34" charset="0"/>
                </a:rPr>
                <a:t> TrustSec Software-Defined Segmentation</a:t>
              </a:r>
            </a:p>
          </p:txBody>
        </p:sp>
        <p:sp>
          <p:nvSpPr>
            <p:cNvPr id="86" name="Oval 6"/>
            <p:cNvSpPr>
              <a:spLocks noChangeAspect="1"/>
            </p:cNvSpPr>
            <p:nvPr/>
          </p:nvSpPr>
          <p:spPr>
            <a:xfrm>
              <a:off x="6570679" y="2774106"/>
              <a:ext cx="591982" cy="656772"/>
            </a:xfrm>
            <a:custGeom>
              <a:avLst/>
              <a:gdLst/>
              <a:ahLst/>
              <a:cxnLst/>
              <a:rect l="l" t="t" r="r" b="b"/>
              <a:pathLst>
                <a:path w="4766011" h="5284916">
                  <a:moveTo>
                    <a:pt x="893440" y="5081078"/>
                  </a:moveTo>
                  <a:lnTo>
                    <a:pt x="3966235" y="5081078"/>
                  </a:lnTo>
                  <a:cubicBezTo>
                    <a:pt x="4022523" y="5081078"/>
                    <a:pt x="4068154" y="5126709"/>
                    <a:pt x="4068154" y="5182997"/>
                  </a:cubicBezTo>
                  <a:cubicBezTo>
                    <a:pt x="4068154" y="5239285"/>
                    <a:pt x="4022523" y="5284916"/>
                    <a:pt x="3966235" y="5284916"/>
                  </a:cubicBezTo>
                  <a:lnTo>
                    <a:pt x="893440" y="5284916"/>
                  </a:lnTo>
                  <a:cubicBezTo>
                    <a:pt x="837152" y="5284916"/>
                    <a:pt x="791521" y="5239285"/>
                    <a:pt x="791521" y="5182997"/>
                  </a:cubicBezTo>
                  <a:cubicBezTo>
                    <a:pt x="791521" y="5126709"/>
                    <a:pt x="837152" y="5081078"/>
                    <a:pt x="893440" y="5081078"/>
                  </a:cubicBezTo>
                  <a:close/>
                  <a:moveTo>
                    <a:pt x="2430230" y="3767361"/>
                  </a:moveTo>
                  <a:cubicBezTo>
                    <a:pt x="2565109" y="3767361"/>
                    <a:pt x="2674450" y="3872838"/>
                    <a:pt x="2674450" y="4002950"/>
                  </a:cubicBezTo>
                  <a:cubicBezTo>
                    <a:pt x="2674450" y="4133062"/>
                    <a:pt x="2565109" y="4238539"/>
                    <a:pt x="2430230" y="4238539"/>
                  </a:cubicBezTo>
                  <a:cubicBezTo>
                    <a:pt x="2295351" y="4238539"/>
                    <a:pt x="2186010" y="4133062"/>
                    <a:pt x="2186010" y="4002950"/>
                  </a:cubicBezTo>
                  <a:cubicBezTo>
                    <a:pt x="2186010" y="3872838"/>
                    <a:pt x="2295351" y="3767361"/>
                    <a:pt x="2430230" y="3767361"/>
                  </a:cubicBezTo>
                  <a:close/>
                  <a:moveTo>
                    <a:pt x="2285299" y="0"/>
                  </a:moveTo>
                  <a:cubicBezTo>
                    <a:pt x="2427214" y="0"/>
                    <a:pt x="2559046" y="47026"/>
                    <a:pt x="2668406" y="127564"/>
                  </a:cubicBezTo>
                  <a:lnTo>
                    <a:pt x="2692052" y="148829"/>
                  </a:lnTo>
                  <a:lnTo>
                    <a:pt x="2781702" y="164346"/>
                  </a:lnTo>
                  <a:cubicBezTo>
                    <a:pt x="3064601" y="255110"/>
                    <a:pt x="3189948" y="646838"/>
                    <a:pt x="3061675" y="1039292"/>
                  </a:cubicBezTo>
                  <a:lnTo>
                    <a:pt x="3033782" y="1107479"/>
                  </a:lnTo>
                  <a:lnTo>
                    <a:pt x="3062531" y="1139614"/>
                  </a:lnTo>
                  <a:cubicBezTo>
                    <a:pt x="3118495" y="1235729"/>
                    <a:pt x="3114525" y="1360094"/>
                    <a:pt x="3042561" y="1454837"/>
                  </a:cubicBezTo>
                  <a:lnTo>
                    <a:pt x="2962260" y="1525703"/>
                  </a:lnTo>
                  <a:lnTo>
                    <a:pt x="2954699" y="1593260"/>
                  </a:lnTo>
                  <a:cubicBezTo>
                    <a:pt x="2927000" y="1715195"/>
                    <a:pt x="2853265" y="1822023"/>
                    <a:pt x="2750570" y="1898369"/>
                  </a:cubicBezTo>
                  <a:lnTo>
                    <a:pt x="2685420" y="1932038"/>
                  </a:lnTo>
                  <a:lnTo>
                    <a:pt x="2687220" y="1949342"/>
                  </a:lnTo>
                  <a:cubicBezTo>
                    <a:pt x="2687781" y="2027378"/>
                    <a:pt x="2658998" y="2121043"/>
                    <a:pt x="2696559" y="2168409"/>
                  </a:cubicBezTo>
                  <a:cubicBezTo>
                    <a:pt x="2756657" y="2244195"/>
                    <a:pt x="2832433" y="2249422"/>
                    <a:pt x="2994435" y="2293848"/>
                  </a:cubicBezTo>
                  <a:cubicBezTo>
                    <a:pt x="3156437" y="2338274"/>
                    <a:pt x="3485668" y="2340888"/>
                    <a:pt x="3668574" y="2434967"/>
                  </a:cubicBezTo>
                  <a:cubicBezTo>
                    <a:pt x="3851480" y="2529047"/>
                    <a:pt x="4029160" y="2759019"/>
                    <a:pt x="4091871" y="2858325"/>
                  </a:cubicBezTo>
                  <a:lnTo>
                    <a:pt x="4101909" y="2875655"/>
                  </a:lnTo>
                  <a:lnTo>
                    <a:pt x="4178436" y="2968820"/>
                  </a:lnTo>
                  <a:cubicBezTo>
                    <a:pt x="4638478" y="3564411"/>
                    <a:pt x="5008838" y="4475315"/>
                    <a:pt x="4569059" y="4755594"/>
                  </a:cubicBezTo>
                  <a:cubicBezTo>
                    <a:pt x="4477439" y="4813986"/>
                    <a:pt x="4322024" y="4863253"/>
                    <a:pt x="4122752" y="4903398"/>
                  </a:cubicBezTo>
                  <a:lnTo>
                    <a:pt x="4056789" y="4915563"/>
                  </a:lnTo>
                  <a:lnTo>
                    <a:pt x="4056789" y="3276805"/>
                  </a:lnTo>
                  <a:cubicBezTo>
                    <a:pt x="4056789" y="3186051"/>
                    <a:pt x="3983219" y="3112481"/>
                    <a:pt x="3892465" y="3112481"/>
                  </a:cubicBezTo>
                  <a:lnTo>
                    <a:pt x="916004" y="3112481"/>
                  </a:lnTo>
                  <a:cubicBezTo>
                    <a:pt x="825250" y="3112481"/>
                    <a:pt x="751680" y="3186051"/>
                    <a:pt x="751680" y="3276805"/>
                  </a:cubicBezTo>
                  <a:lnTo>
                    <a:pt x="751680" y="4923393"/>
                  </a:lnTo>
                  <a:lnTo>
                    <a:pt x="643260" y="4903398"/>
                  </a:lnTo>
                  <a:cubicBezTo>
                    <a:pt x="443987" y="4863253"/>
                    <a:pt x="288573" y="4813986"/>
                    <a:pt x="196952" y="4755594"/>
                  </a:cubicBezTo>
                  <a:cubicBezTo>
                    <a:pt x="-242826" y="4475315"/>
                    <a:pt x="127533" y="3564411"/>
                    <a:pt x="587575" y="2968820"/>
                  </a:cubicBezTo>
                  <a:lnTo>
                    <a:pt x="601066" y="2952395"/>
                  </a:lnTo>
                  <a:lnTo>
                    <a:pt x="618732" y="2911270"/>
                  </a:lnTo>
                  <a:cubicBezTo>
                    <a:pt x="691955" y="2784117"/>
                    <a:pt x="890319" y="2604243"/>
                    <a:pt x="983610" y="2526272"/>
                  </a:cubicBezTo>
                  <a:cubicBezTo>
                    <a:pt x="1107998" y="2422311"/>
                    <a:pt x="1197689" y="2437933"/>
                    <a:pt x="1342081" y="2391356"/>
                  </a:cubicBezTo>
                  <a:cubicBezTo>
                    <a:pt x="1486473" y="2344779"/>
                    <a:pt x="1736575" y="2302259"/>
                    <a:pt x="1849965" y="2246808"/>
                  </a:cubicBezTo>
                  <a:cubicBezTo>
                    <a:pt x="1963355" y="2191357"/>
                    <a:pt x="1993677" y="2130897"/>
                    <a:pt x="2022419" y="2058649"/>
                  </a:cubicBezTo>
                  <a:cubicBezTo>
                    <a:pt x="2036790" y="2022525"/>
                    <a:pt x="2011314" y="1970339"/>
                    <a:pt x="1994983" y="1922611"/>
                  </a:cubicBezTo>
                  <a:lnTo>
                    <a:pt x="1985967" y="1890637"/>
                  </a:lnTo>
                  <a:lnTo>
                    <a:pt x="1923432" y="1835634"/>
                  </a:lnTo>
                  <a:cubicBezTo>
                    <a:pt x="1858070" y="1767665"/>
                    <a:pt x="1811402" y="1684711"/>
                    <a:pt x="1790628" y="1593260"/>
                  </a:cubicBezTo>
                  <a:lnTo>
                    <a:pt x="1783855" y="1532742"/>
                  </a:lnTo>
                  <a:lnTo>
                    <a:pt x="1738131" y="1511152"/>
                  </a:lnTo>
                  <a:cubicBezTo>
                    <a:pt x="1611430" y="1416687"/>
                    <a:pt x="1586503" y="1237701"/>
                    <a:pt x="1682455" y="1111376"/>
                  </a:cubicBezTo>
                  <a:lnTo>
                    <a:pt x="1688140" y="1106358"/>
                  </a:lnTo>
                  <a:lnTo>
                    <a:pt x="1653940" y="1037674"/>
                  </a:lnTo>
                  <a:cubicBezTo>
                    <a:pt x="1619265" y="948310"/>
                    <a:pt x="1600091" y="850062"/>
                    <a:pt x="1600091" y="746932"/>
                  </a:cubicBezTo>
                  <a:cubicBezTo>
                    <a:pt x="1600091" y="334412"/>
                    <a:pt x="1906870" y="0"/>
                    <a:pt x="2285299" y="0"/>
                  </a:cubicBezTo>
                  <a:close/>
                </a:path>
              </a:pathLst>
            </a:custGeom>
            <a:solidFill>
              <a:schemeClr val="bg1"/>
            </a:solidFill>
            <a:ln w="25400" cap="flat" cmpd="sng" algn="ctr">
              <a:no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 name="Rounded Rectangle 8"/>
            <p:cNvSpPr>
              <a:spLocks noChangeAspect="1"/>
            </p:cNvSpPr>
            <p:nvPr/>
          </p:nvSpPr>
          <p:spPr>
            <a:xfrm>
              <a:off x="8121024" y="2568413"/>
              <a:ext cx="456620" cy="458297"/>
            </a:xfrm>
            <a:custGeom>
              <a:avLst/>
              <a:gdLst/>
              <a:ahLst/>
              <a:cxnLst/>
              <a:rect l="l" t="t" r="r" b="b"/>
              <a:pathLst>
                <a:path w="2108013" h="2114577">
                  <a:moveTo>
                    <a:pt x="1635016" y="1277932"/>
                  </a:moveTo>
                  <a:cubicBezTo>
                    <a:pt x="1612007" y="1277699"/>
                    <a:pt x="1588892" y="1284817"/>
                    <a:pt x="1571125" y="1299342"/>
                  </a:cubicBezTo>
                  <a:cubicBezTo>
                    <a:pt x="1535592" y="1328392"/>
                    <a:pt x="1534904" y="1376065"/>
                    <a:pt x="1569591" y="1405825"/>
                  </a:cubicBezTo>
                  <a:lnTo>
                    <a:pt x="1625812" y="1454058"/>
                  </a:lnTo>
                  <a:lnTo>
                    <a:pt x="1072358" y="1454058"/>
                  </a:lnTo>
                  <a:cubicBezTo>
                    <a:pt x="1022701" y="1454058"/>
                    <a:pt x="982446" y="1487771"/>
                    <a:pt x="982446" y="1529358"/>
                  </a:cubicBezTo>
                  <a:lnTo>
                    <a:pt x="982445" y="1529357"/>
                  </a:lnTo>
                  <a:cubicBezTo>
                    <a:pt x="982445" y="1570944"/>
                    <a:pt x="1022700" y="1604657"/>
                    <a:pt x="1072357" y="1604657"/>
                  </a:cubicBezTo>
                  <a:lnTo>
                    <a:pt x="1620489" y="1604658"/>
                  </a:lnTo>
                  <a:lnTo>
                    <a:pt x="1561418" y="1655337"/>
                  </a:lnTo>
                  <a:cubicBezTo>
                    <a:pt x="1526732" y="1685096"/>
                    <a:pt x="1527419" y="1732771"/>
                    <a:pt x="1562953" y="1761820"/>
                  </a:cubicBezTo>
                  <a:lnTo>
                    <a:pt x="1562950" y="1761820"/>
                  </a:lnTo>
                  <a:cubicBezTo>
                    <a:pt x="1598485" y="1790870"/>
                    <a:pt x="1655410" y="1790294"/>
                    <a:pt x="1690097" y="1760535"/>
                  </a:cubicBezTo>
                  <a:cubicBezTo>
                    <a:pt x="1757053" y="1703091"/>
                    <a:pt x="1824007" y="1645649"/>
                    <a:pt x="1890963" y="1588205"/>
                  </a:cubicBezTo>
                  <a:lnTo>
                    <a:pt x="1900175" y="1576278"/>
                  </a:lnTo>
                  <a:lnTo>
                    <a:pt x="1917710" y="1554732"/>
                  </a:lnTo>
                  <a:cubicBezTo>
                    <a:pt x="1931269" y="1527673"/>
                    <a:pt x="1925151" y="1495276"/>
                    <a:pt x="1899136" y="1472957"/>
                  </a:cubicBezTo>
                  <a:lnTo>
                    <a:pt x="1698272" y="1300627"/>
                  </a:lnTo>
                  <a:cubicBezTo>
                    <a:pt x="1680928" y="1285747"/>
                    <a:pt x="1658024" y="1278163"/>
                    <a:pt x="1635016" y="1277932"/>
                  </a:cubicBezTo>
                  <a:close/>
                  <a:moveTo>
                    <a:pt x="495366" y="1051465"/>
                  </a:moveTo>
                  <a:cubicBezTo>
                    <a:pt x="472359" y="1051696"/>
                    <a:pt x="449455" y="1059280"/>
                    <a:pt x="432111" y="1074160"/>
                  </a:cubicBezTo>
                  <a:lnTo>
                    <a:pt x="231247" y="1246490"/>
                  </a:lnTo>
                  <a:cubicBezTo>
                    <a:pt x="205232" y="1268809"/>
                    <a:pt x="199114" y="1301206"/>
                    <a:pt x="212672" y="1328265"/>
                  </a:cubicBezTo>
                  <a:lnTo>
                    <a:pt x="230208" y="1349811"/>
                  </a:lnTo>
                  <a:lnTo>
                    <a:pt x="239419" y="1361738"/>
                  </a:lnTo>
                  <a:cubicBezTo>
                    <a:pt x="306375" y="1419182"/>
                    <a:pt x="373330" y="1476624"/>
                    <a:pt x="440286" y="1534068"/>
                  </a:cubicBezTo>
                  <a:cubicBezTo>
                    <a:pt x="474973" y="1563827"/>
                    <a:pt x="531898" y="1564403"/>
                    <a:pt x="567433" y="1535353"/>
                  </a:cubicBezTo>
                  <a:lnTo>
                    <a:pt x="567430" y="1535353"/>
                  </a:lnTo>
                  <a:cubicBezTo>
                    <a:pt x="602964" y="1506304"/>
                    <a:pt x="603651" y="1458629"/>
                    <a:pt x="568964" y="1428870"/>
                  </a:cubicBezTo>
                  <a:lnTo>
                    <a:pt x="509894" y="1378191"/>
                  </a:lnTo>
                  <a:lnTo>
                    <a:pt x="1058026" y="1378190"/>
                  </a:lnTo>
                  <a:cubicBezTo>
                    <a:pt x="1107683" y="1378190"/>
                    <a:pt x="1147938" y="1344477"/>
                    <a:pt x="1147938" y="1302890"/>
                  </a:cubicBezTo>
                  <a:lnTo>
                    <a:pt x="1147937" y="1302891"/>
                  </a:lnTo>
                  <a:cubicBezTo>
                    <a:pt x="1147937" y="1261304"/>
                    <a:pt x="1107681" y="1227591"/>
                    <a:pt x="1058024" y="1227591"/>
                  </a:cubicBezTo>
                  <a:lnTo>
                    <a:pt x="504571" y="1227591"/>
                  </a:lnTo>
                  <a:lnTo>
                    <a:pt x="560792" y="1179358"/>
                  </a:lnTo>
                  <a:cubicBezTo>
                    <a:pt x="595479" y="1149598"/>
                    <a:pt x="594791" y="1101925"/>
                    <a:pt x="559257" y="1072875"/>
                  </a:cubicBezTo>
                  <a:cubicBezTo>
                    <a:pt x="541491" y="1058350"/>
                    <a:pt x="518375" y="1051232"/>
                    <a:pt x="495366" y="1051465"/>
                  </a:cubicBezTo>
                  <a:close/>
                  <a:moveTo>
                    <a:pt x="1635016" y="575582"/>
                  </a:moveTo>
                  <a:cubicBezTo>
                    <a:pt x="1612007" y="575348"/>
                    <a:pt x="1588892" y="582467"/>
                    <a:pt x="1571125" y="596992"/>
                  </a:cubicBezTo>
                  <a:cubicBezTo>
                    <a:pt x="1535592" y="626042"/>
                    <a:pt x="1534904" y="673715"/>
                    <a:pt x="1569591" y="703475"/>
                  </a:cubicBezTo>
                  <a:lnTo>
                    <a:pt x="1625812" y="751708"/>
                  </a:lnTo>
                  <a:lnTo>
                    <a:pt x="1072358" y="751708"/>
                  </a:lnTo>
                  <a:cubicBezTo>
                    <a:pt x="1022701" y="751708"/>
                    <a:pt x="982446" y="785421"/>
                    <a:pt x="982446" y="827008"/>
                  </a:cubicBezTo>
                  <a:lnTo>
                    <a:pt x="982445" y="827007"/>
                  </a:lnTo>
                  <a:cubicBezTo>
                    <a:pt x="982445" y="868594"/>
                    <a:pt x="1022700" y="902307"/>
                    <a:pt x="1072357" y="902307"/>
                  </a:cubicBezTo>
                  <a:lnTo>
                    <a:pt x="1620489" y="902308"/>
                  </a:lnTo>
                  <a:lnTo>
                    <a:pt x="1561418" y="952987"/>
                  </a:lnTo>
                  <a:cubicBezTo>
                    <a:pt x="1526732" y="982746"/>
                    <a:pt x="1527419" y="1030421"/>
                    <a:pt x="1562953" y="1059470"/>
                  </a:cubicBezTo>
                  <a:lnTo>
                    <a:pt x="1562950" y="1059470"/>
                  </a:lnTo>
                  <a:cubicBezTo>
                    <a:pt x="1598485" y="1088520"/>
                    <a:pt x="1655410" y="1087944"/>
                    <a:pt x="1690097" y="1058185"/>
                  </a:cubicBezTo>
                  <a:cubicBezTo>
                    <a:pt x="1757053" y="1000741"/>
                    <a:pt x="1824007" y="943299"/>
                    <a:pt x="1890963" y="885855"/>
                  </a:cubicBezTo>
                  <a:lnTo>
                    <a:pt x="1900175" y="873928"/>
                  </a:lnTo>
                  <a:lnTo>
                    <a:pt x="1917710" y="852382"/>
                  </a:lnTo>
                  <a:cubicBezTo>
                    <a:pt x="1931269" y="825323"/>
                    <a:pt x="1925151" y="792926"/>
                    <a:pt x="1899136" y="770607"/>
                  </a:cubicBezTo>
                  <a:lnTo>
                    <a:pt x="1698272" y="598277"/>
                  </a:lnTo>
                  <a:cubicBezTo>
                    <a:pt x="1680928" y="583397"/>
                    <a:pt x="1658024" y="575813"/>
                    <a:pt x="1635016" y="575582"/>
                  </a:cubicBezTo>
                  <a:close/>
                  <a:moveTo>
                    <a:pt x="495366" y="349114"/>
                  </a:moveTo>
                  <a:cubicBezTo>
                    <a:pt x="472359" y="349346"/>
                    <a:pt x="449455" y="356930"/>
                    <a:pt x="432111" y="371810"/>
                  </a:cubicBezTo>
                  <a:lnTo>
                    <a:pt x="231247" y="544140"/>
                  </a:lnTo>
                  <a:cubicBezTo>
                    <a:pt x="205232" y="566459"/>
                    <a:pt x="199114" y="598856"/>
                    <a:pt x="212672" y="625915"/>
                  </a:cubicBezTo>
                  <a:lnTo>
                    <a:pt x="230208" y="647461"/>
                  </a:lnTo>
                  <a:lnTo>
                    <a:pt x="239419" y="659388"/>
                  </a:lnTo>
                  <a:cubicBezTo>
                    <a:pt x="306375" y="716832"/>
                    <a:pt x="373330" y="774274"/>
                    <a:pt x="440286" y="831718"/>
                  </a:cubicBezTo>
                  <a:cubicBezTo>
                    <a:pt x="474973" y="861477"/>
                    <a:pt x="531898" y="862053"/>
                    <a:pt x="567433" y="833003"/>
                  </a:cubicBezTo>
                  <a:lnTo>
                    <a:pt x="567430" y="833003"/>
                  </a:lnTo>
                  <a:cubicBezTo>
                    <a:pt x="602964" y="803954"/>
                    <a:pt x="603651" y="756279"/>
                    <a:pt x="568964" y="726520"/>
                  </a:cubicBezTo>
                  <a:lnTo>
                    <a:pt x="509894" y="675841"/>
                  </a:lnTo>
                  <a:lnTo>
                    <a:pt x="1058026" y="675840"/>
                  </a:lnTo>
                  <a:cubicBezTo>
                    <a:pt x="1107683" y="675840"/>
                    <a:pt x="1147938" y="642127"/>
                    <a:pt x="1147938" y="600540"/>
                  </a:cubicBezTo>
                  <a:lnTo>
                    <a:pt x="1147937" y="600541"/>
                  </a:lnTo>
                  <a:cubicBezTo>
                    <a:pt x="1147937" y="558954"/>
                    <a:pt x="1107681" y="525241"/>
                    <a:pt x="1058024" y="525241"/>
                  </a:cubicBezTo>
                  <a:lnTo>
                    <a:pt x="504571" y="525241"/>
                  </a:lnTo>
                  <a:lnTo>
                    <a:pt x="560792" y="477008"/>
                  </a:lnTo>
                  <a:cubicBezTo>
                    <a:pt x="595479" y="447248"/>
                    <a:pt x="594791" y="399574"/>
                    <a:pt x="559257" y="370525"/>
                  </a:cubicBezTo>
                  <a:cubicBezTo>
                    <a:pt x="541491" y="356000"/>
                    <a:pt x="518375" y="348881"/>
                    <a:pt x="495366" y="349114"/>
                  </a:cubicBezTo>
                  <a:close/>
                  <a:moveTo>
                    <a:pt x="181120" y="0"/>
                  </a:moveTo>
                  <a:lnTo>
                    <a:pt x="1926893" y="0"/>
                  </a:lnTo>
                  <a:cubicBezTo>
                    <a:pt x="2026923" y="0"/>
                    <a:pt x="2108013" y="81090"/>
                    <a:pt x="2108013" y="181120"/>
                  </a:cubicBezTo>
                  <a:lnTo>
                    <a:pt x="2108013" y="1933457"/>
                  </a:lnTo>
                  <a:cubicBezTo>
                    <a:pt x="2108013" y="2033487"/>
                    <a:pt x="2026923" y="2114577"/>
                    <a:pt x="1926893" y="2114577"/>
                  </a:cubicBezTo>
                  <a:lnTo>
                    <a:pt x="181120" y="2114577"/>
                  </a:lnTo>
                  <a:cubicBezTo>
                    <a:pt x="81090" y="2114577"/>
                    <a:pt x="0" y="2033487"/>
                    <a:pt x="0" y="1933457"/>
                  </a:cubicBezTo>
                  <a:lnTo>
                    <a:pt x="0" y="181120"/>
                  </a:lnTo>
                  <a:cubicBezTo>
                    <a:pt x="0" y="81090"/>
                    <a:pt x="81090" y="0"/>
                    <a:pt x="181120" y="0"/>
                  </a:cubicBezTo>
                  <a:close/>
                </a:path>
              </a:pathLst>
            </a:custGeom>
            <a:solidFill>
              <a:srgbClr val="70D7F4"/>
            </a:solidFill>
            <a:ln w="25400" cap="flat" cmpd="sng" algn="ctr">
              <a:noFill/>
              <a:prstDash val="solid"/>
            </a:ln>
            <a:effectLst/>
          </p:spPr>
          <p:txBody>
            <a:bodyPr lIns="121893" tIns="60947" rIns="121893" bIns="60947" anchor="ctr"/>
            <a:lstStyle/>
            <a:p>
              <a:pPr algn="ctr" defTabSz="608926">
                <a:defRPr/>
              </a:pPr>
              <a:endParaRPr lang="en-US" sz="2133" kern="0" dirty="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76818" name="Group 87"/>
          <p:cNvGrpSpPr>
            <a:grpSpLocks/>
          </p:cNvGrpSpPr>
          <p:nvPr/>
        </p:nvGrpSpPr>
        <p:grpSpPr bwMode="auto">
          <a:xfrm rot="2338139">
            <a:off x="9438847" y="3883833"/>
            <a:ext cx="756315" cy="454182"/>
            <a:chOff x="7288383" y="3268764"/>
            <a:chExt cx="960320" cy="577665"/>
          </a:xfrm>
        </p:grpSpPr>
        <p:grpSp>
          <p:nvGrpSpPr>
            <p:cNvPr id="76819" name="Group 88"/>
            <p:cNvGrpSpPr>
              <a:grpSpLocks/>
            </p:cNvGrpSpPr>
            <p:nvPr/>
          </p:nvGrpSpPr>
          <p:grpSpPr bwMode="auto">
            <a:xfrm rot="10800000">
              <a:off x="7288383" y="3316076"/>
              <a:ext cx="921849" cy="530353"/>
              <a:chOff x="1196341" y="2710435"/>
              <a:chExt cx="921849" cy="530353"/>
            </a:xfrm>
          </p:grpSpPr>
          <p:grpSp>
            <p:nvGrpSpPr>
              <p:cNvPr id="76821" name="Group 90"/>
              <p:cNvGrpSpPr>
                <a:grpSpLocks/>
              </p:cNvGrpSpPr>
              <p:nvPr/>
            </p:nvGrpSpPr>
            <p:grpSpPr bwMode="auto">
              <a:xfrm>
                <a:off x="1196341" y="2710435"/>
                <a:ext cx="921849" cy="530353"/>
                <a:chOff x="1196341" y="2710435"/>
                <a:chExt cx="921849" cy="530353"/>
              </a:xfrm>
            </p:grpSpPr>
            <p:sp>
              <p:nvSpPr>
                <p:cNvPr id="93" name="Rectangle 92"/>
                <p:cNvSpPr/>
                <p:nvPr/>
              </p:nvSpPr>
              <p:spPr>
                <a:xfrm>
                  <a:off x="1197206" y="2713933"/>
                  <a:ext cx="714904" cy="53035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endParaRPr lang="en-US" sz="1600" dirty="0">
                    <a:latin typeface="Arial" panose="020B0604020202020204" pitchFamily="34" charset="0"/>
                    <a:cs typeface="Arial" panose="020B0604020202020204" pitchFamily="34" charset="0"/>
                  </a:endParaRPr>
                </a:p>
              </p:txBody>
            </p:sp>
            <p:sp>
              <p:nvSpPr>
                <p:cNvPr id="94" name="Isosceles Triangle 101"/>
                <p:cNvSpPr/>
                <p:nvPr/>
              </p:nvSpPr>
              <p:spPr>
                <a:xfrm rot="5400000">
                  <a:off x="1755166" y="2872279"/>
                  <a:ext cx="530351" cy="206945"/>
                </a:xfrm>
                <a:prstGeom prst="triangl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Arial" panose="020B0604020202020204" pitchFamily="34" charset="0"/>
                    <a:cs typeface="Arial" panose="020B0604020202020204" pitchFamily="34" charset="0"/>
                  </a:endParaRPr>
                </a:p>
              </p:txBody>
            </p:sp>
          </p:grpSp>
          <p:sp>
            <p:nvSpPr>
              <p:cNvPr id="92" name="Oval 91"/>
              <p:cNvSpPr/>
              <p:nvPr/>
            </p:nvSpPr>
            <p:spPr>
              <a:xfrm>
                <a:off x="2014705" y="2952775"/>
                <a:ext cx="45690" cy="4576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latin typeface="Arial" panose="020B0604020202020204" pitchFamily="34" charset="0"/>
                  <a:cs typeface="Arial" panose="020B0604020202020204" pitchFamily="34" charset="0"/>
                </a:endParaRPr>
              </a:p>
            </p:txBody>
          </p:sp>
        </p:grpSp>
        <p:sp>
          <p:nvSpPr>
            <p:cNvPr id="76820" name="TextBox 89"/>
            <p:cNvSpPr txBox="1">
              <a:spLocks noChangeArrowheads="1"/>
            </p:cNvSpPr>
            <p:nvPr/>
          </p:nvSpPr>
          <p:spPr bwMode="auto">
            <a:xfrm>
              <a:off x="7387326" y="3268764"/>
              <a:ext cx="861377" cy="4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800" dirty="0">
                  <a:solidFill>
                    <a:schemeClr val="bg1"/>
                  </a:solidFill>
                  <a:latin typeface="Arial" panose="020B0604020202020204" pitchFamily="34" charset="0"/>
                  <a:cs typeface="Arial" panose="020B0604020202020204" pitchFamily="34" charset="0"/>
                </a:rPr>
                <a:t>Security </a:t>
              </a:r>
              <a:br>
                <a:rPr lang="en-US" altLang="en-US" sz="800" dirty="0">
                  <a:solidFill>
                    <a:schemeClr val="bg1"/>
                  </a:solidFill>
                  <a:latin typeface="Arial" panose="020B0604020202020204" pitchFamily="34" charset="0"/>
                  <a:cs typeface="Arial" panose="020B0604020202020204" pitchFamily="34" charset="0"/>
                </a:rPr>
              </a:br>
              <a:r>
                <a:rPr lang="en-US" altLang="en-US" sz="800" dirty="0">
                  <a:solidFill>
                    <a:schemeClr val="bg1"/>
                  </a:solidFill>
                  <a:latin typeface="Arial" panose="020B0604020202020204" pitchFamily="34" charset="0"/>
                  <a:cs typeface="Arial" panose="020B0604020202020204" pitchFamily="34" charset="0"/>
                </a:rPr>
                <a:t>Group Tag</a:t>
              </a:r>
            </a:p>
          </p:txBody>
        </p:sp>
      </p:grpSp>
      <p:sp>
        <p:nvSpPr>
          <p:cNvPr id="2" name="Rectangle 1">
            <a:extLst>
              <a:ext uri="{FF2B5EF4-FFF2-40B4-BE49-F238E27FC236}">
                <a16:creationId xmlns:a16="http://schemas.microsoft.com/office/drawing/2014/main" id="{A8EA92C7-AA65-8E41-913B-B531B9A8D407}"/>
              </a:ext>
            </a:extLst>
          </p:cNvPr>
          <p:cNvSpPr/>
          <p:nvPr/>
        </p:nvSpPr>
        <p:spPr>
          <a:xfrm>
            <a:off x="1572224" y="1081329"/>
            <a:ext cx="9462420" cy="584775"/>
          </a:xfrm>
          <a:prstGeom prst="rect">
            <a:avLst/>
          </a:prstGeom>
        </p:spPr>
        <p:txBody>
          <a:bodyPr wrap="square">
            <a:spAutoFit/>
          </a:bodyPr>
          <a:lstStyle/>
          <a:p>
            <a:pPr algn="ctr"/>
            <a:r>
              <a:rPr lang="en-US" altLang="x-none" dirty="0">
                <a:latin typeface="Arial" panose="020B0604020202020204" pitchFamily="34" charset="0"/>
                <a:ea typeface="ＭＳ Ｐゴシック" charset="-128"/>
                <a:cs typeface="Arial" panose="020B0604020202020204" pitchFamily="34" charset="0"/>
              </a:rPr>
              <a:t>3 Major Authorization Options for ‘Access Control’</a:t>
            </a:r>
            <a:endParaRPr lang="en-US" dirty="0">
              <a:latin typeface="Arial" panose="020B0604020202020204" pitchFamily="34" charset="0"/>
              <a:cs typeface="Arial" panose="020B0604020202020204" pitchFamily="34" charset="0"/>
            </a:endParaRPr>
          </a:p>
        </p:txBody>
      </p:sp>
      <p:grpSp>
        <p:nvGrpSpPr>
          <p:cNvPr id="53" name="Group 87">
            <a:extLst>
              <a:ext uri="{FF2B5EF4-FFF2-40B4-BE49-F238E27FC236}">
                <a16:creationId xmlns:a16="http://schemas.microsoft.com/office/drawing/2014/main" id="{A6E19654-7A13-D24F-931D-8093A678997B}"/>
              </a:ext>
            </a:extLst>
          </p:cNvPr>
          <p:cNvGrpSpPr>
            <a:grpSpLocks/>
          </p:cNvGrpSpPr>
          <p:nvPr/>
        </p:nvGrpSpPr>
        <p:grpSpPr bwMode="auto">
          <a:xfrm rot="19171472">
            <a:off x="9835085" y="3988317"/>
            <a:ext cx="2150580" cy="1238565"/>
            <a:chOff x="7288383" y="3316076"/>
            <a:chExt cx="921849" cy="530353"/>
          </a:xfrm>
        </p:grpSpPr>
        <p:grpSp>
          <p:nvGrpSpPr>
            <p:cNvPr id="54" name="Group 88">
              <a:extLst>
                <a:ext uri="{FF2B5EF4-FFF2-40B4-BE49-F238E27FC236}">
                  <a16:creationId xmlns:a16="http://schemas.microsoft.com/office/drawing/2014/main" id="{1CF22056-9E56-CF4B-B5F2-0AB67959D8B7}"/>
                </a:ext>
              </a:extLst>
            </p:cNvPr>
            <p:cNvGrpSpPr>
              <a:grpSpLocks/>
            </p:cNvGrpSpPr>
            <p:nvPr/>
          </p:nvGrpSpPr>
          <p:grpSpPr bwMode="auto">
            <a:xfrm rot="10800000">
              <a:off x="7288383" y="3316076"/>
              <a:ext cx="921849" cy="530353"/>
              <a:chOff x="1196341" y="2710435"/>
              <a:chExt cx="921849" cy="530353"/>
            </a:xfrm>
          </p:grpSpPr>
          <p:grpSp>
            <p:nvGrpSpPr>
              <p:cNvPr id="63" name="Group 90">
                <a:extLst>
                  <a:ext uri="{FF2B5EF4-FFF2-40B4-BE49-F238E27FC236}">
                    <a16:creationId xmlns:a16="http://schemas.microsoft.com/office/drawing/2014/main" id="{1BBBC622-BB07-9B46-BEC8-4126AA7B8DF5}"/>
                  </a:ext>
                </a:extLst>
              </p:cNvPr>
              <p:cNvGrpSpPr>
                <a:grpSpLocks/>
              </p:cNvGrpSpPr>
              <p:nvPr/>
            </p:nvGrpSpPr>
            <p:grpSpPr bwMode="auto">
              <a:xfrm>
                <a:off x="1196341" y="2710435"/>
                <a:ext cx="921849" cy="530353"/>
                <a:chOff x="1196341" y="2710435"/>
                <a:chExt cx="921849" cy="530353"/>
              </a:xfrm>
            </p:grpSpPr>
            <p:sp>
              <p:nvSpPr>
                <p:cNvPr id="70" name="Rectangle 69">
                  <a:extLst>
                    <a:ext uri="{FF2B5EF4-FFF2-40B4-BE49-F238E27FC236}">
                      <a16:creationId xmlns:a16="http://schemas.microsoft.com/office/drawing/2014/main" id="{B7791A5D-CCFD-2D45-BBD4-C0E7DE0EBD15}"/>
                    </a:ext>
                  </a:extLst>
                </p:cNvPr>
                <p:cNvSpPr/>
                <p:nvPr/>
              </p:nvSpPr>
              <p:spPr>
                <a:xfrm>
                  <a:off x="1197206" y="2713933"/>
                  <a:ext cx="714904" cy="53035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endParaRPr lang="en-US" sz="2000" dirty="0">
                    <a:latin typeface="Arial" panose="020B0604020202020204" pitchFamily="34" charset="0"/>
                    <a:cs typeface="Arial" panose="020B0604020202020204" pitchFamily="34" charset="0"/>
                  </a:endParaRPr>
                </a:p>
              </p:txBody>
            </p:sp>
            <p:sp>
              <p:nvSpPr>
                <p:cNvPr id="72" name="Isosceles Triangle 101">
                  <a:extLst>
                    <a:ext uri="{FF2B5EF4-FFF2-40B4-BE49-F238E27FC236}">
                      <a16:creationId xmlns:a16="http://schemas.microsoft.com/office/drawing/2014/main" id="{1C6F54FC-7157-DF4C-BE9B-1D33C1E5294B}"/>
                    </a:ext>
                  </a:extLst>
                </p:cNvPr>
                <p:cNvSpPr/>
                <p:nvPr/>
              </p:nvSpPr>
              <p:spPr>
                <a:xfrm rot="5400000">
                  <a:off x="1755166" y="2872279"/>
                  <a:ext cx="530351" cy="206945"/>
                </a:xfrm>
                <a:prstGeom prst="triangl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dirty="0">
                    <a:latin typeface="Arial" panose="020B0604020202020204" pitchFamily="34" charset="0"/>
                    <a:cs typeface="Arial" panose="020B0604020202020204" pitchFamily="34" charset="0"/>
                  </a:endParaRPr>
                </a:p>
              </p:txBody>
            </p:sp>
          </p:grpSp>
          <p:sp>
            <p:nvSpPr>
              <p:cNvPr id="68" name="Oval 67">
                <a:extLst>
                  <a:ext uri="{FF2B5EF4-FFF2-40B4-BE49-F238E27FC236}">
                    <a16:creationId xmlns:a16="http://schemas.microsoft.com/office/drawing/2014/main" id="{110DF907-F4B8-CB41-B53E-3024EBC94D85}"/>
                  </a:ext>
                </a:extLst>
              </p:cNvPr>
              <p:cNvSpPr/>
              <p:nvPr/>
            </p:nvSpPr>
            <p:spPr>
              <a:xfrm>
                <a:off x="2014705" y="2952775"/>
                <a:ext cx="45690" cy="4576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dirty="0">
                  <a:latin typeface="Arial" panose="020B0604020202020204" pitchFamily="34" charset="0"/>
                  <a:cs typeface="Arial" panose="020B0604020202020204" pitchFamily="34" charset="0"/>
                </a:endParaRPr>
              </a:p>
            </p:txBody>
          </p:sp>
        </p:grpSp>
        <p:sp>
          <p:nvSpPr>
            <p:cNvPr id="60" name="TextBox 89">
              <a:extLst>
                <a:ext uri="{FF2B5EF4-FFF2-40B4-BE49-F238E27FC236}">
                  <a16:creationId xmlns:a16="http://schemas.microsoft.com/office/drawing/2014/main" id="{61833A19-EFAF-D84A-BA4C-4FB016BBA363}"/>
                </a:ext>
              </a:extLst>
            </p:cNvPr>
            <p:cNvSpPr txBox="1">
              <a:spLocks noChangeArrowheads="1"/>
            </p:cNvSpPr>
            <p:nvPr/>
          </p:nvSpPr>
          <p:spPr bwMode="auto">
            <a:xfrm>
              <a:off x="7477086" y="3387779"/>
              <a:ext cx="723685" cy="35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i="1" dirty="0">
                  <a:latin typeface="Arial" panose="020B0604020202020204" pitchFamily="34" charset="0"/>
                  <a:cs typeface="Arial" panose="020B0604020202020204" pitchFamily="34" charset="0"/>
                </a:rPr>
                <a:t>Example</a:t>
              </a:r>
              <a:r>
                <a:rPr lang="en-US" altLang="en-US" sz="1600" dirty="0">
                  <a:latin typeface="Arial" panose="020B0604020202020204" pitchFamily="34" charset="0"/>
                  <a:cs typeface="Arial" panose="020B0604020202020204" pitchFamily="34" charset="0"/>
                </a:rPr>
                <a:t>:</a:t>
              </a:r>
            </a:p>
            <a:p>
              <a:pPr algn="ctr" eaLnBrk="1" hangingPunct="1"/>
              <a:r>
                <a:rPr lang="en-US" altLang="en-US" sz="1600" dirty="0">
                  <a:latin typeface="Arial" panose="020B0604020202020204" pitchFamily="34" charset="0"/>
                  <a:cs typeface="Arial" panose="020B0604020202020204" pitchFamily="34" charset="0"/>
                </a:rPr>
                <a:t>“ALL_Exercise _</a:t>
              </a:r>
            </a:p>
            <a:p>
              <a:pPr algn="ctr" eaLnBrk="1" hangingPunct="1"/>
              <a:r>
                <a:rPr lang="en-US" altLang="en-US" sz="1600" dirty="0">
                  <a:latin typeface="Arial" panose="020B0604020202020204" pitchFamily="34" charset="0"/>
                  <a:cs typeface="Arial" panose="020B0604020202020204" pitchFamily="34" charset="0"/>
                </a:rPr>
                <a:t>Control_Group”</a:t>
              </a:r>
            </a:p>
          </p:txBody>
        </p:sp>
      </p:grpSp>
      <p:sp>
        <p:nvSpPr>
          <p:cNvPr id="76" name="Slide Number Placeholder 5">
            <a:extLst>
              <a:ext uri="{FF2B5EF4-FFF2-40B4-BE49-F238E27FC236}">
                <a16:creationId xmlns:a16="http://schemas.microsoft.com/office/drawing/2014/main" id="{3CD1894B-CF5F-4247-BD78-A50410C3FA2E}"/>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987851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BEE3-7D80-8045-B42B-F4BA36779B3E}"/>
              </a:ext>
            </a:extLst>
          </p:cNvPr>
          <p:cNvSpPr>
            <a:spLocks noGrp="1"/>
          </p:cNvSpPr>
          <p:nvPr>
            <p:ph type="title"/>
          </p:nvPr>
        </p:nvSpPr>
        <p:spPr>
          <a:xfrm>
            <a:off x="1481070" y="0"/>
            <a:ext cx="9839459" cy="795130"/>
          </a:xfrm>
        </p:spPr>
        <p:txBody>
          <a:bodyPr/>
          <a:lstStyle/>
          <a:p>
            <a:r>
              <a:rPr lang="en-US" dirty="0">
                <a:latin typeface="Arial" panose="020B0604020202020204" pitchFamily="34" charset="0"/>
                <a:cs typeface="Arial" panose="020B0604020202020204" pitchFamily="34" charset="0"/>
              </a:rPr>
              <a:t>SD-Access Defines and Applies Group-Based Policies</a:t>
            </a:r>
          </a:p>
        </p:txBody>
      </p:sp>
      <p:sp>
        <p:nvSpPr>
          <p:cNvPr id="3" name="Content Placeholder 2">
            <a:extLst>
              <a:ext uri="{FF2B5EF4-FFF2-40B4-BE49-F238E27FC236}">
                <a16:creationId xmlns:a16="http://schemas.microsoft.com/office/drawing/2014/main" id="{DBBC2C06-667E-E540-A965-1067AB21F1F5}"/>
              </a:ext>
            </a:extLst>
          </p:cNvPr>
          <p:cNvSpPr>
            <a:spLocks noGrp="1"/>
          </p:cNvSpPr>
          <p:nvPr>
            <p:ph sz="quarter" idx="11"/>
          </p:nvPr>
        </p:nvSpPr>
        <p:spPr>
          <a:xfrm>
            <a:off x="88461" y="908944"/>
            <a:ext cx="6219975" cy="1535761"/>
          </a:xfrm>
        </p:spPr>
        <p:txBody>
          <a:bodyPr/>
          <a:lstStyle/>
          <a:p>
            <a:pPr marL="234950" indent="-234950">
              <a:buFont typeface="Arial" panose="020B0604020202020204" pitchFamily="34" charset="0"/>
              <a:buChar char="•"/>
            </a:pPr>
            <a:r>
              <a:rPr lang="en-US" sz="2000" dirty="0">
                <a:latin typeface="Arial" panose="020B0604020202020204" pitchFamily="34" charset="0"/>
                <a:cs typeface="Arial" panose="020B0604020202020204" pitchFamily="34" charset="0"/>
              </a:rPr>
              <a:t>802.1X for secure network access</a:t>
            </a:r>
          </a:p>
          <a:p>
            <a:pPr marL="234950" indent="-234950">
              <a:buFont typeface="Arial" panose="020B0604020202020204" pitchFamily="34" charset="0"/>
              <a:buChar char="•"/>
            </a:pPr>
            <a:r>
              <a:rPr lang="en-US" sz="2000" dirty="0">
                <a:latin typeface="Arial" panose="020B0604020202020204" pitchFamily="34" charset="0"/>
                <a:cs typeface="Arial" panose="020B0604020202020204" pitchFamily="34" charset="0"/>
              </a:rPr>
              <a:t>Tagging and Segmentation for All</a:t>
            </a:r>
          </a:p>
          <a:p>
            <a:pPr marL="234950" indent="-234950">
              <a:buFont typeface="Arial" panose="020B0604020202020204" pitchFamily="34" charset="0"/>
              <a:buChar char="•"/>
            </a:pPr>
            <a:r>
              <a:rPr lang="en-US" sz="2000" dirty="0">
                <a:latin typeface="Arial" panose="020B0604020202020204" pitchFamily="34" charset="0"/>
                <a:cs typeface="Arial" panose="020B0604020202020204" pitchFamily="34" charset="0"/>
              </a:rPr>
              <a:t>Tags by Function not IP Address (location)</a:t>
            </a:r>
          </a:p>
        </p:txBody>
      </p:sp>
      <p:sp>
        <p:nvSpPr>
          <p:cNvPr id="4" name="Rounded Rectangle 3">
            <a:extLst>
              <a:ext uri="{FF2B5EF4-FFF2-40B4-BE49-F238E27FC236}">
                <a16:creationId xmlns:a16="http://schemas.microsoft.com/office/drawing/2014/main" id="{06169EA7-4F99-7C4C-A78D-2E19870181B5}"/>
              </a:ext>
            </a:extLst>
          </p:cNvPr>
          <p:cNvSpPr/>
          <p:nvPr/>
        </p:nvSpPr>
        <p:spPr>
          <a:xfrm>
            <a:off x="353963" y="2673572"/>
            <a:ext cx="5432595" cy="2948923"/>
          </a:xfrm>
          <a:prstGeom prst="roundRect">
            <a:avLst>
              <a:gd name="adj" fmla="val 3330"/>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433">
              <a:defRPr/>
            </a:pPr>
            <a:endParaRPr lang="en-US" sz="2399" b="1" dirty="0">
              <a:solidFill>
                <a:srgbClr val="005073"/>
              </a:solidFill>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C4A5CA70-D9F6-704F-AEA6-D21F70FBAAE8}"/>
              </a:ext>
            </a:extLst>
          </p:cNvPr>
          <p:cNvSpPr/>
          <p:nvPr/>
        </p:nvSpPr>
        <p:spPr>
          <a:xfrm>
            <a:off x="5896266" y="2673572"/>
            <a:ext cx="5978140" cy="2948923"/>
          </a:xfrm>
          <a:prstGeom prst="roundRect">
            <a:avLst>
              <a:gd name="adj" fmla="val 1552"/>
            </a:avLst>
          </a:prstGeom>
          <a:solidFill>
            <a:schemeClr val="tx1">
              <a:lumMod val="10000"/>
              <a:lumOff val="9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433">
              <a:defRPr/>
            </a:pPr>
            <a:endParaRPr lang="en-US" sz="2399" b="1" dirty="0">
              <a:solidFill>
                <a:srgbClr val="005073"/>
              </a:solidFill>
              <a:latin typeface="Arial" panose="020B0604020202020204" pitchFamily="34" charset="0"/>
              <a:cs typeface="Arial" panose="020B0604020202020204" pitchFamily="34" charset="0"/>
            </a:endParaRPr>
          </a:p>
        </p:txBody>
      </p:sp>
      <p:sp>
        <p:nvSpPr>
          <p:cNvPr id="6" name="Freeform 1278">
            <a:extLst>
              <a:ext uri="{FF2B5EF4-FFF2-40B4-BE49-F238E27FC236}">
                <a16:creationId xmlns:a16="http://schemas.microsoft.com/office/drawing/2014/main" id="{6CADF34E-C58C-0D45-B40C-6DA46A4D1C9D}"/>
              </a:ext>
            </a:extLst>
          </p:cNvPr>
          <p:cNvSpPr>
            <a:spLocks noChangeArrowheads="1"/>
          </p:cNvSpPr>
          <p:nvPr/>
        </p:nvSpPr>
        <p:spPr bwMode="auto">
          <a:xfrm>
            <a:off x="80321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 name="Freeform 1279">
            <a:extLst>
              <a:ext uri="{FF2B5EF4-FFF2-40B4-BE49-F238E27FC236}">
                <a16:creationId xmlns:a16="http://schemas.microsoft.com/office/drawing/2014/main" id="{E9127E54-D799-0543-94C7-F8DBF4076CB8}"/>
              </a:ext>
            </a:extLst>
          </p:cNvPr>
          <p:cNvSpPr/>
          <p:nvPr/>
        </p:nvSpPr>
        <p:spPr bwMode="auto">
          <a:xfrm flipV="1">
            <a:off x="73020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 name="Freeform 1281">
            <a:extLst>
              <a:ext uri="{FF2B5EF4-FFF2-40B4-BE49-F238E27FC236}">
                <a16:creationId xmlns:a16="http://schemas.microsoft.com/office/drawing/2014/main" id="{6B60A5FD-9827-BE49-B972-A7A8C73799E8}"/>
              </a:ext>
            </a:extLst>
          </p:cNvPr>
          <p:cNvSpPr>
            <a:spLocks noChangeArrowheads="1"/>
          </p:cNvSpPr>
          <p:nvPr/>
        </p:nvSpPr>
        <p:spPr bwMode="auto">
          <a:xfrm>
            <a:off x="80321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Freeform 1282">
            <a:extLst>
              <a:ext uri="{FF2B5EF4-FFF2-40B4-BE49-F238E27FC236}">
                <a16:creationId xmlns:a16="http://schemas.microsoft.com/office/drawing/2014/main" id="{A3E72BA3-0784-9545-808F-0BF563986317}"/>
              </a:ext>
            </a:extLst>
          </p:cNvPr>
          <p:cNvSpPr/>
          <p:nvPr/>
        </p:nvSpPr>
        <p:spPr bwMode="auto">
          <a:xfrm flipV="1">
            <a:off x="73020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 name="Freeform 1290">
            <a:extLst>
              <a:ext uri="{FF2B5EF4-FFF2-40B4-BE49-F238E27FC236}">
                <a16:creationId xmlns:a16="http://schemas.microsoft.com/office/drawing/2014/main" id="{CDF00A82-8E6A-F146-A04D-643DBD4E21C0}"/>
              </a:ext>
            </a:extLst>
          </p:cNvPr>
          <p:cNvSpPr>
            <a:spLocks noChangeArrowheads="1"/>
          </p:cNvSpPr>
          <p:nvPr/>
        </p:nvSpPr>
        <p:spPr bwMode="auto">
          <a:xfrm>
            <a:off x="81600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Freeform 1291">
            <a:extLst>
              <a:ext uri="{FF2B5EF4-FFF2-40B4-BE49-F238E27FC236}">
                <a16:creationId xmlns:a16="http://schemas.microsoft.com/office/drawing/2014/main" id="{1495C4E0-90F2-7242-B52F-F35A9AAE5F18}"/>
              </a:ext>
            </a:extLst>
          </p:cNvPr>
          <p:cNvSpPr/>
          <p:nvPr/>
        </p:nvSpPr>
        <p:spPr bwMode="auto">
          <a:xfrm flipV="1">
            <a:off x="74299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Freeform 1278">
            <a:extLst>
              <a:ext uri="{FF2B5EF4-FFF2-40B4-BE49-F238E27FC236}">
                <a16:creationId xmlns:a16="http://schemas.microsoft.com/office/drawing/2014/main" id="{03FB4D12-F437-4C43-9CC7-479931422297}"/>
              </a:ext>
            </a:extLst>
          </p:cNvPr>
          <p:cNvSpPr>
            <a:spLocks noChangeArrowheads="1"/>
          </p:cNvSpPr>
          <p:nvPr/>
        </p:nvSpPr>
        <p:spPr bwMode="auto">
          <a:xfrm>
            <a:off x="163125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3" name="Freeform 1279">
            <a:extLst>
              <a:ext uri="{FF2B5EF4-FFF2-40B4-BE49-F238E27FC236}">
                <a16:creationId xmlns:a16="http://schemas.microsoft.com/office/drawing/2014/main" id="{7E4F5D5A-54C2-6B4F-9E18-B61BD2FF9F62}"/>
              </a:ext>
            </a:extLst>
          </p:cNvPr>
          <p:cNvSpPr/>
          <p:nvPr/>
        </p:nvSpPr>
        <p:spPr bwMode="auto">
          <a:xfrm flipV="1">
            <a:off x="155824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 name="Freeform 1281">
            <a:extLst>
              <a:ext uri="{FF2B5EF4-FFF2-40B4-BE49-F238E27FC236}">
                <a16:creationId xmlns:a16="http://schemas.microsoft.com/office/drawing/2014/main" id="{A038621B-092E-E342-BF15-BCB21EEE67E5}"/>
              </a:ext>
            </a:extLst>
          </p:cNvPr>
          <p:cNvSpPr>
            <a:spLocks noChangeArrowheads="1"/>
          </p:cNvSpPr>
          <p:nvPr/>
        </p:nvSpPr>
        <p:spPr bwMode="auto">
          <a:xfrm>
            <a:off x="163125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5" name="Freeform 1282">
            <a:extLst>
              <a:ext uri="{FF2B5EF4-FFF2-40B4-BE49-F238E27FC236}">
                <a16:creationId xmlns:a16="http://schemas.microsoft.com/office/drawing/2014/main" id="{5A0B9033-CB4C-C644-B73B-ABEDBAEC751F}"/>
              </a:ext>
            </a:extLst>
          </p:cNvPr>
          <p:cNvSpPr/>
          <p:nvPr/>
        </p:nvSpPr>
        <p:spPr bwMode="auto">
          <a:xfrm flipV="1">
            <a:off x="155824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 name="Freeform 1290">
            <a:extLst>
              <a:ext uri="{FF2B5EF4-FFF2-40B4-BE49-F238E27FC236}">
                <a16:creationId xmlns:a16="http://schemas.microsoft.com/office/drawing/2014/main" id="{58E1E774-F806-ED4C-A7E3-417C5F2C5E7E}"/>
              </a:ext>
            </a:extLst>
          </p:cNvPr>
          <p:cNvSpPr>
            <a:spLocks noChangeArrowheads="1"/>
          </p:cNvSpPr>
          <p:nvPr/>
        </p:nvSpPr>
        <p:spPr bwMode="auto">
          <a:xfrm>
            <a:off x="164404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 name="Freeform 1291">
            <a:extLst>
              <a:ext uri="{FF2B5EF4-FFF2-40B4-BE49-F238E27FC236}">
                <a16:creationId xmlns:a16="http://schemas.microsoft.com/office/drawing/2014/main" id="{026164C2-77A0-9048-B28B-CE694D1B1905}"/>
              </a:ext>
            </a:extLst>
          </p:cNvPr>
          <p:cNvSpPr/>
          <p:nvPr/>
        </p:nvSpPr>
        <p:spPr bwMode="auto">
          <a:xfrm flipV="1">
            <a:off x="157103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8" name="Freeform 1278">
            <a:extLst>
              <a:ext uri="{FF2B5EF4-FFF2-40B4-BE49-F238E27FC236}">
                <a16:creationId xmlns:a16="http://schemas.microsoft.com/office/drawing/2014/main" id="{732554C4-EE98-C34D-8DFC-36EDCAFF3B6D}"/>
              </a:ext>
            </a:extLst>
          </p:cNvPr>
          <p:cNvSpPr>
            <a:spLocks noChangeArrowheads="1"/>
          </p:cNvSpPr>
          <p:nvPr/>
        </p:nvSpPr>
        <p:spPr bwMode="auto">
          <a:xfrm>
            <a:off x="245929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 name="Freeform 1279">
            <a:extLst>
              <a:ext uri="{FF2B5EF4-FFF2-40B4-BE49-F238E27FC236}">
                <a16:creationId xmlns:a16="http://schemas.microsoft.com/office/drawing/2014/main" id="{492CFAE3-E7EE-934F-B1F6-99ADF66D5B52}"/>
              </a:ext>
            </a:extLst>
          </p:cNvPr>
          <p:cNvSpPr/>
          <p:nvPr/>
        </p:nvSpPr>
        <p:spPr bwMode="auto">
          <a:xfrm flipV="1">
            <a:off x="238628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 name="Freeform 1281">
            <a:extLst>
              <a:ext uri="{FF2B5EF4-FFF2-40B4-BE49-F238E27FC236}">
                <a16:creationId xmlns:a16="http://schemas.microsoft.com/office/drawing/2014/main" id="{3B58FCD7-B4DA-7849-BDD2-1A7120FA69D9}"/>
              </a:ext>
            </a:extLst>
          </p:cNvPr>
          <p:cNvSpPr>
            <a:spLocks noChangeArrowheads="1"/>
          </p:cNvSpPr>
          <p:nvPr/>
        </p:nvSpPr>
        <p:spPr bwMode="auto">
          <a:xfrm>
            <a:off x="245929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1" name="Freeform 1282">
            <a:extLst>
              <a:ext uri="{FF2B5EF4-FFF2-40B4-BE49-F238E27FC236}">
                <a16:creationId xmlns:a16="http://schemas.microsoft.com/office/drawing/2014/main" id="{1CE95ED7-02C3-0C41-9620-20CDC9F7A8EC}"/>
              </a:ext>
            </a:extLst>
          </p:cNvPr>
          <p:cNvSpPr/>
          <p:nvPr/>
        </p:nvSpPr>
        <p:spPr bwMode="auto">
          <a:xfrm flipV="1">
            <a:off x="238628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2" name="Freeform 1290">
            <a:extLst>
              <a:ext uri="{FF2B5EF4-FFF2-40B4-BE49-F238E27FC236}">
                <a16:creationId xmlns:a16="http://schemas.microsoft.com/office/drawing/2014/main" id="{7AFB2CA7-E9F2-2C48-8FE5-942E2E1FE868}"/>
              </a:ext>
            </a:extLst>
          </p:cNvPr>
          <p:cNvSpPr>
            <a:spLocks noChangeArrowheads="1"/>
          </p:cNvSpPr>
          <p:nvPr/>
        </p:nvSpPr>
        <p:spPr bwMode="auto">
          <a:xfrm>
            <a:off x="247208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3" name="Freeform 1291">
            <a:extLst>
              <a:ext uri="{FF2B5EF4-FFF2-40B4-BE49-F238E27FC236}">
                <a16:creationId xmlns:a16="http://schemas.microsoft.com/office/drawing/2014/main" id="{9EECF15F-BAA4-5A40-A772-DFF7D9D9D05B}"/>
              </a:ext>
            </a:extLst>
          </p:cNvPr>
          <p:cNvSpPr/>
          <p:nvPr/>
        </p:nvSpPr>
        <p:spPr bwMode="auto">
          <a:xfrm flipV="1">
            <a:off x="239907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4" name="Freeform 1278">
            <a:extLst>
              <a:ext uri="{FF2B5EF4-FFF2-40B4-BE49-F238E27FC236}">
                <a16:creationId xmlns:a16="http://schemas.microsoft.com/office/drawing/2014/main" id="{675FCAE3-4D84-4146-8C83-DFD897442C35}"/>
              </a:ext>
            </a:extLst>
          </p:cNvPr>
          <p:cNvSpPr>
            <a:spLocks noChangeArrowheads="1"/>
          </p:cNvSpPr>
          <p:nvPr/>
        </p:nvSpPr>
        <p:spPr bwMode="auto">
          <a:xfrm>
            <a:off x="328733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 name="Freeform 1279">
            <a:extLst>
              <a:ext uri="{FF2B5EF4-FFF2-40B4-BE49-F238E27FC236}">
                <a16:creationId xmlns:a16="http://schemas.microsoft.com/office/drawing/2014/main" id="{05916CA0-A508-1549-A277-D68D724D25D3}"/>
              </a:ext>
            </a:extLst>
          </p:cNvPr>
          <p:cNvSpPr/>
          <p:nvPr/>
        </p:nvSpPr>
        <p:spPr bwMode="auto">
          <a:xfrm flipV="1">
            <a:off x="321432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 name="Freeform 1281">
            <a:extLst>
              <a:ext uri="{FF2B5EF4-FFF2-40B4-BE49-F238E27FC236}">
                <a16:creationId xmlns:a16="http://schemas.microsoft.com/office/drawing/2014/main" id="{DB6797BD-948F-2549-804D-B2FC695396FB}"/>
              </a:ext>
            </a:extLst>
          </p:cNvPr>
          <p:cNvSpPr>
            <a:spLocks noChangeArrowheads="1"/>
          </p:cNvSpPr>
          <p:nvPr/>
        </p:nvSpPr>
        <p:spPr bwMode="auto">
          <a:xfrm>
            <a:off x="328733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7" name="Freeform 1282">
            <a:extLst>
              <a:ext uri="{FF2B5EF4-FFF2-40B4-BE49-F238E27FC236}">
                <a16:creationId xmlns:a16="http://schemas.microsoft.com/office/drawing/2014/main" id="{A5CF5FF1-10F4-7445-8F47-B91F7300B184}"/>
              </a:ext>
            </a:extLst>
          </p:cNvPr>
          <p:cNvSpPr/>
          <p:nvPr/>
        </p:nvSpPr>
        <p:spPr bwMode="auto">
          <a:xfrm flipV="1">
            <a:off x="321432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8" name="Freeform 1290">
            <a:extLst>
              <a:ext uri="{FF2B5EF4-FFF2-40B4-BE49-F238E27FC236}">
                <a16:creationId xmlns:a16="http://schemas.microsoft.com/office/drawing/2014/main" id="{BFF7FD27-B64D-0243-AC41-15FAE285ADF2}"/>
              </a:ext>
            </a:extLst>
          </p:cNvPr>
          <p:cNvSpPr>
            <a:spLocks noChangeArrowheads="1"/>
          </p:cNvSpPr>
          <p:nvPr/>
        </p:nvSpPr>
        <p:spPr bwMode="auto">
          <a:xfrm>
            <a:off x="330012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9" name="Freeform 1291">
            <a:extLst>
              <a:ext uri="{FF2B5EF4-FFF2-40B4-BE49-F238E27FC236}">
                <a16:creationId xmlns:a16="http://schemas.microsoft.com/office/drawing/2014/main" id="{1C12E624-A54A-2C4E-A1EF-BC21A299E6A9}"/>
              </a:ext>
            </a:extLst>
          </p:cNvPr>
          <p:cNvSpPr/>
          <p:nvPr/>
        </p:nvSpPr>
        <p:spPr bwMode="auto">
          <a:xfrm flipV="1">
            <a:off x="322711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0" name="Freeform 1278">
            <a:extLst>
              <a:ext uri="{FF2B5EF4-FFF2-40B4-BE49-F238E27FC236}">
                <a16:creationId xmlns:a16="http://schemas.microsoft.com/office/drawing/2014/main" id="{6695F8EC-958B-034C-B32D-E7AA0540EF48}"/>
              </a:ext>
            </a:extLst>
          </p:cNvPr>
          <p:cNvSpPr>
            <a:spLocks noChangeArrowheads="1"/>
          </p:cNvSpPr>
          <p:nvPr/>
        </p:nvSpPr>
        <p:spPr bwMode="auto">
          <a:xfrm>
            <a:off x="411537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1" name="Freeform 1279">
            <a:extLst>
              <a:ext uri="{FF2B5EF4-FFF2-40B4-BE49-F238E27FC236}">
                <a16:creationId xmlns:a16="http://schemas.microsoft.com/office/drawing/2014/main" id="{007F4ED8-B33B-EC4B-95ED-13DFD96B7652}"/>
              </a:ext>
            </a:extLst>
          </p:cNvPr>
          <p:cNvSpPr/>
          <p:nvPr/>
        </p:nvSpPr>
        <p:spPr bwMode="auto">
          <a:xfrm flipV="1">
            <a:off x="404236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2" name="Freeform 1281">
            <a:extLst>
              <a:ext uri="{FF2B5EF4-FFF2-40B4-BE49-F238E27FC236}">
                <a16:creationId xmlns:a16="http://schemas.microsoft.com/office/drawing/2014/main" id="{D648A191-86E9-B349-AD0F-796CD80A9816}"/>
              </a:ext>
            </a:extLst>
          </p:cNvPr>
          <p:cNvSpPr>
            <a:spLocks noChangeArrowheads="1"/>
          </p:cNvSpPr>
          <p:nvPr/>
        </p:nvSpPr>
        <p:spPr bwMode="auto">
          <a:xfrm>
            <a:off x="411537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3" name="Freeform 1282">
            <a:extLst>
              <a:ext uri="{FF2B5EF4-FFF2-40B4-BE49-F238E27FC236}">
                <a16:creationId xmlns:a16="http://schemas.microsoft.com/office/drawing/2014/main" id="{27A9620D-4620-7844-A3D1-5CAF9238E5F5}"/>
              </a:ext>
            </a:extLst>
          </p:cNvPr>
          <p:cNvSpPr/>
          <p:nvPr/>
        </p:nvSpPr>
        <p:spPr bwMode="auto">
          <a:xfrm flipV="1">
            <a:off x="404236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 name="Freeform 1290">
            <a:extLst>
              <a:ext uri="{FF2B5EF4-FFF2-40B4-BE49-F238E27FC236}">
                <a16:creationId xmlns:a16="http://schemas.microsoft.com/office/drawing/2014/main" id="{33D89D09-7688-2640-B02F-ECE3EAE33D96}"/>
              </a:ext>
            </a:extLst>
          </p:cNvPr>
          <p:cNvSpPr>
            <a:spLocks noChangeArrowheads="1"/>
          </p:cNvSpPr>
          <p:nvPr/>
        </p:nvSpPr>
        <p:spPr bwMode="auto">
          <a:xfrm>
            <a:off x="412816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5" name="Freeform 1291">
            <a:extLst>
              <a:ext uri="{FF2B5EF4-FFF2-40B4-BE49-F238E27FC236}">
                <a16:creationId xmlns:a16="http://schemas.microsoft.com/office/drawing/2014/main" id="{F6AF2CC8-1D5D-604D-82C5-B761335AEFAF}"/>
              </a:ext>
            </a:extLst>
          </p:cNvPr>
          <p:cNvSpPr/>
          <p:nvPr/>
        </p:nvSpPr>
        <p:spPr bwMode="auto">
          <a:xfrm flipV="1">
            <a:off x="405515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6" name="Freeform 1278">
            <a:extLst>
              <a:ext uri="{FF2B5EF4-FFF2-40B4-BE49-F238E27FC236}">
                <a16:creationId xmlns:a16="http://schemas.microsoft.com/office/drawing/2014/main" id="{360EC394-E4A2-2F45-A7D7-CED0BAF386FB}"/>
              </a:ext>
            </a:extLst>
          </p:cNvPr>
          <p:cNvSpPr>
            <a:spLocks noChangeArrowheads="1"/>
          </p:cNvSpPr>
          <p:nvPr/>
        </p:nvSpPr>
        <p:spPr bwMode="auto">
          <a:xfrm>
            <a:off x="4943413"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7" name="Freeform 1279">
            <a:extLst>
              <a:ext uri="{FF2B5EF4-FFF2-40B4-BE49-F238E27FC236}">
                <a16:creationId xmlns:a16="http://schemas.microsoft.com/office/drawing/2014/main" id="{A79C8EDD-BF65-4348-880D-F7D2D4F9487F}"/>
              </a:ext>
            </a:extLst>
          </p:cNvPr>
          <p:cNvSpPr/>
          <p:nvPr/>
        </p:nvSpPr>
        <p:spPr bwMode="auto">
          <a:xfrm flipV="1">
            <a:off x="4870408"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8" name="Freeform 1281">
            <a:extLst>
              <a:ext uri="{FF2B5EF4-FFF2-40B4-BE49-F238E27FC236}">
                <a16:creationId xmlns:a16="http://schemas.microsoft.com/office/drawing/2014/main" id="{7A5399DB-AA91-F84D-A9E1-8F3DF0262D2D}"/>
              </a:ext>
            </a:extLst>
          </p:cNvPr>
          <p:cNvSpPr>
            <a:spLocks noChangeArrowheads="1"/>
          </p:cNvSpPr>
          <p:nvPr/>
        </p:nvSpPr>
        <p:spPr bwMode="auto">
          <a:xfrm>
            <a:off x="4943412"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9" name="Freeform 1282">
            <a:extLst>
              <a:ext uri="{FF2B5EF4-FFF2-40B4-BE49-F238E27FC236}">
                <a16:creationId xmlns:a16="http://schemas.microsoft.com/office/drawing/2014/main" id="{0C0EAA47-BC40-C64E-80F2-F88638565084}"/>
              </a:ext>
            </a:extLst>
          </p:cNvPr>
          <p:cNvSpPr/>
          <p:nvPr/>
        </p:nvSpPr>
        <p:spPr bwMode="auto">
          <a:xfrm flipV="1">
            <a:off x="4870406"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0" name="Freeform 1290">
            <a:extLst>
              <a:ext uri="{FF2B5EF4-FFF2-40B4-BE49-F238E27FC236}">
                <a16:creationId xmlns:a16="http://schemas.microsoft.com/office/drawing/2014/main" id="{D610B082-597A-8640-876C-B82F5837DC08}"/>
              </a:ext>
            </a:extLst>
          </p:cNvPr>
          <p:cNvSpPr>
            <a:spLocks noChangeArrowheads="1"/>
          </p:cNvSpPr>
          <p:nvPr/>
        </p:nvSpPr>
        <p:spPr bwMode="auto">
          <a:xfrm>
            <a:off x="4956199"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1" name="Freeform 1291">
            <a:extLst>
              <a:ext uri="{FF2B5EF4-FFF2-40B4-BE49-F238E27FC236}">
                <a16:creationId xmlns:a16="http://schemas.microsoft.com/office/drawing/2014/main" id="{F8B927E8-D8F5-314E-BDFF-4B5CB98A3859}"/>
              </a:ext>
            </a:extLst>
          </p:cNvPr>
          <p:cNvSpPr/>
          <p:nvPr/>
        </p:nvSpPr>
        <p:spPr bwMode="auto">
          <a:xfrm flipV="1">
            <a:off x="4883193"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42" name="Group 41">
            <a:extLst>
              <a:ext uri="{FF2B5EF4-FFF2-40B4-BE49-F238E27FC236}">
                <a16:creationId xmlns:a16="http://schemas.microsoft.com/office/drawing/2014/main" id="{F37B79D9-C4B4-044C-A7DA-E0225821D6F8}"/>
              </a:ext>
            </a:extLst>
          </p:cNvPr>
          <p:cNvGrpSpPr/>
          <p:nvPr/>
        </p:nvGrpSpPr>
        <p:grpSpPr>
          <a:xfrm>
            <a:off x="6410875" y="3087804"/>
            <a:ext cx="4922643" cy="2306188"/>
            <a:chOff x="4827820" y="1688001"/>
            <a:chExt cx="3691982" cy="1729641"/>
          </a:xfrm>
        </p:grpSpPr>
        <p:sp>
          <p:nvSpPr>
            <p:cNvPr id="43" name="Freeform: Shape 318">
              <a:extLst>
                <a:ext uri="{FF2B5EF4-FFF2-40B4-BE49-F238E27FC236}">
                  <a16:creationId xmlns:a16="http://schemas.microsoft.com/office/drawing/2014/main" id="{5B4F454D-7660-3049-A798-950602D85580}"/>
                </a:ext>
              </a:extLst>
            </p:cNvPr>
            <p:cNvSpPr/>
            <p:nvPr/>
          </p:nvSpPr>
          <p:spPr>
            <a:xfrm>
              <a:off x="4827821" y="1690388"/>
              <a:ext cx="3023375" cy="1144756"/>
            </a:xfrm>
            <a:custGeom>
              <a:avLst/>
              <a:gdLst>
                <a:gd name="connsiteX0" fmla="*/ 0 w 3023375"/>
                <a:gd name="connsiteY0" fmla="*/ 0 h 1144756"/>
                <a:gd name="connsiteX1" fmla="*/ 2368317 w 3023375"/>
                <a:gd name="connsiteY1" fmla="*/ 0 h 1144756"/>
                <a:gd name="connsiteX2" fmla="*/ 2368317 w 3023375"/>
                <a:gd name="connsiteY2" fmla="*/ 395361 h 1144756"/>
                <a:gd name="connsiteX3" fmla="*/ 2368317 w 3023375"/>
                <a:gd name="connsiteY3" fmla="*/ 538534 h 1144756"/>
                <a:gd name="connsiteX4" fmla="*/ 2368317 w 3023375"/>
                <a:gd name="connsiteY4" fmla="*/ 580837 h 1144756"/>
                <a:gd name="connsiteX5" fmla="*/ 3023375 w 3023375"/>
                <a:gd name="connsiteY5" fmla="*/ 580837 h 1144756"/>
                <a:gd name="connsiteX6" fmla="*/ 3023375 w 3023375"/>
                <a:gd name="connsiteY6" fmla="*/ 1144756 h 1144756"/>
                <a:gd name="connsiteX7" fmla="*/ 1826576 w 3023375"/>
                <a:gd name="connsiteY7" fmla="*/ 1144756 h 1144756"/>
                <a:gd name="connsiteX8" fmla="*/ 1826576 w 3023375"/>
                <a:gd name="connsiteY8" fmla="*/ 859453 h 1144756"/>
                <a:gd name="connsiteX9" fmla="*/ 1826576 w 3023375"/>
                <a:gd name="connsiteY9" fmla="*/ 580837 h 1144756"/>
                <a:gd name="connsiteX10" fmla="*/ 1826576 w 3023375"/>
                <a:gd name="connsiteY10" fmla="*/ 538534 h 1144756"/>
                <a:gd name="connsiteX11" fmla="*/ 0 w 3023375"/>
                <a:gd name="connsiteY11" fmla="*/ 538534 h 11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3375" h="1144756">
                  <a:moveTo>
                    <a:pt x="0" y="0"/>
                  </a:moveTo>
                  <a:lnTo>
                    <a:pt x="2368317" y="0"/>
                  </a:lnTo>
                  <a:lnTo>
                    <a:pt x="2368317" y="395361"/>
                  </a:lnTo>
                  <a:lnTo>
                    <a:pt x="2368317" y="538534"/>
                  </a:lnTo>
                  <a:lnTo>
                    <a:pt x="2368317" y="580837"/>
                  </a:lnTo>
                  <a:lnTo>
                    <a:pt x="3023375" y="580837"/>
                  </a:lnTo>
                  <a:lnTo>
                    <a:pt x="3023375" y="1144756"/>
                  </a:lnTo>
                  <a:lnTo>
                    <a:pt x="1826576" y="1144756"/>
                  </a:lnTo>
                  <a:lnTo>
                    <a:pt x="1826576" y="859453"/>
                  </a:lnTo>
                  <a:lnTo>
                    <a:pt x="1826576" y="580837"/>
                  </a:lnTo>
                  <a:lnTo>
                    <a:pt x="1826576" y="538534"/>
                  </a:lnTo>
                  <a:lnTo>
                    <a:pt x="0" y="538534"/>
                  </a:lnTo>
                  <a:close/>
                </a:path>
              </a:pathLst>
            </a:custGeom>
            <a:solidFill>
              <a:schemeClr val="accent1"/>
            </a:solidFill>
            <a:ln w="12700" cap="rnd">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b="1" dirty="0">
                <a:solidFill>
                  <a:srgbClr val="005073"/>
                </a:solidFill>
                <a:latin typeface="Arial" panose="020B0604020202020204" pitchFamily="34" charset="0"/>
                <a:cs typeface="Arial" panose="020B0604020202020204" pitchFamily="34" charset="0"/>
              </a:endParaRPr>
            </a:p>
          </p:txBody>
        </p:sp>
        <p:sp>
          <p:nvSpPr>
            <p:cNvPr id="44" name="Freeform: Shape 319">
              <a:extLst>
                <a:ext uri="{FF2B5EF4-FFF2-40B4-BE49-F238E27FC236}">
                  <a16:creationId xmlns:a16="http://schemas.microsoft.com/office/drawing/2014/main" id="{5B193896-F3E4-C249-A23B-14A528363997}"/>
                </a:ext>
              </a:extLst>
            </p:cNvPr>
            <p:cNvSpPr/>
            <p:nvPr/>
          </p:nvSpPr>
          <p:spPr>
            <a:xfrm>
              <a:off x="4827820" y="2272886"/>
              <a:ext cx="2405082" cy="1144756"/>
            </a:xfrm>
            <a:custGeom>
              <a:avLst/>
              <a:gdLst>
                <a:gd name="connsiteX0" fmla="*/ 0 w 2405082"/>
                <a:gd name="connsiteY0" fmla="*/ 0 h 1144756"/>
                <a:gd name="connsiteX1" fmla="*/ 1776260 w 2405082"/>
                <a:gd name="connsiteY1" fmla="*/ 0 h 1144756"/>
                <a:gd name="connsiteX2" fmla="*/ 1776260 w 2405082"/>
                <a:gd name="connsiteY2" fmla="*/ 606222 h 1144756"/>
                <a:gd name="connsiteX3" fmla="*/ 2405082 w 2405082"/>
                <a:gd name="connsiteY3" fmla="*/ 606222 h 1144756"/>
                <a:gd name="connsiteX4" fmla="*/ 2405082 w 2405082"/>
                <a:gd name="connsiteY4" fmla="*/ 1144756 h 1144756"/>
                <a:gd name="connsiteX5" fmla="*/ 1776260 w 2405082"/>
                <a:gd name="connsiteY5" fmla="*/ 1144756 h 1144756"/>
                <a:gd name="connsiteX6" fmla="*/ 1229929 w 2405082"/>
                <a:gd name="connsiteY6" fmla="*/ 1144756 h 1144756"/>
                <a:gd name="connsiteX7" fmla="*/ 0 w 2405082"/>
                <a:gd name="connsiteY7" fmla="*/ 1144756 h 11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82" h="1144756">
                  <a:moveTo>
                    <a:pt x="0" y="0"/>
                  </a:moveTo>
                  <a:lnTo>
                    <a:pt x="1776260" y="0"/>
                  </a:lnTo>
                  <a:lnTo>
                    <a:pt x="1776260" y="606222"/>
                  </a:lnTo>
                  <a:lnTo>
                    <a:pt x="2405082" y="606222"/>
                  </a:lnTo>
                  <a:lnTo>
                    <a:pt x="2405082" y="1144756"/>
                  </a:lnTo>
                  <a:lnTo>
                    <a:pt x="1776260" y="1144756"/>
                  </a:lnTo>
                  <a:lnTo>
                    <a:pt x="1229929" y="1144756"/>
                  </a:lnTo>
                  <a:lnTo>
                    <a:pt x="0" y="1144756"/>
                  </a:lnTo>
                  <a:close/>
                </a:path>
              </a:pathLst>
            </a:custGeom>
            <a:solidFill>
              <a:schemeClr val="accent5"/>
            </a:solidFill>
            <a:ln w="12700" cap="rnd">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dirty="0">
                <a:solidFill>
                  <a:srgbClr val="005073"/>
                </a:solidFill>
                <a:latin typeface="Arial" panose="020B0604020202020204" pitchFamily="34" charset="0"/>
                <a:cs typeface="Arial" panose="020B0604020202020204" pitchFamily="34" charset="0"/>
              </a:endParaRPr>
            </a:p>
          </p:txBody>
        </p:sp>
        <p:sp>
          <p:nvSpPr>
            <p:cNvPr id="45" name="Freeform: Shape 320">
              <a:extLst>
                <a:ext uri="{FF2B5EF4-FFF2-40B4-BE49-F238E27FC236}">
                  <a16:creationId xmlns:a16="http://schemas.microsoft.com/office/drawing/2014/main" id="{4B06205C-5ADB-C14C-AE73-A5A1250AE4B6}"/>
                </a:ext>
              </a:extLst>
            </p:cNvPr>
            <p:cNvSpPr/>
            <p:nvPr/>
          </p:nvSpPr>
          <p:spPr>
            <a:xfrm>
              <a:off x="7241399" y="1688001"/>
              <a:ext cx="1278403" cy="1729641"/>
            </a:xfrm>
            <a:custGeom>
              <a:avLst/>
              <a:gdLst>
                <a:gd name="connsiteX0" fmla="*/ 0 w 1278403"/>
                <a:gd name="connsiteY0" fmla="*/ 0 h 1729641"/>
                <a:gd name="connsiteX1" fmla="*/ 655058 w 1278403"/>
                <a:gd name="connsiteY1" fmla="*/ 0 h 1729641"/>
                <a:gd name="connsiteX2" fmla="*/ 1201854 w 1278403"/>
                <a:gd name="connsiteY2" fmla="*/ 0 h 1729641"/>
                <a:gd name="connsiteX3" fmla="*/ 1278403 w 1278403"/>
                <a:gd name="connsiteY3" fmla="*/ 0 h 1729641"/>
                <a:gd name="connsiteX4" fmla="*/ 1278403 w 1278403"/>
                <a:gd name="connsiteY4" fmla="*/ 1729641 h 1729641"/>
                <a:gd name="connsiteX5" fmla="*/ 1206441 w 1278403"/>
                <a:gd name="connsiteY5" fmla="*/ 1729641 h 1729641"/>
                <a:gd name="connsiteX6" fmla="*/ 655058 w 1278403"/>
                <a:gd name="connsiteY6" fmla="*/ 1729641 h 1729641"/>
                <a:gd name="connsiteX7" fmla="*/ 31288 w 1278403"/>
                <a:gd name="connsiteY7" fmla="*/ 1729641 h 1729641"/>
                <a:gd name="connsiteX8" fmla="*/ 31288 w 1278403"/>
                <a:gd name="connsiteY8" fmla="*/ 1191107 h 1729641"/>
                <a:gd name="connsiteX9" fmla="*/ 655058 w 1278403"/>
                <a:gd name="connsiteY9" fmla="*/ 1191107 h 1729641"/>
                <a:gd name="connsiteX10" fmla="*/ 655058 w 1278403"/>
                <a:gd name="connsiteY10" fmla="*/ 540921 h 1729641"/>
                <a:gd name="connsiteX11" fmla="*/ 0 w 1278403"/>
                <a:gd name="connsiteY11" fmla="*/ 540921 h 172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03" h="1729641">
                  <a:moveTo>
                    <a:pt x="0" y="0"/>
                  </a:moveTo>
                  <a:lnTo>
                    <a:pt x="655058" y="0"/>
                  </a:lnTo>
                  <a:lnTo>
                    <a:pt x="1201854" y="0"/>
                  </a:lnTo>
                  <a:lnTo>
                    <a:pt x="1278403" y="0"/>
                  </a:lnTo>
                  <a:lnTo>
                    <a:pt x="1278403" y="1729641"/>
                  </a:lnTo>
                  <a:lnTo>
                    <a:pt x="1206441" y="1729641"/>
                  </a:lnTo>
                  <a:lnTo>
                    <a:pt x="655058" y="1729641"/>
                  </a:lnTo>
                  <a:lnTo>
                    <a:pt x="31288" y="1729641"/>
                  </a:lnTo>
                  <a:lnTo>
                    <a:pt x="31288" y="1191107"/>
                  </a:lnTo>
                  <a:lnTo>
                    <a:pt x="655058" y="1191107"/>
                  </a:lnTo>
                  <a:lnTo>
                    <a:pt x="655058" y="540921"/>
                  </a:lnTo>
                  <a:lnTo>
                    <a:pt x="0" y="540921"/>
                  </a:lnTo>
                  <a:close/>
                </a:path>
              </a:pathLst>
            </a:custGeom>
            <a:solidFill>
              <a:schemeClr val="accent5">
                <a:lumMod val="50000"/>
              </a:schemeClr>
            </a:solidFill>
            <a:ln w="12700" cap="rnd">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dirty="0">
                <a:solidFill>
                  <a:srgbClr val="005073"/>
                </a:solidFill>
                <a:latin typeface="Arial" panose="020B0604020202020204" pitchFamily="34" charset="0"/>
                <a:cs typeface="Arial" panose="020B0604020202020204" pitchFamily="34" charset="0"/>
              </a:endParaRPr>
            </a:p>
          </p:txBody>
        </p:sp>
      </p:grpSp>
      <p:sp>
        <p:nvSpPr>
          <p:cNvPr id="46" name="Freeform 1279">
            <a:extLst>
              <a:ext uri="{FF2B5EF4-FFF2-40B4-BE49-F238E27FC236}">
                <a16:creationId xmlns:a16="http://schemas.microsoft.com/office/drawing/2014/main" id="{6CEA8A44-9D29-3641-A2EF-F3691E5E62BF}"/>
              </a:ext>
            </a:extLst>
          </p:cNvPr>
          <p:cNvSpPr/>
          <p:nvPr/>
        </p:nvSpPr>
        <p:spPr bwMode="auto">
          <a:xfrm flipV="1">
            <a:off x="651294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 name="Freeform 1282">
            <a:extLst>
              <a:ext uri="{FF2B5EF4-FFF2-40B4-BE49-F238E27FC236}">
                <a16:creationId xmlns:a16="http://schemas.microsoft.com/office/drawing/2014/main" id="{060B4CC1-DCEE-A548-8BFE-1F698EA32CAD}"/>
              </a:ext>
            </a:extLst>
          </p:cNvPr>
          <p:cNvSpPr/>
          <p:nvPr/>
        </p:nvSpPr>
        <p:spPr bwMode="auto">
          <a:xfrm flipV="1">
            <a:off x="651294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 name="Freeform 1291">
            <a:extLst>
              <a:ext uri="{FF2B5EF4-FFF2-40B4-BE49-F238E27FC236}">
                <a16:creationId xmlns:a16="http://schemas.microsoft.com/office/drawing/2014/main" id="{59D57143-C085-BC41-B422-19E9F96D65CB}"/>
              </a:ext>
            </a:extLst>
          </p:cNvPr>
          <p:cNvSpPr/>
          <p:nvPr/>
        </p:nvSpPr>
        <p:spPr bwMode="auto">
          <a:xfrm flipV="1">
            <a:off x="652572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9" name="Freeform 1279">
            <a:extLst>
              <a:ext uri="{FF2B5EF4-FFF2-40B4-BE49-F238E27FC236}">
                <a16:creationId xmlns:a16="http://schemas.microsoft.com/office/drawing/2014/main" id="{F3130117-B023-E04D-8B55-004B301862DA}"/>
              </a:ext>
            </a:extLst>
          </p:cNvPr>
          <p:cNvSpPr/>
          <p:nvPr/>
        </p:nvSpPr>
        <p:spPr bwMode="auto">
          <a:xfrm flipV="1">
            <a:off x="734098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0" name="Freeform 1282">
            <a:extLst>
              <a:ext uri="{FF2B5EF4-FFF2-40B4-BE49-F238E27FC236}">
                <a16:creationId xmlns:a16="http://schemas.microsoft.com/office/drawing/2014/main" id="{F8A92352-5A56-3946-9F8D-90A8A7D921DA}"/>
              </a:ext>
            </a:extLst>
          </p:cNvPr>
          <p:cNvSpPr/>
          <p:nvPr/>
        </p:nvSpPr>
        <p:spPr bwMode="auto">
          <a:xfrm flipV="1">
            <a:off x="734098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1" name="Freeform 1291">
            <a:extLst>
              <a:ext uri="{FF2B5EF4-FFF2-40B4-BE49-F238E27FC236}">
                <a16:creationId xmlns:a16="http://schemas.microsoft.com/office/drawing/2014/main" id="{8AF9DAF2-82AF-5642-9661-3893710E45B2}"/>
              </a:ext>
            </a:extLst>
          </p:cNvPr>
          <p:cNvSpPr/>
          <p:nvPr/>
        </p:nvSpPr>
        <p:spPr bwMode="auto">
          <a:xfrm flipV="1">
            <a:off x="735376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2" name="Freeform 1279">
            <a:extLst>
              <a:ext uri="{FF2B5EF4-FFF2-40B4-BE49-F238E27FC236}">
                <a16:creationId xmlns:a16="http://schemas.microsoft.com/office/drawing/2014/main" id="{A8271EDF-7EB4-634B-A5C9-2404E10990C6}"/>
              </a:ext>
            </a:extLst>
          </p:cNvPr>
          <p:cNvSpPr/>
          <p:nvPr/>
        </p:nvSpPr>
        <p:spPr bwMode="auto">
          <a:xfrm flipV="1">
            <a:off x="816902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3" name="Freeform 1282">
            <a:extLst>
              <a:ext uri="{FF2B5EF4-FFF2-40B4-BE49-F238E27FC236}">
                <a16:creationId xmlns:a16="http://schemas.microsoft.com/office/drawing/2014/main" id="{6380FEEC-775D-5548-B4D2-EB395EBBC811}"/>
              </a:ext>
            </a:extLst>
          </p:cNvPr>
          <p:cNvSpPr/>
          <p:nvPr/>
        </p:nvSpPr>
        <p:spPr bwMode="auto">
          <a:xfrm flipV="1">
            <a:off x="816902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4" name="Freeform 1291">
            <a:extLst>
              <a:ext uri="{FF2B5EF4-FFF2-40B4-BE49-F238E27FC236}">
                <a16:creationId xmlns:a16="http://schemas.microsoft.com/office/drawing/2014/main" id="{3E069495-01D1-9043-81C0-16EAD5E5F3E5}"/>
              </a:ext>
            </a:extLst>
          </p:cNvPr>
          <p:cNvSpPr/>
          <p:nvPr/>
        </p:nvSpPr>
        <p:spPr bwMode="auto">
          <a:xfrm flipV="1">
            <a:off x="818180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5" name="Freeform 1279">
            <a:extLst>
              <a:ext uri="{FF2B5EF4-FFF2-40B4-BE49-F238E27FC236}">
                <a16:creationId xmlns:a16="http://schemas.microsoft.com/office/drawing/2014/main" id="{73566275-933A-6B4A-9059-EEAB69F4CF8D}"/>
              </a:ext>
            </a:extLst>
          </p:cNvPr>
          <p:cNvSpPr/>
          <p:nvPr/>
        </p:nvSpPr>
        <p:spPr bwMode="auto">
          <a:xfrm flipV="1">
            <a:off x="899706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6" name="Freeform 1282">
            <a:extLst>
              <a:ext uri="{FF2B5EF4-FFF2-40B4-BE49-F238E27FC236}">
                <a16:creationId xmlns:a16="http://schemas.microsoft.com/office/drawing/2014/main" id="{0AE7D399-51C1-894E-9996-9B6234E3A50D}"/>
              </a:ext>
            </a:extLst>
          </p:cNvPr>
          <p:cNvSpPr/>
          <p:nvPr/>
        </p:nvSpPr>
        <p:spPr bwMode="auto">
          <a:xfrm flipV="1">
            <a:off x="899706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7" name="Freeform 1281">
            <a:extLst>
              <a:ext uri="{FF2B5EF4-FFF2-40B4-BE49-F238E27FC236}">
                <a16:creationId xmlns:a16="http://schemas.microsoft.com/office/drawing/2014/main" id="{F1A8D3FF-B0E0-7143-8EED-40DE1B4237EE}"/>
              </a:ext>
            </a:extLst>
          </p:cNvPr>
          <p:cNvSpPr>
            <a:spLocks noChangeArrowheads="1"/>
          </p:cNvSpPr>
          <p:nvPr/>
        </p:nvSpPr>
        <p:spPr bwMode="auto">
          <a:xfrm>
            <a:off x="658594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8" name="Freeform 1290">
            <a:extLst>
              <a:ext uri="{FF2B5EF4-FFF2-40B4-BE49-F238E27FC236}">
                <a16:creationId xmlns:a16="http://schemas.microsoft.com/office/drawing/2014/main" id="{905A5513-4E86-794C-9CC3-3CF2E3470390}"/>
              </a:ext>
            </a:extLst>
          </p:cNvPr>
          <p:cNvSpPr>
            <a:spLocks noChangeArrowheads="1"/>
          </p:cNvSpPr>
          <p:nvPr/>
        </p:nvSpPr>
        <p:spPr bwMode="auto">
          <a:xfrm>
            <a:off x="659873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Freeform 1281">
            <a:extLst>
              <a:ext uri="{FF2B5EF4-FFF2-40B4-BE49-F238E27FC236}">
                <a16:creationId xmlns:a16="http://schemas.microsoft.com/office/drawing/2014/main" id="{537AC8C0-16C0-2A47-9500-4EB04C55857F}"/>
              </a:ext>
            </a:extLst>
          </p:cNvPr>
          <p:cNvSpPr>
            <a:spLocks noChangeArrowheads="1"/>
          </p:cNvSpPr>
          <p:nvPr/>
        </p:nvSpPr>
        <p:spPr bwMode="auto">
          <a:xfrm>
            <a:off x="741398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0" name="Freeform 1290">
            <a:extLst>
              <a:ext uri="{FF2B5EF4-FFF2-40B4-BE49-F238E27FC236}">
                <a16:creationId xmlns:a16="http://schemas.microsoft.com/office/drawing/2014/main" id="{BAFD47B9-BAED-7A41-A28E-4053D1C91631}"/>
              </a:ext>
            </a:extLst>
          </p:cNvPr>
          <p:cNvSpPr>
            <a:spLocks noChangeArrowheads="1"/>
          </p:cNvSpPr>
          <p:nvPr/>
        </p:nvSpPr>
        <p:spPr bwMode="auto">
          <a:xfrm>
            <a:off x="742677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1" name="Freeform 1281">
            <a:extLst>
              <a:ext uri="{FF2B5EF4-FFF2-40B4-BE49-F238E27FC236}">
                <a16:creationId xmlns:a16="http://schemas.microsoft.com/office/drawing/2014/main" id="{B099CCBA-A1C3-0B4D-B0B9-A883E5985CF3}"/>
              </a:ext>
            </a:extLst>
          </p:cNvPr>
          <p:cNvSpPr>
            <a:spLocks noChangeArrowheads="1"/>
          </p:cNvSpPr>
          <p:nvPr/>
        </p:nvSpPr>
        <p:spPr bwMode="auto">
          <a:xfrm>
            <a:off x="824202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2" name="Freeform 1290">
            <a:extLst>
              <a:ext uri="{FF2B5EF4-FFF2-40B4-BE49-F238E27FC236}">
                <a16:creationId xmlns:a16="http://schemas.microsoft.com/office/drawing/2014/main" id="{D2BF13EF-F25A-5E41-844E-F0FC78A8E7D9}"/>
              </a:ext>
            </a:extLst>
          </p:cNvPr>
          <p:cNvSpPr>
            <a:spLocks noChangeArrowheads="1"/>
          </p:cNvSpPr>
          <p:nvPr/>
        </p:nvSpPr>
        <p:spPr bwMode="auto">
          <a:xfrm>
            <a:off x="825481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3" name="Freeform 1290">
            <a:extLst>
              <a:ext uri="{FF2B5EF4-FFF2-40B4-BE49-F238E27FC236}">
                <a16:creationId xmlns:a16="http://schemas.microsoft.com/office/drawing/2014/main" id="{2C1892ED-409D-1A44-96E3-F4FD9EBA11A4}"/>
              </a:ext>
            </a:extLst>
          </p:cNvPr>
          <p:cNvSpPr>
            <a:spLocks noChangeArrowheads="1"/>
          </p:cNvSpPr>
          <p:nvPr/>
        </p:nvSpPr>
        <p:spPr bwMode="auto">
          <a:xfrm>
            <a:off x="908285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4" name="Freeform 1291">
            <a:extLst>
              <a:ext uri="{FF2B5EF4-FFF2-40B4-BE49-F238E27FC236}">
                <a16:creationId xmlns:a16="http://schemas.microsoft.com/office/drawing/2014/main" id="{4824E0E0-46A8-424E-8F10-A40AE6CBCFA8}"/>
              </a:ext>
            </a:extLst>
          </p:cNvPr>
          <p:cNvSpPr/>
          <p:nvPr/>
        </p:nvSpPr>
        <p:spPr bwMode="auto">
          <a:xfrm flipV="1">
            <a:off x="900984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 name="Freeform 1279">
            <a:extLst>
              <a:ext uri="{FF2B5EF4-FFF2-40B4-BE49-F238E27FC236}">
                <a16:creationId xmlns:a16="http://schemas.microsoft.com/office/drawing/2014/main" id="{F462C217-5EC3-B343-9CC7-27467B612150}"/>
              </a:ext>
            </a:extLst>
          </p:cNvPr>
          <p:cNvSpPr/>
          <p:nvPr/>
        </p:nvSpPr>
        <p:spPr bwMode="auto">
          <a:xfrm flipV="1">
            <a:off x="982510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6" name="Freeform 1278">
            <a:extLst>
              <a:ext uri="{FF2B5EF4-FFF2-40B4-BE49-F238E27FC236}">
                <a16:creationId xmlns:a16="http://schemas.microsoft.com/office/drawing/2014/main" id="{A9CA771F-FE12-5B41-B00F-822BB469B434}"/>
              </a:ext>
            </a:extLst>
          </p:cNvPr>
          <p:cNvSpPr>
            <a:spLocks noChangeArrowheads="1"/>
          </p:cNvSpPr>
          <p:nvPr/>
        </p:nvSpPr>
        <p:spPr bwMode="auto">
          <a:xfrm>
            <a:off x="6585948" y="3242896"/>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7" name="Freeform 1278">
            <a:extLst>
              <a:ext uri="{FF2B5EF4-FFF2-40B4-BE49-F238E27FC236}">
                <a16:creationId xmlns:a16="http://schemas.microsoft.com/office/drawing/2014/main" id="{B55B50C6-072C-8448-BFAF-5B1BC0A05441}"/>
              </a:ext>
            </a:extLst>
          </p:cNvPr>
          <p:cNvSpPr>
            <a:spLocks noChangeArrowheads="1"/>
          </p:cNvSpPr>
          <p:nvPr/>
        </p:nvSpPr>
        <p:spPr bwMode="auto">
          <a:xfrm>
            <a:off x="741398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8" name="Freeform 1278">
            <a:extLst>
              <a:ext uri="{FF2B5EF4-FFF2-40B4-BE49-F238E27FC236}">
                <a16:creationId xmlns:a16="http://schemas.microsoft.com/office/drawing/2014/main" id="{3A7DDD6F-6A35-5144-A6C4-FC092334D67E}"/>
              </a:ext>
            </a:extLst>
          </p:cNvPr>
          <p:cNvSpPr>
            <a:spLocks noChangeArrowheads="1"/>
          </p:cNvSpPr>
          <p:nvPr/>
        </p:nvSpPr>
        <p:spPr bwMode="auto">
          <a:xfrm>
            <a:off x="824202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9" name="Freeform 1278">
            <a:extLst>
              <a:ext uri="{FF2B5EF4-FFF2-40B4-BE49-F238E27FC236}">
                <a16:creationId xmlns:a16="http://schemas.microsoft.com/office/drawing/2014/main" id="{2D9DB43C-14D1-9C42-A221-90879BE93899}"/>
              </a:ext>
            </a:extLst>
          </p:cNvPr>
          <p:cNvSpPr>
            <a:spLocks noChangeArrowheads="1"/>
          </p:cNvSpPr>
          <p:nvPr/>
        </p:nvSpPr>
        <p:spPr bwMode="auto">
          <a:xfrm>
            <a:off x="907006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0" name="Freeform 1281">
            <a:extLst>
              <a:ext uri="{FF2B5EF4-FFF2-40B4-BE49-F238E27FC236}">
                <a16:creationId xmlns:a16="http://schemas.microsoft.com/office/drawing/2014/main" id="{5FDD8D38-DF78-654A-A48F-0D9721C9A875}"/>
              </a:ext>
            </a:extLst>
          </p:cNvPr>
          <p:cNvSpPr>
            <a:spLocks noChangeArrowheads="1"/>
          </p:cNvSpPr>
          <p:nvPr/>
        </p:nvSpPr>
        <p:spPr bwMode="auto">
          <a:xfrm>
            <a:off x="907006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1" name="Freeform 1281">
            <a:extLst>
              <a:ext uri="{FF2B5EF4-FFF2-40B4-BE49-F238E27FC236}">
                <a16:creationId xmlns:a16="http://schemas.microsoft.com/office/drawing/2014/main" id="{0EF3D2AA-8522-C24E-81E5-425789AD2DC6}"/>
              </a:ext>
            </a:extLst>
          </p:cNvPr>
          <p:cNvSpPr>
            <a:spLocks noChangeArrowheads="1"/>
          </p:cNvSpPr>
          <p:nvPr/>
        </p:nvSpPr>
        <p:spPr bwMode="auto">
          <a:xfrm>
            <a:off x="989810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2" name="Freeform 1282">
            <a:extLst>
              <a:ext uri="{FF2B5EF4-FFF2-40B4-BE49-F238E27FC236}">
                <a16:creationId xmlns:a16="http://schemas.microsoft.com/office/drawing/2014/main" id="{ECE89742-86ED-EB49-8B84-6D7DBC572212}"/>
              </a:ext>
            </a:extLst>
          </p:cNvPr>
          <p:cNvSpPr/>
          <p:nvPr/>
        </p:nvSpPr>
        <p:spPr bwMode="auto">
          <a:xfrm flipV="1">
            <a:off x="982510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3" name="Freeform 1291">
            <a:extLst>
              <a:ext uri="{FF2B5EF4-FFF2-40B4-BE49-F238E27FC236}">
                <a16:creationId xmlns:a16="http://schemas.microsoft.com/office/drawing/2014/main" id="{830D6712-1694-3349-9D68-0A4DDEB8D1E5}"/>
              </a:ext>
            </a:extLst>
          </p:cNvPr>
          <p:cNvSpPr/>
          <p:nvPr/>
        </p:nvSpPr>
        <p:spPr bwMode="auto">
          <a:xfrm flipV="1">
            <a:off x="983788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4" name="Freeform 1279">
            <a:extLst>
              <a:ext uri="{FF2B5EF4-FFF2-40B4-BE49-F238E27FC236}">
                <a16:creationId xmlns:a16="http://schemas.microsoft.com/office/drawing/2014/main" id="{0980D593-848A-6C49-955B-9F4B80C9DB1D}"/>
              </a:ext>
            </a:extLst>
          </p:cNvPr>
          <p:cNvSpPr/>
          <p:nvPr/>
        </p:nvSpPr>
        <p:spPr bwMode="auto">
          <a:xfrm flipV="1">
            <a:off x="10653141"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5" name="Freeform 1282">
            <a:extLst>
              <a:ext uri="{FF2B5EF4-FFF2-40B4-BE49-F238E27FC236}">
                <a16:creationId xmlns:a16="http://schemas.microsoft.com/office/drawing/2014/main" id="{33E160AB-38B8-0542-B828-BC7DF8D3A3A7}"/>
              </a:ext>
            </a:extLst>
          </p:cNvPr>
          <p:cNvSpPr/>
          <p:nvPr/>
        </p:nvSpPr>
        <p:spPr bwMode="auto">
          <a:xfrm flipV="1">
            <a:off x="10653140"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6" name="Freeform 1278">
            <a:extLst>
              <a:ext uri="{FF2B5EF4-FFF2-40B4-BE49-F238E27FC236}">
                <a16:creationId xmlns:a16="http://schemas.microsoft.com/office/drawing/2014/main" id="{5A20DF90-F24B-D64F-AFA1-C490B8826384}"/>
              </a:ext>
            </a:extLst>
          </p:cNvPr>
          <p:cNvSpPr>
            <a:spLocks noChangeArrowheads="1"/>
          </p:cNvSpPr>
          <p:nvPr/>
        </p:nvSpPr>
        <p:spPr bwMode="auto">
          <a:xfrm>
            <a:off x="989810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7" name="Freeform 1290">
            <a:extLst>
              <a:ext uri="{FF2B5EF4-FFF2-40B4-BE49-F238E27FC236}">
                <a16:creationId xmlns:a16="http://schemas.microsoft.com/office/drawing/2014/main" id="{9970AD31-7400-DF46-A4C8-7E499DB49C0D}"/>
              </a:ext>
            </a:extLst>
          </p:cNvPr>
          <p:cNvSpPr>
            <a:spLocks noChangeArrowheads="1"/>
          </p:cNvSpPr>
          <p:nvPr/>
        </p:nvSpPr>
        <p:spPr bwMode="auto">
          <a:xfrm>
            <a:off x="991089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8" name="Freeform 1278">
            <a:extLst>
              <a:ext uri="{FF2B5EF4-FFF2-40B4-BE49-F238E27FC236}">
                <a16:creationId xmlns:a16="http://schemas.microsoft.com/office/drawing/2014/main" id="{86AF9623-D1A1-9D4E-8EC4-39D0146806D6}"/>
              </a:ext>
            </a:extLst>
          </p:cNvPr>
          <p:cNvSpPr>
            <a:spLocks noChangeArrowheads="1"/>
          </p:cNvSpPr>
          <p:nvPr/>
        </p:nvSpPr>
        <p:spPr bwMode="auto">
          <a:xfrm>
            <a:off x="10726147"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9" name="Freeform 1281">
            <a:extLst>
              <a:ext uri="{FF2B5EF4-FFF2-40B4-BE49-F238E27FC236}">
                <a16:creationId xmlns:a16="http://schemas.microsoft.com/office/drawing/2014/main" id="{FB0C2BC1-0889-1740-8796-87BE5C622C34}"/>
              </a:ext>
            </a:extLst>
          </p:cNvPr>
          <p:cNvSpPr>
            <a:spLocks noChangeArrowheads="1"/>
          </p:cNvSpPr>
          <p:nvPr/>
        </p:nvSpPr>
        <p:spPr bwMode="auto">
          <a:xfrm>
            <a:off x="10726145"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 name="Freeform 1290">
            <a:extLst>
              <a:ext uri="{FF2B5EF4-FFF2-40B4-BE49-F238E27FC236}">
                <a16:creationId xmlns:a16="http://schemas.microsoft.com/office/drawing/2014/main" id="{9EADC187-A43E-4F44-ACF1-1AF928B0F839}"/>
              </a:ext>
            </a:extLst>
          </p:cNvPr>
          <p:cNvSpPr>
            <a:spLocks noChangeArrowheads="1"/>
          </p:cNvSpPr>
          <p:nvPr/>
        </p:nvSpPr>
        <p:spPr bwMode="auto">
          <a:xfrm>
            <a:off x="10738932"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1" name="Freeform 1291">
            <a:extLst>
              <a:ext uri="{FF2B5EF4-FFF2-40B4-BE49-F238E27FC236}">
                <a16:creationId xmlns:a16="http://schemas.microsoft.com/office/drawing/2014/main" id="{B6FF35D7-CAA3-4846-818C-385B26C3889E}"/>
              </a:ext>
            </a:extLst>
          </p:cNvPr>
          <p:cNvSpPr/>
          <p:nvPr/>
        </p:nvSpPr>
        <p:spPr bwMode="auto">
          <a:xfrm flipV="1">
            <a:off x="10665926"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2" name="Rounded Rectangle 11">
            <a:extLst>
              <a:ext uri="{FF2B5EF4-FFF2-40B4-BE49-F238E27FC236}">
                <a16:creationId xmlns:a16="http://schemas.microsoft.com/office/drawing/2014/main" id="{022F70B1-1E2D-0041-84AF-5C3612C19718}"/>
              </a:ext>
            </a:extLst>
          </p:cNvPr>
          <p:cNvSpPr/>
          <p:nvPr/>
        </p:nvSpPr>
        <p:spPr bwMode="auto">
          <a:xfrm>
            <a:off x="2509858" y="30741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dirty="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3" name="Rounded Rectangle 11">
            <a:extLst>
              <a:ext uri="{FF2B5EF4-FFF2-40B4-BE49-F238E27FC236}">
                <a16:creationId xmlns:a16="http://schemas.microsoft.com/office/drawing/2014/main" id="{0EA3E568-46B6-154C-A823-AE3D933832C0}"/>
              </a:ext>
            </a:extLst>
          </p:cNvPr>
          <p:cNvSpPr/>
          <p:nvPr/>
        </p:nvSpPr>
        <p:spPr bwMode="auto">
          <a:xfrm>
            <a:off x="4999058" y="30741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dirty="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4" name="Rounded Rectangle 11">
            <a:extLst>
              <a:ext uri="{FF2B5EF4-FFF2-40B4-BE49-F238E27FC236}">
                <a16:creationId xmlns:a16="http://schemas.microsoft.com/office/drawing/2014/main" id="{18A3350F-1DFD-9C4F-B516-C1790232494E}"/>
              </a:ext>
            </a:extLst>
          </p:cNvPr>
          <p:cNvSpPr/>
          <p:nvPr/>
        </p:nvSpPr>
        <p:spPr bwMode="auto">
          <a:xfrm>
            <a:off x="3337897" y="3878465"/>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dirty="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5" name="Rounded Rectangle 11">
            <a:extLst>
              <a:ext uri="{FF2B5EF4-FFF2-40B4-BE49-F238E27FC236}">
                <a16:creationId xmlns:a16="http://schemas.microsoft.com/office/drawing/2014/main" id="{303D65EA-52AD-ED45-B267-90ABCA674563}"/>
              </a:ext>
            </a:extLst>
          </p:cNvPr>
          <p:cNvSpPr/>
          <p:nvPr/>
        </p:nvSpPr>
        <p:spPr bwMode="auto">
          <a:xfrm>
            <a:off x="1694603" y="46743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dirty="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6" name="Rounded Rectangle 11">
            <a:extLst>
              <a:ext uri="{FF2B5EF4-FFF2-40B4-BE49-F238E27FC236}">
                <a16:creationId xmlns:a16="http://schemas.microsoft.com/office/drawing/2014/main" id="{0326C7A9-1AF0-9A4B-9ADB-73847BD39BC2}"/>
              </a:ext>
            </a:extLst>
          </p:cNvPr>
          <p:cNvSpPr/>
          <p:nvPr/>
        </p:nvSpPr>
        <p:spPr bwMode="auto">
          <a:xfrm>
            <a:off x="4173558" y="46743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dirty="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7" name="Rounded Rectangle 11">
            <a:extLst>
              <a:ext uri="{FF2B5EF4-FFF2-40B4-BE49-F238E27FC236}">
                <a16:creationId xmlns:a16="http://schemas.microsoft.com/office/drawing/2014/main" id="{4B3F49DB-62B8-0E49-B8D8-2CB90603AF26}"/>
              </a:ext>
            </a:extLst>
          </p:cNvPr>
          <p:cNvSpPr/>
          <p:nvPr/>
        </p:nvSpPr>
        <p:spPr bwMode="auto">
          <a:xfrm>
            <a:off x="853775" y="3878465"/>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dirty="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pic>
        <p:nvPicPr>
          <p:cNvPr id="88" name="Picture 87">
            <a:extLst>
              <a:ext uri="{FF2B5EF4-FFF2-40B4-BE49-F238E27FC236}">
                <a16:creationId xmlns:a16="http://schemas.microsoft.com/office/drawing/2014/main" id="{B79A4E3C-99AC-BA49-AA3A-33D67EFDC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812" y="3271754"/>
            <a:ext cx="367440" cy="366005"/>
          </a:xfrm>
          <a:prstGeom prst="rect">
            <a:avLst/>
          </a:prstGeom>
        </p:spPr>
      </p:pic>
      <p:pic>
        <p:nvPicPr>
          <p:cNvPr id="89" name="Picture 88">
            <a:extLst>
              <a:ext uri="{FF2B5EF4-FFF2-40B4-BE49-F238E27FC236}">
                <a16:creationId xmlns:a16="http://schemas.microsoft.com/office/drawing/2014/main" id="{1214F2A4-44C8-1142-98EC-016257AA3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812" y="4478254"/>
            <a:ext cx="367440" cy="366005"/>
          </a:xfrm>
          <a:prstGeom prst="rect">
            <a:avLst/>
          </a:prstGeom>
        </p:spPr>
      </p:pic>
      <p:pic>
        <p:nvPicPr>
          <p:cNvPr id="90" name="Picture 89">
            <a:extLst>
              <a:ext uri="{FF2B5EF4-FFF2-40B4-BE49-F238E27FC236}">
                <a16:creationId xmlns:a16="http://schemas.microsoft.com/office/drawing/2014/main" id="{422E2A1D-8CFB-EE44-A18B-24CD0EAB8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1847" y="3230425"/>
            <a:ext cx="367440" cy="366005"/>
          </a:xfrm>
          <a:prstGeom prst="rect">
            <a:avLst/>
          </a:prstGeom>
        </p:spPr>
      </p:pic>
      <p:sp>
        <p:nvSpPr>
          <p:cNvPr id="91" name="Rounded Rectangle 90">
            <a:extLst>
              <a:ext uri="{FF2B5EF4-FFF2-40B4-BE49-F238E27FC236}">
                <a16:creationId xmlns:a16="http://schemas.microsoft.com/office/drawing/2014/main" id="{FC40D824-4064-1548-9DF6-FFD5664593D2}"/>
              </a:ext>
            </a:extLst>
          </p:cNvPr>
          <p:cNvSpPr/>
          <p:nvPr/>
        </p:nvSpPr>
        <p:spPr>
          <a:xfrm>
            <a:off x="353963" y="2439452"/>
            <a:ext cx="5432595" cy="518548"/>
          </a:xfrm>
          <a:prstGeom prst="roundRect">
            <a:avLst>
              <a:gd name="adj" fmla="val 5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Before: Box by box</a:t>
            </a:r>
          </a:p>
          <a:p>
            <a:pPr algn="ctr"/>
            <a:r>
              <a:rPr lang="en-US" sz="1333" dirty="0">
                <a:solidFill>
                  <a:schemeClr val="tx1"/>
                </a:solidFill>
                <a:latin typeface="Arial" panose="020B0604020202020204" pitchFamily="34" charset="0"/>
                <a:cs typeface="Arial" panose="020B0604020202020204" pitchFamily="34" charset="0"/>
              </a:rPr>
              <a:t>Manual | Error-prone</a:t>
            </a:r>
          </a:p>
        </p:txBody>
      </p:sp>
      <p:sp>
        <p:nvSpPr>
          <p:cNvPr id="92" name="Rounded Rectangle 91">
            <a:extLst>
              <a:ext uri="{FF2B5EF4-FFF2-40B4-BE49-F238E27FC236}">
                <a16:creationId xmlns:a16="http://schemas.microsoft.com/office/drawing/2014/main" id="{B699922C-372D-BB4F-AC67-B52B27C527C5}"/>
              </a:ext>
            </a:extLst>
          </p:cNvPr>
          <p:cNvSpPr/>
          <p:nvPr/>
        </p:nvSpPr>
        <p:spPr>
          <a:xfrm>
            <a:off x="5896266" y="2439452"/>
            <a:ext cx="5978140" cy="518548"/>
          </a:xfrm>
          <a:prstGeom prst="roundRect">
            <a:avLst>
              <a:gd name="adj" fmla="val 50000"/>
            </a:avLst>
          </a:prstGeom>
          <a:solidFill>
            <a:schemeClr val="bg1"/>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latin typeface="Arial" panose="020B0604020202020204" pitchFamily="34" charset="0"/>
                <a:cs typeface="Arial" panose="020B0604020202020204" pitchFamily="34" charset="0"/>
              </a:rPr>
              <a:t>After: Automated</a:t>
            </a:r>
          </a:p>
          <a:p>
            <a:pPr algn="ctr"/>
            <a:r>
              <a:rPr lang="en-US" sz="1333" dirty="0">
                <a:solidFill>
                  <a:srgbClr val="00B050"/>
                </a:solidFill>
                <a:latin typeface="Arial" panose="020B0604020202020204" pitchFamily="34" charset="0"/>
                <a:cs typeface="Arial" panose="020B0604020202020204" pitchFamily="34" charset="0"/>
              </a:rPr>
              <a:t>Scalable | Simple</a:t>
            </a:r>
          </a:p>
        </p:txBody>
      </p:sp>
      <p:grpSp>
        <p:nvGrpSpPr>
          <p:cNvPr id="93" name="Group 92">
            <a:extLst>
              <a:ext uri="{FF2B5EF4-FFF2-40B4-BE49-F238E27FC236}">
                <a16:creationId xmlns:a16="http://schemas.microsoft.com/office/drawing/2014/main" id="{C77E7671-1678-FA4D-8D6C-866C6D97D643}"/>
              </a:ext>
            </a:extLst>
          </p:cNvPr>
          <p:cNvGrpSpPr/>
          <p:nvPr/>
        </p:nvGrpSpPr>
        <p:grpSpPr>
          <a:xfrm>
            <a:off x="660029" y="5701552"/>
            <a:ext cx="10819135" cy="759415"/>
            <a:chOff x="534349" y="3775312"/>
            <a:chExt cx="8114351" cy="569561"/>
          </a:xfrm>
          <a:solidFill>
            <a:srgbClr val="92D050"/>
          </a:solidFill>
        </p:grpSpPr>
        <p:sp>
          <p:nvSpPr>
            <p:cNvPr id="94" name="Rectangle: Rounded Corners 333">
              <a:extLst>
                <a:ext uri="{FF2B5EF4-FFF2-40B4-BE49-F238E27FC236}">
                  <a16:creationId xmlns:a16="http://schemas.microsoft.com/office/drawing/2014/main" id="{0D71231D-884D-DC44-8946-A4D9BD16D5CF}"/>
                </a:ext>
              </a:extLst>
            </p:cNvPr>
            <p:cNvSpPr/>
            <p:nvPr/>
          </p:nvSpPr>
          <p:spPr>
            <a:xfrm>
              <a:off x="3250121" y="3775414"/>
              <a:ext cx="2641858" cy="55806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endParaRPr lang="en-US" sz="1400" b="1" dirty="0">
                <a:solidFill>
                  <a:schemeClr val="tx1"/>
                </a:solidFill>
                <a:latin typeface="Arial" panose="020B0604020202020204" pitchFamily="34" charset="0"/>
                <a:cs typeface="Arial" panose="020B0604020202020204" pitchFamily="34" charset="0"/>
              </a:endParaRPr>
            </a:p>
          </p:txBody>
        </p:sp>
        <p:sp>
          <p:nvSpPr>
            <p:cNvPr id="95" name="Rectangle: Rounded Corners 334">
              <a:extLst>
                <a:ext uri="{FF2B5EF4-FFF2-40B4-BE49-F238E27FC236}">
                  <a16:creationId xmlns:a16="http://schemas.microsoft.com/office/drawing/2014/main" id="{2F13DD91-430C-6140-9851-1179BAF4BD3E}"/>
                </a:ext>
              </a:extLst>
            </p:cNvPr>
            <p:cNvSpPr/>
            <p:nvPr/>
          </p:nvSpPr>
          <p:spPr>
            <a:xfrm>
              <a:off x="6006842" y="3775414"/>
              <a:ext cx="2641858" cy="55806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endParaRPr lang="en-US" sz="1400" b="1" dirty="0">
                <a:solidFill>
                  <a:schemeClr val="tx1"/>
                </a:solidFill>
                <a:latin typeface="Arial" panose="020B0604020202020204" pitchFamily="34" charset="0"/>
                <a:cs typeface="Arial" panose="020B0604020202020204" pitchFamily="34" charset="0"/>
              </a:endParaRPr>
            </a:p>
          </p:txBody>
        </p:sp>
        <p:sp>
          <p:nvSpPr>
            <p:cNvPr id="96" name="Rectangle: Top Corners Rounded 23">
              <a:extLst>
                <a:ext uri="{FF2B5EF4-FFF2-40B4-BE49-F238E27FC236}">
                  <a16:creationId xmlns:a16="http://schemas.microsoft.com/office/drawing/2014/main" id="{20B49C17-3AC3-6D45-AD65-DF72E625C8A3}"/>
                </a:ext>
              </a:extLst>
            </p:cNvPr>
            <p:cNvSpPr/>
            <p:nvPr/>
          </p:nvSpPr>
          <p:spPr>
            <a:xfrm rot="16200000">
              <a:off x="6332053" y="3450102"/>
              <a:ext cx="558270" cy="120868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dirty="0">
                <a:solidFill>
                  <a:schemeClr val="tx1"/>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3B535357-CC7E-8745-AB1E-A56C5A7006B6}"/>
                </a:ext>
              </a:extLst>
            </p:cNvPr>
            <p:cNvSpPr txBox="1"/>
            <p:nvPr/>
          </p:nvSpPr>
          <p:spPr>
            <a:xfrm>
              <a:off x="6113402" y="3887071"/>
              <a:ext cx="1179649" cy="315423"/>
            </a:xfrm>
            <a:prstGeom prst="rect">
              <a:avLst/>
            </a:prstGeom>
            <a:grpFill/>
          </p:spPr>
          <p:txBody>
            <a:bodyPr wrap="none" rtlCol="0">
              <a:spAutoFit/>
            </a:bodyPr>
            <a:lstStyle/>
            <a:p>
              <a:pPr lvl="0">
                <a:defRPr/>
              </a:pPr>
              <a:r>
                <a:rPr lang="en-US" sz="2133" b="1" dirty="0">
                  <a:latin typeface="Arial" panose="020B0604020202020204" pitchFamily="34" charset="0"/>
                  <a:cs typeface="Arial" panose="020B0604020202020204" pitchFamily="34" charset="0"/>
                </a:rPr>
                <a:t>Provision</a:t>
              </a:r>
              <a:r>
                <a:rPr lang="en-US" sz="2133" b="1" baseline="30000" dirty="0">
                  <a:latin typeface="Arial" panose="020B0604020202020204" pitchFamily="34" charset="0"/>
                  <a:cs typeface="Arial" panose="020B0604020202020204" pitchFamily="34" charset="0"/>
                </a:rPr>
                <a:t>1</a:t>
              </a:r>
              <a:endParaRPr lang="en-US" sz="2133" b="1" dirty="0">
                <a:latin typeface="Arial" panose="020B0604020202020204" pitchFamily="34" charset="0"/>
                <a:cs typeface="Arial" panose="020B0604020202020204" pitchFamily="34" charset="0"/>
              </a:endParaRPr>
            </a:p>
          </p:txBody>
        </p:sp>
        <p:sp>
          <p:nvSpPr>
            <p:cNvPr id="98" name="Rectangle: Top Corners Rounded 391">
              <a:extLst>
                <a:ext uri="{FF2B5EF4-FFF2-40B4-BE49-F238E27FC236}">
                  <a16:creationId xmlns:a16="http://schemas.microsoft.com/office/drawing/2014/main" id="{3EEB08E4-74A4-F843-8038-4E6EFE5A854D}"/>
                </a:ext>
              </a:extLst>
            </p:cNvPr>
            <p:cNvSpPr/>
            <p:nvPr/>
          </p:nvSpPr>
          <p:spPr>
            <a:xfrm rot="16200000">
              <a:off x="3575331" y="3450102"/>
              <a:ext cx="558270" cy="120868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dirty="0">
                <a:solidFill>
                  <a:schemeClr val="tx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085BD6D8-545E-E54D-AFBD-6BCBE19126F9}"/>
                </a:ext>
              </a:extLst>
            </p:cNvPr>
            <p:cNvSpPr txBox="1"/>
            <p:nvPr/>
          </p:nvSpPr>
          <p:spPr>
            <a:xfrm>
              <a:off x="3390395" y="3887071"/>
              <a:ext cx="834604" cy="315423"/>
            </a:xfrm>
            <a:prstGeom prst="rect">
              <a:avLst/>
            </a:prstGeom>
            <a:grpFill/>
          </p:spPr>
          <p:txBody>
            <a:bodyPr wrap="none" rtlCol="0">
              <a:spAutoFit/>
            </a:bodyPr>
            <a:lstStyle/>
            <a:p>
              <a:pPr lvl="0">
                <a:defRPr/>
              </a:pPr>
              <a:r>
                <a:rPr lang="en-US" sz="2133" b="1" dirty="0">
                  <a:latin typeface="Arial" panose="020B0604020202020204" pitchFamily="34" charset="0"/>
                  <a:cs typeface="Arial" panose="020B0604020202020204" pitchFamily="34" charset="0"/>
                </a:rPr>
                <a:t>Policy</a:t>
              </a:r>
              <a:r>
                <a:rPr lang="en-US" sz="2133" b="1" baseline="30000" dirty="0">
                  <a:latin typeface="Arial" panose="020B0604020202020204" pitchFamily="34" charset="0"/>
                  <a:cs typeface="Arial" panose="020B0604020202020204" pitchFamily="34" charset="0"/>
                </a:rPr>
                <a:t>1</a:t>
              </a:r>
              <a:endParaRPr lang="en-US" sz="2133" b="1" dirty="0">
                <a:latin typeface="Arial" panose="020B0604020202020204" pitchFamily="34" charset="0"/>
                <a:cs typeface="Arial" panose="020B0604020202020204" pitchFamily="34" charset="0"/>
              </a:endParaRPr>
            </a:p>
          </p:txBody>
        </p:sp>
        <p:sp>
          <p:nvSpPr>
            <p:cNvPr id="100" name="Rectangle: Rounded Corners 332">
              <a:extLst>
                <a:ext uri="{FF2B5EF4-FFF2-40B4-BE49-F238E27FC236}">
                  <a16:creationId xmlns:a16="http://schemas.microsoft.com/office/drawing/2014/main" id="{28A7EB03-D34D-FA4F-B4E1-8C516FD17CE5}"/>
                </a:ext>
              </a:extLst>
            </p:cNvPr>
            <p:cNvSpPr/>
            <p:nvPr/>
          </p:nvSpPr>
          <p:spPr>
            <a:xfrm>
              <a:off x="534349" y="3775414"/>
              <a:ext cx="2641858" cy="55806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endParaRPr lang="en-US" sz="1400" b="1" dirty="0">
                <a:solidFill>
                  <a:schemeClr val="tx1"/>
                </a:solidFill>
                <a:latin typeface="Arial" panose="020B0604020202020204" pitchFamily="34" charset="0"/>
                <a:cs typeface="Arial" panose="020B0604020202020204" pitchFamily="34" charset="0"/>
              </a:endParaRPr>
            </a:p>
          </p:txBody>
        </p:sp>
        <p:sp>
          <p:nvSpPr>
            <p:cNvPr id="101" name="Rectangle: Top Corners Rounded 392">
              <a:extLst>
                <a:ext uri="{FF2B5EF4-FFF2-40B4-BE49-F238E27FC236}">
                  <a16:creationId xmlns:a16="http://schemas.microsoft.com/office/drawing/2014/main" id="{48798A61-4D51-3E45-B598-EBFE37D7FBD4}"/>
                </a:ext>
              </a:extLst>
            </p:cNvPr>
            <p:cNvSpPr/>
            <p:nvPr/>
          </p:nvSpPr>
          <p:spPr>
            <a:xfrm rot="16200000">
              <a:off x="859559" y="3450102"/>
              <a:ext cx="558270" cy="120868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dirty="0">
                <a:solidFill>
                  <a:schemeClr val="tx1"/>
                </a:solidFill>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C7B3674F-1C3E-D246-90F1-CE8D832421EE}"/>
                </a:ext>
              </a:extLst>
            </p:cNvPr>
            <p:cNvSpPr txBox="1"/>
            <p:nvPr/>
          </p:nvSpPr>
          <p:spPr>
            <a:xfrm>
              <a:off x="691399" y="3887071"/>
              <a:ext cx="928379" cy="315423"/>
            </a:xfrm>
            <a:prstGeom prst="rect">
              <a:avLst/>
            </a:prstGeom>
            <a:grpFill/>
          </p:spPr>
          <p:txBody>
            <a:bodyPr wrap="none" rtlCol="0">
              <a:spAutoFit/>
            </a:bodyPr>
            <a:lstStyle/>
            <a:p>
              <a:pPr defTabSz="609585">
                <a:defRPr/>
              </a:pPr>
              <a:r>
                <a:rPr lang="en-US" sz="2133" b="1" dirty="0">
                  <a:latin typeface="Arial" panose="020B0604020202020204" pitchFamily="34" charset="0"/>
                  <a:ea typeface="ＭＳ Ｐゴシック" charset="0"/>
                  <a:cs typeface="Arial" panose="020B0604020202020204" pitchFamily="34" charset="0"/>
                </a:rPr>
                <a:t>Design</a:t>
              </a:r>
              <a:r>
                <a:rPr lang="en-US" sz="2133" b="1" baseline="30000" dirty="0">
                  <a:latin typeface="Arial" panose="020B0604020202020204" pitchFamily="34" charset="0"/>
                  <a:ea typeface="ＭＳ Ｐゴシック" charset="0"/>
                  <a:cs typeface="Arial" panose="020B0604020202020204" pitchFamily="34" charset="0"/>
                </a:rPr>
                <a:t>1</a:t>
              </a:r>
            </a:p>
          </p:txBody>
        </p:sp>
        <p:grpSp>
          <p:nvGrpSpPr>
            <p:cNvPr id="103" name="Group 102">
              <a:extLst>
                <a:ext uri="{FF2B5EF4-FFF2-40B4-BE49-F238E27FC236}">
                  <a16:creationId xmlns:a16="http://schemas.microsoft.com/office/drawing/2014/main" id="{5991C15D-C219-234D-A30F-FE50F561479F}"/>
                </a:ext>
              </a:extLst>
            </p:cNvPr>
            <p:cNvGrpSpPr/>
            <p:nvPr/>
          </p:nvGrpSpPr>
          <p:grpSpPr>
            <a:xfrm>
              <a:off x="7181819" y="3849528"/>
              <a:ext cx="1409710" cy="495345"/>
              <a:chOff x="7424151" y="4126858"/>
              <a:chExt cx="1543656" cy="592061"/>
            </a:xfrm>
            <a:grpFill/>
          </p:grpSpPr>
          <p:grpSp>
            <p:nvGrpSpPr>
              <p:cNvPr id="120" name="Group 119">
                <a:extLst>
                  <a:ext uri="{FF2B5EF4-FFF2-40B4-BE49-F238E27FC236}">
                    <a16:creationId xmlns:a16="http://schemas.microsoft.com/office/drawing/2014/main" id="{061A3898-C189-E749-A3C0-B33EB7F27B95}"/>
                  </a:ext>
                </a:extLst>
              </p:cNvPr>
              <p:cNvGrpSpPr/>
              <p:nvPr/>
            </p:nvGrpSpPr>
            <p:grpSpPr>
              <a:xfrm>
                <a:off x="7424151" y="4126858"/>
                <a:ext cx="1543656" cy="592061"/>
                <a:chOff x="1282713" y="4165929"/>
                <a:chExt cx="1543656" cy="592061"/>
              </a:xfrm>
              <a:grpFill/>
            </p:grpSpPr>
            <p:sp>
              <p:nvSpPr>
                <p:cNvPr id="122" name="Rectangle: Rounded Corners 382">
                  <a:extLst>
                    <a:ext uri="{FF2B5EF4-FFF2-40B4-BE49-F238E27FC236}">
                      <a16:creationId xmlns:a16="http://schemas.microsoft.com/office/drawing/2014/main" id="{F9EC1305-5156-844B-9423-8C82048FE180}"/>
                    </a:ext>
                  </a:extLst>
                </p:cNvPr>
                <p:cNvSpPr/>
                <p:nvPr/>
              </p:nvSpPr>
              <p:spPr>
                <a:xfrm>
                  <a:off x="209725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dirty="0">
                      <a:solidFill>
                        <a:schemeClr val="tx1"/>
                      </a:solidFill>
                      <a:latin typeface="Arial" panose="020B0604020202020204" pitchFamily="34" charset="0"/>
                      <a:ea typeface="Arial" charset="0"/>
                      <a:cs typeface="Arial" panose="020B0604020202020204" pitchFamily="34" charset="0"/>
                    </a:rPr>
                    <a:t>5</a:t>
                  </a:r>
                </a:p>
              </p:txBody>
            </p:sp>
            <p:grpSp>
              <p:nvGrpSpPr>
                <p:cNvPr id="123" name="Group 122">
                  <a:extLst>
                    <a:ext uri="{FF2B5EF4-FFF2-40B4-BE49-F238E27FC236}">
                      <a16:creationId xmlns:a16="http://schemas.microsoft.com/office/drawing/2014/main" id="{AE701D82-3D52-D94A-9E4A-0ADB860F3403}"/>
                    </a:ext>
                  </a:extLst>
                </p:cNvPr>
                <p:cNvGrpSpPr/>
                <p:nvPr/>
              </p:nvGrpSpPr>
              <p:grpSpPr>
                <a:xfrm>
                  <a:off x="1282713" y="4165929"/>
                  <a:ext cx="1543656" cy="592061"/>
                  <a:chOff x="1282713" y="4165929"/>
                  <a:chExt cx="1543656" cy="592061"/>
                </a:xfrm>
                <a:grpFill/>
              </p:grpSpPr>
              <p:sp>
                <p:nvSpPr>
                  <p:cNvPr id="124" name="Rectangle: Rounded Corners 385">
                    <a:extLst>
                      <a:ext uri="{FF2B5EF4-FFF2-40B4-BE49-F238E27FC236}">
                        <a16:creationId xmlns:a16="http://schemas.microsoft.com/office/drawing/2014/main" id="{42C4EC74-81AE-6B4E-8B7C-8FDCA05BE8F3}"/>
                      </a:ext>
                    </a:extLst>
                  </p:cNvPr>
                  <p:cNvSpPr/>
                  <p:nvPr/>
                </p:nvSpPr>
                <p:spPr>
                  <a:xfrm>
                    <a:off x="1282713" y="4444902"/>
                    <a:ext cx="777836"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400" dirty="0">
                        <a:solidFill>
                          <a:schemeClr val="tx1"/>
                        </a:solidFill>
                        <a:latin typeface="Arial" panose="020B0604020202020204" pitchFamily="34" charset="0"/>
                        <a:cs typeface="Arial" panose="020B0604020202020204" pitchFamily="34" charset="0"/>
                      </a:rPr>
                      <a:t>hours</a:t>
                    </a:r>
                  </a:p>
                </p:txBody>
              </p:sp>
              <p:sp>
                <p:nvSpPr>
                  <p:cNvPr id="125" name="Rectangle: Rounded Corners 387">
                    <a:extLst>
                      <a:ext uri="{FF2B5EF4-FFF2-40B4-BE49-F238E27FC236}">
                        <a16:creationId xmlns:a16="http://schemas.microsoft.com/office/drawing/2014/main" id="{2C2F33E3-1FD4-D44C-85C6-9DED26A2FF4B}"/>
                      </a:ext>
                    </a:extLst>
                  </p:cNvPr>
                  <p:cNvSpPr/>
                  <p:nvPr/>
                </p:nvSpPr>
                <p:spPr>
                  <a:xfrm>
                    <a:off x="133143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dirty="0">
                        <a:solidFill>
                          <a:schemeClr val="tx1"/>
                        </a:solidFill>
                        <a:latin typeface="Arial" panose="020B0604020202020204" pitchFamily="34" charset="0"/>
                        <a:ea typeface="Arial" charset="0"/>
                        <a:cs typeface="Arial" panose="020B0604020202020204" pitchFamily="34" charset="0"/>
                      </a:rPr>
                      <a:t>5</a:t>
                    </a:r>
                  </a:p>
                </p:txBody>
              </p:sp>
              <p:sp>
                <p:nvSpPr>
                  <p:cNvPr id="126" name="Rectangle: Rounded Corners 388">
                    <a:extLst>
                      <a:ext uri="{FF2B5EF4-FFF2-40B4-BE49-F238E27FC236}">
                        <a16:creationId xmlns:a16="http://schemas.microsoft.com/office/drawing/2014/main" id="{BAFBA185-81D4-9C49-82BA-367698F46698}"/>
                      </a:ext>
                    </a:extLst>
                  </p:cNvPr>
                  <p:cNvSpPr/>
                  <p:nvPr/>
                </p:nvSpPr>
                <p:spPr>
                  <a:xfrm>
                    <a:off x="2048533" y="4440913"/>
                    <a:ext cx="777836" cy="31308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400" dirty="0">
                        <a:solidFill>
                          <a:schemeClr val="tx1"/>
                        </a:solidFill>
                        <a:latin typeface="Arial" panose="020B0604020202020204" pitchFamily="34" charset="0"/>
                        <a:cs typeface="Arial" panose="020B0604020202020204" pitchFamily="34" charset="0"/>
                      </a:rPr>
                      <a:t>minutes</a:t>
                    </a:r>
                  </a:p>
                </p:txBody>
              </p:sp>
            </p:grpSp>
          </p:grpSp>
          <p:sp>
            <p:nvSpPr>
              <p:cNvPr id="121" name="Isosceles Triangle 14">
                <a:extLst>
                  <a:ext uri="{FF2B5EF4-FFF2-40B4-BE49-F238E27FC236}">
                    <a16:creationId xmlns:a16="http://schemas.microsoft.com/office/drawing/2014/main" id="{9BB43FD0-F403-C64E-84D6-A02F27DD6642}"/>
                  </a:ext>
                </a:extLst>
              </p:cNvPr>
              <p:cNvSpPr/>
              <p:nvPr/>
            </p:nvSpPr>
            <p:spPr>
              <a:xfrm rot="5400000">
                <a:off x="8097269" y="4256260"/>
                <a:ext cx="196170" cy="10428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grpFill/>
              <a:ln w="15875"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b="1" dirty="0">
                  <a:solidFill>
                    <a:schemeClr val="tx1"/>
                  </a:solidFill>
                  <a:latin typeface="Arial" panose="020B0604020202020204" pitchFamily="34" charset="0"/>
                  <a:cs typeface="Arial" panose="020B0604020202020204" pitchFamily="34" charset="0"/>
                </a:endParaRPr>
              </a:p>
            </p:txBody>
          </p:sp>
        </p:grpSp>
        <p:grpSp>
          <p:nvGrpSpPr>
            <p:cNvPr id="104" name="Group 103">
              <a:extLst>
                <a:ext uri="{FF2B5EF4-FFF2-40B4-BE49-F238E27FC236}">
                  <a16:creationId xmlns:a16="http://schemas.microsoft.com/office/drawing/2014/main" id="{36C9DF42-330F-F447-8BA5-C43F5075064D}"/>
                </a:ext>
              </a:extLst>
            </p:cNvPr>
            <p:cNvGrpSpPr/>
            <p:nvPr/>
          </p:nvGrpSpPr>
          <p:grpSpPr>
            <a:xfrm>
              <a:off x="4396570" y="3849528"/>
              <a:ext cx="1409710" cy="495345"/>
              <a:chOff x="7424151" y="4126858"/>
              <a:chExt cx="1543656" cy="592061"/>
            </a:xfrm>
            <a:grpFill/>
          </p:grpSpPr>
          <p:grpSp>
            <p:nvGrpSpPr>
              <p:cNvPr id="113" name="Group 112">
                <a:extLst>
                  <a:ext uri="{FF2B5EF4-FFF2-40B4-BE49-F238E27FC236}">
                    <a16:creationId xmlns:a16="http://schemas.microsoft.com/office/drawing/2014/main" id="{10F28E2A-E777-6C41-B2B0-FD741071F4E1}"/>
                  </a:ext>
                </a:extLst>
              </p:cNvPr>
              <p:cNvGrpSpPr/>
              <p:nvPr/>
            </p:nvGrpSpPr>
            <p:grpSpPr>
              <a:xfrm>
                <a:off x="7424151" y="4126858"/>
                <a:ext cx="1543656" cy="592061"/>
                <a:chOff x="1282713" y="4165929"/>
                <a:chExt cx="1543656" cy="592061"/>
              </a:xfrm>
              <a:grpFill/>
            </p:grpSpPr>
            <p:sp>
              <p:nvSpPr>
                <p:cNvPr id="115" name="Rectangle: Rounded Corners 180">
                  <a:extLst>
                    <a:ext uri="{FF2B5EF4-FFF2-40B4-BE49-F238E27FC236}">
                      <a16:creationId xmlns:a16="http://schemas.microsoft.com/office/drawing/2014/main" id="{21E037C4-C736-CA45-BAA7-46FC86C77B64}"/>
                    </a:ext>
                  </a:extLst>
                </p:cNvPr>
                <p:cNvSpPr/>
                <p:nvPr/>
              </p:nvSpPr>
              <p:spPr>
                <a:xfrm>
                  <a:off x="209725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dirty="0">
                      <a:solidFill>
                        <a:schemeClr val="tx1"/>
                      </a:solidFill>
                      <a:latin typeface="Arial" panose="020B0604020202020204" pitchFamily="34" charset="0"/>
                      <a:ea typeface="Arial" charset="0"/>
                      <a:cs typeface="Arial" panose="020B0604020202020204" pitchFamily="34" charset="0"/>
                    </a:rPr>
                    <a:t>5</a:t>
                  </a:r>
                </a:p>
              </p:txBody>
            </p:sp>
            <p:grpSp>
              <p:nvGrpSpPr>
                <p:cNvPr id="116" name="Group 115">
                  <a:extLst>
                    <a:ext uri="{FF2B5EF4-FFF2-40B4-BE49-F238E27FC236}">
                      <a16:creationId xmlns:a16="http://schemas.microsoft.com/office/drawing/2014/main" id="{DAA75CB4-3C5F-C745-916D-26021D1E13D4}"/>
                    </a:ext>
                  </a:extLst>
                </p:cNvPr>
                <p:cNvGrpSpPr/>
                <p:nvPr/>
              </p:nvGrpSpPr>
              <p:grpSpPr>
                <a:xfrm>
                  <a:off x="1282713" y="4165929"/>
                  <a:ext cx="1543656" cy="592061"/>
                  <a:chOff x="1282713" y="4165929"/>
                  <a:chExt cx="1543656" cy="592061"/>
                </a:xfrm>
                <a:grpFill/>
              </p:grpSpPr>
              <p:sp>
                <p:nvSpPr>
                  <p:cNvPr id="117" name="Rectangle: Rounded Corners 182">
                    <a:extLst>
                      <a:ext uri="{FF2B5EF4-FFF2-40B4-BE49-F238E27FC236}">
                        <a16:creationId xmlns:a16="http://schemas.microsoft.com/office/drawing/2014/main" id="{BD70ADE8-09FA-F64A-AE15-B5A15BBC94DE}"/>
                      </a:ext>
                    </a:extLst>
                  </p:cNvPr>
                  <p:cNvSpPr/>
                  <p:nvPr/>
                </p:nvSpPr>
                <p:spPr>
                  <a:xfrm>
                    <a:off x="1282713" y="4444902"/>
                    <a:ext cx="777836"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400" dirty="0">
                        <a:solidFill>
                          <a:schemeClr val="tx1"/>
                        </a:solidFill>
                        <a:latin typeface="Arial" panose="020B0604020202020204" pitchFamily="34" charset="0"/>
                        <a:cs typeface="Arial" panose="020B0604020202020204" pitchFamily="34" charset="0"/>
                      </a:rPr>
                      <a:t>hours</a:t>
                    </a:r>
                  </a:p>
                </p:txBody>
              </p:sp>
              <p:sp>
                <p:nvSpPr>
                  <p:cNvPr id="118" name="Rectangle: Rounded Corners 183">
                    <a:extLst>
                      <a:ext uri="{FF2B5EF4-FFF2-40B4-BE49-F238E27FC236}">
                        <a16:creationId xmlns:a16="http://schemas.microsoft.com/office/drawing/2014/main" id="{497E4CAC-8235-264D-AEA7-8E5B155F79DC}"/>
                      </a:ext>
                    </a:extLst>
                  </p:cNvPr>
                  <p:cNvSpPr/>
                  <p:nvPr/>
                </p:nvSpPr>
                <p:spPr>
                  <a:xfrm>
                    <a:off x="133143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dirty="0">
                        <a:solidFill>
                          <a:schemeClr val="tx1"/>
                        </a:solidFill>
                        <a:latin typeface="Arial" panose="020B0604020202020204" pitchFamily="34" charset="0"/>
                        <a:ea typeface="Arial" charset="0"/>
                        <a:cs typeface="Arial" panose="020B0604020202020204" pitchFamily="34" charset="0"/>
                      </a:rPr>
                      <a:t>4</a:t>
                    </a:r>
                  </a:p>
                </p:txBody>
              </p:sp>
              <p:sp>
                <p:nvSpPr>
                  <p:cNvPr id="119" name="Rectangle: Rounded Corners 184">
                    <a:extLst>
                      <a:ext uri="{FF2B5EF4-FFF2-40B4-BE49-F238E27FC236}">
                        <a16:creationId xmlns:a16="http://schemas.microsoft.com/office/drawing/2014/main" id="{2B104EA1-3696-944D-ADBA-C5388A3547C0}"/>
                      </a:ext>
                    </a:extLst>
                  </p:cNvPr>
                  <p:cNvSpPr/>
                  <p:nvPr/>
                </p:nvSpPr>
                <p:spPr>
                  <a:xfrm>
                    <a:off x="2048533" y="4440913"/>
                    <a:ext cx="777836" cy="31308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400" dirty="0">
                        <a:solidFill>
                          <a:schemeClr val="tx1"/>
                        </a:solidFill>
                        <a:latin typeface="Arial" panose="020B0604020202020204" pitchFamily="34" charset="0"/>
                        <a:cs typeface="Arial" panose="020B0604020202020204" pitchFamily="34" charset="0"/>
                      </a:rPr>
                      <a:t>minutes</a:t>
                    </a:r>
                  </a:p>
                </p:txBody>
              </p:sp>
            </p:grpSp>
          </p:grpSp>
          <p:sp>
            <p:nvSpPr>
              <p:cNvPr id="114" name="Isosceles Triangle 14">
                <a:extLst>
                  <a:ext uri="{FF2B5EF4-FFF2-40B4-BE49-F238E27FC236}">
                    <a16:creationId xmlns:a16="http://schemas.microsoft.com/office/drawing/2014/main" id="{4CFBD078-3ED6-4B45-9CBE-D24C9168CC9A}"/>
                  </a:ext>
                </a:extLst>
              </p:cNvPr>
              <p:cNvSpPr/>
              <p:nvPr/>
            </p:nvSpPr>
            <p:spPr>
              <a:xfrm rot="5400000">
                <a:off x="8097269" y="4256260"/>
                <a:ext cx="196170" cy="10428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grpFill/>
              <a:ln w="15875"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b="1" dirty="0">
                  <a:solidFill>
                    <a:schemeClr val="tx1"/>
                  </a:solidFill>
                  <a:latin typeface="Arial" panose="020B0604020202020204" pitchFamily="34" charset="0"/>
                  <a:cs typeface="Arial" panose="020B0604020202020204" pitchFamily="34" charset="0"/>
                </a:endParaRPr>
              </a:p>
            </p:txBody>
          </p:sp>
        </p:grpSp>
        <p:grpSp>
          <p:nvGrpSpPr>
            <p:cNvPr id="105" name="Group 104">
              <a:extLst>
                <a:ext uri="{FF2B5EF4-FFF2-40B4-BE49-F238E27FC236}">
                  <a16:creationId xmlns:a16="http://schemas.microsoft.com/office/drawing/2014/main" id="{09F6DCA0-5B05-FA44-AB0D-17400A785365}"/>
                </a:ext>
              </a:extLst>
            </p:cNvPr>
            <p:cNvGrpSpPr/>
            <p:nvPr/>
          </p:nvGrpSpPr>
          <p:grpSpPr>
            <a:xfrm>
              <a:off x="1694305" y="3849528"/>
              <a:ext cx="1409710" cy="495345"/>
              <a:chOff x="7424151" y="4126858"/>
              <a:chExt cx="1543656" cy="592061"/>
            </a:xfrm>
            <a:grpFill/>
          </p:grpSpPr>
          <p:grpSp>
            <p:nvGrpSpPr>
              <p:cNvPr id="106" name="Group 105">
                <a:extLst>
                  <a:ext uri="{FF2B5EF4-FFF2-40B4-BE49-F238E27FC236}">
                    <a16:creationId xmlns:a16="http://schemas.microsoft.com/office/drawing/2014/main" id="{6CFE1D36-16FC-D14E-AA9B-F4CEFA6EA249}"/>
                  </a:ext>
                </a:extLst>
              </p:cNvPr>
              <p:cNvGrpSpPr/>
              <p:nvPr/>
            </p:nvGrpSpPr>
            <p:grpSpPr>
              <a:xfrm>
                <a:off x="7424151" y="4126858"/>
                <a:ext cx="1543656" cy="592061"/>
                <a:chOff x="1282713" y="4165929"/>
                <a:chExt cx="1543656" cy="592061"/>
              </a:xfrm>
              <a:grpFill/>
            </p:grpSpPr>
            <p:sp>
              <p:nvSpPr>
                <p:cNvPr id="108" name="Rectangle: Rounded Corners 188">
                  <a:extLst>
                    <a:ext uri="{FF2B5EF4-FFF2-40B4-BE49-F238E27FC236}">
                      <a16:creationId xmlns:a16="http://schemas.microsoft.com/office/drawing/2014/main" id="{CA3A0997-06A9-314B-A04C-47755313090B}"/>
                    </a:ext>
                  </a:extLst>
                </p:cNvPr>
                <p:cNvSpPr/>
                <p:nvPr/>
              </p:nvSpPr>
              <p:spPr>
                <a:xfrm>
                  <a:off x="209725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dirty="0">
                      <a:solidFill>
                        <a:schemeClr val="tx1"/>
                      </a:solidFill>
                      <a:latin typeface="Arial" panose="020B0604020202020204" pitchFamily="34" charset="0"/>
                      <a:ea typeface="Arial" charset="0"/>
                      <a:cs typeface="Arial" panose="020B0604020202020204" pitchFamily="34" charset="0"/>
                    </a:rPr>
                    <a:t>15</a:t>
                  </a:r>
                </a:p>
              </p:txBody>
            </p:sp>
            <p:grpSp>
              <p:nvGrpSpPr>
                <p:cNvPr id="109" name="Group 108">
                  <a:extLst>
                    <a:ext uri="{FF2B5EF4-FFF2-40B4-BE49-F238E27FC236}">
                      <a16:creationId xmlns:a16="http://schemas.microsoft.com/office/drawing/2014/main" id="{5C8FA438-A72C-8F43-9E50-EECD1B6904B1}"/>
                    </a:ext>
                  </a:extLst>
                </p:cNvPr>
                <p:cNvGrpSpPr/>
                <p:nvPr/>
              </p:nvGrpSpPr>
              <p:grpSpPr>
                <a:xfrm>
                  <a:off x="1282713" y="4165929"/>
                  <a:ext cx="1543656" cy="592061"/>
                  <a:chOff x="1282713" y="4165929"/>
                  <a:chExt cx="1543656" cy="592061"/>
                </a:xfrm>
                <a:grpFill/>
              </p:grpSpPr>
              <p:sp>
                <p:nvSpPr>
                  <p:cNvPr id="110" name="Rectangle: Rounded Corners 190">
                    <a:extLst>
                      <a:ext uri="{FF2B5EF4-FFF2-40B4-BE49-F238E27FC236}">
                        <a16:creationId xmlns:a16="http://schemas.microsoft.com/office/drawing/2014/main" id="{B2E01C36-87F2-CC4E-8C9C-D539D93095DE}"/>
                      </a:ext>
                    </a:extLst>
                  </p:cNvPr>
                  <p:cNvSpPr/>
                  <p:nvPr/>
                </p:nvSpPr>
                <p:spPr>
                  <a:xfrm>
                    <a:off x="1282713" y="4444902"/>
                    <a:ext cx="777836"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400" dirty="0">
                        <a:solidFill>
                          <a:schemeClr val="tx1"/>
                        </a:solidFill>
                        <a:latin typeface="Arial" panose="020B0604020202020204" pitchFamily="34" charset="0"/>
                        <a:cs typeface="Arial" panose="020B0604020202020204" pitchFamily="34" charset="0"/>
                      </a:rPr>
                      <a:t>hours</a:t>
                    </a:r>
                  </a:p>
                </p:txBody>
              </p:sp>
              <p:sp>
                <p:nvSpPr>
                  <p:cNvPr id="111" name="Rectangle: Rounded Corners 191">
                    <a:extLst>
                      <a:ext uri="{FF2B5EF4-FFF2-40B4-BE49-F238E27FC236}">
                        <a16:creationId xmlns:a16="http://schemas.microsoft.com/office/drawing/2014/main" id="{0FE604D5-10C6-6C4F-A34F-596501DDD486}"/>
                      </a:ext>
                    </a:extLst>
                  </p:cNvPr>
                  <p:cNvSpPr/>
                  <p:nvPr/>
                </p:nvSpPr>
                <p:spPr>
                  <a:xfrm>
                    <a:off x="133143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dirty="0">
                        <a:solidFill>
                          <a:schemeClr val="tx1"/>
                        </a:solidFill>
                        <a:latin typeface="Arial" panose="020B0604020202020204" pitchFamily="34" charset="0"/>
                        <a:ea typeface="Arial" charset="0"/>
                        <a:cs typeface="Arial" panose="020B0604020202020204" pitchFamily="34" charset="0"/>
                      </a:rPr>
                      <a:t>2</a:t>
                    </a:r>
                  </a:p>
                </p:txBody>
              </p:sp>
              <p:sp>
                <p:nvSpPr>
                  <p:cNvPr id="112" name="Rectangle: Rounded Corners 192">
                    <a:extLst>
                      <a:ext uri="{FF2B5EF4-FFF2-40B4-BE49-F238E27FC236}">
                        <a16:creationId xmlns:a16="http://schemas.microsoft.com/office/drawing/2014/main" id="{DD19248B-7A3A-194D-819C-AE3A9C070C95}"/>
                      </a:ext>
                    </a:extLst>
                  </p:cNvPr>
                  <p:cNvSpPr/>
                  <p:nvPr/>
                </p:nvSpPr>
                <p:spPr>
                  <a:xfrm>
                    <a:off x="2048533" y="4440913"/>
                    <a:ext cx="777836" cy="31308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400" dirty="0">
                        <a:solidFill>
                          <a:schemeClr val="tx1"/>
                        </a:solidFill>
                        <a:latin typeface="Arial" panose="020B0604020202020204" pitchFamily="34" charset="0"/>
                        <a:cs typeface="Arial" panose="020B0604020202020204" pitchFamily="34" charset="0"/>
                      </a:rPr>
                      <a:t>minutes</a:t>
                    </a:r>
                  </a:p>
                </p:txBody>
              </p:sp>
            </p:grpSp>
          </p:grpSp>
          <p:sp>
            <p:nvSpPr>
              <p:cNvPr id="107" name="Isosceles Triangle 14">
                <a:extLst>
                  <a:ext uri="{FF2B5EF4-FFF2-40B4-BE49-F238E27FC236}">
                    <a16:creationId xmlns:a16="http://schemas.microsoft.com/office/drawing/2014/main" id="{4FC6CD4B-6A75-F242-83B7-9D90700268C8}"/>
                  </a:ext>
                </a:extLst>
              </p:cNvPr>
              <p:cNvSpPr/>
              <p:nvPr/>
            </p:nvSpPr>
            <p:spPr>
              <a:xfrm rot="5400000">
                <a:off x="8097269" y="4256260"/>
                <a:ext cx="196170" cy="10428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grpFill/>
              <a:ln w="15875"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b="1" dirty="0">
                  <a:solidFill>
                    <a:schemeClr val="tx1"/>
                  </a:solidFill>
                  <a:latin typeface="Arial" panose="020B0604020202020204" pitchFamily="34" charset="0"/>
                  <a:cs typeface="Arial" panose="020B0604020202020204" pitchFamily="34" charset="0"/>
                </a:endParaRPr>
              </a:p>
            </p:txBody>
          </p:sp>
        </p:grpSp>
      </p:grpSp>
      <p:sp>
        <p:nvSpPr>
          <p:cNvPr id="127" name="Content Placeholder 2">
            <a:extLst>
              <a:ext uri="{FF2B5EF4-FFF2-40B4-BE49-F238E27FC236}">
                <a16:creationId xmlns:a16="http://schemas.microsoft.com/office/drawing/2014/main" id="{F0C99FC8-E906-A64E-8EE6-617EA9612C00}"/>
              </a:ext>
            </a:extLst>
          </p:cNvPr>
          <p:cNvSpPr txBox="1">
            <a:spLocks/>
          </p:cNvSpPr>
          <p:nvPr/>
        </p:nvSpPr>
        <p:spPr bwMode="auto">
          <a:xfrm>
            <a:off x="6289496" y="792812"/>
            <a:ext cx="5978140" cy="15357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400" kern="0" dirty="0">
                <a:latin typeface="Arial" panose="020B0604020202020204" pitchFamily="34" charset="0"/>
                <a:cs typeface="Arial" panose="020B0604020202020204" pitchFamily="34" charset="0"/>
              </a:rPr>
              <a:t>Example Tags:</a:t>
            </a:r>
          </a:p>
          <a:p>
            <a:pPr marL="0" indent="0">
              <a:buNone/>
            </a:pPr>
            <a:r>
              <a:rPr lang="en-US" sz="2000" kern="0" dirty="0" err="1">
                <a:latin typeface="Arial" panose="020B0604020202020204" pitchFamily="34" charset="0"/>
                <a:cs typeface="Arial" panose="020B0604020202020204" pitchFamily="34" charset="0"/>
              </a:rPr>
              <a:t>All_Red_Cell</a:t>
            </a:r>
            <a:r>
              <a:rPr lang="en-US" sz="2000" kern="0" dirty="0">
                <a:latin typeface="Arial" panose="020B0604020202020204" pitchFamily="34" charset="0"/>
                <a:cs typeface="Arial" panose="020B0604020202020204" pitchFamily="34" charset="0"/>
              </a:rPr>
              <a:t>; </a:t>
            </a:r>
            <a:r>
              <a:rPr lang="en-US" sz="2000" kern="0" dirty="0" err="1">
                <a:latin typeface="Arial" panose="020B0604020202020204" pitchFamily="34" charset="0"/>
                <a:cs typeface="Arial" panose="020B0604020202020204" pitchFamily="34" charset="0"/>
              </a:rPr>
              <a:t>Sim_BlueForces</a:t>
            </a:r>
            <a:r>
              <a:rPr lang="en-US" sz="2000" kern="0" dirty="0">
                <a:latin typeface="Arial" panose="020B0604020202020204" pitchFamily="34" charset="0"/>
                <a:cs typeface="Arial" panose="020B0604020202020204" pitchFamily="34" charset="0"/>
              </a:rPr>
              <a:t>; Blue_Helos; </a:t>
            </a:r>
            <a:r>
              <a:rPr lang="en-US" sz="2000" kern="0" dirty="0" err="1">
                <a:latin typeface="Arial" panose="020B0604020202020204" pitchFamily="34" charset="0"/>
                <a:cs typeface="Arial" panose="020B0604020202020204" pitchFamily="34" charset="0"/>
              </a:rPr>
              <a:t>Real_BlueForces</a:t>
            </a:r>
            <a:r>
              <a:rPr lang="en-US" sz="2000" kern="0" dirty="0">
                <a:latin typeface="Arial" panose="020B0604020202020204" pitchFamily="34" charset="0"/>
                <a:cs typeface="Arial" panose="020B0604020202020204" pitchFamily="34" charset="0"/>
              </a:rPr>
              <a:t>; All_Range_Assets; </a:t>
            </a:r>
            <a:r>
              <a:rPr lang="en-US" sz="2000" kern="0" dirty="0" err="1">
                <a:latin typeface="Arial" panose="020B0604020202020204" pitchFamily="34" charset="0"/>
                <a:cs typeface="Arial" panose="020B0604020202020204" pitchFamily="34" charset="0"/>
              </a:rPr>
              <a:t>All_LiveFire</a:t>
            </a:r>
            <a:r>
              <a:rPr lang="en-US" sz="2000" kern="0" dirty="0">
                <a:latin typeface="Arial" panose="020B0604020202020204" pitchFamily="34" charset="0"/>
                <a:cs typeface="Arial" panose="020B0604020202020204" pitchFamily="34" charset="0"/>
              </a:rPr>
              <a:t>; All_OppFor; Blue_Infantry; Blue_Mech</a:t>
            </a:r>
          </a:p>
        </p:txBody>
      </p:sp>
      <p:sp>
        <p:nvSpPr>
          <p:cNvPr id="131" name="Slide Number Placeholder 5">
            <a:extLst>
              <a:ext uri="{FF2B5EF4-FFF2-40B4-BE49-F238E27FC236}">
                <a16:creationId xmlns:a16="http://schemas.microsoft.com/office/drawing/2014/main" id="{6DC42713-A41D-4E48-9B67-C6E865F2ADA9}"/>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29</a:t>
            </a:fld>
            <a:endParaRPr lang="en-US" dirty="0"/>
          </a:p>
        </p:txBody>
      </p:sp>
    </p:spTree>
    <p:extLst>
      <p:ext uri="{BB962C8B-B14F-4D97-AF65-F5344CB8AC3E}">
        <p14:creationId xmlns:p14="http://schemas.microsoft.com/office/powerpoint/2010/main" val="34577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6"/>
                                        </p:tgtEl>
                                        <p:attrNameLst>
                                          <p:attrName>style.color</p:attrName>
                                        </p:attrNameLst>
                                      </p:cBhvr>
                                      <p:to>
                                        <a:srgbClr val="FBAB18"/>
                                      </p:to>
                                    </p:animClr>
                                    <p:animClr clrSpc="rgb" dir="cw">
                                      <p:cBhvr>
                                        <p:cTn id="7" dur="500" fill="hold"/>
                                        <p:tgtEl>
                                          <p:spTgt spid="6"/>
                                        </p:tgtEl>
                                        <p:attrNameLst>
                                          <p:attrName>fillcolor</p:attrName>
                                        </p:attrNameLst>
                                      </p:cBhvr>
                                      <p:to>
                                        <a:srgbClr val="FBAB18"/>
                                      </p:to>
                                    </p:animClr>
                                    <p:set>
                                      <p:cBhvr>
                                        <p:cTn id="8" dur="500" fill="hold"/>
                                        <p:tgtEl>
                                          <p:spTgt spid="6"/>
                                        </p:tgtEl>
                                        <p:attrNameLst>
                                          <p:attrName>fill.type</p:attrName>
                                        </p:attrNameLst>
                                      </p:cBhvr>
                                      <p:to>
                                        <p:strVal val="solid"/>
                                      </p:to>
                                    </p:set>
                                    <p:set>
                                      <p:cBhvr>
                                        <p:cTn id="9" dur="500" fill="hold"/>
                                        <p:tgtEl>
                                          <p:spTgt spid="6"/>
                                        </p:tgtEl>
                                        <p:attrNameLst>
                                          <p:attrName>fill.on</p:attrName>
                                        </p:attrNameLst>
                                      </p:cBhvr>
                                      <p:to>
                                        <p:strVal val="true"/>
                                      </p:to>
                                    </p:set>
                                  </p:childTnLst>
                                </p:cTn>
                              </p:par>
                            </p:childTnLst>
                          </p:cTn>
                        </p:par>
                        <p:par>
                          <p:cTn id="10" fill="hold">
                            <p:stCondLst>
                              <p:cond delay="500"/>
                            </p:stCondLst>
                            <p:childTnLst>
                              <p:par>
                                <p:cTn id="11" presetID="19" presetClass="emph" presetSubtype="0" fill="hold" grpId="0" nodeType="afterEffect">
                                  <p:stCondLst>
                                    <p:cond delay="0"/>
                                  </p:stCondLst>
                                  <p:childTnLst>
                                    <p:animClr clrSpc="rgb" dir="cw">
                                      <p:cBhvr override="childStyle">
                                        <p:cTn id="12" dur="500" fill="hold"/>
                                        <p:tgtEl>
                                          <p:spTgt spid="12"/>
                                        </p:tgtEl>
                                        <p:attrNameLst>
                                          <p:attrName>style.color</p:attrName>
                                        </p:attrNameLst>
                                      </p:cBhvr>
                                      <p:to>
                                        <a:srgbClr val="FBAB18"/>
                                      </p:to>
                                    </p:animClr>
                                    <p:animClr clrSpc="rgb" dir="cw">
                                      <p:cBhvr>
                                        <p:cTn id="13" dur="500" fill="hold"/>
                                        <p:tgtEl>
                                          <p:spTgt spid="12"/>
                                        </p:tgtEl>
                                        <p:attrNameLst>
                                          <p:attrName>fillcolor</p:attrName>
                                        </p:attrNameLst>
                                      </p:cBhvr>
                                      <p:to>
                                        <a:srgbClr val="FBAB18"/>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par>
                          <p:cTn id="16" fill="hold">
                            <p:stCondLst>
                              <p:cond delay="1000"/>
                            </p:stCondLst>
                            <p:childTnLst>
                              <p:par>
                                <p:cTn id="17" presetID="19" presetClass="emph" presetSubtype="0" fill="hold" grpId="0" nodeType="afterEffect">
                                  <p:stCondLst>
                                    <p:cond delay="0"/>
                                  </p:stCondLst>
                                  <p:childTnLst>
                                    <p:animClr clrSpc="rgb" dir="cw">
                                      <p:cBhvr override="childStyle">
                                        <p:cTn id="18" dur="500" fill="hold"/>
                                        <p:tgtEl>
                                          <p:spTgt spid="18"/>
                                        </p:tgtEl>
                                        <p:attrNameLst>
                                          <p:attrName>style.color</p:attrName>
                                        </p:attrNameLst>
                                      </p:cBhvr>
                                      <p:to>
                                        <a:srgbClr val="FBAB18"/>
                                      </p:to>
                                    </p:animClr>
                                    <p:animClr clrSpc="rgb" dir="cw">
                                      <p:cBhvr>
                                        <p:cTn id="19" dur="500" fill="hold"/>
                                        <p:tgtEl>
                                          <p:spTgt spid="18"/>
                                        </p:tgtEl>
                                        <p:attrNameLst>
                                          <p:attrName>fillcolor</p:attrName>
                                        </p:attrNameLst>
                                      </p:cBhvr>
                                      <p:to>
                                        <a:srgbClr val="FBAB18"/>
                                      </p:to>
                                    </p:animClr>
                                    <p:set>
                                      <p:cBhvr>
                                        <p:cTn id="20" dur="500" fill="hold"/>
                                        <p:tgtEl>
                                          <p:spTgt spid="18"/>
                                        </p:tgtEl>
                                        <p:attrNameLst>
                                          <p:attrName>fill.type</p:attrName>
                                        </p:attrNameLst>
                                      </p:cBhvr>
                                      <p:to>
                                        <p:strVal val="solid"/>
                                      </p:to>
                                    </p:set>
                                    <p:set>
                                      <p:cBhvr>
                                        <p:cTn id="21" dur="500" fill="hold"/>
                                        <p:tgtEl>
                                          <p:spTgt spid="18"/>
                                        </p:tgtEl>
                                        <p:attrNameLst>
                                          <p:attrName>fill.on</p:attrName>
                                        </p:attrNameLst>
                                      </p:cBhvr>
                                      <p:to>
                                        <p:strVal val="true"/>
                                      </p:to>
                                    </p:set>
                                  </p:childTnLst>
                                </p:cTn>
                              </p:par>
                            </p:childTnLst>
                          </p:cTn>
                        </p:par>
                        <p:par>
                          <p:cTn id="22" fill="hold">
                            <p:stCondLst>
                              <p:cond delay="1500"/>
                            </p:stCondLst>
                            <p:childTnLst>
                              <p:par>
                                <p:cTn id="23" presetID="19" presetClass="emph" presetSubtype="0" fill="hold" grpId="0" nodeType="afterEffect">
                                  <p:stCondLst>
                                    <p:cond delay="0"/>
                                  </p:stCondLst>
                                  <p:childTnLst>
                                    <p:animClr clrSpc="rgb" dir="cw">
                                      <p:cBhvr override="childStyle">
                                        <p:cTn id="24" dur="500" fill="hold"/>
                                        <p:tgtEl>
                                          <p:spTgt spid="24"/>
                                        </p:tgtEl>
                                        <p:attrNameLst>
                                          <p:attrName>style.color</p:attrName>
                                        </p:attrNameLst>
                                      </p:cBhvr>
                                      <p:to>
                                        <a:srgbClr val="FBAB18"/>
                                      </p:to>
                                    </p:animClr>
                                    <p:animClr clrSpc="rgb" dir="cw">
                                      <p:cBhvr>
                                        <p:cTn id="25" dur="500" fill="hold"/>
                                        <p:tgtEl>
                                          <p:spTgt spid="24"/>
                                        </p:tgtEl>
                                        <p:attrNameLst>
                                          <p:attrName>fillcolor</p:attrName>
                                        </p:attrNameLst>
                                      </p:cBhvr>
                                      <p:to>
                                        <a:srgbClr val="FBAB18"/>
                                      </p:to>
                                    </p:animClr>
                                    <p:set>
                                      <p:cBhvr>
                                        <p:cTn id="26" dur="500" fill="hold"/>
                                        <p:tgtEl>
                                          <p:spTgt spid="24"/>
                                        </p:tgtEl>
                                        <p:attrNameLst>
                                          <p:attrName>fill.type</p:attrName>
                                        </p:attrNameLst>
                                      </p:cBhvr>
                                      <p:to>
                                        <p:strVal val="solid"/>
                                      </p:to>
                                    </p:set>
                                    <p:set>
                                      <p:cBhvr>
                                        <p:cTn id="27" dur="500" fill="hold"/>
                                        <p:tgtEl>
                                          <p:spTgt spid="24"/>
                                        </p:tgtEl>
                                        <p:attrNameLst>
                                          <p:attrName>fill.on</p:attrName>
                                        </p:attrNameLst>
                                      </p:cBhvr>
                                      <p:to>
                                        <p:strVal val="true"/>
                                      </p:to>
                                    </p:set>
                                  </p:childTnLst>
                                </p:cTn>
                              </p:par>
                            </p:childTnLst>
                          </p:cTn>
                        </p:par>
                        <p:par>
                          <p:cTn id="28" fill="hold">
                            <p:stCondLst>
                              <p:cond delay="2000"/>
                            </p:stCondLst>
                            <p:childTnLst>
                              <p:par>
                                <p:cTn id="29" presetID="19" presetClass="emph" presetSubtype="0" fill="hold" grpId="0" nodeType="afterEffect">
                                  <p:stCondLst>
                                    <p:cond delay="0"/>
                                  </p:stCondLst>
                                  <p:childTnLst>
                                    <p:animClr clrSpc="rgb" dir="cw">
                                      <p:cBhvr override="childStyle">
                                        <p:cTn id="30" dur="500" fill="hold"/>
                                        <p:tgtEl>
                                          <p:spTgt spid="30"/>
                                        </p:tgtEl>
                                        <p:attrNameLst>
                                          <p:attrName>style.color</p:attrName>
                                        </p:attrNameLst>
                                      </p:cBhvr>
                                      <p:to>
                                        <a:srgbClr val="FBAB18"/>
                                      </p:to>
                                    </p:animClr>
                                    <p:animClr clrSpc="rgb" dir="cw">
                                      <p:cBhvr>
                                        <p:cTn id="31" dur="500" fill="hold"/>
                                        <p:tgtEl>
                                          <p:spTgt spid="30"/>
                                        </p:tgtEl>
                                        <p:attrNameLst>
                                          <p:attrName>fillcolor</p:attrName>
                                        </p:attrNameLst>
                                      </p:cBhvr>
                                      <p:to>
                                        <a:srgbClr val="FBAB18"/>
                                      </p:to>
                                    </p:animClr>
                                    <p:set>
                                      <p:cBhvr>
                                        <p:cTn id="32" dur="500" fill="hold"/>
                                        <p:tgtEl>
                                          <p:spTgt spid="30"/>
                                        </p:tgtEl>
                                        <p:attrNameLst>
                                          <p:attrName>fill.type</p:attrName>
                                        </p:attrNameLst>
                                      </p:cBhvr>
                                      <p:to>
                                        <p:strVal val="solid"/>
                                      </p:to>
                                    </p:set>
                                    <p:set>
                                      <p:cBhvr>
                                        <p:cTn id="33" dur="500" fill="hold"/>
                                        <p:tgtEl>
                                          <p:spTgt spid="30"/>
                                        </p:tgtEl>
                                        <p:attrNameLst>
                                          <p:attrName>fill.on</p:attrName>
                                        </p:attrNameLst>
                                      </p:cBhvr>
                                      <p:to>
                                        <p:strVal val="true"/>
                                      </p:to>
                                    </p:set>
                                  </p:childTnLst>
                                </p:cTn>
                              </p:par>
                            </p:childTnLst>
                          </p:cTn>
                        </p:par>
                        <p:par>
                          <p:cTn id="34" fill="hold">
                            <p:stCondLst>
                              <p:cond delay="2500"/>
                            </p:stCondLst>
                            <p:childTnLst>
                              <p:par>
                                <p:cTn id="35" presetID="19" presetClass="emph" presetSubtype="0" fill="hold" grpId="0" nodeType="afterEffect">
                                  <p:stCondLst>
                                    <p:cond delay="0"/>
                                  </p:stCondLst>
                                  <p:childTnLst>
                                    <p:animClr clrSpc="rgb" dir="cw">
                                      <p:cBhvr override="childStyle">
                                        <p:cTn id="36" dur="500" fill="hold"/>
                                        <p:tgtEl>
                                          <p:spTgt spid="36"/>
                                        </p:tgtEl>
                                        <p:attrNameLst>
                                          <p:attrName>style.color</p:attrName>
                                        </p:attrNameLst>
                                      </p:cBhvr>
                                      <p:to>
                                        <a:srgbClr val="FBAB18"/>
                                      </p:to>
                                    </p:animClr>
                                    <p:animClr clrSpc="rgb" dir="cw">
                                      <p:cBhvr>
                                        <p:cTn id="37" dur="500" fill="hold"/>
                                        <p:tgtEl>
                                          <p:spTgt spid="36"/>
                                        </p:tgtEl>
                                        <p:attrNameLst>
                                          <p:attrName>fillcolor</p:attrName>
                                        </p:attrNameLst>
                                      </p:cBhvr>
                                      <p:to>
                                        <a:srgbClr val="FBAB18"/>
                                      </p:to>
                                    </p:animClr>
                                    <p:set>
                                      <p:cBhvr>
                                        <p:cTn id="38" dur="500" fill="hold"/>
                                        <p:tgtEl>
                                          <p:spTgt spid="36"/>
                                        </p:tgtEl>
                                        <p:attrNameLst>
                                          <p:attrName>fill.type</p:attrName>
                                        </p:attrNameLst>
                                      </p:cBhvr>
                                      <p:to>
                                        <p:strVal val="solid"/>
                                      </p:to>
                                    </p:set>
                                    <p:set>
                                      <p:cBhvr>
                                        <p:cTn id="39" dur="500" fill="hold"/>
                                        <p:tgtEl>
                                          <p:spTgt spid="36"/>
                                        </p:tgtEl>
                                        <p:attrNameLst>
                                          <p:attrName>fill.on</p:attrName>
                                        </p:attrNameLst>
                                      </p:cBhvr>
                                      <p:to>
                                        <p:strVal val="true"/>
                                      </p:to>
                                    </p:set>
                                  </p:childTnLst>
                                </p:cTn>
                              </p:par>
                            </p:childTnLst>
                          </p:cTn>
                        </p:par>
                        <p:par>
                          <p:cTn id="40" fill="hold">
                            <p:stCondLst>
                              <p:cond delay="3000"/>
                            </p:stCondLst>
                            <p:childTnLst>
                              <p:par>
                                <p:cTn id="41" presetID="19" presetClass="emph" presetSubtype="0" fill="hold" grpId="0" nodeType="afterEffect">
                                  <p:stCondLst>
                                    <p:cond delay="0"/>
                                  </p:stCondLst>
                                  <p:childTnLst>
                                    <p:animClr clrSpc="rgb" dir="cw">
                                      <p:cBhvr override="childStyle">
                                        <p:cTn id="42" dur="500" fill="hold"/>
                                        <p:tgtEl>
                                          <p:spTgt spid="8"/>
                                        </p:tgtEl>
                                        <p:attrNameLst>
                                          <p:attrName>style.color</p:attrName>
                                        </p:attrNameLst>
                                      </p:cBhvr>
                                      <p:to>
                                        <a:srgbClr val="FBAB18"/>
                                      </p:to>
                                    </p:animClr>
                                    <p:animClr clrSpc="rgb" dir="cw">
                                      <p:cBhvr>
                                        <p:cTn id="43" dur="500" fill="hold"/>
                                        <p:tgtEl>
                                          <p:spTgt spid="8"/>
                                        </p:tgtEl>
                                        <p:attrNameLst>
                                          <p:attrName>fillcolor</p:attrName>
                                        </p:attrNameLst>
                                      </p:cBhvr>
                                      <p:to>
                                        <a:srgbClr val="FBAB18"/>
                                      </p:to>
                                    </p:animClr>
                                    <p:set>
                                      <p:cBhvr>
                                        <p:cTn id="44" dur="500" fill="hold"/>
                                        <p:tgtEl>
                                          <p:spTgt spid="8"/>
                                        </p:tgtEl>
                                        <p:attrNameLst>
                                          <p:attrName>fill.type</p:attrName>
                                        </p:attrNameLst>
                                      </p:cBhvr>
                                      <p:to>
                                        <p:strVal val="solid"/>
                                      </p:to>
                                    </p:set>
                                    <p:set>
                                      <p:cBhvr>
                                        <p:cTn id="45" dur="500" fill="hold"/>
                                        <p:tgtEl>
                                          <p:spTgt spid="8"/>
                                        </p:tgtEl>
                                        <p:attrNameLst>
                                          <p:attrName>fill.on</p:attrName>
                                        </p:attrNameLst>
                                      </p:cBhvr>
                                      <p:to>
                                        <p:strVal val="true"/>
                                      </p:to>
                                    </p:set>
                                  </p:childTnLst>
                                </p:cTn>
                              </p:par>
                            </p:childTnLst>
                          </p:cTn>
                        </p:par>
                        <p:par>
                          <p:cTn id="46" fill="hold">
                            <p:stCondLst>
                              <p:cond delay="3500"/>
                            </p:stCondLst>
                            <p:childTnLst>
                              <p:par>
                                <p:cTn id="47" presetID="19" presetClass="emph" presetSubtype="0" fill="hold" grpId="0" nodeType="afterEffect">
                                  <p:stCondLst>
                                    <p:cond delay="0"/>
                                  </p:stCondLst>
                                  <p:childTnLst>
                                    <p:animClr clrSpc="rgb" dir="cw">
                                      <p:cBhvr override="childStyle">
                                        <p:cTn id="48" dur="500" fill="hold"/>
                                        <p:tgtEl>
                                          <p:spTgt spid="14"/>
                                        </p:tgtEl>
                                        <p:attrNameLst>
                                          <p:attrName>style.color</p:attrName>
                                        </p:attrNameLst>
                                      </p:cBhvr>
                                      <p:to>
                                        <a:srgbClr val="FBAB18"/>
                                      </p:to>
                                    </p:animClr>
                                    <p:animClr clrSpc="rgb" dir="cw">
                                      <p:cBhvr>
                                        <p:cTn id="49" dur="500" fill="hold"/>
                                        <p:tgtEl>
                                          <p:spTgt spid="14"/>
                                        </p:tgtEl>
                                        <p:attrNameLst>
                                          <p:attrName>fillcolor</p:attrName>
                                        </p:attrNameLst>
                                      </p:cBhvr>
                                      <p:to>
                                        <a:srgbClr val="FBAB18"/>
                                      </p:to>
                                    </p:animClr>
                                    <p:set>
                                      <p:cBhvr>
                                        <p:cTn id="50" dur="500" fill="hold"/>
                                        <p:tgtEl>
                                          <p:spTgt spid="14"/>
                                        </p:tgtEl>
                                        <p:attrNameLst>
                                          <p:attrName>fill.type</p:attrName>
                                        </p:attrNameLst>
                                      </p:cBhvr>
                                      <p:to>
                                        <p:strVal val="solid"/>
                                      </p:to>
                                    </p:set>
                                    <p:set>
                                      <p:cBhvr>
                                        <p:cTn id="51" dur="500" fill="hold"/>
                                        <p:tgtEl>
                                          <p:spTgt spid="14"/>
                                        </p:tgtEl>
                                        <p:attrNameLst>
                                          <p:attrName>fill.on</p:attrName>
                                        </p:attrNameLst>
                                      </p:cBhvr>
                                      <p:to>
                                        <p:strVal val="true"/>
                                      </p:to>
                                    </p:set>
                                  </p:childTnLst>
                                </p:cTn>
                              </p:par>
                            </p:childTnLst>
                          </p:cTn>
                        </p:par>
                        <p:par>
                          <p:cTn id="52" fill="hold">
                            <p:stCondLst>
                              <p:cond delay="4000"/>
                            </p:stCondLst>
                            <p:childTnLst>
                              <p:par>
                                <p:cTn id="53" presetID="19" presetClass="emph" presetSubtype="0" fill="hold" grpId="0" nodeType="afterEffect">
                                  <p:stCondLst>
                                    <p:cond delay="0"/>
                                  </p:stCondLst>
                                  <p:childTnLst>
                                    <p:animClr clrSpc="rgb" dir="cw">
                                      <p:cBhvr override="childStyle">
                                        <p:cTn id="54" dur="500" fill="hold"/>
                                        <p:tgtEl>
                                          <p:spTgt spid="20"/>
                                        </p:tgtEl>
                                        <p:attrNameLst>
                                          <p:attrName>style.color</p:attrName>
                                        </p:attrNameLst>
                                      </p:cBhvr>
                                      <p:to>
                                        <a:srgbClr val="FBAB18"/>
                                      </p:to>
                                    </p:animClr>
                                    <p:animClr clrSpc="rgb" dir="cw">
                                      <p:cBhvr>
                                        <p:cTn id="55" dur="500" fill="hold"/>
                                        <p:tgtEl>
                                          <p:spTgt spid="20"/>
                                        </p:tgtEl>
                                        <p:attrNameLst>
                                          <p:attrName>fillcolor</p:attrName>
                                        </p:attrNameLst>
                                      </p:cBhvr>
                                      <p:to>
                                        <a:srgbClr val="FBAB18"/>
                                      </p:to>
                                    </p:animClr>
                                    <p:set>
                                      <p:cBhvr>
                                        <p:cTn id="56" dur="500" fill="hold"/>
                                        <p:tgtEl>
                                          <p:spTgt spid="20"/>
                                        </p:tgtEl>
                                        <p:attrNameLst>
                                          <p:attrName>fill.type</p:attrName>
                                        </p:attrNameLst>
                                      </p:cBhvr>
                                      <p:to>
                                        <p:strVal val="solid"/>
                                      </p:to>
                                    </p:set>
                                    <p:set>
                                      <p:cBhvr>
                                        <p:cTn id="57" dur="500" fill="hold"/>
                                        <p:tgtEl>
                                          <p:spTgt spid="20"/>
                                        </p:tgtEl>
                                        <p:attrNameLst>
                                          <p:attrName>fill.on</p:attrName>
                                        </p:attrNameLst>
                                      </p:cBhvr>
                                      <p:to>
                                        <p:strVal val="true"/>
                                      </p:to>
                                    </p:set>
                                  </p:childTnLst>
                                </p:cTn>
                              </p:par>
                            </p:childTnLst>
                          </p:cTn>
                        </p:par>
                        <p:par>
                          <p:cTn id="58" fill="hold">
                            <p:stCondLst>
                              <p:cond delay="4500"/>
                            </p:stCondLst>
                            <p:childTnLst>
                              <p:par>
                                <p:cTn id="59" presetID="19" presetClass="emph" presetSubtype="0" fill="hold" grpId="0" nodeType="afterEffect">
                                  <p:stCondLst>
                                    <p:cond delay="0"/>
                                  </p:stCondLst>
                                  <p:childTnLst>
                                    <p:animClr clrSpc="rgb" dir="cw">
                                      <p:cBhvr override="childStyle">
                                        <p:cTn id="60" dur="500" fill="hold"/>
                                        <p:tgtEl>
                                          <p:spTgt spid="26"/>
                                        </p:tgtEl>
                                        <p:attrNameLst>
                                          <p:attrName>style.color</p:attrName>
                                        </p:attrNameLst>
                                      </p:cBhvr>
                                      <p:to>
                                        <a:srgbClr val="FBAB18"/>
                                      </p:to>
                                    </p:animClr>
                                    <p:animClr clrSpc="rgb" dir="cw">
                                      <p:cBhvr>
                                        <p:cTn id="61" dur="500" fill="hold"/>
                                        <p:tgtEl>
                                          <p:spTgt spid="26"/>
                                        </p:tgtEl>
                                        <p:attrNameLst>
                                          <p:attrName>fillcolor</p:attrName>
                                        </p:attrNameLst>
                                      </p:cBhvr>
                                      <p:to>
                                        <a:srgbClr val="FBAB18"/>
                                      </p:to>
                                    </p:animClr>
                                    <p:set>
                                      <p:cBhvr>
                                        <p:cTn id="62" dur="500" fill="hold"/>
                                        <p:tgtEl>
                                          <p:spTgt spid="26"/>
                                        </p:tgtEl>
                                        <p:attrNameLst>
                                          <p:attrName>fill.type</p:attrName>
                                        </p:attrNameLst>
                                      </p:cBhvr>
                                      <p:to>
                                        <p:strVal val="solid"/>
                                      </p:to>
                                    </p:set>
                                    <p:set>
                                      <p:cBhvr>
                                        <p:cTn id="63" dur="500" fill="hold"/>
                                        <p:tgtEl>
                                          <p:spTgt spid="26"/>
                                        </p:tgtEl>
                                        <p:attrNameLst>
                                          <p:attrName>fill.on</p:attrName>
                                        </p:attrNameLst>
                                      </p:cBhvr>
                                      <p:to>
                                        <p:strVal val="true"/>
                                      </p:to>
                                    </p:set>
                                  </p:childTnLst>
                                </p:cTn>
                              </p:par>
                            </p:childTnLst>
                          </p:cTn>
                        </p:par>
                        <p:par>
                          <p:cTn id="64" fill="hold">
                            <p:stCondLst>
                              <p:cond delay="5000"/>
                            </p:stCondLst>
                            <p:childTnLst>
                              <p:par>
                                <p:cTn id="65" presetID="19" presetClass="emph" presetSubtype="0" fill="hold" grpId="0" nodeType="afterEffect">
                                  <p:stCondLst>
                                    <p:cond delay="0"/>
                                  </p:stCondLst>
                                  <p:childTnLst>
                                    <p:animClr clrSpc="rgb" dir="cw">
                                      <p:cBhvr override="childStyle">
                                        <p:cTn id="66" dur="500" fill="hold"/>
                                        <p:tgtEl>
                                          <p:spTgt spid="32"/>
                                        </p:tgtEl>
                                        <p:attrNameLst>
                                          <p:attrName>style.color</p:attrName>
                                        </p:attrNameLst>
                                      </p:cBhvr>
                                      <p:to>
                                        <a:srgbClr val="FBAB18"/>
                                      </p:to>
                                    </p:animClr>
                                    <p:animClr clrSpc="rgb" dir="cw">
                                      <p:cBhvr>
                                        <p:cTn id="67" dur="500" fill="hold"/>
                                        <p:tgtEl>
                                          <p:spTgt spid="32"/>
                                        </p:tgtEl>
                                        <p:attrNameLst>
                                          <p:attrName>fillcolor</p:attrName>
                                        </p:attrNameLst>
                                      </p:cBhvr>
                                      <p:to>
                                        <a:srgbClr val="FBAB18"/>
                                      </p:to>
                                    </p:animClr>
                                    <p:set>
                                      <p:cBhvr>
                                        <p:cTn id="68" dur="500" fill="hold"/>
                                        <p:tgtEl>
                                          <p:spTgt spid="32"/>
                                        </p:tgtEl>
                                        <p:attrNameLst>
                                          <p:attrName>fill.type</p:attrName>
                                        </p:attrNameLst>
                                      </p:cBhvr>
                                      <p:to>
                                        <p:strVal val="solid"/>
                                      </p:to>
                                    </p:set>
                                    <p:set>
                                      <p:cBhvr>
                                        <p:cTn id="69" dur="500" fill="hold"/>
                                        <p:tgtEl>
                                          <p:spTgt spid="32"/>
                                        </p:tgtEl>
                                        <p:attrNameLst>
                                          <p:attrName>fill.on</p:attrName>
                                        </p:attrNameLst>
                                      </p:cBhvr>
                                      <p:to>
                                        <p:strVal val="true"/>
                                      </p:to>
                                    </p:set>
                                  </p:childTnLst>
                                </p:cTn>
                              </p:par>
                            </p:childTnLst>
                          </p:cTn>
                        </p:par>
                        <p:par>
                          <p:cTn id="70" fill="hold">
                            <p:stCondLst>
                              <p:cond delay="5500"/>
                            </p:stCondLst>
                            <p:childTnLst>
                              <p:par>
                                <p:cTn id="71" presetID="19" presetClass="emph" presetSubtype="0" fill="hold" grpId="0" nodeType="afterEffect">
                                  <p:stCondLst>
                                    <p:cond delay="0"/>
                                  </p:stCondLst>
                                  <p:childTnLst>
                                    <p:animClr clrSpc="rgb" dir="cw">
                                      <p:cBhvr override="childStyle">
                                        <p:cTn id="72" dur="500" fill="hold"/>
                                        <p:tgtEl>
                                          <p:spTgt spid="38"/>
                                        </p:tgtEl>
                                        <p:attrNameLst>
                                          <p:attrName>style.color</p:attrName>
                                        </p:attrNameLst>
                                      </p:cBhvr>
                                      <p:to>
                                        <a:srgbClr val="FBAB18"/>
                                      </p:to>
                                    </p:animClr>
                                    <p:animClr clrSpc="rgb" dir="cw">
                                      <p:cBhvr>
                                        <p:cTn id="73" dur="500" fill="hold"/>
                                        <p:tgtEl>
                                          <p:spTgt spid="38"/>
                                        </p:tgtEl>
                                        <p:attrNameLst>
                                          <p:attrName>fillcolor</p:attrName>
                                        </p:attrNameLst>
                                      </p:cBhvr>
                                      <p:to>
                                        <a:srgbClr val="FBAB18"/>
                                      </p:to>
                                    </p:animClr>
                                    <p:set>
                                      <p:cBhvr>
                                        <p:cTn id="74" dur="500" fill="hold"/>
                                        <p:tgtEl>
                                          <p:spTgt spid="38"/>
                                        </p:tgtEl>
                                        <p:attrNameLst>
                                          <p:attrName>fill.type</p:attrName>
                                        </p:attrNameLst>
                                      </p:cBhvr>
                                      <p:to>
                                        <p:strVal val="solid"/>
                                      </p:to>
                                    </p:set>
                                    <p:set>
                                      <p:cBhvr>
                                        <p:cTn id="75" dur="500" fill="hold"/>
                                        <p:tgtEl>
                                          <p:spTgt spid="38"/>
                                        </p:tgtEl>
                                        <p:attrNameLst>
                                          <p:attrName>fill.on</p:attrName>
                                        </p:attrNameLst>
                                      </p:cBhvr>
                                      <p:to>
                                        <p:strVal val="true"/>
                                      </p:to>
                                    </p:set>
                                  </p:childTnLst>
                                </p:cTn>
                              </p:par>
                            </p:childTnLst>
                          </p:cTn>
                        </p:par>
                        <p:par>
                          <p:cTn id="76" fill="hold">
                            <p:stCondLst>
                              <p:cond delay="6000"/>
                            </p:stCondLst>
                            <p:childTnLst>
                              <p:par>
                                <p:cTn id="77" presetID="19" presetClass="emph" presetSubtype="0" fill="hold" grpId="0" nodeType="afterEffect">
                                  <p:stCondLst>
                                    <p:cond delay="0"/>
                                  </p:stCondLst>
                                  <p:childTnLst>
                                    <p:animClr clrSpc="rgb" dir="cw">
                                      <p:cBhvr override="childStyle">
                                        <p:cTn id="78" dur="500" fill="hold"/>
                                        <p:tgtEl>
                                          <p:spTgt spid="10"/>
                                        </p:tgtEl>
                                        <p:attrNameLst>
                                          <p:attrName>style.color</p:attrName>
                                        </p:attrNameLst>
                                      </p:cBhvr>
                                      <p:to>
                                        <a:srgbClr val="FBAB18"/>
                                      </p:to>
                                    </p:animClr>
                                    <p:animClr clrSpc="rgb" dir="cw">
                                      <p:cBhvr>
                                        <p:cTn id="79" dur="500" fill="hold"/>
                                        <p:tgtEl>
                                          <p:spTgt spid="10"/>
                                        </p:tgtEl>
                                        <p:attrNameLst>
                                          <p:attrName>fillcolor</p:attrName>
                                        </p:attrNameLst>
                                      </p:cBhvr>
                                      <p:to>
                                        <a:srgbClr val="FBAB18"/>
                                      </p:to>
                                    </p:animClr>
                                    <p:set>
                                      <p:cBhvr>
                                        <p:cTn id="80" dur="500" fill="hold"/>
                                        <p:tgtEl>
                                          <p:spTgt spid="10"/>
                                        </p:tgtEl>
                                        <p:attrNameLst>
                                          <p:attrName>fill.type</p:attrName>
                                        </p:attrNameLst>
                                      </p:cBhvr>
                                      <p:to>
                                        <p:strVal val="solid"/>
                                      </p:to>
                                    </p:set>
                                    <p:set>
                                      <p:cBhvr>
                                        <p:cTn id="81" dur="500" fill="hold"/>
                                        <p:tgtEl>
                                          <p:spTgt spid="10"/>
                                        </p:tgtEl>
                                        <p:attrNameLst>
                                          <p:attrName>fill.on</p:attrName>
                                        </p:attrNameLst>
                                      </p:cBhvr>
                                      <p:to>
                                        <p:strVal val="true"/>
                                      </p:to>
                                    </p:set>
                                  </p:childTnLst>
                                </p:cTn>
                              </p:par>
                            </p:childTnLst>
                          </p:cTn>
                        </p:par>
                        <p:par>
                          <p:cTn id="82" fill="hold">
                            <p:stCondLst>
                              <p:cond delay="6500"/>
                            </p:stCondLst>
                            <p:childTnLst>
                              <p:par>
                                <p:cTn id="83" presetID="19" presetClass="emph" presetSubtype="0" fill="hold" grpId="0" nodeType="afterEffect">
                                  <p:stCondLst>
                                    <p:cond delay="0"/>
                                  </p:stCondLst>
                                  <p:childTnLst>
                                    <p:animClr clrSpc="rgb" dir="cw">
                                      <p:cBhvr override="childStyle">
                                        <p:cTn id="84" dur="500" fill="hold"/>
                                        <p:tgtEl>
                                          <p:spTgt spid="16"/>
                                        </p:tgtEl>
                                        <p:attrNameLst>
                                          <p:attrName>style.color</p:attrName>
                                        </p:attrNameLst>
                                      </p:cBhvr>
                                      <p:to>
                                        <a:srgbClr val="FBAB18"/>
                                      </p:to>
                                    </p:animClr>
                                    <p:animClr clrSpc="rgb" dir="cw">
                                      <p:cBhvr>
                                        <p:cTn id="85" dur="500" fill="hold"/>
                                        <p:tgtEl>
                                          <p:spTgt spid="16"/>
                                        </p:tgtEl>
                                        <p:attrNameLst>
                                          <p:attrName>fillcolor</p:attrName>
                                        </p:attrNameLst>
                                      </p:cBhvr>
                                      <p:to>
                                        <a:srgbClr val="FBAB18"/>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par>
                          <p:cTn id="88" fill="hold">
                            <p:stCondLst>
                              <p:cond delay="7000"/>
                            </p:stCondLst>
                            <p:childTnLst>
                              <p:par>
                                <p:cTn id="89" presetID="19" presetClass="emph" presetSubtype="0" fill="hold" grpId="0" nodeType="afterEffect">
                                  <p:stCondLst>
                                    <p:cond delay="0"/>
                                  </p:stCondLst>
                                  <p:childTnLst>
                                    <p:animClr clrSpc="rgb" dir="cw">
                                      <p:cBhvr override="childStyle">
                                        <p:cTn id="90" dur="500" fill="hold"/>
                                        <p:tgtEl>
                                          <p:spTgt spid="22"/>
                                        </p:tgtEl>
                                        <p:attrNameLst>
                                          <p:attrName>style.color</p:attrName>
                                        </p:attrNameLst>
                                      </p:cBhvr>
                                      <p:to>
                                        <a:srgbClr val="FBAB18"/>
                                      </p:to>
                                    </p:animClr>
                                    <p:animClr clrSpc="rgb" dir="cw">
                                      <p:cBhvr>
                                        <p:cTn id="91" dur="500" fill="hold"/>
                                        <p:tgtEl>
                                          <p:spTgt spid="22"/>
                                        </p:tgtEl>
                                        <p:attrNameLst>
                                          <p:attrName>fillcolor</p:attrName>
                                        </p:attrNameLst>
                                      </p:cBhvr>
                                      <p:to>
                                        <a:srgbClr val="FBAB18"/>
                                      </p:to>
                                    </p:animClr>
                                    <p:set>
                                      <p:cBhvr>
                                        <p:cTn id="92" dur="500" fill="hold"/>
                                        <p:tgtEl>
                                          <p:spTgt spid="22"/>
                                        </p:tgtEl>
                                        <p:attrNameLst>
                                          <p:attrName>fill.type</p:attrName>
                                        </p:attrNameLst>
                                      </p:cBhvr>
                                      <p:to>
                                        <p:strVal val="solid"/>
                                      </p:to>
                                    </p:set>
                                    <p:set>
                                      <p:cBhvr>
                                        <p:cTn id="93" dur="500" fill="hold"/>
                                        <p:tgtEl>
                                          <p:spTgt spid="22"/>
                                        </p:tgtEl>
                                        <p:attrNameLst>
                                          <p:attrName>fill.on</p:attrName>
                                        </p:attrNameLst>
                                      </p:cBhvr>
                                      <p:to>
                                        <p:strVal val="true"/>
                                      </p:to>
                                    </p:set>
                                  </p:childTnLst>
                                </p:cTn>
                              </p:par>
                            </p:childTnLst>
                          </p:cTn>
                        </p:par>
                        <p:par>
                          <p:cTn id="94" fill="hold">
                            <p:stCondLst>
                              <p:cond delay="7500"/>
                            </p:stCondLst>
                            <p:childTnLst>
                              <p:par>
                                <p:cTn id="95" presetID="19" presetClass="emph" presetSubtype="0" fill="hold" grpId="0" nodeType="afterEffect">
                                  <p:stCondLst>
                                    <p:cond delay="0"/>
                                  </p:stCondLst>
                                  <p:childTnLst>
                                    <p:animClr clrSpc="rgb" dir="cw">
                                      <p:cBhvr override="childStyle">
                                        <p:cTn id="96" dur="500" fill="hold"/>
                                        <p:tgtEl>
                                          <p:spTgt spid="28"/>
                                        </p:tgtEl>
                                        <p:attrNameLst>
                                          <p:attrName>style.color</p:attrName>
                                        </p:attrNameLst>
                                      </p:cBhvr>
                                      <p:to>
                                        <a:srgbClr val="FBAB18"/>
                                      </p:to>
                                    </p:animClr>
                                    <p:animClr clrSpc="rgb" dir="cw">
                                      <p:cBhvr>
                                        <p:cTn id="97" dur="500" fill="hold"/>
                                        <p:tgtEl>
                                          <p:spTgt spid="28"/>
                                        </p:tgtEl>
                                        <p:attrNameLst>
                                          <p:attrName>fillcolor</p:attrName>
                                        </p:attrNameLst>
                                      </p:cBhvr>
                                      <p:to>
                                        <a:srgbClr val="FBAB18"/>
                                      </p:to>
                                    </p:animClr>
                                    <p:set>
                                      <p:cBhvr>
                                        <p:cTn id="98" dur="500" fill="hold"/>
                                        <p:tgtEl>
                                          <p:spTgt spid="28"/>
                                        </p:tgtEl>
                                        <p:attrNameLst>
                                          <p:attrName>fill.type</p:attrName>
                                        </p:attrNameLst>
                                      </p:cBhvr>
                                      <p:to>
                                        <p:strVal val="solid"/>
                                      </p:to>
                                    </p:set>
                                    <p:set>
                                      <p:cBhvr>
                                        <p:cTn id="99" dur="500" fill="hold"/>
                                        <p:tgtEl>
                                          <p:spTgt spid="28"/>
                                        </p:tgtEl>
                                        <p:attrNameLst>
                                          <p:attrName>fill.on</p:attrName>
                                        </p:attrNameLst>
                                      </p:cBhvr>
                                      <p:to>
                                        <p:strVal val="true"/>
                                      </p:to>
                                    </p:set>
                                  </p:childTnLst>
                                </p:cTn>
                              </p:par>
                            </p:childTnLst>
                          </p:cTn>
                        </p:par>
                        <p:par>
                          <p:cTn id="100" fill="hold">
                            <p:stCondLst>
                              <p:cond delay="8000"/>
                            </p:stCondLst>
                            <p:childTnLst>
                              <p:par>
                                <p:cTn id="101" presetID="19" presetClass="emph" presetSubtype="0" fill="hold" grpId="0" nodeType="afterEffect">
                                  <p:stCondLst>
                                    <p:cond delay="0"/>
                                  </p:stCondLst>
                                  <p:childTnLst>
                                    <p:animClr clrSpc="rgb" dir="cw">
                                      <p:cBhvr override="childStyle">
                                        <p:cTn id="102" dur="500" fill="hold"/>
                                        <p:tgtEl>
                                          <p:spTgt spid="34"/>
                                        </p:tgtEl>
                                        <p:attrNameLst>
                                          <p:attrName>style.color</p:attrName>
                                        </p:attrNameLst>
                                      </p:cBhvr>
                                      <p:to>
                                        <a:srgbClr val="FBAB18"/>
                                      </p:to>
                                    </p:animClr>
                                    <p:animClr clrSpc="rgb" dir="cw">
                                      <p:cBhvr>
                                        <p:cTn id="103" dur="500" fill="hold"/>
                                        <p:tgtEl>
                                          <p:spTgt spid="34"/>
                                        </p:tgtEl>
                                        <p:attrNameLst>
                                          <p:attrName>fillcolor</p:attrName>
                                        </p:attrNameLst>
                                      </p:cBhvr>
                                      <p:to>
                                        <a:srgbClr val="FBAB18"/>
                                      </p:to>
                                    </p:animClr>
                                    <p:set>
                                      <p:cBhvr>
                                        <p:cTn id="104" dur="500" fill="hold"/>
                                        <p:tgtEl>
                                          <p:spTgt spid="34"/>
                                        </p:tgtEl>
                                        <p:attrNameLst>
                                          <p:attrName>fill.type</p:attrName>
                                        </p:attrNameLst>
                                      </p:cBhvr>
                                      <p:to>
                                        <p:strVal val="solid"/>
                                      </p:to>
                                    </p:set>
                                    <p:set>
                                      <p:cBhvr>
                                        <p:cTn id="105" dur="500" fill="hold"/>
                                        <p:tgtEl>
                                          <p:spTgt spid="34"/>
                                        </p:tgtEl>
                                        <p:attrNameLst>
                                          <p:attrName>fill.on</p:attrName>
                                        </p:attrNameLst>
                                      </p:cBhvr>
                                      <p:to>
                                        <p:strVal val="true"/>
                                      </p:to>
                                    </p:set>
                                  </p:childTnLst>
                                </p:cTn>
                              </p:par>
                            </p:childTnLst>
                          </p:cTn>
                        </p:par>
                        <p:par>
                          <p:cTn id="106" fill="hold">
                            <p:stCondLst>
                              <p:cond delay="8500"/>
                            </p:stCondLst>
                            <p:childTnLst>
                              <p:par>
                                <p:cTn id="107" presetID="19" presetClass="emph" presetSubtype="0" fill="hold" grpId="0" nodeType="afterEffect">
                                  <p:stCondLst>
                                    <p:cond delay="0"/>
                                  </p:stCondLst>
                                  <p:childTnLst>
                                    <p:animClr clrSpc="rgb" dir="cw">
                                      <p:cBhvr override="childStyle">
                                        <p:cTn id="108" dur="500" fill="hold"/>
                                        <p:tgtEl>
                                          <p:spTgt spid="40"/>
                                        </p:tgtEl>
                                        <p:attrNameLst>
                                          <p:attrName>style.color</p:attrName>
                                        </p:attrNameLst>
                                      </p:cBhvr>
                                      <p:to>
                                        <a:srgbClr val="FBAB18"/>
                                      </p:to>
                                    </p:animClr>
                                    <p:animClr clrSpc="rgb" dir="cw">
                                      <p:cBhvr>
                                        <p:cTn id="109" dur="500" fill="hold"/>
                                        <p:tgtEl>
                                          <p:spTgt spid="40"/>
                                        </p:tgtEl>
                                        <p:attrNameLst>
                                          <p:attrName>fillcolor</p:attrName>
                                        </p:attrNameLst>
                                      </p:cBhvr>
                                      <p:to>
                                        <a:srgbClr val="FBAB18"/>
                                      </p:to>
                                    </p:animClr>
                                    <p:set>
                                      <p:cBhvr>
                                        <p:cTn id="110" dur="500" fill="hold"/>
                                        <p:tgtEl>
                                          <p:spTgt spid="40"/>
                                        </p:tgtEl>
                                        <p:attrNameLst>
                                          <p:attrName>fill.type</p:attrName>
                                        </p:attrNameLst>
                                      </p:cBhvr>
                                      <p:to>
                                        <p:strVal val="solid"/>
                                      </p:to>
                                    </p:set>
                                    <p:set>
                                      <p:cBhvr>
                                        <p:cTn id="111" dur="500" fill="hold"/>
                                        <p:tgtEl>
                                          <p:spTgt spid="40"/>
                                        </p:tgtEl>
                                        <p:attrNameLst>
                                          <p:attrName>fill.on</p:attrName>
                                        </p:attrNameLst>
                                      </p:cBhvr>
                                      <p:to>
                                        <p:strVal val="true"/>
                                      </p:to>
                                    </p:set>
                                  </p:childTnLst>
                                </p:cTn>
                              </p:par>
                            </p:childTnLst>
                          </p:cTn>
                        </p:par>
                        <p:par>
                          <p:cTn id="112" fill="hold">
                            <p:stCondLst>
                              <p:cond delay="9000"/>
                            </p:stCondLst>
                            <p:childTnLst>
                              <p:par>
                                <p:cTn id="113" presetID="10" presetClass="entr" presetSubtype="0" fill="hold" grpId="0" nodeType="afterEffect">
                                  <p:stCondLst>
                                    <p:cond delay="0"/>
                                  </p:stCondLst>
                                  <p:childTnLst>
                                    <p:set>
                                      <p:cBhvr>
                                        <p:cTn id="114" dur="1" fill="hold">
                                          <p:stCondLst>
                                            <p:cond delay="0"/>
                                          </p:stCondLst>
                                        </p:cTn>
                                        <p:tgtEl>
                                          <p:spTgt spid="87"/>
                                        </p:tgtEl>
                                        <p:attrNameLst>
                                          <p:attrName>style.visibility</p:attrName>
                                        </p:attrNameLst>
                                      </p:cBhvr>
                                      <p:to>
                                        <p:strVal val="visible"/>
                                      </p:to>
                                    </p:set>
                                    <p:animEffect transition="in" filter="fade">
                                      <p:cBhvr>
                                        <p:cTn id="115" dur="500"/>
                                        <p:tgtEl>
                                          <p:spTgt spid="87"/>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5"/>
                                        </p:tgtEl>
                                        <p:attrNameLst>
                                          <p:attrName>style.visibility</p:attrName>
                                        </p:attrNameLst>
                                      </p:cBhvr>
                                      <p:to>
                                        <p:strVal val="visible"/>
                                      </p:to>
                                    </p:set>
                                    <p:animEffect transition="in" filter="fade">
                                      <p:cBhvr>
                                        <p:cTn id="118" dur="500"/>
                                        <p:tgtEl>
                                          <p:spTgt spid="8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82"/>
                                        </p:tgtEl>
                                        <p:attrNameLst>
                                          <p:attrName>style.visibility</p:attrName>
                                        </p:attrNameLst>
                                      </p:cBhvr>
                                      <p:to>
                                        <p:strVal val="visible"/>
                                      </p:to>
                                    </p:set>
                                    <p:animEffect transition="in" filter="fade">
                                      <p:cBhvr>
                                        <p:cTn id="121" dur="500"/>
                                        <p:tgtEl>
                                          <p:spTgt spid="8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4"/>
                                        </p:tgtEl>
                                        <p:attrNameLst>
                                          <p:attrName>style.visibility</p:attrName>
                                        </p:attrNameLst>
                                      </p:cBhvr>
                                      <p:to>
                                        <p:strVal val="visible"/>
                                      </p:to>
                                    </p:set>
                                    <p:animEffect transition="in" filter="fade">
                                      <p:cBhvr>
                                        <p:cTn id="124" dur="500"/>
                                        <p:tgtEl>
                                          <p:spTgt spid="8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500"/>
                                        <p:tgtEl>
                                          <p:spTgt spid="8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childTnLst>
                          </p:cTn>
                        </p:par>
                        <p:par>
                          <p:cTn id="131" fill="hold">
                            <p:stCondLst>
                              <p:cond delay="9500"/>
                            </p:stCondLst>
                            <p:childTnLst>
                              <p:par>
                                <p:cTn id="132" presetID="26" presetClass="emph" presetSubtype="0" repeatCount="2000" fill="hold" grpId="1" nodeType="afterEffect">
                                  <p:stCondLst>
                                    <p:cond delay="0"/>
                                  </p:stCondLst>
                                  <p:childTnLst>
                                    <p:animEffect transition="out" filter="fade">
                                      <p:cBhvr>
                                        <p:cTn id="133" dur="500" tmFilter="0, 0; .2, .5; .8, .5; 1, 0"/>
                                        <p:tgtEl>
                                          <p:spTgt spid="87"/>
                                        </p:tgtEl>
                                      </p:cBhvr>
                                    </p:animEffect>
                                    <p:animScale>
                                      <p:cBhvr>
                                        <p:cTn id="134" dur="250" autoRev="1" fill="hold"/>
                                        <p:tgtEl>
                                          <p:spTgt spid="87"/>
                                        </p:tgtEl>
                                      </p:cBhvr>
                                      <p:by x="105000" y="105000"/>
                                    </p:animScale>
                                  </p:childTnLst>
                                </p:cTn>
                              </p:par>
                              <p:par>
                                <p:cTn id="135" presetID="26" presetClass="emph" presetSubtype="0" repeatCount="2000" fill="hold" grpId="1" nodeType="withEffect">
                                  <p:stCondLst>
                                    <p:cond delay="0"/>
                                  </p:stCondLst>
                                  <p:childTnLst>
                                    <p:animEffect transition="out" filter="fade">
                                      <p:cBhvr>
                                        <p:cTn id="136" dur="500" tmFilter="0, 0; .2, .5; .8, .5; 1, 0"/>
                                        <p:tgtEl>
                                          <p:spTgt spid="85"/>
                                        </p:tgtEl>
                                      </p:cBhvr>
                                    </p:animEffect>
                                    <p:animScale>
                                      <p:cBhvr>
                                        <p:cTn id="137" dur="250" autoRev="1" fill="hold"/>
                                        <p:tgtEl>
                                          <p:spTgt spid="85"/>
                                        </p:tgtEl>
                                      </p:cBhvr>
                                      <p:by x="105000" y="105000"/>
                                    </p:animScale>
                                  </p:childTnLst>
                                </p:cTn>
                              </p:par>
                              <p:par>
                                <p:cTn id="138" presetID="26" presetClass="emph" presetSubtype="0" repeatCount="2000" fill="hold" grpId="1" nodeType="withEffect">
                                  <p:stCondLst>
                                    <p:cond delay="0"/>
                                  </p:stCondLst>
                                  <p:childTnLst>
                                    <p:animEffect transition="out" filter="fade">
                                      <p:cBhvr>
                                        <p:cTn id="139" dur="500" tmFilter="0, 0; .2, .5; .8, .5; 1, 0"/>
                                        <p:tgtEl>
                                          <p:spTgt spid="82"/>
                                        </p:tgtEl>
                                      </p:cBhvr>
                                    </p:animEffect>
                                    <p:animScale>
                                      <p:cBhvr>
                                        <p:cTn id="140" dur="250" autoRev="1" fill="hold"/>
                                        <p:tgtEl>
                                          <p:spTgt spid="82"/>
                                        </p:tgtEl>
                                      </p:cBhvr>
                                      <p:by x="105000" y="105000"/>
                                    </p:animScale>
                                  </p:childTnLst>
                                </p:cTn>
                              </p:par>
                              <p:par>
                                <p:cTn id="141" presetID="26" presetClass="emph" presetSubtype="0" repeatCount="2000" fill="hold" grpId="1" nodeType="withEffect">
                                  <p:stCondLst>
                                    <p:cond delay="0"/>
                                  </p:stCondLst>
                                  <p:childTnLst>
                                    <p:animEffect transition="out" filter="fade">
                                      <p:cBhvr>
                                        <p:cTn id="142" dur="500" tmFilter="0, 0; .2, .5; .8, .5; 1, 0"/>
                                        <p:tgtEl>
                                          <p:spTgt spid="84"/>
                                        </p:tgtEl>
                                      </p:cBhvr>
                                    </p:animEffect>
                                    <p:animScale>
                                      <p:cBhvr>
                                        <p:cTn id="143" dur="250" autoRev="1" fill="hold"/>
                                        <p:tgtEl>
                                          <p:spTgt spid="84"/>
                                        </p:tgtEl>
                                      </p:cBhvr>
                                      <p:by x="105000" y="105000"/>
                                    </p:animScale>
                                  </p:childTnLst>
                                </p:cTn>
                              </p:par>
                              <p:par>
                                <p:cTn id="144" presetID="26" presetClass="emph" presetSubtype="0" repeatCount="2000" fill="hold" grpId="1" nodeType="withEffect">
                                  <p:stCondLst>
                                    <p:cond delay="0"/>
                                  </p:stCondLst>
                                  <p:childTnLst>
                                    <p:animEffect transition="out" filter="fade">
                                      <p:cBhvr>
                                        <p:cTn id="145" dur="500" tmFilter="0, 0; .2, .5; .8, .5; 1, 0"/>
                                        <p:tgtEl>
                                          <p:spTgt spid="86"/>
                                        </p:tgtEl>
                                      </p:cBhvr>
                                    </p:animEffect>
                                    <p:animScale>
                                      <p:cBhvr>
                                        <p:cTn id="146" dur="250" autoRev="1" fill="hold"/>
                                        <p:tgtEl>
                                          <p:spTgt spid="86"/>
                                        </p:tgtEl>
                                      </p:cBhvr>
                                      <p:by x="105000" y="105000"/>
                                    </p:animScale>
                                  </p:childTnLst>
                                </p:cTn>
                              </p:par>
                              <p:par>
                                <p:cTn id="147" presetID="26" presetClass="emph" presetSubtype="0" repeatCount="2000" fill="hold" grpId="1" nodeType="withEffect">
                                  <p:stCondLst>
                                    <p:cond delay="0"/>
                                  </p:stCondLst>
                                  <p:childTnLst>
                                    <p:animEffect transition="out" filter="fade">
                                      <p:cBhvr>
                                        <p:cTn id="148" dur="500" tmFilter="0, 0; .2, .5; .8, .5; 1, 0"/>
                                        <p:tgtEl>
                                          <p:spTgt spid="83"/>
                                        </p:tgtEl>
                                      </p:cBhvr>
                                    </p:animEffect>
                                    <p:animScale>
                                      <p:cBhvr>
                                        <p:cTn id="149" dur="250" autoRev="1" fill="hold"/>
                                        <p:tgtEl>
                                          <p:spTgt spid="83"/>
                                        </p:tgtEl>
                                      </p:cBhvr>
                                      <p:by x="105000" y="105000"/>
                                    </p:animScale>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500"/>
                                        <p:tgtEl>
                                          <p:spTgt spid="42"/>
                                        </p:tgtEl>
                                      </p:cBhvr>
                                    </p:animEffect>
                                  </p:childTnLst>
                                </p:cTn>
                              </p:par>
                            </p:childTnLst>
                          </p:cTn>
                        </p:par>
                        <p:par>
                          <p:cTn id="155" fill="hold">
                            <p:stCondLst>
                              <p:cond delay="500"/>
                            </p:stCondLst>
                            <p:childTnLst>
                              <p:par>
                                <p:cTn id="156" presetID="19" presetClass="emph" presetSubtype="0" fill="hold" grpId="0" nodeType="afterEffect">
                                  <p:stCondLst>
                                    <p:cond delay="0"/>
                                  </p:stCondLst>
                                  <p:childTnLst>
                                    <p:animClr clrSpc="rgb" dir="cw">
                                      <p:cBhvr override="childStyle">
                                        <p:cTn id="157" dur="500" fill="hold"/>
                                        <p:tgtEl>
                                          <p:spTgt spid="66"/>
                                        </p:tgtEl>
                                        <p:attrNameLst>
                                          <p:attrName>style.color</p:attrName>
                                        </p:attrNameLst>
                                      </p:cBhvr>
                                      <p:to>
                                        <a:srgbClr val="005073"/>
                                      </p:to>
                                    </p:animClr>
                                    <p:animClr clrSpc="rgb" dir="cw">
                                      <p:cBhvr>
                                        <p:cTn id="158" dur="500" fill="hold"/>
                                        <p:tgtEl>
                                          <p:spTgt spid="66"/>
                                        </p:tgtEl>
                                        <p:attrNameLst>
                                          <p:attrName>fillcolor</p:attrName>
                                        </p:attrNameLst>
                                      </p:cBhvr>
                                      <p:to>
                                        <a:srgbClr val="005073"/>
                                      </p:to>
                                    </p:animClr>
                                    <p:set>
                                      <p:cBhvr>
                                        <p:cTn id="159" dur="500" fill="hold"/>
                                        <p:tgtEl>
                                          <p:spTgt spid="66"/>
                                        </p:tgtEl>
                                        <p:attrNameLst>
                                          <p:attrName>fill.type</p:attrName>
                                        </p:attrNameLst>
                                      </p:cBhvr>
                                      <p:to>
                                        <p:strVal val="solid"/>
                                      </p:to>
                                    </p:set>
                                    <p:set>
                                      <p:cBhvr>
                                        <p:cTn id="160" dur="500" fill="hold"/>
                                        <p:tgtEl>
                                          <p:spTgt spid="66"/>
                                        </p:tgtEl>
                                        <p:attrNameLst>
                                          <p:attrName>fill.on</p:attrName>
                                        </p:attrNameLst>
                                      </p:cBhvr>
                                      <p:to>
                                        <p:strVal val="true"/>
                                      </p:to>
                                    </p:set>
                                  </p:childTnLst>
                                </p:cTn>
                              </p:par>
                              <p:par>
                                <p:cTn id="161" presetID="19" presetClass="emph" presetSubtype="0" fill="hold" grpId="0" nodeType="withEffect">
                                  <p:stCondLst>
                                    <p:cond delay="0"/>
                                  </p:stCondLst>
                                  <p:childTnLst>
                                    <p:animClr clrSpc="rgb" dir="cw">
                                      <p:cBhvr override="childStyle">
                                        <p:cTn id="162" dur="500" fill="hold"/>
                                        <p:tgtEl>
                                          <p:spTgt spid="67"/>
                                        </p:tgtEl>
                                        <p:attrNameLst>
                                          <p:attrName>style.color</p:attrName>
                                        </p:attrNameLst>
                                      </p:cBhvr>
                                      <p:to>
                                        <a:srgbClr val="005073"/>
                                      </p:to>
                                    </p:animClr>
                                    <p:animClr clrSpc="rgb" dir="cw">
                                      <p:cBhvr>
                                        <p:cTn id="163" dur="500" fill="hold"/>
                                        <p:tgtEl>
                                          <p:spTgt spid="67"/>
                                        </p:tgtEl>
                                        <p:attrNameLst>
                                          <p:attrName>fillcolor</p:attrName>
                                        </p:attrNameLst>
                                      </p:cBhvr>
                                      <p:to>
                                        <a:srgbClr val="005073"/>
                                      </p:to>
                                    </p:animClr>
                                    <p:set>
                                      <p:cBhvr>
                                        <p:cTn id="164" dur="500" fill="hold"/>
                                        <p:tgtEl>
                                          <p:spTgt spid="67"/>
                                        </p:tgtEl>
                                        <p:attrNameLst>
                                          <p:attrName>fill.type</p:attrName>
                                        </p:attrNameLst>
                                      </p:cBhvr>
                                      <p:to>
                                        <p:strVal val="solid"/>
                                      </p:to>
                                    </p:set>
                                    <p:set>
                                      <p:cBhvr>
                                        <p:cTn id="165" dur="500" fill="hold"/>
                                        <p:tgtEl>
                                          <p:spTgt spid="67"/>
                                        </p:tgtEl>
                                        <p:attrNameLst>
                                          <p:attrName>fill.on</p:attrName>
                                        </p:attrNameLst>
                                      </p:cBhvr>
                                      <p:to>
                                        <p:strVal val="true"/>
                                      </p:to>
                                    </p:set>
                                  </p:childTnLst>
                                </p:cTn>
                              </p:par>
                              <p:par>
                                <p:cTn id="166" presetID="19" presetClass="emph" presetSubtype="0" fill="hold" grpId="0" nodeType="withEffect">
                                  <p:stCondLst>
                                    <p:cond delay="0"/>
                                  </p:stCondLst>
                                  <p:childTnLst>
                                    <p:animClr clrSpc="rgb" dir="cw">
                                      <p:cBhvr override="childStyle">
                                        <p:cTn id="167" dur="500" fill="hold"/>
                                        <p:tgtEl>
                                          <p:spTgt spid="68"/>
                                        </p:tgtEl>
                                        <p:attrNameLst>
                                          <p:attrName>style.color</p:attrName>
                                        </p:attrNameLst>
                                      </p:cBhvr>
                                      <p:to>
                                        <a:srgbClr val="005073"/>
                                      </p:to>
                                    </p:animClr>
                                    <p:animClr clrSpc="rgb" dir="cw">
                                      <p:cBhvr>
                                        <p:cTn id="168" dur="500" fill="hold"/>
                                        <p:tgtEl>
                                          <p:spTgt spid="68"/>
                                        </p:tgtEl>
                                        <p:attrNameLst>
                                          <p:attrName>fillcolor</p:attrName>
                                        </p:attrNameLst>
                                      </p:cBhvr>
                                      <p:to>
                                        <a:srgbClr val="005073"/>
                                      </p:to>
                                    </p:animClr>
                                    <p:set>
                                      <p:cBhvr>
                                        <p:cTn id="169" dur="500" fill="hold"/>
                                        <p:tgtEl>
                                          <p:spTgt spid="68"/>
                                        </p:tgtEl>
                                        <p:attrNameLst>
                                          <p:attrName>fill.type</p:attrName>
                                        </p:attrNameLst>
                                      </p:cBhvr>
                                      <p:to>
                                        <p:strVal val="solid"/>
                                      </p:to>
                                    </p:set>
                                    <p:set>
                                      <p:cBhvr>
                                        <p:cTn id="170" dur="500" fill="hold"/>
                                        <p:tgtEl>
                                          <p:spTgt spid="68"/>
                                        </p:tgtEl>
                                        <p:attrNameLst>
                                          <p:attrName>fill.on</p:attrName>
                                        </p:attrNameLst>
                                      </p:cBhvr>
                                      <p:to>
                                        <p:strVal val="true"/>
                                      </p:to>
                                    </p:set>
                                  </p:childTnLst>
                                </p:cTn>
                              </p:par>
                              <p:par>
                                <p:cTn id="171" presetID="19" presetClass="emph" presetSubtype="0" fill="hold" grpId="0" nodeType="withEffect">
                                  <p:stCondLst>
                                    <p:cond delay="0"/>
                                  </p:stCondLst>
                                  <p:childTnLst>
                                    <p:animClr clrSpc="rgb" dir="cw">
                                      <p:cBhvr override="childStyle">
                                        <p:cTn id="172" dur="500" fill="hold"/>
                                        <p:tgtEl>
                                          <p:spTgt spid="69"/>
                                        </p:tgtEl>
                                        <p:attrNameLst>
                                          <p:attrName>style.color</p:attrName>
                                        </p:attrNameLst>
                                      </p:cBhvr>
                                      <p:to>
                                        <a:srgbClr val="005073"/>
                                      </p:to>
                                    </p:animClr>
                                    <p:animClr clrSpc="rgb" dir="cw">
                                      <p:cBhvr>
                                        <p:cTn id="173" dur="500" fill="hold"/>
                                        <p:tgtEl>
                                          <p:spTgt spid="69"/>
                                        </p:tgtEl>
                                        <p:attrNameLst>
                                          <p:attrName>fillcolor</p:attrName>
                                        </p:attrNameLst>
                                      </p:cBhvr>
                                      <p:to>
                                        <a:srgbClr val="005073"/>
                                      </p:to>
                                    </p:animClr>
                                    <p:set>
                                      <p:cBhvr>
                                        <p:cTn id="174" dur="500" fill="hold"/>
                                        <p:tgtEl>
                                          <p:spTgt spid="69"/>
                                        </p:tgtEl>
                                        <p:attrNameLst>
                                          <p:attrName>fill.type</p:attrName>
                                        </p:attrNameLst>
                                      </p:cBhvr>
                                      <p:to>
                                        <p:strVal val="solid"/>
                                      </p:to>
                                    </p:set>
                                    <p:set>
                                      <p:cBhvr>
                                        <p:cTn id="175" dur="500" fill="hold"/>
                                        <p:tgtEl>
                                          <p:spTgt spid="69"/>
                                        </p:tgtEl>
                                        <p:attrNameLst>
                                          <p:attrName>fill.on</p:attrName>
                                        </p:attrNameLst>
                                      </p:cBhvr>
                                      <p:to>
                                        <p:strVal val="true"/>
                                      </p:to>
                                    </p:set>
                                  </p:childTnLst>
                                </p:cTn>
                              </p:par>
                              <p:par>
                                <p:cTn id="176" presetID="19" presetClass="emph" presetSubtype="0" fill="hold" grpId="0" nodeType="withEffect">
                                  <p:stCondLst>
                                    <p:cond delay="0"/>
                                  </p:stCondLst>
                                  <p:childTnLst>
                                    <p:animClr clrSpc="rgb" dir="cw">
                                      <p:cBhvr override="childStyle">
                                        <p:cTn id="177" dur="500" fill="hold"/>
                                        <p:tgtEl>
                                          <p:spTgt spid="70"/>
                                        </p:tgtEl>
                                        <p:attrNameLst>
                                          <p:attrName>style.color</p:attrName>
                                        </p:attrNameLst>
                                      </p:cBhvr>
                                      <p:to>
                                        <a:srgbClr val="005073"/>
                                      </p:to>
                                    </p:animClr>
                                    <p:animClr clrSpc="rgb" dir="cw">
                                      <p:cBhvr>
                                        <p:cTn id="178" dur="500" fill="hold"/>
                                        <p:tgtEl>
                                          <p:spTgt spid="70"/>
                                        </p:tgtEl>
                                        <p:attrNameLst>
                                          <p:attrName>fillcolor</p:attrName>
                                        </p:attrNameLst>
                                      </p:cBhvr>
                                      <p:to>
                                        <a:srgbClr val="005073"/>
                                      </p:to>
                                    </p:animClr>
                                    <p:set>
                                      <p:cBhvr>
                                        <p:cTn id="179" dur="500" fill="hold"/>
                                        <p:tgtEl>
                                          <p:spTgt spid="70"/>
                                        </p:tgtEl>
                                        <p:attrNameLst>
                                          <p:attrName>fill.type</p:attrName>
                                        </p:attrNameLst>
                                      </p:cBhvr>
                                      <p:to>
                                        <p:strVal val="solid"/>
                                      </p:to>
                                    </p:set>
                                    <p:set>
                                      <p:cBhvr>
                                        <p:cTn id="180" dur="500" fill="hold"/>
                                        <p:tgtEl>
                                          <p:spTgt spid="70"/>
                                        </p:tgtEl>
                                        <p:attrNameLst>
                                          <p:attrName>fill.on</p:attrName>
                                        </p:attrNameLst>
                                      </p:cBhvr>
                                      <p:to>
                                        <p:strVal val="true"/>
                                      </p:to>
                                    </p:set>
                                  </p:childTnLst>
                                </p:cTn>
                              </p:par>
                              <p:par>
                                <p:cTn id="181" presetID="19" presetClass="emph" presetSubtype="0" fill="hold" grpId="0" nodeType="withEffect">
                                  <p:stCondLst>
                                    <p:cond delay="0"/>
                                  </p:stCondLst>
                                  <p:childTnLst>
                                    <p:animClr clrSpc="rgb" dir="cw">
                                      <p:cBhvr override="childStyle">
                                        <p:cTn id="182" dur="500" fill="hold"/>
                                        <p:tgtEl>
                                          <p:spTgt spid="71"/>
                                        </p:tgtEl>
                                        <p:attrNameLst>
                                          <p:attrName>style.color</p:attrName>
                                        </p:attrNameLst>
                                      </p:cBhvr>
                                      <p:to>
                                        <a:srgbClr val="005073"/>
                                      </p:to>
                                    </p:animClr>
                                    <p:animClr clrSpc="rgb" dir="cw">
                                      <p:cBhvr>
                                        <p:cTn id="183" dur="500" fill="hold"/>
                                        <p:tgtEl>
                                          <p:spTgt spid="71"/>
                                        </p:tgtEl>
                                        <p:attrNameLst>
                                          <p:attrName>fillcolor</p:attrName>
                                        </p:attrNameLst>
                                      </p:cBhvr>
                                      <p:to>
                                        <a:srgbClr val="005073"/>
                                      </p:to>
                                    </p:animClr>
                                    <p:set>
                                      <p:cBhvr>
                                        <p:cTn id="184" dur="500" fill="hold"/>
                                        <p:tgtEl>
                                          <p:spTgt spid="71"/>
                                        </p:tgtEl>
                                        <p:attrNameLst>
                                          <p:attrName>fill.type</p:attrName>
                                        </p:attrNameLst>
                                      </p:cBhvr>
                                      <p:to>
                                        <p:strVal val="solid"/>
                                      </p:to>
                                    </p:set>
                                    <p:set>
                                      <p:cBhvr>
                                        <p:cTn id="185" dur="500" fill="hold"/>
                                        <p:tgtEl>
                                          <p:spTgt spid="71"/>
                                        </p:tgtEl>
                                        <p:attrNameLst>
                                          <p:attrName>fill.on</p:attrName>
                                        </p:attrNameLst>
                                      </p:cBhvr>
                                      <p:to>
                                        <p:strVal val="true"/>
                                      </p:to>
                                    </p:set>
                                  </p:childTnLst>
                                </p:cTn>
                              </p:par>
                            </p:childTnLst>
                          </p:cTn>
                        </p:par>
                        <p:par>
                          <p:cTn id="186" fill="hold">
                            <p:stCondLst>
                              <p:cond delay="1000"/>
                            </p:stCondLst>
                            <p:childTnLst>
                              <p:par>
                                <p:cTn id="187" presetID="10" presetClass="entr" presetSubtype="0" fill="hold" nodeType="afterEffect">
                                  <p:stCondLst>
                                    <p:cond delay="0"/>
                                  </p:stCondLst>
                                  <p:childTnLst>
                                    <p:set>
                                      <p:cBhvr>
                                        <p:cTn id="188" dur="1" fill="hold">
                                          <p:stCondLst>
                                            <p:cond delay="0"/>
                                          </p:stCondLst>
                                        </p:cTn>
                                        <p:tgtEl>
                                          <p:spTgt spid="88"/>
                                        </p:tgtEl>
                                        <p:attrNameLst>
                                          <p:attrName>style.visibility</p:attrName>
                                        </p:attrNameLst>
                                      </p:cBhvr>
                                      <p:to>
                                        <p:strVal val="visible"/>
                                      </p:to>
                                    </p:set>
                                    <p:animEffect transition="in" filter="fade">
                                      <p:cBhvr>
                                        <p:cTn id="189" dur="500"/>
                                        <p:tgtEl>
                                          <p:spTgt spid="88"/>
                                        </p:tgtEl>
                                      </p:cBhvr>
                                    </p:animEffect>
                                  </p:childTnLst>
                                </p:cTn>
                              </p:par>
                            </p:childTnLst>
                          </p:cTn>
                        </p:par>
                        <p:par>
                          <p:cTn id="190" fill="hold">
                            <p:stCondLst>
                              <p:cond delay="1500"/>
                            </p:stCondLst>
                            <p:childTnLst>
                              <p:par>
                                <p:cTn id="191" presetID="19" presetClass="emph" presetSubtype="0" fill="hold" grpId="0" nodeType="afterEffect">
                                  <p:stCondLst>
                                    <p:cond delay="0"/>
                                  </p:stCondLst>
                                  <p:childTnLst>
                                    <p:animClr clrSpc="rgb" dir="cw">
                                      <p:cBhvr override="childStyle">
                                        <p:cTn id="192" dur="500" fill="hold"/>
                                        <p:tgtEl>
                                          <p:spTgt spid="76"/>
                                        </p:tgtEl>
                                        <p:attrNameLst>
                                          <p:attrName>style.color</p:attrName>
                                        </p:attrNameLst>
                                      </p:cBhvr>
                                      <p:to>
                                        <a:srgbClr val="005073"/>
                                      </p:to>
                                    </p:animClr>
                                    <p:animClr clrSpc="rgb" dir="cw">
                                      <p:cBhvr>
                                        <p:cTn id="193" dur="500" fill="hold"/>
                                        <p:tgtEl>
                                          <p:spTgt spid="76"/>
                                        </p:tgtEl>
                                        <p:attrNameLst>
                                          <p:attrName>fillcolor</p:attrName>
                                        </p:attrNameLst>
                                      </p:cBhvr>
                                      <p:to>
                                        <a:srgbClr val="005073"/>
                                      </p:to>
                                    </p:animClr>
                                    <p:set>
                                      <p:cBhvr>
                                        <p:cTn id="194" dur="500" fill="hold"/>
                                        <p:tgtEl>
                                          <p:spTgt spid="76"/>
                                        </p:tgtEl>
                                        <p:attrNameLst>
                                          <p:attrName>fill.type</p:attrName>
                                        </p:attrNameLst>
                                      </p:cBhvr>
                                      <p:to>
                                        <p:strVal val="solid"/>
                                      </p:to>
                                    </p:set>
                                    <p:set>
                                      <p:cBhvr>
                                        <p:cTn id="195" dur="500" fill="hold"/>
                                        <p:tgtEl>
                                          <p:spTgt spid="76"/>
                                        </p:tgtEl>
                                        <p:attrNameLst>
                                          <p:attrName>fill.on</p:attrName>
                                        </p:attrNameLst>
                                      </p:cBhvr>
                                      <p:to>
                                        <p:strVal val="true"/>
                                      </p:to>
                                    </p:set>
                                  </p:childTnLst>
                                </p:cTn>
                              </p:par>
                              <p:par>
                                <p:cTn id="196" presetID="19" presetClass="emph" presetSubtype="0" fill="hold" grpId="0" nodeType="withEffect">
                                  <p:stCondLst>
                                    <p:cond delay="0"/>
                                  </p:stCondLst>
                                  <p:childTnLst>
                                    <p:animClr clrSpc="rgb" dir="cw">
                                      <p:cBhvr override="childStyle">
                                        <p:cTn id="197" dur="500" fill="hold"/>
                                        <p:tgtEl>
                                          <p:spTgt spid="77"/>
                                        </p:tgtEl>
                                        <p:attrNameLst>
                                          <p:attrName>style.color</p:attrName>
                                        </p:attrNameLst>
                                      </p:cBhvr>
                                      <p:to>
                                        <a:srgbClr val="005073"/>
                                      </p:to>
                                    </p:animClr>
                                    <p:animClr clrSpc="rgb" dir="cw">
                                      <p:cBhvr>
                                        <p:cTn id="198" dur="500" fill="hold"/>
                                        <p:tgtEl>
                                          <p:spTgt spid="77"/>
                                        </p:tgtEl>
                                        <p:attrNameLst>
                                          <p:attrName>fillcolor</p:attrName>
                                        </p:attrNameLst>
                                      </p:cBhvr>
                                      <p:to>
                                        <a:srgbClr val="005073"/>
                                      </p:to>
                                    </p:animClr>
                                    <p:set>
                                      <p:cBhvr>
                                        <p:cTn id="199" dur="500" fill="hold"/>
                                        <p:tgtEl>
                                          <p:spTgt spid="77"/>
                                        </p:tgtEl>
                                        <p:attrNameLst>
                                          <p:attrName>fill.type</p:attrName>
                                        </p:attrNameLst>
                                      </p:cBhvr>
                                      <p:to>
                                        <p:strVal val="solid"/>
                                      </p:to>
                                    </p:set>
                                    <p:set>
                                      <p:cBhvr>
                                        <p:cTn id="200" dur="500" fill="hold"/>
                                        <p:tgtEl>
                                          <p:spTgt spid="77"/>
                                        </p:tgtEl>
                                        <p:attrNameLst>
                                          <p:attrName>fill.on</p:attrName>
                                        </p:attrNameLst>
                                      </p:cBhvr>
                                      <p:to>
                                        <p:strVal val="true"/>
                                      </p:to>
                                    </p:set>
                                  </p:childTnLst>
                                </p:cTn>
                              </p:par>
                              <p:par>
                                <p:cTn id="201" presetID="19" presetClass="emph" presetSubtype="0" fill="hold" grpId="0" nodeType="withEffect">
                                  <p:stCondLst>
                                    <p:cond delay="0"/>
                                  </p:stCondLst>
                                  <p:childTnLst>
                                    <p:animClr clrSpc="rgb" dir="cw">
                                      <p:cBhvr override="childStyle">
                                        <p:cTn id="202" dur="500" fill="hold"/>
                                        <p:tgtEl>
                                          <p:spTgt spid="78"/>
                                        </p:tgtEl>
                                        <p:attrNameLst>
                                          <p:attrName>style.color</p:attrName>
                                        </p:attrNameLst>
                                      </p:cBhvr>
                                      <p:to>
                                        <a:srgbClr val="005073"/>
                                      </p:to>
                                    </p:animClr>
                                    <p:animClr clrSpc="rgb" dir="cw">
                                      <p:cBhvr>
                                        <p:cTn id="203" dur="500" fill="hold"/>
                                        <p:tgtEl>
                                          <p:spTgt spid="78"/>
                                        </p:tgtEl>
                                        <p:attrNameLst>
                                          <p:attrName>fillcolor</p:attrName>
                                        </p:attrNameLst>
                                      </p:cBhvr>
                                      <p:to>
                                        <a:srgbClr val="005073"/>
                                      </p:to>
                                    </p:animClr>
                                    <p:set>
                                      <p:cBhvr>
                                        <p:cTn id="204" dur="500" fill="hold"/>
                                        <p:tgtEl>
                                          <p:spTgt spid="78"/>
                                        </p:tgtEl>
                                        <p:attrNameLst>
                                          <p:attrName>fill.type</p:attrName>
                                        </p:attrNameLst>
                                      </p:cBhvr>
                                      <p:to>
                                        <p:strVal val="solid"/>
                                      </p:to>
                                    </p:set>
                                    <p:set>
                                      <p:cBhvr>
                                        <p:cTn id="205" dur="500" fill="hold"/>
                                        <p:tgtEl>
                                          <p:spTgt spid="78"/>
                                        </p:tgtEl>
                                        <p:attrNameLst>
                                          <p:attrName>fill.on</p:attrName>
                                        </p:attrNameLst>
                                      </p:cBhvr>
                                      <p:to>
                                        <p:strVal val="true"/>
                                      </p:to>
                                    </p:set>
                                  </p:childTnLst>
                                </p:cTn>
                              </p:par>
                              <p:par>
                                <p:cTn id="206" presetID="19" presetClass="emph" presetSubtype="0" fill="hold" grpId="0" nodeType="withEffect">
                                  <p:stCondLst>
                                    <p:cond delay="0"/>
                                  </p:stCondLst>
                                  <p:childTnLst>
                                    <p:animClr clrSpc="rgb" dir="cw">
                                      <p:cBhvr override="childStyle">
                                        <p:cTn id="207" dur="500" fill="hold"/>
                                        <p:tgtEl>
                                          <p:spTgt spid="79"/>
                                        </p:tgtEl>
                                        <p:attrNameLst>
                                          <p:attrName>style.color</p:attrName>
                                        </p:attrNameLst>
                                      </p:cBhvr>
                                      <p:to>
                                        <a:srgbClr val="005073"/>
                                      </p:to>
                                    </p:animClr>
                                    <p:animClr clrSpc="rgb" dir="cw">
                                      <p:cBhvr>
                                        <p:cTn id="208" dur="500" fill="hold"/>
                                        <p:tgtEl>
                                          <p:spTgt spid="79"/>
                                        </p:tgtEl>
                                        <p:attrNameLst>
                                          <p:attrName>fillcolor</p:attrName>
                                        </p:attrNameLst>
                                      </p:cBhvr>
                                      <p:to>
                                        <a:srgbClr val="005073"/>
                                      </p:to>
                                    </p:animClr>
                                    <p:set>
                                      <p:cBhvr>
                                        <p:cTn id="209" dur="500" fill="hold"/>
                                        <p:tgtEl>
                                          <p:spTgt spid="79"/>
                                        </p:tgtEl>
                                        <p:attrNameLst>
                                          <p:attrName>fill.type</p:attrName>
                                        </p:attrNameLst>
                                      </p:cBhvr>
                                      <p:to>
                                        <p:strVal val="solid"/>
                                      </p:to>
                                    </p:set>
                                    <p:set>
                                      <p:cBhvr>
                                        <p:cTn id="210" dur="500" fill="hold"/>
                                        <p:tgtEl>
                                          <p:spTgt spid="79"/>
                                        </p:tgtEl>
                                        <p:attrNameLst>
                                          <p:attrName>fill.on</p:attrName>
                                        </p:attrNameLst>
                                      </p:cBhvr>
                                      <p:to>
                                        <p:strVal val="true"/>
                                      </p:to>
                                    </p:set>
                                  </p:childTnLst>
                                </p:cTn>
                              </p:par>
                              <p:par>
                                <p:cTn id="211" presetID="19" presetClass="emph" presetSubtype="0" fill="hold" grpId="0" nodeType="withEffect">
                                  <p:stCondLst>
                                    <p:cond delay="0"/>
                                  </p:stCondLst>
                                  <p:childTnLst>
                                    <p:animClr clrSpc="rgb" dir="cw">
                                      <p:cBhvr override="childStyle">
                                        <p:cTn id="212" dur="500" fill="hold"/>
                                        <p:tgtEl>
                                          <p:spTgt spid="80"/>
                                        </p:tgtEl>
                                        <p:attrNameLst>
                                          <p:attrName>style.color</p:attrName>
                                        </p:attrNameLst>
                                      </p:cBhvr>
                                      <p:to>
                                        <a:srgbClr val="005073"/>
                                      </p:to>
                                    </p:animClr>
                                    <p:animClr clrSpc="rgb" dir="cw">
                                      <p:cBhvr>
                                        <p:cTn id="213" dur="500" fill="hold"/>
                                        <p:tgtEl>
                                          <p:spTgt spid="80"/>
                                        </p:tgtEl>
                                        <p:attrNameLst>
                                          <p:attrName>fillcolor</p:attrName>
                                        </p:attrNameLst>
                                      </p:cBhvr>
                                      <p:to>
                                        <a:srgbClr val="005073"/>
                                      </p:to>
                                    </p:animClr>
                                    <p:set>
                                      <p:cBhvr>
                                        <p:cTn id="214" dur="500" fill="hold"/>
                                        <p:tgtEl>
                                          <p:spTgt spid="80"/>
                                        </p:tgtEl>
                                        <p:attrNameLst>
                                          <p:attrName>fill.type</p:attrName>
                                        </p:attrNameLst>
                                      </p:cBhvr>
                                      <p:to>
                                        <p:strVal val="solid"/>
                                      </p:to>
                                    </p:set>
                                    <p:set>
                                      <p:cBhvr>
                                        <p:cTn id="215" dur="500" fill="hold"/>
                                        <p:tgtEl>
                                          <p:spTgt spid="80"/>
                                        </p:tgtEl>
                                        <p:attrNameLst>
                                          <p:attrName>fill.on</p:attrName>
                                        </p:attrNameLst>
                                      </p:cBhvr>
                                      <p:to>
                                        <p:strVal val="true"/>
                                      </p:to>
                                    </p:set>
                                  </p:childTnLst>
                                </p:cTn>
                              </p:par>
                            </p:childTnLst>
                          </p:cTn>
                        </p:par>
                        <p:par>
                          <p:cTn id="216" fill="hold">
                            <p:stCondLst>
                              <p:cond delay="2000"/>
                            </p:stCondLst>
                            <p:childTnLst>
                              <p:par>
                                <p:cTn id="217" presetID="10" presetClass="entr" presetSubtype="0" fill="hold" nodeType="afterEffect">
                                  <p:stCondLst>
                                    <p:cond delay="0"/>
                                  </p:stCondLst>
                                  <p:childTnLst>
                                    <p:set>
                                      <p:cBhvr>
                                        <p:cTn id="218" dur="1" fill="hold">
                                          <p:stCondLst>
                                            <p:cond delay="0"/>
                                          </p:stCondLst>
                                        </p:cTn>
                                        <p:tgtEl>
                                          <p:spTgt spid="90"/>
                                        </p:tgtEl>
                                        <p:attrNameLst>
                                          <p:attrName>style.visibility</p:attrName>
                                        </p:attrNameLst>
                                      </p:cBhvr>
                                      <p:to>
                                        <p:strVal val="visible"/>
                                      </p:to>
                                    </p:set>
                                    <p:animEffect transition="in" filter="fade">
                                      <p:cBhvr>
                                        <p:cTn id="219" dur="500"/>
                                        <p:tgtEl>
                                          <p:spTgt spid="90"/>
                                        </p:tgtEl>
                                      </p:cBhvr>
                                    </p:animEffect>
                                  </p:childTnLst>
                                </p:cTn>
                              </p:par>
                            </p:childTnLst>
                          </p:cTn>
                        </p:par>
                        <p:par>
                          <p:cTn id="220" fill="hold">
                            <p:stCondLst>
                              <p:cond delay="2500"/>
                            </p:stCondLst>
                            <p:childTnLst>
                              <p:par>
                                <p:cTn id="221" presetID="19" presetClass="emph" presetSubtype="0" fill="hold" grpId="0" nodeType="afterEffect">
                                  <p:stCondLst>
                                    <p:cond delay="0"/>
                                  </p:stCondLst>
                                  <p:childTnLst>
                                    <p:animClr clrSpc="rgb" dir="cw">
                                      <p:cBhvr override="childStyle">
                                        <p:cTn id="222" dur="500" fill="hold"/>
                                        <p:tgtEl>
                                          <p:spTgt spid="57"/>
                                        </p:tgtEl>
                                        <p:attrNameLst>
                                          <p:attrName>style.color</p:attrName>
                                        </p:attrNameLst>
                                      </p:cBhvr>
                                      <p:to>
                                        <a:srgbClr val="005073"/>
                                      </p:to>
                                    </p:animClr>
                                    <p:animClr clrSpc="rgb" dir="cw">
                                      <p:cBhvr>
                                        <p:cTn id="223" dur="500" fill="hold"/>
                                        <p:tgtEl>
                                          <p:spTgt spid="57"/>
                                        </p:tgtEl>
                                        <p:attrNameLst>
                                          <p:attrName>fillcolor</p:attrName>
                                        </p:attrNameLst>
                                      </p:cBhvr>
                                      <p:to>
                                        <a:srgbClr val="005073"/>
                                      </p:to>
                                    </p:animClr>
                                    <p:set>
                                      <p:cBhvr>
                                        <p:cTn id="224" dur="500" fill="hold"/>
                                        <p:tgtEl>
                                          <p:spTgt spid="57"/>
                                        </p:tgtEl>
                                        <p:attrNameLst>
                                          <p:attrName>fill.type</p:attrName>
                                        </p:attrNameLst>
                                      </p:cBhvr>
                                      <p:to>
                                        <p:strVal val="solid"/>
                                      </p:to>
                                    </p:set>
                                    <p:set>
                                      <p:cBhvr>
                                        <p:cTn id="225" dur="500" fill="hold"/>
                                        <p:tgtEl>
                                          <p:spTgt spid="57"/>
                                        </p:tgtEl>
                                        <p:attrNameLst>
                                          <p:attrName>fill.on</p:attrName>
                                        </p:attrNameLst>
                                      </p:cBhvr>
                                      <p:to>
                                        <p:strVal val="true"/>
                                      </p:to>
                                    </p:set>
                                  </p:childTnLst>
                                </p:cTn>
                              </p:par>
                              <p:par>
                                <p:cTn id="226" presetID="19" presetClass="emph" presetSubtype="0" fill="hold" grpId="0" nodeType="withEffect">
                                  <p:stCondLst>
                                    <p:cond delay="0"/>
                                  </p:stCondLst>
                                  <p:childTnLst>
                                    <p:animClr clrSpc="rgb" dir="cw">
                                      <p:cBhvr override="childStyle">
                                        <p:cTn id="227" dur="500" fill="hold"/>
                                        <p:tgtEl>
                                          <p:spTgt spid="58"/>
                                        </p:tgtEl>
                                        <p:attrNameLst>
                                          <p:attrName>style.color</p:attrName>
                                        </p:attrNameLst>
                                      </p:cBhvr>
                                      <p:to>
                                        <a:srgbClr val="005073"/>
                                      </p:to>
                                    </p:animClr>
                                    <p:animClr clrSpc="rgb" dir="cw">
                                      <p:cBhvr>
                                        <p:cTn id="228" dur="500" fill="hold"/>
                                        <p:tgtEl>
                                          <p:spTgt spid="58"/>
                                        </p:tgtEl>
                                        <p:attrNameLst>
                                          <p:attrName>fillcolor</p:attrName>
                                        </p:attrNameLst>
                                      </p:cBhvr>
                                      <p:to>
                                        <a:srgbClr val="005073"/>
                                      </p:to>
                                    </p:animClr>
                                    <p:set>
                                      <p:cBhvr>
                                        <p:cTn id="229" dur="500" fill="hold"/>
                                        <p:tgtEl>
                                          <p:spTgt spid="58"/>
                                        </p:tgtEl>
                                        <p:attrNameLst>
                                          <p:attrName>fill.type</p:attrName>
                                        </p:attrNameLst>
                                      </p:cBhvr>
                                      <p:to>
                                        <p:strVal val="solid"/>
                                      </p:to>
                                    </p:set>
                                    <p:set>
                                      <p:cBhvr>
                                        <p:cTn id="230" dur="500" fill="hold"/>
                                        <p:tgtEl>
                                          <p:spTgt spid="58"/>
                                        </p:tgtEl>
                                        <p:attrNameLst>
                                          <p:attrName>fill.on</p:attrName>
                                        </p:attrNameLst>
                                      </p:cBhvr>
                                      <p:to>
                                        <p:strVal val="true"/>
                                      </p:to>
                                    </p:set>
                                  </p:childTnLst>
                                </p:cTn>
                              </p:par>
                              <p:par>
                                <p:cTn id="231" presetID="19" presetClass="emph" presetSubtype="0" fill="hold" grpId="0" nodeType="withEffect">
                                  <p:stCondLst>
                                    <p:cond delay="0"/>
                                  </p:stCondLst>
                                  <p:childTnLst>
                                    <p:animClr clrSpc="rgb" dir="cw">
                                      <p:cBhvr override="childStyle">
                                        <p:cTn id="232" dur="500" fill="hold"/>
                                        <p:tgtEl>
                                          <p:spTgt spid="59"/>
                                        </p:tgtEl>
                                        <p:attrNameLst>
                                          <p:attrName>style.color</p:attrName>
                                        </p:attrNameLst>
                                      </p:cBhvr>
                                      <p:to>
                                        <a:srgbClr val="005073"/>
                                      </p:to>
                                    </p:animClr>
                                    <p:animClr clrSpc="rgb" dir="cw">
                                      <p:cBhvr>
                                        <p:cTn id="233" dur="500" fill="hold"/>
                                        <p:tgtEl>
                                          <p:spTgt spid="59"/>
                                        </p:tgtEl>
                                        <p:attrNameLst>
                                          <p:attrName>fillcolor</p:attrName>
                                        </p:attrNameLst>
                                      </p:cBhvr>
                                      <p:to>
                                        <a:srgbClr val="005073"/>
                                      </p:to>
                                    </p:animClr>
                                    <p:set>
                                      <p:cBhvr>
                                        <p:cTn id="234" dur="500" fill="hold"/>
                                        <p:tgtEl>
                                          <p:spTgt spid="59"/>
                                        </p:tgtEl>
                                        <p:attrNameLst>
                                          <p:attrName>fill.type</p:attrName>
                                        </p:attrNameLst>
                                      </p:cBhvr>
                                      <p:to>
                                        <p:strVal val="solid"/>
                                      </p:to>
                                    </p:set>
                                    <p:set>
                                      <p:cBhvr>
                                        <p:cTn id="235" dur="500" fill="hold"/>
                                        <p:tgtEl>
                                          <p:spTgt spid="59"/>
                                        </p:tgtEl>
                                        <p:attrNameLst>
                                          <p:attrName>fill.on</p:attrName>
                                        </p:attrNameLst>
                                      </p:cBhvr>
                                      <p:to>
                                        <p:strVal val="true"/>
                                      </p:to>
                                    </p:set>
                                  </p:childTnLst>
                                </p:cTn>
                              </p:par>
                              <p:par>
                                <p:cTn id="236" presetID="19" presetClass="emph" presetSubtype="0" fill="hold" grpId="0" nodeType="withEffect">
                                  <p:stCondLst>
                                    <p:cond delay="0"/>
                                  </p:stCondLst>
                                  <p:childTnLst>
                                    <p:animClr clrSpc="rgb" dir="cw">
                                      <p:cBhvr override="childStyle">
                                        <p:cTn id="237" dur="500" fill="hold"/>
                                        <p:tgtEl>
                                          <p:spTgt spid="60"/>
                                        </p:tgtEl>
                                        <p:attrNameLst>
                                          <p:attrName>style.color</p:attrName>
                                        </p:attrNameLst>
                                      </p:cBhvr>
                                      <p:to>
                                        <a:srgbClr val="005073"/>
                                      </p:to>
                                    </p:animClr>
                                    <p:animClr clrSpc="rgb" dir="cw">
                                      <p:cBhvr>
                                        <p:cTn id="238" dur="500" fill="hold"/>
                                        <p:tgtEl>
                                          <p:spTgt spid="60"/>
                                        </p:tgtEl>
                                        <p:attrNameLst>
                                          <p:attrName>fillcolor</p:attrName>
                                        </p:attrNameLst>
                                      </p:cBhvr>
                                      <p:to>
                                        <a:srgbClr val="005073"/>
                                      </p:to>
                                    </p:animClr>
                                    <p:set>
                                      <p:cBhvr>
                                        <p:cTn id="239" dur="500" fill="hold"/>
                                        <p:tgtEl>
                                          <p:spTgt spid="60"/>
                                        </p:tgtEl>
                                        <p:attrNameLst>
                                          <p:attrName>fill.type</p:attrName>
                                        </p:attrNameLst>
                                      </p:cBhvr>
                                      <p:to>
                                        <p:strVal val="solid"/>
                                      </p:to>
                                    </p:set>
                                    <p:set>
                                      <p:cBhvr>
                                        <p:cTn id="240" dur="500" fill="hold"/>
                                        <p:tgtEl>
                                          <p:spTgt spid="60"/>
                                        </p:tgtEl>
                                        <p:attrNameLst>
                                          <p:attrName>fill.on</p:attrName>
                                        </p:attrNameLst>
                                      </p:cBhvr>
                                      <p:to>
                                        <p:strVal val="true"/>
                                      </p:to>
                                    </p:set>
                                  </p:childTnLst>
                                </p:cTn>
                              </p:par>
                              <p:par>
                                <p:cTn id="241" presetID="19" presetClass="emph" presetSubtype="0" fill="hold" grpId="0" nodeType="withEffect">
                                  <p:stCondLst>
                                    <p:cond delay="0"/>
                                  </p:stCondLst>
                                  <p:childTnLst>
                                    <p:animClr clrSpc="rgb" dir="cw">
                                      <p:cBhvr override="childStyle">
                                        <p:cTn id="242" dur="500" fill="hold"/>
                                        <p:tgtEl>
                                          <p:spTgt spid="61"/>
                                        </p:tgtEl>
                                        <p:attrNameLst>
                                          <p:attrName>style.color</p:attrName>
                                        </p:attrNameLst>
                                      </p:cBhvr>
                                      <p:to>
                                        <a:srgbClr val="005073"/>
                                      </p:to>
                                    </p:animClr>
                                    <p:animClr clrSpc="rgb" dir="cw">
                                      <p:cBhvr>
                                        <p:cTn id="243" dur="500" fill="hold"/>
                                        <p:tgtEl>
                                          <p:spTgt spid="61"/>
                                        </p:tgtEl>
                                        <p:attrNameLst>
                                          <p:attrName>fillcolor</p:attrName>
                                        </p:attrNameLst>
                                      </p:cBhvr>
                                      <p:to>
                                        <a:srgbClr val="005073"/>
                                      </p:to>
                                    </p:animClr>
                                    <p:set>
                                      <p:cBhvr>
                                        <p:cTn id="244" dur="500" fill="hold"/>
                                        <p:tgtEl>
                                          <p:spTgt spid="61"/>
                                        </p:tgtEl>
                                        <p:attrNameLst>
                                          <p:attrName>fill.type</p:attrName>
                                        </p:attrNameLst>
                                      </p:cBhvr>
                                      <p:to>
                                        <p:strVal val="solid"/>
                                      </p:to>
                                    </p:set>
                                    <p:set>
                                      <p:cBhvr>
                                        <p:cTn id="245" dur="500" fill="hold"/>
                                        <p:tgtEl>
                                          <p:spTgt spid="61"/>
                                        </p:tgtEl>
                                        <p:attrNameLst>
                                          <p:attrName>fill.on</p:attrName>
                                        </p:attrNameLst>
                                      </p:cBhvr>
                                      <p:to>
                                        <p:strVal val="true"/>
                                      </p:to>
                                    </p:set>
                                  </p:childTnLst>
                                </p:cTn>
                              </p:par>
                              <p:par>
                                <p:cTn id="246" presetID="19" presetClass="emph" presetSubtype="0" fill="hold" grpId="0" nodeType="withEffect">
                                  <p:stCondLst>
                                    <p:cond delay="0"/>
                                  </p:stCondLst>
                                  <p:childTnLst>
                                    <p:animClr clrSpc="rgb" dir="cw">
                                      <p:cBhvr override="childStyle">
                                        <p:cTn id="247" dur="500" fill="hold"/>
                                        <p:tgtEl>
                                          <p:spTgt spid="62"/>
                                        </p:tgtEl>
                                        <p:attrNameLst>
                                          <p:attrName>style.color</p:attrName>
                                        </p:attrNameLst>
                                      </p:cBhvr>
                                      <p:to>
                                        <a:srgbClr val="005073"/>
                                      </p:to>
                                    </p:animClr>
                                    <p:animClr clrSpc="rgb" dir="cw">
                                      <p:cBhvr>
                                        <p:cTn id="248" dur="500" fill="hold"/>
                                        <p:tgtEl>
                                          <p:spTgt spid="62"/>
                                        </p:tgtEl>
                                        <p:attrNameLst>
                                          <p:attrName>fillcolor</p:attrName>
                                        </p:attrNameLst>
                                      </p:cBhvr>
                                      <p:to>
                                        <a:srgbClr val="005073"/>
                                      </p:to>
                                    </p:animClr>
                                    <p:set>
                                      <p:cBhvr>
                                        <p:cTn id="249" dur="500" fill="hold"/>
                                        <p:tgtEl>
                                          <p:spTgt spid="62"/>
                                        </p:tgtEl>
                                        <p:attrNameLst>
                                          <p:attrName>fill.type</p:attrName>
                                        </p:attrNameLst>
                                      </p:cBhvr>
                                      <p:to>
                                        <p:strVal val="solid"/>
                                      </p:to>
                                    </p:set>
                                    <p:set>
                                      <p:cBhvr>
                                        <p:cTn id="250" dur="500" fill="hold"/>
                                        <p:tgtEl>
                                          <p:spTgt spid="62"/>
                                        </p:tgtEl>
                                        <p:attrNameLst>
                                          <p:attrName>fill.on</p:attrName>
                                        </p:attrNameLst>
                                      </p:cBhvr>
                                      <p:to>
                                        <p:strVal val="true"/>
                                      </p:to>
                                    </p:set>
                                  </p:childTnLst>
                                </p:cTn>
                              </p:par>
                              <p:par>
                                <p:cTn id="251" presetID="19" presetClass="emph" presetSubtype="0" fill="hold" grpId="0" nodeType="withEffect">
                                  <p:stCondLst>
                                    <p:cond delay="0"/>
                                  </p:stCondLst>
                                  <p:childTnLst>
                                    <p:animClr clrSpc="rgb" dir="cw">
                                      <p:cBhvr override="childStyle">
                                        <p:cTn id="252" dur="500" fill="hold"/>
                                        <p:tgtEl>
                                          <p:spTgt spid="63"/>
                                        </p:tgtEl>
                                        <p:attrNameLst>
                                          <p:attrName>style.color</p:attrName>
                                        </p:attrNameLst>
                                      </p:cBhvr>
                                      <p:to>
                                        <a:srgbClr val="005073"/>
                                      </p:to>
                                    </p:animClr>
                                    <p:animClr clrSpc="rgb" dir="cw">
                                      <p:cBhvr>
                                        <p:cTn id="253" dur="500" fill="hold"/>
                                        <p:tgtEl>
                                          <p:spTgt spid="63"/>
                                        </p:tgtEl>
                                        <p:attrNameLst>
                                          <p:attrName>fillcolor</p:attrName>
                                        </p:attrNameLst>
                                      </p:cBhvr>
                                      <p:to>
                                        <a:srgbClr val="005073"/>
                                      </p:to>
                                    </p:animClr>
                                    <p:set>
                                      <p:cBhvr>
                                        <p:cTn id="254" dur="500" fill="hold"/>
                                        <p:tgtEl>
                                          <p:spTgt spid="63"/>
                                        </p:tgtEl>
                                        <p:attrNameLst>
                                          <p:attrName>fill.type</p:attrName>
                                        </p:attrNameLst>
                                      </p:cBhvr>
                                      <p:to>
                                        <p:strVal val="solid"/>
                                      </p:to>
                                    </p:set>
                                    <p:set>
                                      <p:cBhvr>
                                        <p:cTn id="255" dur="500" fill="hold"/>
                                        <p:tgtEl>
                                          <p:spTgt spid="63"/>
                                        </p:tgtEl>
                                        <p:attrNameLst>
                                          <p:attrName>fill.on</p:attrName>
                                        </p:attrNameLst>
                                      </p:cBhvr>
                                      <p:to>
                                        <p:strVal val="true"/>
                                      </p:to>
                                    </p:set>
                                  </p:childTnLst>
                                </p:cTn>
                              </p:par>
                            </p:childTnLst>
                          </p:cTn>
                        </p:par>
                        <p:par>
                          <p:cTn id="256" fill="hold">
                            <p:stCondLst>
                              <p:cond delay="3000"/>
                            </p:stCondLst>
                            <p:childTnLst>
                              <p:par>
                                <p:cTn id="257" presetID="10" presetClass="entr" presetSubtype="0" fill="hold" nodeType="afterEffect">
                                  <p:stCondLst>
                                    <p:cond delay="0"/>
                                  </p:stCondLst>
                                  <p:childTnLst>
                                    <p:set>
                                      <p:cBhvr>
                                        <p:cTn id="258" dur="1" fill="hold">
                                          <p:stCondLst>
                                            <p:cond delay="0"/>
                                          </p:stCondLst>
                                        </p:cTn>
                                        <p:tgtEl>
                                          <p:spTgt spid="89"/>
                                        </p:tgtEl>
                                        <p:attrNameLst>
                                          <p:attrName>style.visibility</p:attrName>
                                        </p:attrNameLst>
                                      </p:cBhvr>
                                      <p:to>
                                        <p:strVal val="visible"/>
                                      </p:to>
                                    </p:set>
                                    <p:animEffect transition="in" filter="fade">
                                      <p:cBhvr>
                                        <p:cTn id="259" dur="500"/>
                                        <p:tgtEl>
                                          <p:spTgt spid="89"/>
                                        </p:tgtEl>
                                      </p:cBhvr>
                                    </p:animEffect>
                                  </p:childTnLst>
                                </p:cTn>
                              </p:par>
                            </p:childTnLst>
                          </p:cTn>
                        </p:par>
                        <p:par>
                          <p:cTn id="260" fill="hold">
                            <p:stCondLst>
                              <p:cond delay="3500"/>
                            </p:stCondLst>
                            <p:childTnLst>
                              <p:par>
                                <p:cTn id="261" presetID="10" presetClass="entr" presetSubtype="0" fill="hold" nodeType="afterEffect">
                                  <p:stCondLst>
                                    <p:cond delay="0"/>
                                  </p:stCondLst>
                                  <p:childTnLst>
                                    <p:set>
                                      <p:cBhvr>
                                        <p:cTn id="262" dur="1" fill="hold">
                                          <p:stCondLst>
                                            <p:cond delay="0"/>
                                          </p:stCondLst>
                                        </p:cTn>
                                        <p:tgtEl>
                                          <p:spTgt spid="93"/>
                                        </p:tgtEl>
                                        <p:attrNameLst>
                                          <p:attrName>style.visibility</p:attrName>
                                        </p:attrNameLst>
                                      </p:cBhvr>
                                      <p:to>
                                        <p:strVal val="visible"/>
                                      </p:to>
                                    </p:set>
                                    <p:animEffect transition="in" filter="fade">
                                      <p:cBhvr>
                                        <p:cTn id="26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57" grpId="0" animBg="1"/>
      <p:bldP spid="58" grpId="0" animBg="1"/>
      <p:bldP spid="59" grpId="0" animBg="1"/>
      <p:bldP spid="60" grpId="0" animBg="1"/>
      <p:bldP spid="61" grpId="0" animBg="1"/>
      <p:bldP spid="62" grpId="0" animBg="1"/>
      <p:bldP spid="63" grpId="0" animBg="1"/>
      <p:bldP spid="66" grpId="0" animBg="1"/>
      <p:bldP spid="67" grpId="0" animBg="1"/>
      <p:bldP spid="68" grpId="0" animBg="1"/>
      <p:bldP spid="69" grpId="0" animBg="1"/>
      <p:bldP spid="70" grpId="0" animBg="1"/>
      <p:bldP spid="71" grpId="0" animBg="1"/>
      <p:bldP spid="76" grpId="0" animBg="1"/>
      <p:bldP spid="77" grpId="0" animBg="1"/>
      <p:bldP spid="78" grpId="0" animBg="1"/>
      <p:bldP spid="79" grpId="0" animBg="1"/>
      <p:bldP spid="80" grpId="0"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DE476-B92D-5A45-927D-29B267F15B9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Outline</a:t>
            </a:r>
          </a:p>
        </p:txBody>
      </p:sp>
      <p:sp>
        <p:nvSpPr>
          <p:cNvPr id="3" name="Content Placeholder 2">
            <a:extLst>
              <a:ext uri="{FF2B5EF4-FFF2-40B4-BE49-F238E27FC236}">
                <a16:creationId xmlns:a16="http://schemas.microsoft.com/office/drawing/2014/main" id="{6808D351-0A45-A64A-8E8E-58BBB515BD9B}"/>
              </a:ext>
            </a:extLst>
          </p:cNvPr>
          <p:cNvSpPr>
            <a:spLocks noGrp="1"/>
          </p:cNvSpPr>
          <p:nvPr>
            <p:ph sz="quarter" idx="11"/>
          </p:nvPr>
        </p:nvSpPr>
        <p:spPr/>
        <p:txBody>
          <a:bodyPr/>
          <a:lstStyle/>
          <a:p>
            <a:pPr marL="342900" lvl="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LVC Notional Architecture</a:t>
            </a:r>
          </a:p>
          <a:p>
            <a:pPr marL="342900" lvl="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Foundations of Cybersecurity – Zero Trust Philosophy</a:t>
            </a:r>
          </a:p>
          <a:p>
            <a:pPr marL="876286" lvl="1"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Secure Network Access</a:t>
            </a:r>
          </a:p>
          <a:p>
            <a:pPr marL="876286" lvl="1"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Secure Data Center &amp; Hybrid Cloud</a:t>
            </a:r>
          </a:p>
          <a:p>
            <a:pPr marL="876286" lvl="1"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Secure Transport / Infrastructure</a:t>
            </a:r>
          </a:p>
          <a:p>
            <a:pPr marL="342900" lvl="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Tying It All Together</a:t>
            </a:r>
          </a:p>
          <a:p>
            <a:pPr marL="342900" lvl="0" indent="-34290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Q&amp;A</a:t>
            </a:r>
          </a:p>
          <a:p>
            <a:endParaRPr lang="en-US" dirty="0">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6503A80D-B69F-4540-9966-DC6BCF667E67}"/>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2357482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4D46-4FF9-C64D-86C7-F76C2DC79CF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Center Security</a:t>
            </a:r>
          </a:p>
        </p:txBody>
      </p:sp>
      <p:sp>
        <p:nvSpPr>
          <p:cNvPr id="3" name="Content Placeholder 2">
            <a:extLst>
              <a:ext uri="{FF2B5EF4-FFF2-40B4-BE49-F238E27FC236}">
                <a16:creationId xmlns:a16="http://schemas.microsoft.com/office/drawing/2014/main" id="{7D9ACDB8-3A67-A542-918E-43362833B99B}"/>
              </a:ext>
            </a:extLst>
          </p:cNvPr>
          <p:cNvSpPr>
            <a:spLocks noGrp="1"/>
          </p:cNvSpPr>
          <p:nvPr>
            <p:ph sz="quarter" idx="11"/>
          </p:nvPr>
        </p:nvSpPr>
        <p:spPr>
          <a:xfrm>
            <a:off x="291921" y="806352"/>
            <a:ext cx="5369148" cy="5311555"/>
          </a:xfrm>
        </p:spPr>
        <p:txBody>
          <a:bodyPr/>
          <a:lstStyle/>
          <a:p>
            <a:pPr marL="0" indent="0" algn="ctr">
              <a:buNone/>
            </a:pPr>
            <a:r>
              <a:rPr lang="en-US" dirty="0">
                <a:latin typeface="Arial" panose="020B0604020202020204" pitchFamily="34" charset="0"/>
                <a:cs typeface="Arial" panose="020B0604020202020204" pitchFamily="34" charset="0"/>
              </a:rPr>
              <a:t>There is nothing “</a:t>
            </a:r>
            <a:r>
              <a:rPr lang="en-US" b="1" i="1" dirty="0">
                <a:solidFill>
                  <a:srgbClr val="00B050"/>
                </a:solidFill>
                <a:latin typeface="Arial" panose="020B0604020202020204" pitchFamily="34" charset="0"/>
                <a:cs typeface="Arial" panose="020B0604020202020204" pitchFamily="34" charset="0"/>
              </a:rPr>
              <a:t>Center-ed</a:t>
            </a:r>
            <a:r>
              <a:rPr lang="en-US" dirty="0">
                <a:latin typeface="Arial" panose="020B0604020202020204" pitchFamily="34" charset="0"/>
                <a:cs typeface="Arial" panose="020B0604020202020204" pitchFamily="34" charset="0"/>
              </a:rPr>
              <a:t>” about data anymore!</a:t>
            </a:r>
          </a:p>
          <a:p>
            <a:r>
              <a:rPr lang="en-US" sz="2200" dirty="0">
                <a:latin typeface="Arial" panose="020B0604020202020204" pitchFamily="34" charset="0"/>
                <a:cs typeface="Arial" panose="020B0604020202020204" pitchFamily="34" charset="0"/>
              </a:rPr>
              <a:t>Hybrid-Cloud approach</a:t>
            </a:r>
          </a:p>
          <a:p>
            <a:r>
              <a:rPr lang="en-US" sz="2200" dirty="0">
                <a:latin typeface="Arial" panose="020B0604020202020204" pitchFamily="34" charset="0"/>
                <a:cs typeface="Arial" panose="020B0604020202020204" pitchFamily="34" charset="0"/>
              </a:rPr>
              <a:t>Security must be integrated across the Architecture (Workplace)</a:t>
            </a:r>
          </a:p>
          <a:p>
            <a:r>
              <a:rPr lang="en-US" sz="2200" dirty="0">
                <a:latin typeface="Arial" panose="020B0604020202020204" pitchFamily="34" charset="0"/>
                <a:cs typeface="Arial" panose="020B0604020202020204" pitchFamily="34" charset="0"/>
              </a:rPr>
              <a:t>Employ Zero Trust principles of Visibility, Segmentation and Threat Protection</a:t>
            </a:r>
          </a:p>
        </p:txBody>
      </p:sp>
      <p:pic>
        <p:nvPicPr>
          <p:cNvPr id="25" name="Picture 24">
            <a:extLst>
              <a:ext uri="{FF2B5EF4-FFF2-40B4-BE49-F238E27FC236}">
                <a16:creationId xmlns:a16="http://schemas.microsoft.com/office/drawing/2014/main" id="{37A56664-B7FF-6748-96E1-6B6CB3253E69}"/>
              </a:ext>
            </a:extLst>
          </p:cNvPr>
          <p:cNvPicPr>
            <a:picLocks noChangeAspect="1"/>
          </p:cNvPicPr>
          <p:nvPr/>
        </p:nvPicPr>
        <p:blipFill>
          <a:blip r:embed="rId3"/>
          <a:stretch>
            <a:fillRect/>
          </a:stretch>
        </p:blipFill>
        <p:spPr>
          <a:xfrm>
            <a:off x="211631" y="4014733"/>
            <a:ext cx="5589284" cy="2114396"/>
          </a:xfrm>
          <a:prstGeom prst="rect">
            <a:avLst/>
          </a:prstGeom>
        </p:spPr>
      </p:pic>
      <p:pic>
        <p:nvPicPr>
          <p:cNvPr id="26" name="Picture 25">
            <a:extLst>
              <a:ext uri="{FF2B5EF4-FFF2-40B4-BE49-F238E27FC236}">
                <a16:creationId xmlns:a16="http://schemas.microsoft.com/office/drawing/2014/main" id="{86F8A6EE-AA18-6449-A29A-D39C4CB8B4C8}"/>
              </a:ext>
            </a:extLst>
          </p:cNvPr>
          <p:cNvPicPr>
            <a:picLocks noChangeAspect="1"/>
          </p:cNvPicPr>
          <p:nvPr/>
        </p:nvPicPr>
        <p:blipFill rotWithShape="1">
          <a:blip r:embed="rId4"/>
          <a:srcRect b="16347"/>
          <a:stretch/>
        </p:blipFill>
        <p:spPr>
          <a:xfrm>
            <a:off x="6330407" y="795130"/>
            <a:ext cx="3464554" cy="1884275"/>
          </a:xfrm>
          <a:prstGeom prst="rect">
            <a:avLst/>
          </a:prstGeom>
        </p:spPr>
      </p:pic>
      <p:grpSp>
        <p:nvGrpSpPr>
          <p:cNvPr id="28" name="Group 27">
            <a:extLst>
              <a:ext uri="{FF2B5EF4-FFF2-40B4-BE49-F238E27FC236}">
                <a16:creationId xmlns:a16="http://schemas.microsoft.com/office/drawing/2014/main" id="{38D02E47-0EF4-5E47-BDF0-E24BDA9765A3}"/>
              </a:ext>
            </a:extLst>
          </p:cNvPr>
          <p:cNvGrpSpPr/>
          <p:nvPr/>
        </p:nvGrpSpPr>
        <p:grpSpPr>
          <a:xfrm>
            <a:off x="5894097" y="2775099"/>
            <a:ext cx="6297903" cy="4104167"/>
            <a:chOff x="5894097" y="2775099"/>
            <a:chExt cx="6297903" cy="4104167"/>
          </a:xfrm>
        </p:grpSpPr>
        <p:pic>
          <p:nvPicPr>
            <p:cNvPr id="24" name="Picture 23">
              <a:extLst>
                <a:ext uri="{FF2B5EF4-FFF2-40B4-BE49-F238E27FC236}">
                  <a16:creationId xmlns:a16="http://schemas.microsoft.com/office/drawing/2014/main" id="{182E18B9-4398-B944-B836-6AD1D79D2831}"/>
                </a:ext>
              </a:extLst>
            </p:cNvPr>
            <p:cNvPicPr>
              <a:picLocks noChangeAspect="1"/>
            </p:cNvPicPr>
            <p:nvPr/>
          </p:nvPicPr>
          <p:blipFill>
            <a:blip r:embed="rId5"/>
            <a:stretch>
              <a:fillRect/>
            </a:stretch>
          </p:blipFill>
          <p:spPr>
            <a:xfrm>
              <a:off x="5894097" y="2775099"/>
              <a:ext cx="6156251" cy="4104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a:extLst>
                <a:ext uri="{FF2B5EF4-FFF2-40B4-BE49-F238E27FC236}">
                  <a16:creationId xmlns:a16="http://schemas.microsoft.com/office/drawing/2014/main" id="{B21DEB95-3DD0-504E-8B0A-CE9E7C8FE6C0}"/>
                </a:ext>
              </a:extLst>
            </p:cNvPr>
            <p:cNvSpPr txBox="1"/>
            <p:nvPr/>
          </p:nvSpPr>
          <p:spPr>
            <a:xfrm>
              <a:off x="9264144" y="2853654"/>
              <a:ext cx="292785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Data Landscape</a:t>
              </a:r>
            </a:p>
          </p:txBody>
        </p:sp>
      </p:grpSp>
      <p:sp>
        <p:nvSpPr>
          <p:cNvPr id="29" name="TextBox 28">
            <a:extLst>
              <a:ext uri="{FF2B5EF4-FFF2-40B4-BE49-F238E27FC236}">
                <a16:creationId xmlns:a16="http://schemas.microsoft.com/office/drawing/2014/main" id="{3B3CC851-9B21-364D-92BD-75AB778109A3}"/>
              </a:ext>
            </a:extLst>
          </p:cNvPr>
          <p:cNvSpPr txBox="1"/>
          <p:nvPr/>
        </p:nvSpPr>
        <p:spPr>
          <a:xfrm>
            <a:off x="9649462" y="1354826"/>
            <a:ext cx="1669555"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Operational Landscape</a:t>
            </a:r>
          </a:p>
        </p:txBody>
      </p:sp>
      <p:sp>
        <p:nvSpPr>
          <p:cNvPr id="13" name="Slide Number Placeholder 5">
            <a:extLst>
              <a:ext uri="{FF2B5EF4-FFF2-40B4-BE49-F238E27FC236}">
                <a16:creationId xmlns:a16="http://schemas.microsoft.com/office/drawing/2014/main" id="{07C24A65-881D-BD46-9B04-E47AD4BE770D}"/>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1933595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58E58-A279-8A4A-AF9C-108E577F33D2}"/>
              </a:ext>
            </a:extLst>
          </p:cNvPr>
          <p:cNvSpPr>
            <a:spLocks noGrp="1"/>
          </p:cNvSpPr>
          <p:nvPr>
            <p:ph type="title"/>
          </p:nvPr>
        </p:nvSpPr>
        <p:spPr/>
        <p:txBody>
          <a:bodyPr/>
          <a:lstStyle/>
          <a:p>
            <a:r>
              <a:rPr lang="en-US" sz="3200" dirty="0">
                <a:solidFill>
                  <a:srgbClr val="FFFFFF"/>
                </a:solidFill>
                <a:latin typeface="Arial" panose="020B0604020202020204" pitchFamily="34" charset="0"/>
                <a:cs typeface="Arial" panose="020B0604020202020204" pitchFamily="34" charset="0"/>
              </a:rPr>
              <a:t>Zero Trust – Continuous Cycles</a:t>
            </a:r>
            <a:endParaRPr lang="en-US" sz="3200" dirty="0">
              <a:latin typeface="Arial" panose="020B0604020202020204" pitchFamily="34" charset="0"/>
              <a:cs typeface="Arial" panose="020B0604020202020204" pitchFamily="34" charset="0"/>
            </a:endParaRPr>
          </a:p>
        </p:txBody>
      </p:sp>
      <p:pic>
        <p:nvPicPr>
          <p:cNvPr id="11" name="Picture 2" descr="Zero Trust Trusted Workforce Trusted Workplace Trusted Workloads">
            <a:extLst>
              <a:ext uri="{FF2B5EF4-FFF2-40B4-BE49-F238E27FC236}">
                <a16:creationId xmlns:a16="http://schemas.microsoft.com/office/drawing/2014/main" id="{8715C1EA-EC45-EB48-AA16-619714132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089" y="2626242"/>
            <a:ext cx="9456717" cy="37646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99E486B-B862-0940-ACAB-E4A152BC9EA8}"/>
              </a:ext>
            </a:extLst>
          </p:cNvPr>
          <p:cNvSpPr/>
          <p:nvPr/>
        </p:nvSpPr>
        <p:spPr>
          <a:xfrm>
            <a:off x="6822452" y="1114034"/>
            <a:ext cx="3657600" cy="1323439"/>
          </a:xfrm>
          <a:prstGeom prst="rect">
            <a:avLst/>
          </a:prstGeom>
        </p:spPr>
        <p:txBody>
          <a:bodyPr wrap="square">
            <a:spAutoFit/>
          </a:bodyPr>
          <a:lstStyle/>
          <a:p>
            <a:pPr indent="-457200" defTabSz="457200"/>
            <a:r>
              <a:rPr lang="en-US" sz="2000" b="1" dirty="0">
                <a:solidFill>
                  <a:srgbClr val="0D274D"/>
                </a:solidFill>
                <a:latin typeface="Arial" panose="020B0604020202020204" pitchFamily="34" charset="0"/>
                <a:ea typeface="ＭＳ Ｐゴシック" charset="0"/>
                <a:cs typeface="Arial" panose="020B0604020202020204" pitchFamily="34" charset="0"/>
              </a:rPr>
              <a:t>The Zero Trust OODA Loop:</a:t>
            </a:r>
          </a:p>
          <a:p>
            <a:pPr indent="-182880" defTabSz="457200">
              <a:buFont typeface="Arial" panose="020B0604020202020204" pitchFamily="34" charset="0"/>
              <a:buChar char="•"/>
            </a:pPr>
            <a:r>
              <a:rPr lang="en-US" sz="2000" dirty="0">
                <a:solidFill>
                  <a:srgbClr val="0D274D"/>
                </a:solidFill>
                <a:latin typeface="Arial" panose="020B0604020202020204" pitchFamily="34" charset="0"/>
                <a:ea typeface="ＭＳ Ｐゴシック" charset="0"/>
                <a:cs typeface="Arial" panose="020B0604020202020204" pitchFamily="34" charset="0"/>
              </a:rPr>
              <a:t>Establish Trust</a:t>
            </a:r>
          </a:p>
          <a:p>
            <a:pPr indent="-182880" defTabSz="457200">
              <a:buFont typeface="Arial" panose="020B0604020202020204" pitchFamily="34" charset="0"/>
              <a:buChar char="•"/>
            </a:pPr>
            <a:r>
              <a:rPr lang="en-US" sz="2000" dirty="0">
                <a:solidFill>
                  <a:srgbClr val="0D274D"/>
                </a:solidFill>
                <a:latin typeface="Arial" panose="020B0604020202020204" pitchFamily="34" charset="0"/>
                <a:ea typeface="ＭＳ Ｐゴシック" charset="0"/>
                <a:cs typeface="Arial" panose="020B0604020202020204" pitchFamily="34" charset="0"/>
              </a:rPr>
              <a:t>Enforce Trust-Based Access</a:t>
            </a:r>
          </a:p>
          <a:p>
            <a:pPr indent="-182880" defTabSz="457200">
              <a:buFont typeface="Arial" panose="020B0604020202020204" pitchFamily="34" charset="0"/>
              <a:buChar char="•"/>
            </a:pPr>
            <a:r>
              <a:rPr lang="en-US" sz="2000" dirty="0">
                <a:solidFill>
                  <a:srgbClr val="0D274D"/>
                </a:solidFill>
                <a:latin typeface="Arial" panose="020B0604020202020204" pitchFamily="34" charset="0"/>
                <a:ea typeface="ＭＳ Ｐゴシック" charset="0"/>
                <a:cs typeface="Arial" panose="020B0604020202020204" pitchFamily="34" charset="0"/>
              </a:rPr>
              <a:t>Continuously Monitor</a:t>
            </a:r>
          </a:p>
        </p:txBody>
      </p:sp>
      <p:sp>
        <p:nvSpPr>
          <p:cNvPr id="13" name="Rectangle 12">
            <a:extLst>
              <a:ext uri="{FF2B5EF4-FFF2-40B4-BE49-F238E27FC236}">
                <a16:creationId xmlns:a16="http://schemas.microsoft.com/office/drawing/2014/main" id="{C8B48045-CA5E-F441-B27E-6FD57BBE2ADC}"/>
              </a:ext>
            </a:extLst>
          </p:cNvPr>
          <p:cNvSpPr/>
          <p:nvPr/>
        </p:nvSpPr>
        <p:spPr>
          <a:xfrm>
            <a:off x="1325881" y="1114034"/>
            <a:ext cx="5388040" cy="1323439"/>
          </a:xfrm>
          <a:prstGeom prst="rect">
            <a:avLst/>
          </a:prstGeom>
        </p:spPr>
        <p:txBody>
          <a:bodyPr wrap="square">
            <a:spAutoFit/>
          </a:bodyPr>
          <a:lstStyle/>
          <a:p>
            <a:pPr indent="-457200" defTabSz="457200"/>
            <a:r>
              <a:rPr lang="en-US" sz="2000" b="1" dirty="0">
                <a:solidFill>
                  <a:srgbClr val="0D274D"/>
                </a:solidFill>
                <a:latin typeface="Arial" panose="020B0604020202020204" pitchFamily="34" charset="0"/>
                <a:ea typeface="ＭＳ Ｐゴシック" charset="0"/>
                <a:cs typeface="Arial" panose="020B0604020202020204" pitchFamily="34" charset="0"/>
              </a:rPr>
              <a:t>Places in the Network:</a:t>
            </a:r>
          </a:p>
          <a:p>
            <a:pPr indent="-182880" defTabSz="457200">
              <a:buFont typeface="Arial" panose="020B0604020202020204" pitchFamily="34" charset="0"/>
              <a:buChar char="•"/>
            </a:pPr>
            <a:r>
              <a:rPr lang="en-US" sz="2000" dirty="0">
                <a:solidFill>
                  <a:srgbClr val="0D274D"/>
                </a:solidFill>
                <a:latin typeface="Arial" panose="020B0604020202020204" pitchFamily="34" charset="0"/>
                <a:ea typeface="ＭＳ Ｐゴシック" charset="0"/>
                <a:cs typeface="Arial" panose="020B0604020202020204" pitchFamily="34" charset="0"/>
              </a:rPr>
              <a:t>Workforce – user and device access</a:t>
            </a:r>
          </a:p>
          <a:p>
            <a:pPr indent="-182880" defTabSz="457200">
              <a:buFont typeface="Arial" panose="020B0604020202020204" pitchFamily="34" charset="0"/>
              <a:buChar char="•"/>
            </a:pPr>
            <a:r>
              <a:rPr lang="en-US" sz="2000" dirty="0">
                <a:solidFill>
                  <a:srgbClr val="0D274D"/>
                </a:solidFill>
                <a:latin typeface="Arial" panose="020B0604020202020204" pitchFamily="34" charset="0"/>
                <a:ea typeface="ＭＳ Ｐゴシック" charset="0"/>
                <a:cs typeface="Arial" panose="020B0604020202020204" pitchFamily="34" charset="0"/>
              </a:rPr>
              <a:t>Workplace – network access</a:t>
            </a:r>
          </a:p>
          <a:p>
            <a:pPr indent="-182880" defTabSz="457200">
              <a:buFont typeface="Arial" panose="020B0604020202020204" pitchFamily="34" charset="0"/>
              <a:buChar char="•"/>
            </a:pPr>
            <a:r>
              <a:rPr lang="en-US" sz="2000" dirty="0">
                <a:solidFill>
                  <a:srgbClr val="0D274D"/>
                </a:solidFill>
                <a:latin typeface="Arial" panose="020B0604020202020204" pitchFamily="34" charset="0"/>
                <a:ea typeface="ＭＳ Ｐゴシック" charset="0"/>
                <a:cs typeface="Arial" panose="020B0604020202020204" pitchFamily="34" charset="0"/>
              </a:rPr>
              <a:t>Workload – application and workload access</a:t>
            </a:r>
          </a:p>
        </p:txBody>
      </p:sp>
      <p:sp>
        <p:nvSpPr>
          <p:cNvPr id="9" name="Slide Number Placeholder 5">
            <a:extLst>
              <a:ext uri="{FF2B5EF4-FFF2-40B4-BE49-F238E27FC236}">
                <a16:creationId xmlns:a16="http://schemas.microsoft.com/office/drawing/2014/main" id="{D715F391-4203-9E49-B14B-41E207D33866}"/>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88773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C6978-AD76-C849-BADB-0529ACD2B56F}"/>
              </a:ext>
            </a:extLst>
          </p:cNvPr>
          <p:cNvPicPr>
            <a:picLocks noChangeAspect="1"/>
          </p:cNvPicPr>
          <p:nvPr/>
        </p:nvPicPr>
        <p:blipFill rotWithShape="1">
          <a:blip r:embed="rId3"/>
          <a:srcRect t="10476"/>
          <a:stretch/>
        </p:blipFill>
        <p:spPr>
          <a:xfrm>
            <a:off x="398618" y="776177"/>
            <a:ext cx="11394763" cy="5768023"/>
          </a:xfrm>
          <a:prstGeom prst="rect">
            <a:avLst/>
          </a:prstGeom>
        </p:spPr>
      </p:pic>
      <p:sp>
        <p:nvSpPr>
          <p:cNvPr id="9" name="TextBox 8">
            <a:extLst>
              <a:ext uri="{FF2B5EF4-FFF2-40B4-BE49-F238E27FC236}">
                <a16:creationId xmlns:a16="http://schemas.microsoft.com/office/drawing/2014/main" id="{2807B82B-C301-5944-A38E-D7EE3D85474E}"/>
              </a:ext>
            </a:extLst>
          </p:cNvPr>
          <p:cNvSpPr txBox="1"/>
          <p:nvPr/>
        </p:nvSpPr>
        <p:spPr>
          <a:xfrm>
            <a:off x="988828" y="85060"/>
            <a:ext cx="10863230" cy="584775"/>
          </a:xfrm>
          <a:prstGeom prst="rect">
            <a:avLst/>
          </a:prstGeom>
          <a:noFill/>
        </p:spPr>
        <p:txBody>
          <a:bodyPr wrap="none" rtlCol="0">
            <a:spAutoFit/>
          </a:bodyPr>
          <a:lstStyle/>
          <a:p>
            <a:r>
              <a:rPr lang="en-US" dirty="0">
                <a:solidFill>
                  <a:schemeClr val="bg1"/>
                </a:solidFill>
              </a:rPr>
              <a:t>Zero Trust Architecture with Integrated Network &amp; Security</a:t>
            </a:r>
          </a:p>
        </p:txBody>
      </p:sp>
      <p:sp>
        <p:nvSpPr>
          <p:cNvPr id="3" name="Rectangle 2">
            <a:extLst>
              <a:ext uri="{FF2B5EF4-FFF2-40B4-BE49-F238E27FC236}">
                <a16:creationId xmlns:a16="http://schemas.microsoft.com/office/drawing/2014/main" id="{A35743FB-19D6-A943-95DC-07FF111C262F}"/>
              </a:ext>
            </a:extLst>
          </p:cNvPr>
          <p:cNvSpPr/>
          <p:nvPr/>
        </p:nvSpPr>
        <p:spPr bwMode="auto">
          <a:xfrm>
            <a:off x="3171463" y="2291787"/>
            <a:ext cx="1973974" cy="575399"/>
          </a:xfrm>
          <a:prstGeom prst="rect">
            <a:avLst/>
          </a:prstGeom>
          <a:solidFill>
            <a:srgbClr val="A7D2DB"/>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Identity Services</a:t>
            </a:r>
          </a:p>
        </p:txBody>
      </p:sp>
      <p:sp>
        <p:nvSpPr>
          <p:cNvPr id="5" name="Rectangle 4">
            <a:extLst>
              <a:ext uri="{FF2B5EF4-FFF2-40B4-BE49-F238E27FC236}">
                <a16:creationId xmlns:a16="http://schemas.microsoft.com/office/drawing/2014/main" id="{BF14E8D0-B331-9846-A611-B8EFE362D215}"/>
              </a:ext>
            </a:extLst>
          </p:cNvPr>
          <p:cNvSpPr/>
          <p:nvPr/>
        </p:nvSpPr>
        <p:spPr bwMode="auto">
          <a:xfrm>
            <a:off x="1856231" y="958583"/>
            <a:ext cx="1315231" cy="575399"/>
          </a:xfrm>
          <a:prstGeom prst="rect">
            <a:avLst/>
          </a:prstGeom>
          <a:solidFill>
            <a:srgbClr val="BADEE7"/>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sp>
        <p:nvSpPr>
          <p:cNvPr id="6" name="Rectangle 5">
            <a:extLst>
              <a:ext uri="{FF2B5EF4-FFF2-40B4-BE49-F238E27FC236}">
                <a16:creationId xmlns:a16="http://schemas.microsoft.com/office/drawing/2014/main" id="{89375958-ACB5-AD46-A0EC-FC0BDD604ED6}"/>
              </a:ext>
            </a:extLst>
          </p:cNvPr>
          <p:cNvSpPr/>
          <p:nvPr/>
        </p:nvSpPr>
        <p:spPr bwMode="auto">
          <a:xfrm>
            <a:off x="3099815" y="886968"/>
            <a:ext cx="1219613" cy="795528"/>
          </a:xfrm>
          <a:prstGeom prst="rect">
            <a:avLst/>
          </a:prstGeom>
          <a:solidFill>
            <a:srgbClr val="BADEE7"/>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Fabric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Management</a:t>
            </a:r>
          </a:p>
        </p:txBody>
      </p:sp>
      <p:sp>
        <p:nvSpPr>
          <p:cNvPr id="7" name="Rectangle 6">
            <a:extLst>
              <a:ext uri="{FF2B5EF4-FFF2-40B4-BE49-F238E27FC236}">
                <a16:creationId xmlns:a16="http://schemas.microsoft.com/office/drawing/2014/main" id="{D4C983AB-6FC1-8D42-8DD0-AD74F6D0EC51}"/>
              </a:ext>
            </a:extLst>
          </p:cNvPr>
          <p:cNvSpPr/>
          <p:nvPr/>
        </p:nvSpPr>
        <p:spPr bwMode="auto">
          <a:xfrm>
            <a:off x="8101584" y="902208"/>
            <a:ext cx="2459736" cy="795528"/>
          </a:xfrm>
          <a:prstGeom prst="rect">
            <a:avLst/>
          </a:prstGeom>
          <a:solidFill>
            <a:srgbClr val="BADEE7"/>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en-US" sz="1800" dirty="0"/>
              <a:t>Data Center / </a:t>
            </a:r>
          </a:p>
          <a:p>
            <a:pPr marL="0" marR="0" indent="0" defTabSz="914400" rtl="0" eaLnBrk="1" fontAlgn="base" latinLnBrk="0" hangingPunct="1">
              <a:lnSpc>
                <a:spcPct val="100000"/>
              </a:lnSpc>
              <a:spcBef>
                <a:spcPct val="0"/>
              </a:spcBef>
              <a:spcAft>
                <a:spcPct val="0"/>
              </a:spcAft>
              <a:buClrTx/>
              <a:buSzTx/>
              <a:buFontTx/>
              <a:buNone/>
              <a:tabLst/>
            </a:pPr>
            <a:r>
              <a:rPr lang="en-US" sz="1800" dirty="0"/>
              <a:t>Private-Public Cloud</a:t>
            </a:r>
            <a:endParaRPr kumimoji="0" lang="en-US" sz="1800" b="0" i="0" u="none" strike="noStrike" cap="none" normalizeH="0" baseline="0" dirty="0">
              <a:ln>
                <a:noFill/>
              </a:ln>
              <a:solidFill>
                <a:schemeClr val="tx1"/>
              </a:solidFill>
              <a:effectLst/>
              <a:latin typeface="Tahoma" charset="0"/>
            </a:endParaRPr>
          </a:p>
        </p:txBody>
      </p:sp>
      <p:sp>
        <p:nvSpPr>
          <p:cNvPr id="8" name="Rectangle 7">
            <a:extLst>
              <a:ext uri="{FF2B5EF4-FFF2-40B4-BE49-F238E27FC236}">
                <a16:creationId xmlns:a16="http://schemas.microsoft.com/office/drawing/2014/main" id="{3AFAEF7B-1DB9-2B41-8023-336A51C282D3}"/>
              </a:ext>
            </a:extLst>
          </p:cNvPr>
          <p:cNvSpPr/>
          <p:nvPr/>
        </p:nvSpPr>
        <p:spPr bwMode="auto">
          <a:xfrm>
            <a:off x="10424160" y="1246282"/>
            <a:ext cx="704088" cy="575399"/>
          </a:xfrm>
          <a:prstGeom prst="rect">
            <a:avLst/>
          </a:prstGeom>
          <a:solidFill>
            <a:srgbClr val="BADEE7"/>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D3FC4A84-5D90-274F-8913-779FEC74F25F}"/>
              </a:ext>
            </a:extLst>
          </p:cNvPr>
          <p:cNvSpPr/>
          <p:nvPr/>
        </p:nvSpPr>
        <p:spPr bwMode="auto">
          <a:xfrm>
            <a:off x="4633373" y="3101544"/>
            <a:ext cx="1160875" cy="300024"/>
          </a:xfrm>
          <a:prstGeom prst="rect">
            <a:avLst/>
          </a:prstGeom>
          <a:solidFill>
            <a:srgbClr val="B0DDE6"/>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Tahoma" charset="0"/>
              </a:rPr>
              <a:t>Segmentation</a:t>
            </a:r>
            <a:endParaRPr kumimoji="0" lang="en-US" sz="1600" b="0" i="0" u="none" strike="noStrike" cap="none" normalizeH="0" baseline="0" dirty="0">
              <a:ln>
                <a:noFill/>
              </a:ln>
              <a:solidFill>
                <a:srgbClr val="FF0000"/>
              </a:solidFill>
              <a:effectLst/>
              <a:latin typeface="Tahoma" charset="0"/>
            </a:endParaRPr>
          </a:p>
        </p:txBody>
      </p:sp>
      <p:sp>
        <p:nvSpPr>
          <p:cNvPr id="11" name="Rectangle 10">
            <a:extLst>
              <a:ext uri="{FF2B5EF4-FFF2-40B4-BE49-F238E27FC236}">
                <a16:creationId xmlns:a16="http://schemas.microsoft.com/office/drawing/2014/main" id="{68DA7C9F-0AD3-CC43-AA99-DEF0DEAB852D}"/>
              </a:ext>
            </a:extLst>
          </p:cNvPr>
          <p:cNvSpPr/>
          <p:nvPr/>
        </p:nvSpPr>
        <p:spPr bwMode="auto">
          <a:xfrm>
            <a:off x="7052502" y="3101544"/>
            <a:ext cx="1396554" cy="300024"/>
          </a:xfrm>
          <a:prstGeom prst="rect">
            <a:avLst/>
          </a:prstGeom>
          <a:solidFill>
            <a:srgbClr val="B0DDE6"/>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Tahoma" charset="0"/>
              </a:rPr>
              <a:t>NetFlow Analytics</a:t>
            </a:r>
            <a:endParaRPr kumimoji="0" lang="en-US" sz="1600" b="0" i="0" u="none" strike="noStrike" cap="none" normalizeH="0" baseline="0" dirty="0">
              <a:ln>
                <a:noFill/>
              </a:ln>
              <a:solidFill>
                <a:srgbClr val="FF0000"/>
              </a:solidFill>
              <a:effectLst/>
              <a:latin typeface="Tahoma" charset="0"/>
            </a:endParaRPr>
          </a:p>
        </p:txBody>
      </p:sp>
      <p:sp>
        <p:nvSpPr>
          <p:cNvPr id="12" name="Rectangle 11">
            <a:extLst>
              <a:ext uri="{FF2B5EF4-FFF2-40B4-BE49-F238E27FC236}">
                <a16:creationId xmlns:a16="http://schemas.microsoft.com/office/drawing/2014/main" id="{A3447003-FD82-A844-B3EE-C39F41A93643}"/>
              </a:ext>
            </a:extLst>
          </p:cNvPr>
          <p:cNvSpPr/>
          <p:nvPr/>
        </p:nvSpPr>
        <p:spPr bwMode="auto">
          <a:xfrm>
            <a:off x="8188009" y="2241682"/>
            <a:ext cx="1156407" cy="728468"/>
          </a:xfrm>
          <a:prstGeom prst="rect">
            <a:avLst/>
          </a:prstGeom>
          <a:solidFill>
            <a:srgbClr val="A7D2DB"/>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 DC Policy</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Tahoma" charset="0"/>
              </a:rPr>
              <a:t>MGMT</a:t>
            </a:r>
          </a:p>
        </p:txBody>
      </p:sp>
      <p:sp>
        <p:nvSpPr>
          <p:cNvPr id="13" name="Slide Number Placeholder 5">
            <a:extLst>
              <a:ext uri="{FF2B5EF4-FFF2-40B4-BE49-F238E27FC236}">
                <a16:creationId xmlns:a16="http://schemas.microsoft.com/office/drawing/2014/main" id="{B07245DF-46AF-C24E-BF83-460C1AF2A598}"/>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32</a:t>
            </a:fld>
            <a:endParaRPr lang="en-US" dirty="0"/>
          </a:p>
        </p:txBody>
      </p:sp>
    </p:spTree>
    <p:extLst>
      <p:ext uri="{BB962C8B-B14F-4D97-AF65-F5344CB8AC3E}">
        <p14:creationId xmlns:p14="http://schemas.microsoft.com/office/powerpoint/2010/main" val="1234234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idx="4294967295"/>
          </p:nvPr>
        </p:nvSpPr>
        <p:spPr>
          <a:xfrm>
            <a:off x="1030287" y="1716087"/>
            <a:ext cx="10131425" cy="3425825"/>
          </a:xfrm>
        </p:spPr>
        <p:txBody>
          <a:bodyPr/>
          <a:lstStyle/>
          <a:p>
            <a:pPr eaLnBrk="1" hangingPunct="1">
              <a:buFontTx/>
              <a:buNone/>
            </a:pPr>
            <a:r>
              <a:rPr lang="en-US" altLang="x-none" sz="2600" b="1" dirty="0">
                <a:solidFill>
                  <a:schemeClr val="tx1"/>
                </a:solidFill>
                <a:latin typeface="Arial" panose="020B0604020202020204" pitchFamily="34" charset="0"/>
                <a:ea typeface="ＭＳ Ｐゴシック" charset="-128"/>
                <a:cs typeface="Arial" panose="020B0604020202020204" pitchFamily="34" charset="0"/>
              </a:rPr>
              <a:t>Secure Transport</a:t>
            </a:r>
            <a:br>
              <a:rPr lang="en-US" altLang="x-none" sz="2600" b="1" dirty="0">
                <a:solidFill>
                  <a:schemeClr val="tx1"/>
                </a:solidFill>
                <a:latin typeface="Arial" panose="020B0604020202020204" pitchFamily="34" charset="0"/>
                <a:ea typeface="ＭＳ Ｐゴシック" charset="-128"/>
                <a:cs typeface="Arial" panose="020B0604020202020204" pitchFamily="34" charset="0"/>
              </a:rPr>
            </a:br>
            <a:r>
              <a:rPr lang="en-US" altLang="x-none" sz="2600" b="1" dirty="0">
                <a:solidFill>
                  <a:schemeClr val="tx1"/>
                </a:solidFill>
                <a:latin typeface="Arial" panose="020B0604020202020204" pitchFamily="34" charset="0"/>
                <a:ea typeface="ＭＳ Ｐゴシック" charset="-128"/>
                <a:cs typeface="Arial" panose="020B0604020202020204" pitchFamily="34" charset="0"/>
              </a:rPr>
              <a:t>Securing Communications in LVC Networks</a:t>
            </a:r>
            <a:br>
              <a:rPr lang="en-US" altLang="x-none" sz="2600" b="1" dirty="0">
                <a:solidFill>
                  <a:schemeClr val="tx1"/>
                </a:solidFill>
                <a:latin typeface="Arial" panose="020B0604020202020204" pitchFamily="34" charset="0"/>
                <a:ea typeface="ＭＳ Ｐゴシック" charset="-128"/>
                <a:cs typeface="Arial" panose="020B0604020202020204" pitchFamily="34" charset="0"/>
              </a:rPr>
            </a:br>
            <a:r>
              <a:rPr lang="en-US" altLang="x-none" sz="2600" b="1" dirty="0">
                <a:solidFill>
                  <a:schemeClr val="tx1"/>
                </a:solidFill>
                <a:latin typeface="Arial" panose="020B0604020202020204" pitchFamily="34" charset="0"/>
                <a:ea typeface="ＭＳ Ｐゴシック" charset="-128"/>
                <a:cs typeface="Arial" panose="020B0604020202020204" pitchFamily="34" charset="0"/>
              </a:rPr>
              <a:t>&amp; Trustworthy Systems</a:t>
            </a:r>
          </a:p>
        </p:txBody>
      </p:sp>
      <p:sp>
        <p:nvSpPr>
          <p:cNvPr id="3" name="Slide Number Placeholder 5">
            <a:extLst>
              <a:ext uri="{FF2B5EF4-FFF2-40B4-BE49-F238E27FC236}">
                <a16:creationId xmlns:a16="http://schemas.microsoft.com/office/drawing/2014/main" id="{92FAFDAB-6408-634D-94AF-C7AD70938F10}"/>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33</a:t>
            </a:fld>
            <a:endParaRPr lang="en-US" dirty="0"/>
          </a:p>
        </p:txBody>
      </p:sp>
    </p:spTree>
    <p:extLst>
      <p:ext uri="{BB962C8B-B14F-4D97-AF65-F5344CB8AC3E}">
        <p14:creationId xmlns:p14="http://schemas.microsoft.com/office/powerpoint/2010/main" val="1840246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Placeholder 1"/>
          <p:cNvSpPr>
            <a:spLocks noGrp="1"/>
          </p:cNvSpPr>
          <p:nvPr>
            <p:ph type="body" sz="quarter" idx="10"/>
          </p:nvPr>
        </p:nvSpPr>
        <p:spPr>
          <a:xfrm>
            <a:off x="536438" y="1215658"/>
            <a:ext cx="5439189" cy="4671683"/>
          </a:xfrm>
        </p:spPr>
        <p:txBody>
          <a:bodyPr/>
          <a:lstStyle/>
          <a:p>
            <a:pPr marL="372524" indent="-296326">
              <a:spcBef>
                <a:spcPts val="1484"/>
              </a:spcBef>
              <a:buFont typeface="Arial" panose="020B0604020202020204" pitchFamily="34" charset="0"/>
              <a:buChar char="•"/>
              <a:defRPr/>
            </a:pPr>
            <a:r>
              <a:rPr altLang="en-US" dirty="0">
                <a:latin typeface="Arial" panose="020B0604020202020204" pitchFamily="34" charset="0"/>
                <a:ea typeface="ＭＳ Ｐゴシック" panose="020B0600070205080204" pitchFamily="34" charset="-128"/>
                <a:cs typeface="Arial" panose="020B0604020202020204" pitchFamily="34" charset="0"/>
              </a:rPr>
              <a:t>Many LVC elements were not designed for</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r>
              <a:rPr lang="en-US" altLang="en-US" b="1" i="1" dirty="0">
                <a:latin typeface="Arial" panose="020B0604020202020204" pitchFamily="34" charset="0"/>
                <a:ea typeface="ＭＳ Ｐゴシック" panose="020B0600070205080204" pitchFamily="34" charset="-128"/>
                <a:cs typeface="Arial" panose="020B0604020202020204" pitchFamily="34" charset="0"/>
              </a:rPr>
              <a:t>classified</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r>
              <a:rPr altLang="en-US" dirty="0">
                <a:latin typeface="Arial" panose="020B0604020202020204" pitchFamily="34" charset="0"/>
                <a:ea typeface="ＭＳ Ｐゴシック" panose="020B0600070205080204" pitchFamily="34" charset="-128"/>
                <a:cs typeface="Arial" panose="020B0604020202020204" pitchFamily="34" charset="0"/>
              </a:rPr>
              <a:t>secure communications</a:t>
            </a:r>
          </a:p>
          <a:p>
            <a:pPr marL="372524" indent="-296326">
              <a:spcBef>
                <a:spcPts val="1484"/>
              </a:spcBef>
              <a:buFont typeface="Arial" panose="020B0604020202020204" pitchFamily="34" charset="0"/>
              <a:buChar char="•"/>
              <a:defRPr/>
            </a:pPr>
            <a:r>
              <a:rPr altLang="en-US" dirty="0">
                <a:latin typeface="Arial" panose="020B0604020202020204" pitchFamily="34" charset="0"/>
                <a:ea typeface="ＭＳ Ｐゴシック" panose="020B0600070205080204" pitchFamily="34" charset="-128"/>
                <a:cs typeface="Arial" panose="020B0604020202020204" pitchFamily="34" charset="0"/>
              </a:rPr>
              <a:t>Even range operations communications may reveal </a:t>
            </a:r>
            <a:r>
              <a:rPr altLang="en-US" b="1" i="1" dirty="0">
                <a:latin typeface="Arial" panose="020B0604020202020204" pitchFamily="34" charset="0"/>
                <a:ea typeface="ＭＳ Ｐゴシック" panose="020B0600070205080204" pitchFamily="34" charset="-128"/>
                <a:cs typeface="Arial" panose="020B0604020202020204" pitchFamily="34" charset="0"/>
              </a:rPr>
              <a:t>sensitive or classified </a:t>
            </a:r>
            <a:r>
              <a:rPr altLang="en-US" dirty="0">
                <a:latin typeface="Arial" panose="020B0604020202020204" pitchFamily="34" charset="0"/>
                <a:ea typeface="ＭＳ Ｐゴシック" panose="020B0600070205080204" pitchFamily="34" charset="-128"/>
                <a:cs typeface="Arial" panose="020B0604020202020204" pitchFamily="34" charset="0"/>
              </a:rPr>
              <a:t>information</a:t>
            </a:r>
          </a:p>
          <a:p>
            <a:pPr marL="372524" indent="-296326">
              <a:spcBef>
                <a:spcPts val="1484"/>
              </a:spcBef>
              <a:buFont typeface="Arial" panose="020B0604020202020204" pitchFamily="34" charset="0"/>
              <a:buChar char="•"/>
              <a:defRPr/>
            </a:pPr>
            <a:r>
              <a:rPr altLang="en-US" dirty="0">
                <a:latin typeface="Arial" panose="020B0604020202020204" pitchFamily="34" charset="0"/>
                <a:ea typeface="ＭＳ Ｐゴシック" panose="020B0600070205080204" pitchFamily="34" charset="-128"/>
                <a:cs typeface="Arial" panose="020B0604020202020204" pitchFamily="34" charset="0"/>
              </a:rPr>
              <a:t>Need a means to secure information transport while minimizing cost</a:t>
            </a:r>
            <a:r>
              <a:rPr lang="en-US" altLang="en-US" dirty="0">
                <a:latin typeface="Arial" panose="020B0604020202020204" pitchFamily="34" charset="0"/>
                <a:ea typeface="ＭＳ Ｐゴシック" panose="020B0600070205080204" pitchFamily="34" charset="-128"/>
                <a:cs typeface="Arial" panose="020B0604020202020204" pitchFamily="34" charset="0"/>
              </a:rPr>
              <a:t> and challenges of Type1 encryption devices</a:t>
            </a:r>
            <a:endParaRPr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0898" name="Title 2"/>
          <p:cNvSpPr>
            <a:spLocks noGrp="1"/>
          </p:cNvSpPr>
          <p:nvPr>
            <p:ph type="title"/>
          </p:nvPr>
        </p:nvSpPr>
        <p:spPr>
          <a:xfrm>
            <a:off x="685525" y="89914"/>
            <a:ext cx="11127316" cy="566069"/>
          </a:xfrm>
        </p:spPr>
        <p:txBody>
          <a:bodyPr/>
          <a:lstStyle/>
          <a:p>
            <a:pPr eaLnBrk="1" hangingPunct="1"/>
            <a:r>
              <a:rPr lang="en-US" altLang="x-none" sz="3600" dirty="0">
                <a:solidFill>
                  <a:schemeClr val="bg1"/>
                </a:solidFill>
                <a:latin typeface="Arial" panose="020B0604020202020204" pitchFamily="34" charset="0"/>
                <a:ea typeface="ＭＳ Ｐゴシック" charset="-128"/>
                <a:cs typeface="Arial" panose="020B0604020202020204" pitchFamily="34" charset="0"/>
              </a:rPr>
              <a:t>Secure Transport Challenges</a:t>
            </a:r>
          </a:p>
        </p:txBody>
      </p:sp>
      <p:pic>
        <p:nvPicPr>
          <p:cNvPr id="80899" name="Picture 44" descr="ttps://www.nap.edu/openbook/21674/xhtml/images/p-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6374" y="1704930"/>
            <a:ext cx="6123517" cy="333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EFCCB1D1-8E22-7942-A35C-6F88EDF0E63B}"/>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34</a:t>
            </a:fld>
            <a:endParaRPr lang="en-US" dirty="0"/>
          </a:p>
        </p:txBody>
      </p:sp>
    </p:spTree>
    <p:extLst>
      <p:ext uri="{BB962C8B-B14F-4D97-AF65-F5344CB8AC3E}">
        <p14:creationId xmlns:p14="http://schemas.microsoft.com/office/powerpoint/2010/main" val="3131595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4D46-4FF9-C64D-86C7-F76C2DC79CF4}"/>
              </a:ext>
            </a:extLst>
          </p:cNvPr>
          <p:cNvSpPr>
            <a:spLocks noGrp="1"/>
          </p:cNvSpPr>
          <p:nvPr>
            <p:ph type="title"/>
          </p:nvPr>
        </p:nvSpPr>
        <p:spPr>
          <a:xfrm>
            <a:off x="2397039" y="0"/>
            <a:ext cx="7944696" cy="795130"/>
          </a:xfrm>
        </p:spPr>
        <p:txBody>
          <a:bodyPr/>
          <a:lstStyle/>
          <a:p>
            <a:r>
              <a:rPr lang="en-US" dirty="0">
                <a:latin typeface="Arial" panose="020B0604020202020204" pitchFamily="34" charset="0"/>
                <a:cs typeface="Arial" panose="020B0604020202020204" pitchFamily="34" charset="0"/>
              </a:rPr>
              <a:t>Commercial Solutions for Classified (CSfC)</a:t>
            </a:r>
          </a:p>
        </p:txBody>
      </p:sp>
      <p:sp>
        <p:nvSpPr>
          <p:cNvPr id="3" name="Content Placeholder 2">
            <a:extLst>
              <a:ext uri="{FF2B5EF4-FFF2-40B4-BE49-F238E27FC236}">
                <a16:creationId xmlns:a16="http://schemas.microsoft.com/office/drawing/2014/main" id="{7D9ACDB8-3A67-A542-918E-43362833B99B}"/>
              </a:ext>
            </a:extLst>
          </p:cNvPr>
          <p:cNvSpPr>
            <a:spLocks noGrp="1"/>
          </p:cNvSpPr>
          <p:nvPr>
            <p:ph sz="quarter" idx="11"/>
          </p:nvPr>
        </p:nvSpPr>
        <p:spPr>
          <a:xfrm>
            <a:off x="241078" y="931510"/>
            <a:ext cx="4144930" cy="5301805"/>
          </a:xfrm>
        </p:spPr>
        <p:txBody>
          <a:bodyPr/>
          <a:lstStyle/>
          <a:p>
            <a:pPr marL="0" indent="0" algn="ctr">
              <a:buNone/>
            </a:pPr>
            <a:r>
              <a:rPr lang="en-US" sz="2600" dirty="0">
                <a:latin typeface="Arial" panose="020B0604020202020204" pitchFamily="34" charset="0"/>
                <a:cs typeface="Arial" panose="020B0604020202020204" pitchFamily="34" charset="0"/>
              </a:rPr>
              <a:t>Secure Multi-Site Connectivity – </a:t>
            </a:r>
            <a:r>
              <a:rPr lang="en-US" sz="2600" u="sng" dirty="0">
                <a:latin typeface="Arial" panose="020B0604020202020204" pitchFamily="34" charset="0"/>
                <a:cs typeface="Arial" panose="020B0604020202020204" pitchFamily="34" charset="0"/>
              </a:rPr>
              <a:t>without</a:t>
            </a:r>
            <a:r>
              <a:rPr lang="en-US" sz="2600" dirty="0">
                <a:latin typeface="Arial" panose="020B0604020202020204" pitchFamily="34" charset="0"/>
                <a:cs typeface="Arial" panose="020B0604020202020204" pitchFamily="34" charset="0"/>
              </a:rPr>
              <a:t> Type1 Encryption Devices</a:t>
            </a:r>
          </a:p>
          <a:p>
            <a:pP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Multiple Red regions may communicate across a common Grey/Black environment</a:t>
            </a:r>
          </a:p>
          <a:p>
            <a:pPr>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Each Red region is independent and may not communicate with others</a:t>
            </a:r>
          </a:p>
        </p:txBody>
      </p:sp>
      <p:pic>
        <p:nvPicPr>
          <p:cNvPr id="24" name="Picture 23">
            <a:extLst>
              <a:ext uri="{FF2B5EF4-FFF2-40B4-BE49-F238E27FC236}">
                <a16:creationId xmlns:a16="http://schemas.microsoft.com/office/drawing/2014/main" id="{E63570E0-8B87-D449-A291-E43D7728DF52}"/>
              </a:ext>
            </a:extLst>
          </p:cNvPr>
          <p:cNvPicPr>
            <a:picLocks noChangeAspect="1"/>
          </p:cNvPicPr>
          <p:nvPr/>
        </p:nvPicPr>
        <p:blipFill>
          <a:blip r:embed="rId3"/>
          <a:stretch>
            <a:fillRect/>
          </a:stretch>
        </p:blipFill>
        <p:spPr>
          <a:xfrm>
            <a:off x="4460336" y="940371"/>
            <a:ext cx="7497894" cy="3374052"/>
          </a:xfrm>
          <a:prstGeom prst="rect">
            <a:avLst/>
          </a:prstGeom>
        </p:spPr>
      </p:pic>
      <p:pic>
        <p:nvPicPr>
          <p:cNvPr id="25" name="Picture 24">
            <a:extLst>
              <a:ext uri="{FF2B5EF4-FFF2-40B4-BE49-F238E27FC236}">
                <a16:creationId xmlns:a16="http://schemas.microsoft.com/office/drawing/2014/main" id="{322C0643-BABC-5F4D-ACD5-D08BB63728FF}"/>
              </a:ext>
            </a:extLst>
          </p:cNvPr>
          <p:cNvPicPr>
            <a:picLocks noChangeAspect="1"/>
          </p:cNvPicPr>
          <p:nvPr/>
        </p:nvPicPr>
        <p:blipFill>
          <a:blip r:embed="rId4"/>
          <a:stretch>
            <a:fillRect/>
          </a:stretch>
        </p:blipFill>
        <p:spPr>
          <a:xfrm>
            <a:off x="5920826" y="4670761"/>
            <a:ext cx="1460500" cy="838200"/>
          </a:xfrm>
          <a:prstGeom prst="rect">
            <a:avLst/>
          </a:prstGeom>
        </p:spPr>
      </p:pic>
      <p:pic>
        <p:nvPicPr>
          <p:cNvPr id="27" name="Picture 26">
            <a:extLst>
              <a:ext uri="{FF2B5EF4-FFF2-40B4-BE49-F238E27FC236}">
                <a16:creationId xmlns:a16="http://schemas.microsoft.com/office/drawing/2014/main" id="{1F26C37B-4593-A146-85A4-9ADD4ABA7A53}"/>
              </a:ext>
            </a:extLst>
          </p:cNvPr>
          <p:cNvPicPr>
            <a:picLocks noChangeAspect="1"/>
          </p:cNvPicPr>
          <p:nvPr/>
        </p:nvPicPr>
        <p:blipFill>
          <a:blip r:embed="rId5"/>
          <a:stretch>
            <a:fillRect/>
          </a:stretch>
        </p:blipFill>
        <p:spPr>
          <a:xfrm>
            <a:off x="7805993" y="4658061"/>
            <a:ext cx="1282700" cy="863600"/>
          </a:xfrm>
          <a:prstGeom prst="rect">
            <a:avLst/>
          </a:prstGeom>
        </p:spPr>
      </p:pic>
      <p:pic>
        <p:nvPicPr>
          <p:cNvPr id="28" name="Picture 27">
            <a:extLst>
              <a:ext uri="{FF2B5EF4-FFF2-40B4-BE49-F238E27FC236}">
                <a16:creationId xmlns:a16="http://schemas.microsoft.com/office/drawing/2014/main" id="{65D16F3D-BAFB-8C44-98A0-ACFAD19D6FF3}"/>
              </a:ext>
            </a:extLst>
          </p:cNvPr>
          <p:cNvPicPr>
            <a:picLocks noChangeAspect="1"/>
          </p:cNvPicPr>
          <p:nvPr/>
        </p:nvPicPr>
        <p:blipFill>
          <a:blip r:embed="rId6"/>
          <a:stretch>
            <a:fillRect/>
          </a:stretch>
        </p:blipFill>
        <p:spPr>
          <a:xfrm>
            <a:off x="9403927" y="4632661"/>
            <a:ext cx="1308100" cy="914400"/>
          </a:xfrm>
          <a:prstGeom prst="rect">
            <a:avLst/>
          </a:prstGeom>
        </p:spPr>
      </p:pic>
      <p:sp>
        <p:nvSpPr>
          <p:cNvPr id="29" name="Rectangle 28">
            <a:extLst>
              <a:ext uri="{FF2B5EF4-FFF2-40B4-BE49-F238E27FC236}">
                <a16:creationId xmlns:a16="http://schemas.microsoft.com/office/drawing/2014/main" id="{F011B60F-2E0A-5E4B-9362-87AEE612F974}"/>
              </a:ext>
            </a:extLst>
          </p:cNvPr>
          <p:cNvSpPr/>
          <p:nvPr/>
        </p:nvSpPr>
        <p:spPr>
          <a:xfrm>
            <a:off x="7805993" y="6388183"/>
            <a:ext cx="2883866" cy="369332"/>
          </a:xfrm>
          <a:prstGeom prst="rect">
            <a:avLst/>
          </a:prstGeom>
        </p:spPr>
        <p:txBody>
          <a:bodyPr wrap="none">
            <a:spAutoFit/>
          </a:bodyPr>
          <a:lstStyle/>
          <a:p>
            <a:r>
              <a:rPr lang="en-US" sz="1800" dirty="0">
                <a:latin typeface="Arial" panose="020B0604020202020204" pitchFamily="34" charset="0"/>
                <a:cs typeface="Arial" panose="020B0604020202020204" pitchFamily="34" charset="0"/>
              </a:rPr>
              <a:t>https://</a:t>
            </a:r>
            <a:r>
              <a:rPr lang="en-US" sz="1800" dirty="0" err="1">
                <a:latin typeface="Arial" panose="020B0604020202020204" pitchFamily="34" charset="0"/>
                <a:cs typeface="Arial" panose="020B0604020202020204" pitchFamily="34" charset="0"/>
              </a:rPr>
              <a:t>www.nsa.gov</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csfc</a:t>
            </a:r>
            <a:r>
              <a:rPr lang="en-US" sz="1800" dirty="0">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07E18ADE-84B4-A844-A344-B76F8D36653A}"/>
              </a:ext>
            </a:extLst>
          </p:cNvPr>
          <p:cNvSpPr/>
          <p:nvPr/>
        </p:nvSpPr>
        <p:spPr>
          <a:xfrm>
            <a:off x="3203280" y="5710095"/>
            <a:ext cx="6854697" cy="523220"/>
          </a:xfrm>
          <a:prstGeom prst="rect">
            <a:avLst/>
          </a:prstGeom>
          <a:ln>
            <a:solidFill>
              <a:schemeClr val="tx1"/>
            </a:solidFill>
          </a:ln>
        </p:spPr>
        <p:txBody>
          <a:bodyPr wrap="none">
            <a:spAutoFit/>
          </a:bodyPr>
          <a:lstStyle/>
          <a:p>
            <a:r>
              <a:rPr lang="en-US" sz="2800" dirty="0">
                <a:latin typeface="Arial" panose="020B0604020202020204" pitchFamily="34" charset="0"/>
                <a:cs typeface="Arial" panose="020B0604020202020204" pitchFamily="34" charset="0"/>
              </a:rPr>
              <a:t>Reinforces ZT Segmentation and Security</a:t>
            </a:r>
            <a:endParaRPr lang="en-US" dirty="0"/>
          </a:p>
        </p:txBody>
      </p:sp>
      <p:sp>
        <p:nvSpPr>
          <p:cNvPr id="13" name="Slide Number Placeholder 5">
            <a:extLst>
              <a:ext uri="{FF2B5EF4-FFF2-40B4-BE49-F238E27FC236}">
                <a16:creationId xmlns:a16="http://schemas.microsoft.com/office/drawing/2014/main" id="{24A88636-0EE4-9F44-B423-5CB05E6C7D87}"/>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35</a:t>
            </a:fld>
            <a:endParaRPr lang="en-US" dirty="0"/>
          </a:p>
        </p:txBody>
      </p:sp>
    </p:spTree>
    <p:extLst>
      <p:ext uri="{BB962C8B-B14F-4D97-AF65-F5344CB8AC3E}">
        <p14:creationId xmlns:p14="http://schemas.microsoft.com/office/powerpoint/2010/main" val="1317144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Title 1">
            <a:extLst>
              <a:ext uri="{FF2B5EF4-FFF2-40B4-BE49-F238E27FC236}">
                <a16:creationId xmlns:a16="http://schemas.microsoft.com/office/drawing/2014/main" id="{FF8D56D2-4AF7-4DCF-A963-AB08FB46A94B}"/>
              </a:ext>
            </a:extLst>
          </p:cNvPr>
          <p:cNvSpPr>
            <a:spLocks noGrp="1"/>
          </p:cNvSpPr>
          <p:nvPr>
            <p:ph type="title"/>
          </p:nvPr>
        </p:nvSpPr>
        <p:spPr>
          <a:xfrm>
            <a:off x="651353" y="0"/>
            <a:ext cx="10718854" cy="795130"/>
          </a:xfrm>
        </p:spPr>
        <p:txBody>
          <a:bodyPr/>
          <a:lstStyle/>
          <a:p>
            <a:r>
              <a:rPr lang="en-US" dirty="0">
                <a:latin typeface="Arial" panose="020B0604020202020204" pitchFamily="34" charset="0"/>
                <a:cs typeface="Arial" panose="020B0604020202020204" pitchFamily="34" charset="0"/>
              </a:rPr>
              <a:t>Secure Remote Solution – With Multi-Use Grey Management</a:t>
            </a:r>
            <a:endParaRPr lang="en-US" dirty="0"/>
          </a:p>
        </p:txBody>
      </p:sp>
      <p:pic>
        <p:nvPicPr>
          <p:cNvPr id="483" name="Picture 482">
            <a:extLst>
              <a:ext uri="{FF2B5EF4-FFF2-40B4-BE49-F238E27FC236}">
                <a16:creationId xmlns:a16="http://schemas.microsoft.com/office/drawing/2014/main" id="{8E3CE3F6-9C78-1548-A4BF-093087430343}"/>
              </a:ext>
            </a:extLst>
          </p:cNvPr>
          <p:cNvPicPr>
            <a:picLocks noChangeAspect="1"/>
          </p:cNvPicPr>
          <p:nvPr/>
        </p:nvPicPr>
        <p:blipFill>
          <a:blip r:embed="rId3"/>
          <a:stretch>
            <a:fillRect/>
          </a:stretch>
        </p:blipFill>
        <p:spPr>
          <a:xfrm>
            <a:off x="840670" y="1046715"/>
            <a:ext cx="10529537" cy="5075237"/>
          </a:xfrm>
          <a:prstGeom prst="rect">
            <a:avLst/>
          </a:prstGeom>
          <a:noFill/>
        </p:spPr>
      </p:pic>
      <p:sp>
        <p:nvSpPr>
          <p:cNvPr id="488" name="Rectangle 487">
            <a:extLst>
              <a:ext uri="{FF2B5EF4-FFF2-40B4-BE49-F238E27FC236}">
                <a16:creationId xmlns:a16="http://schemas.microsoft.com/office/drawing/2014/main" id="{6CD9CD28-75B9-5442-AFCD-AF0AE4A5CF97}"/>
              </a:ext>
            </a:extLst>
          </p:cNvPr>
          <p:cNvSpPr/>
          <p:nvPr/>
        </p:nvSpPr>
        <p:spPr>
          <a:xfrm>
            <a:off x="2509774" y="6373537"/>
            <a:ext cx="8353586" cy="307777"/>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hlinkClick r:id="rId4"/>
              </a:rPr>
              <a:t>https://www.nsa.gov/Resources/Commercial-Solutions-for-Classified-Program/Capability-Packages/</a:t>
            </a:r>
            <a:endParaRPr lang="en-US" sz="140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2A0A93DF-CE1E-4A42-B2DA-38F1A51F8872}"/>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590601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045" y="-90102"/>
            <a:ext cx="10014585" cy="975783"/>
          </a:xfrm>
        </p:spPr>
        <p:txBody>
          <a:bodyPr/>
          <a:lstStyle/>
          <a:p>
            <a:pPr>
              <a:lnSpc>
                <a:spcPct val="100000"/>
              </a:lnSpc>
            </a:pPr>
            <a:r>
              <a:rPr lang="en-US" sz="2800" dirty="0">
                <a:solidFill>
                  <a:schemeClr val="bg1"/>
                </a:solidFill>
                <a:latin typeface="Arial" panose="020B0604020202020204" pitchFamily="34" charset="0"/>
                <a:ea typeface="Arial" charset="0"/>
                <a:cs typeface="Arial" panose="020B0604020202020204" pitchFamily="34" charset="0"/>
              </a:rPr>
              <a:t>Trustworthy Systems &amp; Value Chain</a:t>
            </a:r>
            <a:endParaRPr lang="en-US" sz="1600" dirty="0">
              <a:solidFill>
                <a:schemeClr val="bg1"/>
              </a:solidFill>
              <a:latin typeface="Arial" panose="020B0604020202020204" pitchFamily="34" charset="0"/>
              <a:ea typeface="Arial" charset="0"/>
              <a:cs typeface="Arial" panose="020B0604020202020204" pitchFamily="34" charset="0"/>
            </a:endParaRPr>
          </a:p>
        </p:txBody>
      </p:sp>
      <p:sp>
        <p:nvSpPr>
          <p:cNvPr id="56" name="TextBox 55">
            <a:extLst>
              <a:ext uri="{FF2B5EF4-FFF2-40B4-BE49-F238E27FC236}">
                <a16:creationId xmlns:a16="http://schemas.microsoft.com/office/drawing/2014/main" id="{431AE9A9-E61B-7343-B4B7-EC436A0A0055}"/>
              </a:ext>
            </a:extLst>
          </p:cNvPr>
          <p:cNvSpPr txBox="1"/>
          <p:nvPr/>
        </p:nvSpPr>
        <p:spPr>
          <a:xfrm>
            <a:off x="10252469" y="1488601"/>
            <a:ext cx="1036751" cy="535531"/>
          </a:xfrm>
          <a:prstGeom prst="rect">
            <a:avLst/>
          </a:prstGeom>
          <a:noFill/>
        </p:spPr>
        <p:txBody>
          <a:bodyPr wrap="square" rtlCol="0">
            <a:spAutoFit/>
          </a:bodyPr>
          <a:lstStyle/>
          <a:p>
            <a:pPr marL="0" marR="0" lvl="0" indent="0" algn="ctr" defTabSz="822928"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a:ln>
                  <a:noFill/>
                </a:ln>
                <a:solidFill>
                  <a:srgbClr val="6EBE4A"/>
                </a:solidFill>
                <a:effectLst/>
                <a:uLnTx/>
                <a:uFillTx/>
                <a:latin typeface="Arial" panose="020B0604020202020204" pitchFamily="34" charset="0"/>
                <a:ea typeface="Arial" charset="0"/>
                <a:cs typeface="Arial" panose="020B0604020202020204" pitchFamily="34" charset="0"/>
              </a:rPr>
              <a:t>$$$</a:t>
            </a:r>
          </a:p>
        </p:txBody>
      </p:sp>
      <p:sp>
        <p:nvSpPr>
          <p:cNvPr id="57" name="TextBox 56">
            <a:extLst>
              <a:ext uri="{FF2B5EF4-FFF2-40B4-BE49-F238E27FC236}">
                <a16:creationId xmlns:a16="http://schemas.microsoft.com/office/drawing/2014/main" id="{AE6625B5-CE7E-A04C-9631-4506987A95EC}"/>
              </a:ext>
            </a:extLst>
          </p:cNvPr>
          <p:cNvSpPr txBox="1"/>
          <p:nvPr/>
        </p:nvSpPr>
        <p:spPr>
          <a:xfrm>
            <a:off x="9538178" y="2086729"/>
            <a:ext cx="2502993" cy="584775"/>
          </a:xfrm>
          <a:prstGeom prst="rect">
            <a:avLst/>
          </a:prstGeom>
          <a:noFill/>
          <a:ln>
            <a:noFill/>
          </a:ln>
        </p:spPr>
        <p:txBody>
          <a:bodyPr wrap="none" rtlCol="0">
            <a:spAutoFit/>
          </a:bodyPr>
          <a:lstStyle/>
          <a:p>
            <a:pPr marL="0" marR="0" lvl="0" indent="0" algn="ctr" defTabSz="82292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rPr>
              <a:t>Reduced Vulnerabilities</a:t>
            </a:r>
          </a:p>
          <a:p>
            <a:pPr marL="0" marR="0" lvl="0" indent="0" algn="ctr" defTabSz="82292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rPr>
              <a:t>and Risk</a:t>
            </a:r>
          </a:p>
        </p:txBody>
      </p:sp>
      <p:sp>
        <p:nvSpPr>
          <p:cNvPr id="58" name="Freeform 11">
            <a:extLst>
              <a:ext uri="{FF2B5EF4-FFF2-40B4-BE49-F238E27FC236}">
                <a16:creationId xmlns:a16="http://schemas.microsoft.com/office/drawing/2014/main" id="{E4954B6A-B9B9-B74B-8542-76D9B6B4E07B}"/>
              </a:ext>
            </a:extLst>
          </p:cNvPr>
          <p:cNvSpPr>
            <a:spLocks noEditPoints="1"/>
          </p:cNvSpPr>
          <p:nvPr/>
        </p:nvSpPr>
        <p:spPr bwMode="auto">
          <a:xfrm>
            <a:off x="10497870" y="3193207"/>
            <a:ext cx="583610" cy="365966"/>
          </a:xfrm>
          <a:custGeom>
            <a:avLst/>
            <a:gdLst>
              <a:gd name="T0" fmla="*/ 109 w 239"/>
              <a:gd name="T1" fmla="*/ 16 h 139"/>
              <a:gd name="T2" fmla="*/ 127 w 239"/>
              <a:gd name="T3" fmla="*/ 16 h 139"/>
              <a:gd name="T4" fmla="*/ 129 w 239"/>
              <a:gd name="T5" fmla="*/ 12 h 139"/>
              <a:gd name="T6" fmla="*/ 159 w 239"/>
              <a:gd name="T7" fmla="*/ 9 h 139"/>
              <a:gd name="T8" fmla="*/ 168 w 239"/>
              <a:gd name="T9" fmla="*/ 18 h 139"/>
              <a:gd name="T10" fmla="*/ 171 w 239"/>
              <a:gd name="T11" fmla="*/ 20 h 139"/>
              <a:gd name="T12" fmla="*/ 197 w 239"/>
              <a:gd name="T13" fmla="*/ 29 h 139"/>
              <a:gd name="T14" fmla="*/ 217 w 239"/>
              <a:gd name="T15" fmla="*/ 46 h 139"/>
              <a:gd name="T16" fmla="*/ 226 w 239"/>
              <a:gd name="T17" fmla="*/ 112 h 139"/>
              <a:gd name="T18" fmla="*/ 173 w 239"/>
              <a:gd name="T19" fmla="*/ 135 h 139"/>
              <a:gd name="T20" fmla="*/ 132 w 239"/>
              <a:gd name="T21" fmla="*/ 95 h 139"/>
              <a:gd name="T22" fmla="*/ 131 w 239"/>
              <a:gd name="T23" fmla="*/ 93 h 139"/>
              <a:gd name="T24" fmla="*/ 104 w 239"/>
              <a:gd name="T25" fmla="*/ 93 h 139"/>
              <a:gd name="T26" fmla="*/ 104 w 239"/>
              <a:gd name="T27" fmla="*/ 96 h 139"/>
              <a:gd name="T28" fmla="*/ 47 w 239"/>
              <a:gd name="T29" fmla="*/ 135 h 139"/>
              <a:gd name="T30" fmla="*/ 2 w 239"/>
              <a:gd name="T31" fmla="*/ 90 h 139"/>
              <a:gd name="T32" fmla="*/ 19 w 239"/>
              <a:gd name="T33" fmla="*/ 46 h 139"/>
              <a:gd name="T34" fmla="*/ 42 w 239"/>
              <a:gd name="T35" fmla="*/ 28 h 139"/>
              <a:gd name="T36" fmla="*/ 64 w 239"/>
              <a:gd name="T37" fmla="*/ 20 h 139"/>
              <a:gd name="T38" fmla="*/ 67 w 239"/>
              <a:gd name="T39" fmla="*/ 18 h 139"/>
              <a:gd name="T40" fmla="*/ 76 w 239"/>
              <a:gd name="T41" fmla="*/ 10 h 139"/>
              <a:gd name="T42" fmla="*/ 108 w 239"/>
              <a:gd name="T43" fmla="*/ 15 h 139"/>
              <a:gd name="T44" fmla="*/ 109 w 239"/>
              <a:gd name="T45" fmla="*/ 16 h 139"/>
              <a:gd name="T46" fmla="*/ 19 w 239"/>
              <a:gd name="T47" fmla="*/ 84 h 139"/>
              <a:gd name="T48" fmla="*/ 53 w 239"/>
              <a:gd name="T49" fmla="*/ 119 h 139"/>
              <a:gd name="T50" fmla="*/ 88 w 239"/>
              <a:gd name="T51" fmla="*/ 85 h 139"/>
              <a:gd name="T52" fmla="*/ 55 w 239"/>
              <a:gd name="T53" fmla="*/ 50 h 139"/>
              <a:gd name="T54" fmla="*/ 19 w 239"/>
              <a:gd name="T55" fmla="*/ 84 h 139"/>
              <a:gd name="T56" fmla="*/ 148 w 239"/>
              <a:gd name="T57" fmla="*/ 84 h 139"/>
              <a:gd name="T58" fmla="*/ 183 w 239"/>
              <a:gd name="T59" fmla="*/ 119 h 139"/>
              <a:gd name="T60" fmla="*/ 217 w 239"/>
              <a:gd name="T61" fmla="*/ 83 h 139"/>
              <a:gd name="T62" fmla="*/ 181 w 239"/>
              <a:gd name="T63" fmla="*/ 50 h 139"/>
              <a:gd name="T64" fmla="*/ 148 w 239"/>
              <a:gd name="T65" fmla="*/ 84 h 139"/>
              <a:gd name="T66" fmla="*/ 131 w 239"/>
              <a:gd name="T67" fmla="*/ 70 h 139"/>
              <a:gd name="T68" fmla="*/ 118 w 239"/>
              <a:gd name="T69" fmla="*/ 56 h 139"/>
              <a:gd name="T70" fmla="*/ 104 w 239"/>
              <a:gd name="T71" fmla="*/ 69 h 139"/>
              <a:gd name="T72" fmla="*/ 117 w 239"/>
              <a:gd name="T73" fmla="*/ 83 h 139"/>
              <a:gd name="T74" fmla="*/ 131 w 239"/>
              <a:gd name="T75" fmla="*/ 7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9" h="139">
                <a:moveTo>
                  <a:pt x="109" y="16"/>
                </a:moveTo>
                <a:cubicBezTo>
                  <a:pt x="115" y="13"/>
                  <a:pt x="121" y="13"/>
                  <a:pt x="127" y="16"/>
                </a:cubicBezTo>
                <a:cubicBezTo>
                  <a:pt x="128" y="15"/>
                  <a:pt x="128" y="13"/>
                  <a:pt x="129" y="12"/>
                </a:cubicBezTo>
                <a:cubicBezTo>
                  <a:pt x="136" y="2"/>
                  <a:pt x="150" y="1"/>
                  <a:pt x="159" y="9"/>
                </a:cubicBezTo>
                <a:cubicBezTo>
                  <a:pt x="162" y="12"/>
                  <a:pt x="165" y="15"/>
                  <a:pt x="168" y="18"/>
                </a:cubicBezTo>
                <a:cubicBezTo>
                  <a:pt x="169" y="19"/>
                  <a:pt x="170" y="20"/>
                  <a:pt x="171" y="20"/>
                </a:cubicBezTo>
                <a:cubicBezTo>
                  <a:pt x="181" y="20"/>
                  <a:pt x="189" y="24"/>
                  <a:pt x="197" y="29"/>
                </a:cubicBezTo>
                <a:cubicBezTo>
                  <a:pt x="203" y="35"/>
                  <a:pt x="210" y="40"/>
                  <a:pt x="217" y="46"/>
                </a:cubicBezTo>
                <a:cubicBezTo>
                  <a:pt x="235" y="62"/>
                  <a:pt x="239" y="91"/>
                  <a:pt x="226" y="112"/>
                </a:cubicBezTo>
                <a:cubicBezTo>
                  <a:pt x="214" y="129"/>
                  <a:pt x="194" y="139"/>
                  <a:pt x="173" y="135"/>
                </a:cubicBezTo>
                <a:cubicBezTo>
                  <a:pt x="152" y="131"/>
                  <a:pt x="136" y="116"/>
                  <a:pt x="132" y="95"/>
                </a:cubicBezTo>
                <a:cubicBezTo>
                  <a:pt x="132" y="94"/>
                  <a:pt x="131" y="94"/>
                  <a:pt x="131" y="93"/>
                </a:cubicBezTo>
                <a:cubicBezTo>
                  <a:pt x="122" y="97"/>
                  <a:pt x="114" y="98"/>
                  <a:pt x="104" y="93"/>
                </a:cubicBezTo>
                <a:cubicBezTo>
                  <a:pt x="104" y="94"/>
                  <a:pt x="104" y="95"/>
                  <a:pt x="104" y="96"/>
                </a:cubicBezTo>
                <a:cubicBezTo>
                  <a:pt x="98" y="122"/>
                  <a:pt x="72" y="139"/>
                  <a:pt x="47" y="135"/>
                </a:cubicBezTo>
                <a:cubicBezTo>
                  <a:pt x="23" y="132"/>
                  <a:pt x="5" y="114"/>
                  <a:pt x="2" y="90"/>
                </a:cubicBezTo>
                <a:cubicBezTo>
                  <a:pt x="0" y="73"/>
                  <a:pt x="6" y="58"/>
                  <a:pt x="19" y="46"/>
                </a:cubicBezTo>
                <a:cubicBezTo>
                  <a:pt x="26" y="40"/>
                  <a:pt x="34" y="34"/>
                  <a:pt x="42" y="28"/>
                </a:cubicBezTo>
                <a:cubicBezTo>
                  <a:pt x="48" y="23"/>
                  <a:pt x="56" y="20"/>
                  <a:pt x="64" y="20"/>
                </a:cubicBezTo>
                <a:cubicBezTo>
                  <a:pt x="65" y="20"/>
                  <a:pt x="67" y="19"/>
                  <a:pt x="67" y="18"/>
                </a:cubicBezTo>
                <a:cubicBezTo>
                  <a:pt x="70" y="16"/>
                  <a:pt x="73" y="13"/>
                  <a:pt x="76" y="10"/>
                </a:cubicBezTo>
                <a:cubicBezTo>
                  <a:pt x="87" y="0"/>
                  <a:pt x="101" y="2"/>
                  <a:pt x="108" y="15"/>
                </a:cubicBezTo>
                <a:cubicBezTo>
                  <a:pt x="108" y="15"/>
                  <a:pt x="109" y="15"/>
                  <a:pt x="109" y="16"/>
                </a:cubicBezTo>
                <a:close/>
                <a:moveTo>
                  <a:pt x="19" y="84"/>
                </a:moveTo>
                <a:cubicBezTo>
                  <a:pt x="19" y="103"/>
                  <a:pt x="34" y="119"/>
                  <a:pt x="53" y="119"/>
                </a:cubicBezTo>
                <a:cubicBezTo>
                  <a:pt x="72" y="119"/>
                  <a:pt x="88" y="104"/>
                  <a:pt x="88" y="85"/>
                </a:cubicBezTo>
                <a:cubicBezTo>
                  <a:pt x="88" y="66"/>
                  <a:pt x="73" y="50"/>
                  <a:pt x="55" y="50"/>
                </a:cubicBezTo>
                <a:cubicBezTo>
                  <a:pt x="35" y="50"/>
                  <a:pt x="19" y="64"/>
                  <a:pt x="19" y="84"/>
                </a:cubicBezTo>
                <a:close/>
                <a:moveTo>
                  <a:pt x="148" y="84"/>
                </a:moveTo>
                <a:cubicBezTo>
                  <a:pt x="148" y="104"/>
                  <a:pt x="163" y="119"/>
                  <a:pt x="183" y="119"/>
                </a:cubicBezTo>
                <a:cubicBezTo>
                  <a:pt x="203" y="118"/>
                  <a:pt x="217" y="102"/>
                  <a:pt x="217" y="83"/>
                </a:cubicBezTo>
                <a:cubicBezTo>
                  <a:pt x="216" y="64"/>
                  <a:pt x="200" y="49"/>
                  <a:pt x="181" y="50"/>
                </a:cubicBezTo>
                <a:cubicBezTo>
                  <a:pt x="163" y="50"/>
                  <a:pt x="147" y="66"/>
                  <a:pt x="148" y="84"/>
                </a:cubicBezTo>
                <a:close/>
                <a:moveTo>
                  <a:pt x="131" y="70"/>
                </a:moveTo>
                <a:cubicBezTo>
                  <a:pt x="131" y="62"/>
                  <a:pt x="126" y="56"/>
                  <a:pt x="118" y="56"/>
                </a:cubicBezTo>
                <a:cubicBezTo>
                  <a:pt x="110" y="55"/>
                  <a:pt x="104" y="62"/>
                  <a:pt x="104" y="69"/>
                </a:cubicBezTo>
                <a:cubicBezTo>
                  <a:pt x="104" y="77"/>
                  <a:pt x="110" y="83"/>
                  <a:pt x="117" y="83"/>
                </a:cubicBezTo>
                <a:cubicBezTo>
                  <a:pt x="125" y="83"/>
                  <a:pt x="131" y="77"/>
                  <a:pt x="131" y="70"/>
                </a:cubicBezTo>
                <a:close/>
              </a:path>
            </a:pathLst>
          </a:custGeom>
          <a:solidFill>
            <a:srgbClr val="00B050"/>
          </a:solidFill>
          <a:ln>
            <a:noFill/>
          </a:ln>
        </p:spPr>
        <p:txBody>
          <a:bodyPr vert="horz" wrap="square" lIns="82296" tIns="41148" rIns="82296" bIns="41148" numCol="1" anchor="t" anchorCtr="0" compatLnSpc="1">
            <a:prstTxWarp prst="textNoShape">
              <a:avLst/>
            </a:prstTxWarp>
          </a:bodyPr>
          <a:lstStyle/>
          <a:p>
            <a:pPr marL="0" marR="0" lvl="0" indent="0" algn="l" defTabSz="82292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endParaRPr>
          </a:p>
        </p:txBody>
      </p:sp>
      <p:sp>
        <p:nvSpPr>
          <p:cNvPr id="59" name="TextBox 58">
            <a:extLst>
              <a:ext uri="{FF2B5EF4-FFF2-40B4-BE49-F238E27FC236}">
                <a16:creationId xmlns:a16="http://schemas.microsoft.com/office/drawing/2014/main" id="{671619F4-2B92-CA42-9644-0B6C4885FAD4}"/>
              </a:ext>
            </a:extLst>
          </p:cNvPr>
          <p:cNvSpPr txBox="1"/>
          <p:nvPr/>
        </p:nvSpPr>
        <p:spPr>
          <a:xfrm>
            <a:off x="9827316" y="3718219"/>
            <a:ext cx="1887056" cy="584775"/>
          </a:xfrm>
          <a:prstGeom prst="rect">
            <a:avLst/>
          </a:prstGeom>
          <a:noFill/>
          <a:ln>
            <a:noFill/>
          </a:ln>
        </p:spPr>
        <p:txBody>
          <a:bodyPr wrap="none" rtlCol="0">
            <a:spAutoFit/>
          </a:bodyPr>
          <a:lstStyle/>
          <a:p>
            <a:pPr marL="0" marR="0" lvl="0" indent="0" algn="ctr" defTabSz="82292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rPr>
              <a:t>Visibility into</a:t>
            </a:r>
          </a:p>
          <a:p>
            <a:pPr marL="0" marR="0" lvl="0" indent="0" algn="ctr" defTabSz="82292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rPr>
              <a:t>Platform Integrity</a:t>
            </a:r>
          </a:p>
        </p:txBody>
      </p:sp>
      <p:sp>
        <p:nvSpPr>
          <p:cNvPr id="60" name="Freeform 37">
            <a:extLst>
              <a:ext uri="{FF2B5EF4-FFF2-40B4-BE49-F238E27FC236}">
                <a16:creationId xmlns:a16="http://schemas.microsoft.com/office/drawing/2014/main" id="{AD2D1D7A-24F7-A441-843F-9EDE91D87691}"/>
              </a:ext>
            </a:extLst>
          </p:cNvPr>
          <p:cNvSpPr>
            <a:spLocks noEditPoints="1"/>
          </p:cNvSpPr>
          <p:nvPr/>
        </p:nvSpPr>
        <p:spPr bwMode="auto">
          <a:xfrm>
            <a:off x="10565643" y="4505810"/>
            <a:ext cx="400406" cy="584574"/>
          </a:xfrm>
          <a:custGeom>
            <a:avLst/>
            <a:gdLst/>
            <a:ahLst/>
            <a:cxnLst>
              <a:cxn ang="0">
                <a:pos x="57" y="48"/>
              </a:cxn>
              <a:cxn ang="0">
                <a:pos x="57" y="43"/>
              </a:cxn>
              <a:cxn ang="0">
                <a:pos x="59" y="43"/>
              </a:cxn>
              <a:cxn ang="0">
                <a:pos x="60" y="42"/>
              </a:cxn>
              <a:cxn ang="0">
                <a:pos x="60" y="37"/>
              </a:cxn>
              <a:cxn ang="0">
                <a:pos x="72" y="20"/>
              </a:cxn>
              <a:cxn ang="0">
                <a:pos x="52" y="0"/>
              </a:cxn>
              <a:cxn ang="0">
                <a:pos x="32" y="20"/>
              </a:cxn>
              <a:cxn ang="0">
                <a:pos x="44" y="37"/>
              </a:cxn>
              <a:cxn ang="0">
                <a:pos x="44" y="42"/>
              </a:cxn>
              <a:cxn ang="0">
                <a:pos x="45" y="43"/>
              </a:cxn>
              <a:cxn ang="0">
                <a:pos x="47" y="43"/>
              </a:cxn>
              <a:cxn ang="0">
                <a:pos x="47" y="48"/>
              </a:cxn>
              <a:cxn ang="0">
                <a:pos x="17" y="61"/>
              </a:cxn>
              <a:cxn ang="0">
                <a:pos x="15" y="59"/>
              </a:cxn>
              <a:cxn ang="0">
                <a:pos x="15" y="59"/>
              </a:cxn>
              <a:cxn ang="0">
                <a:pos x="15" y="58"/>
              </a:cxn>
              <a:cxn ang="0">
                <a:pos x="11" y="54"/>
              </a:cxn>
              <a:cxn ang="0">
                <a:pos x="12" y="54"/>
              </a:cxn>
              <a:cxn ang="0">
                <a:pos x="12" y="52"/>
              </a:cxn>
              <a:cxn ang="0">
                <a:pos x="10" y="52"/>
              </a:cxn>
              <a:cxn ang="0">
                <a:pos x="3" y="59"/>
              </a:cxn>
              <a:cxn ang="0">
                <a:pos x="3" y="61"/>
              </a:cxn>
              <a:cxn ang="0">
                <a:pos x="5" y="61"/>
              </a:cxn>
              <a:cxn ang="0">
                <a:pos x="5" y="60"/>
              </a:cxn>
              <a:cxn ang="0">
                <a:pos x="9" y="64"/>
              </a:cxn>
              <a:cxn ang="0">
                <a:pos x="10" y="64"/>
              </a:cxn>
              <a:cxn ang="0">
                <a:pos x="11" y="64"/>
              </a:cxn>
              <a:cxn ang="0">
                <a:pos x="13" y="65"/>
              </a:cxn>
              <a:cxn ang="0">
                <a:pos x="0" y="100"/>
              </a:cxn>
              <a:cxn ang="0">
                <a:pos x="52" y="152"/>
              </a:cxn>
              <a:cxn ang="0">
                <a:pos x="104" y="100"/>
              </a:cxn>
              <a:cxn ang="0">
                <a:pos x="57" y="48"/>
              </a:cxn>
              <a:cxn ang="0">
                <a:pos x="45" y="28"/>
              </a:cxn>
              <a:cxn ang="0">
                <a:pos x="44" y="29"/>
              </a:cxn>
              <a:cxn ang="0">
                <a:pos x="44" y="33"/>
              </a:cxn>
              <a:cxn ang="0">
                <a:pos x="36" y="20"/>
              </a:cxn>
              <a:cxn ang="0">
                <a:pos x="52" y="4"/>
              </a:cxn>
              <a:cxn ang="0">
                <a:pos x="67" y="20"/>
              </a:cxn>
              <a:cxn ang="0">
                <a:pos x="60" y="33"/>
              </a:cxn>
              <a:cxn ang="0">
                <a:pos x="60" y="29"/>
              </a:cxn>
              <a:cxn ang="0">
                <a:pos x="59" y="28"/>
              </a:cxn>
              <a:cxn ang="0">
                <a:pos x="45" y="28"/>
              </a:cxn>
              <a:cxn ang="0">
                <a:pos x="52" y="140"/>
              </a:cxn>
              <a:cxn ang="0">
                <a:pos x="12" y="100"/>
              </a:cxn>
              <a:cxn ang="0">
                <a:pos x="52" y="60"/>
              </a:cxn>
              <a:cxn ang="0">
                <a:pos x="92" y="100"/>
              </a:cxn>
              <a:cxn ang="0">
                <a:pos x="52" y="140"/>
              </a:cxn>
            </a:cxnLst>
            <a:rect l="0" t="0" r="r" b="b"/>
            <a:pathLst>
              <a:path w="104" h="152">
                <a:moveTo>
                  <a:pt x="57" y="48"/>
                </a:moveTo>
                <a:cubicBezTo>
                  <a:pt x="57" y="43"/>
                  <a:pt x="57" y="43"/>
                  <a:pt x="57" y="43"/>
                </a:cubicBezTo>
                <a:cubicBezTo>
                  <a:pt x="59" y="43"/>
                  <a:pt x="59" y="43"/>
                  <a:pt x="59" y="43"/>
                </a:cubicBezTo>
                <a:cubicBezTo>
                  <a:pt x="60" y="43"/>
                  <a:pt x="60" y="43"/>
                  <a:pt x="60" y="42"/>
                </a:cubicBezTo>
                <a:cubicBezTo>
                  <a:pt x="60" y="37"/>
                  <a:pt x="60" y="37"/>
                  <a:pt x="60" y="37"/>
                </a:cubicBezTo>
                <a:cubicBezTo>
                  <a:pt x="67" y="34"/>
                  <a:pt x="72" y="28"/>
                  <a:pt x="72" y="20"/>
                </a:cubicBezTo>
                <a:cubicBezTo>
                  <a:pt x="72" y="9"/>
                  <a:pt x="63" y="0"/>
                  <a:pt x="52" y="0"/>
                </a:cubicBezTo>
                <a:cubicBezTo>
                  <a:pt x="41" y="0"/>
                  <a:pt x="32" y="9"/>
                  <a:pt x="32" y="20"/>
                </a:cubicBezTo>
                <a:cubicBezTo>
                  <a:pt x="32" y="28"/>
                  <a:pt x="37" y="34"/>
                  <a:pt x="44" y="37"/>
                </a:cubicBezTo>
                <a:cubicBezTo>
                  <a:pt x="44" y="42"/>
                  <a:pt x="44" y="42"/>
                  <a:pt x="44" y="42"/>
                </a:cubicBezTo>
                <a:cubicBezTo>
                  <a:pt x="44" y="43"/>
                  <a:pt x="44" y="43"/>
                  <a:pt x="45" y="43"/>
                </a:cubicBezTo>
                <a:cubicBezTo>
                  <a:pt x="47" y="43"/>
                  <a:pt x="47" y="43"/>
                  <a:pt x="47" y="43"/>
                </a:cubicBezTo>
                <a:cubicBezTo>
                  <a:pt x="47" y="48"/>
                  <a:pt x="47" y="48"/>
                  <a:pt x="47" y="48"/>
                </a:cubicBezTo>
                <a:cubicBezTo>
                  <a:pt x="35" y="49"/>
                  <a:pt x="25" y="54"/>
                  <a:pt x="17" y="61"/>
                </a:cubicBezTo>
                <a:cubicBezTo>
                  <a:pt x="15" y="59"/>
                  <a:pt x="15" y="59"/>
                  <a:pt x="15" y="59"/>
                </a:cubicBezTo>
                <a:cubicBezTo>
                  <a:pt x="15" y="59"/>
                  <a:pt x="15" y="59"/>
                  <a:pt x="15" y="59"/>
                </a:cubicBezTo>
                <a:cubicBezTo>
                  <a:pt x="16" y="59"/>
                  <a:pt x="16" y="58"/>
                  <a:pt x="15" y="58"/>
                </a:cubicBezTo>
                <a:cubicBezTo>
                  <a:pt x="11" y="54"/>
                  <a:pt x="11" y="54"/>
                  <a:pt x="11" y="54"/>
                </a:cubicBezTo>
                <a:cubicBezTo>
                  <a:pt x="12" y="54"/>
                  <a:pt x="12" y="54"/>
                  <a:pt x="12" y="54"/>
                </a:cubicBezTo>
                <a:cubicBezTo>
                  <a:pt x="12" y="53"/>
                  <a:pt x="12" y="52"/>
                  <a:pt x="12" y="52"/>
                </a:cubicBezTo>
                <a:cubicBezTo>
                  <a:pt x="11" y="51"/>
                  <a:pt x="10" y="51"/>
                  <a:pt x="10" y="52"/>
                </a:cubicBezTo>
                <a:cubicBezTo>
                  <a:pt x="3" y="59"/>
                  <a:pt x="3" y="59"/>
                  <a:pt x="3" y="59"/>
                </a:cubicBezTo>
                <a:cubicBezTo>
                  <a:pt x="2" y="59"/>
                  <a:pt x="2" y="60"/>
                  <a:pt x="3" y="61"/>
                </a:cubicBezTo>
                <a:cubicBezTo>
                  <a:pt x="3" y="61"/>
                  <a:pt x="4" y="61"/>
                  <a:pt x="5" y="61"/>
                </a:cubicBezTo>
                <a:cubicBezTo>
                  <a:pt x="5" y="60"/>
                  <a:pt x="5" y="60"/>
                  <a:pt x="5" y="60"/>
                </a:cubicBezTo>
                <a:cubicBezTo>
                  <a:pt x="9" y="64"/>
                  <a:pt x="9" y="64"/>
                  <a:pt x="9" y="64"/>
                </a:cubicBezTo>
                <a:cubicBezTo>
                  <a:pt x="10" y="64"/>
                  <a:pt x="10" y="64"/>
                  <a:pt x="10" y="64"/>
                </a:cubicBezTo>
                <a:cubicBezTo>
                  <a:pt x="11" y="64"/>
                  <a:pt x="11" y="64"/>
                  <a:pt x="11" y="64"/>
                </a:cubicBezTo>
                <a:cubicBezTo>
                  <a:pt x="13" y="65"/>
                  <a:pt x="13" y="65"/>
                  <a:pt x="13" y="65"/>
                </a:cubicBezTo>
                <a:cubicBezTo>
                  <a:pt x="5" y="75"/>
                  <a:pt x="0" y="87"/>
                  <a:pt x="0" y="100"/>
                </a:cubicBezTo>
                <a:cubicBezTo>
                  <a:pt x="0" y="129"/>
                  <a:pt x="23" y="152"/>
                  <a:pt x="52" y="152"/>
                </a:cubicBezTo>
                <a:cubicBezTo>
                  <a:pt x="81" y="152"/>
                  <a:pt x="104" y="129"/>
                  <a:pt x="104" y="100"/>
                </a:cubicBezTo>
                <a:cubicBezTo>
                  <a:pt x="104" y="73"/>
                  <a:pt x="84" y="50"/>
                  <a:pt x="57" y="48"/>
                </a:cubicBezTo>
                <a:close/>
                <a:moveTo>
                  <a:pt x="45" y="28"/>
                </a:moveTo>
                <a:cubicBezTo>
                  <a:pt x="44" y="28"/>
                  <a:pt x="44" y="28"/>
                  <a:pt x="44" y="29"/>
                </a:cubicBezTo>
                <a:cubicBezTo>
                  <a:pt x="44" y="33"/>
                  <a:pt x="44" y="33"/>
                  <a:pt x="44" y="33"/>
                </a:cubicBezTo>
                <a:cubicBezTo>
                  <a:pt x="39" y="30"/>
                  <a:pt x="36" y="25"/>
                  <a:pt x="36" y="20"/>
                </a:cubicBezTo>
                <a:cubicBezTo>
                  <a:pt x="36" y="11"/>
                  <a:pt x="43" y="4"/>
                  <a:pt x="52" y="4"/>
                </a:cubicBezTo>
                <a:cubicBezTo>
                  <a:pt x="61" y="4"/>
                  <a:pt x="67" y="11"/>
                  <a:pt x="67" y="20"/>
                </a:cubicBezTo>
                <a:cubicBezTo>
                  <a:pt x="67" y="25"/>
                  <a:pt x="65" y="30"/>
                  <a:pt x="60" y="33"/>
                </a:cubicBezTo>
                <a:cubicBezTo>
                  <a:pt x="60" y="29"/>
                  <a:pt x="60" y="29"/>
                  <a:pt x="60" y="29"/>
                </a:cubicBezTo>
                <a:cubicBezTo>
                  <a:pt x="60" y="28"/>
                  <a:pt x="60" y="28"/>
                  <a:pt x="59" y="28"/>
                </a:cubicBezTo>
                <a:lnTo>
                  <a:pt x="45" y="28"/>
                </a:lnTo>
                <a:close/>
                <a:moveTo>
                  <a:pt x="52" y="140"/>
                </a:moveTo>
                <a:cubicBezTo>
                  <a:pt x="30" y="140"/>
                  <a:pt x="12" y="122"/>
                  <a:pt x="12" y="100"/>
                </a:cubicBezTo>
                <a:cubicBezTo>
                  <a:pt x="12" y="78"/>
                  <a:pt x="30" y="60"/>
                  <a:pt x="52" y="60"/>
                </a:cubicBezTo>
                <a:cubicBezTo>
                  <a:pt x="74" y="60"/>
                  <a:pt x="92" y="78"/>
                  <a:pt x="92" y="100"/>
                </a:cubicBezTo>
                <a:cubicBezTo>
                  <a:pt x="92" y="122"/>
                  <a:pt x="74" y="140"/>
                  <a:pt x="52" y="140"/>
                </a:cubicBezTo>
                <a:close/>
              </a:path>
            </a:pathLst>
          </a:custGeom>
          <a:solidFill>
            <a:srgbClr val="00B050"/>
          </a:solidFill>
          <a:ln w="9525">
            <a:solidFill>
              <a:srgbClr val="6DBE49"/>
            </a:solidFill>
            <a:round/>
            <a:headEnd/>
            <a:tailEnd/>
          </a:ln>
        </p:spPr>
        <p:txBody>
          <a:bodyPr vert="horz" wrap="square" lIns="82296" tIns="41148" rIns="82296" bIns="41148" numCol="1" anchor="t" anchorCtr="0" compatLnSpc="1">
            <a:prstTxWarp prst="textNoShape">
              <a:avLst/>
            </a:prstTxWarp>
          </a:bodyPr>
          <a:lstStyle/>
          <a:p>
            <a:pPr marL="0" marR="0" lvl="0" indent="0" algn="l" defTabSz="82292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endParaRPr>
          </a:p>
        </p:txBody>
      </p:sp>
      <p:sp>
        <p:nvSpPr>
          <p:cNvPr id="61" name="TextBox 60">
            <a:extLst>
              <a:ext uri="{FF2B5EF4-FFF2-40B4-BE49-F238E27FC236}">
                <a16:creationId xmlns:a16="http://schemas.microsoft.com/office/drawing/2014/main" id="{0935672C-3AED-1C4D-9E0D-6AF042642F14}"/>
              </a:ext>
            </a:extLst>
          </p:cNvPr>
          <p:cNvSpPr txBox="1"/>
          <p:nvPr/>
        </p:nvSpPr>
        <p:spPr>
          <a:xfrm>
            <a:off x="9743601" y="5261139"/>
            <a:ext cx="2137125" cy="584775"/>
          </a:xfrm>
          <a:prstGeom prst="rect">
            <a:avLst/>
          </a:prstGeom>
          <a:noFill/>
          <a:ln>
            <a:noFill/>
          </a:ln>
        </p:spPr>
        <p:txBody>
          <a:bodyPr wrap="none" rtlCol="0">
            <a:spAutoFit/>
          </a:bodyPr>
          <a:lstStyle/>
          <a:p>
            <a:pPr marL="0" marR="0" lvl="0" indent="0" algn="ctr" defTabSz="82292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rPr>
              <a:t>Faster Identification</a:t>
            </a:r>
          </a:p>
          <a:p>
            <a:pPr marL="0" marR="0" lvl="0" indent="0" algn="ctr" defTabSz="82292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rPr>
              <a:t>of Threats</a:t>
            </a:r>
          </a:p>
        </p:txBody>
      </p:sp>
      <p:sp>
        <p:nvSpPr>
          <p:cNvPr id="62" name="Freeform 38">
            <a:extLst>
              <a:ext uri="{FF2B5EF4-FFF2-40B4-BE49-F238E27FC236}">
                <a16:creationId xmlns:a16="http://schemas.microsoft.com/office/drawing/2014/main" id="{E740E169-8CDB-F342-852B-41C41075D918}"/>
              </a:ext>
            </a:extLst>
          </p:cNvPr>
          <p:cNvSpPr>
            <a:spLocks/>
          </p:cNvSpPr>
          <p:nvPr/>
        </p:nvSpPr>
        <p:spPr bwMode="auto">
          <a:xfrm>
            <a:off x="10679851" y="4879192"/>
            <a:ext cx="111030" cy="185631"/>
          </a:xfrm>
          <a:custGeom>
            <a:avLst/>
            <a:gdLst/>
            <a:ahLst/>
            <a:cxnLst>
              <a:cxn ang="0">
                <a:pos x="16" y="24"/>
              </a:cxn>
              <a:cxn ang="0">
                <a:pos x="9" y="27"/>
              </a:cxn>
              <a:cxn ang="0">
                <a:pos x="9" y="34"/>
              </a:cxn>
              <a:cxn ang="0">
                <a:pos x="9" y="34"/>
              </a:cxn>
              <a:cxn ang="0">
                <a:pos x="4" y="39"/>
              </a:cxn>
              <a:cxn ang="0">
                <a:pos x="4" y="46"/>
              </a:cxn>
              <a:cxn ang="0">
                <a:pos x="10" y="43"/>
              </a:cxn>
              <a:cxn ang="0">
                <a:pos x="13" y="36"/>
              </a:cxn>
              <a:cxn ang="0">
                <a:pos x="13" y="36"/>
              </a:cxn>
              <a:cxn ang="0">
                <a:pos x="19" y="33"/>
              </a:cxn>
              <a:cxn ang="0">
                <a:pos x="18" y="26"/>
              </a:cxn>
              <a:cxn ang="0">
                <a:pos x="32" y="0"/>
              </a:cxn>
              <a:cxn ang="0">
                <a:pos x="16" y="24"/>
              </a:cxn>
            </a:cxnLst>
            <a:rect l="0" t="0" r="r" b="b"/>
            <a:pathLst>
              <a:path w="32" h="48">
                <a:moveTo>
                  <a:pt x="16" y="24"/>
                </a:moveTo>
                <a:cubicBezTo>
                  <a:pt x="13" y="23"/>
                  <a:pt x="10" y="24"/>
                  <a:pt x="9" y="27"/>
                </a:cubicBezTo>
                <a:cubicBezTo>
                  <a:pt x="7" y="29"/>
                  <a:pt x="8" y="32"/>
                  <a:pt x="9" y="34"/>
                </a:cubicBezTo>
                <a:cubicBezTo>
                  <a:pt x="9" y="34"/>
                  <a:pt x="9" y="34"/>
                  <a:pt x="9" y="34"/>
                </a:cubicBezTo>
                <a:cubicBezTo>
                  <a:pt x="6" y="37"/>
                  <a:pt x="6" y="38"/>
                  <a:pt x="4" y="39"/>
                </a:cubicBezTo>
                <a:cubicBezTo>
                  <a:pt x="0" y="43"/>
                  <a:pt x="4" y="46"/>
                  <a:pt x="4" y="46"/>
                </a:cubicBezTo>
                <a:cubicBezTo>
                  <a:pt x="4" y="46"/>
                  <a:pt x="8" y="48"/>
                  <a:pt x="10" y="43"/>
                </a:cubicBezTo>
                <a:cubicBezTo>
                  <a:pt x="11" y="40"/>
                  <a:pt x="12" y="40"/>
                  <a:pt x="13" y="36"/>
                </a:cubicBezTo>
                <a:cubicBezTo>
                  <a:pt x="13" y="36"/>
                  <a:pt x="13" y="36"/>
                  <a:pt x="13" y="36"/>
                </a:cubicBezTo>
                <a:cubicBezTo>
                  <a:pt x="15" y="36"/>
                  <a:pt x="18" y="35"/>
                  <a:pt x="19" y="33"/>
                </a:cubicBezTo>
                <a:cubicBezTo>
                  <a:pt x="21" y="31"/>
                  <a:pt x="20" y="28"/>
                  <a:pt x="18" y="26"/>
                </a:cubicBezTo>
                <a:cubicBezTo>
                  <a:pt x="32" y="0"/>
                  <a:pt x="32" y="0"/>
                  <a:pt x="32" y="0"/>
                </a:cubicBezTo>
                <a:lnTo>
                  <a:pt x="16" y="24"/>
                </a:lnTo>
                <a:close/>
              </a:path>
            </a:pathLst>
          </a:custGeom>
          <a:solidFill>
            <a:srgbClr val="00B050"/>
          </a:solidFill>
          <a:ln w="9525">
            <a:solidFill>
              <a:srgbClr val="6DBE49"/>
            </a:solidFill>
            <a:round/>
            <a:headEnd/>
            <a:tailEnd/>
          </a:ln>
        </p:spPr>
        <p:txBody>
          <a:bodyPr vert="horz" wrap="square" lIns="82296" tIns="41148" rIns="82296" bIns="41148" numCol="1" anchor="t" anchorCtr="0" compatLnSpc="1">
            <a:prstTxWarp prst="textNoShape">
              <a:avLst/>
            </a:prstTxWarp>
          </a:bodyPr>
          <a:lstStyle/>
          <a:p>
            <a:pPr marL="0" marR="0" lvl="0" indent="0" algn="l" defTabSz="82292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6EBE4A"/>
              </a:solidFill>
              <a:effectLst/>
              <a:uLnTx/>
              <a:uFillTx/>
              <a:latin typeface="Arial" panose="020B0604020202020204" pitchFamily="34" charset="0"/>
              <a:ea typeface=""/>
              <a:cs typeface="Arial" panose="020B0604020202020204" pitchFamily="34" charset="0"/>
            </a:endParaRPr>
          </a:p>
        </p:txBody>
      </p:sp>
      <p:sp>
        <p:nvSpPr>
          <p:cNvPr id="106" name="Rounded Rectangle 105">
            <a:extLst>
              <a:ext uri="{FF2B5EF4-FFF2-40B4-BE49-F238E27FC236}">
                <a16:creationId xmlns:a16="http://schemas.microsoft.com/office/drawing/2014/main" id="{AAB0B671-F7EE-3F42-9112-A419E79E2D8B}"/>
              </a:ext>
            </a:extLst>
          </p:cNvPr>
          <p:cNvSpPr/>
          <p:nvPr/>
        </p:nvSpPr>
        <p:spPr>
          <a:xfrm>
            <a:off x="641912" y="1603539"/>
            <a:ext cx="2909851" cy="3657600"/>
          </a:xfrm>
          <a:prstGeom prst="roundRect">
            <a:avLst>
              <a:gd name="adj" fmla="val 0"/>
            </a:avLst>
          </a:prstGeom>
          <a:solidFill>
            <a:srgbClr val="00BCEB">
              <a:alpha val="1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pic>
        <p:nvPicPr>
          <p:cNvPr id="107" name="Picture 106">
            <a:extLst>
              <a:ext uri="{FF2B5EF4-FFF2-40B4-BE49-F238E27FC236}">
                <a16:creationId xmlns:a16="http://schemas.microsoft.com/office/drawing/2014/main" id="{39E58D82-072B-F943-9083-0B907BA6DE49}"/>
              </a:ext>
            </a:extLst>
          </p:cNvPr>
          <p:cNvPicPr>
            <a:picLocks noChangeAspect="1"/>
          </p:cNvPicPr>
          <p:nvPr/>
        </p:nvPicPr>
        <p:blipFill>
          <a:blip r:embed="rId3"/>
          <a:stretch>
            <a:fillRect/>
          </a:stretch>
        </p:blipFill>
        <p:spPr>
          <a:xfrm>
            <a:off x="1152101" y="2307949"/>
            <a:ext cx="1934288" cy="2579045"/>
          </a:xfrm>
          <a:prstGeom prst="rect">
            <a:avLst/>
          </a:prstGeom>
          <a:effectLst>
            <a:outerShdw blurRad="508000" dir="2700000" algn="tl" rotWithShape="0">
              <a:srgbClr val="00BCEB">
                <a:alpha val="50000"/>
              </a:srgbClr>
            </a:outerShdw>
          </a:effectLst>
        </p:spPr>
      </p:pic>
      <p:sp>
        <p:nvSpPr>
          <p:cNvPr id="108" name="TextBox 107">
            <a:extLst>
              <a:ext uri="{FF2B5EF4-FFF2-40B4-BE49-F238E27FC236}">
                <a16:creationId xmlns:a16="http://schemas.microsoft.com/office/drawing/2014/main" id="{0A788280-7FD8-DB40-99F2-C9126C8F8C71}"/>
              </a:ext>
            </a:extLst>
          </p:cNvPr>
          <p:cNvSpPr txBox="1"/>
          <p:nvPr/>
        </p:nvSpPr>
        <p:spPr>
          <a:xfrm>
            <a:off x="213764" y="1560326"/>
            <a:ext cx="3569089" cy="584775"/>
          </a:xfrm>
          <a:prstGeom prst="rect">
            <a:avLst/>
          </a:prstGeom>
          <a:noFill/>
        </p:spPr>
        <p:txBody>
          <a:bodyPr wrap="square" rtlCol="0" anchor="b">
            <a:spAutoFit/>
          </a:bodyPr>
          <a:lstStyle/>
          <a:p>
            <a:pPr algn="ctr" defTabSz="457200"/>
            <a:r>
              <a:rPr lang="en-US" sz="1600" b="1" dirty="0">
                <a:latin typeface="Arial" panose="020B0604020202020204" pitchFamily="34" charset="0"/>
                <a:ea typeface="ＭＳ Ｐゴシック" pitchFamily="34" charset="-128"/>
                <a:cs typeface="Arial" panose="020B0604020202020204" pitchFamily="34" charset="0"/>
              </a:rPr>
              <a:t>Secure </a:t>
            </a:r>
            <a:br>
              <a:rPr lang="en-US" sz="1600" b="1" dirty="0">
                <a:latin typeface="Arial" panose="020B0604020202020204" pitchFamily="34" charset="0"/>
                <a:ea typeface="ＭＳ Ｐゴシック" pitchFamily="34" charset="-128"/>
                <a:cs typeface="Arial" panose="020B0604020202020204" pitchFamily="34" charset="0"/>
              </a:rPr>
            </a:br>
            <a:r>
              <a:rPr lang="en-US" sz="1600" b="1" dirty="0">
                <a:latin typeface="Arial" panose="020B0604020202020204" pitchFamily="34" charset="0"/>
                <a:ea typeface="ＭＳ Ｐゴシック" pitchFamily="34" charset="-128"/>
                <a:cs typeface="Arial" panose="020B0604020202020204" pitchFamily="34" charset="0"/>
              </a:rPr>
              <a:t>Development Lifecycle</a:t>
            </a:r>
          </a:p>
        </p:txBody>
      </p:sp>
      <p:sp>
        <p:nvSpPr>
          <p:cNvPr id="109" name="TextBox 108">
            <a:extLst>
              <a:ext uri="{FF2B5EF4-FFF2-40B4-BE49-F238E27FC236}">
                <a16:creationId xmlns:a16="http://schemas.microsoft.com/office/drawing/2014/main" id="{2A543694-F1FF-4C4A-A294-EFDC5721D5F6}"/>
              </a:ext>
            </a:extLst>
          </p:cNvPr>
          <p:cNvSpPr txBox="1"/>
          <p:nvPr/>
        </p:nvSpPr>
        <p:spPr>
          <a:xfrm>
            <a:off x="2685277" y="4026751"/>
            <a:ext cx="1786963" cy="276999"/>
          </a:xfrm>
          <a:prstGeom prst="rect">
            <a:avLst/>
          </a:prstGeom>
          <a:noFill/>
        </p:spPr>
        <p:txBody>
          <a:bodyPr wrap="square" rtlCol="0">
            <a:spAutoFit/>
          </a:bodyPr>
          <a:lstStyle/>
          <a:p>
            <a:pPr defTabSz="457200"/>
            <a:endParaRPr lang="en-US" sz="1200" dirty="0">
              <a:solidFill>
                <a:srgbClr val="FFFFFF"/>
              </a:solidFill>
              <a:latin typeface="Arial" panose="020B0604020202020204" pitchFamily="34" charset="0"/>
              <a:ea typeface="ＭＳ Ｐゴシック" pitchFamily="34" charset="-128"/>
              <a:cs typeface="Arial" panose="020B0604020202020204" pitchFamily="34" charset="0"/>
            </a:endParaRPr>
          </a:p>
        </p:txBody>
      </p:sp>
      <p:sp>
        <p:nvSpPr>
          <p:cNvPr id="110" name="TextBox 109">
            <a:extLst>
              <a:ext uri="{FF2B5EF4-FFF2-40B4-BE49-F238E27FC236}">
                <a16:creationId xmlns:a16="http://schemas.microsoft.com/office/drawing/2014/main" id="{0C929924-33BC-DD4B-94B6-3117125E7B19}"/>
              </a:ext>
            </a:extLst>
          </p:cNvPr>
          <p:cNvSpPr txBox="1"/>
          <p:nvPr/>
        </p:nvSpPr>
        <p:spPr>
          <a:xfrm>
            <a:off x="644254" y="2123820"/>
            <a:ext cx="2917176" cy="523220"/>
          </a:xfrm>
          <a:prstGeom prst="rect">
            <a:avLst/>
          </a:prstGeom>
          <a:noFill/>
        </p:spPr>
        <p:txBody>
          <a:bodyPr wrap="square" rtlCol="0" anchor="t">
            <a:spAutoFit/>
          </a:bodyPr>
          <a:lstStyle/>
          <a:p>
            <a:pPr algn="ctr" defTabSz="457200"/>
            <a:r>
              <a:rPr lang="en-US" sz="1400" dirty="0">
                <a:solidFill>
                  <a:srgbClr val="00BCEB"/>
                </a:solidFill>
                <a:latin typeface="Arial" panose="020B0604020202020204" pitchFamily="34" charset="0"/>
                <a:ea typeface="ＭＳ Ｐゴシック" pitchFamily="34" charset="-128"/>
                <a:cs typeface="Arial" panose="020B0604020202020204" pitchFamily="34" charset="0"/>
              </a:rPr>
              <a:t>Build Security, Privacy + Data Protection into the Business</a:t>
            </a:r>
          </a:p>
        </p:txBody>
      </p:sp>
      <p:sp>
        <p:nvSpPr>
          <p:cNvPr id="111" name="Rounded Rectangle 110">
            <a:extLst>
              <a:ext uri="{FF2B5EF4-FFF2-40B4-BE49-F238E27FC236}">
                <a16:creationId xmlns:a16="http://schemas.microsoft.com/office/drawing/2014/main" id="{387A5999-DFB5-2543-A20B-960D81078BAC}"/>
              </a:ext>
            </a:extLst>
          </p:cNvPr>
          <p:cNvSpPr/>
          <p:nvPr/>
        </p:nvSpPr>
        <p:spPr>
          <a:xfrm>
            <a:off x="2135108" y="4539717"/>
            <a:ext cx="1324645" cy="654324"/>
          </a:xfrm>
          <a:prstGeom prst="roundRect">
            <a:avLst>
              <a:gd name="adj" fmla="val 21670"/>
            </a:avLst>
          </a:prstGeom>
          <a:solidFill>
            <a:srgbClr val="00BCEB">
              <a:alpha val="2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13" name="Rounded Rectangle 112">
            <a:extLst>
              <a:ext uri="{FF2B5EF4-FFF2-40B4-BE49-F238E27FC236}">
                <a16:creationId xmlns:a16="http://schemas.microsoft.com/office/drawing/2014/main" id="{5512FF50-F77B-3645-839C-C521E91D4FB7}"/>
              </a:ext>
            </a:extLst>
          </p:cNvPr>
          <p:cNvSpPr/>
          <p:nvPr/>
        </p:nvSpPr>
        <p:spPr>
          <a:xfrm>
            <a:off x="734571" y="4539717"/>
            <a:ext cx="1324645" cy="654324"/>
          </a:xfrm>
          <a:prstGeom prst="roundRect">
            <a:avLst>
              <a:gd name="adj" fmla="val 21670"/>
            </a:avLst>
          </a:prstGeom>
          <a:solidFill>
            <a:srgbClr val="00BCEB">
              <a:alpha val="2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14" name="TextBox 113">
            <a:extLst>
              <a:ext uri="{FF2B5EF4-FFF2-40B4-BE49-F238E27FC236}">
                <a16:creationId xmlns:a16="http://schemas.microsoft.com/office/drawing/2014/main" id="{5FB87740-B144-F24E-9A01-79669A0DABAC}"/>
              </a:ext>
            </a:extLst>
          </p:cNvPr>
          <p:cNvSpPr txBox="1"/>
          <p:nvPr/>
        </p:nvSpPr>
        <p:spPr>
          <a:xfrm>
            <a:off x="547320" y="4547197"/>
            <a:ext cx="1738014" cy="646331"/>
          </a:xfrm>
          <a:prstGeom prst="rect">
            <a:avLst/>
          </a:prstGeom>
          <a:noFill/>
        </p:spPr>
        <p:txBody>
          <a:bodyPr wrap="square" rtlCol="0">
            <a:spAutoFit/>
          </a:bodyPr>
          <a:lstStyle/>
          <a:p>
            <a:pPr algn="ctr" defTabSz="457200"/>
            <a:r>
              <a:rPr lang="en-US" sz="1200" dirty="0">
                <a:latin typeface="Arial" panose="020B0604020202020204" pitchFamily="34" charset="0"/>
                <a:ea typeface="ＭＳ Ｐゴシック" pitchFamily="34" charset="-128"/>
                <a:cs typeface="Arial" panose="020B0604020202020204" pitchFamily="34" charset="0"/>
              </a:rPr>
              <a:t>Prevent </a:t>
            </a:r>
            <a:br>
              <a:rPr lang="en-US" sz="1200" dirty="0">
                <a:latin typeface="Arial" panose="020B0604020202020204" pitchFamily="34" charset="0"/>
                <a:ea typeface="ＭＳ Ｐゴシック" pitchFamily="34" charset="-128"/>
                <a:cs typeface="Arial" panose="020B0604020202020204" pitchFamily="34" charset="0"/>
              </a:rPr>
            </a:br>
            <a:r>
              <a:rPr lang="en-US" sz="1200" dirty="0">
                <a:latin typeface="Arial" panose="020B0604020202020204" pitchFamily="34" charset="0"/>
                <a:ea typeface="ＭＳ Ｐゴシック" pitchFamily="34" charset="-128"/>
                <a:cs typeface="Arial" panose="020B0604020202020204" pitchFamily="34" charset="0"/>
              </a:rPr>
              <a:t>Vulnerabilities </a:t>
            </a:r>
            <a:br>
              <a:rPr lang="en-US" sz="1200" dirty="0">
                <a:latin typeface="Arial" panose="020B0604020202020204" pitchFamily="34" charset="0"/>
                <a:ea typeface="ＭＳ Ｐゴシック" pitchFamily="34" charset="-128"/>
                <a:cs typeface="Arial" panose="020B0604020202020204" pitchFamily="34" charset="0"/>
              </a:rPr>
            </a:br>
            <a:r>
              <a:rPr lang="en-US" sz="1200" dirty="0">
                <a:latin typeface="Arial" panose="020B0604020202020204" pitchFamily="34" charset="0"/>
                <a:ea typeface="ＭＳ Ｐゴシック" pitchFamily="34" charset="-128"/>
                <a:cs typeface="Arial" panose="020B0604020202020204" pitchFamily="34" charset="0"/>
              </a:rPr>
              <a:t>in Our Offers</a:t>
            </a:r>
          </a:p>
        </p:txBody>
      </p:sp>
      <p:sp>
        <p:nvSpPr>
          <p:cNvPr id="116" name="TextBox 115">
            <a:extLst>
              <a:ext uri="{FF2B5EF4-FFF2-40B4-BE49-F238E27FC236}">
                <a16:creationId xmlns:a16="http://schemas.microsoft.com/office/drawing/2014/main" id="{78EB3255-2786-9A47-B8AB-D25A176531AC}"/>
              </a:ext>
            </a:extLst>
          </p:cNvPr>
          <p:cNvSpPr txBox="1"/>
          <p:nvPr/>
        </p:nvSpPr>
        <p:spPr>
          <a:xfrm>
            <a:off x="2181407" y="4641294"/>
            <a:ext cx="1267256" cy="461665"/>
          </a:xfrm>
          <a:prstGeom prst="rect">
            <a:avLst/>
          </a:prstGeom>
          <a:noFill/>
        </p:spPr>
        <p:txBody>
          <a:bodyPr wrap="square" rtlCol="0">
            <a:spAutoFit/>
          </a:bodyPr>
          <a:lstStyle/>
          <a:p>
            <a:pPr algn="ctr" defTabSz="457200"/>
            <a:r>
              <a:rPr lang="en-US" sz="1200" dirty="0">
                <a:latin typeface="Arial" panose="020B0604020202020204" pitchFamily="34" charset="0"/>
                <a:ea typeface="ＭＳ Ｐゴシック" pitchFamily="34" charset="-128"/>
                <a:cs typeface="Arial" panose="020B0604020202020204" pitchFamily="34" charset="0"/>
              </a:rPr>
              <a:t>Data Protection </a:t>
            </a:r>
            <a:br>
              <a:rPr lang="en-US" sz="1200" dirty="0">
                <a:latin typeface="Arial" panose="020B0604020202020204" pitchFamily="34" charset="0"/>
                <a:ea typeface="ＭＳ Ｐゴシック" pitchFamily="34" charset="-128"/>
                <a:cs typeface="Arial" panose="020B0604020202020204" pitchFamily="34" charset="0"/>
              </a:rPr>
            </a:br>
            <a:r>
              <a:rPr lang="en-US" sz="1200" dirty="0">
                <a:latin typeface="Arial" panose="020B0604020202020204" pitchFamily="34" charset="0"/>
                <a:ea typeface="ＭＳ Ｐゴシック" pitchFamily="34" charset="-128"/>
                <a:cs typeface="Arial" panose="020B0604020202020204" pitchFamily="34" charset="0"/>
              </a:rPr>
              <a:t>+ Proper Use</a:t>
            </a:r>
          </a:p>
        </p:txBody>
      </p:sp>
      <p:grpSp>
        <p:nvGrpSpPr>
          <p:cNvPr id="117" name="Group 116">
            <a:extLst>
              <a:ext uri="{FF2B5EF4-FFF2-40B4-BE49-F238E27FC236}">
                <a16:creationId xmlns:a16="http://schemas.microsoft.com/office/drawing/2014/main" id="{4672F85A-B8C5-054D-A27C-83347786640A}"/>
              </a:ext>
            </a:extLst>
          </p:cNvPr>
          <p:cNvGrpSpPr/>
          <p:nvPr/>
        </p:nvGrpSpPr>
        <p:grpSpPr>
          <a:xfrm>
            <a:off x="6554467" y="1603539"/>
            <a:ext cx="2909851" cy="3657600"/>
            <a:chOff x="3117075" y="1109001"/>
            <a:chExt cx="2909851" cy="3657600"/>
          </a:xfrm>
        </p:grpSpPr>
        <p:sp>
          <p:nvSpPr>
            <p:cNvPr id="118" name="Rounded Rectangle 117">
              <a:extLst>
                <a:ext uri="{FF2B5EF4-FFF2-40B4-BE49-F238E27FC236}">
                  <a16:creationId xmlns:a16="http://schemas.microsoft.com/office/drawing/2014/main" id="{89D2F42C-021A-554C-862C-142256D7CC23}"/>
                </a:ext>
              </a:extLst>
            </p:cNvPr>
            <p:cNvSpPr/>
            <p:nvPr/>
          </p:nvSpPr>
          <p:spPr>
            <a:xfrm>
              <a:off x="3117075" y="1109001"/>
              <a:ext cx="2909851" cy="3657600"/>
            </a:xfrm>
            <a:prstGeom prst="roundRect">
              <a:avLst>
                <a:gd name="adj" fmla="val 0"/>
              </a:avLst>
            </a:prstGeom>
            <a:solidFill>
              <a:srgbClr val="00BCEB">
                <a:alpha val="1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BF3A5958-9B70-954E-9FDF-FB7D19F87700}"/>
                </a:ext>
              </a:extLst>
            </p:cNvPr>
            <p:cNvSpPr txBox="1"/>
            <p:nvPr/>
          </p:nvSpPr>
          <p:spPr>
            <a:xfrm>
              <a:off x="3199482" y="1188899"/>
              <a:ext cx="2745036" cy="338554"/>
            </a:xfrm>
            <a:prstGeom prst="rect">
              <a:avLst/>
            </a:prstGeom>
            <a:noFill/>
          </p:spPr>
          <p:txBody>
            <a:bodyPr wrap="square" rtlCol="0" anchor="b">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Value Chain Security</a:t>
              </a:r>
            </a:p>
          </p:txBody>
        </p:sp>
        <p:sp>
          <p:nvSpPr>
            <p:cNvPr id="121" name="Rounded Rectangle 120">
              <a:extLst>
                <a:ext uri="{FF2B5EF4-FFF2-40B4-BE49-F238E27FC236}">
                  <a16:creationId xmlns:a16="http://schemas.microsoft.com/office/drawing/2014/main" id="{1BD59780-EF74-6F46-9923-926B5EB4A2FD}"/>
                </a:ext>
              </a:extLst>
            </p:cNvPr>
            <p:cNvSpPr/>
            <p:nvPr/>
          </p:nvSpPr>
          <p:spPr>
            <a:xfrm>
              <a:off x="3216116" y="4045179"/>
              <a:ext cx="2711768" cy="654324"/>
            </a:xfrm>
            <a:prstGeom prst="roundRect">
              <a:avLst>
                <a:gd name="adj" fmla="val 21272"/>
              </a:avLst>
            </a:prstGeom>
            <a:solidFill>
              <a:srgbClr val="00BCEB">
                <a:alpha val="2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9DC38A3B-7C9A-9047-82CF-9A22D8CD9B3D}"/>
                </a:ext>
              </a:extLst>
            </p:cNvPr>
            <p:cNvSpPr txBox="1"/>
            <p:nvPr/>
          </p:nvSpPr>
          <p:spPr>
            <a:xfrm>
              <a:off x="3596142" y="4135181"/>
              <a:ext cx="1951716"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Prevent Misuse of IP, Tamper + Counterfeit </a:t>
              </a:r>
            </a:p>
          </p:txBody>
        </p:sp>
        <p:grpSp>
          <p:nvGrpSpPr>
            <p:cNvPr id="123" name="Group 122">
              <a:extLst>
                <a:ext uri="{FF2B5EF4-FFF2-40B4-BE49-F238E27FC236}">
                  <a16:creationId xmlns:a16="http://schemas.microsoft.com/office/drawing/2014/main" id="{98786323-0DBF-F047-B8AD-25C495C9075B}"/>
                </a:ext>
              </a:extLst>
            </p:cNvPr>
            <p:cNvGrpSpPr/>
            <p:nvPr/>
          </p:nvGrpSpPr>
          <p:grpSpPr>
            <a:xfrm>
              <a:off x="3865852" y="2234212"/>
              <a:ext cx="1412296" cy="1412296"/>
              <a:chOff x="3700993" y="2221758"/>
              <a:chExt cx="1742015" cy="1742015"/>
            </a:xfrm>
          </p:grpSpPr>
          <p:pic>
            <p:nvPicPr>
              <p:cNvPr id="124" name="Picture 123">
                <a:extLst>
                  <a:ext uri="{FF2B5EF4-FFF2-40B4-BE49-F238E27FC236}">
                    <a16:creationId xmlns:a16="http://schemas.microsoft.com/office/drawing/2014/main" id="{53A75066-7C62-E648-A340-BAEA97116D72}"/>
                  </a:ext>
                </a:extLst>
              </p:cNvPr>
              <p:cNvPicPr>
                <a:picLocks noChangeAspect="1"/>
              </p:cNvPicPr>
              <p:nvPr/>
            </p:nvPicPr>
            <p:blipFill>
              <a:blip r:embed="rId4"/>
              <a:srcRect/>
              <a:stretch/>
            </p:blipFill>
            <p:spPr>
              <a:xfrm>
                <a:off x="3889374" y="2395285"/>
                <a:ext cx="1365250" cy="1365250"/>
              </a:xfrm>
              <a:prstGeom prst="rect">
                <a:avLst/>
              </a:prstGeom>
              <a:effectLst>
                <a:outerShdw blurRad="1104900" dir="5400000" algn="t" rotWithShape="0">
                  <a:srgbClr val="00BCEB">
                    <a:alpha val="75000"/>
                  </a:srgbClr>
                </a:outerShdw>
              </a:effectLst>
            </p:spPr>
          </p:pic>
          <p:sp>
            <p:nvSpPr>
              <p:cNvPr id="125" name="Oval 124">
                <a:extLst>
                  <a:ext uri="{FF2B5EF4-FFF2-40B4-BE49-F238E27FC236}">
                    <a16:creationId xmlns:a16="http://schemas.microsoft.com/office/drawing/2014/main" id="{B8A424CA-053A-784E-B3D2-6A19EFF10D5F}"/>
                  </a:ext>
                </a:extLst>
              </p:cNvPr>
              <p:cNvSpPr/>
              <p:nvPr/>
            </p:nvSpPr>
            <p:spPr>
              <a:xfrm>
                <a:off x="3700993" y="2221758"/>
                <a:ext cx="1742015" cy="1742015"/>
              </a:xfrm>
              <a:prstGeom prst="ellipse">
                <a:avLst/>
              </a:prstGeom>
              <a:noFill/>
              <a:ln w="25400" cap="rnd" cmpd="sng" algn="ctr">
                <a:solidFill>
                  <a:srgbClr val="00BCEB"/>
                </a:solidFill>
                <a:prstDash val="lgDash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grpSp>
      </p:grpSp>
      <p:grpSp>
        <p:nvGrpSpPr>
          <p:cNvPr id="126" name="Group 125">
            <a:extLst>
              <a:ext uri="{FF2B5EF4-FFF2-40B4-BE49-F238E27FC236}">
                <a16:creationId xmlns:a16="http://schemas.microsoft.com/office/drawing/2014/main" id="{54FAF0D7-3687-9E47-B139-B041D5DA7CEF}"/>
              </a:ext>
            </a:extLst>
          </p:cNvPr>
          <p:cNvGrpSpPr/>
          <p:nvPr/>
        </p:nvGrpSpPr>
        <p:grpSpPr>
          <a:xfrm>
            <a:off x="3354704" y="1603539"/>
            <a:ext cx="3396823" cy="3657600"/>
            <a:chOff x="5837883" y="1109001"/>
            <a:chExt cx="3396823" cy="3657600"/>
          </a:xfrm>
        </p:grpSpPr>
        <p:sp>
          <p:nvSpPr>
            <p:cNvPr id="127" name="TextBox 126">
              <a:extLst>
                <a:ext uri="{FF2B5EF4-FFF2-40B4-BE49-F238E27FC236}">
                  <a16:creationId xmlns:a16="http://schemas.microsoft.com/office/drawing/2014/main" id="{B5C5DB0F-272E-544E-A83E-49E23CFE0DD9}"/>
                </a:ext>
              </a:extLst>
            </p:cNvPr>
            <p:cNvSpPr txBox="1"/>
            <p:nvPr/>
          </p:nvSpPr>
          <p:spPr>
            <a:xfrm>
              <a:off x="5837883" y="1188899"/>
              <a:ext cx="3396823" cy="338554"/>
            </a:xfrm>
            <a:prstGeom prst="rect">
              <a:avLst/>
            </a:prstGeom>
            <a:noFill/>
          </p:spPr>
          <p:txBody>
            <a:bodyPr wrap="square" rtlCol="0" anchor="b">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Trust Anchor Module</a:t>
              </a:r>
            </a:p>
          </p:txBody>
        </p:sp>
        <p:sp>
          <p:nvSpPr>
            <p:cNvPr id="128" name="Rounded Rectangle 127">
              <a:extLst>
                <a:ext uri="{FF2B5EF4-FFF2-40B4-BE49-F238E27FC236}">
                  <a16:creationId xmlns:a16="http://schemas.microsoft.com/office/drawing/2014/main" id="{07AEA26E-879C-B04D-9BA9-44C56153C8D3}"/>
                </a:ext>
              </a:extLst>
            </p:cNvPr>
            <p:cNvSpPr/>
            <p:nvPr/>
          </p:nvSpPr>
          <p:spPr>
            <a:xfrm>
              <a:off x="6081369" y="1109001"/>
              <a:ext cx="2909851" cy="3657600"/>
            </a:xfrm>
            <a:prstGeom prst="roundRect">
              <a:avLst>
                <a:gd name="adj" fmla="val 0"/>
              </a:avLst>
            </a:prstGeom>
            <a:solidFill>
              <a:srgbClr val="00BCEB">
                <a:alpha val="1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2F0A57C8-4AE0-DE41-9E1C-0A9A28CA9869}"/>
                </a:ext>
              </a:extLst>
            </p:cNvPr>
            <p:cNvSpPr txBox="1"/>
            <p:nvPr/>
          </p:nvSpPr>
          <p:spPr>
            <a:xfrm>
              <a:off x="6349071" y="1629282"/>
              <a:ext cx="2374446" cy="523220"/>
            </a:xfrm>
            <a:prstGeom prst="rect">
              <a:avLst/>
            </a:prstGeom>
            <a:noFill/>
          </p:spPr>
          <p:txBody>
            <a:bodyPr wrap="square" rtlCol="0" anchor="t">
              <a:spAutoFit/>
            </a:bodyPr>
            <a:lstStyle>
              <a:defPPr>
                <a:defRPr lang="en-US"/>
              </a:defPPr>
              <a:lvl1pPr algn="ctr">
                <a:defRPr sz="1400">
                  <a:latin typeface="CiscoSansTT" panose="020B0503020201020303" pitchFamily="34" charset="0"/>
                  <a:cs typeface="CiscoSansTT" panose="020B0503020201020303"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CEB"/>
                  </a:solidFill>
                  <a:effectLst/>
                  <a:uLnTx/>
                  <a:uFillTx/>
                  <a:latin typeface="Arial" panose="020B0604020202020204" pitchFamily="34" charset="0"/>
                  <a:ea typeface="ＭＳ Ｐゴシック" pitchFamily="34" charset="-128"/>
                  <a:cs typeface="Arial" panose="020B0604020202020204" pitchFamily="34" charset="0"/>
                </a:rPr>
                <a:t>Secure Boot &amp; </a:t>
              </a:r>
              <a:br>
                <a:rPr kumimoji="0" lang="en-US" sz="1400" b="0" i="0" u="none" strike="noStrike" kern="0" cap="none" spc="0" normalizeH="0" baseline="0" noProof="0" dirty="0">
                  <a:ln>
                    <a:noFill/>
                  </a:ln>
                  <a:solidFill>
                    <a:srgbClr val="00BCEB"/>
                  </a:solidFill>
                  <a:effectLst/>
                  <a:uLnTx/>
                  <a:uFillTx/>
                  <a:latin typeface="Arial" panose="020B0604020202020204" pitchFamily="34" charset="0"/>
                  <a:ea typeface="ＭＳ Ｐゴシック" pitchFamily="34" charset="-128"/>
                  <a:cs typeface="Arial" panose="020B0604020202020204" pitchFamily="34" charset="0"/>
                </a:rPr>
              </a:br>
              <a:r>
                <a:rPr kumimoji="0" lang="en-US" sz="1400" b="0" i="0" u="none" strike="noStrike" kern="0" cap="none" spc="0" normalizeH="0" baseline="0" noProof="0" dirty="0">
                  <a:ln>
                    <a:noFill/>
                  </a:ln>
                  <a:solidFill>
                    <a:srgbClr val="00BCEB"/>
                  </a:solidFill>
                  <a:effectLst/>
                  <a:uLnTx/>
                  <a:uFillTx/>
                  <a:latin typeface="Arial" panose="020B0604020202020204" pitchFamily="34" charset="0"/>
                  <a:ea typeface="ＭＳ Ｐゴシック" pitchFamily="34" charset="-128"/>
                  <a:cs typeface="Arial" panose="020B0604020202020204" pitchFamily="34" charset="0"/>
                </a:rPr>
                <a:t>Run Time Defenses</a:t>
              </a:r>
            </a:p>
          </p:txBody>
        </p:sp>
        <p:sp>
          <p:nvSpPr>
            <p:cNvPr id="132" name="Rounded Rectangle 131">
              <a:extLst>
                <a:ext uri="{FF2B5EF4-FFF2-40B4-BE49-F238E27FC236}">
                  <a16:creationId xmlns:a16="http://schemas.microsoft.com/office/drawing/2014/main" id="{3004F7DB-0B5D-8E4A-878D-72B9EFC20016}"/>
                </a:ext>
              </a:extLst>
            </p:cNvPr>
            <p:cNvSpPr/>
            <p:nvPr/>
          </p:nvSpPr>
          <p:spPr>
            <a:xfrm>
              <a:off x="6180410" y="4045179"/>
              <a:ext cx="2711768" cy="654324"/>
            </a:xfrm>
            <a:prstGeom prst="roundRect">
              <a:avLst>
                <a:gd name="adj" fmla="val 18132"/>
              </a:avLst>
            </a:prstGeom>
            <a:solidFill>
              <a:srgbClr val="00BCEB">
                <a:alpha val="2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9E8E0C91-2AC9-344B-94F7-DFA012293E50}"/>
                </a:ext>
              </a:extLst>
            </p:cNvPr>
            <p:cNvSpPr txBox="1"/>
            <p:nvPr/>
          </p:nvSpPr>
          <p:spPr>
            <a:xfrm>
              <a:off x="6520547" y="4146756"/>
              <a:ext cx="2031494" cy="461665"/>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Ensure Software + Hardware Integrity</a:t>
              </a:r>
            </a:p>
          </p:txBody>
        </p:sp>
        <p:grpSp>
          <p:nvGrpSpPr>
            <p:cNvPr id="140" name="Group 139">
              <a:extLst>
                <a:ext uri="{FF2B5EF4-FFF2-40B4-BE49-F238E27FC236}">
                  <a16:creationId xmlns:a16="http://schemas.microsoft.com/office/drawing/2014/main" id="{34146141-3852-FF4A-A953-D75295E11179}"/>
                </a:ext>
              </a:extLst>
            </p:cNvPr>
            <p:cNvGrpSpPr/>
            <p:nvPr/>
          </p:nvGrpSpPr>
          <p:grpSpPr>
            <a:xfrm>
              <a:off x="6939000" y="2419345"/>
              <a:ext cx="1194588" cy="1070256"/>
              <a:chOff x="7043736" y="2686051"/>
              <a:chExt cx="1045743" cy="936904"/>
            </a:xfrm>
            <a:effectLst>
              <a:outerShdw blurRad="762000" algn="ctr" rotWithShape="0">
                <a:srgbClr val="00BCEB">
                  <a:alpha val="46000"/>
                </a:srgbClr>
              </a:outerShdw>
            </a:effectLst>
          </p:grpSpPr>
          <p:grpSp>
            <p:nvGrpSpPr>
              <p:cNvPr id="141" name="Group 140">
                <a:extLst>
                  <a:ext uri="{FF2B5EF4-FFF2-40B4-BE49-F238E27FC236}">
                    <a16:creationId xmlns:a16="http://schemas.microsoft.com/office/drawing/2014/main" id="{29C47220-BC7C-024A-802F-ED31DE25AC14}"/>
                  </a:ext>
                </a:extLst>
              </p:cNvPr>
              <p:cNvGrpSpPr/>
              <p:nvPr/>
            </p:nvGrpSpPr>
            <p:grpSpPr>
              <a:xfrm>
                <a:off x="7098155" y="2686051"/>
                <a:ext cx="936906" cy="936904"/>
                <a:chOff x="7027208" y="2586528"/>
                <a:chExt cx="1078799" cy="1078799"/>
              </a:xfrm>
            </p:grpSpPr>
            <p:grpSp>
              <p:nvGrpSpPr>
                <p:cNvPr id="144" name="Group 143">
                  <a:extLst>
                    <a:ext uri="{FF2B5EF4-FFF2-40B4-BE49-F238E27FC236}">
                      <a16:creationId xmlns:a16="http://schemas.microsoft.com/office/drawing/2014/main" id="{CD4CFA53-6104-2840-BD30-24A1E428D1C1}"/>
                    </a:ext>
                  </a:extLst>
                </p:cNvPr>
                <p:cNvGrpSpPr/>
                <p:nvPr/>
              </p:nvGrpSpPr>
              <p:grpSpPr>
                <a:xfrm>
                  <a:off x="7027208" y="2586528"/>
                  <a:ext cx="1078799" cy="1078799"/>
                  <a:chOff x="7141508" y="2586528"/>
                  <a:chExt cx="1078799" cy="1078799"/>
                </a:xfrm>
                <a:solidFill>
                  <a:srgbClr val="FFFFFF">
                    <a:lumMod val="75000"/>
                  </a:srgbClr>
                </a:solidFill>
              </p:grpSpPr>
              <p:grpSp>
                <p:nvGrpSpPr>
                  <p:cNvPr id="146" name="Group 145">
                    <a:extLst>
                      <a:ext uri="{FF2B5EF4-FFF2-40B4-BE49-F238E27FC236}">
                        <a16:creationId xmlns:a16="http://schemas.microsoft.com/office/drawing/2014/main" id="{BE588F68-02F1-114E-AA62-3B71AC336296}"/>
                      </a:ext>
                    </a:extLst>
                  </p:cNvPr>
                  <p:cNvGrpSpPr/>
                  <p:nvPr/>
                </p:nvGrpSpPr>
                <p:grpSpPr>
                  <a:xfrm>
                    <a:off x="7460168" y="2586528"/>
                    <a:ext cx="441481" cy="1078799"/>
                    <a:chOff x="7460168" y="2586528"/>
                    <a:chExt cx="441481" cy="1078799"/>
                  </a:xfrm>
                  <a:grpFill/>
                </p:grpSpPr>
                <p:sp>
                  <p:nvSpPr>
                    <p:cNvPr id="155" name="Rounded Rectangle 154">
                      <a:extLst>
                        <a:ext uri="{FF2B5EF4-FFF2-40B4-BE49-F238E27FC236}">
                          <a16:creationId xmlns:a16="http://schemas.microsoft.com/office/drawing/2014/main" id="{9F7CC866-BE04-554A-8EC4-0D197D81E227}"/>
                        </a:ext>
                      </a:extLst>
                    </p:cNvPr>
                    <p:cNvSpPr/>
                    <p:nvPr/>
                  </p:nvSpPr>
                  <p:spPr>
                    <a:xfrm>
                      <a:off x="7460168" y="2586528"/>
                      <a:ext cx="71094" cy="1078799"/>
                    </a:xfrm>
                    <a:prstGeom prst="roundRect">
                      <a:avLst>
                        <a:gd name="adj" fmla="val 50000"/>
                      </a:avLst>
                    </a:prstGeom>
                    <a:grp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56" name="Rounded Rectangle 155">
                      <a:extLst>
                        <a:ext uri="{FF2B5EF4-FFF2-40B4-BE49-F238E27FC236}">
                          <a16:creationId xmlns:a16="http://schemas.microsoft.com/office/drawing/2014/main" id="{81336FE1-1CBD-E04C-A619-8649F45C370A}"/>
                        </a:ext>
                      </a:extLst>
                    </p:cNvPr>
                    <p:cNvSpPr/>
                    <p:nvPr/>
                  </p:nvSpPr>
                  <p:spPr>
                    <a:xfrm>
                      <a:off x="7645361" y="2586528"/>
                      <a:ext cx="71094" cy="1078799"/>
                    </a:xfrm>
                    <a:prstGeom prst="roundRect">
                      <a:avLst>
                        <a:gd name="adj" fmla="val 50000"/>
                      </a:avLst>
                    </a:prstGeom>
                    <a:grp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57" name="Rounded Rectangle 156">
                      <a:extLst>
                        <a:ext uri="{FF2B5EF4-FFF2-40B4-BE49-F238E27FC236}">
                          <a16:creationId xmlns:a16="http://schemas.microsoft.com/office/drawing/2014/main" id="{A3765BB7-2095-5040-86BA-18DB9394780C}"/>
                        </a:ext>
                      </a:extLst>
                    </p:cNvPr>
                    <p:cNvSpPr/>
                    <p:nvPr/>
                  </p:nvSpPr>
                  <p:spPr>
                    <a:xfrm>
                      <a:off x="7830555" y="2586528"/>
                      <a:ext cx="71094" cy="1078799"/>
                    </a:xfrm>
                    <a:prstGeom prst="roundRect">
                      <a:avLst>
                        <a:gd name="adj" fmla="val 50000"/>
                      </a:avLst>
                    </a:prstGeom>
                    <a:grp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grpSp>
              <p:grpSp>
                <p:nvGrpSpPr>
                  <p:cNvPr id="147" name="Group 146">
                    <a:extLst>
                      <a:ext uri="{FF2B5EF4-FFF2-40B4-BE49-F238E27FC236}">
                        <a16:creationId xmlns:a16="http://schemas.microsoft.com/office/drawing/2014/main" id="{572F8206-ED9F-984E-B1F6-F45D4FA6761E}"/>
                      </a:ext>
                    </a:extLst>
                  </p:cNvPr>
                  <p:cNvGrpSpPr/>
                  <p:nvPr/>
                </p:nvGrpSpPr>
                <p:grpSpPr>
                  <a:xfrm rot="16200000">
                    <a:off x="7460167" y="2586528"/>
                    <a:ext cx="441481" cy="1078799"/>
                    <a:chOff x="7460168" y="2586528"/>
                    <a:chExt cx="441481" cy="1078799"/>
                  </a:xfrm>
                  <a:grpFill/>
                </p:grpSpPr>
                <p:sp>
                  <p:nvSpPr>
                    <p:cNvPr id="148" name="Rounded Rectangle 147">
                      <a:extLst>
                        <a:ext uri="{FF2B5EF4-FFF2-40B4-BE49-F238E27FC236}">
                          <a16:creationId xmlns:a16="http://schemas.microsoft.com/office/drawing/2014/main" id="{1A707F95-0B9E-9048-A414-96AB82C99CD0}"/>
                        </a:ext>
                      </a:extLst>
                    </p:cNvPr>
                    <p:cNvSpPr/>
                    <p:nvPr/>
                  </p:nvSpPr>
                  <p:spPr>
                    <a:xfrm>
                      <a:off x="7460168" y="2586528"/>
                      <a:ext cx="71094" cy="1078799"/>
                    </a:xfrm>
                    <a:prstGeom prst="roundRect">
                      <a:avLst>
                        <a:gd name="adj" fmla="val 50000"/>
                      </a:avLst>
                    </a:prstGeom>
                    <a:grp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50" name="Rounded Rectangle 149">
                      <a:extLst>
                        <a:ext uri="{FF2B5EF4-FFF2-40B4-BE49-F238E27FC236}">
                          <a16:creationId xmlns:a16="http://schemas.microsoft.com/office/drawing/2014/main" id="{39E39B7E-C04A-DC41-88DE-7DE5B95F8712}"/>
                        </a:ext>
                      </a:extLst>
                    </p:cNvPr>
                    <p:cNvSpPr/>
                    <p:nvPr/>
                  </p:nvSpPr>
                  <p:spPr>
                    <a:xfrm>
                      <a:off x="7645361" y="2586528"/>
                      <a:ext cx="71094" cy="1078799"/>
                    </a:xfrm>
                    <a:prstGeom prst="roundRect">
                      <a:avLst>
                        <a:gd name="adj" fmla="val 50000"/>
                      </a:avLst>
                    </a:prstGeom>
                    <a:grp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sp>
                  <p:nvSpPr>
                    <p:cNvPr id="154" name="Rounded Rectangle 153">
                      <a:extLst>
                        <a:ext uri="{FF2B5EF4-FFF2-40B4-BE49-F238E27FC236}">
                          <a16:creationId xmlns:a16="http://schemas.microsoft.com/office/drawing/2014/main" id="{AB8F6BF6-4274-5646-A6F9-6E6A0E887DAD}"/>
                        </a:ext>
                      </a:extLst>
                    </p:cNvPr>
                    <p:cNvSpPr/>
                    <p:nvPr/>
                  </p:nvSpPr>
                  <p:spPr>
                    <a:xfrm>
                      <a:off x="7830555" y="2586528"/>
                      <a:ext cx="71094" cy="1078799"/>
                    </a:xfrm>
                    <a:prstGeom prst="roundRect">
                      <a:avLst>
                        <a:gd name="adj" fmla="val 50000"/>
                      </a:avLst>
                    </a:prstGeom>
                    <a:grp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grpSp>
            </p:grpSp>
            <p:sp>
              <p:nvSpPr>
                <p:cNvPr id="145" name="Rounded Rectangle 144">
                  <a:extLst>
                    <a:ext uri="{FF2B5EF4-FFF2-40B4-BE49-F238E27FC236}">
                      <a16:creationId xmlns:a16="http://schemas.microsoft.com/office/drawing/2014/main" id="{AA61EC40-C2F6-864B-85D1-F12CD18E1171}"/>
                    </a:ext>
                  </a:extLst>
                </p:cNvPr>
                <p:cNvSpPr/>
                <p:nvPr/>
              </p:nvSpPr>
              <p:spPr>
                <a:xfrm>
                  <a:off x="7166176" y="2720813"/>
                  <a:ext cx="810228" cy="810228"/>
                </a:xfrm>
                <a:prstGeom prst="roundRect">
                  <a:avLst>
                    <a:gd name="adj" fmla="val 10789"/>
                  </a:avLst>
                </a:prstGeom>
                <a:solidFill>
                  <a:srgbClr val="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274D"/>
                    </a:solidFill>
                    <a:effectLst/>
                    <a:uLnTx/>
                    <a:uFillTx/>
                    <a:latin typeface="Arial" panose="020B0604020202020204" pitchFamily="34" charset="0"/>
                    <a:cs typeface="Arial" panose="020B0604020202020204" pitchFamily="34" charset="0"/>
                  </a:endParaRPr>
                </a:p>
              </p:txBody>
            </p:sp>
          </p:grpSp>
          <p:sp>
            <p:nvSpPr>
              <p:cNvPr id="142" name="TextBox 141">
                <a:extLst>
                  <a:ext uri="{FF2B5EF4-FFF2-40B4-BE49-F238E27FC236}">
                    <a16:creationId xmlns:a16="http://schemas.microsoft.com/office/drawing/2014/main" id="{C56D0199-B258-6F4F-A7ED-772FA84582FE}"/>
                  </a:ext>
                </a:extLst>
              </p:cNvPr>
              <p:cNvSpPr txBox="1"/>
              <p:nvPr/>
            </p:nvSpPr>
            <p:spPr>
              <a:xfrm>
                <a:off x="7043736" y="3012494"/>
                <a:ext cx="1045743" cy="296371"/>
              </a:xfrm>
              <a:prstGeom prst="rect">
                <a:avLst/>
              </a:prstGeom>
              <a:noFill/>
            </p:spPr>
            <p:txBody>
              <a:bodyPr wrap="square" rtlCol="0" anchor="b">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BCEB"/>
                    </a:solidFill>
                    <a:effectLst/>
                    <a:uLnTx/>
                    <a:uFillTx/>
                    <a:latin typeface="Arial" panose="020B0604020202020204" pitchFamily="34" charset="0"/>
                    <a:ea typeface="ＭＳ Ｐゴシック" pitchFamily="34" charset="-128"/>
                    <a:cs typeface="Arial" panose="020B0604020202020204" pitchFamily="34" charset="0"/>
                  </a:rPr>
                  <a:t>TAm</a:t>
                </a:r>
              </a:p>
            </p:txBody>
          </p:sp>
        </p:grpSp>
      </p:grpSp>
      <p:sp>
        <p:nvSpPr>
          <p:cNvPr id="158" name="TextBox 157">
            <a:extLst>
              <a:ext uri="{FF2B5EF4-FFF2-40B4-BE49-F238E27FC236}">
                <a16:creationId xmlns:a16="http://schemas.microsoft.com/office/drawing/2014/main" id="{AA2811C5-0F3B-E648-85B6-812192424C2D}"/>
              </a:ext>
            </a:extLst>
          </p:cNvPr>
          <p:cNvSpPr txBox="1"/>
          <p:nvPr/>
        </p:nvSpPr>
        <p:spPr>
          <a:xfrm>
            <a:off x="3829062" y="1676754"/>
            <a:ext cx="2745036" cy="338554"/>
          </a:xfrm>
          <a:prstGeom prst="rect">
            <a:avLst/>
          </a:prstGeom>
          <a:noFill/>
        </p:spPr>
        <p:txBody>
          <a:bodyPr wrap="square" rtlCol="0" anchor="b">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latin typeface="Arial" panose="020B0604020202020204" pitchFamily="34" charset="0"/>
                <a:ea typeface="ＭＳ Ｐゴシック" pitchFamily="34" charset="-128"/>
                <a:cs typeface="Arial" panose="020B0604020202020204" pitchFamily="34" charset="0"/>
              </a:rPr>
              <a:t>Trust Anchor Module</a:t>
            </a:r>
          </a:p>
        </p:txBody>
      </p:sp>
      <p:grpSp>
        <p:nvGrpSpPr>
          <p:cNvPr id="169" name="Group 168">
            <a:extLst>
              <a:ext uri="{FF2B5EF4-FFF2-40B4-BE49-F238E27FC236}">
                <a16:creationId xmlns:a16="http://schemas.microsoft.com/office/drawing/2014/main" id="{DFC013EF-B8B4-A846-8034-AB31D1F3073F}"/>
              </a:ext>
            </a:extLst>
          </p:cNvPr>
          <p:cNvGrpSpPr/>
          <p:nvPr/>
        </p:nvGrpSpPr>
        <p:grpSpPr>
          <a:xfrm>
            <a:off x="516382" y="5419497"/>
            <a:ext cx="9144000" cy="600742"/>
            <a:chOff x="-1" y="3820684"/>
            <a:chExt cx="9144000" cy="861930"/>
          </a:xfrm>
          <a:solidFill>
            <a:schemeClr val="accent3">
              <a:lumMod val="95000"/>
            </a:schemeClr>
          </a:solidFill>
        </p:grpSpPr>
        <p:sp>
          <p:nvSpPr>
            <p:cNvPr id="176" name="Rectangle 175">
              <a:extLst>
                <a:ext uri="{FF2B5EF4-FFF2-40B4-BE49-F238E27FC236}">
                  <a16:creationId xmlns:a16="http://schemas.microsoft.com/office/drawing/2014/main" id="{B3226C09-29E0-0B4B-8B97-9510A2AFB5D5}"/>
                </a:ext>
              </a:extLst>
            </p:cNvPr>
            <p:cNvSpPr/>
            <p:nvPr/>
          </p:nvSpPr>
          <p:spPr>
            <a:xfrm>
              <a:off x="-1" y="3820684"/>
              <a:ext cx="9144000" cy="861930"/>
            </a:xfrm>
            <a:prstGeom prst="rect">
              <a:avLst/>
            </a:prstGeom>
            <a:grp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7" name="TextBox 176">
              <a:extLst>
                <a:ext uri="{FF2B5EF4-FFF2-40B4-BE49-F238E27FC236}">
                  <a16:creationId xmlns:a16="http://schemas.microsoft.com/office/drawing/2014/main" id="{9D25669F-914F-A04C-9D60-340B81FF760C}"/>
                </a:ext>
              </a:extLst>
            </p:cNvPr>
            <p:cNvSpPr txBox="1"/>
            <p:nvPr/>
          </p:nvSpPr>
          <p:spPr>
            <a:xfrm>
              <a:off x="-1" y="3977773"/>
              <a:ext cx="9144000" cy="547756"/>
            </a:xfrm>
            <a:prstGeom prst="rect">
              <a:avLst/>
            </a:prstGeom>
            <a:grpFill/>
            <a:ln w="3175">
              <a:noFill/>
            </a:ln>
          </p:spPr>
          <p:txBody>
            <a:bodyPr wrap="square" rtlCol="0" anchor="ctr">
              <a:spAutoFit/>
            </a:bodyPr>
            <a:lstStyle/>
            <a:p>
              <a:pPr marL="0" marR="0" lvl="0" indent="0" algn="ctr" defTabSz="457200" eaLnBrk="1" fontAlgn="auto" latinLnBrk="0" hangingPunct="1">
                <a:lnSpc>
                  <a:spcPct val="11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Trustworthy technologies enhance the security and resilience of the LVC Architecture</a:t>
              </a:r>
            </a:p>
          </p:txBody>
        </p:sp>
      </p:grpSp>
      <p:sp>
        <p:nvSpPr>
          <p:cNvPr id="50" name="Slide Number Placeholder 5">
            <a:extLst>
              <a:ext uri="{FF2B5EF4-FFF2-40B4-BE49-F238E27FC236}">
                <a16:creationId xmlns:a16="http://schemas.microsoft.com/office/drawing/2014/main" id="{98227AC5-3E8A-5A46-A392-325E52010F6A}"/>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37</a:t>
            </a:fld>
            <a:endParaRPr lang="en-US" dirty="0"/>
          </a:p>
        </p:txBody>
      </p:sp>
    </p:spTree>
    <p:extLst>
      <p:ext uri="{BB962C8B-B14F-4D97-AF65-F5344CB8AC3E}">
        <p14:creationId xmlns:p14="http://schemas.microsoft.com/office/powerpoint/2010/main" val="5547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750"/>
                                        <p:tgtEl>
                                          <p:spTgt spid="169"/>
                                        </p:tgtEl>
                                      </p:cBhvr>
                                    </p:animEffect>
                                  </p:childTnLst>
                                </p:cTn>
                              </p:par>
                              <p:par>
                                <p:cTn id="8" presetID="42" presetClass="path" presetSubtype="0" decel="100000" fill="hold" nodeType="withEffect">
                                  <p:stCondLst>
                                    <p:cond delay="0"/>
                                  </p:stCondLst>
                                  <p:childTnLst>
                                    <p:animMotion origin="layout" path="M -3.51915E-6 4.81481E-6 L -0.00039 0.15717 " pathEditMode="relative" rAng="0" ptsTypes="AA">
                                      <p:cBhvr>
                                        <p:cTn id="9" dur="750" spd="-100000" fill="hold"/>
                                        <p:tgtEl>
                                          <p:spTgt spid="169"/>
                                        </p:tgtEl>
                                        <p:attrNameLst>
                                          <p:attrName>ppt_x</p:attrName>
                                          <p:attrName>ppt_y</p:attrName>
                                        </p:attrNameLst>
                                      </p:cBhvr>
                                      <p:rCtr x="-26"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idx="4294967295"/>
          </p:nvPr>
        </p:nvSpPr>
        <p:spPr>
          <a:xfrm>
            <a:off x="1030287" y="1861919"/>
            <a:ext cx="10131425" cy="3425825"/>
          </a:xfrm>
        </p:spPr>
        <p:txBody>
          <a:bodyPr/>
          <a:lstStyle/>
          <a:p>
            <a:pPr eaLnBrk="1" hangingPunct="1">
              <a:buFontTx/>
              <a:buNone/>
            </a:pPr>
            <a:r>
              <a:rPr lang="en-US" altLang="x-none" b="1" dirty="0">
                <a:solidFill>
                  <a:schemeClr val="tx1"/>
                </a:solidFill>
                <a:latin typeface="Arial" panose="020B0604020202020204" pitchFamily="34" charset="0"/>
                <a:ea typeface="ＭＳ Ｐゴシック" charset="-128"/>
                <a:cs typeface="Arial" panose="020B0604020202020204" pitchFamily="34" charset="0"/>
              </a:rPr>
              <a:t>Tying IT All Together</a:t>
            </a:r>
            <a:br>
              <a:rPr lang="en-US" altLang="x-none" b="1" dirty="0">
                <a:solidFill>
                  <a:schemeClr val="tx1"/>
                </a:solidFill>
                <a:latin typeface="Arial" panose="020B0604020202020204" pitchFamily="34" charset="0"/>
                <a:ea typeface="ＭＳ Ｐゴシック" charset="-128"/>
                <a:cs typeface="Arial" panose="020B0604020202020204" pitchFamily="34" charset="0"/>
              </a:rPr>
            </a:br>
            <a:r>
              <a:rPr lang="en-US" altLang="x-none" sz="2667" b="1" dirty="0">
                <a:solidFill>
                  <a:schemeClr val="tx1"/>
                </a:solidFill>
                <a:latin typeface="Arial" panose="020B0604020202020204" pitchFamily="34" charset="0"/>
                <a:ea typeface="ＭＳ Ｐゴシック" charset="-128"/>
                <a:cs typeface="Arial" panose="020B0604020202020204" pitchFamily="34" charset="0"/>
              </a:rPr>
              <a:t>Zero Trust Philosophy Provides Security and Simplicity</a:t>
            </a:r>
          </a:p>
        </p:txBody>
      </p:sp>
      <p:sp>
        <p:nvSpPr>
          <p:cNvPr id="3" name="Slide Number Placeholder 5">
            <a:extLst>
              <a:ext uri="{FF2B5EF4-FFF2-40B4-BE49-F238E27FC236}">
                <a16:creationId xmlns:a16="http://schemas.microsoft.com/office/drawing/2014/main" id="{ADEFFF30-3240-1449-A837-D863126719E7}"/>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38</a:t>
            </a:fld>
            <a:endParaRPr lang="en-US" dirty="0"/>
          </a:p>
        </p:txBody>
      </p:sp>
    </p:spTree>
    <p:extLst>
      <p:ext uri="{BB962C8B-B14F-4D97-AF65-F5344CB8AC3E}">
        <p14:creationId xmlns:p14="http://schemas.microsoft.com/office/powerpoint/2010/main" val="161461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F588FD-EE4A-3E4A-BA10-856DFA9EB0E8}"/>
              </a:ext>
            </a:extLst>
          </p:cNvPr>
          <p:cNvSpPr/>
          <p:nvPr/>
        </p:nvSpPr>
        <p:spPr bwMode="auto">
          <a:xfrm>
            <a:off x="2287219" y="1"/>
            <a:ext cx="7416800" cy="8339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algn="ctr">
              <a:spcAft>
                <a:spcPts val="600"/>
              </a:spcAft>
            </a:pPr>
            <a:r>
              <a:rPr lang="en-US" b="1" dirty="0">
                <a:solidFill>
                  <a:schemeClr val="bg1"/>
                </a:solidFill>
                <a:latin typeface="+mj-lt"/>
                <a:ea typeface="+mj-ea"/>
                <a:cs typeface="+mj-cs"/>
              </a:rPr>
              <a:t>Zero Trust Philosophy</a:t>
            </a:r>
          </a:p>
        </p:txBody>
      </p:sp>
      <p:sp>
        <p:nvSpPr>
          <p:cNvPr id="3" name="Content Placeholder 2">
            <a:extLst>
              <a:ext uri="{FF2B5EF4-FFF2-40B4-BE49-F238E27FC236}">
                <a16:creationId xmlns:a16="http://schemas.microsoft.com/office/drawing/2014/main" id="{C0532202-A6E9-B94F-B965-4AE56A14E078}"/>
              </a:ext>
            </a:extLst>
          </p:cNvPr>
          <p:cNvSpPr txBox="1">
            <a:spLocks/>
          </p:cNvSpPr>
          <p:nvPr/>
        </p:nvSpPr>
        <p:spPr bwMode="auto">
          <a:xfrm>
            <a:off x="106835" y="1497938"/>
            <a:ext cx="4518259" cy="196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ct val="20000"/>
              </a:spcBef>
              <a:buClr>
                <a:schemeClr val="tx1"/>
              </a:buClr>
            </a:pPr>
            <a:r>
              <a:rPr lang="en-US" sz="2400" dirty="0">
                <a:latin typeface="Arial" panose="020B0604020202020204" pitchFamily="34" charset="0"/>
                <a:cs typeface="Arial" panose="020B0604020202020204" pitchFamily="34" charset="0"/>
              </a:rPr>
              <a:t>Zero Trust is an </a:t>
            </a:r>
            <a:r>
              <a:rPr lang="en-US" sz="2400" b="1" dirty="0">
                <a:solidFill>
                  <a:srgbClr val="6DBE49"/>
                </a:solidFill>
                <a:latin typeface="Arial" panose="020B0604020202020204" pitchFamily="34" charset="0"/>
                <a:cs typeface="Arial" panose="020B0604020202020204" pitchFamily="34" charset="0"/>
              </a:rPr>
              <a:t>evolutionary framework</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not a revolution</a:t>
            </a:r>
          </a:p>
          <a:p>
            <a:pPr>
              <a:lnSpc>
                <a:spcPct val="100000"/>
              </a:lnSpc>
              <a:spcBef>
                <a:spcPts val="1700"/>
              </a:spcBef>
              <a:spcAft>
                <a:spcPts val="600"/>
              </a:spcAft>
              <a:buClr>
                <a:schemeClr val="tx1"/>
              </a:buClr>
            </a:pPr>
            <a:r>
              <a:rPr lang="en-US" sz="2400" dirty="0">
                <a:latin typeface="Arial" panose="020B0604020202020204" pitchFamily="34" charset="0"/>
                <a:cs typeface="Arial" panose="020B0604020202020204" pitchFamily="34" charset="0"/>
              </a:rPr>
              <a:t>Zero Trust is not a technology but a </a:t>
            </a:r>
            <a:r>
              <a:rPr lang="en-US" sz="2400" b="1" dirty="0">
                <a:solidFill>
                  <a:srgbClr val="6DBE49"/>
                </a:solidFill>
                <a:latin typeface="Arial" panose="020B0604020202020204" pitchFamily="34" charset="0"/>
                <a:cs typeface="Arial" panose="020B0604020202020204" pitchFamily="34" charset="0"/>
              </a:rPr>
              <a:t>design approach</a:t>
            </a:r>
          </a:p>
        </p:txBody>
      </p:sp>
      <p:pic>
        <p:nvPicPr>
          <p:cNvPr id="5" name="Content Placeholder 6">
            <a:extLst>
              <a:ext uri="{FF2B5EF4-FFF2-40B4-BE49-F238E27FC236}">
                <a16:creationId xmlns:a16="http://schemas.microsoft.com/office/drawing/2014/main" id="{537EA0E6-EAFD-B342-96CE-B456D22F9DA8}"/>
              </a:ext>
            </a:extLst>
          </p:cNvPr>
          <p:cNvPicPr>
            <a:picLocks noChangeAspect="1"/>
          </p:cNvPicPr>
          <p:nvPr/>
        </p:nvPicPr>
        <p:blipFill rotWithShape="1">
          <a:blip r:embed="rId3"/>
          <a:srcRect l="2615" t="9533" r="3249" b="3173"/>
          <a:stretch/>
        </p:blipFill>
        <p:spPr>
          <a:xfrm>
            <a:off x="4558126" y="858695"/>
            <a:ext cx="7554169" cy="2731995"/>
          </a:xfrm>
          <a:prstGeom prst="rect">
            <a:avLst/>
          </a:prstGeom>
          <a:noFill/>
        </p:spPr>
      </p:pic>
      <p:sp>
        <p:nvSpPr>
          <p:cNvPr id="6" name="Rectangle 5">
            <a:extLst>
              <a:ext uri="{FF2B5EF4-FFF2-40B4-BE49-F238E27FC236}">
                <a16:creationId xmlns:a16="http://schemas.microsoft.com/office/drawing/2014/main" id="{2B6330EB-AAB0-324A-A5CB-873A1E00E195}"/>
              </a:ext>
            </a:extLst>
          </p:cNvPr>
          <p:cNvSpPr/>
          <p:nvPr/>
        </p:nvSpPr>
        <p:spPr>
          <a:xfrm>
            <a:off x="106834" y="3622760"/>
            <a:ext cx="10790551" cy="2528897"/>
          </a:xfrm>
          <a:prstGeom prst="rect">
            <a:avLst/>
          </a:prstGeom>
        </p:spPr>
        <p:txBody>
          <a:bodyPr wrap="square">
            <a:spAutoFit/>
          </a:bodyPr>
          <a:lstStyle/>
          <a:p>
            <a:pPr marL="342900" lvl="0" indent="-342900">
              <a:spcBef>
                <a:spcPts val="1700"/>
              </a:spcBef>
              <a:spcAft>
                <a:spcPts val="600"/>
              </a:spcAft>
              <a:buClr>
                <a:srgbClr val="000000"/>
              </a:buClr>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Zero Trust </a:t>
            </a:r>
            <a:r>
              <a:rPr lang="en-US" sz="2400" b="1" dirty="0">
                <a:solidFill>
                  <a:srgbClr val="6DBE49"/>
                </a:solidFill>
                <a:latin typeface="Arial" panose="020B0604020202020204" pitchFamily="34" charset="0"/>
                <a:cs typeface="Arial" panose="020B0604020202020204" pitchFamily="34" charset="0"/>
              </a:rPr>
              <a:t>augments other cybersecurity tools </a:t>
            </a:r>
            <a:r>
              <a:rPr lang="en-US" sz="2400" dirty="0">
                <a:solidFill>
                  <a:srgbClr val="000000"/>
                </a:solidFill>
                <a:latin typeface="Arial" panose="020B0604020202020204" pitchFamily="34" charset="0"/>
                <a:cs typeface="Arial" panose="020B0604020202020204" pitchFamily="34" charset="0"/>
              </a:rPr>
              <a:t>and practices rather than replacing them</a:t>
            </a:r>
          </a:p>
          <a:p>
            <a:pPr marL="342900" lvl="0" indent="-342900">
              <a:spcBef>
                <a:spcPts val="1700"/>
              </a:spcBef>
              <a:spcAft>
                <a:spcPts val="600"/>
              </a:spcAft>
              <a:buClr>
                <a:srgbClr val="000000"/>
              </a:buClr>
              <a:buFont typeface="Arial" panose="020B0604020202020204" pitchFamily="34" charset="0"/>
              <a:buChar char="•"/>
            </a:pPr>
            <a:r>
              <a:rPr lang="en-US" sz="2400" b="1" dirty="0">
                <a:solidFill>
                  <a:srgbClr val="6DBE49"/>
                </a:solidFill>
                <a:latin typeface="Arial" panose="020B0604020202020204" pitchFamily="34" charset="0"/>
                <a:cs typeface="Arial" panose="020B0604020202020204" pitchFamily="34" charset="0"/>
              </a:rPr>
              <a:t>Threat protection</a:t>
            </a:r>
            <a:r>
              <a:rPr lang="en-US" sz="2400" dirty="0">
                <a:solidFill>
                  <a:srgbClr val="6DBE49"/>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remains an important component of Zero Trust</a:t>
            </a:r>
          </a:p>
          <a:p>
            <a:pPr marL="342900" lvl="0" indent="-342900">
              <a:spcBef>
                <a:spcPts val="1700"/>
              </a:spcBef>
              <a:spcAft>
                <a:spcPts val="600"/>
              </a:spcAft>
              <a:buClr>
                <a:srgbClr val="000000"/>
              </a:buClr>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Zero Trust is a </a:t>
            </a:r>
            <a:r>
              <a:rPr lang="en-US" sz="2400" b="1" dirty="0">
                <a:solidFill>
                  <a:srgbClr val="6DBE49"/>
                </a:solidFill>
                <a:latin typeface="Arial" panose="020B0604020202020204" pitchFamily="34" charset="0"/>
                <a:cs typeface="Arial" panose="020B0604020202020204" pitchFamily="34" charset="0"/>
              </a:rPr>
              <a:t>maturation strategy </a:t>
            </a:r>
            <a:r>
              <a:rPr lang="en-US" sz="2400" dirty="0">
                <a:solidFill>
                  <a:srgbClr val="000000"/>
                </a:solidFill>
                <a:latin typeface="Arial" panose="020B0604020202020204" pitchFamily="34" charset="0"/>
                <a:cs typeface="Arial" panose="020B0604020202020204" pitchFamily="34" charset="0"/>
              </a:rPr>
              <a:t>and will provide a </a:t>
            </a:r>
            <a:r>
              <a:rPr lang="en-US" sz="2400" b="1" dirty="0">
                <a:solidFill>
                  <a:srgbClr val="6DBE49"/>
                </a:solidFill>
                <a:latin typeface="Arial" panose="020B0604020202020204" pitchFamily="34" charset="0"/>
                <a:cs typeface="Arial" panose="020B0604020202020204" pitchFamily="34" charset="0"/>
              </a:rPr>
              <a:t>Positive ROI</a:t>
            </a:r>
            <a:r>
              <a:rPr lang="en-US" sz="2400" dirty="0">
                <a:solidFill>
                  <a:srgbClr val="6DBE49"/>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but may require upfront investment depending on current state</a:t>
            </a:r>
          </a:p>
        </p:txBody>
      </p:sp>
      <p:sp>
        <p:nvSpPr>
          <p:cNvPr id="9" name="Slide Number Placeholder 5">
            <a:extLst>
              <a:ext uri="{FF2B5EF4-FFF2-40B4-BE49-F238E27FC236}">
                <a16:creationId xmlns:a16="http://schemas.microsoft.com/office/drawing/2014/main" id="{5B15533C-1A89-AC43-A68E-168E0EE54B99}"/>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39</a:t>
            </a:fld>
            <a:endParaRPr lang="en-US" dirty="0"/>
          </a:p>
        </p:txBody>
      </p:sp>
    </p:spTree>
    <p:extLst>
      <p:ext uri="{BB962C8B-B14F-4D97-AF65-F5344CB8AC3E}">
        <p14:creationId xmlns:p14="http://schemas.microsoft.com/office/powerpoint/2010/main" val="3941233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C919107-75F0-774C-8C99-40CEEA50E861}"/>
              </a:ext>
            </a:extLst>
          </p:cNvPr>
          <p:cNvSpPr txBox="1"/>
          <p:nvPr/>
        </p:nvSpPr>
        <p:spPr>
          <a:xfrm>
            <a:off x="2107581" y="121339"/>
            <a:ext cx="858159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Notional LVC Architecture – NATO JTSE</a:t>
            </a:r>
          </a:p>
        </p:txBody>
      </p:sp>
      <p:pic>
        <p:nvPicPr>
          <p:cNvPr id="3" name="Picture 2" descr="Diagram, timeline&#10;&#10;Description automatically generated">
            <a:extLst>
              <a:ext uri="{FF2B5EF4-FFF2-40B4-BE49-F238E27FC236}">
                <a16:creationId xmlns:a16="http://schemas.microsoft.com/office/drawing/2014/main" id="{218E5EB5-ED5F-C14F-A1CA-AEE53759B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82" y="1258957"/>
            <a:ext cx="7954836" cy="5599043"/>
          </a:xfrm>
          <a:prstGeom prst="rect">
            <a:avLst/>
          </a:prstGeom>
        </p:spPr>
      </p:pic>
      <p:sp>
        <p:nvSpPr>
          <p:cNvPr id="5" name="TextBox 4">
            <a:extLst>
              <a:ext uri="{FF2B5EF4-FFF2-40B4-BE49-F238E27FC236}">
                <a16:creationId xmlns:a16="http://schemas.microsoft.com/office/drawing/2014/main" id="{2DFF99D9-BC9C-DE4F-9FFD-DEFEC5320DAD}"/>
              </a:ext>
            </a:extLst>
          </p:cNvPr>
          <p:cNvSpPr txBox="1"/>
          <p:nvPr/>
        </p:nvSpPr>
        <p:spPr>
          <a:xfrm>
            <a:off x="2849218" y="849965"/>
            <a:ext cx="596855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Joint Training Synthetic Environment</a:t>
            </a:r>
          </a:p>
        </p:txBody>
      </p:sp>
      <p:sp>
        <p:nvSpPr>
          <p:cNvPr id="8" name="Slide Number Placeholder 5">
            <a:extLst>
              <a:ext uri="{FF2B5EF4-FFF2-40B4-BE49-F238E27FC236}">
                <a16:creationId xmlns:a16="http://schemas.microsoft.com/office/drawing/2014/main" id="{5EB00BC2-F071-0D4B-B8E2-45E0849A4D76}"/>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3023919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0E5C3-7770-D241-AFE4-A6B43EFDB8E0}"/>
              </a:ext>
            </a:extLst>
          </p:cNvPr>
          <p:cNvSpPr/>
          <p:nvPr/>
        </p:nvSpPr>
        <p:spPr>
          <a:xfrm>
            <a:off x="2520058" y="75415"/>
            <a:ext cx="7151894" cy="584775"/>
          </a:xfrm>
          <a:prstGeom prst="rect">
            <a:avLst/>
          </a:prstGeom>
        </p:spPr>
        <p:txBody>
          <a:bodyPr wrap="none">
            <a:spAutoFit/>
          </a:bodyPr>
          <a:lstStyle/>
          <a:p>
            <a:pPr algn="ctr">
              <a:lnSpc>
                <a:spcPct val="100000"/>
              </a:lnSpc>
            </a:pPr>
            <a:r>
              <a:rPr lang="en-US" b="1" dirty="0">
                <a:solidFill>
                  <a:schemeClr val="bg1"/>
                </a:solidFill>
                <a:latin typeface="Arial" panose="020B0604020202020204" pitchFamily="34" charset="0"/>
                <a:cs typeface="Arial" panose="020B0604020202020204" pitchFamily="34" charset="0"/>
              </a:rPr>
              <a:t>Zero Trust Applied to LVC Networks</a:t>
            </a:r>
          </a:p>
        </p:txBody>
      </p:sp>
      <p:sp>
        <p:nvSpPr>
          <p:cNvPr id="41" name="Content Placeholder 2">
            <a:extLst>
              <a:ext uri="{FF2B5EF4-FFF2-40B4-BE49-F238E27FC236}">
                <a16:creationId xmlns:a16="http://schemas.microsoft.com/office/drawing/2014/main" id="{1FC9D28F-A92C-2849-9747-3151683A1F59}"/>
              </a:ext>
            </a:extLst>
          </p:cNvPr>
          <p:cNvSpPr txBox="1">
            <a:spLocks/>
          </p:cNvSpPr>
          <p:nvPr/>
        </p:nvSpPr>
        <p:spPr bwMode="auto">
          <a:xfrm>
            <a:off x="221681" y="1073318"/>
            <a:ext cx="5679498" cy="3831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ct val="20000"/>
              </a:spcBef>
              <a:buClr>
                <a:schemeClr val="tx1"/>
              </a:buClr>
            </a:pPr>
            <a:r>
              <a:rPr lang="en-US" sz="2400" b="1" dirty="0">
                <a:solidFill>
                  <a:srgbClr val="6DBE49"/>
                </a:solidFill>
                <a:latin typeface="Arial" panose="020B0604020202020204" pitchFamily="34" charset="0"/>
                <a:cs typeface="Arial" panose="020B0604020202020204" pitchFamily="34" charset="0"/>
              </a:rPr>
              <a:t>Necessary Security Enhancement</a:t>
            </a:r>
            <a:r>
              <a:rPr lang="en-US" sz="2400" dirty="0">
                <a:latin typeface="Arial" panose="020B0604020202020204" pitchFamily="34" charset="0"/>
                <a:cs typeface="Arial" panose="020B0604020202020204" pitchFamily="34" charset="0"/>
              </a:rPr>
              <a:t> in order to realize one Synthetic LVC Environment</a:t>
            </a:r>
          </a:p>
          <a:p>
            <a:pPr>
              <a:lnSpc>
                <a:spcPct val="100000"/>
              </a:lnSpc>
              <a:spcBef>
                <a:spcPts val="1700"/>
              </a:spcBef>
              <a:spcAft>
                <a:spcPts val="600"/>
              </a:spcAft>
              <a:buClr>
                <a:schemeClr val="tx1"/>
              </a:buClr>
            </a:pPr>
            <a:r>
              <a:rPr lang="en-US" sz="2400" dirty="0">
                <a:latin typeface="Arial" panose="020B0604020202020204" pitchFamily="34" charset="0"/>
                <a:cs typeface="Arial" panose="020B0604020202020204" pitchFamily="34" charset="0"/>
              </a:rPr>
              <a:t>Provides </a:t>
            </a:r>
            <a:r>
              <a:rPr lang="en-US" sz="2400" b="1" dirty="0">
                <a:solidFill>
                  <a:srgbClr val="6DBE49"/>
                </a:solidFill>
                <a:latin typeface="Arial" panose="020B0604020202020204" pitchFamily="34" charset="0"/>
                <a:cs typeface="Arial" panose="020B0604020202020204" pitchFamily="34" charset="0"/>
              </a:rPr>
              <a:t>visibility and enforcement </a:t>
            </a:r>
            <a:r>
              <a:rPr lang="en-US" sz="2400" dirty="0">
                <a:latin typeface="Arial" panose="020B0604020202020204" pitchFamily="34" charset="0"/>
                <a:cs typeface="Arial" panose="020B0604020202020204" pitchFamily="34" charset="0"/>
              </a:rPr>
              <a:t>across hybrid, multi-cloud LVC Architecture</a:t>
            </a:r>
          </a:p>
          <a:p>
            <a:pPr>
              <a:lnSpc>
                <a:spcPct val="100000"/>
              </a:lnSpc>
              <a:spcBef>
                <a:spcPts val="1700"/>
              </a:spcBef>
              <a:spcAft>
                <a:spcPts val="600"/>
              </a:spcAft>
              <a:buClr>
                <a:schemeClr val="tx1"/>
              </a:buClr>
            </a:pPr>
            <a:r>
              <a:rPr lang="en-US" sz="2400" dirty="0">
                <a:latin typeface="Arial" panose="020B0604020202020204" pitchFamily="34" charset="0"/>
                <a:cs typeface="Arial" panose="020B0604020202020204" pitchFamily="34" charset="0"/>
              </a:rPr>
              <a:t>Enables more efficient </a:t>
            </a:r>
            <a:r>
              <a:rPr lang="en-US" sz="2400" b="1" dirty="0">
                <a:solidFill>
                  <a:srgbClr val="6DBE49"/>
                </a:solidFill>
                <a:latin typeface="Arial" panose="020B0604020202020204" pitchFamily="34" charset="0"/>
                <a:cs typeface="Arial" panose="020B0604020202020204" pitchFamily="34" charset="0"/>
              </a:rPr>
              <a:t>LVC</a:t>
            </a:r>
            <a:r>
              <a:rPr lang="en-US" sz="2400" dirty="0">
                <a:latin typeface="Arial" panose="020B0604020202020204" pitchFamily="34" charset="0"/>
                <a:cs typeface="Arial" panose="020B0604020202020204" pitchFamily="34" charset="0"/>
              </a:rPr>
              <a:t> </a:t>
            </a:r>
            <a:r>
              <a:rPr lang="en-US" sz="2400" b="1" dirty="0">
                <a:solidFill>
                  <a:srgbClr val="6DBE49"/>
                </a:solidFill>
                <a:latin typeface="Arial" panose="020B0604020202020204" pitchFamily="34" charset="0"/>
                <a:cs typeface="Arial" panose="020B0604020202020204" pitchFamily="34" charset="0"/>
              </a:rPr>
              <a:t>design approach</a:t>
            </a:r>
            <a:r>
              <a:rPr lang="en-US" sz="2400" dirty="0">
                <a:latin typeface="Arial" panose="020B0604020202020204" pitchFamily="34" charset="0"/>
                <a:cs typeface="Arial" panose="020B0604020202020204" pitchFamily="34" charset="0"/>
              </a:rPr>
              <a:t> – Access based on functions and context, not location</a:t>
            </a:r>
            <a:endParaRPr lang="en-US" sz="2400" b="1" dirty="0">
              <a:solidFill>
                <a:srgbClr val="6DBE49"/>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18F9A05C-5823-C943-89A0-197096F3C4BD}"/>
              </a:ext>
            </a:extLst>
          </p:cNvPr>
          <p:cNvSpPr/>
          <p:nvPr/>
        </p:nvSpPr>
        <p:spPr>
          <a:xfrm>
            <a:off x="221681" y="4815129"/>
            <a:ext cx="11970319" cy="15742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indent="-220663" defTabSz="684213">
              <a:spcBef>
                <a:spcPts val="1700"/>
              </a:spcBef>
              <a:spcAft>
                <a:spcPts val="600"/>
              </a:spcAft>
              <a:buClr>
                <a:schemeClr val="tx1"/>
              </a:buClr>
              <a:buSzPct val="80000"/>
              <a:buFont typeface="Arial" charset="0"/>
              <a:buChar char="•"/>
            </a:pPr>
            <a:r>
              <a:rPr lang="en-US" sz="2400" dirty="0">
                <a:latin typeface="Arial" panose="020B0604020202020204" pitchFamily="34" charset="0"/>
                <a:ea typeface="ＭＳ Ｐゴシック" charset="0"/>
                <a:cs typeface="Arial" panose="020B0604020202020204" pitchFamily="34" charset="0"/>
              </a:rPr>
              <a:t>Provides wholistic </a:t>
            </a:r>
            <a:r>
              <a:rPr lang="en-US" sz="2400" b="1" dirty="0">
                <a:solidFill>
                  <a:srgbClr val="92D050"/>
                </a:solidFill>
                <a:latin typeface="Arial" panose="020B0604020202020204" pitchFamily="34" charset="0"/>
                <a:ea typeface="ＭＳ Ｐゴシック" charset="0"/>
                <a:cs typeface="Arial" panose="020B0604020202020204" pitchFamily="34" charset="0"/>
              </a:rPr>
              <a:t>Threat-based and Risk-based </a:t>
            </a:r>
            <a:r>
              <a:rPr lang="en-US" sz="2400" dirty="0">
                <a:latin typeface="Arial" panose="020B0604020202020204" pitchFamily="34" charset="0"/>
                <a:ea typeface="ＭＳ Ｐゴシック" charset="0"/>
                <a:cs typeface="Arial" panose="020B0604020202020204" pitchFamily="34" charset="0"/>
              </a:rPr>
              <a:t>approach to securing data across entire LVC Environment</a:t>
            </a:r>
          </a:p>
          <a:p>
            <a:pPr marL="228600" indent="-220663" defTabSz="684213">
              <a:spcBef>
                <a:spcPts val="1700"/>
              </a:spcBef>
              <a:spcAft>
                <a:spcPts val="600"/>
              </a:spcAft>
              <a:buClr>
                <a:schemeClr val="tx1"/>
              </a:buClr>
              <a:buSzPct val="80000"/>
              <a:buFont typeface="Arial" charset="0"/>
              <a:buChar char="•"/>
            </a:pPr>
            <a:r>
              <a:rPr lang="en-US" sz="2400" b="1" dirty="0">
                <a:solidFill>
                  <a:srgbClr val="92D050"/>
                </a:solidFill>
                <a:latin typeface="Arial" panose="020B0604020202020204" pitchFamily="34" charset="0"/>
                <a:ea typeface="ＭＳ Ｐゴシック" charset="0"/>
                <a:cs typeface="Arial" panose="020B0604020202020204" pitchFamily="34" charset="0"/>
              </a:rPr>
              <a:t>Easier to Operate </a:t>
            </a:r>
            <a:r>
              <a:rPr lang="en-US" sz="2400" dirty="0">
                <a:latin typeface="Arial" panose="020B0604020202020204" pitchFamily="34" charset="0"/>
                <a:ea typeface="ＭＳ Ｐゴシック" charset="0"/>
                <a:cs typeface="Arial" panose="020B0604020202020204" pitchFamily="34" charset="0"/>
              </a:rPr>
              <a:t>– Greater Efficiencies through software-defined abstraction</a:t>
            </a:r>
          </a:p>
        </p:txBody>
      </p:sp>
      <p:pic>
        <p:nvPicPr>
          <p:cNvPr id="57" name="Picture 56">
            <a:extLst>
              <a:ext uri="{FF2B5EF4-FFF2-40B4-BE49-F238E27FC236}">
                <a16:creationId xmlns:a16="http://schemas.microsoft.com/office/drawing/2014/main" id="{9B90B9CB-69DF-DC49-894F-CDBF2032B546}"/>
              </a:ext>
            </a:extLst>
          </p:cNvPr>
          <p:cNvPicPr>
            <a:picLocks noChangeAspect="1"/>
          </p:cNvPicPr>
          <p:nvPr/>
        </p:nvPicPr>
        <p:blipFill>
          <a:blip r:embed="rId3"/>
          <a:stretch>
            <a:fillRect/>
          </a:stretch>
        </p:blipFill>
        <p:spPr>
          <a:xfrm>
            <a:off x="5550742" y="741622"/>
            <a:ext cx="6524300" cy="4163534"/>
          </a:xfrm>
          <a:prstGeom prst="rect">
            <a:avLst/>
          </a:prstGeom>
        </p:spPr>
      </p:pic>
      <p:sp>
        <p:nvSpPr>
          <p:cNvPr id="6" name="Slide Number Placeholder 5">
            <a:extLst>
              <a:ext uri="{FF2B5EF4-FFF2-40B4-BE49-F238E27FC236}">
                <a16:creationId xmlns:a16="http://schemas.microsoft.com/office/drawing/2014/main" id="{9EEF6345-D2CA-8341-B3FA-C48FBD0ECBD3}"/>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40</a:t>
            </a:fld>
            <a:endParaRPr lang="en-US" dirty="0"/>
          </a:p>
        </p:txBody>
      </p:sp>
    </p:spTree>
    <p:extLst>
      <p:ext uri="{BB962C8B-B14F-4D97-AF65-F5344CB8AC3E}">
        <p14:creationId xmlns:p14="http://schemas.microsoft.com/office/powerpoint/2010/main" val="1742352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8893" y="1751617"/>
            <a:ext cx="10738623" cy="409342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learner will be able to state the importance of a Zero Trust Security Architecture for effective cybersecurity.</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learner will be able to state the fundamental elements of network and data centers security.</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learner will be able to describe industry best practices for protecting networks.</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learner will be able to describe industry best practices for protecting data centers and applications.</a:t>
            </a:r>
          </a:p>
          <a:p>
            <a:pPr marL="342900" marR="0" lvl="0" indent="-342900" algn="l" defTabSz="914400" rtl="0" eaLnBrk="1" fontAlgn="base" latinLnBrk="0" hangingPunct="1">
              <a:lnSpc>
                <a:spcPct val="100000"/>
              </a:lnSpc>
              <a:spcBef>
                <a:spcPts val="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learner will be able to apply these principles to a modern LVC Architecture</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8DEE3A3A-48BA-4540-8373-1D6918E6AE8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Objectives</a:t>
            </a:r>
          </a:p>
        </p:txBody>
      </p:sp>
      <p:sp>
        <p:nvSpPr>
          <p:cNvPr id="7" name="Slide Number Placeholder 5">
            <a:extLst>
              <a:ext uri="{FF2B5EF4-FFF2-40B4-BE49-F238E27FC236}">
                <a16:creationId xmlns:a16="http://schemas.microsoft.com/office/drawing/2014/main" id="{C96F2E5E-A391-FA48-BDAD-250F58FEA73F}"/>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41</a:t>
            </a:fld>
            <a:endParaRPr lang="en-US" dirty="0"/>
          </a:p>
        </p:txBody>
      </p:sp>
    </p:spTree>
    <p:extLst>
      <p:ext uri="{BB962C8B-B14F-4D97-AF65-F5344CB8AC3E}">
        <p14:creationId xmlns:p14="http://schemas.microsoft.com/office/powerpoint/2010/main" val="1255019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908100-3B6C-E446-86D4-4E1FE2DBF43C}"/>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dirty="0"/>
          </a:p>
        </p:txBody>
      </p:sp>
      <p:sp>
        <p:nvSpPr>
          <p:cNvPr id="3" name="Title 2">
            <a:extLst>
              <a:ext uri="{FF2B5EF4-FFF2-40B4-BE49-F238E27FC236}">
                <a16:creationId xmlns:a16="http://schemas.microsoft.com/office/drawing/2014/main" id="{69D6316F-061C-A340-B406-E03812B2FF43}"/>
              </a:ext>
            </a:extLst>
          </p:cNvPr>
          <p:cNvSpPr>
            <a:spLocks noGrp="1"/>
          </p:cNvSpPr>
          <p:nvPr>
            <p:ph type="title"/>
          </p:nvPr>
        </p:nvSpPr>
        <p:spPr/>
        <p:txBody>
          <a:bodyPr/>
          <a:lstStyle/>
          <a:p>
            <a:r>
              <a:rPr lang="en-US" dirty="0"/>
              <a:t>Bibliography</a:t>
            </a:r>
          </a:p>
        </p:txBody>
      </p:sp>
      <p:sp>
        <p:nvSpPr>
          <p:cNvPr id="4" name="Content Placeholder 3">
            <a:extLst>
              <a:ext uri="{FF2B5EF4-FFF2-40B4-BE49-F238E27FC236}">
                <a16:creationId xmlns:a16="http://schemas.microsoft.com/office/drawing/2014/main" id="{4519B7D9-EDD7-A74D-9737-3B643C4F66D0}"/>
              </a:ext>
            </a:extLst>
          </p:cNvPr>
          <p:cNvSpPr>
            <a:spLocks noGrp="1"/>
          </p:cNvSpPr>
          <p:nvPr>
            <p:ph sz="quarter" idx="11"/>
          </p:nvPr>
        </p:nvSpPr>
        <p:spPr/>
        <p:txBody>
          <a:bodyPr/>
          <a:lstStyle/>
          <a:p>
            <a:r>
              <a:rPr lang="en-US" sz="2400" dirty="0">
                <a:hlinkClick r:id="rId2"/>
              </a:rPr>
              <a:t>www.cisco.com/c/en/us/products/security/zero-trust.html</a:t>
            </a:r>
            <a:endParaRPr lang="en-US" sz="2400" dirty="0"/>
          </a:p>
          <a:p>
            <a:r>
              <a:rPr lang="en-US" sz="2400" dirty="0">
                <a:hlinkClick r:id="rId3"/>
              </a:rPr>
              <a:t>www.cisco.com/c/en/us/about/trust-center.html</a:t>
            </a:r>
            <a:r>
              <a:rPr lang="en-US" sz="2400" dirty="0"/>
              <a:t>	</a:t>
            </a:r>
          </a:p>
          <a:p>
            <a:r>
              <a:rPr lang="en-US" sz="2400" dirty="0"/>
              <a:t>“Future Construct/Architecture for Modeling and Simulation Support to Joint and Collective Training Across the Continuum of Military Operations,” </a:t>
            </a:r>
            <a:r>
              <a:rPr lang="en-US" sz="2400" dirty="0" err="1"/>
              <a:t>Culton</a:t>
            </a:r>
            <a:r>
              <a:rPr lang="en-US" sz="2400" dirty="0"/>
              <a:t>, Parkes and Walrond, STO-MP-MSG-143.</a:t>
            </a:r>
          </a:p>
          <a:p>
            <a:r>
              <a:rPr lang="en-US" sz="2400" dirty="0"/>
              <a:t>“Opportunities for the Employment of Simulation in the U.S. Air Force Training Environments,” A Workshop Report (2015).  The National Academies Press.</a:t>
            </a:r>
          </a:p>
          <a:p>
            <a:r>
              <a:rPr lang="en-US" sz="2400" dirty="0"/>
              <a:t>“Zero Trust Architecture,” NIST SP 800-207, Rose, Borchert, Mitchell, Connelly, August 2020.   </a:t>
            </a:r>
          </a:p>
          <a:p>
            <a:r>
              <a:rPr lang="en-US" sz="2400" dirty="0">
                <a:hlinkClick r:id="rId4"/>
              </a:rPr>
              <a:t>www.nsa.gov/csfc/</a:t>
            </a:r>
            <a:endParaRPr lang="en-US" sz="2400" dirty="0"/>
          </a:p>
          <a:p>
            <a:r>
              <a:rPr lang="en-US" sz="2400" dirty="0">
                <a:hlinkClick r:id="rId5"/>
              </a:rPr>
              <a:t>www.gartner.com/smarterwithgartner/new-to-zero-trust-security-start-here/</a:t>
            </a:r>
            <a:r>
              <a:rPr lang="en-US" sz="2400" dirty="0"/>
              <a:t>	</a:t>
            </a:r>
          </a:p>
          <a:p>
            <a:r>
              <a:rPr lang="en-US" sz="2400" dirty="0">
                <a:hlinkClick r:id="rId6"/>
              </a:rPr>
              <a:t>https://go.forrester.com/blogs/tag/</a:t>
            </a:r>
            <a:r>
              <a:rPr lang="en-US" sz="2400">
                <a:hlinkClick r:id="rId6"/>
              </a:rPr>
              <a:t>zero-trust/</a:t>
            </a:r>
            <a:r>
              <a:rPr lang="en-US" sz="2400"/>
              <a:t>	</a:t>
            </a:r>
            <a:endParaRPr lang="en-US" sz="2400" dirty="0"/>
          </a:p>
          <a:p>
            <a:endParaRPr lang="en-US" sz="2400" dirty="0"/>
          </a:p>
          <a:p>
            <a:endParaRPr lang="en-US" sz="2400" dirty="0"/>
          </a:p>
          <a:p>
            <a:endParaRPr lang="en-US" sz="2400" dirty="0"/>
          </a:p>
          <a:p>
            <a:endParaRPr lang="en-US" dirty="0"/>
          </a:p>
        </p:txBody>
      </p:sp>
    </p:spTree>
    <p:extLst>
      <p:ext uri="{BB962C8B-B14F-4D97-AF65-F5344CB8AC3E}">
        <p14:creationId xmlns:p14="http://schemas.microsoft.com/office/powerpoint/2010/main" val="3497119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3"/>
          <p:cNvSpPr>
            <a:spLocks noGrp="1"/>
          </p:cNvSpPr>
          <p:nvPr>
            <p:ph type="ctrTitle" idx="4294967295"/>
          </p:nvPr>
        </p:nvSpPr>
        <p:spPr>
          <a:xfrm>
            <a:off x="0" y="1220788"/>
            <a:ext cx="10131425" cy="3425825"/>
          </a:xfrm>
        </p:spPr>
        <p:txBody>
          <a:bodyPr/>
          <a:lstStyle/>
          <a:p>
            <a:pPr eaLnBrk="1" hangingPunct="1">
              <a:buFontTx/>
              <a:buNone/>
            </a:pPr>
            <a:r>
              <a:rPr lang="en-US" altLang="x-none" sz="19900" dirty="0">
                <a:solidFill>
                  <a:schemeClr val="tx1"/>
                </a:solidFill>
                <a:latin typeface="Arial" panose="020B0604020202020204" pitchFamily="34" charset="0"/>
                <a:ea typeface="ＭＳ Ｐゴシック" charset="-128"/>
                <a:cs typeface="Arial" panose="020B0604020202020204" pitchFamily="34" charset="0"/>
              </a:rPr>
              <a:t>Q&amp;A</a:t>
            </a:r>
            <a:endParaRPr lang="en-US" altLang="x-none" sz="199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 name="Text Placeholder 9">
            <a:extLst>
              <a:ext uri="{FF2B5EF4-FFF2-40B4-BE49-F238E27FC236}">
                <a16:creationId xmlns:a16="http://schemas.microsoft.com/office/drawing/2014/main" id="{E9E8A1CD-19C2-034D-885C-489D2A2ACAF3}"/>
              </a:ext>
            </a:extLst>
          </p:cNvPr>
          <p:cNvSpPr txBox="1">
            <a:spLocks/>
          </p:cNvSpPr>
          <p:nvPr/>
        </p:nvSpPr>
        <p:spPr>
          <a:xfrm>
            <a:off x="2651929" y="4577389"/>
            <a:ext cx="9168384" cy="1934127"/>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latin typeface="Arial" panose="020B0604020202020204" pitchFamily="34" charset="0"/>
                <a:cs typeface="Arial" panose="020B0604020202020204" pitchFamily="34" charset="0"/>
              </a:rPr>
              <a:t>Joe Beel					</a:t>
            </a:r>
            <a:r>
              <a:rPr lang="en-US" sz="2400" kern="0" dirty="0">
                <a:latin typeface="Arial" panose="020B0604020202020204" pitchFamily="34" charset="0"/>
                <a:cs typeface="Arial" panose="020B0604020202020204" pitchFamily="34" charset="0"/>
                <a:hlinkClick r:id="rId3"/>
              </a:rPr>
              <a:t>jbeel@cisco.com</a:t>
            </a:r>
            <a:endParaRPr lang="en-US" sz="2400" kern="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Neil </a:t>
            </a:r>
            <a:r>
              <a:rPr lang="en-US" sz="2400" dirty="0" err="1">
                <a:latin typeface="Arial" panose="020B0604020202020204" pitchFamily="34" charset="0"/>
                <a:cs typeface="Arial" panose="020B0604020202020204" pitchFamily="34" charset="0"/>
              </a:rPr>
              <a:t>Lovering</a:t>
            </a:r>
            <a:r>
              <a:rPr lang="en-US" sz="2400" dirty="0">
                <a:latin typeface="Arial" panose="020B0604020202020204" pitchFamily="34" charset="0"/>
                <a:cs typeface="Arial" panose="020B0604020202020204" pitchFamily="34" charset="0"/>
              </a:rPr>
              <a:t>, CCIE# 1772		</a:t>
            </a:r>
            <a:r>
              <a:rPr lang="en-US" sz="2400" dirty="0">
                <a:latin typeface="Arial" panose="020B0604020202020204" pitchFamily="34" charset="0"/>
                <a:cs typeface="Arial" panose="020B0604020202020204" pitchFamily="34" charset="0"/>
                <a:hlinkClick r:id="rId4"/>
              </a:rPr>
              <a:t>nloverin@cisco.com</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Andrew Stewart				</a:t>
            </a:r>
            <a:r>
              <a:rPr lang="en-US" sz="2400" dirty="0">
                <a:latin typeface="Arial" panose="020B0604020202020204" pitchFamily="34" charset="0"/>
                <a:cs typeface="Arial" panose="020B0604020202020204" pitchFamily="34" charset="0"/>
                <a:hlinkClick r:id="rId5"/>
              </a:rPr>
              <a:t>andrewst@cisco.com</a:t>
            </a:r>
            <a:endParaRPr lang="en-US" sz="2400" dirty="0">
              <a:latin typeface="Arial" panose="020B0604020202020204" pitchFamily="34" charset="0"/>
              <a:cs typeface="Arial" panose="020B0604020202020204" pitchFamily="34" charset="0"/>
            </a:endParaRPr>
          </a:p>
          <a:p>
            <a:endParaRPr lang="en-US" sz="2400" kern="0" dirty="0">
              <a:latin typeface="Arial" panose="020B0604020202020204" pitchFamily="34" charset="0"/>
              <a:cs typeface="Arial" panose="020B0604020202020204" pitchFamily="34" charset="0"/>
            </a:endParaRPr>
          </a:p>
        </p:txBody>
      </p:sp>
      <p:sp>
        <p:nvSpPr>
          <p:cNvPr id="4" name="Slide Number Placeholder 5">
            <a:extLst>
              <a:ext uri="{FF2B5EF4-FFF2-40B4-BE49-F238E27FC236}">
                <a16:creationId xmlns:a16="http://schemas.microsoft.com/office/drawing/2014/main" id="{9CE5BDA0-524B-2E4C-AEAC-62314C1A08D4}"/>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43</a:t>
            </a:fld>
            <a:endParaRPr lang="en-US" dirty="0"/>
          </a:p>
        </p:txBody>
      </p:sp>
    </p:spTree>
    <p:extLst>
      <p:ext uri="{BB962C8B-B14F-4D97-AF65-F5344CB8AC3E}">
        <p14:creationId xmlns:p14="http://schemas.microsoft.com/office/powerpoint/2010/main" val="311712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triped Right Arrow 26">
            <a:extLst>
              <a:ext uri="{FF2B5EF4-FFF2-40B4-BE49-F238E27FC236}">
                <a16:creationId xmlns:a16="http://schemas.microsoft.com/office/drawing/2014/main" id="{67ED0E50-A165-374E-BEB8-D2A9447BD022}"/>
              </a:ext>
            </a:extLst>
          </p:cNvPr>
          <p:cNvSpPr/>
          <p:nvPr/>
        </p:nvSpPr>
        <p:spPr bwMode="auto">
          <a:xfrm>
            <a:off x="377090" y="5059337"/>
            <a:ext cx="6173626" cy="1170233"/>
          </a:xfrm>
          <a:prstGeom prst="stripedRightArrow">
            <a:avLst>
              <a:gd name="adj1" fmla="val 50000"/>
              <a:gd name="adj2" fmla="val 85435"/>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Title 1"/>
          <p:cNvSpPr txBox="1">
            <a:spLocks/>
          </p:cNvSpPr>
          <p:nvPr/>
        </p:nvSpPr>
        <p:spPr bwMode="auto">
          <a:xfrm>
            <a:off x="1676399" y="64495"/>
            <a:ext cx="9197009" cy="655638"/>
          </a:xfrm>
          <a:prstGeom prst="rect">
            <a:avLst/>
          </a:prstGeom>
          <a:noFill/>
          <a:ln w="9525">
            <a:noFill/>
            <a:miter lim="800000"/>
            <a:headEnd/>
            <a:tailEnd/>
          </a:ln>
          <a:effectLst/>
        </p:spPr>
        <p:txBody>
          <a:bodyPr vert="horz" wrap="square" lIns="61715" tIns="34288" rIns="61715" bIns="34288" numCol="1" rtlCol="0" anchor="b" anchorCtr="0" compatLnSpc="1">
            <a:prstTxWarp prst="textNoShape">
              <a:avLst/>
            </a:prstTxWarp>
            <a:normAutofit fontScale="92500"/>
          </a:bodyPr>
          <a:lstStyle>
            <a:lvl1pPr marL="0" indent="0" algn="l" defTabSz="914308" rtl="0" eaLnBrk="1" fontAlgn="base" latinLnBrk="0" hangingPunct="1">
              <a:lnSpc>
                <a:spcPct val="80000"/>
              </a:lnSpc>
              <a:spcBef>
                <a:spcPct val="0"/>
              </a:spcBef>
              <a:spcAft>
                <a:spcPct val="0"/>
              </a:spcAft>
              <a:buClr>
                <a:schemeClr val="tx1"/>
              </a:buClr>
              <a:buFont typeface="Ciscolight" pitchFamily="2" charset="0"/>
              <a:buNone/>
              <a:defRPr lang="en-US" sz="6933" b="0" kern="1200" spc="0" baseline="0" dirty="0">
                <a:solidFill>
                  <a:schemeClr val="accent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marL="0" marR="0" lvl="0" indent="0" algn="ctr" defTabSz="914308" rtl="0" eaLnBrk="1" fontAlgn="base" latinLnBrk="0" hangingPunct="1">
              <a:lnSpc>
                <a:spcPct val="80000"/>
              </a:lnSpc>
              <a:spcBef>
                <a:spcPct val="0"/>
              </a:spcBef>
              <a:spcAft>
                <a:spcPct val="0"/>
              </a:spcAft>
              <a:buClr>
                <a:srgbClr val="000000"/>
              </a:buClr>
              <a:buSzTx/>
              <a:buFont typeface="Ciscolight" pitchFamily="2" charset="0"/>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LVC Components – Interconnected System of Systems</a:t>
            </a:r>
          </a:p>
        </p:txBody>
      </p:sp>
      <p:pic>
        <p:nvPicPr>
          <p:cNvPr id="25" name="Picture 44" descr="ttps://www.nap.edu/openbook/21674/xhtml/images/p-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2249" y="905209"/>
            <a:ext cx="6494317" cy="332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6529450" y="4588861"/>
            <a:ext cx="6065058" cy="2431435"/>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Network		Classified Information</a:t>
            </a:r>
          </a:p>
          <a:p>
            <a:pPr marR="0" lvl="0" algn="l" defTabSz="9144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Center		Control Systems</a:t>
            </a:r>
          </a:p>
          <a:p>
            <a:pPr marR="0" lvl="0" algn="l" defTabSz="9144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Communications	Data Links</a:t>
            </a:r>
          </a:p>
          <a:p>
            <a:pPr marR="0" lvl="0" algn="l" defTabSz="9144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End User Devices	Private 5G</a:t>
            </a:r>
          </a:p>
          <a:p>
            <a:pPr marR="0" lvl="0" algn="l" defTabSz="9144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Collaboration		Public 5G</a:t>
            </a:r>
          </a:p>
          <a:p>
            <a:pPr marR="0" lvl="0" algn="l" defTabSz="914400" rtl="0" eaLnBrk="1" fontAlgn="base" latinLnBrk="0" hangingPunct="1">
              <a:lnSpc>
                <a:spcPct val="100000"/>
              </a:lnSpc>
              <a:spcBef>
                <a:spcPct val="0"/>
              </a:spcBef>
              <a:spcAft>
                <a:spcPct val="0"/>
              </a:spcAft>
              <a:buClrTx/>
              <a:buSzTx/>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Physical Security	Operations</a:t>
            </a:r>
          </a:p>
          <a:p>
            <a:pPr marR="0" lvl="0" algn="l" defTabSz="914400" rtl="0" eaLnBrk="1" fontAlgn="base" latinLnBrk="0" hangingPunct="1">
              <a:lnSpc>
                <a:spcPct val="100000"/>
              </a:lnSpc>
              <a:spcBef>
                <a:spcPct val="0"/>
              </a:spcBef>
              <a:spcAft>
                <a:spcPct val="0"/>
              </a:spcAft>
              <a:buClrTx/>
              <a:buSzTx/>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F95711C-10FF-FB44-BF7D-952D410C2169}"/>
              </a:ext>
            </a:extLst>
          </p:cNvPr>
          <p:cNvSpPr txBox="1"/>
          <p:nvPr/>
        </p:nvSpPr>
        <p:spPr>
          <a:xfrm>
            <a:off x="7215358" y="4112205"/>
            <a:ext cx="3925305" cy="584775"/>
          </a:xfrm>
          <a:prstGeom prst="rect">
            <a:avLst/>
          </a:prstGeom>
          <a:noFill/>
        </p:spPr>
        <p:txBody>
          <a:bodyPr wrap="none" rtlCol="0">
            <a:spAutoFit/>
          </a:bodyPr>
          <a:lstStyle/>
          <a:p>
            <a:r>
              <a:rPr lang="en-US" dirty="0"/>
              <a:t>Multiple Connections</a:t>
            </a:r>
          </a:p>
        </p:txBody>
      </p:sp>
      <p:pic>
        <p:nvPicPr>
          <p:cNvPr id="4" name="Picture 3">
            <a:extLst>
              <a:ext uri="{FF2B5EF4-FFF2-40B4-BE49-F238E27FC236}">
                <a16:creationId xmlns:a16="http://schemas.microsoft.com/office/drawing/2014/main" id="{E798BD0F-52F0-7249-8081-9B13F14B0118}"/>
              </a:ext>
            </a:extLst>
          </p:cNvPr>
          <p:cNvPicPr>
            <a:picLocks noChangeAspect="1"/>
          </p:cNvPicPr>
          <p:nvPr/>
        </p:nvPicPr>
        <p:blipFill>
          <a:blip r:embed="rId4"/>
          <a:stretch>
            <a:fillRect/>
          </a:stretch>
        </p:blipFill>
        <p:spPr>
          <a:xfrm>
            <a:off x="810855" y="922629"/>
            <a:ext cx="4144522" cy="4087119"/>
          </a:xfrm>
          <a:prstGeom prst="rect">
            <a:avLst/>
          </a:prstGeom>
        </p:spPr>
      </p:pic>
      <p:sp>
        <p:nvSpPr>
          <p:cNvPr id="24" name="TextBox 23">
            <a:extLst>
              <a:ext uri="{FF2B5EF4-FFF2-40B4-BE49-F238E27FC236}">
                <a16:creationId xmlns:a16="http://schemas.microsoft.com/office/drawing/2014/main" id="{ABA85506-AE04-4346-8CD7-7AC9D98C9E4E}"/>
              </a:ext>
            </a:extLst>
          </p:cNvPr>
          <p:cNvSpPr txBox="1"/>
          <p:nvPr/>
        </p:nvSpPr>
        <p:spPr>
          <a:xfrm>
            <a:off x="639206" y="5352067"/>
            <a:ext cx="5611216" cy="584775"/>
          </a:xfrm>
          <a:prstGeom prst="rect">
            <a:avLst/>
          </a:prstGeom>
          <a:noFill/>
        </p:spPr>
        <p:txBody>
          <a:bodyPr wrap="none" rtlCol="0">
            <a:spAutoFit/>
          </a:bodyPr>
          <a:lstStyle/>
          <a:p>
            <a:r>
              <a:rPr lang="en-US" dirty="0"/>
              <a:t>Accessing &amp; Sharing Data Via:</a:t>
            </a:r>
          </a:p>
        </p:txBody>
      </p:sp>
      <p:sp>
        <p:nvSpPr>
          <p:cNvPr id="9" name="Slide Number Placeholder 5">
            <a:extLst>
              <a:ext uri="{FF2B5EF4-FFF2-40B4-BE49-F238E27FC236}">
                <a16:creationId xmlns:a16="http://schemas.microsoft.com/office/drawing/2014/main" id="{17083FFC-73E5-5E4E-A0BA-F5C572633961}"/>
              </a:ext>
            </a:extLst>
          </p:cNvPr>
          <p:cNvSpPr txBox="1">
            <a:spLocks/>
          </p:cNvSpPr>
          <p:nvPr/>
        </p:nvSpPr>
        <p:spPr bwMode="auto">
          <a:xfrm>
            <a:off x="10893288" y="6477001"/>
            <a:ext cx="821634" cy="340935"/>
          </a:xfrm>
          <a:prstGeom prst="rect">
            <a:avLst/>
          </a:prstGeom>
          <a:noFill/>
          <a:ln w="9525">
            <a:noFill/>
            <a:miter lim="800000"/>
            <a:headEnd/>
            <a:tailEnd/>
          </a:ln>
          <a:effectLst/>
        </p:spPr>
        <p:txBody>
          <a:bodyPr vert="horz" wrap="square" lIns="91420" tIns="45710" rIns="91420" bIns="45710" numCol="1" anchor="ctr" anchorCtr="1" compatLnSpc="1">
            <a:prstTxWarp prst="textNoShape">
              <a:avLst/>
            </a:prstTxWarp>
          </a:bodyPr>
          <a:lstStyle>
            <a:lvl1pPr marL="0" indent="0" algn="ctr" rtl="0" eaLnBrk="1" fontAlgn="base" hangingPunct="1">
              <a:spcBef>
                <a:spcPct val="20000"/>
              </a:spcBef>
              <a:spcAft>
                <a:spcPct val="0"/>
              </a:spcAft>
              <a:buClr>
                <a:schemeClr val="tx1"/>
              </a:buClr>
              <a:buSzPct val="75000"/>
              <a:buFont typeface="Wingdings" charset="2"/>
              <a:buNone/>
              <a:defRPr sz="2800">
                <a:solidFill>
                  <a:schemeClr val="tx1"/>
                </a:solidFill>
                <a:latin typeface="+mj-lt"/>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defRPr/>
            </a:pPr>
            <a:fld id="{D68E8870-17DE-45C4-A8DD-7644B2422933}" type="slidenum">
              <a:rPr lang="en-US" kern="0" smtClean="0"/>
              <a:pPr>
                <a:defRPr/>
              </a:pPr>
              <a:t>5</a:t>
            </a:fld>
            <a:endParaRPr lang="en-US" kern="0" dirty="0"/>
          </a:p>
        </p:txBody>
      </p:sp>
    </p:spTree>
    <p:extLst>
      <p:ext uri="{BB962C8B-B14F-4D97-AF65-F5344CB8AC3E}">
        <p14:creationId xmlns:p14="http://schemas.microsoft.com/office/powerpoint/2010/main" val="118132230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D4E07E-ACB7-F645-8B90-2B17A98368A3}"/>
              </a:ext>
            </a:extLst>
          </p:cNvPr>
          <p:cNvSpPr txBox="1">
            <a:spLocks/>
          </p:cNvSpPr>
          <p:nvPr/>
        </p:nvSpPr>
        <p:spPr bwMode="auto">
          <a:xfrm>
            <a:off x="1502054" y="64495"/>
            <a:ext cx="9823175" cy="485518"/>
          </a:xfrm>
          <a:prstGeom prst="rect">
            <a:avLst/>
          </a:prstGeom>
          <a:noFill/>
          <a:ln w="9525">
            <a:noFill/>
            <a:miter lim="800000"/>
            <a:headEnd/>
            <a:tailEnd/>
          </a:ln>
          <a:effectLst/>
        </p:spPr>
        <p:txBody>
          <a:bodyPr vert="horz" wrap="square" lIns="61715" tIns="34288" rIns="61715" bIns="34288" numCol="1" rtlCol="0" anchor="b" anchorCtr="0" compatLnSpc="1">
            <a:prstTxWarp prst="textNoShape">
              <a:avLst/>
            </a:prstTxWarp>
            <a:normAutofit/>
          </a:bodyPr>
          <a:lstStyle>
            <a:lvl1pPr marL="0" indent="0" algn="l" defTabSz="914308" rtl="0" eaLnBrk="1" fontAlgn="base" latinLnBrk="0" hangingPunct="1">
              <a:lnSpc>
                <a:spcPct val="80000"/>
              </a:lnSpc>
              <a:spcBef>
                <a:spcPct val="0"/>
              </a:spcBef>
              <a:spcAft>
                <a:spcPct val="0"/>
              </a:spcAft>
              <a:buClr>
                <a:schemeClr val="tx1"/>
              </a:buClr>
              <a:buFont typeface="Ciscolight" pitchFamily="2" charset="0"/>
              <a:buNone/>
              <a:defRPr lang="en-US" sz="6933" b="0" kern="1200" spc="0" baseline="0" dirty="0">
                <a:solidFill>
                  <a:schemeClr val="accent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marL="0" marR="0" lvl="0" indent="0" algn="ctr" defTabSz="914308" rtl="0" eaLnBrk="1" fontAlgn="base" latinLnBrk="0" hangingPunct="1">
              <a:lnSpc>
                <a:spcPct val="80000"/>
              </a:lnSpc>
              <a:spcBef>
                <a:spcPct val="0"/>
              </a:spcBef>
              <a:spcAft>
                <a:spcPct val="0"/>
              </a:spcAft>
              <a:buClr>
                <a:srgbClr val="000000"/>
              </a:buClr>
              <a:buSzTx/>
              <a:buFont typeface="Ciscolight" pitchFamily="2" charset="0"/>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“Hybrid Cloud” - Interconnectivity from Edge to Cloud(s)</a:t>
            </a:r>
          </a:p>
        </p:txBody>
      </p:sp>
      <p:sp>
        <p:nvSpPr>
          <p:cNvPr id="7" name="TextBox 6">
            <a:extLst>
              <a:ext uri="{FF2B5EF4-FFF2-40B4-BE49-F238E27FC236}">
                <a16:creationId xmlns:a16="http://schemas.microsoft.com/office/drawing/2014/main" id="{7D39DF15-A517-BA4F-9BE7-5C702ABC42F3}"/>
              </a:ext>
            </a:extLst>
          </p:cNvPr>
          <p:cNvSpPr txBox="1"/>
          <p:nvPr/>
        </p:nvSpPr>
        <p:spPr>
          <a:xfrm>
            <a:off x="224683" y="720133"/>
            <a:ext cx="11772537" cy="2769989"/>
          </a:xfrm>
          <a:prstGeom prst="rect">
            <a:avLst/>
          </a:prstGeom>
          <a:noFill/>
        </p:spPr>
        <p:txBody>
          <a:bodyPr wrap="square" rtlCol="0">
            <a:spAutoFit/>
          </a:bodyPr>
          <a:lstStyle/>
          <a:p>
            <a:pPr algn="ctr">
              <a:spcBef>
                <a:spcPts val="0"/>
              </a:spcBef>
              <a:spcAft>
                <a:spcPts val="600"/>
              </a:spcAft>
            </a:pPr>
            <a:r>
              <a:rPr lang="en-US" sz="2200" u="sng" dirty="0">
                <a:latin typeface="Arial" panose="020B0604020202020204" pitchFamily="34" charset="0"/>
                <a:cs typeface="Arial" panose="020B0604020202020204" pitchFamily="34" charset="0"/>
              </a:rPr>
              <a:t>Characteristics</a:t>
            </a:r>
            <a:r>
              <a:rPr lang="en-US" sz="2200" dirty="0">
                <a:latin typeface="Arial" panose="020B0604020202020204" pitchFamily="34" charset="0"/>
                <a:cs typeface="Arial" panose="020B0604020202020204" pitchFamily="34" charset="0"/>
              </a:rPr>
              <a:t>:</a:t>
            </a:r>
          </a:p>
          <a:p>
            <a:pPr marL="457200" indent="-457200">
              <a:spcBef>
                <a:spcPts val="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Security model </a:t>
            </a:r>
            <a:r>
              <a:rPr lang="en-US" sz="2200" u="sng" dirty="0">
                <a:latin typeface="Arial" panose="020B0604020202020204" pitchFamily="34" charset="0"/>
                <a:cs typeface="Arial" panose="020B0604020202020204" pitchFamily="34" charset="0"/>
              </a:rPr>
              <a:t>cannot</a:t>
            </a:r>
            <a:r>
              <a:rPr lang="en-US" sz="2200" dirty="0">
                <a:latin typeface="Arial" panose="020B0604020202020204" pitchFamily="34" charset="0"/>
                <a:cs typeface="Arial" panose="020B0604020202020204" pitchFamily="34" charset="0"/>
              </a:rPr>
              <a:t> be Perimeter-based – Embedded in Network Architecture!</a:t>
            </a:r>
          </a:p>
          <a:p>
            <a:pPr marL="457200" indent="-457200">
              <a:spcBef>
                <a:spcPts val="0"/>
              </a:spcBef>
              <a:spcAft>
                <a:spcPts val="600"/>
              </a:spcAft>
              <a:buFont typeface="Arial" panose="020B0604020202020204" pitchFamily="34" charset="0"/>
              <a:buChar char="•"/>
            </a:pPr>
            <a:r>
              <a:rPr lang="en-US" sz="2200" b="1" i="1" dirty="0">
                <a:latin typeface="Arial" panose="020B0604020202020204" pitchFamily="34" charset="0"/>
                <a:cs typeface="Arial" panose="020B0604020202020204" pitchFamily="34" charset="0"/>
              </a:rPr>
              <a:t>Multiple</a:t>
            </a:r>
            <a:r>
              <a:rPr lang="en-US" sz="2200" dirty="0">
                <a:latin typeface="Arial" panose="020B0604020202020204" pitchFamily="34" charset="0"/>
                <a:cs typeface="Arial" panose="020B0604020202020204" pitchFamily="34" charset="0"/>
              </a:rPr>
              <a:t> users/devices are accessing applications/data from </a:t>
            </a:r>
            <a:r>
              <a:rPr lang="en-US" sz="2200" b="1" i="1" dirty="0">
                <a:latin typeface="Arial" panose="020B0604020202020204" pitchFamily="34" charset="0"/>
                <a:cs typeface="Arial" panose="020B0604020202020204" pitchFamily="34" charset="0"/>
              </a:rPr>
              <a:t>Multiple</a:t>
            </a:r>
            <a:r>
              <a:rPr lang="en-US" sz="2200" dirty="0">
                <a:latin typeface="Arial" panose="020B0604020202020204" pitchFamily="34" charset="0"/>
                <a:cs typeface="Arial" panose="020B0604020202020204" pitchFamily="34" charset="0"/>
              </a:rPr>
              <a:t> locations via </a:t>
            </a:r>
            <a:r>
              <a:rPr lang="en-US" sz="2200" b="1" i="1" dirty="0">
                <a:latin typeface="Arial" panose="020B0604020202020204" pitchFamily="34" charset="0"/>
                <a:cs typeface="Arial" panose="020B0604020202020204" pitchFamily="34" charset="0"/>
              </a:rPr>
              <a:t>Multiple</a:t>
            </a:r>
            <a:r>
              <a:rPr lang="en-US" sz="2200" dirty="0">
                <a:latin typeface="Arial" panose="020B0604020202020204" pitchFamily="34" charset="0"/>
                <a:cs typeface="Arial" panose="020B0604020202020204" pitchFamily="34" charset="0"/>
              </a:rPr>
              <a:t> means</a:t>
            </a:r>
          </a:p>
          <a:p>
            <a:pPr marL="457200" indent="-457200">
              <a:spcBef>
                <a:spcPts val="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One contiguous environment that spans data centers, edge and cloud to deliver </a:t>
            </a:r>
            <a:r>
              <a:rPr lang="en-US" sz="2200" b="1" i="1" dirty="0">
                <a:latin typeface="Arial" panose="020B0604020202020204" pitchFamily="34" charset="0"/>
                <a:cs typeface="Arial" panose="020B0604020202020204" pitchFamily="34" charset="0"/>
              </a:rPr>
              <a:t>one synthetic environment</a:t>
            </a:r>
          </a:p>
          <a:p>
            <a:pPr marL="457200" indent="-457200">
              <a:spcBef>
                <a:spcPts val="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Consumption model shift to elastic, agile, more optimal </a:t>
            </a:r>
            <a:r>
              <a:rPr lang="en-US" sz="2200" b="1" i="1" dirty="0">
                <a:latin typeface="Arial" panose="020B0604020202020204" pitchFamily="34" charset="0"/>
                <a:cs typeface="Arial" panose="020B0604020202020204" pitchFamily="34" charset="0"/>
              </a:rPr>
              <a:t>services</a:t>
            </a:r>
          </a:p>
        </p:txBody>
      </p:sp>
      <p:grpSp>
        <p:nvGrpSpPr>
          <p:cNvPr id="18" name="Group 17">
            <a:extLst>
              <a:ext uri="{FF2B5EF4-FFF2-40B4-BE49-F238E27FC236}">
                <a16:creationId xmlns:a16="http://schemas.microsoft.com/office/drawing/2014/main" id="{C726191F-D0C9-C940-B9D6-A5BD239284D1}"/>
              </a:ext>
            </a:extLst>
          </p:cNvPr>
          <p:cNvGrpSpPr/>
          <p:nvPr/>
        </p:nvGrpSpPr>
        <p:grpSpPr>
          <a:xfrm>
            <a:off x="234949" y="3760728"/>
            <a:ext cx="4072424" cy="2538905"/>
            <a:chOff x="1949838" y="3878379"/>
            <a:chExt cx="4626923" cy="2884601"/>
          </a:xfrm>
        </p:grpSpPr>
        <p:pic>
          <p:nvPicPr>
            <p:cNvPr id="5" name="Picture 4">
              <a:extLst>
                <a:ext uri="{FF2B5EF4-FFF2-40B4-BE49-F238E27FC236}">
                  <a16:creationId xmlns:a16="http://schemas.microsoft.com/office/drawing/2014/main" id="{4BD5475D-F143-E44E-BDCB-E2EC450A994A}"/>
                </a:ext>
              </a:extLst>
            </p:cNvPr>
            <p:cNvPicPr>
              <a:picLocks noChangeAspect="1"/>
            </p:cNvPicPr>
            <p:nvPr/>
          </p:nvPicPr>
          <p:blipFill rotWithShape="1">
            <a:blip r:embed="rId3"/>
            <a:srcRect b="6524"/>
            <a:stretch/>
          </p:blipFill>
          <p:spPr>
            <a:xfrm>
              <a:off x="1949838" y="3878379"/>
              <a:ext cx="4626923" cy="2456269"/>
            </a:xfrm>
            <a:prstGeom prst="rect">
              <a:avLst/>
            </a:prstGeom>
            <a:ln>
              <a:solidFill>
                <a:schemeClr val="tx1"/>
              </a:solidFill>
            </a:ln>
          </p:spPr>
        </p:pic>
        <p:sp>
          <p:nvSpPr>
            <p:cNvPr id="15" name="TextBox 14">
              <a:extLst>
                <a:ext uri="{FF2B5EF4-FFF2-40B4-BE49-F238E27FC236}">
                  <a16:creationId xmlns:a16="http://schemas.microsoft.com/office/drawing/2014/main" id="{9C70C4AF-2417-DC4D-A235-89DC46CBBDF7}"/>
                </a:ext>
              </a:extLst>
            </p:cNvPr>
            <p:cNvSpPr txBox="1"/>
            <p:nvPr/>
          </p:nvSpPr>
          <p:spPr>
            <a:xfrm>
              <a:off x="2292814" y="6308391"/>
              <a:ext cx="3940971" cy="454589"/>
            </a:xfrm>
            <a:prstGeom prst="rect">
              <a:avLst/>
            </a:prstGeom>
            <a:noFill/>
            <a:ln>
              <a:noFill/>
            </a:ln>
          </p:spPr>
          <p:txBody>
            <a:bodyPr wrap="square" rtlCol="0">
              <a:spAutoFit/>
            </a:bodyPr>
            <a:lstStyle/>
            <a:p>
              <a:pPr algn="ctr"/>
              <a:r>
                <a:rPr lang="en-US" sz="2000" dirty="0">
                  <a:latin typeface="Arial" panose="020B0604020202020204" pitchFamily="34" charset="0"/>
                  <a:cs typeface="Arial" panose="020B0604020202020204" pitchFamily="34" charset="0"/>
                </a:rPr>
                <a:t>Operational Landscape</a:t>
              </a:r>
            </a:p>
          </p:txBody>
        </p:sp>
      </p:grpSp>
      <p:pic>
        <p:nvPicPr>
          <p:cNvPr id="16" name="Picture 15">
            <a:extLst>
              <a:ext uri="{FF2B5EF4-FFF2-40B4-BE49-F238E27FC236}">
                <a16:creationId xmlns:a16="http://schemas.microsoft.com/office/drawing/2014/main" id="{15A4940F-B461-E84F-B07D-6EC721C448E5}"/>
              </a:ext>
            </a:extLst>
          </p:cNvPr>
          <p:cNvPicPr>
            <a:picLocks noChangeAspect="1"/>
          </p:cNvPicPr>
          <p:nvPr/>
        </p:nvPicPr>
        <p:blipFill>
          <a:blip r:embed="rId4"/>
          <a:stretch>
            <a:fillRect/>
          </a:stretch>
        </p:blipFill>
        <p:spPr>
          <a:xfrm>
            <a:off x="8869023" y="3414119"/>
            <a:ext cx="2927855" cy="2909383"/>
          </a:xfrm>
          <a:prstGeom prst="rect">
            <a:avLst/>
          </a:prstGeom>
          <a:ln>
            <a:solidFill>
              <a:schemeClr val="tx1"/>
            </a:solidFill>
          </a:ln>
        </p:spPr>
      </p:pic>
      <p:sp>
        <p:nvSpPr>
          <p:cNvPr id="17" name="TextBox 16">
            <a:extLst>
              <a:ext uri="{FF2B5EF4-FFF2-40B4-BE49-F238E27FC236}">
                <a16:creationId xmlns:a16="http://schemas.microsoft.com/office/drawing/2014/main" id="{BA684697-89CE-A84D-90A0-17CDE0EE42A8}"/>
              </a:ext>
            </a:extLst>
          </p:cNvPr>
          <p:cNvSpPr txBox="1"/>
          <p:nvPr/>
        </p:nvSpPr>
        <p:spPr>
          <a:xfrm>
            <a:off x="8922343" y="6212413"/>
            <a:ext cx="292785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Connected Landscape</a:t>
            </a:r>
          </a:p>
        </p:txBody>
      </p:sp>
      <p:sp>
        <p:nvSpPr>
          <p:cNvPr id="20" name="Left-Right Arrow 19">
            <a:extLst>
              <a:ext uri="{FF2B5EF4-FFF2-40B4-BE49-F238E27FC236}">
                <a16:creationId xmlns:a16="http://schemas.microsoft.com/office/drawing/2014/main" id="{64A6AB02-38AA-8C4B-8894-243612BC1613}"/>
              </a:ext>
            </a:extLst>
          </p:cNvPr>
          <p:cNvSpPr/>
          <p:nvPr/>
        </p:nvSpPr>
        <p:spPr bwMode="auto">
          <a:xfrm>
            <a:off x="4432350" y="4500003"/>
            <a:ext cx="4160809" cy="1481110"/>
          </a:xfrm>
          <a:prstGeom prst="leftRightArrow">
            <a:avLst/>
          </a:prstGeom>
          <a:gradFill flip="none" rotWithShape="1">
            <a:gsLst>
              <a:gs pos="0">
                <a:schemeClr val="tx2">
                  <a:lumMod val="60000"/>
                  <a:lumOff val="40000"/>
                  <a:alpha val="68000"/>
                </a:schemeClr>
              </a:gs>
              <a:gs pos="50000">
                <a:schemeClr val="tx2">
                  <a:lumMod val="40000"/>
                  <a:lumOff val="60000"/>
                  <a:alpha val="70000"/>
                </a:schemeClr>
              </a:gs>
              <a:gs pos="100000">
                <a:schemeClr val="tx2">
                  <a:lumMod val="20000"/>
                  <a:lumOff val="80000"/>
                </a:schemeClr>
              </a:gs>
            </a:gsLst>
            <a:path path="circle">
              <a:fillToRect l="50000" t="50000" r="50000" b="50000"/>
            </a:path>
            <a:tileRect/>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Network and Security</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Architecture</a:t>
            </a:r>
          </a:p>
        </p:txBody>
      </p:sp>
      <p:grpSp>
        <p:nvGrpSpPr>
          <p:cNvPr id="53" name="Group 52">
            <a:extLst>
              <a:ext uri="{FF2B5EF4-FFF2-40B4-BE49-F238E27FC236}">
                <a16:creationId xmlns:a16="http://schemas.microsoft.com/office/drawing/2014/main" id="{7B0B5AF7-61E0-DA40-B96F-DB246B54AED5}"/>
              </a:ext>
            </a:extLst>
          </p:cNvPr>
          <p:cNvGrpSpPr/>
          <p:nvPr/>
        </p:nvGrpSpPr>
        <p:grpSpPr>
          <a:xfrm>
            <a:off x="6822517" y="5808897"/>
            <a:ext cx="1689823" cy="839497"/>
            <a:chOff x="7509239" y="4310308"/>
            <a:chExt cx="1689823" cy="839497"/>
          </a:xfrm>
        </p:grpSpPr>
        <p:sp>
          <p:nvSpPr>
            <p:cNvPr id="54" name="TextBox 53">
              <a:extLst>
                <a:ext uri="{FF2B5EF4-FFF2-40B4-BE49-F238E27FC236}">
                  <a16:creationId xmlns:a16="http://schemas.microsoft.com/office/drawing/2014/main" id="{1BB7385F-66F4-B849-AFBC-F7117A8DE429}"/>
                </a:ext>
              </a:extLst>
            </p:cNvPr>
            <p:cNvSpPr txBox="1"/>
            <p:nvPr/>
          </p:nvSpPr>
          <p:spPr>
            <a:xfrm>
              <a:off x="7509239" y="4842028"/>
              <a:ext cx="1689823" cy="307777"/>
            </a:xfrm>
            <a:prstGeom prst="rect">
              <a:avLst/>
            </a:prstGeom>
            <a:noFill/>
          </p:spPr>
          <p:txBody>
            <a:bodyPr wrap="none" rtlCol="0">
              <a:spAutoFit/>
            </a:bodyPr>
            <a:lstStyle/>
            <a:p>
              <a:pPr algn="ctr" defTabSz="457200">
                <a:defRPr/>
              </a:pPr>
              <a:r>
                <a:rPr lang="en-US" sz="1400" dirty="0">
                  <a:latin typeface="Arial" panose="020B0604020202020204" pitchFamily="34" charset="0"/>
                  <a:ea typeface="ＭＳ Ｐゴシック" charset="0"/>
                  <a:cs typeface="Arial" panose="020B0604020202020204" pitchFamily="34" charset="0"/>
                </a:rPr>
                <a:t>Edge | IOT and OT</a:t>
              </a:r>
            </a:p>
          </p:txBody>
        </p:sp>
        <p:grpSp>
          <p:nvGrpSpPr>
            <p:cNvPr id="55" name="Group 54">
              <a:extLst>
                <a:ext uri="{FF2B5EF4-FFF2-40B4-BE49-F238E27FC236}">
                  <a16:creationId xmlns:a16="http://schemas.microsoft.com/office/drawing/2014/main" id="{F9FD4D0F-35A5-BC46-A1C0-8BEA75F274A2}"/>
                </a:ext>
              </a:extLst>
            </p:cNvPr>
            <p:cNvGrpSpPr/>
            <p:nvPr/>
          </p:nvGrpSpPr>
          <p:grpSpPr>
            <a:xfrm>
              <a:off x="8111834" y="4310308"/>
              <a:ext cx="484632" cy="483826"/>
              <a:chOff x="500986" y="2674079"/>
              <a:chExt cx="1412849" cy="1412849"/>
            </a:xfrm>
          </p:grpSpPr>
          <p:sp>
            <p:nvSpPr>
              <p:cNvPr id="56" name="Freeform: Shape 60">
                <a:extLst>
                  <a:ext uri="{FF2B5EF4-FFF2-40B4-BE49-F238E27FC236}">
                    <a16:creationId xmlns:a16="http://schemas.microsoft.com/office/drawing/2014/main" id="{81295D95-1B00-9E45-A67D-0AFEE04E1F16}"/>
                  </a:ext>
                </a:extLst>
              </p:cNvPr>
              <p:cNvSpPr/>
              <p:nvPr/>
            </p:nvSpPr>
            <p:spPr>
              <a:xfrm>
                <a:off x="500986" y="2674079"/>
                <a:ext cx="1412849" cy="1412849"/>
              </a:xfrm>
              <a:custGeom>
                <a:avLst/>
                <a:gdLst>
                  <a:gd name="connsiteX0" fmla="*/ 5143815 w 5143814"/>
                  <a:gd name="connsiteY0" fmla="*/ 2571907 h 5143814"/>
                  <a:gd name="connsiteX1" fmla="*/ 2571907 w 5143814"/>
                  <a:gd name="connsiteY1" fmla="*/ 5143815 h 5143814"/>
                  <a:gd name="connsiteX2" fmla="*/ 0 w 5143814"/>
                  <a:gd name="connsiteY2" fmla="*/ 2571907 h 5143814"/>
                  <a:gd name="connsiteX3" fmla="*/ 2571907 w 5143814"/>
                  <a:gd name="connsiteY3" fmla="*/ 0 h 5143814"/>
                  <a:gd name="connsiteX4" fmla="*/ 5143815 w 5143814"/>
                  <a:gd name="connsiteY4" fmla="*/ 2571907 h 51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814" h="5143814">
                    <a:moveTo>
                      <a:pt x="5143815" y="2571907"/>
                    </a:moveTo>
                    <a:cubicBezTo>
                      <a:pt x="5143815" y="3992333"/>
                      <a:pt x="3992332" y="5143815"/>
                      <a:pt x="2571907" y="5143815"/>
                    </a:cubicBezTo>
                    <a:cubicBezTo>
                      <a:pt x="1151482" y="5143815"/>
                      <a:pt x="0" y="3992332"/>
                      <a:pt x="0" y="2571907"/>
                    </a:cubicBezTo>
                    <a:cubicBezTo>
                      <a:pt x="0" y="1151482"/>
                      <a:pt x="1151482" y="0"/>
                      <a:pt x="2571907" y="0"/>
                    </a:cubicBezTo>
                    <a:cubicBezTo>
                      <a:pt x="3992333" y="0"/>
                      <a:pt x="5143815" y="1151482"/>
                      <a:pt x="5143815" y="2571907"/>
                    </a:cubicBezTo>
                    <a:close/>
                  </a:path>
                </a:pathLst>
              </a:custGeom>
              <a:solidFill>
                <a:srgbClr val="1E4471"/>
              </a:solidFill>
              <a:ln w="3146" cap="flat">
                <a:noFill/>
                <a:prstDash val="solid"/>
                <a:miter/>
              </a:ln>
            </p:spPr>
            <p:txBody>
              <a:bodyPr rtlCol="0" anchor="ctr"/>
              <a:lstStyle/>
              <a:p>
                <a:pPr defTabSz="457200"/>
                <a:endParaRPr lang="en-US" sz="1800">
                  <a:latin typeface="Arial" panose="020B0604020202020204" pitchFamily="34" charset="0"/>
                  <a:ea typeface="ＭＳ Ｐゴシック" charset="0"/>
                  <a:cs typeface="Arial" panose="020B0604020202020204" pitchFamily="34" charset="0"/>
                </a:endParaRPr>
              </a:p>
            </p:txBody>
          </p:sp>
          <p:grpSp>
            <p:nvGrpSpPr>
              <p:cNvPr id="57" name="Group 56">
                <a:extLst>
                  <a:ext uri="{FF2B5EF4-FFF2-40B4-BE49-F238E27FC236}">
                    <a16:creationId xmlns:a16="http://schemas.microsoft.com/office/drawing/2014/main" id="{37EA24B0-4E47-D944-8D28-C02DC1ADADA0}"/>
                  </a:ext>
                </a:extLst>
              </p:cNvPr>
              <p:cNvGrpSpPr/>
              <p:nvPr/>
            </p:nvGrpSpPr>
            <p:grpSpPr>
              <a:xfrm>
                <a:off x="583679" y="2796630"/>
                <a:ext cx="1209859" cy="1189746"/>
                <a:chOff x="583679" y="2796630"/>
                <a:chExt cx="1209859" cy="1189746"/>
              </a:xfrm>
            </p:grpSpPr>
            <p:sp>
              <p:nvSpPr>
                <p:cNvPr id="58" name="Freeform: Shape 69">
                  <a:extLst>
                    <a:ext uri="{FF2B5EF4-FFF2-40B4-BE49-F238E27FC236}">
                      <a16:creationId xmlns:a16="http://schemas.microsoft.com/office/drawing/2014/main" id="{BCA48A95-E27D-A14E-ACC7-1CC5933C5C92}"/>
                    </a:ext>
                  </a:extLst>
                </p:cNvPr>
                <p:cNvSpPr/>
                <p:nvPr/>
              </p:nvSpPr>
              <p:spPr>
                <a:xfrm>
                  <a:off x="583679" y="3030043"/>
                  <a:ext cx="1209859" cy="623361"/>
                </a:xfrm>
                <a:custGeom>
                  <a:avLst/>
                  <a:gdLst>
                    <a:gd name="connsiteX0" fmla="*/ 2233627 w 4404781"/>
                    <a:gd name="connsiteY0" fmla="*/ 957383 h 2269494"/>
                    <a:gd name="connsiteX1" fmla="*/ 2107321 w 4404781"/>
                    <a:gd name="connsiteY1" fmla="*/ 972703 h 2269494"/>
                    <a:gd name="connsiteX2" fmla="*/ 1788927 w 4404781"/>
                    <a:gd name="connsiteY2" fmla="*/ 723362 h 2269494"/>
                    <a:gd name="connsiteX3" fmla="*/ 1788927 w 4404781"/>
                    <a:gd name="connsiteY3" fmla="*/ 1590018 h 2269494"/>
                    <a:gd name="connsiteX4" fmla="*/ 1304337 w 4404781"/>
                    <a:gd name="connsiteY4" fmla="*/ 1590018 h 2269494"/>
                    <a:gd name="connsiteX5" fmla="*/ 1304337 w 4404781"/>
                    <a:gd name="connsiteY5" fmla="*/ 1313433 h 2269494"/>
                    <a:gd name="connsiteX6" fmla="*/ 1123921 w 4404781"/>
                    <a:gd name="connsiteY6" fmla="*/ 1135377 h 2269494"/>
                    <a:gd name="connsiteX7" fmla="*/ 946588 w 4404781"/>
                    <a:gd name="connsiteY7" fmla="*/ 1313433 h 2269494"/>
                    <a:gd name="connsiteX8" fmla="*/ 946588 w 4404781"/>
                    <a:gd name="connsiteY8" fmla="*/ 1590018 h 2269494"/>
                    <a:gd name="connsiteX9" fmla="*/ 458695 w 4404781"/>
                    <a:gd name="connsiteY9" fmla="*/ 1590018 h 2269494"/>
                    <a:gd name="connsiteX10" fmla="*/ 458695 w 4404781"/>
                    <a:gd name="connsiteY10" fmla="*/ 730314 h 2269494"/>
                    <a:gd name="connsiteX11" fmla="*/ 149015 w 4404781"/>
                    <a:gd name="connsiteY11" fmla="*/ 972735 h 2269494"/>
                    <a:gd name="connsiteX12" fmla="*/ 18839 w 4404781"/>
                    <a:gd name="connsiteY12" fmla="*/ 957415 h 2269494"/>
                    <a:gd name="connsiteX13" fmla="*/ 34128 w 4404781"/>
                    <a:gd name="connsiteY13" fmla="*/ 831108 h 2269494"/>
                    <a:gd name="connsiteX14" fmla="*/ 1063237 w 4404781"/>
                    <a:gd name="connsiteY14" fmla="*/ 25450 h 2269494"/>
                    <a:gd name="connsiteX15" fmla="*/ 1125557 w 4404781"/>
                    <a:gd name="connsiteY15" fmla="*/ 0 h 2269494"/>
                    <a:gd name="connsiteX16" fmla="*/ 1127193 w 4404781"/>
                    <a:gd name="connsiteY16" fmla="*/ 0 h 2269494"/>
                    <a:gd name="connsiteX17" fmla="*/ 1128671 w 4404781"/>
                    <a:gd name="connsiteY17" fmla="*/ 0 h 2269494"/>
                    <a:gd name="connsiteX18" fmla="*/ 1201687 w 4404781"/>
                    <a:gd name="connsiteY18" fmla="*/ 34227 h 2269494"/>
                    <a:gd name="connsiteX19" fmla="*/ 1202882 w 4404781"/>
                    <a:gd name="connsiteY19" fmla="*/ 35863 h 2269494"/>
                    <a:gd name="connsiteX20" fmla="*/ 2218181 w 4404781"/>
                    <a:gd name="connsiteY20" fmla="*/ 831108 h 2269494"/>
                    <a:gd name="connsiteX21" fmla="*/ 2233627 w 4404781"/>
                    <a:gd name="connsiteY21" fmla="*/ 957383 h 2269494"/>
                    <a:gd name="connsiteX22" fmla="*/ 4404782 w 4404781"/>
                    <a:gd name="connsiteY22" fmla="*/ 1149816 h 2269494"/>
                    <a:gd name="connsiteX23" fmla="*/ 4404782 w 4404781"/>
                    <a:gd name="connsiteY23" fmla="*/ 1420518 h 2269494"/>
                    <a:gd name="connsiteX24" fmla="*/ 4315408 w 4404781"/>
                    <a:gd name="connsiteY24" fmla="*/ 1509893 h 2269494"/>
                    <a:gd name="connsiteX25" fmla="*/ 4299112 w 4404781"/>
                    <a:gd name="connsiteY25" fmla="*/ 1509893 h 2269494"/>
                    <a:gd name="connsiteX26" fmla="*/ 4299112 w 4404781"/>
                    <a:gd name="connsiteY26" fmla="*/ 1819887 h 2269494"/>
                    <a:gd name="connsiteX27" fmla="*/ 4152829 w 4404781"/>
                    <a:gd name="connsiteY27" fmla="*/ 1966170 h 2269494"/>
                    <a:gd name="connsiteX28" fmla="*/ 4037879 w 4404781"/>
                    <a:gd name="connsiteY28" fmla="*/ 1966170 h 2269494"/>
                    <a:gd name="connsiteX29" fmla="*/ 4037879 w 4404781"/>
                    <a:gd name="connsiteY29" fmla="*/ 2139350 h 2269494"/>
                    <a:gd name="connsiteX30" fmla="*/ 3907734 w 4404781"/>
                    <a:gd name="connsiteY30" fmla="*/ 2269495 h 2269494"/>
                    <a:gd name="connsiteX31" fmla="*/ 3620076 w 4404781"/>
                    <a:gd name="connsiteY31" fmla="*/ 2269495 h 2269494"/>
                    <a:gd name="connsiteX32" fmla="*/ 3489931 w 4404781"/>
                    <a:gd name="connsiteY32" fmla="*/ 2139350 h 2269494"/>
                    <a:gd name="connsiteX33" fmla="*/ 3489931 w 4404781"/>
                    <a:gd name="connsiteY33" fmla="*/ 1966170 h 2269494"/>
                    <a:gd name="connsiteX34" fmla="*/ 3374950 w 4404781"/>
                    <a:gd name="connsiteY34" fmla="*/ 1966170 h 2269494"/>
                    <a:gd name="connsiteX35" fmla="*/ 3228667 w 4404781"/>
                    <a:gd name="connsiteY35" fmla="*/ 1819887 h 2269494"/>
                    <a:gd name="connsiteX36" fmla="*/ 3228667 w 4404781"/>
                    <a:gd name="connsiteY36" fmla="*/ 750448 h 2269494"/>
                    <a:gd name="connsiteX37" fmla="*/ 3374950 w 4404781"/>
                    <a:gd name="connsiteY37" fmla="*/ 604165 h 2269494"/>
                    <a:gd name="connsiteX38" fmla="*/ 3489931 w 4404781"/>
                    <a:gd name="connsiteY38" fmla="*/ 604165 h 2269494"/>
                    <a:gd name="connsiteX39" fmla="*/ 3489931 w 4404781"/>
                    <a:gd name="connsiteY39" fmla="*/ 430985 h 2269494"/>
                    <a:gd name="connsiteX40" fmla="*/ 3620076 w 4404781"/>
                    <a:gd name="connsiteY40" fmla="*/ 300840 h 2269494"/>
                    <a:gd name="connsiteX41" fmla="*/ 3907734 w 4404781"/>
                    <a:gd name="connsiteY41" fmla="*/ 300840 h 2269494"/>
                    <a:gd name="connsiteX42" fmla="*/ 4037879 w 4404781"/>
                    <a:gd name="connsiteY42" fmla="*/ 430985 h 2269494"/>
                    <a:gd name="connsiteX43" fmla="*/ 4037879 w 4404781"/>
                    <a:gd name="connsiteY43" fmla="*/ 604165 h 2269494"/>
                    <a:gd name="connsiteX44" fmla="*/ 4152829 w 4404781"/>
                    <a:gd name="connsiteY44" fmla="*/ 604165 h 2269494"/>
                    <a:gd name="connsiteX45" fmla="*/ 4299112 w 4404781"/>
                    <a:gd name="connsiteY45" fmla="*/ 750448 h 2269494"/>
                    <a:gd name="connsiteX46" fmla="*/ 4299112 w 4404781"/>
                    <a:gd name="connsiteY46" fmla="*/ 1060442 h 2269494"/>
                    <a:gd name="connsiteX47" fmla="*/ 4315408 w 4404781"/>
                    <a:gd name="connsiteY47" fmla="*/ 1060442 h 2269494"/>
                    <a:gd name="connsiteX48" fmla="*/ 4404782 w 4404781"/>
                    <a:gd name="connsiteY48" fmla="*/ 1149816 h 2269494"/>
                    <a:gd name="connsiteX49" fmla="*/ 4116022 w 4404781"/>
                    <a:gd name="connsiteY49" fmla="*/ 792540 h 2269494"/>
                    <a:gd name="connsiteX50" fmla="*/ 3411725 w 4404781"/>
                    <a:gd name="connsiteY50" fmla="*/ 792540 h 2269494"/>
                    <a:gd name="connsiteX51" fmla="*/ 3411725 w 4404781"/>
                    <a:gd name="connsiteY51" fmla="*/ 1777795 h 2269494"/>
                    <a:gd name="connsiteX52" fmla="*/ 4116022 w 4404781"/>
                    <a:gd name="connsiteY52" fmla="*/ 1777795 h 2269494"/>
                    <a:gd name="connsiteX53" fmla="*/ 4116022 w 4404781"/>
                    <a:gd name="connsiteY53" fmla="*/ 792540 h 226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04781" h="2269494">
                      <a:moveTo>
                        <a:pt x="2233627" y="957383"/>
                      </a:moveTo>
                      <a:cubicBezTo>
                        <a:pt x="2202892" y="995763"/>
                        <a:pt x="2145480" y="1003344"/>
                        <a:pt x="2107321" y="972703"/>
                      </a:cubicBezTo>
                      <a:cubicBezTo>
                        <a:pt x="1987966" y="879240"/>
                        <a:pt x="1882391" y="796566"/>
                        <a:pt x="1788927" y="723362"/>
                      </a:cubicBezTo>
                      <a:cubicBezTo>
                        <a:pt x="1788927" y="891792"/>
                        <a:pt x="1788927" y="1192977"/>
                        <a:pt x="1788927" y="1590018"/>
                      </a:cubicBezTo>
                      <a:cubicBezTo>
                        <a:pt x="1788927" y="1590018"/>
                        <a:pt x="1788927" y="1590018"/>
                        <a:pt x="1304337" y="1590018"/>
                      </a:cubicBezTo>
                      <a:cubicBezTo>
                        <a:pt x="1304337" y="1590018"/>
                        <a:pt x="1304337" y="1590018"/>
                        <a:pt x="1304337" y="1313433"/>
                      </a:cubicBezTo>
                      <a:cubicBezTo>
                        <a:pt x="1304337" y="1214904"/>
                        <a:pt x="1221883" y="1135377"/>
                        <a:pt x="1123921" y="1135377"/>
                      </a:cubicBezTo>
                      <a:cubicBezTo>
                        <a:pt x="1025738" y="1135377"/>
                        <a:pt x="946588" y="1214904"/>
                        <a:pt x="946588" y="1313433"/>
                      </a:cubicBezTo>
                      <a:cubicBezTo>
                        <a:pt x="946588" y="1313433"/>
                        <a:pt x="946588" y="1313433"/>
                        <a:pt x="946588" y="1590018"/>
                      </a:cubicBezTo>
                      <a:cubicBezTo>
                        <a:pt x="946588" y="1590018"/>
                        <a:pt x="946588" y="1590018"/>
                        <a:pt x="458695" y="1590018"/>
                      </a:cubicBezTo>
                      <a:cubicBezTo>
                        <a:pt x="458695" y="1590018"/>
                        <a:pt x="458695" y="1265773"/>
                        <a:pt x="458695" y="730314"/>
                      </a:cubicBezTo>
                      <a:cubicBezTo>
                        <a:pt x="367370" y="801820"/>
                        <a:pt x="264721" y="882134"/>
                        <a:pt x="149015" y="972735"/>
                      </a:cubicBezTo>
                      <a:cubicBezTo>
                        <a:pt x="106861" y="1003376"/>
                        <a:pt x="49417" y="995794"/>
                        <a:pt x="18839" y="957415"/>
                      </a:cubicBezTo>
                      <a:cubicBezTo>
                        <a:pt x="-11739" y="919192"/>
                        <a:pt x="-4000" y="861749"/>
                        <a:pt x="34128" y="831108"/>
                      </a:cubicBezTo>
                      <a:cubicBezTo>
                        <a:pt x="34128" y="831108"/>
                        <a:pt x="34128" y="831108"/>
                        <a:pt x="1063237" y="25450"/>
                      </a:cubicBezTo>
                      <a:cubicBezTo>
                        <a:pt x="1080162" y="9092"/>
                        <a:pt x="1102875" y="315"/>
                        <a:pt x="1125557" y="0"/>
                      </a:cubicBezTo>
                      <a:cubicBezTo>
                        <a:pt x="1125997" y="0"/>
                        <a:pt x="1126595" y="0"/>
                        <a:pt x="1127193" y="0"/>
                      </a:cubicBezTo>
                      <a:cubicBezTo>
                        <a:pt x="1127633" y="0"/>
                        <a:pt x="1128231" y="0"/>
                        <a:pt x="1128671" y="0"/>
                      </a:cubicBezTo>
                      <a:cubicBezTo>
                        <a:pt x="1156292" y="283"/>
                        <a:pt x="1184039" y="12206"/>
                        <a:pt x="1201687" y="34227"/>
                      </a:cubicBezTo>
                      <a:cubicBezTo>
                        <a:pt x="1202127" y="34825"/>
                        <a:pt x="1202442" y="35265"/>
                        <a:pt x="1202882" y="35863"/>
                      </a:cubicBezTo>
                      <a:cubicBezTo>
                        <a:pt x="2218181" y="831108"/>
                        <a:pt x="2218181" y="831108"/>
                        <a:pt x="2218181" y="831108"/>
                      </a:cubicBezTo>
                      <a:cubicBezTo>
                        <a:pt x="2256624" y="861749"/>
                        <a:pt x="2264205" y="919161"/>
                        <a:pt x="2233627" y="957383"/>
                      </a:cubicBezTo>
                      <a:close/>
                      <a:moveTo>
                        <a:pt x="4404782" y="1149816"/>
                      </a:moveTo>
                      <a:lnTo>
                        <a:pt x="4404782" y="1420518"/>
                      </a:lnTo>
                      <a:cubicBezTo>
                        <a:pt x="4404782" y="1469877"/>
                        <a:pt x="4364767" y="1509893"/>
                        <a:pt x="4315408" y="1509893"/>
                      </a:cubicBezTo>
                      <a:lnTo>
                        <a:pt x="4299112" y="1509893"/>
                      </a:lnTo>
                      <a:lnTo>
                        <a:pt x="4299112" y="1819887"/>
                      </a:lnTo>
                      <a:cubicBezTo>
                        <a:pt x="4299112" y="1900673"/>
                        <a:pt x="4233615" y="1966170"/>
                        <a:pt x="4152829" y="1966170"/>
                      </a:cubicBezTo>
                      <a:lnTo>
                        <a:pt x="4037879" y="1966170"/>
                      </a:lnTo>
                      <a:lnTo>
                        <a:pt x="4037879" y="2139350"/>
                      </a:lnTo>
                      <a:cubicBezTo>
                        <a:pt x="4037879" y="2211233"/>
                        <a:pt x="3979617" y="2269495"/>
                        <a:pt x="3907734" y="2269495"/>
                      </a:cubicBezTo>
                      <a:lnTo>
                        <a:pt x="3620076" y="2269495"/>
                      </a:lnTo>
                      <a:cubicBezTo>
                        <a:pt x="3548193" y="2269495"/>
                        <a:pt x="3489931" y="2211233"/>
                        <a:pt x="3489931" y="2139350"/>
                      </a:cubicBezTo>
                      <a:lnTo>
                        <a:pt x="3489931" y="1966170"/>
                      </a:lnTo>
                      <a:lnTo>
                        <a:pt x="3374950" y="1966170"/>
                      </a:lnTo>
                      <a:cubicBezTo>
                        <a:pt x="3294163" y="1966170"/>
                        <a:pt x="3228667" y="1900673"/>
                        <a:pt x="3228667" y="1819887"/>
                      </a:cubicBezTo>
                      <a:lnTo>
                        <a:pt x="3228667" y="750448"/>
                      </a:lnTo>
                      <a:cubicBezTo>
                        <a:pt x="3228667" y="669662"/>
                        <a:pt x="3294163" y="604165"/>
                        <a:pt x="3374950" y="604165"/>
                      </a:cubicBezTo>
                      <a:lnTo>
                        <a:pt x="3489931" y="604165"/>
                      </a:lnTo>
                      <a:lnTo>
                        <a:pt x="3489931" y="430985"/>
                      </a:lnTo>
                      <a:cubicBezTo>
                        <a:pt x="3489931" y="359101"/>
                        <a:pt x="3548193" y="300840"/>
                        <a:pt x="3620076" y="300840"/>
                      </a:cubicBezTo>
                      <a:lnTo>
                        <a:pt x="3907734" y="300840"/>
                      </a:lnTo>
                      <a:cubicBezTo>
                        <a:pt x="3979617" y="300840"/>
                        <a:pt x="4037879" y="359101"/>
                        <a:pt x="4037879" y="430985"/>
                      </a:cubicBezTo>
                      <a:lnTo>
                        <a:pt x="4037879" y="604165"/>
                      </a:lnTo>
                      <a:lnTo>
                        <a:pt x="4152829" y="604165"/>
                      </a:lnTo>
                      <a:cubicBezTo>
                        <a:pt x="4233615" y="604165"/>
                        <a:pt x="4299112" y="669662"/>
                        <a:pt x="4299112" y="750448"/>
                      </a:cubicBezTo>
                      <a:lnTo>
                        <a:pt x="4299112" y="1060442"/>
                      </a:lnTo>
                      <a:lnTo>
                        <a:pt x="4315408" y="1060442"/>
                      </a:lnTo>
                      <a:cubicBezTo>
                        <a:pt x="4364767" y="1060442"/>
                        <a:pt x="4404782" y="1100457"/>
                        <a:pt x="4404782" y="1149816"/>
                      </a:cubicBezTo>
                      <a:close/>
                      <a:moveTo>
                        <a:pt x="4116022" y="792540"/>
                      </a:moveTo>
                      <a:lnTo>
                        <a:pt x="3411725" y="792540"/>
                      </a:lnTo>
                      <a:lnTo>
                        <a:pt x="3411725" y="1777795"/>
                      </a:lnTo>
                      <a:lnTo>
                        <a:pt x="4116022" y="1777795"/>
                      </a:lnTo>
                      <a:lnTo>
                        <a:pt x="4116022" y="792540"/>
                      </a:lnTo>
                      <a:close/>
                    </a:path>
                  </a:pathLst>
                </a:custGeom>
                <a:solidFill>
                  <a:srgbClr val="BFEDFA"/>
                </a:solidFill>
                <a:ln w="3146" cap="flat">
                  <a:noFill/>
                  <a:prstDash val="solid"/>
                  <a:miter/>
                </a:ln>
              </p:spPr>
              <p:txBody>
                <a:bodyPr rtlCol="0" anchor="ctr"/>
                <a:lstStyle/>
                <a:p>
                  <a:pPr defTabSz="457200"/>
                  <a:endParaRPr lang="en-US" sz="1800">
                    <a:latin typeface="Arial" panose="020B0604020202020204" pitchFamily="34" charset="0"/>
                    <a:ea typeface="ＭＳ Ｐゴシック" charset="0"/>
                    <a:cs typeface="Arial" panose="020B0604020202020204" pitchFamily="34" charset="0"/>
                  </a:endParaRPr>
                </a:p>
              </p:txBody>
            </p:sp>
            <p:sp>
              <p:nvSpPr>
                <p:cNvPr id="59" name="Freeform: Shape 71">
                  <a:extLst>
                    <a:ext uri="{FF2B5EF4-FFF2-40B4-BE49-F238E27FC236}">
                      <a16:creationId xmlns:a16="http://schemas.microsoft.com/office/drawing/2014/main" id="{E135DB47-AB48-6842-8CF5-3A7D1842B832}"/>
                    </a:ext>
                  </a:extLst>
                </p:cNvPr>
                <p:cNvSpPr/>
                <p:nvPr/>
              </p:nvSpPr>
              <p:spPr>
                <a:xfrm>
                  <a:off x="967379" y="2796630"/>
                  <a:ext cx="550743" cy="1189746"/>
                </a:xfrm>
                <a:custGeom>
                  <a:avLst/>
                  <a:gdLst>
                    <a:gd name="connsiteX0" fmla="*/ 558487 w 2005112"/>
                    <a:gd name="connsiteY0" fmla="*/ 512151 h 4331553"/>
                    <a:gd name="connsiteX1" fmla="*/ 558487 w 2005112"/>
                    <a:gd name="connsiteY1" fmla="*/ 512151 h 4331553"/>
                    <a:gd name="connsiteX2" fmla="*/ 474775 w 2005112"/>
                    <a:gd name="connsiteY2" fmla="*/ 478710 h 4331553"/>
                    <a:gd name="connsiteX3" fmla="*/ 474775 w 2005112"/>
                    <a:gd name="connsiteY3" fmla="*/ 311130 h 4331553"/>
                    <a:gd name="connsiteX4" fmla="*/ 916204 w 2005112"/>
                    <a:gd name="connsiteY4" fmla="*/ 49896 h 4331553"/>
                    <a:gd name="connsiteX5" fmla="*/ 1962929 w 2005112"/>
                    <a:gd name="connsiteY5" fmla="*/ 297760 h 4331553"/>
                    <a:gd name="connsiteX6" fmla="*/ 1976362 w 2005112"/>
                    <a:gd name="connsiteY6" fmla="*/ 461880 h 4331553"/>
                    <a:gd name="connsiteX7" fmla="*/ 1812431 w 2005112"/>
                    <a:gd name="connsiteY7" fmla="*/ 478742 h 4331553"/>
                    <a:gd name="connsiteX8" fmla="*/ 996549 w 2005112"/>
                    <a:gd name="connsiteY8" fmla="*/ 270988 h 4331553"/>
                    <a:gd name="connsiteX9" fmla="*/ 642072 w 2005112"/>
                    <a:gd name="connsiteY9" fmla="*/ 478710 h 4331553"/>
                    <a:gd name="connsiteX10" fmla="*/ 558487 w 2005112"/>
                    <a:gd name="connsiteY10" fmla="*/ 512151 h 4331553"/>
                    <a:gd name="connsiteX11" fmla="*/ 876377 w 2005112"/>
                    <a:gd name="connsiteY11" fmla="*/ 804622 h 4331553"/>
                    <a:gd name="connsiteX12" fmla="*/ 960183 w 2005112"/>
                    <a:gd name="connsiteY12" fmla="*/ 770993 h 4331553"/>
                    <a:gd name="connsiteX13" fmla="*/ 1120780 w 2005112"/>
                    <a:gd name="connsiteY13" fmla="*/ 677026 h 4331553"/>
                    <a:gd name="connsiteX14" fmla="*/ 1498662 w 2005112"/>
                    <a:gd name="connsiteY14" fmla="*/ 774454 h 4331553"/>
                    <a:gd name="connsiteX15" fmla="*/ 1665959 w 2005112"/>
                    <a:gd name="connsiteY15" fmla="*/ 761052 h 4331553"/>
                    <a:gd name="connsiteX16" fmla="*/ 1652527 w 2005112"/>
                    <a:gd name="connsiteY16" fmla="*/ 593283 h 4331553"/>
                    <a:gd name="connsiteX17" fmla="*/ 1047041 w 2005112"/>
                    <a:gd name="connsiteY17" fmla="*/ 452411 h 4331553"/>
                    <a:gd name="connsiteX18" fmla="*/ 789425 w 2005112"/>
                    <a:gd name="connsiteY18" fmla="*/ 603413 h 4331553"/>
                    <a:gd name="connsiteX19" fmla="*/ 792791 w 2005112"/>
                    <a:gd name="connsiteY19" fmla="*/ 770993 h 4331553"/>
                    <a:gd name="connsiteX20" fmla="*/ 876377 w 2005112"/>
                    <a:gd name="connsiteY20" fmla="*/ 804622 h 4331553"/>
                    <a:gd name="connsiteX21" fmla="*/ 876377 w 2005112"/>
                    <a:gd name="connsiteY21" fmla="*/ 804622 h 4331553"/>
                    <a:gd name="connsiteX22" fmla="*/ 1391545 w 2005112"/>
                    <a:gd name="connsiteY22" fmla="*/ 1072305 h 4331553"/>
                    <a:gd name="connsiteX23" fmla="*/ 1224531 w 2005112"/>
                    <a:gd name="connsiteY23" fmla="*/ 904630 h 4331553"/>
                    <a:gd name="connsiteX24" fmla="*/ 1057422 w 2005112"/>
                    <a:gd name="connsiteY24" fmla="*/ 1072305 h 4331553"/>
                    <a:gd name="connsiteX25" fmla="*/ 1224531 w 2005112"/>
                    <a:gd name="connsiteY25" fmla="*/ 1239791 h 4331553"/>
                    <a:gd name="connsiteX26" fmla="*/ 1391545 w 2005112"/>
                    <a:gd name="connsiteY26" fmla="*/ 1072305 h 4331553"/>
                    <a:gd name="connsiteX27" fmla="*/ 1391545 w 2005112"/>
                    <a:gd name="connsiteY27" fmla="*/ 1072305 h 4331553"/>
                    <a:gd name="connsiteX28" fmla="*/ 1630474 w 2005112"/>
                    <a:gd name="connsiteY28" fmla="*/ 3388452 h 4331553"/>
                    <a:gd name="connsiteX29" fmla="*/ 1495830 w 2005112"/>
                    <a:gd name="connsiteY29" fmla="*/ 2972977 h 4331553"/>
                    <a:gd name="connsiteX30" fmla="*/ 1257153 w 2005112"/>
                    <a:gd name="connsiteY30" fmla="*/ 2795645 h 4331553"/>
                    <a:gd name="connsiteX31" fmla="*/ 513627 w 2005112"/>
                    <a:gd name="connsiteY31" fmla="*/ 2795645 h 4331553"/>
                    <a:gd name="connsiteX32" fmla="*/ 276868 w 2005112"/>
                    <a:gd name="connsiteY32" fmla="*/ 2967504 h 4331553"/>
                    <a:gd name="connsiteX33" fmla="*/ 275956 w 2005112"/>
                    <a:gd name="connsiteY33" fmla="*/ 2969800 h 4331553"/>
                    <a:gd name="connsiteX34" fmla="*/ 140558 w 2005112"/>
                    <a:gd name="connsiteY34" fmla="*/ 3387477 h 4331553"/>
                    <a:gd name="connsiteX35" fmla="*/ 0 w 2005112"/>
                    <a:gd name="connsiteY35" fmla="*/ 3547508 h 4331553"/>
                    <a:gd name="connsiteX36" fmla="*/ 0 w 2005112"/>
                    <a:gd name="connsiteY36" fmla="*/ 4071767 h 4331553"/>
                    <a:gd name="connsiteX37" fmla="*/ 207974 w 2005112"/>
                    <a:gd name="connsiteY37" fmla="*/ 4071767 h 4331553"/>
                    <a:gd name="connsiteX38" fmla="*/ 207974 w 2005112"/>
                    <a:gd name="connsiteY38" fmla="*/ 4202164 h 4331553"/>
                    <a:gd name="connsiteX39" fmla="*/ 329467 w 2005112"/>
                    <a:gd name="connsiteY39" fmla="*/ 4331554 h 4331553"/>
                    <a:gd name="connsiteX40" fmla="*/ 459046 w 2005112"/>
                    <a:gd name="connsiteY40" fmla="*/ 4202164 h 4331553"/>
                    <a:gd name="connsiteX41" fmla="*/ 459046 w 2005112"/>
                    <a:gd name="connsiteY41" fmla="*/ 4071767 h 4331553"/>
                    <a:gd name="connsiteX42" fmla="*/ 1317239 w 2005112"/>
                    <a:gd name="connsiteY42" fmla="*/ 4071767 h 4331553"/>
                    <a:gd name="connsiteX43" fmla="*/ 1317239 w 2005112"/>
                    <a:gd name="connsiteY43" fmla="*/ 4202164 h 4331553"/>
                    <a:gd name="connsiteX44" fmla="*/ 1436908 w 2005112"/>
                    <a:gd name="connsiteY44" fmla="*/ 4331554 h 4331553"/>
                    <a:gd name="connsiteX45" fmla="*/ 1564568 w 2005112"/>
                    <a:gd name="connsiteY45" fmla="*/ 4202164 h 4331553"/>
                    <a:gd name="connsiteX46" fmla="*/ 1564568 w 2005112"/>
                    <a:gd name="connsiteY46" fmla="*/ 4071767 h 4331553"/>
                    <a:gd name="connsiteX47" fmla="*/ 1770685 w 2005112"/>
                    <a:gd name="connsiteY47" fmla="*/ 4071767 h 4331553"/>
                    <a:gd name="connsiteX48" fmla="*/ 1770685 w 2005112"/>
                    <a:gd name="connsiteY48" fmla="*/ 3547508 h 4331553"/>
                    <a:gd name="connsiteX49" fmla="*/ 1630474 w 2005112"/>
                    <a:gd name="connsiteY49" fmla="*/ 3388452 h 4331553"/>
                    <a:gd name="connsiteX50" fmla="*/ 470748 w 2005112"/>
                    <a:gd name="connsiteY50" fmla="*/ 3039450 h 4331553"/>
                    <a:gd name="connsiteX51" fmla="*/ 513658 w 2005112"/>
                    <a:gd name="connsiteY51" fmla="*/ 2996131 h 4331553"/>
                    <a:gd name="connsiteX52" fmla="*/ 1257153 w 2005112"/>
                    <a:gd name="connsiteY52" fmla="*/ 2996131 h 4331553"/>
                    <a:gd name="connsiteX53" fmla="*/ 1307204 w 2005112"/>
                    <a:gd name="connsiteY53" fmla="*/ 3039450 h 4331553"/>
                    <a:gd name="connsiteX54" fmla="*/ 1419575 w 2005112"/>
                    <a:gd name="connsiteY54" fmla="*/ 3386125 h 4331553"/>
                    <a:gd name="connsiteX55" fmla="*/ 358409 w 2005112"/>
                    <a:gd name="connsiteY55" fmla="*/ 3386125 h 4331553"/>
                    <a:gd name="connsiteX56" fmla="*/ 470748 w 2005112"/>
                    <a:gd name="connsiteY56" fmla="*/ 3039450 h 4331553"/>
                    <a:gd name="connsiteX57" fmla="*/ 453383 w 2005112"/>
                    <a:gd name="connsiteY57" fmla="*/ 3869142 h 4331553"/>
                    <a:gd name="connsiteX58" fmla="*/ 307414 w 2005112"/>
                    <a:gd name="connsiteY58" fmla="*/ 3726445 h 4331553"/>
                    <a:gd name="connsiteX59" fmla="*/ 453383 w 2005112"/>
                    <a:gd name="connsiteY59" fmla="*/ 3583748 h 4331553"/>
                    <a:gd name="connsiteX60" fmla="*/ 599352 w 2005112"/>
                    <a:gd name="connsiteY60" fmla="*/ 3726445 h 4331553"/>
                    <a:gd name="connsiteX61" fmla="*/ 453383 w 2005112"/>
                    <a:gd name="connsiteY61" fmla="*/ 3869142 h 4331553"/>
                    <a:gd name="connsiteX62" fmla="*/ 1317365 w 2005112"/>
                    <a:gd name="connsiteY62" fmla="*/ 3869142 h 4331553"/>
                    <a:gd name="connsiteX63" fmla="*/ 1171397 w 2005112"/>
                    <a:gd name="connsiteY63" fmla="*/ 3726445 h 4331553"/>
                    <a:gd name="connsiteX64" fmla="*/ 1317365 w 2005112"/>
                    <a:gd name="connsiteY64" fmla="*/ 3583748 h 4331553"/>
                    <a:gd name="connsiteX65" fmla="*/ 1463334 w 2005112"/>
                    <a:gd name="connsiteY65" fmla="*/ 3726445 h 4331553"/>
                    <a:gd name="connsiteX66" fmla="*/ 1317365 w 2005112"/>
                    <a:gd name="connsiteY66" fmla="*/ 3869142 h 433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05112" h="4331553">
                      <a:moveTo>
                        <a:pt x="558487" y="512151"/>
                      </a:moveTo>
                      <a:lnTo>
                        <a:pt x="558487" y="512151"/>
                      </a:lnTo>
                      <a:cubicBezTo>
                        <a:pt x="528349" y="512151"/>
                        <a:pt x="498306" y="502021"/>
                        <a:pt x="474775" y="478710"/>
                      </a:cubicBezTo>
                      <a:cubicBezTo>
                        <a:pt x="428027" y="431774"/>
                        <a:pt x="428027" y="358066"/>
                        <a:pt x="474775" y="311130"/>
                      </a:cubicBezTo>
                      <a:cubicBezTo>
                        <a:pt x="481601" y="304492"/>
                        <a:pt x="648710" y="133639"/>
                        <a:pt x="916204" y="49896"/>
                      </a:cubicBezTo>
                      <a:cubicBezTo>
                        <a:pt x="1163752" y="-30575"/>
                        <a:pt x="1548272" y="-53980"/>
                        <a:pt x="1962929" y="297760"/>
                      </a:cubicBezTo>
                      <a:cubicBezTo>
                        <a:pt x="2013043" y="337932"/>
                        <a:pt x="2019744" y="415038"/>
                        <a:pt x="1976362" y="461880"/>
                      </a:cubicBezTo>
                      <a:cubicBezTo>
                        <a:pt x="1936253" y="512182"/>
                        <a:pt x="1859273" y="518914"/>
                        <a:pt x="1812431" y="478742"/>
                      </a:cubicBezTo>
                      <a:cubicBezTo>
                        <a:pt x="1548272" y="254221"/>
                        <a:pt x="1274047" y="183973"/>
                        <a:pt x="996549" y="270988"/>
                      </a:cubicBezTo>
                      <a:cubicBezTo>
                        <a:pt x="782504" y="337932"/>
                        <a:pt x="645438" y="475250"/>
                        <a:pt x="642072" y="478710"/>
                      </a:cubicBezTo>
                      <a:cubicBezTo>
                        <a:pt x="618667" y="502021"/>
                        <a:pt x="588624" y="512151"/>
                        <a:pt x="558487" y="512151"/>
                      </a:cubicBezTo>
                      <a:moveTo>
                        <a:pt x="876377" y="804622"/>
                      </a:moveTo>
                      <a:cubicBezTo>
                        <a:pt x="906609" y="804622"/>
                        <a:pt x="936652" y="794493"/>
                        <a:pt x="960183" y="770993"/>
                      </a:cubicBezTo>
                      <a:cubicBezTo>
                        <a:pt x="960183" y="767721"/>
                        <a:pt x="1023635" y="707289"/>
                        <a:pt x="1120780" y="677026"/>
                      </a:cubicBezTo>
                      <a:cubicBezTo>
                        <a:pt x="1247779" y="633456"/>
                        <a:pt x="1374935" y="666991"/>
                        <a:pt x="1498662" y="774454"/>
                      </a:cubicBezTo>
                      <a:cubicBezTo>
                        <a:pt x="1548964" y="814721"/>
                        <a:pt x="1622483" y="807989"/>
                        <a:pt x="1665959" y="761052"/>
                      </a:cubicBezTo>
                      <a:cubicBezTo>
                        <a:pt x="1709530" y="710655"/>
                        <a:pt x="1702735" y="633456"/>
                        <a:pt x="1652527" y="593283"/>
                      </a:cubicBezTo>
                      <a:cubicBezTo>
                        <a:pt x="1415045" y="391884"/>
                        <a:pt x="1190933" y="405380"/>
                        <a:pt x="1047041" y="452411"/>
                      </a:cubicBezTo>
                      <a:cubicBezTo>
                        <a:pt x="896542" y="499347"/>
                        <a:pt x="802858" y="593283"/>
                        <a:pt x="789425" y="603413"/>
                      </a:cubicBezTo>
                      <a:cubicBezTo>
                        <a:pt x="746043" y="650160"/>
                        <a:pt x="746043" y="724057"/>
                        <a:pt x="792791" y="770993"/>
                      </a:cubicBezTo>
                      <a:cubicBezTo>
                        <a:pt x="816196" y="794493"/>
                        <a:pt x="846334" y="804622"/>
                        <a:pt x="876377" y="804622"/>
                      </a:cubicBezTo>
                      <a:lnTo>
                        <a:pt x="876377" y="804622"/>
                      </a:lnTo>
                      <a:moveTo>
                        <a:pt x="1391545" y="1072305"/>
                      </a:moveTo>
                      <a:cubicBezTo>
                        <a:pt x="1391545" y="981735"/>
                        <a:pt x="1314660" y="904630"/>
                        <a:pt x="1224531" y="904630"/>
                      </a:cubicBezTo>
                      <a:cubicBezTo>
                        <a:pt x="1130846" y="904630"/>
                        <a:pt x="1057422" y="981735"/>
                        <a:pt x="1057422" y="1072305"/>
                      </a:cubicBezTo>
                      <a:cubicBezTo>
                        <a:pt x="1057422" y="1166052"/>
                        <a:pt x="1130846" y="1239791"/>
                        <a:pt x="1224531" y="1239791"/>
                      </a:cubicBezTo>
                      <a:cubicBezTo>
                        <a:pt x="1314660" y="1239791"/>
                        <a:pt x="1391545" y="1166083"/>
                        <a:pt x="1391545" y="1072305"/>
                      </a:cubicBezTo>
                      <a:lnTo>
                        <a:pt x="1391545" y="1072305"/>
                      </a:lnTo>
                      <a:moveTo>
                        <a:pt x="1630474" y="3388452"/>
                      </a:moveTo>
                      <a:lnTo>
                        <a:pt x="1495830" y="2972977"/>
                      </a:lnTo>
                      <a:cubicBezTo>
                        <a:pt x="1464781" y="2870170"/>
                        <a:pt x="1364585" y="2795645"/>
                        <a:pt x="1257153" y="2795645"/>
                      </a:cubicBezTo>
                      <a:lnTo>
                        <a:pt x="513627" y="2795645"/>
                      </a:lnTo>
                      <a:cubicBezTo>
                        <a:pt x="415884" y="2795645"/>
                        <a:pt x="316317" y="2867905"/>
                        <a:pt x="276868" y="2967504"/>
                      </a:cubicBezTo>
                      <a:lnTo>
                        <a:pt x="275956" y="2969800"/>
                      </a:lnTo>
                      <a:lnTo>
                        <a:pt x="140558" y="3387477"/>
                      </a:lnTo>
                      <a:cubicBezTo>
                        <a:pt x="61628" y="3397356"/>
                        <a:pt x="0" y="3465495"/>
                        <a:pt x="0" y="3547508"/>
                      </a:cubicBezTo>
                      <a:cubicBezTo>
                        <a:pt x="0" y="3547508"/>
                        <a:pt x="0" y="3571448"/>
                        <a:pt x="0" y="4071767"/>
                      </a:cubicBezTo>
                      <a:lnTo>
                        <a:pt x="207974" y="4071767"/>
                      </a:lnTo>
                      <a:cubicBezTo>
                        <a:pt x="207974" y="4108857"/>
                        <a:pt x="207974" y="4151830"/>
                        <a:pt x="207974" y="4202164"/>
                      </a:cubicBezTo>
                      <a:cubicBezTo>
                        <a:pt x="207974" y="4274928"/>
                        <a:pt x="264662" y="4331554"/>
                        <a:pt x="329467" y="4331554"/>
                      </a:cubicBezTo>
                      <a:cubicBezTo>
                        <a:pt x="402357" y="4331554"/>
                        <a:pt x="459046" y="4274959"/>
                        <a:pt x="459046" y="4202164"/>
                      </a:cubicBezTo>
                      <a:cubicBezTo>
                        <a:pt x="459046" y="4202164"/>
                        <a:pt x="459046" y="4202101"/>
                        <a:pt x="459046" y="4071767"/>
                      </a:cubicBezTo>
                      <a:lnTo>
                        <a:pt x="1317239" y="4071767"/>
                      </a:lnTo>
                      <a:cubicBezTo>
                        <a:pt x="1317239" y="4108857"/>
                        <a:pt x="1317239" y="4151830"/>
                        <a:pt x="1317239" y="4202164"/>
                      </a:cubicBezTo>
                      <a:cubicBezTo>
                        <a:pt x="1317239" y="4274928"/>
                        <a:pt x="1373079" y="4331554"/>
                        <a:pt x="1436908" y="4331554"/>
                      </a:cubicBezTo>
                      <a:cubicBezTo>
                        <a:pt x="1508728" y="4331554"/>
                        <a:pt x="1564568" y="4274959"/>
                        <a:pt x="1564568" y="4202164"/>
                      </a:cubicBezTo>
                      <a:cubicBezTo>
                        <a:pt x="1564568" y="4202164"/>
                        <a:pt x="1564568" y="4202101"/>
                        <a:pt x="1564568" y="4071767"/>
                      </a:cubicBezTo>
                      <a:lnTo>
                        <a:pt x="1770685" y="4071767"/>
                      </a:lnTo>
                      <a:cubicBezTo>
                        <a:pt x="1770685" y="4071767"/>
                        <a:pt x="1770685" y="4047827"/>
                        <a:pt x="1770685" y="3547508"/>
                      </a:cubicBezTo>
                      <a:cubicBezTo>
                        <a:pt x="1770748" y="3467666"/>
                        <a:pt x="1712235" y="3401005"/>
                        <a:pt x="1630474" y="3388452"/>
                      </a:cubicBezTo>
                      <a:close/>
                      <a:moveTo>
                        <a:pt x="470748" y="3039450"/>
                      </a:moveTo>
                      <a:cubicBezTo>
                        <a:pt x="477889" y="3010570"/>
                        <a:pt x="506485" y="2996131"/>
                        <a:pt x="513658" y="2996131"/>
                      </a:cubicBezTo>
                      <a:cubicBezTo>
                        <a:pt x="513658" y="2996131"/>
                        <a:pt x="513658" y="2996131"/>
                        <a:pt x="1257153" y="2996131"/>
                      </a:cubicBezTo>
                      <a:cubicBezTo>
                        <a:pt x="1271467" y="2996131"/>
                        <a:pt x="1300063" y="3010570"/>
                        <a:pt x="1307204" y="3039450"/>
                      </a:cubicBezTo>
                      <a:cubicBezTo>
                        <a:pt x="1307204" y="3039450"/>
                        <a:pt x="1307298" y="3039733"/>
                        <a:pt x="1419575" y="3386125"/>
                      </a:cubicBezTo>
                      <a:cubicBezTo>
                        <a:pt x="1255958" y="3386125"/>
                        <a:pt x="945901" y="3386125"/>
                        <a:pt x="358409" y="3386125"/>
                      </a:cubicBezTo>
                      <a:cubicBezTo>
                        <a:pt x="374516" y="3336294"/>
                        <a:pt x="406698" y="3237073"/>
                        <a:pt x="470748" y="3039450"/>
                      </a:cubicBezTo>
                      <a:close/>
                      <a:moveTo>
                        <a:pt x="453383" y="3869142"/>
                      </a:moveTo>
                      <a:cubicBezTo>
                        <a:pt x="372754" y="3869142"/>
                        <a:pt x="307414" y="3805249"/>
                        <a:pt x="307414" y="3726445"/>
                      </a:cubicBezTo>
                      <a:cubicBezTo>
                        <a:pt x="307414" y="3647641"/>
                        <a:pt x="372754" y="3583748"/>
                        <a:pt x="453383" y="3583748"/>
                      </a:cubicBezTo>
                      <a:cubicBezTo>
                        <a:pt x="534012" y="3583748"/>
                        <a:pt x="599352" y="3647641"/>
                        <a:pt x="599352" y="3726445"/>
                      </a:cubicBezTo>
                      <a:cubicBezTo>
                        <a:pt x="599383" y="3805249"/>
                        <a:pt x="534012" y="3869142"/>
                        <a:pt x="453383" y="3869142"/>
                      </a:cubicBezTo>
                      <a:close/>
                      <a:moveTo>
                        <a:pt x="1317365" y="3869142"/>
                      </a:moveTo>
                      <a:cubicBezTo>
                        <a:pt x="1236737" y="3869142"/>
                        <a:pt x="1171397" y="3805249"/>
                        <a:pt x="1171397" y="3726445"/>
                      </a:cubicBezTo>
                      <a:cubicBezTo>
                        <a:pt x="1171397" y="3647641"/>
                        <a:pt x="1236737" y="3583748"/>
                        <a:pt x="1317365" y="3583748"/>
                      </a:cubicBezTo>
                      <a:cubicBezTo>
                        <a:pt x="1397994" y="3583748"/>
                        <a:pt x="1463334" y="3647641"/>
                        <a:pt x="1463334" y="3726445"/>
                      </a:cubicBezTo>
                      <a:cubicBezTo>
                        <a:pt x="1463334" y="3805249"/>
                        <a:pt x="1397994" y="3869142"/>
                        <a:pt x="1317365" y="3869142"/>
                      </a:cubicBezTo>
                      <a:close/>
                    </a:path>
                  </a:pathLst>
                </a:custGeom>
                <a:solidFill>
                  <a:srgbClr val="00BCEB"/>
                </a:solidFill>
                <a:ln w="3146" cap="flat">
                  <a:noFill/>
                  <a:prstDash val="solid"/>
                  <a:miter/>
                </a:ln>
              </p:spPr>
              <p:txBody>
                <a:bodyPr rtlCol="0" anchor="ctr"/>
                <a:lstStyle/>
                <a:p>
                  <a:pPr defTabSz="457200"/>
                  <a:endParaRPr lang="en-US" sz="1800">
                    <a:latin typeface="Arial" panose="020B0604020202020204" pitchFamily="34" charset="0"/>
                    <a:ea typeface="ＭＳ Ｐゴシック" charset="0"/>
                    <a:cs typeface="Arial" panose="020B0604020202020204" pitchFamily="34" charset="0"/>
                  </a:endParaRPr>
                </a:p>
              </p:txBody>
            </p:sp>
          </p:grpSp>
        </p:grpSp>
      </p:grpSp>
      <p:grpSp>
        <p:nvGrpSpPr>
          <p:cNvPr id="60" name="Group 59">
            <a:extLst>
              <a:ext uri="{FF2B5EF4-FFF2-40B4-BE49-F238E27FC236}">
                <a16:creationId xmlns:a16="http://schemas.microsoft.com/office/drawing/2014/main" id="{ECD2BE93-8429-3F4B-BC8C-70C2CFB52C18}"/>
              </a:ext>
            </a:extLst>
          </p:cNvPr>
          <p:cNvGrpSpPr/>
          <p:nvPr/>
        </p:nvGrpSpPr>
        <p:grpSpPr>
          <a:xfrm>
            <a:off x="4837326" y="3737655"/>
            <a:ext cx="1149674" cy="839497"/>
            <a:chOff x="6647591" y="4310308"/>
            <a:chExt cx="1149674" cy="839497"/>
          </a:xfrm>
        </p:grpSpPr>
        <p:sp>
          <p:nvSpPr>
            <p:cNvPr id="61" name="TextBox 60">
              <a:extLst>
                <a:ext uri="{FF2B5EF4-FFF2-40B4-BE49-F238E27FC236}">
                  <a16:creationId xmlns:a16="http://schemas.microsoft.com/office/drawing/2014/main" id="{6D4D1824-9F36-7F47-98F2-6E5EB0715E19}"/>
                </a:ext>
              </a:extLst>
            </p:cNvPr>
            <p:cNvSpPr txBox="1"/>
            <p:nvPr/>
          </p:nvSpPr>
          <p:spPr>
            <a:xfrm>
              <a:off x="6647591" y="4842028"/>
              <a:ext cx="1149674"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Data Center</a:t>
              </a:r>
            </a:p>
          </p:txBody>
        </p:sp>
        <p:grpSp>
          <p:nvGrpSpPr>
            <p:cNvPr id="62" name="Graphic 3">
              <a:extLst>
                <a:ext uri="{FF2B5EF4-FFF2-40B4-BE49-F238E27FC236}">
                  <a16:creationId xmlns:a16="http://schemas.microsoft.com/office/drawing/2014/main" id="{AC2FEFA2-8B59-9B47-91F3-A125129F3CC1}"/>
                </a:ext>
              </a:extLst>
            </p:cNvPr>
            <p:cNvGrpSpPr/>
            <p:nvPr/>
          </p:nvGrpSpPr>
          <p:grpSpPr>
            <a:xfrm>
              <a:off x="6980110" y="4310308"/>
              <a:ext cx="484632" cy="486223"/>
              <a:chOff x="2012142" y="0"/>
              <a:chExt cx="5119625" cy="5144986"/>
            </a:xfrm>
            <a:solidFill>
              <a:srgbClr val="00BCEB"/>
            </a:solidFill>
          </p:grpSpPr>
          <p:sp>
            <p:nvSpPr>
              <p:cNvPr id="63" name="Freeform: Shape 86">
                <a:extLst>
                  <a:ext uri="{FF2B5EF4-FFF2-40B4-BE49-F238E27FC236}">
                    <a16:creationId xmlns:a16="http://schemas.microsoft.com/office/drawing/2014/main" id="{12A8DDAB-C10F-F747-963C-CAF11C2B7DC2}"/>
                  </a:ext>
                </a:extLst>
              </p:cNvPr>
              <p:cNvSpPr/>
              <p:nvPr/>
            </p:nvSpPr>
            <p:spPr>
              <a:xfrm>
                <a:off x="2012142" y="0"/>
                <a:ext cx="5119595" cy="5144986"/>
              </a:xfrm>
              <a:custGeom>
                <a:avLst/>
                <a:gdLst>
                  <a:gd name="connsiteX0" fmla="*/ 0 w 5119595"/>
                  <a:gd name="connsiteY0" fmla="*/ 2572493 h 5144986"/>
                  <a:gd name="connsiteX1" fmla="*/ 2559798 w 5119595"/>
                  <a:gd name="connsiteY1" fmla="*/ 0 h 5144986"/>
                  <a:gd name="connsiteX2" fmla="*/ 5119596 w 5119595"/>
                  <a:gd name="connsiteY2" fmla="*/ 2572493 h 5144986"/>
                  <a:gd name="connsiteX3" fmla="*/ 2559798 w 5119595"/>
                  <a:gd name="connsiteY3" fmla="*/ 5144987 h 5144986"/>
                  <a:gd name="connsiteX4" fmla="*/ 0 w 5119595"/>
                  <a:gd name="connsiteY4" fmla="*/ 2572493 h 5144986"/>
                  <a:gd name="connsiteX5" fmla="*/ 0 w 5119595"/>
                  <a:gd name="connsiteY5" fmla="*/ 2572493 h 51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9595" h="5144986">
                    <a:moveTo>
                      <a:pt x="0" y="2572493"/>
                    </a:moveTo>
                    <a:cubicBezTo>
                      <a:pt x="0" y="1151728"/>
                      <a:pt x="1146049" y="0"/>
                      <a:pt x="2559798" y="0"/>
                    </a:cubicBezTo>
                    <a:cubicBezTo>
                      <a:pt x="3973547" y="0"/>
                      <a:pt x="5119596" y="1151728"/>
                      <a:pt x="5119596" y="2572493"/>
                    </a:cubicBezTo>
                    <a:cubicBezTo>
                      <a:pt x="5119596" y="3993259"/>
                      <a:pt x="3973547" y="5144987"/>
                      <a:pt x="2559798" y="5144987"/>
                    </a:cubicBezTo>
                    <a:cubicBezTo>
                      <a:pt x="1146049" y="5144987"/>
                      <a:pt x="0" y="3993229"/>
                      <a:pt x="0" y="2572493"/>
                    </a:cubicBezTo>
                    <a:lnTo>
                      <a:pt x="0" y="2572493"/>
                    </a:lnTo>
                    <a:close/>
                  </a:path>
                </a:pathLst>
              </a:custGeom>
              <a:solidFill>
                <a:srgbClr val="1E4471"/>
              </a:solidFill>
              <a:ln w="297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4" name="Freeform: Shape 87">
                <a:extLst>
                  <a:ext uri="{FF2B5EF4-FFF2-40B4-BE49-F238E27FC236}">
                    <a16:creationId xmlns:a16="http://schemas.microsoft.com/office/drawing/2014/main" id="{1E97F211-B88A-B44E-A6CE-C932A014869C}"/>
                  </a:ext>
                </a:extLst>
              </p:cNvPr>
              <p:cNvSpPr/>
              <p:nvPr/>
            </p:nvSpPr>
            <p:spPr>
              <a:xfrm>
                <a:off x="3653037" y="0"/>
                <a:ext cx="3478730" cy="5144956"/>
              </a:xfrm>
              <a:custGeom>
                <a:avLst/>
                <a:gdLst>
                  <a:gd name="connsiteX0" fmla="*/ 0 w 3478730"/>
                  <a:gd name="connsiteY0" fmla="*/ 2221576 h 5144956"/>
                  <a:gd name="connsiteX1" fmla="*/ 175414 w 3478730"/>
                  <a:gd name="connsiteY1" fmla="*/ 2044199 h 5144956"/>
                  <a:gd name="connsiteX2" fmla="*/ 3424709 w 3478730"/>
                  <a:gd name="connsiteY2" fmla="*/ 2044199 h 5144956"/>
                  <a:gd name="connsiteX3" fmla="*/ 3478731 w 3478730"/>
                  <a:gd name="connsiteY3" fmla="*/ 2571661 h 5144956"/>
                  <a:gd name="connsiteX4" fmla="*/ 3424709 w 3478730"/>
                  <a:gd name="connsiteY4" fmla="*/ 3097785 h 5144956"/>
                  <a:gd name="connsiteX5" fmla="*/ 175414 w 3478730"/>
                  <a:gd name="connsiteY5" fmla="*/ 3097785 h 5144956"/>
                  <a:gd name="connsiteX6" fmla="*/ 0 w 3478730"/>
                  <a:gd name="connsiteY6" fmla="*/ 2921746 h 5144956"/>
                  <a:gd name="connsiteX7" fmla="*/ 0 w 3478730"/>
                  <a:gd name="connsiteY7" fmla="*/ 2221576 h 5144956"/>
                  <a:gd name="connsiteX8" fmla="*/ 0 w 3478730"/>
                  <a:gd name="connsiteY8" fmla="*/ 2221576 h 5144956"/>
                  <a:gd name="connsiteX9" fmla="*/ 0 w 3478730"/>
                  <a:gd name="connsiteY9" fmla="*/ 498295 h 5144956"/>
                  <a:gd name="connsiteX10" fmla="*/ 175385 w 3478730"/>
                  <a:gd name="connsiteY10" fmla="*/ 675107 h 5144956"/>
                  <a:gd name="connsiteX11" fmla="*/ 2646703 w 3478730"/>
                  <a:gd name="connsiteY11" fmla="*/ 675107 h 5144956"/>
                  <a:gd name="connsiteX12" fmla="*/ 917565 w 3478730"/>
                  <a:gd name="connsiteY12" fmla="*/ 0 h 5144956"/>
                  <a:gd name="connsiteX13" fmla="*/ 0 w 3478730"/>
                  <a:gd name="connsiteY13" fmla="*/ 170122 h 5144956"/>
                  <a:gd name="connsiteX14" fmla="*/ 0 w 3478730"/>
                  <a:gd name="connsiteY14" fmla="*/ 498295 h 5144956"/>
                  <a:gd name="connsiteX15" fmla="*/ 0 w 3478730"/>
                  <a:gd name="connsiteY15" fmla="*/ 498295 h 5144956"/>
                  <a:gd name="connsiteX16" fmla="*/ 175385 w 3478730"/>
                  <a:gd name="connsiteY16" fmla="*/ 4468721 h 5144956"/>
                  <a:gd name="connsiteX17" fmla="*/ 0 w 3478730"/>
                  <a:gd name="connsiteY17" fmla="*/ 4645651 h 5144956"/>
                  <a:gd name="connsiteX18" fmla="*/ 0 w 3478730"/>
                  <a:gd name="connsiteY18" fmla="*/ 4974062 h 5144956"/>
                  <a:gd name="connsiteX19" fmla="*/ 46024 w 3478730"/>
                  <a:gd name="connsiteY19" fmla="*/ 4991485 h 5144956"/>
                  <a:gd name="connsiteX20" fmla="*/ 917594 w 3478730"/>
                  <a:gd name="connsiteY20" fmla="*/ 5144957 h 5144956"/>
                  <a:gd name="connsiteX21" fmla="*/ 2647386 w 3478730"/>
                  <a:gd name="connsiteY21" fmla="*/ 4468721 h 5144956"/>
                  <a:gd name="connsiteX22" fmla="*/ 175385 w 3478730"/>
                  <a:gd name="connsiteY22" fmla="*/ 4468721 h 5144956"/>
                  <a:gd name="connsiteX23" fmla="*/ 175385 w 3478730"/>
                  <a:gd name="connsiteY23" fmla="*/ 4468721 h 51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78730" h="5144956">
                    <a:moveTo>
                      <a:pt x="0" y="2221576"/>
                    </a:moveTo>
                    <a:cubicBezTo>
                      <a:pt x="0" y="2123849"/>
                      <a:pt x="78699" y="2044199"/>
                      <a:pt x="175414" y="2044199"/>
                    </a:cubicBezTo>
                    <a:cubicBezTo>
                      <a:pt x="175414" y="2044199"/>
                      <a:pt x="175414" y="2044199"/>
                      <a:pt x="3424709" y="2044199"/>
                    </a:cubicBezTo>
                    <a:cubicBezTo>
                      <a:pt x="3460059" y="2214886"/>
                      <a:pt x="3478731" y="2390925"/>
                      <a:pt x="3478731" y="2571661"/>
                    </a:cubicBezTo>
                    <a:cubicBezTo>
                      <a:pt x="3478731" y="2751713"/>
                      <a:pt x="3460059" y="2927781"/>
                      <a:pt x="3424709" y="3097785"/>
                    </a:cubicBezTo>
                    <a:cubicBezTo>
                      <a:pt x="3374701" y="3097785"/>
                      <a:pt x="2999196" y="3097785"/>
                      <a:pt x="175414" y="3097785"/>
                    </a:cubicBezTo>
                    <a:cubicBezTo>
                      <a:pt x="78699" y="3097785"/>
                      <a:pt x="0" y="3018789"/>
                      <a:pt x="0" y="2921746"/>
                    </a:cubicBezTo>
                    <a:cubicBezTo>
                      <a:pt x="0" y="2921746"/>
                      <a:pt x="0" y="2921746"/>
                      <a:pt x="0" y="2221576"/>
                    </a:cubicBezTo>
                    <a:lnTo>
                      <a:pt x="0" y="2221576"/>
                    </a:lnTo>
                    <a:close/>
                    <a:moveTo>
                      <a:pt x="0" y="498295"/>
                    </a:moveTo>
                    <a:cubicBezTo>
                      <a:pt x="0" y="596081"/>
                      <a:pt x="78699" y="675107"/>
                      <a:pt x="175385" y="675107"/>
                    </a:cubicBezTo>
                    <a:cubicBezTo>
                      <a:pt x="2249940" y="675107"/>
                      <a:pt x="2590689" y="675107"/>
                      <a:pt x="2646703" y="675107"/>
                    </a:cubicBezTo>
                    <a:cubicBezTo>
                      <a:pt x="2191250" y="255837"/>
                      <a:pt x="1583752" y="0"/>
                      <a:pt x="917565" y="0"/>
                    </a:cubicBezTo>
                    <a:cubicBezTo>
                      <a:pt x="594149" y="0"/>
                      <a:pt x="284736" y="60265"/>
                      <a:pt x="0" y="170122"/>
                    </a:cubicBezTo>
                    <a:cubicBezTo>
                      <a:pt x="0" y="170122"/>
                      <a:pt x="0" y="170122"/>
                      <a:pt x="0" y="498295"/>
                    </a:cubicBezTo>
                    <a:lnTo>
                      <a:pt x="0" y="498295"/>
                    </a:lnTo>
                    <a:close/>
                    <a:moveTo>
                      <a:pt x="175385" y="4468721"/>
                    </a:moveTo>
                    <a:cubicBezTo>
                      <a:pt x="78699" y="4468721"/>
                      <a:pt x="0" y="4547806"/>
                      <a:pt x="0" y="4645651"/>
                    </a:cubicBezTo>
                    <a:cubicBezTo>
                      <a:pt x="0" y="4645651"/>
                      <a:pt x="0" y="4645651"/>
                      <a:pt x="0" y="4974062"/>
                    </a:cubicBezTo>
                    <a:cubicBezTo>
                      <a:pt x="15341" y="4980098"/>
                      <a:pt x="30683" y="4986133"/>
                      <a:pt x="46024" y="4991485"/>
                    </a:cubicBezTo>
                    <a:cubicBezTo>
                      <a:pt x="318094" y="5090668"/>
                      <a:pt x="611512" y="5144957"/>
                      <a:pt x="917594" y="5144957"/>
                    </a:cubicBezTo>
                    <a:cubicBezTo>
                      <a:pt x="1584436" y="5144957"/>
                      <a:pt x="2191934" y="4888258"/>
                      <a:pt x="2647386" y="4468721"/>
                    </a:cubicBezTo>
                    <a:cubicBezTo>
                      <a:pt x="2578024" y="4468721"/>
                      <a:pt x="2203915" y="4468721"/>
                      <a:pt x="175385" y="4468721"/>
                    </a:cubicBezTo>
                    <a:lnTo>
                      <a:pt x="175385" y="4468721"/>
                    </a:lnTo>
                    <a:close/>
                  </a:path>
                </a:pathLst>
              </a:custGeom>
              <a:solidFill>
                <a:srgbClr val="00BCEB"/>
              </a:solidFill>
              <a:ln w="297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5" name="Freeform: Shape 88">
                <a:extLst>
                  <a:ext uri="{FF2B5EF4-FFF2-40B4-BE49-F238E27FC236}">
                    <a16:creationId xmlns:a16="http://schemas.microsoft.com/office/drawing/2014/main" id="{80721227-E6C0-6645-8BA1-DB8F5D5A42F8}"/>
                  </a:ext>
                </a:extLst>
              </p:cNvPr>
              <p:cNvSpPr/>
              <p:nvPr/>
            </p:nvSpPr>
            <p:spPr>
              <a:xfrm>
                <a:off x="3653037" y="831463"/>
                <a:ext cx="3386236" cy="3479027"/>
              </a:xfrm>
              <a:custGeom>
                <a:avLst/>
                <a:gdLst>
                  <a:gd name="connsiteX0" fmla="*/ 0 w 3386236"/>
                  <a:gd name="connsiteY0" fmla="*/ 2600976 h 3479027"/>
                  <a:gd name="connsiteX1" fmla="*/ 0 w 3386236"/>
                  <a:gd name="connsiteY1" fmla="*/ 3301532 h 3479027"/>
                  <a:gd name="connsiteX2" fmla="*/ 175385 w 3386236"/>
                  <a:gd name="connsiteY2" fmla="*/ 3479028 h 3479027"/>
                  <a:gd name="connsiteX3" fmla="*/ 2804070 w 3386236"/>
                  <a:gd name="connsiteY3" fmla="*/ 3479028 h 3479027"/>
                  <a:gd name="connsiteX4" fmla="*/ 3386237 w 3386236"/>
                  <a:gd name="connsiteY4" fmla="*/ 2424848 h 3479027"/>
                  <a:gd name="connsiteX5" fmla="*/ 175385 w 3386236"/>
                  <a:gd name="connsiteY5" fmla="*/ 2424848 h 3479027"/>
                  <a:gd name="connsiteX6" fmla="*/ 0 w 3386236"/>
                  <a:gd name="connsiteY6" fmla="*/ 2600976 h 3479027"/>
                  <a:gd name="connsiteX7" fmla="*/ 0 w 3386236"/>
                  <a:gd name="connsiteY7" fmla="*/ 2600976 h 3479027"/>
                  <a:gd name="connsiteX8" fmla="*/ 0 w 3386236"/>
                  <a:gd name="connsiteY8" fmla="*/ 176276 h 3479027"/>
                  <a:gd name="connsiteX9" fmla="*/ 0 w 3386236"/>
                  <a:gd name="connsiteY9" fmla="*/ 877309 h 3479027"/>
                  <a:gd name="connsiteX10" fmla="*/ 175385 w 3386236"/>
                  <a:gd name="connsiteY10" fmla="*/ 1054239 h 3479027"/>
                  <a:gd name="connsiteX11" fmla="*/ 3386237 w 3386236"/>
                  <a:gd name="connsiteY11" fmla="*/ 1054239 h 3479027"/>
                  <a:gd name="connsiteX12" fmla="*/ 2804070 w 3386236"/>
                  <a:gd name="connsiteY12" fmla="*/ 0 h 3479027"/>
                  <a:gd name="connsiteX13" fmla="*/ 175385 w 3386236"/>
                  <a:gd name="connsiteY13" fmla="*/ 0 h 3479027"/>
                  <a:gd name="connsiteX14" fmla="*/ 0 w 3386236"/>
                  <a:gd name="connsiteY14" fmla="*/ 176276 h 3479027"/>
                  <a:gd name="connsiteX15" fmla="*/ 0 w 3386236"/>
                  <a:gd name="connsiteY15" fmla="*/ 176276 h 347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86236" h="3479027">
                    <a:moveTo>
                      <a:pt x="0" y="2600976"/>
                    </a:moveTo>
                    <a:cubicBezTo>
                      <a:pt x="0" y="3301532"/>
                      <a:pt x="0" y="3301532"/>
                      <a:pt x="0" y="3301532"/>
                    </a:cubicBezTo>
                    <a:cubicBezTo>
                      <a:pt x="0" y="3399318"/>
                      <a:pt x="78699" y="3479028"/>
                      <a:pt x="175385" y="3479028"/>
                    </a:cubicBezTo>
                    <a:cubicBezTo>
                      <a:pt x="2401301" y="3479028"/>
                      <a:pt x="2749394" y="3479028"/>
                      <a:pt x="2804070" y="3479028"/>
                    </a:cubicBezTo>
                    <a:cubicBezTo>
                      <a:pt x="3074802" y="3182994"/>
                      <a:pt x="3276855" y="2823336"/>
                      <a:pt x="3386237" y="2424848"/>
                    </a:cubicBezTo>
                    <a:cubicBezTo>
                      <a:pt x="175385" y="2424848"/>
                      <a:pt x="175385" y="2424848"/>
                      <a:pt x="175385" y="2424848"/>
                    </a:cubicBezTo>
                    <a:cubicBezTo>
                      <a:pt x="78699" y="2424848"/>
                      <a:pt x="0" y="2503874"/>
                      <a:pt x="0" y="2600976"/>
                    </a:cubicBezTo>
                    <a:lnTo>
                      <a:pt x="0" y="2600976"/>
                    </a:lnTo>
                    <a:close/>
                    <a:moveTo>
                      <a:pt x="0" y="176276"/>
                    </a:moveTo>
                    <a:cubicBezTo>
                      <a:pt x="0" y="877309"/>
                      <a:pt x="0" y="877309"/>
                      <a:pt x="0" y="877309"/>
                    </a:cubicBezTo>
                    <a:cubicBezTo>
                      <a:pt x="0" y="975154"/>
                      <a:pt x="78699" y="1054239"/>
                      <a:pt x="175385" y="1054239"/>
                    </a:cubicBezTo>
                    <a:cubicBezTo>
                      <a:pt x="2958107" y="1054239"/>
                      <a:pt x="3334891" y="1054239"/>
                      <a:pt x="3386237" y="1054239"/>
                    </a:cubicBezTo>
                    <a:cubicBezTo>
                      <a:pt x="3276885" y="655454"/>
                      <a:pt x="3074832" y="295558"/>
                      <a:pt x="2804070" y="0"/>
                    </a:cubicBezTo>
                    <a:cubicBezTo>
                      <a:pt x="171371" y="0"/>
                      <a:pt x="175385" y="0"/>
                      <a:pt x="175385" y="0"/>
                    </a:cubicBezTo>
                    <a:cubicBezTo>
                      <a:pt x="78699" y="0"/>
                      <a:pt x="0" y="79085"/>
                      <a:pt x="0" y="176276"/>
                    </a:cubicBezTo>
                    <a:lnTo>
                      <a:pt x="0" y="176276"/>
                    </a:lnTo>
                    <a:close/>
                  </a:path>
                </a:pathLst>
              </a:custGeom>
              <a:solidFill>
                <a:srgbClr val="80DEF5"/>
              </a:solidFill>
              <a:ln w="297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6" name="Freeform: Shape 89">
                <a:extLst>
                  <a:ext uri="{FF2B5EF4-FFF2-40B4-BE49-F238E27FC236}">
                    <a16:creationId xmlns:a16="http://schemas.microsoft.com/office/drawing/2014/main" id="{E5F04E67-715F-894E-BF0B-72D7F701C606}"/>
                  </a:ext>
                </a:extLst>
              </p:cNvPr>
              <p:cNvSpPr/>
              <p:nvPr/>
            </p:nvSpPr>
            <p:spPr>
              <a:xfrm>
                <a:off x="3891719" y="0"/>
                <a:ext cx="1318698" cy="5144956"/>
              </a:xfrm>
              <a:custGeom>
                <a:avLst/>
                <a:gdLst>
                  <a:gd name="connsiteX0" fmla="*/ 396198 w 1318698"/>
                  <a:gd name="connsiteY0" fmla="*/ 4728274 h 5144956"/>
                  <a:gd name="connsiteX1" fmla="*/ 396198 w 1318698"/>
                  <a:gd name="connsiteY1" fmla="*/ 5128872 h 5144956"/>
                  <a:gd name="connsiteX2" fmla="*/ 307480 w 1318698"/>
                  <a:gd name="connsiteY2" fmla="*/ 5117485 h 5144956"/>
                  <a:gd name="connsiteX3" fmla="*/ 307480 w 1318698"/>
                  <a:gd name="connsiteY3" fmla="*/ 4728274 h 5144956"/>
                  <a:gd name="connsiteX4" fmla="*/ 352166 w 1318698"/>
                  <a:gd name="connsiteY4" fmla="*/ 4683380 h 5144956"/>
                  <a:gd name="connsiteX5" fmla="*/ 396198 w 1318698"/>
                  <a:gd name="connsiteY5" fmla="*/ 4728274 h 5144956"/>
                  <a:gd name="connsiteX6" fmla="*/ 396198 w 1318698"/>
                  <a:gd name="connsiteY6" fmla="*/ 4728274 h 5144956"/>
                  <a:gd name="connsiteX7" fmla="*/ 44032 w 1318698"/>
                  <a:gd name="connsiteY7" fmla="*/ 459555 h 5144956"/>
                  <a:gd name="connsiteX8" fmla="*/ 88718 w 1318698"/>
                  <a:gd name="connsiteY8" fmla="*/ 415345 h 5144956"/>
                  <a:gd name="connsiteX9" fmla="*/ 88718 w 1318698"/>
                  <a:gd name="connsiteY9" fmla="*/ 69006 h 5144956"/>
                  <a:gd name="connsiteX10" fmla="*/ 0 w 1318698"/>
                  <a:gd name="connsiteY10" fmla="*/ 91780 h 5144956"/>
                  <a:gd name="connsiteX11" fmla="*/ 0 w 1318698"/>
                  <a:gd name="connsiteY11" fmla="*/ 415345 h 5144956"/>
                  <a:gd name="connsiteX12" fmla="*/ 44032 w 1318698"/>
                  <a:gd name="connsiteY12" fmla="*/ 459555 h 5144956"/>
                  <a:gd name="connsiteX13" fmla="*/ 44032 w 1318698"/>
                  <a:gd name="connsiteY13" fmla="*/ 459555 h 5144956"/>
                  <a:gd name="connsiteX14" fmla="*/ 44032 w 1318698"/>
                  <a:gd name="connsiteY14" fmla="*/ 4683380 h 5144956"/>
                  <a:gd name="connsiteX15" fmla="*/ 0 w 1318698"/>
                  <a:gd name="connsiteY15" fmla="*/ 4728274 h 5144956"/>
                  <a:gd name="connsiteX16" fmla="*/ 0 w 1318698"/>
                  <a:gd name="connsiteY16" fmla="*/ 5053177 h 5144956"/>
                  <a:gd name="connsiteX17" fmla="*/ 88718 w 1318698"/>
                  <a:gd name="connsiteY17" fmla="*/ 5075951 h 5144956"/>
                  <a:gd name="connsiteX18" fmla="*/ 88718 w 1318698"/>
                  <a:gd name="connsiteY18" fmla="*/ 4728274 h 5144956"/>
                  <a:gd name="connsiteX19" fmla="*/ 44032 w 1318698"/>
                  <a:gd name="connsiteY19" fmla="*/ 4683380 h 5144956"/>
                  <a:gd name="connsiteX20" fmla="*/ 44032 w 1318698"/>
                  <a:gd name="connsiteY20" fmla="*/ 4683380 h 5144956"/>
                  <a:gd name="connsiteX21" fmla="*/ 659676 w 1318698"/>
                  <a:gd name="connsiteY21" fmla="*/ 459555 h 5144956"/>
                  <a:gd name="connsiteX22" fmla="*/ 703708 w 1318698"/>
                  <a:gd name="connsiteY22" fmla="*/ 415345 h 5144956"/>
                  <a:gd name="connsiteX23" fmla="*/ 703708 w 1318698"/>
                  <a:gd name="connsiteY23" fmla="*/ 0 h 5144956"/>
                  <a:gd name="connsiteX24" fmla="*/ 679685 w 1318698"/>
                  <a:gd name="connsiteY24" fmla="*/ 0 h 5144956"/>
                  <a:gd name="connsiteX25" fmla="*/ 614990 w 1318698"/>
                  <a:gd name="connsiteY25" fmla="*/ 684 h 5144956"/>
                  <a:gd name="connsiteX26" fmla="*/ 614990 w 1318698"/>
                  <a:gd name="connsiteY26" fmla="*/ 415375 h 5144956"/>
                  <a:gd name="connsiteX27" fmla="*/ 659676 w 1318698"/>
                  <a:gd name="connsiteY27" fmla="*/ 459555 h 5144956"/>
                  <a:gd name="connsiteX28" fmla="*/ 659676 w 1318698"/>
                  <a:gd name="connsiteY28" fmla="*/ 459555 h 5144956"/>
                  <a:gd name="connsiteX29" fmla="*/ 659676 w 1318698"/>
                  <a:gd name="connsiteY29" fmla="*/ 4683380 h 5144956"/>
                  <a:gd name="connsiteX30" fmla="*/ 614990 w 1318698"/>
                  <a:gd name="connsiteY30" fmla="*/ 4728274 h 5144956"/>
                  <a:gd name="connsiteX31" fmla="*/ 614990 w 1318698"/>
                  <a:gd name="connsiteY31" fmla="*/ 5143619 h 5144956"/>
                  <a:gd name="connsiteX32" fmla="*/ 679685 w 1318698"/>
                  <a:gd name="connsiteY32" fmla="*/ 5144957 h 5144956"/>
                  <a:gd name="connsiteX33" fmla="*/ 703708 w 1318698"/>
                  <a:gd name="connsiteY33" fmla="*/ 5144273 h 5144956"/>
                  <a:gd name="connsiteX34" fmla="*/ 703708 w 1318698"/>
                  <a:gd name="connsiteY34" fmla="*/ 4728244 h 5144956"/>
                  <a:gd name="connsiteX35" fmla="*/ 659676 w 1318698"/>
                  <a:gd name="connsiteY35" fmla="*/ 4683380 h 5144956"/>
                  <a:gd name="connsiteX36" fmla="*/ 659676 w 1318698"/>
                  <a:gd name="connsiteY36" fmla="*/ 4683380 h 5144956"/>
                  <a:gd name="connsiteX37" fmla="*/ 1274667 w 1318698"/>
                  <a:gd name="connsiteY37" fmla="*/ 459555 h 5144956"/>
                  <a:gd name="connsiteX38" fmla="*/ 1318698 w 1318698"/>
                  <a:gd name="connsiteY38" fmla="*/ 415345 h 5144956"/>
                  <a:gd name="connsiteX39" fmla="*/ 1318698 w 1318698"/>
                  <a:gd name="connsiteY39" fmla="*/ 80393 h 5144956"/>
                  <a:gd name="connsiteX40" fmla="*/ 1230664 w 1318698"/>
                  <a:gd name="connsiteY40" fmla="*/ 59641 h 5144956"/>
                  <a:gd name="connsiteX41" fmla="*/ 1230664 w 1318698"/>
                  <a:gd name="connsiteY41" fmla="*/ 415375 h 5144956"/>
                  <a:gd name="connsiteX42" fmla="*/ 1274667 w 1318698"/>
                  <a:gd name="connsiteY42" fmla="*/ 459555 h 5144956"/>
                  <a:gd name="connsiteX43" fmla="*/ 1274667 w 1318698"/>
                  <a:gd name="connsiteY43" fmla="*/ 459555 h 5144956"/>
                  <a:gd name="connsiteX44" fmla="*/ 967156 w 1318698"/>
                  <a:gd name="connsiteY44" fmla="*/ 459555 h 5144956"/>
                  <a:gd name="connsiteX45" fmla="*/ 1011188 w 1318698"/>
                  <a:gd name="connsiteY45" fmla="*/ 415345 h 5144956"/>
                  <a:gd name="connsiteX46" fmla="*/ 1011188 w 1318698"/>
                  <a:gd name="connsiteY46" fmla="*/ 21436 h 5144956"/>
                  <a:gd name="connsiteX47" fmla="*/ 922470 w 1318698"/>
                  <a:gd name="connsiteY47" fmla="*/ 11387 h 5144956"/>
                  <a:gd name="connsiteX48" fmla="*/ 922470 w 1318698"/>
                  <a:gd name="connsiteY48" fmla="*/ 415345 h 5144956"/>
                  <a:gd name="connsiteX49" fmla="*/ 967156 w 1318698"/>
                  <a:gd name="connsiteY49" fmla="*/ 459555 h 5144956"/>
                  <a:gd name="connsiteX50" fmla="*/ 967156 w 1318698"/>
                  <a:gd name="connsiteY50" fmla="*/ 459555 h 5144956"/>
                  <a:gd name="connsiteX51" fmla="*/ 352196 w 1318698"/>
                  <a:gd name="connsiteY51" fmla="*/ 459555 h 5144956"/>
                  <a:gd name="connsiteX52" fmla="*/ 396228 w 1318698"/>
                  <a:gd name="connsiteY52" fmla="*/ 415345 h 5144956"/>
                  <a:gd name="connsiteX53" fmla="*/ 396228 w 1318698"/>
                  <a:gd name="connsiteY53" fmla="*/ 15401 h 5144956"/>
                  <a:gd name="connsiteX54" fmla="*/ 307510 w 1318698"/>
                  <a:gd name="connsiteY54" fmla="*/ 26788 h 5144956"/>
                  <a:gd name="connsiteX55" fmla="*/ 307510 w 1318698"/>
                  <a:gd name="connsiteY55" fmla="*/ 415345 h 5144956"/>
                  <a:gd name="connsiteX56" fmla="*/ 352196 w 1318698"/>
                  <a:gd name="connsiteY56" fmla="*/ 459555 h 5144956"/>
                  <a:gd name="connsiteX57" fmla="*/ 352196 w 1318698"/>
                  <a:gd name="connsiteY57" fmla="*/ 459555 h 5144956"/>
                  <a:gd name="connsiteX58" fmla="*/ 967156 w 1318698"/>
                  <a:gd name="connsiteY58" fmla="*/ 3472190 h 5144956"/>
                  <a:gd name="connsiteX59" fmla="*/ 922470 w 1318698"/>
                  <a:gd name="connsiteY59" fmla="*/ 3516400 h 5144956"/>
                  <a:gd name="connsiteX60" fmla="*/ 922470 w 1318698"/>
                  <a:gd name="connsiteY60" fmla="*/ 4050997 h 5144956"/>
                  <a:gd name="connsiteX61" fmla="*/ 967156 w 1318698"/>
                  <a:gd name="connsiteY61" fmla="*/ 4095207 h 5144956"/>
                  <a:gd name="connsiteX62" fmla="*/ 1011188 w 1318698"/>
                  <a:gd name="connsiteY62" fmla="*/ 4050997 h 5144956"/>
                  <a:gd name="connsiteX63" fmla="*/ 1011188 w 1318698"/>
                  <a:gd name="connsiteY63" fmla="*/ 3516400 h 5144956"/>
                  <a:gd name="connsiteX64" fmla="*/ 967156 w 1318698"/>
                  <a:gd name="connsiteY64" fmla="*/ 3472190 h 5144956"/>
                  <a:gd name="connsiteX65" fmla="*/ 967156 w 1318698"/>
                  <a:gd name="connsiteY65" fmla="*/ 3472190 h 5144956"/>
                  <a:gd name="connsiteX66" fmla="*/ 967156 w 1318698"/>
                  <a:gd name="connsiteY66" fmla="*/ 4683380 h 5144956"/>
                  <a:gd name="connsiteX67" fmla="*/ 922470 w 1318698"/>
                  <a:gd name="connsiteY67" fmla="*/ 4728274 h 5144956"/>
                  <a:gd name="connsiteX68" fmla="*/ 922470 w 1318698"/>
                  <a:gd name="connsiteY68" fmla="*/ 5132916 h 5144956"/>
                  <a:gd name="connsiteX69" fmla="*/ 1011188 w 1318698"/>
                  <a:gd name="connsiteY69" fmla="*/ 5123551 h 5144956"/>
                  <a:gd name="connsiteX70" fmla="*/ 1011188 w 1318698"/>
                  <a:gd name="connsiteY70" fmla="*/ 4728304 h 5144956"/>
                  <a:gd name="connsiteX71" fmla="*/ 967156 w 1318698"/>
                  <a:gd name="connsiteY71" fmla="*/ 4683380 h 5144956"/>
                  <a:gd name="connsiteX72" fmla="*/ 967156 w 1318698"/>
                  <a:gd name="connsiteY72" fmla="*/ 4683380 h 5144956"/>
                  <a:gd name="connsiteX73" fmla="*/ 967156 w 1318698"/>
                  <a:gd name="connsiteY73" fmla="*/ 2260286 h 5144956"/>
                  <a:gd name="connsiteX74" fmla="*/ 922470 w 1318698"/>
                  <a:gd name="connsiteY74" fmla="*/ 2305180 h 5144956"/>
                  <a:gd name="connsiteX75" fmla="*/ 922470 w 1318698"/>
                  <a:gd name="connsiteY75" fmla="*/ 2839093 h 5144956"/>
                  <a:gd name="connsiteX76" fmla="*/ 967156 w 1318698"/>
                  <a:gd name="connsiteY76" fmla="*/ 2883303 h 5144956"/>
                  <a:gd name="connsiteX77" fmla="*/ 1011188 w 1318698"/>
                  <a:gd name="connsiteY77" fmla="*/ 2839093 h 5144956"/>
                  <a:gd name="connsiteX78" fmla="*/ 1011188 w 1318698"/>
                  <a:gd name="connsiteY78" fmla="*/ 2305180 h 5144956"/>
                  <a:gd name="connsiteX79" fmla="*/ 967156 w 1318698"/>
                  <a:gd name="connsiteY79" fmla="*/ 2260286 h 5144956"/>
                  <a:gd name="connsiteX80" fmla="*/ 967156 w 1318698"/>
                  <a:gd name="connsiteY80" fmla="*/ 2260286 h 5144956"/>
                  <a:gd name="connsiteX81" fmla="*/ 659676 w 1318698"/>
                  <a:gd name="connsiteY81" fmla="*/ 1048412 h 5144956"/>
                  <a:gd name="connsiteX82" fmla="*/ 614990 w 1318698"/>
                  <a:gd name="connsiteY82" fmla="*/ 1093306 h 5144956"/>
                  <a:gd name="connsiteX83" fmla="*/ 614990 w 1318698"/>
                  <a:gd name="connsiteY83" fmla="*/ 1627219 h 5144956"/>
                  <a:gd name="connsiteX84" fmla="*/ 659676 w 1318698"/>
                  <a:gd name="connsiteY84" fmla="*/ 1672113 h 5144956"/>
                  <a:gd name="connsiteX85" fmla="*/ 703708 w 1318698"/>
                  <a:gd name="connsiteY85" fmla="*/ 1627219 h 5144956"/>
                  <a:gd name="connsiteX86" fmla="*/ 703708 w 1318698"/>
                  <a:gd name="connsiteY86" fmla="*/ 1093306 h 5144956"/>
                  <a:gd name="connsiteX87" fmla="*/ 659676 w 1318698"/>
                  <a:gd name="connsiteY87" fmla="*/ 1048412 h 5144956"/>
                  <a:gd name="connsiteX88" fmla="*/ 659676 w 1318698"/>
                  <a:gd name="connsiteY88" fmla="*/ 1048412 h 5144956"/>
                  <a:gd name="connsiteX89" fmla="*/ 1274667 w 1318698"/>
                  <a:gd name="connsiteY89" fmla="*/ 1048412 h 5144956"/>
                  <a:gd name="connsiteX90" fmla="*/ 1230634 w 1318698"/>
                  <a:gd name="connsiteY90" fmla="*/ 1093306 h 5144956"/>
                  <a:gd name="connsiteX91" fmla="*/ 1230634 w 1318698"/>
                  <a:gd name="connsiteY91" fmla="*/ 1627219 h 5144956"/>
                  <a:gd name="connsiteX92" fmla="*/ 1274667 w 1318698"/>
                  <a:gd name="connsiteY92" fmla="*/ 1672113 h 5144956"/>
                  <a:gd name="connsiteX93" fmla="*/ 1318698 w 1318698"/>
                  <a:gd name="connsiteY93" fmla="*/ 1627219 h 5144956"/>
                  <a:gd name="connsiteX94" fmla="*/ 1318698 w 1318698"/>
                  <a:gd name="connsiteY94" fmla="*/ 1093306 h 5144956"/>
                  <a:gd name="connsiteX95" fmla="*/ 1274667 w 1318698"/>
                  <a:gd name="connsiteY95" fmla="*/ 1048412 h 5144956"/>
                  <a:gd name="connsiteX96" fmla="*/ 1274667 w 1318698"/>
                  <a:gd name="connsiteY96" fmla="*/ 1048412 h 5144956"/>
                  <a:gd name="connsiteX97" fmla="*/ 659676 w 1318698"/>
                  <a:gd name="connsiteY97" fmla="*/ 2260286 h 5144956"/>
                  <a:gd name="connsiteX98" fmla="*/ 614990 w 1318698"/>
                  <a:gd name="connsiteY98" fmla="*/ 2305180 h 5144956"/>
                  <a:gd name="connsiteX99" fmla="*/ 614990 w 1318698"/>
                  <a:gd name="connsiteY99" fmla="*/ 2839093 h 5144956"/>
                  <a:gd name="connsiteX100" fmla="*/ 659676 w 1318698"/>
                  <a:gd name="connsiteY100" fmla="*/ 2883303 h 5144956"/>
                  <a:gd name="connsiteX101" fmla="*/ 703708 w 1318698"/>
                  <a:gd name="connsiteY101" fmla="*/ 2839093 h 5144956"/>
                  <a:gd name="connsiteX102" fmla="*/ 703708 w 1318698"/>
                  <a:gd name="connsiteY102" fmla="*/ 2305180 h 5144956"/>
                  <a:gd name="connsiteX103" fmla="*/ 659676 w 1318698"/>
                  <a:gd name="connsiteY103" fmla="*/ 2260286 h 5144956"/>
                  <a:gd name="connsiteX104" fmla="*/ 659676 w 1318698"/>
                  <a:gd name="connsiteY104" fmla="*/ 2260286 h 5144956"/>
                  <a:gd name="connsiteX105" fmla="*/ 1274667 w 1318698"/>
                  <a:gd name="connsiteY105" fmla="*/ 2260286 h 5144956"/>
                  <a:gd name="connsiteX106" fmla="*/ 1230634 w 1318698"/>
                  <a:gd name="connsiteY106" fmla="*/ 2305180 h 5144956"/>
                  <a:gd name="connsiteX107" fmla="*/ 1230634 w 1318698"/>
                  <a:gd name="connsiteY107" fmla="*/ 2839093 h 5144956"/>
                  <a:gd name="connsiteX108" fmla="*/ 1274667 w 1318698"/>
                  <a:gd name="connsiteY108" fmla="*/ 2883303 h 5144956"/>
                  <a:gd name="connsiteX109" fmla="*/ 1318698 w 1318698"/>
                  <a:gd name="connsiteY109" fmla="*/ 2839093 h 5144956"/>
                  <a:gd name="connsiteX110" fmla="*/ 1318698 w 1318698"/>
                  <a:gd name="connsiteY110" fmla="*/ 2305180 h 5144956"/>
                  <a:gd name="connsiteX111" fmla="*/ 1274667 w 1318698"/>
                  <a:gd name="connsiteY111" fmla="*/ 2260286 h 5144956"/>
                  <a:gd name="connsiteX112" fmla="*/ 1274667 w 1318698"/>
                  <a:gd name="connsiteY112" fmla="*/ 2260286 h 5144956"/>
                  <a:gd name="connsiteX113" fmla="*/ 1274667 w 1318698"/>
                  <a:gd name="connsiteY113" fmla="*/ 3472190 h 5144956"/>
                  <a:gd name="connsiteX114" fmla="*/ 1230634 w 1318698"/>
                  <a:gd name="connsiteY114" fmla="*/ 3516400 h 5144956"/>
                  <a:gd name="connsiteX115" fmla="*/ 1230634 w 1318698"/>
                  <a:gd name="connsiteY115" fmla="*/ 4050997 h 5144956"/>
                  <a:gd name="connsiteX116" fmla="*/ 1274667 w 1318698"/>
                  <a:gd name="connsiteY116" fmla="*/ 4095207 h 5144956"/>
                  <a:gd name="connsiteX117" fmla="*/ 1318698 w 1318698"/>
                  <a:gd name="connsiteY117" fmla="*/ 4050997 h 5144956"/>
                  <a:gd name="connsiteX118" fmla="*/ 1318698 w 1318698"/>
                  <a:gd name="connsiteY118" fmla="*/ 3516400 h 5144956"/>
                  <a:gd name="connsiteX119" fmla="*/ 1274667 w 1318698"/>
                  <a:gd name="connsiteY119" fmla="*/ 3472190 h 5144956"/>
                  <a:gd name="connsiteX120" fmla="*/ 1274667 w 1318698"/>
                  <a:gd name="connsiteY120" fmla="*/ 3472190 h 5144956"/>
                  <a:gd name="connsiteX121" fmla="*/ 967156 w 1318698"/>
                  <a:gd name="connsiteY121" fmla="*/ 1048412 h 5144956"/>
                  <a:gd name="connsiteX122" fmla="*/ 922470 w 1318698"/>
                  <a:gd name="connsiteY122" fmla="*/ 1093306 h 5144956"/>
                  <a:gd name="connsiteX123" fmla="*/ 922470 w 1318698"/>
                  <a:gd name="connsiteY123" fmla="*/ 1627219 h 5144956"/>
                  <a:gd name="connsiteX124" fmla="*/ 967156 w 1318698"/>
                  <a:gd name="connsiteY124" fmla="*/ 1672113 h 5144956"/>
                  <a:gd name="connsiteX125" fmla="*/ 1011188 w 1318698"/>
                  <a:gd name="connsiteY125" fmla="*/ 1627219 h 5144956"/>
                  <a:gd name="connsiteX126" fmla="*/ 1011188 w 1318698"/>
                  <a:gd name="connsiteY126" fmla="*/ 1093306 h 5144956"/>
                  <a:gd name="connsiteX127" fmla="*/ 967156 w 1318698"/>
                  <a:gd name="connsiteY127" fmla="*/ 1048412 h 5144956"/>
                  <a:gd name="connsiteX128" fmla="*/ 967156 w 1318698"/>
                  <a:gd name="connsiteY128" fmla="*/ 1048412 h 5144956"/>
                  <a:gd name="connsiteX129" fmla="*/ 44032 w 1318698"/>
                  <a:gd name="connsiteY129" fmla="*/ 3472190 h 5144956"/>
                  <a:gd name="connsiteX130" fmla="*/ 0 w 1318698"/>
                  <a:gd name="connsiteY130" fmla="*/ 3516400 h 5144956"/>
                  <a:gd name="connsiteX131" fmla="*/ 0 w 1318698"/>
                  <a:gd name="connsiteY131" fmla="*/ 4050997 h 5144956"/>
                  <a:gd name="connsiteX132" fmla="*/ 44032 w 1318698"/>
                  <a:gd name="connsiteY132" fmla="*/ 4095207 h 5144956"/>
                  <a:gd name="connsiteX133" fmla="*/ 88718 w 1318698"/>
                  <a:gd name="connsiteY133" fmla="*/ 4050997 h 5144956"/>
                  <a:gd name="connsiteX134" fmla="*/ 88718 w 1318698"/>
                  <a:gd name="connsiteY134" fmla="*/ 3516400 h 5144956"/>
                  <a:gd name="connsiteX135" fmla="*/ 44032 w 1318698"/>
                  <a:gd name="connsiteY135" fmla="*/ 3472190 h 5144956"/>
                  <a:gd name="connsiteX136" fmla="*/ 44032 w 1318698"/>
                  <a:gd name="connsiteY136" fmla="*/ 3472190 h 5144956"/>
                  <a:gd name="connsiteX137" fmla="*/ 44032 w 1318698"/>
                  <a:gd name="connsiteY137" fmla="*/ 2260286 h 5144956"/>
                  <a:gd name="connsiteX138" fmla="*/ 0 w 1318698"/>
                  <a:gd name="connsiteY138" fmla="*/ 2305180 h 5144956"/>
                  <a:gd name="connsiteX139" fmla="*/ 0 w 1318698"/>
                  <a:gd name="connsiteY139" fmla="*/ 2839093 h 5144956"/>
                  <a:gd name="connsiteX140" fmla="*/ 44032 w 1318698"/>
                  <a:gd name="connsiteY140" fmla="*/ 2883303 h 5144956"/>
                  <a:gd name="connsiteX141" fmla="*/ 88718 w 1318698"/>
                  <a:gd name="connsiteY141" fmla="*/ 2839093 h 5144956"/>
                  <a:gd name="connsiteX142" fmla="*/ 88718 w 1318698"/>
                  <a:gd name="connsiteY142" fmla="*/ 2305180 h 5144956"/>
                  <a:gd name="connsiteX143" fmla="*/ 44032 w 1318698"/>
                  <a:gd name="connsiteY143" fmla="*/ 2260286 h 5144956"/>
                  <a:gd name="connsiteX144" fmla="*/ 44032 w 1318698"/>
                  <a:gd name="connsiteY144" fmla="*/ 2260286 h 5144956"/>
                  <a:gd name="connsiteX145" fmla="*/ 659676 w 1318698"/>
                  <a:gd name="connsiteY145" fmla="*/ 3472190 h 5144956"/>
                  <a:gd name="connsiteX146" fmla="*/ 614990 w 1318698"/>
                  <a:gd name="connsiteY146" fmla="*/ 3516400 h 5144956"/>
                  <a:gd name="connsiteX147" fmla="*/ 614990 w 1318698"/>
                  <a:gd name="connsiteY147" fmla="*/ 4050997 h 5144956"/>
                  <a:gd name="connsiteX148" fmla="*/ 659676 w 1318698"/>
                  <a:gd name="connsiteY148" fmla="*/ 4095207 h 5144956"/>
                  <a:gd name="connsiteX149" fmla="*/ 703708 w 1318698"/>
                  <a:gd name="connsiteY149" fmla="*/ 4050997 h 5144956"/>
                  <a:gd name="connsiteX150" fmla="*/ 703708 w 1318698"/>
                  <a:gd name="connsiteY150" fmla="*/ 3516400 h 5144956"/>
                  <a:gd name="connsiteX151" fmla="*/ 659676 w 1318698"/>
                  <a:gd name="connsiteY151" fmla="*/ 3472190 h 5144956"/>
                  <a:gd name="connsiteX152" fmla="*/ 659676 w 1318698"/>
                  <a:gd name="connsiteY152" fmla="*/ 3472190 h 5144956"/>
                  <a:gd name="connsiteX153" fmla="*/ 44032 w 1318698"/>
                  <a:gd name="connsiteY153" fmla="*/ 1048412 h 5144956"/>
                  <a:gd name="connsiteX154" fmla="*/ 0 w 1318698"/>
                  <a:gd name="connsiteY154" fmla="*/ 1093306 h 5144956"/>
                  <a:gd name="connsiteX155" fmla="*/ 0 w 1318698"/>
                  <a:gd name="connsiteY155" fmla="*/ 1627219 h 5144956"/>
                  <a:gd name="connsiteX156" fmla="*/ 44032 w 1318698"/>
                  <a:gd name="connsiteY156" fmla="*/ 1672113 h 5144956"/>
                  <a:gd name="connsiteX157" fmla="*/ 88718 w 1318698"/>
                  <a:gd name="connsiteY157" fmla="*/ 1627219 h 5144956"/>
                  <a:gd name="connsiteX158" fmla="*/ 88718 w 1318698"/>
                  <a:gd name="connsiteY158" fmla="*/ 1093306 h 5144956"/>
                  <a:gd name="connsiteX159" fmla="*/ 44032 w 1318698"/>
                  <a:gd name="connsiteY159" fmla="*/ 1048412 h 5144956"/>
                  <a:gd name="connsiteX160" fmla="*/ 44032 w 1318698"/>
                  <a:gd name="connsiteY160" fmla="*/ 1048412 h 5144956"/>
                  <a:gd name="connsiteX161" fmla="*/ 1274667 w 1318698"/>
                  <a:gd name="connsiteY161" fmla="*/ 4683380 h 5144956"/>
                  <a:gd name="connsiteX162" fmla="*/ 1230634 w 1318698"/>
                  <a:gd name="connsiteY162" fmla="*/ 4728274 h 5144956"/>
                  <a:gd name="connsiteX163" fmla="*/ 1230634 w 1318698"/>
                  <a:gd name="connsiteY163" fmla="*/ 5084662 h 5144956"/>
                  <a:gd name="connsiteX164" fmla="*/ 1318668 w 1318698"/>
                  <a:gd name="connsiteY164" fmla="*/ 5063910 h 5144956"/>
                  <a:gd name="connsiteX165" fmla="*/ 1318668 w 1318698"/>
                  <a:gd name="connsiteY165" fmla="*/ 4728274 h 5144956"/>
                  <a:gd name="connsiteX166" fmla="*/ 1274667 w 1318698"/>
                  <a:gd name="connsiteY166" fmla="*/ 4683380 h 5144956"/>
                  <a:gd name="connsiteX167" fmla="*/ 1274667 w 1318698"/>
                  <a:gd name="connsiteY167" fmla="*/ 4683380 h 5144956"/>
                  <a:gd name="connsiteX168" fmla="*/ 352196 w 1318698"/>
                  <a:gd name="connsiteY168" fmla="*/ 1048412 h 5144956"/>
                  <a:gd name="connsiteX169" fmla="*/ 307510 w 1318698"/>
                  <a:gd name="connsiteY169" fmla="*/ 1093306 h 5144956"/>
                  <a:gd name="connsiteX170" fmla="*/ 307510 w 1318698"/>
                  <a:gd name="connsiteY170" fmla="*/ 1627219 h 5144956"/>
                  <a:gd name="connsiteX171" fmla="*/ 352196 w 1318698"/>
                  <a:gd name="connsiteY171" fmla="*/ 1672113 h 5144956"/>
                  <a:gd name="connsiteX172" fmla="*/ 396228 w 1318698"/>
                  <a:gd name="connsiteY172" fmla="*/ 1627219 h 5144956"/>
                  <a:gd name="connsiteX173" fmla="*/ 396228 w 1318698"/>
                  <a:gd name="connsiteY173" fmla="*/ 1093306 h 5144956"/>
                  <a:gd name="connsiteX174" fmla="*/ 352196 w 1318698"/>
                  <a:gd name="connsiteY174" fmla="*/ 1048412 h 5144956"/>
                  <a:gd name="connsiteX175" fmla="*/ 352196 w 1318698"/>
                  <a:gd name="connsiteY175" fmla="*/ 1048412 h 5144956"/>
                  <a:gd name="connsiteX176" fmla="*/ 352196 w 1318698"/>
                  <a:gd name="connsiteY176" fmla="*/ 3472190 h 5144956"/>
                  <a:gd name="connsiteX177" fmla="*/ 307510 w 1318698"/>
                  <a:gd name="connsiteY177" fmla="*/ 3516400 h 5144956"/>
                  <a:gd name="connsiteX178" fmla="*/ 307510 w 1318698"/>
                  <a:gd name="connsiteY178" fmla="*/ 4050997 h 5144956"/>
                  <a:gd name="connsiteX179" fmla="*/ 352196 w 1318698"/>
                  <a:gd name="connsiteY179" fmla="*/ 4095207 h 5144956"/>
                  <a:gd name="connsiteX180" fmla="*/ 396228 w 1318698"/>
                  <a:gd name="connsiteY180" fmla="*/ 4050997 h 5144956"/>
                  <a:gd name="connsiteX181" fmla="*/ 396228 w 1318698"/>
                  <a:gd name="connsiteY181" fmla="*/ 3516400 h 5144956"/>
                  <a:gd name="connsiteX182" fmla="*/ 352196 w 1318698"/>
                  <a:gd name="connsiteY182" fmla="*/ 3472190 h 5144956"/>
                  <a:gd name="connsiteX183" fmla="*/ 352196 w 1318698"/>
                  <a:gd name="connsiteY183" fmla="*/ 3472190 h 5144956"/>
                  <a:gd name="connsiteX184" fmla="*/ 352196 w 1318698"/>
                  <a:gd name="connsiteY184" fmla="*/ 2260286 h 5144956"/>
                  <a:gd name="connsiteX185" fmla="*/ 307510 w 1318698"/>
                  <a:gd name="connsiteY185" fmla="*/ 2305180 h 5144956"/>
                  <a:gd name="connsiteX186" fmla="*/ 307510 w 1318698"/>
                  <a:gd name="connsiteY186" fmla="*/ 2839093 h 5144956"/>
                  <a:gd name="connsiteX187" fmla="*/ 352196 w 1318698"/>
                  <a:gd name="connsiteY187" fmla="*/ 2883303 h 5144956"/>
                  <a:gd name="connsiteX188" fmla="*/ 396228 w 1318698"/>
                  <a:gd name="connsiteY188" fmla="*/ 2839093 h 5144956"/>
                  <a:gd name="connsiteX189" fmla="*/ 396228 w 1318698"/>
                  <a:gd name="connsiteY189" fmla="*/ 2305180 h 5144956"/>
                  <a:gd name="connsiteX190" fmla="*/ 352196 w 1318698"/>
                  <a:gd name="connsiteY190" fmla="*/ 2260286 h 5144956"/>
                  <a:gd name="connsiteX191" fmla="*/ 352196 w 1318698"/>
                  <a:gd name="connsiteY191" fmla="*/ 2260286 h 51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318698" h="5144956">
                    <a:moveTo>
                      <a:pt x="396198" y="4728274"/>
                    </a:moveTo>
                    <a:cubicBezTo>
                      <a:pt x="396198" y="5128872"/>
                      <a:pt x="396198" y="5128872"/>
                      <a:pt x="396198" y="5128872"/>
                    </a:cubicBezTo>
                    <a:cubicBezTo>
                      <a:pt x="366170" y="5125513"/>
                      <a:pt x="336825" y="5122183"/>
                      <a:pt x="307480" y="5117485"/>
                    </a:cubicBezTo>
                    <a:cubicBezTo>
                      <a:pt x="307480" y="4728274"/>
                      <a:pt x="307480" y="4728274"/>
                      <a:pt x="307480" y="4728274"/>
                    </a:cubicBezTo>
                    <a:cubicBezTo>
                      <a:pt x="307480" y="4703478"/>
                      <a:pt x="327489" y="4683380"/>
                      <a:pt x="352166" y="4683380"/>
                    </a:cubicBezTo>
                    <a:cubicBezTo>
                      <a:pt x="376189" y="4683380"/>
                      <a:pt x="396198" y="4703478"/>
                      <a:pt x="396198" y="4728274"/>
                    </a:cubicBezTo>
                    <a:lnTo>
                      <a:pt x="396198" y="4728274"/>
                    </a:lnTo>
                    <a:close/>
                    <a:moveTo>
                      <a:pt x="44032" y="459555"/>
                    </a:moveTo>
                    <a:cubicBezTo>
                      <a:pt x="68709" y="459555"/>
                      <a:pt x="88718" y="439457"/>
                      <a:pt x="88718" y="415345"/>
                    </a:cubicBezTo>
                    <a:cubicBezTo>
                      <a:pt x="88718" y="69006"/>
                      <a:pt x="88718" y="69006"/>
                      <a:pt x="88718" y="69006"/>
                    </a:cubicBezTo>
                    <a:cubicBezTo>
                      <a:pt x="58689" y="75696"/>
                      <a:pt x="29345" y="83069"/>
                      <a:pt x="0" y="91780"/>
                    </a:cubicBezTo>
                    <a:cubicBezTo>
                      <a:pt x="0" y="415345"/>
                      <a:pt x="0" y="415345"/>
                      <a:pt x="0" y="415345"/>
                    </a:cubicBezTo>
                    <a:cubicBezTo>
                      <a:pt x="0" y="439457"/>
                      <a:pt x="20009" y="459555"/>
                      <a:pt x="44032" y="459555"/>
                    </a:cubicBezTo>
                    <a:lnTo>
                      <a:pt x="44032" y="459555"/>
                    </a:lnTo>
                    <a:close/>
                    <a:moveTo>
                      <a:pt x="44032" y="4683380"/>
                    </a:moveTo>
                    <a:cubicBezTo>
                      <a:pt x="20009" y="4683380"/>
                      <a:pt x="0" y="4703478"/>
                      <a:pt x="0" y="4728274"/>
                    </a:cubicBezTo>
                    <a:cubicBezTo>
                      <a:pt x="0" y="5053177"/>
                      <a:pt x="0" y="5053177"/>
                      <a:pt x="0" y="5053177"/>
                    </a:cubicBezTo>
                    <a:cubicBezTo>
                      <a:pt x="29345" y="5061204"/>
                      <a:pt x="58689" y="5068578"/>
                      <a:pt x="88718" y="5075951"/>
                    </a:cubicBezTo>
                    <a:cubicBezTo>
                      <a:pt x="88718" y="4728274"/>
                      <a:pt x="88718" y="4728274"/>
                      <a:pt x="88718" y="4728274"/>
                    </a:cubicBezTo>
                    <a:cubicBezTo>
                      <a:pt x="88718" y="4703478"/>
                      <a:pt x="68709" y="4683380"/>
                      <a:pt x="44032" y="4683380"/>
                    </a:cubicBezTo>
                    <a:lnTo>
                      <a:pt x="44032" y="4683380"/>
                    </a:lnTo>
                    <a:close/>
                    <a:moveTo>
                      <a:pt x="659676" y="459555"/>
                    </a:moveTo>
                    <a:cubicBezTo>
                      <a:pt x="683699" y="459555"/>
                      <a:pt x="703708" y="439457"/>
                      <a:pt x="703708" y="415345"/>
                    </a:cubicBezTo>
                    <a:cubicBezTo>
                      <a:pt x="703708" y="0"/>
                      <a:pt x="703708" y="0"/>
                      <a:pt x="703708" y="0"/>
                    </a:cubicBezTo>
                    <a:cubicBezTo>
                      <a:pt x="695710" y="0"/>
                      <a:pt x="687713" y="0"/>
                      <a:pt x="679685" y="0"/>
                    </a:cubicBezTo>
                    <a:cubicBezTo>
                      <a:pt x="657684" y="0"/>
                      <a:pt x="636337" y="0"/>
                      <a:pt x="614990" y="684"/>
                    </a:cubicBezTo>
                    <a:cubicBezTo>
                      <a:pt x="614990" y="415375"/>
                      <a:pt x="614990" y="415375"/>
                      <a:pt x="614990" y="415375"/>
                    </a:cubicBezTo>
                    <a:cubicBezTo>
                      <a:pt x="614990" y="439457"/>
                      <a:pt x="634999" y="459555"/>
                      <a:pt x="659676" y="459555"/>
                    </a:cubicBezTo>
                    <a:lnTo>
                      <a:pt x="659676" y="459555"/>
                    </a:lnTo>
                    <a:close/>
                    <a:moveTo>
                      <a:pt x="659676" y="4683380"/>
                    </a:moveTo>
                    <a:cubicBezTo>
                      <a:pt x="634999" y="4683380"/>
                      <a:pt x="614990" y="4703478"/>
                      <a:pt x="614990" y="4728274"/>
                    </a:cubicBezTo>
                    <a:cubicBezTo>
                      <a:pt x="614990" y="5143619"/>
                      <a:pt x="614990" y="5143619"/>
                      <a:pt x="614990" y="5143619"/>
                    </a:cubicBezTo>
                    <a:cubicBezTo>
                      <a:pt x="636337" y="5144303"/>
                      <a:pt x="657684" y="5144957"/>
                      <a:pt x="679685" y="5144957"/>
                    </a:cubicBezTo>
                    <a:cubicBezTo>
                      <a:pt x="687683" y="5144957"/>
                      <a:pt x="695681" y="5144273"/>
                      <a:pt x="703708" y="5144273"/>
                    </a:cubicBezTo>
                    <a:cubicBezTo>
                      <a:pt x="703708" y="4728244"/>
                      <a:pt x="703708" y="4728244"/>
                      <a:pt x="703708" y="4728244"/>
                    </a:cubicBezTo>
                    <a:cubicBezTo>
                      <a:pt x="703708" y="4703478"/>
                      <a:pt x="683699" y="4683380"/>
                      <a:pt x="659676" y="4683380"/>
                    </a:cubicBezTo>
                    <a:lnTo>
                      <a:pt x="659676" y="4683380"/>
                    </a:lnTo>
                    <a:close/>
                    <a:moveTo>
                      <a:pt x="1274667" y="459555"/>
                    </a:moveTo>
                    <a:cubicBezTo>
                      <a:pt x="1299343" y="459555"/>
                      <a:pt x="1318698" y="439457"/>
                      <a:pt x="1318698" y="415345"/>
                    </a:cubicBezTo>
                    <a:cubicBezTo>
                      <a:pt x="1318698" y="80393"/>
                      <a:pt x="1318698" y="80393"/>
                      <a:pt x="1318698" y="80393"/>
                    </a:cubicBezTo>
                    <a:cubicBezTo>
                      <a:pt x="1289354" y="73020"/>
                      <a:pt x="1260009" y="66330"/>
                      <a:pt x="1230664" y="59641"/>
                    </a:cubicBezTo>
                    <a:cubicBezTo>
                      <a:pt x="1230664" y="415375"/>
                      <a:pt x="1230664" y="415375"/>
                      <a:pt x="1230664" y="415375"/>
                    </a:cubicBezTo>
                    <a:cubicBezTo>
                      <a:pt x="1230634" y="439457"/>
                      <a:pt x="1249989" y="459555"/>
                      <a:pt x="1274667" y="459555"/>
                    </a:cubicBezTo>
                    <a:lnTo>
                      <a:pt x="1274667" y="459555"/>
                    </a:lnTo>
                    <a:close/>
                    <a:moveTo>
                      <a:pt x="967156" y="459555"/>
                    </a:moveTo>
                    <a:cubicBezTo>
                      <a:pt x="991833" y="459555"/>
                      <a:pt x="1011188" y="439457"/>
                      <a:pt x="1011188" y="415345"/>
                    </a:cubicBezTo>
                    <a:cubicBezTo>
                      <a:pt x="1011188" y="21436"/>
                      <a:pt x="1011188" y="21436"/>
                      <a:pt x="1011188" y="21436"/>
                    </a:cubicBezTo>
                    <a:cubicBezTo>
                      <a:pt x="981844" y="17422"/>
                      <a:pt x="952499" y="14063"/>
                      <a:pt x="922470" y="11387"/>
                    </a:cubicBezTo>
                    <a:cubicBezTo>
                      <a:pt x="922470" y="415345"/>
                      <a:pt x="922470" y="415345"/>
                      <a:pt x="922470" y="415345"/>
                    </a:cubicBezTo>
                    <a:cubicBezTo>
                      <a:pt x="922470" y="439457"/>
                      <a:pt x="942480" y="459555"/>
                      <a:pt x="967156" y="459555"/>
                    </a:cubicBezTo>
                    <a:lnTo>
                      <a:pt x="967156" y="459555"/>
                    </a:lnTo>
                    <a:close/>
                    <a:moveTo>
                      <a:pt x="352196" y="459555"/>
                    </a:moveTo>
                    <a:cubicBezTo>
                      <a:pt x="376219" y="459555"/>
                      <a:pt x="396228" y="439457"/>
                      <a:pt x="396228" y="415345"/>
                    </a:cubicBezTo>
                    <a:cubicBezTo>
                      <a:pt x="396228" y="15401"/>
                      <a:pt x="396228" y="15401"/>
                      <a:pt x="396228" y="15401"/>
                    </a:cubicBezTo>
                    <a:cubicBezTo>
                      <a:pt x="366199" y="18760"/>
                      <a:pt x="336855" y="22774"/>
                      <a:pt x="307510" y="26788"/>
                    </a:cubicBezTo>
                    <a:cubicBezTo>
                      <a:pt x="307510" y="415345"/>
                      <a:pt x="307510" y="415345"/>
                      <a:pt x="307510" y="415345"/>
                    </a:cubicBezTo>
                    <a:cubicBezTo>
                      <a:pt x="307480" y="439457"/>
                      <a:pt x="327489" y="459555"/>
                      <a:pt x="352196" y="459555"/>
                    </a:cubicBezTo>
                    <a:lnTo>
                      <a:pt x="352196" y="459555"/>
                    </a:lnTo>
                    <a:close/>
                    <a:moveTo>
                      <a:pt x="967156" y="3472190"/>
                    </a:moveTo>
                    <a:cubicBezTo>
                      <a:pt x="942480" y="3472190"/>
                      <a:pt x="922470" y="3492288"/>
                      <a:pt x="922470" y="3516400"/>
                    </a:cubicBezTo>
                    <a:cubicBezTo>
                      <a:pt x="922470" y="4050997"/>
                      <a:pt x="922470" y="4050997"/>
                      <a:pt x="922470" y="4050997"/>
                    </a:cubicBezTo>
                    <a:cubicBezTo>
                      <a:pt x="922470" y="4075109"/>
                      <a:pt x="942480" y="4095207"/>
                      <a:pt x="967156" y="4095207"/>
                    </a:cubicBezTo>
                    <a:cubicBezTo>
                      <a:pt x="991833" y="4095207"/>
                      <a:pt x="1011188" y="4075109"/>
                      <a:pt x="1011188" y="4050997"/>
                    </a:cubicBezTo>
                    <a:cubicBezTo>
                      <a:pt x="1011188" y="3516400"/>
                      <a:pt x="1011188" y="3516400"/>
                      <a:pt x="1011188" y="3516400"/>
                    </a:cubicBezTo>
                    <a:cubicBezTo>
                      <a:pt x="1011188" y="3492288"/>
                      <a:pt x="991863" y="3472190"/>
                      <a:pt x="967156" y="3472190"/>
                    </a:cubicBezTo>
                    <a:lnTo>
                      <a:pt x="967156" y="3472190"/>
                    </a:lnTo>
                    <a:close/>
                    <a:moveTo>
                      <a:pt x="967156" y="4683380"/>
                    </a:moveTo>
                    <a:cubicBezTo>
                      <a:pt x="942480" y="4683380"/>
                      <a:pt x="922470" y="4703478"/>
                      <a:pt x="922470" y="4728274"/>
                    </a:cubicBezTo>
                    <a:cubicBezTo>
                      <a:pt x="922470" y="5132916"/>
                      <a:pt x="922470" y="5132916"/>
                      <a:pt x="922470" y="5132916"/>
                    </a:cubicBezTo>
                    <a:cubicBezTo>
                      <a:pt x="952499" y="5130240"/>
                      <a:pt x="981844" y="5126881"/>
                      <a:pt x="1011188" y="5123551"/>
                    </a:cubicBezTo>
                    <a:cubicBezTo>
                      <a:pt x="1011188" y="4728304"/>
                      <a:pt x="1011188" y="4728304"/>
                      <a:pt x="1011188" y="4728304"/>
                    </a:cubicBezTo>
                    <a:cubicBezTo>
                      <a:pt x="1011188" y="4703478"/>
                      <a:pt x="991863" y="4683380"/>
                      <a:pt x="967156" y="4683380"/>
                    </a:cubicBezTo>
                    <a:lnTo>
                      <a:pt x="967156" y="4683380"/>
                    </a:lnTo>
                    <a:close/>
                    <a:moveTo>
                      <a:pt x="967156" y="2260286"/>
                    </a:moveTo>
                    <a:cubicBezTo>
                      <a:pt x="942480" y="2260286"/>
                      <a:pt x="922470" y="2280384"/>
                      <a:pt x="922470" y="2305180"/>
                    </a:cubicBezTo>
                    <a:cubicBezTo>
                      <a:pt x="922470" y="2839093"/>
                      <a:pt x="922470" y="2839093"/>
                      <a:pt x="922470" y="2839093"/>
                    </a:cubicBezTo>
                    <a:cubicBezTo>
                      <a:pt x="922470" y="2863889"/>
                      <a:pt x="942480" y="2883303"/>
                      <a:pt x="967156" y="2883303"/>
                    </a:cubicBezTo>
                    <a:cubicBezTo>
                      <a:pt x="991833" y="2883303"/>
                      <a:pt x="1011188" y="2863889"/>
                      <a:pt x="1011188" y="2839093"/>
                    </a:cubicBezTo>
                    <a:cubicBezTo>
                      <a:pt x="1011188" y="2305180"/>
                      <a:pt x="1011188" y="2305180"/>
                      <a:pt x="1011188" y="2305180"/>
                    </a:cubicBezTo>
                    <a:cubicBezTo>
                      <a:pt x="1011188" y="2280384"/>
                      <a:pt x="991863" y="2260286"/>
                      <a:pt x="967156" y="2260286"/>
                    </a:cubicBezTo>
                    <a:lnTo>
                      <a:pt x="967156" y="2260286"/>
                    </a:lnTo>
                    <a:close/>
                    <a:moveTo>
                      <a:pt x="659676" y="1048412"/>
                    </a:moveTo>
                    <a:cubicBezTo>
                      <a:pt x="634999" y="1048412"/>
                      <a:pt x="614990" y="1068510"/>
                      <a:pt x="614990" y="1093306"/>
                    </a:cubicBezTo>
                    <a:cubicBezTo>
                      <a:pt x="614990" y="1627219"/>
                      <a:pt x="614990" y="1627219"/>
                      <a:pt x="614990" y="1627219"/>
                    </a:cubicBezTo>
                    <a:cubicBezTo>
                      <a:pt x="614990" y="1652015"/>
                      <a:pt x="634999" y="1672113"/>
                      <a:pt x="659676" y="1672113"/>
                    </a:cubicBezTo>
                    <a:cubicBezTo>
                      <a:pt x="683699" y="1672113"/>
                      <a:pt x="703708" y="1652015"/>
                      <a:pt x="703708" y="1627219"/>
                    </a:cubicBezTo>
                    <a:cubicBezTo>
                      <a:pt x="703708" y="1093306"/>
                      <a:pt x="703708" y="1093306"/>
                      <a:pt x="703708" y="1093306"/>
                    </a:cubicBezTo>
                    <a:cubicBezTo>
                      <a:pt x="703708" y="1068510"/>
                      <a:pt x="683699" y="1048412"/>
                      <a:pt x="659676" y="1048412"/>
                    </a:cubicBezTo>
                    <a:lnTo>
                      <a:pt x="659676" y="1048412"/>
                    </a:lnTo>
                    <a:close/>
                    <a:moveTo>
                      <a:pt x="1274667" y="1048412"/>
                    </a:moveTo>
                    <a:cubicBezTo>
                      <a:pt x="1249989" y="1048412"/>
                      <a:pt x="1230634" y="1068510"/>
                      <a:pt x="1230634" y="1093306"/>
                    </a:cubicBezTo>
                    <a:cubicBezTo>
                      <a:pt x="1230634" y="1627219"/>
                      <a:pt x="1230634" y="1627219"/>
                      <a:pt x="1230634" y="1627219"/>
                    </a:cubicBezTo>
                    <a:cubicBezTo>
                      <a:pt x="1230634" y="1652015"/>
                      <a:pt x="1249989" y="1672113"/>
                      <a:pt x="1274667" y="1672113"/>
                    </a:cubicBezTo>
                    <a:cubicBezTo>
                      <a:pt x="1299343" y="1672113"/>
                      <a:pt x="1318698" y="1652015"/>
                      <a:pt x="1318698" y="1627219"/>
                    </a:cubicBezTo>
                    <a:cubicBezTo>
                      <a:pt x="1318698" y="1093306"/>
                      <a:pt x="1318698" y="1093306"/>
                      <a:pt x="1318698" y="1093306"/>
                    </a:cubicBezTo>
                    <a:cubicBezTo>
                      <a:pt x="1318698" y="1068510"/>
                      <a:pt x="1299343" y="1048412"/>
                      <a:pt x="1274667" y="1048412"/>
                    </a:cubicBezTo>
                    <a:lnTo>
                      <a:pt x="1274667" y="1048412"/>
                    </a:lnTo>
                    <a:close/>
                    <a:moveTo>
                      <a:pt x="659676" y="2260286"/>
                    </a:moveTo>
                    <a:cubicBezTo>
                      <a:pt x="634999" y="2260286"/>
                      <a:pt x="614990" y="2280384"/>
                      <a:pt x="614990" y="2305180"/>
                    </a:cubicBezTo>
                    <a:cubicBezTo>
                      <a:pt x="614990" y="2839093"/>
                      <a:pt x="614990" y="2839093"/>
                      <a:pt x="614990" y="2839093"/>
                    </a:cubicBezTo>
                    <a:cubicBezTo>
                      <a:pt x="614990" y="2863889"/>
                      <a:pt x="634999" y="2883303"/>
                      <a:pt x="659676" y="2883303"/>
                    </a:cubicBezTo>
                    <a:cubicBezTo>
                      <a:pt x="683699" y="2883303"/>
                      <a:pt x="703708" y="2863889"/>
                      <a:pt x="703708" y="2839093"/>
                    </a:cubicBezTo>
                    <a:cubicBezTo>
                      <a:pt x="703708" y="2305180"/>
                      <a:pt x="703708" y="2305180"/>
                      <a:pt x="703708" y="2305180"/>
                    </a:cubicBezTo>
                    <a:cubicBezTo>
                      <a:pt x="703708" y="2280384"/>
                      <a:pt x="683699" y="2260286"/>
                      <a:pt x="659676" y="2260286"/>
                    </a:cubicBezTo>
                    <a:lnTo>
                      <a:pt x="659676" y="2260286"/>
                    </a:lnTo>
                    <a:close/>
                    <a:moveTo>
                      <a:pt x="1274667" y="2260286"/>
                    </a:moveTo>
                    <a:cubicBezTo>
                      <a:pt x="1249989" y="2260286"/>
                      <a:pt x="1230634" y="2280384"/>
                      <a:pt x="1230634" y="2305180"/>
                    </a:cubicBezTo>
                    <a:cubicBezTo>
                      <a:pt x="1230634" y="2839093"/>
                      <a:pt x="1230634" y="2839093"/>
                      <a:pt x="1230634" y="2839093"/>
                    </a:cubicBezTo>
                    <a:cubicBezTo>
                      <a:pt x="1230634" y="2863889"/>
                      <a:pt x="1249989" y="2883303"/>
                      <a:pt x="1274667" y="2883303"/>
                    </a:cubicBezTo>
                    <a:cubicBezTo>
                      <a:pt x="1299343" y="2883303"/>
                      <a:pt x="1318698" y="2863889"/>
                      <a:pt x="1318698" y="2839093"/>
                    </a:cubicBezTo>
                    <a:cubicBezTo>
                      <a:pt x="1318698" y="2305180"/>
                      <a:pt x="1318698" y="2305180"/>
                      <a:pt x="1318698" y="2305180"/>
                    </a:cubicBezTo>
                    <a:cubicBezTo>
                      <a:pt x="1318698" y="2280384"/>
                      <a:pt x="1299343" y="2260286"/>
                      <a:pt x="1274667" y="2260286"/>
                    </a:cubicBezTo>
                    <a:lnTo>
                      <a:pt x="1274667" y="2260286"/>
                    </a:lnTo>
                    <a:close/>
                    <a:moveTo>
                      <a:pt x="1274667" y="3472190"/>
                    </a:moveTo>
                    <a:cubicBezTo>
                      <a:pt x="1249989" y="3472190"/>
                      <a:pt x="1230634" y="3492288"/>
                      <a:pt x="1230634" y="3516400"/>
                    </a:cubicBezTo>
                    <a:cubicBezTo>
                      <a:pt x="1230634" y="4050997"/>
                      <a:pt x="1230634" y="4050997"/>
                      <a:pt x="1230634" y="4050997"/>
                    </a:cubicBezTo>
                    <a:cubicBezTo>
                      <a:pt x="1230634" y="4075109"/>
                      <a:pt x="1249989" y="4095207"/>
                      <a:pt x="1274667" y="4095207"/>
                    </a:cubicBezTo>
                    <a:cubicBezTo>
                      <a:pt x="1299343" y="4095207"/>
                      <a:pt x="1318698" y="4075109"/>
                      <a:pt x="1318698" y="4050997"/>
                    </a:cubicBezTo>
                    <a:cubicBezTo>
                      <a:pt x="1318698" y="3516400"/>
                      <a:pt x="1318698" y="3516400"/>
                      <a:pt x="1318698" y="3516400"/>
                    </a:cubicBezTo>
                    <a:cubicBezTo>
                      <a:pt x="1318698" y="3492288"/>
                      <a:pt x="1299343" y="3472190"/>
                      <a:pt x="1274667" y="3472190"/>
                    </a:cubicBezTo>
                    <a:lnTo>
                      <a:pt x="1274667" y="3472190"/>
                    </a:lnTo>
                    <a:close/>
                    <a:moveTo>
                      <a:pt x="967156" y="1048412"/>
                    </a:moveTo>
                    <a:cubicBezTo>
                      <a:pt x="942480" y="1048412"/>
                      <a:pt x="922470" y="1068510"/>
                      <a:pt x="922470" y="1093306"/>
                    </a:cubicBezTo>
                    <a:cubicBezTo>
                      <a:pt x="922470" y="1627219"/>
                      <a:pt x="922470" y="1627219"/>
                      <a:pt x="922470" y="1627219"/>
                    </a:cubicBezTo>
                    <a:cubicBezTo>
                      <a:pt x="922470" y="1652015"/>
                      <a:pt x="942480" y="1672113"/>
                      <a:pt x="967156" y="1672113"/>
                    </a:cubicBezTo>
                    <a:cubicBezTo>
                      <a:pt x="991833" y="1672113"/>
                      <a:pt x="1011188" y="1652015"/>
                      <a:pt x="1011188" y="1627219"/>
                    </a:cubicBezTo>
                    <a:cubicBezTo>
                      <a:pt x="1011188" y="1093306"/>
                      <a:pt x="1011188" y="1093306"/>
                      <a:pt x="1011188" y="1093306"/>
                    </a:cubicBezTo>
                    <a:cubicBezTo>
                      <a:pt x="1011188" y="1068510"/>
                      <a:pt x="991863" y="1048412"/>
                      <a:pt x="967156" y="1048412"/>
                    </a:cubicBezTo>
                    <a:lnTo>
                      <a:pt x="967156" y="1048412"/>
                    </a:lnTo>
                    <a:close/>
                    <a:moveTo>
                      <a:pt x="44032" y="3472190"/>
                    </a:moveTo>
                    <a:cubicBezTo>
                      <a:pt x="20009" y="3472190"/>
                      <a:pt x="0" y="3492288"/>
                      <a:pt x="0" y="3516400"/>
                    </a:cubicBezTo>
                    <a:cubicBezTo>
                      <a:pt x="0" y="4050997"/>
                      <a:pt x="0" y="4050997"/>
                      <a:pt x="0" y="4050997"/>
                    </a:cubicBezTo>
                    <a:cubicBezTo>
                      <a:pt x="0" y="4075109"/>
                      <a:pt x="20009" y="4095207"/>
                      <a:pt x="44032" y="4095207"/>
                    </a:cubicBezTo>
                    <a:cubicBezTo>
                      <a:pt x="68709" y="4095207"/>
                      <a:pt x="88718" y="4075109"/>
                      <a:pt x="88718" y="4050997"/>
                    </a:cubicBezTo>
                    <a:cubicBezTo>
                      <a:pt x="88718" y="3516400"/>
                      <a:pt x="88718" y="3516400"/>
                      <a:pt x="88718" y="3516400"/>
                    </a:cubicBezTo>
                    <a:cubicBezTo>
                      <a:pt x="88718" y="3492288"/>
                      <a:pt x="68709" y="3472190"/>
                      <a:pt x="44032" y="3472190"/>
                    </a:cubicBezTo>
                    <a:lnTo>
                      <a:pt x="44032" y="3472190"/>
                    </a:lnTo>
                    <a:close/>
                    <a:moveTo>
                      <a:pt x="44032" y="2260286"/>
                    </a:moveTo>
                    <a:cubicBezTo>
                      <a:pt x="20009" y="2260286"/>
                      <a:pt x="0" y="2280384"/>
                      <a:pt x="0" y="2305180"/>
                    </a:cubicBezTo>
                    <a:cubicBezTo>
                      <a:pt x="0" y="2839093"/>
                      <a:pt x="0" y="2839093"/>
                      <a:pt x="0" y="2839093"/>
                    </a:cubicBezTo>
                    <a:cubicBezTo>
                      <a:pt x="0" y="2863889"/>
                      <a:pt x="20009" y="2883303"/>
                      <a:pt x="44032" y="2883303"/>
                    </a:cubicBezTo>
                    <a:cubicBezTo>
                      <a:pt x="68709" y="2883303"/>
                      <a:pt x="88718" y="2863889"/>
                      <a:pt x="88718" y="2839093"/>
                    </a:cubicBezTo>
                    <a:cubicBezTo>
                      <a:pt x="88718" y="2305180"/>
                      <a:pt x="88718" y="2305180"/>
                      <a:pt x="88718" y="2305180"/>
                    </a:cubicBezTo>
                    <a:cubicBezTo>
                      <a:pt x="88718" y="2280384"/>
                      <a:pt x="68709" y="2260286"/>
                      <a:pt x="44032" y="2260286"/>
                    </a:cubicBezTo>
                    <a:lnTo>
                      <a:pt x="44032" y="2260286"/>
                    </a:lnTo>
                    <a:close/>
                    <a:moveTo>
                      <a:pt x="659676" y="3472190"/>
                    </a:moveTo>
                    <a:cubicBezTo>
                      <a:pt x="634999" y="3472190"/>
                      <a:pt x="614990" y="3492288"/>
                      <a:pt x="614990" y="3516400"/>
                    </a:cubicBezTo>
                    <a:cubicBezTo>
                      <a:pt x="614990" y="4050997"/>
                      <a:pt x="614990" y="4050997"/>
                      <a:pt x="614990" y="4050997"/>
                    </a:cubicBezTo>
                    <a:cubicBezTo>
                      <a:pt x="614990" y="4075109"/>
                      <a:pt x="634999" y="4095207"/>
                      <a:pt x="659676" y="4095207"/>
                    </a:cubicBezTo>
                    <a:cubicBezTo>
                      <a:pt x="683699" y="4095207"/>
                      <a:pt x="703708" y="4075109"/>
                      <a:pt x="703708" y="4050997"/>
                    </a:cubicBezTo>
                    <a:cubicBezTo>
                      <a:pt x="703708" y="3516400"/>
                      <a:pt x="703708" y="3516400"/>
                      <a:pt x="703708" y="3516400"/>
                    </a:cubicBezTo>
                    <a:cubicBezTo>
                      <a:pt x="703708" y="3492288"/>
                      <a:pt x="683699" y="3472190"/>
                      <a:pt x="659676" y="3472190"/>
                    </a:cubicBezTo>
                    <a:lnTo>
                      <a:pt x="659676" y="3472190"/>
                    </a:lnTo>
                    <a:close/>
                    <a:moveTo>
                      <a:pt x="44032" y="1048412"/>
                    </a:moveTo>
                    <a:cubicBezTo>
                      <a:pt x="20009" y="1048412"/>
                      <a:pt x="0" y="1068510"/>
                      <a:pt x="0" y="1093306"/>
                    </a:cubicBezTo>
                    <a:cubicBezTo>
                      <a:pt x="0" y="1627219"/>
                      <a:pt x="0" y="1627219"/>
                      <a:pt x="0" y="1627219"/>
                    </a:cubicBezTo>
                    <a:cubicBezTo>
                      <a:pt x="0" y="1652015"/>
                      <a:pt x="20009" y="1672113"/>
                      <a:pt x="44032" y="1672113"/>
                    </a:cubicBezTo>
                    <a:cubicBezTo>
                      <a:pt x="68709" y="1672113"/>
                      <a:pt x="88718" y="1652015"/>
                      <a:pt x="88718" y="1627219"/>
                    </a:cubicBezTo>
                    <a:cubicBezTo>
                      <a:pt x="88718" y="1093306"/>
                      <a:pt x="88718" y="1093306"/>
                      <a:pt x="88718" y="1093306"/>
                    </a:cubicBezTo>
                    <a:cubicBezTo>
                      <a:pt x="88718" y="1068510"/>
                      <a:pt x="68709" y="1048412"/>
                      <a:pt x="44032" y="1048412"/>
                    </a:cubicBezTo>
                    <a:lnTo>
                      <a:pt x="44032" y="1048412"/>
                    </a:lnTo>
                    <a:close/>
                    <a:moveTo>
                      <a:pt x="1274667" y="4683380"/>
                    </a:moveTo>
                    <a:cubicBezTo>
                      <a:pt x="1249989" y="4683380"/>
                      <a:pt x="1230634" y="4703478"/>
                      <a:pt x="1230634" y="4728274"/>
                    </a:cubicBezTo>
                    <a:cubicBezTo>
                      <a:pt x="1230634" y="5084662"/>
                      <a:pt x="1230634" y="5084662"/>
                      <a:pt x="1230634" y="5084662"/>
                    </a:cubicBezTo>
                    <a:cubicBezTo>
                      <a:pt x="1259979" y="5078627"/>
                      <a:pt x="1289324" y="5071253"/>
                      <a:pt x="1318668" y="5063910"/>
                    </a:cubicBezTo>
                    <a:cubicBezTo>
                      <a:pt x="1318668" y="4728274"/>
                      <a:pt x="1318668" y="4728274"/>
                      <a:pt x="1318668" y="4728274"/>
                    </a:cubicBezTo>
                    <a:cubicBezTo>
                      <a:pt x="1318698" y="4703478"/>
                      <a:pt x="1299343" y="4683380"/>
                      <a:pt x="1274667" y="4683380"/>
                    </a:cubicBezTo>
                    <a:lnTo>
                      <a:pt x="1274667" y="4683380"/>
                    </a:lnTo>
                    <a:close/>
                    <a:moveTo>
                      <a:pt x="352196" y="1048412"/>
                    </a:moveTo>
                    <a:cubicBezTo>
                      <a:pt x="327519" y="1048412"/>
                      <a:pt x="307510" y="1068510"/>
                      <a:pt x="307510" y="1093306"/>
                    </a:cubicBezTo>
                    <a:cubicBezTo>
                      <a:pt x="307510" y="1627219"/>
                      <a:pt x="307510" y="1627219"/>
                      <a:pt x="307510" y="1627219"/>
                    </a:cubicBezTo>
                    <a:cubicBezTo>
                      <a:pt x="307510" y="1652015"/>
                      <a:pt x="327519" y="1672113"/>
                      <a:pt x="352196" y="1672113"/>
                    </a:cubicBezTo>
                    <a:cubicBezTo>
                      <a:pt x="376219" y="1672113"/>
                      <a:pt x="396228" y="1652015"/>
                      <a:pt x="396228" y="1627219"/>
                    </a:cubicBezTo>
                    <a:cubicBezTo>
                      <a:pt x="396228" y="1093306"/>
                      <a:pt x="396228" y="1093306"/>
                      <a:pt x="396228" y="1093306"/>
                    </a:cubicBezTo>
                    <a:cubicBezTo>
                      <a:pt x="396198" y="1068510"/>
                      <a:pt x="376189" y="1048412"/>
                      <a:pt x="352196" y="1048412"/>
                    </a:cubicBezTo>
                    <a:lnTo>
                      <a:pt x="352196" y="1048412"/>
                    </a:lnTo>
                    <a:close/>
                    <a:moveTo>
                      <a:pt x="352196" y="3472190"/>
                    </a:moveTo>
                    <a:cubicBezTo>
                      <a:pt x="327519" y="3472190"/>
                      <a:pt x="307510" y="3492288"/>
                      <a:pt x="307510" y="3516400"/>
                    </a:cubicBezTo>
                    <a:cubicBezTo>
                      <a:pt x="307510" y="4050997"/>
                      <a:pt x="307510" y="4050997"/>
                      <a:pt x="307510" y="4050997"/>
                    </a:cubicBezTo>
                    <a:cubicBezTo>
                      <a:pt x="307510" y="4075109"/>
                      <a:pt x="327519" y="4095207"/>
                      <a:pt x="352196" y="4095207"/>
                    </a:cubicBezTo>
                    <a:cubicBezTo>
                      <a:pt x="376219" y="4095207"/>
                      <a:pt x="396228" y="4075109"/>
                      <a:pt x="396228" y="4050997"/>
                    </a:cubicBezTo>
                    <a:cubicBezTo>
                      <a:pt x="396228" y="3516400"/>
                      <a:pt x="396228" y="3516400"/>
                      <a:pt x="396228" y="3516400"/>
                    </a:cubicBezTo>
                    <a:cubicBezTo>
                      <a:pt x="396198" y="3492288"/>
                      <a:pt x="376189" y="3472190"/>
                      <a:pt x="352196" y="3472190"/>
                    </a:cubicBezTo>
                    <a:lnTo>
                      <a:pt x="352196" y="3472190"/>
                    </a:lnTo>
                    <a:close/>
                    <a:moveTo>
                      <a:pt x="352196" y="2260286"/>
                    </a:moveTo>
                    <a:cubicBezTo>
                      <a:pt x="327519" y="2260286"/>
                      <a:pt x="307510" y="2280384"/>
                      <a:pt x="307510" y="2305180"/>
                    </a:cubicBezTo>
                    <a:cubicBezTo>
                      <a:pt x="307510" y="2839093"/>
                      <a:pt x="307510" y="2839093"/>
                      <a:pt x="307510" y="2839093"/>
                    </a:cubicBezTo>
                    <a:cubicBezTo>
                      <a:pt x="307510" y="2863889"/>
                      <a:pt x="327519" y="2883303"/>
                      <a:pt x="352196" y="2883303"/>
                    </a:cubicBezTo>
                    <a:cubicBezTo>
                      <a:pt x="376219" y="2883303"/>
                      <a:pt x="396228" y="2863889"/>
                      <a:pt x="396228" y="2839093"/>
                    </a:cubicBezTo>
                    <a:cubicBezTo>
                      <a:pt x="396228" y="2305180"/>
                      <a:pt x="396228" y="2305180"/>
                      <a:pt x="396228" y="2305180"/>
                    </a:cubicBezTo>
                    <a:cubicBezTo>
                      <a:pt x="396198" y="2280384"/>
                      <a:pt x="376189" y="2260286"/>
                      <a:pt x="352196" y="2260286"/>
                    </a:cubicBezTo>
                    <a:lnTo>
                      <a:pt x="352196" y="2260286"/>
                    </a:lnTo>
                    <a:close/>
                  </a:path>
                </a:pathLst>
              </a:custGeom>
              <a:solidFill>
                <a:srgbClr val="1E4471"/>
              </a:solidFill>
              <a:ln w="297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grpSp>
      </p:grpSp>
      <p:grpSp>
        <p:nvGrpSpPr>
          <p:cNvPr id="76" name="Group 75">
            <a:extLst>
              <a:ext uri="{FF2B5EF4-FFF2-40B4-BE49-F238E27FC236}">
                <a16:creationId xmlns:a16="http://schemas.microsoft.com/office/drawing/2014/main" id="{5069C8D1-8E33-F448-A992-3C4FE1E1E64A}"/>
              </a:ext>
            </a:extLst>
          </p:cNvPr>
          <p:cNvGrpSpPr/>
          <p:nvPr/>
        </p:nvGrpSpPr>
        <p:grpSpPr>
          <a:xfrm>
            <a:off x="5073726" y="5825141"/>
            <a:ext cx="593432" cy="839497"/>
            <a:chOff x="4724217" y="4310308"/>
            <a:chExt cx="593432" cy="839497"/>
          </a:xfrm>
        </p:grpSpPr>
        <p:sp>
          <p:nvSpPr>
            <p:cNvPr id="77" name="TextBox 76">
              <a:extLst>
                <a:ext uri="{FF2B5EF4-FFF2-40B4-BE49-F238E27FC236}">
                  <a16:creationId xmlns:a16="http://schemas.microsoft.com/office/drawing/2014/main" id="{642742D3-EAFE-954F-9461-C66FF017D1E7}"/>
                </a:ext>
              </a:extLst>
            </p:cNvPr>
            <p:cNvSpPr txBox="1"/>
            <p:nvPr/>
          </p:nvSpPr>
          <p:spPr>
            <a:xfrm>
              <a:off x="4724217" y="4842028"/>
              <a:ext cx="593432"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Base</a:t>
              </a:r>
            </a:p>
          </p:txBody>
        </p:sp>
        <p:grpSp>
          <p:nvGrpSpPr>
            <p:cNvPr id="78" name="Graphic 18">
              <a:extLst>
                <a:ext uri="{FF2B5EF4-FFF2-40B4-BE49-F238E27FC236}">
                  <a16:creationId xmlns:a16="http://schemas.microsoft.com/office/drawing/2014/main" id="{77D3833E-92D2-DC41-B6A6-8AA502B4F76C}"/>
                </a:ext>
              </a:extLst>
            </p:cNvPr>
            <p:cNvGrpSpPr/>
            <p:nvPr/>
          </p:nvGrpSpPr>
          <p:grpSpPr>
            <a:xfrm>
              <a:off x="4779468" y="4310308"/>
              <a:ext cx="482929" cy="487646"/>
              <a:chOff x="2000250" y="0"/>
              <a:chExt cx="5142983" cy="5142983"/>
            </a:xfrm>
            <a:solidFill>
              <a:srgbClr val="00BCEB"/>
            </a:solidFill>
          </p:grpSpPr>
          <p:sp>
            <p:nvSpPr>
              <p:cNvPr id="79" name="Freeform: Shape 26">
                <a:extLst>
                  <a:ext uri="{FF2B5EF4-FFF2-40B4-BE49-F238E27FC236}">
                    <a16:creationId xmlns:a16="http://schemas.microsoft.com/office/drawing/2014/main" id="{E1C26007-1012-FD43-92B5-2C92517A05A5}"/>
                  </a:ext>
                </a:extLst>
              </p:cNvPr>
              <p:cNvSpPr/>
              <p:nvPr/>
            </p:nvSpPr>
            <p:spPr>
              <a:xfrm>
                <a:off x="2000250" y="0"/>
                <a:ext cx="5142983" cy="5142983"/>
              </a:xfrm>
              <a:custGeom>
                <a:avLst/>
                <a:gdLst>
                  <a:gd name="connsiteX0" fmla="*/ 5142984 w 5142983"/>
                  <a:gd name="connsiteY0" fmla="*/ 2571492 h 5142983"/>
                  <a:gd name="connsiteX1" fmla="*/ 2571492 w 5142983"/>
                  <a:gd name="connsiteY1" fmla="*/ 5142984 h 5142983"/>
                  <a:gd name="connsiteX2" fmla="*/ 0 w 5142983"/>
                  <a:gd name="connsiteY2" fmla="*/ 2571492 h 5142983"/>
                  <a:gd name="connsiteX3" fmla="*/ 2571492 w 5142983"/>
                  <a:gd name="connsiteY3" fmla="*/ 0 h 5142983"/>
                  <a:gd name="connsiteX4" fmla="*/ 5142984 w 5142983"/>
                  <a:gd name="connsiteY4" fmla="*/ 2571492 h 514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2983" h="5142983">
                    <a:moveTo>
                      <a:pt x="5142984" y="2571492"/>
                    </a:moveTo>
                    <a:cubicBezTo>
                      <a:pt x="5142984" y="3991688"/>
                      <a:pt x="3991688" y="5142984"/>
                      <a:pt x="2571492" y="5142984"/>
                    </a:cubicBezTo>
                    <a:cubicBezTo>
                      <a:pt x="1151296" y="5142984"/>
                      <a:pt x="0" y="3991688"/>
                      <a:pt x="0" y="2571492"/>
                    </a:cubicBezTo>
                    <a:cubicBezTo>
                      <a:pt x="0" y="1151296"/>
                      <a:pt x="1151296" y="0"/>
                      <a:pt x="2571492" y="0"/>
                    </a:cubicBezTo>
                    <a:cubicBezTo>
                      <a:pt x="3991688" y="0"/>
                      <a:pt x="5142984" y="1151296"/>
                      <a:pt x="5142984" y="2571492"/>
                    </a:cubicBezTo>
                    <a:close/>
                  </a:path>
                </a:pathLst>
              </a:custGeom>
              <a:solidFill>
                <a:srgbClr val="1E4471"/>
              </a:solidFill>
              <a:ln w="1229"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grpSp>
            <p:nvGrpSpPr>
              <p:cNvPr id="80" name="Graphic 18">
                <a:extLst>
                  <a:ext uri="{FF2B5EF4-FFF2-40B4-BE49-F238E27FC236}">
                    <a16:creationId xmlns:a16="http://schemas.microsoft.com/office/drawing/2014/main" id="{4C2DA9B5-E45C-4249-8514-D3CB81CCCC0A}"/>
                  </a:ext>
                </a:extLst>
              </p:cNvPr>
              <p:cNvGrpSpPr/>
              <p:nvPr/>
            </p:nvGrpSpPr>
            <p:grpSpPr>
              <a:xfrm>
                <a:off x="2671326" y="348882"/>
                <a:ext cx="4004750" cy="4794088"/>
                <a:chOff x="2671326" y="348882"/>
                <a:chExt cx="4004750" cy="4794088"/>
              </a:xfrm>
              <a:solidFill>
                <a:srgbClr val="00BCEB"/>
              </a:solidFill>
            </p:grpSpPr>
            <p:sp>
              <p:nvSpPr>
                <p:cNvPr id="81" name="Freeform: Shape 28">
                  <a:extLst>
                    <a:ext uri="{FF2B5EF4-FFF2-40B4-BE49-F238E27FC236}">
                      <a16:creationId xmlns:a16="http://schemas.microsoft.com/office/drawing/2014/main" id="{65E9AD71-A016-F245-8250-BA4656B2A37A}"/>
                    </a:ext>
                  </a:extLst>
                </p:cNvPr>
                <p:cNvSpPr/>
                <p:nvPr/>
              </p:nvSpPr>
              <p:spPr>
                <a:xfrm>
                  <a:off x="2671326" y="348882"/>
                  <a:ext cx="3420169" cy="1699567"/>
                </a:xfrm>
                <a:custGeom>
                  <a:avLst/>
                  <a:gdLst>
                    <a:gd name="connsiteX0" fmla="*/ 3147406 w 3420169"/>
                    <a:gd name="connsiteY0" fmla="*/ 988046 h 1699567"/>
                    <a:gd name="connsiteX1" fmla="*/ 3164642 w 3420169"/>
                    <a:gd name="connsiteY1" fmla="*/ 877776 h 1699567"/>
                    <a:gd name="connsiteX2" fmla="*/ 2805851 w 3420169"/>
                    <a:gd name="connsiteY2" fmla="*/ 518321 h 1699567"/>
                    <a:gd name="connsiteX3" fmla="*/ 2804683 w 3420169"/>
                    <a:gd name="connsiteY3" fmla="*/ 518321 h 1699567"/>
                    <a:gd name="connsiteX4" fmla="*/ 2841661 w 3420169"/>
                    <a:gd name="connsiteY4" fmla="*/ 358287 h 1699567"/>
                    <a:gd name="connsiteX5" fmla="*/ 2482538 w 3420169"/>
                    <a:gd name="connsiteY5" fmla="*/ 0 h 1699567"/>
                    <a:gd name="connsiteX6" fmla="*/ 2062674 w 3420169"/>
                    <a:gd name="connsiteY6" fmla="*/ 0 h 1699567"/>
                    <a:gd name="connsiteX7" fmla="*/ 1699371 w 3420169"/>
                    <a:gd name="connsiteY7" fmla="*/ 358287 h 1699567"/>
                    <a:gd name="connsiteX8" fmla="*/ 1737357 w 3420169"/>
                    <a:gd name="connsiteY8" fmla="*/ 518321 h 1699567"/>
                    <a:gd name="connsiteX9" fmla="*/ 1146469 w 3420169"/>
                    <a:gd name="connsiteY9" fmla="*/ 518321 h 1699567"/>
                    <a:gd name="connsiteX10" fmla="*/ 783339 w 3420169"/>
                    <a:gd name="connsiteY10" fmla="*/ 877776 h 1699567"/>
                    <a:gd name="connsiteX11" fmla="*/ 797230 w 3420169"/>
                    <a:gd name="connsiteY11" fmla="*/ 976478 h 1699567"/>
                    <a:gd name="connsiteX12" fmla="*/ 358951 w 3420169"/>
                    <a:gd name="connsiteY12" fmla="*/ 976478 h 1699567"/>
                    <a:gd name="connsiteX13" fmla="*/ 0 w 3420169"/>
                    <a:gd name="connsiteY13" fmla="*/ 1340285 h 1699567"/>
                    <a:gd name="connsiteX14" fmla="*/ 358951 w 3420169"/>
                    <a:gd name="connsiteY14" fmla="*/ 1699568 h 1699567"/>
                    <a:gd name="connsiteX15" fmla="*/ 3057039 w 3420169"/>
                    <a:gd name="connsiteY15" fmla="*/ 1699568 h 1699567"/>
                    <a:gd name="connsiteX16" fmla="*/ 3420169 w 3420169"/>
                    <a:gd name="connsiteY16" fmla="*/ 1340285 h 1699567"/>
                    <a:gd name="connsiteX17" fmla="*/ 3147406 w 3420169"/>
                    <a:gd name="connsiteY17" fmla="*/ 988046 h 1699567"/>
                    <a:gd name="connsiteX18" fmla="*/ 3147406 w 3420169"/>
                    <a:gd name="connsiteY18" fmla="*/ 988046 h 16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0169" h="1699567">
                      <a:moveTo>
                        <a:pt x="3147406" y="988046"/>
                      </a:moveTo>
                      <a:cubicBezTo>
                        <a:pt x="3158618" y="953195"/>
                        <a:pt x="3164642" y="916155"/>
                        <a:pt x="3164642" y="877776"/>
                      </a:cubicBezTo>
                      <a:cubicBezTo>
                        <a:pt x="3164642" y="678527"/>
                        <a:pt x="3000477" y="518321"/>
                        <a:pt x="2805851" y="518321"/>
                      </a:cubicBezTo>
                      <a:cubicBezTo>
                        <a:pt x="2805851" y="518321"/>
                        <a:pt x="2805851" y="518321"/>
                        <a:pt x="2804683" y="518321"/>
                      </a:cubicBezTo>
                      <a:cubicBezTo>
                        <a:pt x="2828274" y="469885"/>
                        <a:pt x="2841661" y="415598"/>
                        <a:pt x="2841661" y="358287"/>
                      </a:cubicBezTo>
                      <a:cubicBezTo>
                        <a:pt x="2841661" y="159702"/>
                        <a:pt x="2681677" y="0"/>
                        <a:pt x="2482538" y="0"/>
                      </a:cubicBezTo>
                      <a:cubicBezTo>
                        <a:pt x="2482538" y="0"/>
                        <a:pt x="2482538" y="0"/>
                        <a:pt x="2062674" y="0"/>
                      </a:cubicBezTo>
                      <a:cubicBezTo>
                        <a:pt x="1863707" y="0"/>
                        <a:pt x="1699371" y="159702"/>
                        <a:pt x="1699371" y="358287"/>
                      </a:cubicBezTo>
                      <a:cubicBezTo>
                        <a:pt x="1699371" y="415598"/>
                        <a:pt x="1713090" y="469898"/>
                        <a:pt x="1737357" y="518321"/>
                      </a:cubicBezTo>
                      <a:cubicBezTo>
                        <a:pt x="1568337" y="518321"/>
                        <a:pt x="1372887" y="518321"/>
                        <a:pt x="1146469" y="518321"/>
                      </a:cubicBezTo>
                      <a:cubicBezTo>
                        <a:pt x="947663" y="518321"/>
                        <a:pt x="783339" y="678527"/>
                        <a:pt x="783339" y="877776"/>
                      </a:cubicBezTo>
                      <a:cubicBezTo>
                        <a:pt x="783339" y="911963"/>
                        <a:pt x="788195" y="944971"/>
                        <a:pt x="797230" y="976478"/>
                      </a:cubicBezTo>
                      <a:cubicBezTo>
                        <a:pt x="659669" y="976478"/>
                        <a:pt x="513748" y="976478"/>
                        <a:pt x="358951" y="976478"/>
                      </a:cubicBezTo>
                      <a:cubicBezTo>
                        <a:pt x="164324" y="976478"/>
                        <a:pt x="0" y="1141036"/>
                        <a:pt x="0" y="1340285"/>
                      </a:cubicBezTo>
                      <a:cubicBezTo>
                        <a:pt x="0" y="1539362"/>
                        <a:pt x="164336" y="1699568"/>
                        <a:pt x="358951" y="1699568"/>
                      </a:cubicBezTo>
                      <a:cubicBezTo>
                        <a:pt x="358951" y="1699568"/>
                        <a:pt x="364139" y="1699568"/>
                        <a:pt x="3057039" y="1699568"/>
                      </a:cubicBezTo>
                      <a:cubicBezTo>
                        <a:pt x="3255846" y="1699568"/>
                        <a:pt x="3420169" y="1539362"/>
                        <a:pt x="3420169" y="1340285"/>
                      </a:cubicBezTo>
                      <a:cubicBezTo>
                        <a:pt x="3420169" y="1172212"/>
                        <a:pt x="3303199" y="1028774"/>
                        <a:pt x="3147406" y="988046"/>
                      </a:cubicBezTo>
                      <a:lnTo>
                        <a:pt x="3147406" y="988046"/>
                      </a:lnTo>
                      <a:close/>
                    </a:path>
                  </a:pathLst>
                </a:custGeom>
                <a:solidFill>
                  <a:srgbClr val="BFEEFA"/>
                </a:solidFill>
                <a:ln w="1229"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2" name="Freeform: Shape 34">
                  <a:extLst>
                    <a:ext uri="{FF2B5EF4-FFF2-40B4-BE49-F238E27FC236}">
                      <a16:creationId xmlns:a16="http://schemas.microsoft.com/office/drawing/2014/main" id="{D4E6E92C-B366-6047-985C-0B1FBBD40144}"/>
                    </a:ext>
                  </a:extLst>
                </p:cNvPr>
                <p:cNvSpPr/>
                <p:nvPr/>
              </p:nvSpPr>
              <p:spPr>
                <a:xfrm>
                  <a:off x="3255908" y="968979"/>
                  <a:ext cx="3420169" cy="1699567"/>
                </a:xfrm>
                <a:custGeom>
                  <a:avLst/>
                  <a:gdLst>
                    <a:gd name="connsiteX0" fmla="*/ 3147407 w 3420169"/>
                    <a:gd name="connsiteY0" fmla="*/ 988046 h 1699567"/>
                    <a:gd name="connsiteX1" fmla="*/ 3164642 w 3420169"/>
                    <a:gd name="connsiteY1" fmla="*/ 877776 h 1699567"/>
                    <a:gd name="connsiteX2" fmla="*/ 2805851 w 3420169"/>
                    <a:gd name="connsiteY2" fmla="*/ 518321 h 1699567"/>
                    <a:gd name="connsiteX3" fmla="*/ 2804683 w 3420169"/>
                    <a:gd name="connsiteY3" fmla="*/ 518321 h 1699567"/>
                    <a:gd name="connsiteX4" fmla="*/ 2841661 w 3420169"/>
                    <a:gd name="connsiteY4" fmla="*/ 358287 h 1699567"/>
                    <a:gd name="connsiteX5" fmla="*/ 2482538 w 3420169"/>
                    <a:gd name="connsiteY5" fmla="*/ 0 h 1699567"/>
                    <a:gd name="connsiteX6" fmla="*/ 2062674 w 3420169"/>
                    <a:gd name="connsiteY6" fmla="*/ 0 h 1699567"/>
                    <a:gd name="connsiteX7" fmla="*/ 1699371 w 3420169"/>
                    <a:gd name="connsiteY7" fmla="*/ 358287 h 1699567"/>
                    <a:gd name="connsiteX8" fmla="*/ 1737357 w 3420169"/>
                    <a:gd name="connsiteY8" fmla="*/ 518321 h 1699567"/>
                    <a:gd name="connsiteX9" fmla="*/ 1146470 w 3420169"/>
                    <a:gd name="connsiteY9" fmla="*/ 518321 h 1699567"/>
                    <a:gd name="connsiteX10" fmla="*/ 783339 w 3420169"/>
                    <a:gd name="connsiteY10" fmla="*/ 877776 h 1699567"/>
                    <a:gd name="connsiteX11" fmla="*/ 797230 w 3420169"/>
                    <a:gd name="connsiteY11" fmla="*/ 976478 h 1699567"/>
                    <a:gd name="connsiteX12" fmla="*/ 358951 w 3420169"/>
                    <a:gd name="connsiteY12" fmla="*/ 976478 h 1699567"/>
                    <a:gd name="connsiteX13" fmla="*/ 0 w 3420169"/>
                    <a:gd name="connsiteY13" fmla="*/ 1340285 h 1699567"/>
                    <a:gd name="connsiteX14" fmla="*/ 358951 w 3420169"/>
                    <a:gd name="connsiteY14" fmla="*/ 1699568 h 1699567"/>
                    <a:gd name="connsiteX15" fmla="*/ 3057039 w 3420169"/>
                    <a:gd name="connsiteY15" fmla="*/ 1699568 h 1699567"/>
                    <a:gd name="connsiteX16" fmla="*/ 3420170 w 3420169"/>
                    <a:gd name="connsiteY16" fmla="*/ 1340285 h 1699567"/>
                    <a:gd name="connsiteX17" fmla="*/ 3147407 w 3420169"/>
                    <a:gd name="connsiteY17" fmla="*/ 988046 h 1699567"/>
                    <a:gd name="connsiteX18" fmla="*/ 3147407 w 3420169"/>
                    <a:gd name="connsiteY18" fmla="*/ 988046 h 16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0169" h="1699567">
                      <a:moveTo>
                        <a:pt x="3147407" y="988046"/>
                      </a:moveTo>
                      <a:cubicBezTo>
                        <a:pt x="3158618" y="953195"/>
                        <a:pt x="3164642" y="916155"/>
                        <a:pt x="3164642" y="877776"/>
                      </a:cubicBezTo>
                      <a:cubicBezTo>
                        <a:pt x="3164642" y="678527"/>
                        <a:pt x="3000477" y="518321"/>
                        <a:pt x="2805851" y="518321"/>
                      </a:cubicBezTo>
                      <a:cubicBezTo>
                        <a:pt x="2805851" y="518321"/>
                        <a:pt x="2805851" y="518321"/>
                        <a:pt x="2804683" y="518321"/>
                      </a:cubicBezTo>
                      <a:cubicBezTo>
                        <a:pt x="2828274" y="469885"/>
                        <a:pt x="2841661" y="415598"/>
                        <a:pt x="2841661" y="358287"/>
                      </a:cubicBezTo>
                      <a:cubicBezTo>
                        <a:pt x="2841661" y="159702"/>
                        <a:pt x="2681677" y="0"/>
                        <a:pt x="2482538" y="0"/>
                      </a:cubicBezTo>
                      <a:cubicBezTo>
                        <a:pt x="2482538" y="0"/>
                        <a:pt x="2482538" y="0"/>
                        <a:pt x="2062674" y="0"/>
                      </a:cubicBezTo>
                      <a:cubicBezTo>
                        <a:pt x="1863707" y="0"/>
                        <a:pt x="1699371" y="159702"/>
                        <a:pt x="1699371" y="358287"/>
                      </a:cubicBezTo>
                      <a:cubicBezTo>
                        <a:pt x="1699371" y="415598"/>
                        <a:pt x="1713090" y="469898"/>
                        <a:pt x="1737357" y="518321"/>
                      </a:cubicBezTo>
                      <a:cubicBezTo>
                        <a:pt x="1568337" y="518321"/>
                        <a:pt x="1372887" y="518321"/>
                        <a:pt x="1146470" y="518321"/>
                      </a:cubicBezTo>
                      <a:cubicBezTo>
                        <a:pt x="947663" y="518321"/>
                        <a:pt x="783339" y="678527"/>
                        <a:pt x="783339" y="877776"/>
                      </a:cubicBezTo>
                      <a:cubicBezTo>
                        <a:pt x="783339" y="911963"/>
                        <a:pt x="788195" y="944971"/>
                        <a:pt x="797230" y="976478"/>
                      </a:cubicBezTo>
                      <a:cubicBezTo>
                        <a:pt x="659669" y="976478"/>
                        <a:pt x="513748" y="976478"/>
                        <a:pt x="358951" y="976478"/>
                      </a:cubicBezTo>
                      <a:cubicBezTo>
                        <a:pt x="164324" y="976478"/>
                        <a:pt x="0" y="1141036"/>
                        <a:pt x="0" y="1340285"/>
                      </a:cubicBezTo>
                      <a:cubicBezTo>
                        <a:pt x="0" y="1539362"/>
                        <a:pt x="164336" y="1699568"/>
                        <a:pt x="358951" y="1699568"/>
                      </a:cubicBezTo>
                      <a:cubicBezTo>
                        <a:pt x="358951" y="1699568"/>
                        <a:pt x="364139" y="1699568"/>
                        <a:pt x="3057039" y="1699568"/>
                      </a:cubicBezTo>
                      <a:cubicBezTo>
                        <a:pt x="3255845" y="1699568"/>
                        <a:pt x="3420170" y="1539362"/>
                        <a:pt x="3420170" y="1340285"/>
                      </a:cubicBezTo>
                      <a:cubicBezTo>
                        <a:pt x="3420182" y="1172212"/>
                        <a:pt x="3303211" y="1028761"/>
                        <a:pt x="3147407" y="988046"/>
                      </a:cubicBezTo>
                      <a:lnTo>
                        <a:pt x="3147407" y="988046"/>
                      </a:lnTo>
                      <a:close/>
                    </a:path>
                  </a:pathLst>
                </a:custGeom>
                <a:solidFill>
                  <a:srgbClr val="FFFFFF"/>
                </a:solidFill>
                <a:ln w="1229"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3" name="Freeform: Shape 36">
                  <a:extLst>
                    <a:ext uri="{FF2B5EF4-FFF2-40B4-BE49-F238E27FC236}">
                      <a16:creationId xmlns:a16="http://schemas.microsoft.com/office/drawing/2014/main" id="{A2C6026F-2E4B-6B46-951A-382A9526EE0F}"/>
                    </a:ext>
                  </a:extLst>
                </p:cNvPr>
                <p:cNvSpPr/>
                <p:nvPr/>
              </p:nvSpPr>
              <p:spPr>
                <a:xfrm>
                  <a:off x="3511423" y="2091071"/>
                  <a:ext cx="2120624" cy="3051887"/>
                </a:xfrm>
                <a:custGeom>
                  <a:avLst/>
                  <a:gdLst>
                    <a:gd name="connsiteX0" fmla="*/ 1105016 w 2120624"/>
                    <a:gd name="connsiteY0" fmla="*/ 3051507 h 3051887"/>
                    <a:gd name="connsiteX1" fmla="*/ 1110008 w 2120624"/>
                    <a:gd name="connsiteY1" fmla="*/ 3051421 h 3051887"/>
                    <a:gd name="connsiteX2" fmla="*/ 1154694 w 2120624"/>
                    <a:gd name="connsiteY2" fmla="*/ 3050192 h 3051887"/>
                    <a:gd name="connsiteX3" fmla="*/ 1157816 w 2120624"/>
                    <a:gd name="connsiteY3" fmla="*/ 3050081 h 3051887"/>
                    <a:gd name="connsiteX4" fmla="*/ 2120624 w 2120624"/>
                    <a:gd name="connsiteY4" fmla="*/ 2823799 h 3051887"/>
                    <a:gd name="connsiteX5" fmla="*/ 2120624 w 2120624"/>
                    <a:gd name="connsiteY5" fmla="*/ 1343137 h 3051887"/>
                    <a:gd name="connsiteX6" fmla="*/ 1991631 w 2120624"/>
                    <a:gd name="connsiteY6" fmla="*/ 1214144 h 3051887"/>
                    <a:gd name="connsiteX7" fmla="*/ 1798738 w 2120624"/>
                    <a:gd name="connsiteY7" fmla="*/ 1214144 h 3051887"/>
                    <a:gd name="connsiteX8" fmla="*/ 1798738 w 2120624"/>
                    <a:gd name="connsiteY8" fmla="*/ 136086 h 3051887"/>
                    <a:gd name="connsiteX9" fmla="*/ 1662651 w 2120624"/>
                    <a:gd name="connsiteY9" fmla="*/ 0 h 3051887"/>
                    <a:gd name="connsiteX10" fmla="*/ 457973 w 2120624"/>
                    <a:gd name="connsiteY10" fmla="*/ 0 h 3051887"/>
                    <a:gd name="connsiteX11" fmla="*/ 321887 w 2120624"/>
                    <a:gd name="connsiteY11" fmla="*/ 136086 h 3051887"/>
                    <a:gd name="connsiteX12" fmla="*/ 321887 w 2120624"/>
                    <a:gd name="connsiteY12" fmla="*/ 1214144 h 3051887"/>
                    <a:gd name="connsiteX13" fmla="*/ 128993 w 2120624"/>
                    <a:gd name="connsiteY13" fmla="*/ 1214144 h 3051887"/>
                    <a:gd name="connsiteX14" fmla="*/ 0 w 2120624"/>
                    <a:gd name="connsiteY14" fmla="*/ 1343137 h 3051887"/>
                    <a:gd name="connsiteX15" fmla="*/ 0 w 2120624"/>
                    <a:gd name="connsiteY15" fmla="*/ 2823787 h 3051887"/>
                    <a:gd name="connsiteX16" fmla="*/ 962808 w 2120624"/>
                    <a:gd name="connsiteY16" fmla="*/ 3050069 h 3051887"/>
                    <a:gd name="connsiteX17" fmla="*/ 965931 w 2120624"/>
                    <a:gd name="connsiteY17" fmla="*/ 3050179 h 3051887"/>
                    <a:gd name="connsiteX18" fmla="*/ 1010629 w 2120624"/>
                    <a:gd name="connsiteY18" fmla="*/ 3051408 h 3051887"/>
                    <a:gd name="connsiteX19" fmla="*/ 1015620 w 2120624"/>
                    <a:gd name="connsiteY19" fmla="*/ 3051495 h 3051887"/>
                    <a:gd name="connsiteX20" fmla="*/ 1032683 w 2120624"/>
                    <a:gd name="connsiteY20" fmla="*/ 3051728 h 3051887"/>
                    <a:gd name="connsiteX21" fmla="*/ 1038682 w 2120624"/>
                    <a:gd name="connsiteY21" fmla="*/ 3051790 h 3051887"/>
                    <a:gd name="connsiteX22" fmla="*/ 1060318 w 2120624"/>
                    <a:gd name="connsiteY22" fmla="*/ 3051888 h 3051887"/>
                    <a:gd name="connsiteX23" fmla="*/ 1081954 w 2120624"/>
                    <a:gd name="connsiteY23" fmla="*/ 3051790 h 3051887"/>
                    <a:gd name="connsiteX24" fmla="*/ 1087954 w 2120624"/>
                    <a:gd name="connsiteY24" fmla="*/ 3051728 h 3051887"/>
                    <a:gd name="connsiteX25" fmla="*/ 1105016 w 2120624"/>
                    <a:gd name="connsiteY25" fmla="*/ 3051507 h 30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20624" h="3051887">
                      <a:moveTo>
                        <a:pt x="1105016" y="3051507"/>
                      </a:moveTo>
                      <a:cubicBezTo>
                        <a:pt x="1106676" y="3051482"/>
                        <a:pt x="1108348" y="3051458"/>
                        <a:pt x="1110008" y="3051421"/>
                      </a:cubicBezTo>
                      <a:cubicBezTo>
                        <a:pt x="1124932" y="3051138"/>
                        <a:pt x="1139831" y="3050720"/>
                        <a:pt x="1154694" y="3050192"/>
                      </a:cubicBezTo>
                      <a:cubicBezTo>
                        <a:pt x="1155738" y="3050155"/>
                        <a:pt x="1156771" y="3050118"/>
                        <a:pt x="1157816" y="3050081"/>
                      </a:cubicBezTo>
                      <a:cubicBezTo>
                        <a:pt x="1500085" y="3037320"/>
                        <a:pt x="1825254" y="2957660"/>
                        <a:pt x="2120624" y="2823799"/>
                      </a:cubicBezTo>
                      <a:lnTo>
                        <a:pt x="2120624" y="1343137"/>
                      </a:lnTo>
                      <a:cubicBezTo>
                        <a:pt x="2120624" y="1271898"/>
                        <a:pt x="2062871" y="1214144"/>
                        <a:pt x="1991631" y="1214144"/>
                      </a:cubicBezTo>
                      <a:lnTo>
                        <a:pt x="1798738" y="1214144"/>
                      </a:lnTo>
                      <a:lnTo>
                        <a:pt x="1798738" y="136086"/>
                      </a:lnTo>
                      <a:cubicBezTo>
                        <a:pt x="1798738" y="60925"/>
                        <a:pt x="1737812" y="0"/>
                        <a:pt x="1662651" y="0"/>
                      </a:cubicBezTo>
                      <a:lnTo>
                        <a:pt x="457973" y="0"/>
                      </a:lnTo>
                      <a:cubicBezTo>
                        <a:pt x="382812" y="0"/>
                        <a:pt x="321887" y="60925"/>
                        <a:pt x="321887" y="136086"/>
                      </a:cubicBezTo>
                      <a:lnTo>
                        <a:pt x="321887" y="1214144"/>
                      </a:lnTo>
                      <a:lnTo>
                        <a:pt x="128993" y="1214144"/>
                      </a:lnTo>
                      <a:cubicBezTo>
                        <a:pt x="57754" y="1214144"/>
                        <a:pt x="0" y="1271898"/>
                        <a:pt x="0" y="1343137"/>
                      </a:cubicBezTo>
                      <a:lnTo>
                        <a:pt x="0" y="2823787"/>
                      </a:lnTo>
                      <a:cubicBezTo>
                        <a:pt x="295370" y="2957648"/>
                        <a:pt x="620539" y="3037308"/>
                        <a:pt x="962808" y="3050069"/>
                      </a:cubicBezTo>
                      <a:cubicBezTo>
                        <a:pt x="963853" y="3050105"/>
                        <a:pt x="964886" y="3050143"/>
                        <a:pt x="965931" y="3050179"/>
                      </a:cubicBezTo>
                      <a:cubicBezTo>
                        <a:pt x="980793" y="3050720"/>
                        <a:pt x="995693" y="3051126"/>
                        <a:pt x="1010629" y="3051408"/>
                      </a:cubicBezTo>
                      <a:cubicBezTo>
                        <a:pt x="1012288" y="3051446"/>
                        <a:pt x="1013948" y="3051470"/>
                        <a:pt x="1015620" y="3051495"/>
                      </a:cubicBezTo>
                      <a:cubicBezTo>
                        <a:pt x="1021300" y="3051593"/>
                        <a:pt x="1026991" y="3051667"/>
                        <a:pt x="1032683" y="3051728"/>
                      </a:cubicBezTo>
                      <a:cubicBezTo>
                        <a:pt x="1034687" y="3051753"/>
                        <a:pt x="1036678" y="3051778"/>
                        <a:pt x="1038682" y="3051790"/>
                      </a:cubicBezTo>
                      <a:cubicBezTo>
                        <a:pt x="1045886" y="3051851"/>
                        <a:pt x="1053102" y="3051888"/>
                        <a:pt x="1060318" y="3051888"/>
                      </a:cubicBezTo>
                      <a:cubicBezTo>
                        <a:pt x="1067534" y="3051888"/>
                        <a:pt x="1074751" y="3051851"/>
                        <a:pt x="1081954" y="3051790"/>
                      </a:cubicBezTo>
                      <a:cubicBezTo>
                        <a:pt x="1083958" y="3051778"/>
                        <a:pt x="1085950" y="3051753"/>
                        <a:pt x="1087954" y="3051728"/>
                      </a:cubicBezTo>
                      <a:cubicBezTo>
                        <a:pt x="1093645" y="3051679"/>
                        <a:pt x="1099325" y="3051605"/>
                        <a:pt x="1105016" y="3051507"/>
                      </a:cubicBezTo>
                      <a:close/>
                    </a:path>
                  </a:pathLst>
                </a:custGeom>
                <a:solidFill>
                  <a:srgbClr val="00BCEB"/>
                </a:solidFill>
                <a:ln w="1229"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4" name="Freeform: Shape 37">
                  <a:extLst>
                    <a:ext uri="{FF2B5EF4-FFF2-40B4-BE49-F238E27FC236}">
                      <a16:creationId xmlns:a16="http://schemas.microsoft.com/office/drawing/2014/main" id="{7A1BB73F-49A6-8147-AFB9-E479C6C46DBE}"/>
                    </a:ext>
                  </a:extLst>
                </p:cNvPr>
                <p:cNvSpPr/>
                <p:nvPr/>
              </p:nvSpPr>
              <p:spPr>
                <a:xfrm>
                  <a:off x="3970576" y="2363244"/>
                  <a:ext cx="1202317" cy="2779727"/>
                </a:xfrm>
                <a:custGeom>
                  <a:avLst/>
                  <a:gdLst>
                    <a:gd name="connsiteX0" fmla="*/ 747897 w 1202317"/>
                    <a:gd name="connsiteY0" fmla="*/ 2044886 h 2779727"/>
                    <a:gd name="connsiteX1" fmla="*/ 454420 w 1202317"/>
                    <a:gd name="connsiteY1" fmla="*/ 2044886 h 2779727"/>
                    <a:gd name="connsiteX2" fmla="*/ 454420 w 1202317"/>
                    <a:gd name="connsiteY2" fmla="*/ 1751409 h 2779727"/>
                    <a:gd name="connsiteX3" fmla="*/ 747897 w 1202317"/>
                    <a:gd name="connsiteY3" fmla="*/ 1751409 h 2779727"/>
                    <a:gd name="connsiteX4" fmla="*/ 747897 w 1202317"/>
                    <a:gd name="connsiteY4" fmla="*/ 2044886 h 2779727"/>
                    <a:gd name="connsiteX5" fmla="*/ 747897 w 1202317"/>
                    <a:gd name="connsiteY5" fmla="*/ 1313559 h 2779727"/>
                    <a:gd name="connsiteX6" fmla="*/ 454420 w 1202317"/>
                    <a:gd name="connsiteY6" fmla="*/ 1313559 h 2779727"/>
                    <a:gd name="connsiteX7" fmla="*/ 454420 w 1202317"/>
                    <a:gd name="connsiteY7" fmla="*/ 1607036 h 2779727"/>
                    <a:gd name="connsiteX8" fmla="*/ 747897 w 1202317"/>
                    <a:gd name="connsiteY8" fmla="*/ 1607036 h 2779727"/>
                    <a:gd name="connsiteX9" fmla="*/ 747897 w 1202317"/>
                    <a:gd name="connsiteY9" fmla="*/ 1313559 h 2779727"/>
                    <a:gd name="connsiteX10" fmla="*/ 747897 w 1202317"/>
                    <a:gd name="connsiteY10" fmla="*/ 875710 h 2779727"/>
                    <a:gd name="connsiteX11" fmla="*/ 454420 w 1202317"/>
                    <a:gd name="connsiteY11" fmla="*/ 875710 h 2779727"/>
                    <a:gd name="connsiteX12" fmla="*/ 454420 w 1202317"/>
                    <a:gd name="connsiteY12" fmla="*/ 1169187 h 2779727"/>
                    <a:gd name="connsiteX13" fmla="*/ 747897 w 1202317"/>
                    <a:gd name="connsiteY13" fmla="*/ 1169187 h 2779727"/>
                    <a:gd name="connsiteX14" fmla="*/ 747897 w 1202317"/>
                    <a:gd name="connsiteY14" fmla="*/ 875710 h 2779727"/>
                    <a:gd name="connsiteX15" fmla="*/ 747897 w 1202317"/>
                    <a:gd name="connsiteY15" fmla="*/ 437849 h 2779727"/>
                    <a:gd name="connsiteX16" fmla="*/ 454420 w 1202317"/>
                    <a:gd name="connsiteY16" fmla="*/ 437849 h 2779727"/>
                    <a:gd name="connsiteX17" fmla="*/ 454420 w 1202317"/>
                    <a:gd name="connsiteY17" fmla="*/ 731326 h 2779727"/>
                    <a:gd name="connsiteX18" fmla="*/ 747897 w 1202317"/>
                    <a:gd name="connsiteY18" fmla="*/ 731326 h 2779727"/>
                    <a:gd name="connsiteX19" fmla="*/ 747897 w 1202317"/>
                    <a:gd name="connsiteY19" fmla="*/ 437849 h 2779727"/>
                    <a:gd name="connsiteX20" fmla="*/ 747897 w 1202317"/>
                    <a:gd name="connsiteY20" fmla="*/ 0 h 2779727"/>
                    <a:gd name="connsiteX21" fmla="*/ 454420 w 1202317"/>
                    <a:gd name="connsiteY21" fmla="*/ 0 h 2779727"/>
                    <a:gd name="connsiteX22" fmla="*/ 454420 w 1202317"/>
                    <a:gd name="connsiteY22" fmla="*/ 293477 h 2779727"/>
                    <a:gd name="connsiteX23" fmla="*/ 747897 w 1202317"/>
                    <a:gd name="connsiteY23" fmla="*/ 293477 h 2779727"/>
                    <a:gd name="connsiteX24" fmla="*/ 747897 w 1202317"/>
                    <a:gd name="connsiteY24" fmla="*/ 0 h 2779727"/>
                    <a:gd name="connsiteX25" fmla="*/ 1202318 w 1202317"/>
                    <a:gd name="connsiteY25" fmla="*/ 1751409 h 2779727"/>
                    <a:gd name="connsiteX26" fmla="*/ 908841 w 1202317"/>
                    <a:gd name="connsiteY26" fmla="*/ 1751409 h 2779727"/>
                    <a:gd name="connsiteX27" fmla="*/ 908841 w 1202317"/>
                    <a:gd name="connsiteY27" fmla="*/ 2044886 h 2779727"/>
                    <a:gd name="connsiteX28" fmla="*/ 1202318 w 1202317"/>
                    <a:gd name="connsiteY28" fmla="*/ 2044886 h 2779727"/>
                    <a:gd name="connsiteX29" fmla="*/ 1202318 w 1202317"/>
                    <a:gd name="connsiteY29" fmla="*/ 1751409 h 2779727"/>
                    <a:gd name="connsiteX30" fmla="*/ 1202318 w 1202317"/>
                    <a:gd name="connsiteY30" fmla="*/ 1313559 h 2779727"/>
                    <a:gd name="connsiteX31" fmla="*/ 908841 w 1202317"/>
                    <a:gd name="connsiteY31" fmla="*/ 1313559 h 2779727"/>
                    <a:gd name="connsiteX32" fmla="*/ 908841 w 1202317"/>
                    <a:gd name="connsiteY32" fmla="*/ 1607036 h 2779727"/>
                    <a:gd name="connsiteX33" fmla="*/ 1202318 w 1202317"/>
                    <a:gd name="connsiteY33" fmla="*/ 1607036 h 2779727"/>
                    <a:gd name="connsiteX34" fmla="*/ 1202318 w 1202317"/>
                    <a:gd name="connsiteY34" fmla="*/ 1313559 h 2779727"/>
                    <a:gd name="connsiteX35" fmla="*/ 1202318 w 1202317"/>
                    <a:gd name="connsiteY35" fmla="*/ 875710 h 2779727"/>
                    <a:gd name="connsiteX36" fmla="*/ 908841 w 1202317"/>
                    <a:gd name="connsiteY36" fmla="*/ 875710 h 2779727"/>
                    <a:gd name="connsiteX37" fmla="*/ 908841 w 1202317"/>
                    <a:gd name="connsiteY37" fmla="*/ 1169187 h 2779727"/>
                    <a:gd name="connsiteX38" fmla="*/ 1202318 w 1202317"/>
                    <a:gd name="connsiteY38" fmla="*/ 1169187 h 2779727"/>
                    <a:gd name="connsiteX39" fmla="*/ 1202318 w 1202317"/>
                    <a:gd name="connsiteY39" fmla="*/ 875710 h 2779727"/>
                    <a:gd name="connsiteX40" fmla="*/ 1202318 w 1202317"/>
                    <a:gd name="connsiteY40" fmla="*/ 437849 h 2779727"/>
                    <a:gd name="connsiteX41" fmla="*/ 908841 w 1202317"/>
                    <a:gd name="connsiteY41" fmla="*/ 437849 h 2779727"/>
                    <a:gd name="connsiteX42" fmla="*/ 908841 w 1202317"/>
                    <a:gd name="connsiteY42" fmla="*/ 731326 h 2779727"/>
                    <a:gd name="connsiteX43" fmla="*/ 1202318 w 1202317"/>
                    <a:gd name="connsiteY43" fmla="*/ 731326 h 2779727"/>
                    <a:gd name="connsiteX44" fmla="*/ 1202318 w 1202317"/>
                    <a:gd name="connsiteY44" fmla="*/ 437849 h 2779727"/>
                    <a:gd name="connsiteX45" fmla="*/ 1202318 w 1202317"/>
                    <a:gd name="connsiteY45" fmla="*/ 0 h 2779727"/>
                    <a:gd name="connsiteX46" fmla="*/ 908841 w 1202317"/>
                    <a:gd name="connsiteY46" fmla="*/ 0 h 2779727"/>
                    <a:gd name="connsiteX47" fmla="*/ 908841 w 1202317"/>
                    <a:gd name="connsiteY47" fmla="*/ 293477 h 2779727"/>
                    <a:gd name="connsiteX48" fmla="*/ 1202318 w 1202317"/>
                    <a:gd name="connsiteY48" fmla="*/ 293477 h 2779727"/>
                    <a:gd name="connsiteX49" fmla="*/ 1202318 w 1202317"/>
                    <a:gd name="connsiteY49" fmla="*/ 0 h 2779727"/>
                    <a:gd name="connsiteX50" fmla="*/ 293477 w 1202317"/>
                    <a:gd name="connsiteY50" fmla="*/ 1751409 h 2779727"/>
                    <a:gd name="connsiteX51" fmla="*/ 0 w 1202317"/>
                    <a:gd name="connsiteY51" fmla="*/ 1751409 h 2779727"/>
                    <a:gd name="connsiteX52" fmla="*/ 0 w 1202317"/>
                    <a:gd name="connsiteY52" fmla="*/ 2044886 h 2779727"/>
                    <a:gd name="connsiteX53" fmla="*/ 293477 w 1202317"/>
                    <a:gd name="connsiteY53" fmla="*/ 2044886 h 2779727"/>
                    <a:gd name="connsiteX54" fmla="*/ 293477 w 1202317"/>
                    <a:gd name="connsiteY54" fmla="*/ 1751409 h 2779727"/>
                    <a:gd name="connsiteX55" fmla="*/ 293477 w 1202317"/>
                    <a:gd name="connsiteY55" fmla="*/ 1313559 h 2779727"/>
                    <a:gd name="connsiteX56" fmla="*/ 0 w 1202317"/>
                    <a:gd name="connsiteY56" fmla="*/ 1313559 h 2779727"/>
                    <a:gd name="connsiteX57" fmla="*/ 0 w 1202317"/>
                    <a:gd name="connsiteY57" fmla="*/ 1607036 h 2779727"/>
                    <a:gd name="connsiteX58" fmla="*/ 293477 w 1202317"/>
                    <a:gd name="connsiteY58" fmla="*/ 1607036 h 2779727"/>
                    <a:gd name="connsiteX59" fmla="*/ 293477 w 1202317"/>
                    <a:gd name="connsiteY59" fmla="*/ 1313559 h 2779727"/>
                    <a:gd name="connsiteX60" fmla="*/ 293477 w 1202317"/>
                    <a:gd name="connsiteY60" fmla="*/ 875710 h 2779727"/>
                    <a:gd name="connsiteX61" fmla="*/ 0 w 1202317"/>
                    <a:gd name="connsiteY61" fmla="*/ 875710 h 2779727"/>
                    <a:gd name="connsiteX62" fmla="*/ 0 w 1202317"/>
                    <a:gd name="connsiteY62" fmla="*/ 1169187 h 2779727"/>
                    <a:gd name="connsiteX63" fmla="*/ 293477 w 1202317"/>
                    <a:gd name="connsiteY63" fmla="*/ 1169187 h 2779727"/>
                    <a:gd name="connsiteX64" fmla="*/ 293477 w 1202317"/>
                    <a:gd name="connsiteY64" fmla="*/ 875710 h 2779727"/>
                    <a:gd name="connsiteX65" fmla="*/ 293477 w 1202317"/>
                    <a:gd name="connsiteY65" fmla="*/ 437849 h 2779727"/>
                    <a:gd name="connsiteX66" fmla="*/ 0 w 1202317"/>
                    <a:gd name="connsiteY66" fmla="*/ 437849 h 2779727"/>
                    <a:gd name="connsiteX67" fmla="*/ 0 w 1202317"/>
                    <a:gd name="connsiteY67" fmla="*/ 731326 h 2779727"/>
                    <a:gd name="connsiteX68" fmla="*/ 293477 w 1202317"/>
                    <a:gd name="connsiteY68" fmla="*/ 731326 h 2779727"/>
                    <a:gd name="connsiteX69" fmla="*/ 293477 w 1202317"/>
                    <a:gd name="connsiteY69" fmla="*/ 437849 h 2779727"/>
                    <a:gd name="connsiteX70" fmla="*/ 293477 w 1202317"/>
                    <a:gd name="connsiteY70" fmla="*/ 0 h 2779727"/>
                    <a:gd name="connsiteX71" fmla="*/ 0 w 1202317"/>
                    <a:gd name="connsiteY71" fmla="*/ 0 h 2779727"/>
                    <a:gd name="connsiteX72" fmla="*/ 0 w 1202317"/>
                    <a:gd name="connsiteY72" fmla="*/ 293477 h 2779727"/>
                    <a:gd name="connsiteX73" fmla="*/ 293477 w 1202317"/>
                    <a:gd name="connsiteY73" fmla="*/ 293477 h 2779727"/>
                    <a:gd name="connsiteX74" fmla="*/ 293477 w 1202317"/>
                    <a:gd name="connsiteY74" fmla="*/ 0 h 2779727"/>
                    <a:gd name="connsiteX75" fmla="*/ 454420 w 1202317"/>
                    <a:gd name="connsiteY75" fmla="*/ 2274462 h 2779727"/>
                    <a:gd name="connsiteX76" fmla="*/ 454420 w 1202317"/>
                    <a:gd name="connsiteY76" fmla="*/ 2775474 h 2779727"/>
                    <a:gd name="connsiteX77" fmla="*/ 601165 w 1202317"/>
                    <a:gd name="connsiteY77" fmla="*/ 2779727 h 2779727"/>
                    <a:gd name="connsiteX78" fmla="*/ 747897 w 1202317"/>
                    <a:gd name="connsiteY78" fmla="*/ 2775474 h 2779727"/>
                    <a:gd name="connsiteX79" fmla="*/ 747897 w 1202317"/>
                    <a:gd name="connsiteY79" fmla="*/ 2274462 h 2779727"/>
                    <a:gd name="connsiteX80" fmla="*/ 454420 w 1202317"/>
                    <a:gd name="connsiteY80" fmla="*/ 2274462 h 277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02317" h="2779727">
                      <a:moveTo>
                        <a:pt x="747897" y="2044886"/>
                      </a:moveTo>
                      <a:lnTo>
                        <a:pt x="454420" y="2044886"/>
                      </a:lnTo>
                      <a:lnTo>
                        <a:pt x="454420" y="1751409"/>
                      </a:lnTo>
                      <a:lnTo>
                        <a:pt x="747897" y="1751409"/>
                      </a:lnTo>
                      <a:lnTo>
                        <a:pt x="747897" y="2044886"/>
                      </a:lnTo>
                      <a:close/>
                      <a:moveTo>
                        <a:pt x="747897" y="1313559"/>
                      </a:moveTo>
                      <a:lnTo>
                        <a:pt x="454420" y="1313559"/>
                      </a:lnTo>
                      <a:lnTo>
                        <a:pt x="454420" y="1607036"/>
                      </a:lnTo>
                      <a:lnTo>
                        <a:pt x="747897" y="1607036"/>
                      </a:lnTo>
                      <a:lnTo>
                        <a:pt x="747897" y="1313559"/>
                      </a:lnTo>
                      <a:close/>
                      <a:moveTo>
                        <a:pt x="747897" y="875710"/>
                      </a:moveTo>
                      <a:lnTo>
                        <a:pt x="454420" y="875710"/>
                      </a:lnTo>
                      <a:lnTo>
                        <a:pt x="454420" y="1169187"/>
                      </a:lnTo>
                      <a:lnTo>
                        <a:pt x="747897" y="1169187"/>
                      </a:lnTo>
                      <a:lnTo>
                        <a:pt x="747897" y="875710"/>
                      </a:lnTo>
                      <a:close/>
                      <a:moveTo>
                        <a:pt x="747897" y="437849"/>
                      </a:moveTo>
                      <a:lnTo>
                        <a:pt x="454420" y="437849"/>
                      </a:lnTo>
                      <a:lnTo>
                        <a:pt x="454420" y="731326"/>
                      </a:lnTo>
                      <a:lnTo>
                        <a:pt x="747897" y="731326"/>
                      </a:lnTo>
                      <a:lnTo>
                        <a:pt x="747897" y="437849"/>
                      </a:lnTo>
                      <a:close/>
                      <a:moveTo>
                        <a:pt x="747897" y="0"/>
                      </a:moveTo>
                      <a:lnTo>
                        <a:pt x="454420" y="0"/>
                      </a:lnTo>
                      <a:lnTo>
                        <a:pt x="454420" y="293477"/>
                      </a:lnTo>
                      <a:lnTo>
                        <a:pt x="747897" y="293477"/>
                      </a:lnTo>
                      <a:lnTo>
                        <a:pt x="747897" y="0"/>
                      </a:lnTo>
                      <a:close/>
                      <a:moveTo>
                        <a:pt x="1202318" y="1751409"/>
                      </a:moveTo>
                      <a:lnTo>
                        <a:pt x="908841" y="1751409"/>
                      </a:lnTo>
                      <a:lnTo>
                        <a:pt x="908841" y="2044886"/>
                      </a:lnTo>
                      <a:lnTo>
                        <a:pt x="1202318" y="2044886"/>
                      </a:lnTo>
                      <a:lnTo>
                        <a:pt x="1202318" y="1751409"/>
                      </a:lnTo>
                      <a:close/>
                      <a:moveTo>
                        <a:pt x="1202318" y="1313559"/>
                      </a:moveTo>
                      <a:lnTo>
                        <a:pt x="908841" y="1313559"/>
                      </a:lnTo>
                      <a:lnTo>
                        <a:pt x="908841" y="1607036"/>
                      </a:lnTo>
                      <a:lnTo>
                        <a:pt x="1202318" y="1607036"/>
                      </a:lnTo>
                      <a:lnTo>
                        <a:pt x="1202318" y="1313559"/>
                      </a:lnTo>
                      <a:close/>
                      <a:moveTo>
                        <a:pt x="1202318" y="875710"/>
                      </a:moveTo>
                      <a:lnTo>
                        <a:pt x="908841" y="875710"/>
                      </a:lnTo>
                      <a:lnTo>
                        <a:pt x="908841" y="1169187"/>
                      </a:lnTo>
                      <a:lnTo>
                        <a:pt x="1202318" y="1169187"/>
                      </a:lnTo>
                      <a:lnTo>
                        <a:pt x="1202318" y="875710"/>
                      </a:lnTo>
                      <a:close/>
                      <a:moveTo>
                        <a:pt x="1202318" y="437849"/>
                      </a:moveTo>
                      <a:lnTo>
                        <a:pt x="908841" y="437849"/>
                      </a:lnTo>
                      <a:lnTo>
                        <a:pt x="908841" y="731326"/>
                      </a:lnTo>
                      <a:lnTo>
                        <a:pt x="1202318" y="731326"/>
                      </a:lnTo>
                      <a:lnTo>
                        <a:pt x="1202318" y="437849"/>
                      </a:lnTo>
                      <a:close/>
                      <a:moveTo>
                        <a:pt x="1202318" y="0"/>
                      </a:moveTo>
                      <a:lnTo>
                        <a:pt x="908841" y="0"/>
                      </a:lnTo>
                      <a:lnTo>
                        <a:pt x="908841" y="293477"/>
                      </a:lnTo>
                      <a:lnTo>
                        <a:pt x="1202318" y="293477"/>
                      </a:lnTo>
                      <a:lnTo>
                        <a:pt x="1202318" y="0"/>
                      </a:lnTo>
                      <a:close/>
                      <a:moveTo>
                        <a:pt x="293477" y="1751409"/>
                      </a:moveTo>
                      <a:lnTo>
                        <a:pt x="0" y="1751409"/>
                      </a:lnTo>
                      <a:lnTo>
                        <a:pt x="0" y="2044886"/>
                      </a:lnTo>
                      <a:lnTo>
                        <a:pt x="293477" y="2044886"/>
                      </a:lnTo>
                      <a:lnTo>
                        <a:pt x="293477" y="1751409"/>
                      </a:lnTo>
                      <a:close/>
                      <a:moveTo>
                        <a:pt x="293477" y="1313559"/>
                      </a:moveTo>
                      <a:lnTo>
                        <a:pt x="0" y="1313559"/>
                      </a:lnTo>
                      <a:lnTo>
                        <a:pt x="0" y="1607036"/>
                      </a:lnTo>
                      <a:lnTo>
                        <a:pt x="293477" y="1607036"/>
                      </a:lnTo>
                      <a:lnTo>
                        <a:pt x="293477" y="1313559"/>
                      </a:lnTo>
                      <a:close/>
                      <a:moveTo>
                        <a:pt x="293477" y="875710"/>
                      </a:moveTo>
                      <a:lnTo>
                        <a:pt x="0" y="875710"/>
                      </a:lnTo>
                      <a:lnTo>
                        <a:pt x="0" y="1169187"/>
                      </a:lnTo>
                      <a:lnTo>
                        <a:pt x="293477" y="1169187"/>
                      </a:lnTo>
                      <a:lnTo>
                        <a:pt x="293477" y="875710"/>
                      </a:lnTo>
                      <a:close/>
                      <a:moveTo>
                        <a:pt x="293477" y="437849"/>
                      </a:moveTo>
                      <a:lnTo>
                        <a:pt x="0" y="437849"/>
                      </a:lnTo>
                      <a:lnTo>
                        <a:pt x="0" y="731326"/>
                      </a:lnTo>
                      <a:lnTo>
                        <a:pt x="293477" y="731326"/>
                      </a:lnTo>
                      <a:lnTo>
                        <a:pt x="293477" y="437849"/>
                      </a:lnTo>
                      <a:close/>
                      <a:moveTo>
                        <a:pt x="293477" y="0"/>
                      </a:moveTo>
                      <a:lnTo>
                        <a:pt x="0" y="0"/>
                      </a:lnTo>
                      <a:lnTo>
                        <a:pt x="0" y="293477"/>
                      </a:lnTo>
                      <a:lnTo>
                        <a:pt x="293477" y="293477"/>
                      </a:lnTo>
                      <a:lnTo>
                        <a:pt x="293477" y="0"/>
                      </a:lnTo>
                      <a:close/>
                      <a:moveTo>
                        <a:pt x="454420" y="2274462"/>
                      </a:moveTo>
                      <a:lnTo>
                        <a:pt x="454420" y="2775474"/>
                      </a:lnTo>
                      <a:cubicBezTo>
                        <a:pt x="503003" y="2778203"/>
                        <a:pt x="551894" y="2779727"/>
                        <a:pt x="601165" y="2779727"/>
                      </a:cubicBezTo>
                      <a:cubicBezTo>
                        <a:pt x="650424" y="2779727"/>
                        <a:pt x="699327" y="2778203"/>
                        <a:pt x="747897" y="2775474"/>
                      </a:cubicBezTo>
                      <a:lnTo>
                        <a:pt x="747897" y="2274462"/>
                      </a:lnTo>
                      <a:lnTo>
                        <a:pt x="454420" y="2274462"/>
                      </a:lnTo>
                      <a:close/>
                    </a:path>
                  </a:pathLst>
                </a:custGeom>
                <a:solidFill>
                  <a:srgbClr val="FFFFFF"/>
                </a:solidFill>
                <a:ln w="1229"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grpSp>
        </p:grpSp>
      </p:grpSp>
      <p:grpSp>
        <p:nvGrpSpPr>
          <p:cNvPr id="91" name="Group 90">
            <a:extLst>
              <a:ext uri="{FF2B5EF4-FFF2-40B4-BE49-F238E27FC236}">
                <a16:creationId xmlns:a16="http://schemas.microsoft.com/office/drawing/2014/main" id="{FA22A121-84C4-3A46-8885-BB801B744984}"/>
              </a:ext>
            </a:extLst>
          </p:cNvPr>
          <p:cNvGrpSpPr/>
          <p:nvPr/>
        </p:nvGrpSpPr>
        <p:grpSpPr>
          <a:xfrm>
            <a:off x="7242609" y="3712717"/>
            <a:ext cx="1140056" cy="840214"/>
            <a:chOff x="6865189" y="3941348"/>
            <a:chExt cx="1140056" cy="840214"/>
          </a:xfrm>
        </p:grpSpPr>
        <p:grpSp>
          <p:nvGrpSpPr>
            <p:cNvPr id="85" name="Graphic 35">
              <a:extLst>
                <a:ext uri="{FF2B5EF4-FFF2-40B4-BE49-F238E27FC236}">
                  <a16:creationId xmlns:a16="http://schemas.microsoft.com/office/drawing/2014/main" id="{06941BA8-B68E-D14F-9416-1CB2949F37CD}"/>
                </a:ext>
              </a:extLst>
            </p:cNvPr>
            <p:cNvGrpSpPr/>
            <p:nvPr/>
          </p:nvGrpSpPr>
          <p:grpSpPr>
            <a:xfrm>
              <a:off x="7166405" y="3941348"/>
              <a:ext cx="486225" cy="486224"/>
              <a:chOff x="2000250" y="0"/>
              <a:chExt cx="5143097" cy="5143097"/>
            </a:xfrm>
            <a:solidFill>
              <a:schemeClr val="accent1"/>
            </a:solidFill>
          </p:grpSpPr>
          <p:grpSp>
            <p:nvGrpSpPr>
              <p:cNvPr id="86" name="Graphic 35">
                <a:extLst>
                  <a:ext uri="{FF2B5EF4-FFF2-40B4-BE49-F238E27FC236}">
                    <a16:creationId xmlns:a16="http://schemas.microsoft.com/office/drawing/2014/main" id="{7B2BA07D-D033-E945-93D6-FEAF5FA666AB}"/>
                  </a:ext>
                </a:extLst>
              </p:cNvPr>
              <p:cNvGrpSpPr/>
              <p:nvPr/>
            </p:nvGrpSpPr>
            <p:grpSpPr>
              <a:xfrm>
                <a:off x="2000250" y="0"/>
                <a:ext cx="5143097" cy="5143097"/>
                <a:chOff x="2000250" y="0"/>
                <a:chExt cx="5143097" cy="5143097"/>
              </a:xfrm>
              <a:solidFill>
                <a:schemeClr val="accent1"/>
              </a:solidFill>
            </p:grpSpPr>
            <p:sp>
              <p:nvSpPr>
                <p:cNvPr id="88" name="Freeform: Shape 38">
                  <a:extLst>
                    <a:ext uri="{FF2B5EF4-FFF2-40B4-BE49-F238E27FC236}">
                      <a16:creationId xmlns:a16="http://schemas.microsoft.com/office/drawing/2014/main" id="{9087345A-B0DB-184F-BE45-360197FFF3EA}"/>
                    </a:ext>
                  </a:extLst>
                </p:cNvPr>
                <p:cNvSpPr/>
                <p:nvPr/>
              </p:nvSpPr>
              <p:spPr>
                <a:xfrm>
                  <a:off x="2000250" y="0"/>
                  <a:ext cx="5143097" cy="5143097"/>
                </a:xfrm>
                <a:custGeom>
                  <a:avLst/>
                  <a:gdLst>
                    <a:gd name="connsiteX0" fmla="*/ 5143098 w 5143097"/>
                    <a:gd name="connsiteY0" fmla="*/ 2571549 h 5143097"/>
                    <a:gd name="connsiteX1" fmla="*/ 2571549 w 5143097"/>
                    <a:gd name="connsiteY1" fmla="*/ 5143098 h 5143097"/>
                    <a:gd name="connsiteX2" fmla="*/ 0 w 5143097"/>
                    <a:gd name="connsiteY2" fmla="*/ 2571549 h 5143097"/>
                    <a:gd name="connsiteX3" fmla="*/ 2571549 w 5143097"/>
                    <a:gd name="connsiteY3" fmla="*/ 0 h 5143097"/>
                    <a:gd name="connsiteX4" fmla="*/ 5143098 w 5143097"/>
                    <a:gd name="connsiteY4" fmla="*/ 2571549 h 514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097" h="5143097">
                      <a:moveTo>
                        <a:pt x="5143098" y="2571549"/>
                      </a:moveTo>
                      <a:cubicBezTo>
                        <a:pt x="5143098" y="3991776"/>
                        <a:pt x="3991776" y="5143098"/>
                        <a:pt x="2571549" y="5143098"/>
                      </a:cubicBezTo>
                      <a:cubicBezTo>
                        <a:pt x="1151322" y="5143098"/>
                        <a:pt x="0" y="3991776"/>
                        <a:pt x="0" y="2571549"/>
                      </a:cubicBezTo>
                      <a:cubicBezTo>
                        <a:pt x="0" y="1151322"/>
                        <a:pt x="1151322" y="0"/>
                        <a:pt x="2571549" y="0"/>
                      </a:cubicBezTo>
                      <a:cubicBezTo>
                        <a:pt x="3991776" y="0"/>
                        <a:pt x="5143098" y="1151322"/>
                        <a:pt x="5143098" y="2571549"/>
                      </a:cubicBezTo>
                      <a:close/>
                    </a:path>
                  </a:pathLst>
                </a:custGeom>
                <a:solidFill>
                  <a:srgbClr val="1E4471"/>
                </a:solidFill>
                <a:ln w="1184"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89" name="Freeform: Shape 39">
                  <a:extLst>
                    <a:ext uri="{FF2B5EF4-FFF2-40B4-BE49-F238E27FC236}">
                      <a16:creationId xmlns:a16="http://schemas.microsoft.com/office/drawing/2014/main" id="{E8A1A284-6229-8F4E-B187-02F9A5D5A1B8}"/>
                    </a:ext>
                  </a:extLst>
                </p:cNvPr>
                <p:cNvSpPr/>
                <p:nvPr/>
              </p:nvSpPr>
              <p:spPr>
                <a:xfrm>
                  <a:off x="2556413" y="1447032"/>
                  <a:ext cx="4581561" cy="3696065"/>
                </a:xfrm>
                <a:custGeom>
                  <a:avLst/>
                  <a:gdLst>
                    <a:gd name="connsiteX0" fmla="*/ 4581562 w 4581561"/>
                    <a:gd name="connsiteY0" fmla="*/ 1288704 h 3696065"/>
                    <a:gd name="connsiteX1" fmla="*/ 3283567 w 4581561"/>
                    <a:gd name="connsiteY1" fmla="*/ 0 h 3696065"/>
                    <a:gd name="connsiteX2" fmla="*/ 0 w 4581561"/>
                    <a:gd name="connsiteY2" fmla="*/ 1767821 h 3696065"/>
                    <a:gd name="connsiteX3" fmla="*/ 1964554 w 4581561"/>
                    <a:gd name="connsiteY3" fmla="*/ 3695414 h 3696065"/>
                    <a:gd name="connsiteX4" fmla="*/ 2015374 w 4581561"/>
                    <a:gd name="connsiteY4" fmla="*/ 3696065 h 3696065"/>
                    <a:gd name="connsiteX5" fmla="*/ 4581562 w 4581561"/>
                    <a:gd name="connsiteY5" fmla="*/ 1288704 h 369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1561" h="3696065">
                      <a:moveTo>
                        <a:pt x="4581562" y="1288704"/>
                      </a:moveTo>
                      <a:lnTo>
                        <a:pt x="3283567" y="0"/>
                      </a:lnTo>
                      <a:lnTo>
                        <a:pt x="0" y="1767821"/>
                      </a:lnTo>
                      <a:lnTo>
                        <a:pt x="1964554" y="3695414"/>
                      </a:lnTo>
                      <a:cubicBezTo>
                        <a:pt x="1981466" y="3695734"/>
                        <a:pt x="1998379" y="3696065"/>
                        <a:pt x="2015374" y="3696065"/>
                      </a:cubicBezTo>
                      <a:cubicBezTo>
                        <a:pt x="3380437" y="3696065"/>
                        <a:pt x="4496870" y="2632393"/>
                        <a:pt x="4581562" y="1288704"/>
                      </a:cubicBezTo>
                      <a:close/>
                    </a:path>
                  </a:pathLst>
                </a:custGeom>
                <a:solidFill>
                  <a:srgbClr val="0D274D"/>
                </a:solidFill>
                <a:ln w="1184"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87" name="Freeform: Shape 40">
                <a:extLst>
                  <a:ext uri="{FF2B5EF4-FFF2-40B4-BE49-F238E27FC236}">
                    <a16:creationId xmlns:a16="http://schemas.microsoft.com/office/drawing/2014/main" id="{D3C2F126-297D-164B-8AE8-7272C9C642C4}"/>
                  </a:ext>
                </a:extLst>
              </p:cNvPr>
              <p:cNvSpPr/>
              <p:nvPr/>
            </p:nvSpPr>
            <p:spPr>
              <a:xfrm>
                <a:off x="2413836" y="1301781"/>
                <a:ext cx="4285910" cy="2122753"/>
              </a:xfrm>
              <a:custGeom>
                <a:avLst/>
                <a:gdLst>
                  <a:gd name="connsiteX0" fmla="*/ 3950708 w 4285910"/>
                  <a:gd name="connsiteY0" fmla="*/ 1221457 h 2122753"/>
                  <a:gd name="connsiteX1" fmla="*/ 3979668 w 4285910"/>
                  <a:gd name="connsiteY1" fmla="*/ 1061377 h 2122753"/>
                  <a:gd name="connsiteX2" fmla="*/ 3979668 w 4285910"/>
                  <a:gd name="connsiteY2" fmla="*/ 1061377 h 2122753"/>
                  <a:gd name="connsiteX3" fmla="*/ 3562756 w 4285910"/>
                  <a:gd name="connsiteY3" fmla="*/ 604119 h 2122753"/>
                  <a:gd name="connsiteX4" fmla="*/ 3586331 w 4285910"/>
                  <a:gd name="connsiteY4" fmla="*/ 459211 h 2122753"/>
                  <a:gd name="connsiteX5" fmla="*/ 3586331 w 4285910"/>
                  <a:gd name="connsiteY5" fmla="*/ 459211 h 2122753"/>
                  <a:gd name="connsiteX6" fmla="*/ 3127120 w 4285910"/>
                  <a:gd name="connsiteY6" fmla="*/ 0 h 2122753"/>
                  <a:gd name="connsiteX7" fmla="*/ 2602166 w 4285910"/>
                  <a:gd name="connsiteY7" fmla="*/ 0 h 2122753"/>
                  <a:gd name="connsiteX8" fmla="*/ 2142955 w 4285910"/>
                  <a:gd name="connsiteY8" fmla="*/ 459211 h 2122753"/>
                  <a:gd name="connsiteX9" fmla="*/ 2142955 w 4285910"/>
                  <a:gd name="connsiteY9" fmla="*/ 459211 h 2122753"/>
                  <a:gd name="connsiteX10" fmla="*/ 2165880 w 4285910"/>
                  <a:gd name="connsiteY10" fmla="*/ 602166 h 2122753"/>
                  <a:gd name="connsiteX11" fmla="*/ 1398698 w 4285910"/>
                  <a:gd name="connsiteY11" fmla="*/ 602166 h 2122753"/>
                  <a:gd name="connsiteX12" fmla="*/ 939488 w 4285910"/>
                  <a:gd name="connsiteY12" fmla="*/ 1061377 h 2122753"/>
                  <a:gd name="connsiteX13" fmla="*/ 939488 w 4285910"/>
                  <a:gd name="connsiteY13" fmla="*/ 1061377 h 2122753"/>
                  <a:gd name="connsiteX14" fmla="*/ 962412 w 4285910"/>
                  <a:gd name="connsiteY14" fmla="*/ 1204332 h 2122753"/>
                  <a:gd name="connsiteX15" fmla="*/ 459211 w 4285910"/>
                  <a:gd name="connsiteY15" fmla="*/ 1204332 h 2122753"/>
                  <a:gd name="connsiteX16" fmla="*/ 0 w 4285910"/>
                  <a:gd name="connsiteY16" fmla="*/ 1663543 h 2122753"/>
                  <a:gd name="connsiteX17" fmla="*/ 0 w 4285910"/>
                  <a:gd name="connsiteY17" fmla="*/ 1663543 h 2122753"/>
                  <a:gd name="connsiteX18" fmla="*/ 459211 w 4285910"/>
                  <a:gd name="connsiteY18" fmla="*/ 2122753 h 2122753"/>
                  <a:gd name="connsiteX19" fmla="*/ 3826700 w 4285910"/>
                  <a:gd name="connsiteY19" fmla="*/ 2122753 h 2122753"/>
                  <a:gd name="connsiteX20" fmla="*/ 4285911 w 4285910"/>
                  <a:gd name="connsiteY20" fmla="*/ 1663543 h 2122753"/>
                  <a:gd name="connsiteX21" fmla="*/ 4285911 w 4285910"/>
                  <a:gd name="connsiteY21" fmla="*/ 1663543 h 2122753"/>
                  <a:gd name="connsiteX22" fmla="*/ 3950708 w 4285910"/>
                  <a:gd name="connsiteY22" fmla="*/ 1221457 h 212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85910" h="2122753">
                    <a:moveTo>
                      <a:pt x="3950708" y="1221457"/>
                    </a:moveTo>
                    <a:cubicBezTo>
                      <a:pt x="3969419" y="1171561"/>
                      <a:pt x="3979668" y="1117605"/>
                      <a:pt x="3979668" y="1061377"/>
                    </a:cubicBezTo>
                    <a:lnTo>
                      <a:pt x="3979668" y="1061377"/>
                    </a:lnTo>
                    <a:cubicBezTo>
                      <a:pt x="3979668" y="823067"/>
                      <a:pt x="3795692" y="625647"/>
                      <a:pt x="3562756" y="604119"/>
                    </a:cubicBezTo>
                    <a:cubicBezTo>
                      <a:pt x="3578035" y="558518"/>
                      <a:pt x="3586331" y="509794"/>
                      <a:pt x="3586331" y="459211"/>
                    </a:cubicBezTo>
                    <a:lnTo>
                      <a:pt x="3586331" y="459211"/>
                    </a:lnTo>
                    <a:cubicBezTo>
                      <a:pt x="3586331" y="206640"/>
                      <a:pt x="3379691" y="0"/>
                      <a:pt x="3127120" y="0"/>
                    </a:cubicBezTo>
                    <a:lnTo>
                      <a:pt x="2602166" y="0"/>
                    </a:lnTo>
                    <a:cubicBezTo>
                      <a:pt x="2349595" y="0"/>
                      <a:pt x="2142955" y="206640"/>
                      <a:pt x="2142955" y="459211"/>
                    </a:cubicBezTo>
                    <a:lnTo>
                      <a:pt x="2142955" y="459211"/>
                    </a:lnTo>
                    <a:cubicBezTo>
                      <a:pt x="2142955" y="509060"/>
                      <a:pt x="2151015" y="557122"/>
                      <a:pt x="2165880" y="602166"/>
                    </a:cubicBezTo>
                    <a:lnTo>
                      <a:pt x="1398698" y="602166"/>
                    </a:lnTo>
                    <a:cubicBezTo>
                      <a:pt x="1146127" y="602166"/>
                      <a:pt x="939488" y="808805"/>
                      <a:pt x="939488" y="1061377"/>
                    </a:cubicBezTo>
                    <a:lnTo>
                      <a:pt x="939488" y="1061377"/>
                    </a:lnTo>
                    <a:cubicBezTo>
                      <a:pt x="939488" y="1111226"/>
                      <a:pt x="947547" y="1159288"/>
                      <a:pt x="962412" y="1204332"/>
                    </a:cubicBezTo>
                    <a:lnTo>
                      <a:pt x="459211" y="1204332"/>
                    </a:lnTo>
                    <a:cubicBezTo>
                      <a:pt x="206639" y="1204332"/>
                      <a:pt x="0" y="1410971"/>
                      <a:pt x="0" y="1663543"/>
                    </a:cubicBezTo>
                    <a:lnTo>
                      <a:pt x="0" y="1663543"/>
                    </a:lnTo>
                    <a:cubicBezTo>
                      <a:pt x="0" y="1916114"/>
                      <a:pt x="206639" y="2122753"/>
                      <a:pt x="459211" y="2122753"/>
                    </a:cubicBezTo>
                    <a:lnTo>
                      <a:pt x="3826700" y="2122753"/>
                    </a:lnTo>
                    <a:cubicBezTo>
                      <a:pt x="4079271" y="2122753"/>
                      <a:pt x="4285911" y="1916114"/>
                      <a:pt x="4285911" y="1663543"/>
                    </a:cubicBezTo>
                    <a:lnTo>
                      <a:pt x="4285911" y="1663543"/>
                    </a:lnTo>
                    <a:cubicBezTo>
                      <a:pt x="4285911" y="1453909"/>
                      <a:pt x="4143536" y="1275910"/>
                      <a:pt x="3950708" y="1221457"/>
                    </a:cubicBezTo>
                    <a:close/>
                  </a:path>
                </a:pathLst>
              </a:custGeom>
              <a:solidFill>
                <a:srgbClr val="FFFFFF"/>
              </a:solidFill>
              <a:ln w="1184"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90" name="TextBox 89">
              <a:extLst>
                <a:ext uri="{FF2B5EF4-FFF2-40B4-BE49-F238E27FC236}">
                  <a16:creationId xmlns:a16="http://schemas.microsoft.com/office/drawing/2014/main" id="{FC17800E-089C-CA40-8D0C-315D2988A4C9}"/>
                </a:ext>
              </a:extLst>
            </p:cNvPr>
            <p:cNvSpPr txBox="1"/>
            <p:nvPr/>
          </p:nvSpPr>
          <p:spPr>
            <a:xfrm>
              <a:off x="6865189" y="4443008"/>
              <a:ext cx="1140056" cy="338554"/>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Cloud </a:t>
              </a:r>
              <a:r>
                <a:rPr kumimoji="0" lang="en-US" sz="1600" b="0" i="0" u="none" strike="noStrike" kern="0" cap="none" spc="0" normalizeH="0" baseline="0" noProof="0" dirty="0" err="1">
                  <a:ln>
                    <a:noFill/>
                  </a:ln>
                  <a:effectLst/>
                  <a:uLnTx/>
                  <a:uFillTx/>
                  <a:latin typeface="Arial" panose="020B0604020202020204" pitchFamily="34" charset="0"/>
                  <a:ea typeface="ＭＳ Ｐゴシック" charset="0"/>
                  <a:cs typeface="Arial" panose="020B0604020202020204" pitchFamily="34" charset="0"/>
                </a:rPr>
                <a:t>aaS</a:t>
              </a:r>
              <a:endParaRPr kumimoji="0" lang="en-US" sz="1600" b="0" i="0" u="none" strike="noStrike" kern="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grpSp>
      <p:grpSp>
        <p:nvGrpSpPr>
          <p:cNvPr id="97" name="Group 96">
            <a:extLst>
              <a:ext uri="{FF2B5EF4-FFF2-40B4-BE49-F238E27FC236}">
                <a16:creationId xmlns:a16="http://schemas.microsoft.com/office/drawing/2014/main" id="{D2176647-96F8-4140-9433-AE9AECAAC2FF}"/>
              </a:ext>
            </a:extLst>
          </p:cNvPr>
          <p:cNvGrpSpPr/>
          <p:nvPr/>
        </p:nvGrpSpPr>
        <p:grpSpPr>
          <a:xfrm>
            <a:off x="5900696" y="3845406"/>
            <a:ext cx="1396537" cy="949390"/>
            <a:chOff x="6054592" y="3731372"/>
            <a:chExt cx="1396537" cy="949390"/>
          </a:xfrm>
        </p:grpSpPr>
        <p:pic>
          <p:nvPicPr>
            <p:cNvPr id="93" name="Picture 92">
              <a:extLst>
                <a:ext uri="{FF2B5EF4-FFF2-40B4-BE49-F238E27FC236}">
                  <a16:creationId xmlns:a16="http://schemas.microsoft.com/office/drawing/2014/main" id="{9EE03215-44AD-2B4A-A7D1-69DF41365C05}"/>
                </a:ext>
              </a:extLst>
            </p:cNvPr>
            <p:cNvPicPr>
              <a:picLocks noChangeAspect="1"/>
            </p:cNvPicPr>
            <p:nvPr/>
          </p:nvPicPr>
          <p:blipFill>
            <a:blip r:embed="rId5"/>
            <a:stretch>
              <a:fillRect/>
            </a:stretch>
          </p:blipFill>
          <p:spPr>
            <a:xfrm flipH="1">
              <a:off x="6824956" y="3731372"/>
              <a:ext cx="244053" cy="583983"/>
            </a:xfrm>
            <a:prstGeom prst="rect">
              <a:avLst/>
            </a:prstGeom>
          </p:spPr>
        </p:pic>
        <p:pic>
          <p:nvPicPr>
            <p:cNvPr id="95" name="Picture 94">
              <a:extLst>
                <a:ext uri="{FF2B5EF4-FFF2-40B4-BE49-F238E27FC236}">
                  <a16:creationId xmlns:a16="http://schemas.microsoft.com/office/drawing/2014/main" id="{5C14722B-88CC-CC4C-B479-743948B15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506" y="3809949"/>
              <a:ext cx="533988" cy="533988"/>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9A9AD72C-3B08-A444-ABD2-FA011FDBBFD4}"/>
                </a:ext>
              </a:extLst>
            </p:cNvPr>
            <p:cNvSpPr txBox="1"/>
            <p:nvPr/>
          </p:nvSpPr>
          <p:spPr>
            <a:xfrm>
              <a:off x="6054592" y="4342208"/>
              <a:ext cx="1396537" cy="338554"/>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Infrastructure</a:t>
              </a:r>
            </a:p>
          </p:txBody>
        </p:sp>
      </p:grpSp>
      <p:grpSp>
        <p:nvGrpSpPr>
          <p:cNvPr id="112" name="Group 111">
            <a:extLst>
              <a:ext uri="{FF2B5EF4-FFF2-40B4-BE49-F238E27FC236}">
                <a16:creationId xmlns:a16="http://schemas.microsoft.com/office/drawing/2014/main" id="{2133E8C5-B596-1D4E-811B-E2B08E457076}"/>
              </a:ext>
            </a:extLst>
          </p:cNvPr>
          <p:cNvGrpSpPr/>
          <p:nvPr/>
        </p:nvGrpSpPr>
        <p:grpSpPr>
          <a:xfrm>
            <a:off x="5913524" y="5652860"/>
            <a:ext cx="1101585" cy="709830"/>
            <a:chOff x="6179140" y="5489360"/>
            <a:chExt cx="1101585" cy="709830"/>
          </a:xfrm>
        </p:grpSpPr>
        <p:grpSp>
          <p:nvGrpSpPr>
            <p:cNvPr id="67" name="Group 66">
              <a:extLst>
                <a:ext uri="{FF2B5EF4-FFF2-40B4-BE49-F238E27FC236}">
                  <a16:creationId xmlns:a16="http://schemas.microsoft.com/office/drawing/2014/main" id="{956D4170-2D6B-7243-9E65-57A37BC3D29C}"/>
                </a:ext>
              </a:extLst>
            </p:cNvPr>
            <p:cNvGrpSpPr/>
            <p:nvPr/>
          </p:nvGrpSpPr>
          <p:grpSpPr>
            <a:xfrm>
              <a:off x="6179140" y="5823518"/>
              <a:ext cx="1101585" cy="375672"/>
              <a:chOff x="5559683" y="4547350"/>
              <a:chExt cx="1101585" cy="375672"/>
            </a:xfrm>
          </p:grpSpPr>
          <p:sp>
            <p:nvSpPr>
              <p:cNvPr id="68" name="TextBox 67">
                <a:extLst>
                  <a:ext uri="{FF2B5EF4-FFF2-40B4-BE49-F238E27FC236}">
                    <a16:creationId xmlns:a16="http://schemas.microsoft.com/office/drawing/2014/main" id="{08F01868-A790-014E-890A-D2715B30BEFD}"/>
                  </a:ext>
                </a:extLst>
              </p:cNvPr>
              <p:cNvSpPr txBox="1"/>
              <p:nvPr/>
            </p:nvSpPr>
            <p:spPr>
              <a:xfrm>
                <a:off x="5559683" y="4615245"/>
                <a:ext cx="1101585" cy="307777"/>
              </a:xfrm>
              <a:prstGeom prst="rect">
                <a:avLst/>
              </a:prstGeom>
              <a:noFill/>
            </p:spPr>
            <p:txBody>
              <a:bodyPr wrap="non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Units / Post</a:t>
                </a:r>
              </a:p>
            </p:txBody>
          </p:sp>
          <p:sp>
            <p:nvSpPr>
              <p:cNvPr id="72" name="Freeform: Shape 4">
                <a:extLst>
                  <a:ext uri="{FF2B5EF4-FFF2-40B4-BE49-F238E27FC236}">
                    <a16:creationId xmlns:a16="http://schemas.microsoft.com/office/drawing/2014/main" id="{3723B761-866B-2341-B2D4-17D2F5526E3F}"/>
                  </a:ext>
                </a:extLst>
              </p:cNvPr>
              <p:cNvSpPr/>
              <p:nvPr/>
            </p:nvSpPr>
            <p:spPr>
              <a:xfrm>
                <a:off x="6009499" y="4547350"/>
                <a:ext cx="168284" cy="66307"/>
              </a:xfrm>
              <a:custGeom>
                <a:avLst/>
                <a:gdLst/>
                <a:ahLst/>
                <a:cxnLst>
                  <a:cxn ang="3cd4">
                    <a:pos x="hc" y="t"/>
                  </a:cxn>
                  <a:cxn ang="cd2">
                    <a:pos x="l" y="vc"/>
                  </a:cxn>
                  <a:cxn ang="cd4">
                    <a:pos x="hc" y="b"/>
                  </a:cxn>
                  <a:cxn ang="0">
                    <a:pos x="r" y="vc"/>
                  </a:cxn>
                </a:cxnLst>
                <a:rect l="l" t="t" r="r" b="b"/>
                <a:pathLst>
                  <a:path w="5952" h="3349">
                    <a:moveTo>
                      <a:pt x="5646" y="3349"/>
                    </a:moveTo>
                    <a:cubicBezTo>
                      <a:pt x="306" y="3349"/>
                      <a:pt x="306" y="3349"/>
                      <a:pt x="306" y="3349"/>
                    </a:cubicBezTo>
                    <a:cubicBezTo>
                      <a:pt x="134" y="3349"/>
                      <a:pt x="0" y="3196"/>
                      <a:pt x="0" y="3004"/>
                    </a:cubicBezTo>
                    <a:cubicBezTo>
                      <a:pt x="0" y="344"/>
                      <a:pt x="0" y="344"/>
                      <a:pt x="0" y="344"/>
                    </a:cubicBezTo>
                    <a:cubicBezTo>
                      <a:pt x="0" y="153"/>
                      <a:pt x="134" y="0"/>
                      <a:pt x="306" y="0"/>
                    </a:cubicBezTo>
                    <a:cubicBezTo>
                      <a:pt x="5646" y="0"/>
                      <a:pt x="5646" y="0"/>
                      <a:pt x="5646" y="0"/>
                    </a:cubicBezTo>
                    <a:cubicBezTo>
                      <a:pt x="5818" y="0"/>
                      <a:pt x="5952" y="153"/>
                      <a:pt x="5952" y="344"/>
                    </a:cubicBezTo>
                    <a:cubicBezTo>
                      <a:pt x="5952" y="3004"/>
                      <a:pt x="5952" y="3004"/>
                      <a:pt x="5952" y="3004"/>
                    </a:cubicBezTo>
                    <a:cubicBezTo>
                      <a:pt x="5952" y="3196"/>
                      <a:pt x="5818" y="3349"/>
                      <a:pt x="5646" y="3349"/>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defTabSz="4572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panose="020B0604020202020204" pitchFamily="34" charset="0"/>
                  <a:ea typeface="Arial Unicode MS" pitchFamily="2"/>
                  <a:cs typeface="Arial" panose="020B0604020202020204" pitchFamily="34" charset="0"/>
                </a:endParaRPr>
              </a:p>
            </p:txBody>
          </p:sp>
        </p:grpSp>
        <p:grpSp>
          <p:nvGrpSpPr>
            <p:cNvPr id="105" name="Group 104">
              <a:extLst>
                <a:ext uri="{FF2B5EF4-FFF2-40B4-BE49-F238E27FC236}">
                  <a16:creationId xmlns:a16="http://schemas.microsoft.com/office/drawing/2014/main" id="{6F76DD4A-F9D3-EE42-845B-7D2EC0064D03}"/>
                </a:ext>
              </a:extLst>
            </p:cNvPr>
            <p:cNvGrpSpPr/>
            <p:nvPr/>
          </p:nvGrpSpPr>
          <p:grpSpPr>
            <a:xfrm>
              <a:off x="6487866" y="5489360"/>
              <a:ext cx="438679" cy="430559"/>
              <a:chOff x="4083473" y="3044151"/>
              <a:chExt cx="989917" cy="991211"/>
            </a:xfrm>
          </p:grpSpPr>
          <p:sp>
            <p:nvSpPr>
              <p:cNvPr id="106" name="Freeform: Shape 33">
                <a:extLst>
                  <a:ext uri="{FF2B5EF4-FFF2-40B4-BE49-F238E27FC236}">
                    <a16:creationId xmlns:a16="http://schemas.microsoft.com/office/drawing/2014/main" id="{F0885E3B-BF06-B449-BB29-784B3D03940E}"/>
                  </a:ext>
                </a:extLst>
              </p:cNvPr>
              <p:cNvSpPr/>
              <p:nvPr/>
            </p:nvSpPr>
            <p:spPr>
              <a:xfrm>
                <a:off x="4083473" y="3044151"/>
                <a:ext cx="989917" cy="991202"/>
              </a:xfrm>
              <a:custGeom>
                <a:avLst/>
                <a:gdLst>
                  <a:gd name="connsiteX0" fmla="*/ 0 w 5136832"/>
                  <a:gd name="connsiteY0" fmla="*/ 2571750 h 5143500"/>
                  <a:gd name="connsiteX1" fmla="*/ 2568417 w 5136832"/>
                  <a:gd name="connsiteY1" fmla="*/ 0 h 5143500"/>
                  <a:gd name="connsiteX2" fmla="*/ 5136833 w 5136832"/>
                  <a:gd name="connsiteY2" fmla="*/ 2571750 h 5143500"/>
                  <a:gd name="connsiteX3" fmla="*/ 2568417 w 5136832"/>
                  <a:gd name="connsiteY3" fmla="*/ 5143500 h 5143500"/>
                  <a:gd name="connsiteX4" fmla="*/ 0 w 5136832"/>
                  <a:gd name="connsiteY4" fmla="*/ 2571750 h 5143500"/>
                  <a:gd name="connsiteX5" fmla="*/ 0 w 5136832"/>
                  <a:gd name="connsiteY5" fmla="*/ 25717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6832" h="5143500">
                    <a:moveTo>
                      <a:pt x="0" y="2571750"/>
                    </a:moveTo>
                    <a:cubicBezTo>
                      <a:pt x="0" y="1151430"/>
                      <a:pt x="1149906" y="0"/>
                      <a:pt x="2568417" y="0"/>
                    </a:cubicBezTo>
                    <a:cubicBezTo>
                      <a:pt x="3986928" y="0"/>
                      <a:pt x="5136833" y="1151430"/>
                      <a:pt x="5136833" y="2571750"/>
                    </a:cubicBezTo>
                    <a:cubicBezTo>
                      <a:pt x="5136833" y="3992070"/>
                      <a:pt x="3986928" y="5143500"/>
                      <a:pt x="2568417" y="5143500"/>
                    </a:cubicBezTo>
                    <a:cubicBezTo>
                      <a:pt x="1149906" y="5143500"/>
                      <a:pt x="0" y="3992070"/>
                      <a:pt x="0" y="2571750"/>
                    </a:cubicBezTo>
                    <a:lnTo>
                      <a:pt x="0" y="2571750"/>
                    </a:lnTo>
                    <a:close/>
                  </a:path>
                </a:pathLst>
              </a:custGeom>
              <a:solidFill>
                <a:srgbClr val="1E4471"/>
              </a:solidFill>
              <a:ln w="4758" cap="flat">
                <a:noFill/>
                <a:prstDash val="solid"/>
                <a:miter/>
              </a:ln>
            </p:spPr>
            <p:txBody>
              <a:bodyPr rtlCol="0" anchor="ctr"/>
              <a:lstStyle/>
              <a:p>
                <a:pPr defTabSz="457200"/>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107" name="Group 106">
                <a:extLst>
                  <a:ext uri="{FF2B5EF4-FFF2-40B4-BE49-F238E27FC236}">
                    <a16:creationId xmlns:a16="http://schemas.microsoft.com/office/drawing/2014/main" id="{1991703E-941A-D74C-B81A-270E28F9159C}"/>
                  </a:ext>
                </a:extLst>
              </p:cNvPr>
              <p:cNvGrpSpPr/>
              <p:nvPr/>
            </p:nvGrpSpPr>
            <p:grpSpPr>
              <a:xfrm>
                <a:off x="4227996" y="3326432"/>
                <a:ext cx="700852" cy="708930"/>
                <a:chOff x="4227996" y="3326432"/>
                <a:chExt cx="700852" cy="708930"/>
              </a:xfrm>
            </p:grpSpPr>
            <p:sp>
              <p:nvSpPr>
                <p:cNvPr id="108" name="Freeform: Shape 55">
                  <a:extLst>
                    <a:ext uri="{FF2B5EF4-FFF2-40B4-BE49-F238E27FC236}">
                      <a16:creationId xmlns:a16="http://schemas.microsoft.com/office/drawing/2014/main" id="{39429A46-AC91-AB45-A1F7-43A90D07EB53}"/>
                    </a:ext>
                  </a:extLst>
                </p:cNvPr>
                <p:cNvSpPr/>
                <p:nvPr/>
              </p:nvSpPr>
              <p:spPr>
                <a:xfrm>
                  <a:off x="4305924" y="3326432"/>
                  <a:ext cx="545097" cy="228674"/>
                </a:xfrm>
                <a:custGeom>
                  <a:avLst/>
                  <a:gdLst>
                    <a:gd name="connsiteX0" fmla="*/ 1616440 w 2828591"/>
                    <a:gd name="connsiteY0" fmla="*/ 593312 h 1186624"/>
                    <a:gd name="connsiteX1" fmla="*/ 2222421 w 2828591"/>
                    <a:gd name="connsiteY1" fmla="*/ 0 h 1186624"/>
                    <a:gd name="connsiteX2" fmla="*/ 2828592 w 2828591"/>
                    <a:gd name="connsiteY2" fmla="*/ 593312 h 1186624"/>
                    <a:gd name="connsiteX3" fmla="*/ 2222421 w 2828591"/>
                    <a:gd name="connsiteY3" fmla="*/ 1186624 h 1186624"/>
                    <a:gd name="connsiteX4" fmla="*/ 1616440 w 2828591"/>
                    <a:gd name="connsiteY4" fmla="*/ 593312 h 1186624"/>
                    <a:gd name="connsiteX5" fmla="*/ 1616440 w 2828591"/>
                    <a:gd name="connsiteY5" fmla="*/ 593312 h 1186624"/>
                    <a:gd name="connsiteX6" fmla="*/ 0 w 2828591"/>
                    <a:gd name="connsiteY6" fmla="*/ 593312 h 1186624"/>
                    <a:gd name="connsiteX7" fmla="*/ 606790 w 2828591"/>
                    <a:gd name="connsiteY7" fmla="*/ 0 h 1186624"/>
                    <a:gd name="connsiteX8" fmla="*/ 1213342 w 2828591"/>
                    <a:gd name="connsiteY8" fmla="*/ 593312 h 1186624"/>
                    <a:gd name="connsiteX9" fmla="*/ 606790 w 2828591"/>
                    <a:gd name="connsiteY9" fmla="*/ 1186624 h 1186624"/>
                    <a:gd name="connsiteX10" fmla="*/ 0 w 2828591"/>
                    <a:gd name="connsiteY10" fmla="*/ 593312 h 1186624"/>
                    <a:gd name="connsiteX11" fmla="*/ 0 w 2828591"/>
                    <a:gd name="connsiteY11" fmla="*/ 593312 h 118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591" h="1186624">
                      <a:moveTo>
                        <a:pt x="1616440" y="593312"/>
                      </a:moveTo>
                      <a:cubicBezTo>
                        <a:pt x="1616440" y="265605"/>
                        <a:pt x="1887760" y="0"/>
                        <a:pt x="2222421" y="0"/>
                      </a:cubicBezTo>
                      <a:cubicBezTo>
                        <a:pt x="2557082" y="0"/>
                        <a:pt x="2828592" y="265652"/>
                        <a:pt x="2828592" y="593312"/>
                      </a:cubicBezTo>
                      <a:cubicBezTo>
                        <a:pt x="2828592" y="920972"/>
                        <a:pt x="2557082" y="1186624"/>
                        <a:pt x="2222421" y="1186624"/>
                      </a:cubicBezTo>
                      <a:cubicBezTo>
                        <a:pt x="1887760" y="1186624"/>
                        <a:pt x="1616440" y="920972"/>
                        <a:pt x="1616440" y="593312"/>
                      </a:cubicBezTo>
                      <a:lnTo>
                        <a:pt x="1616440" y="593312"/>
                      </a:lnTo>
                      <a:close/>
                      <a:moveTo>
                        <a:pt x="0" y="593312"/>
                      </a:moveTo>
                      <a:cubicBezTo>
                        <a:pt x="0" y="265605"/>
                        <a:pt x="271748" y="0"/>
                        <a:pt x="606790" y="0"/>
                      </a:cubicBezTo>
                      <a:cubicBezTo>
                        <a:pt x="941832" y="0"/>
                        <a:pt x="1213342" y="265652"/>
                        <a:pt x="1213342" y="593312"/>
                      </a:cubicBezTo>
                      <a:cubicBezTo>
                        <a:pt x="1213342" y="920972"/>
                        <a:pt x="941784" y="1186624"/>
                        <a:pt x="606790" y="1186624"/>
                      </a:cubicBezTo>
                      <a:cubicBezTo>
                        <a:pt x="271796" y="1186624"/>
                        <a:pt x="0" y="920972"/>
                        <a:pt x="0" y="593312"/>
                      </a:cubicBezTo>
                      <a:lnTo>
                        <a:pt x="0" y="593312"/>
                      </a:lnTo>
                      <a:close/>
                    </a:path>
                  </a:pathLst>
                </a:custGeom>
                <a:solidFill>
                  <a:srgbClr val="FBAB2C"/>
                </a:solidFill>
                <a:ln w="4758" cap="flat">
                  <a:noFill/>
                  <a:prstDash val="solid"/>
                  <a:miter/>
                </a:ln>
              </p:spPr>
              <p:txBody>
                <a:bodyPr rtlCol="0" anchor="ctr"/>
                <a:lstStyle/>
                <a:p>
                  <a:pPr defTabSz="457200"/>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sp>
              <p:nvSpPr>
                <p:cNvPr id="109" name="Freeform: Shape 56">
                  <a:extLst>
                    <a:ext uri="{FF2B5EF4-FFF2-40B4-BE49-F238E27FC236}">
                      <a16:creationId xmlns:a16="http://schemas.microsoft.com/office/drawing/2014/main" id="{03637CEF-DD52-7F4D-8F51-A902B0246C60}"/>
                    </a:ext>
                  </a:extLst>
                </p:cNvPr>
                <p:cNvSpPr/>
                <p:nvPr/>
              </p:nvSpPr>
              <p:spPr>
                <a:xfrm>
                  <a:off x="4227996" y="3621655"/>
                  <a:ext cx="389689" cy="413707"/>
                </a:xfrm>
                <a:custGeom>
                  <a:avLst/>
                  <a:gdLst>
                    <a:gd name="connsiteX0" fmla="*/ 1822990 w 2022157"/>
                    <a:gd name="connsiteY0" fmla="*/ 110157 h 2146792"/>
                    <a:gd name="connsiteX1" fmla="*/ 1826610 w 2022157"/>
                    <a:gd name="connsiteY1" fmla="*/ 107299 h 2146792"/>
                    <a:gd name="connsiteX2" fmla="*/ 1501283 w 2022157"/>
                    <a:gd name="connsiteY2" fmla="*/ 0 h 2146792"/>
                    <a:gd name="connsiteX3" fmla="*/ 513445 w 2022157"/>
                    <a:gd name="connsiteY3" fmla="*/ 0 h 2146792"/>
                    <a:gd name="connsiteX4" fmla="*/ 0 w 2022157"/>
                    <a:gd name="connsiteY4" fmla="*/ 512207 h 2146792"/>
                    <a:gd name="connsiteX5" fmla="*/ 0 w 2022157"/>
                    <a:gd name="connsiteY5" fmla="*/ 1391222 h 2146792"/>
                    <a:gd name="connsiteX6" fmla="*/ 1818418 w 2022157"/>
                    <a:gd name="connsiteY6" fmla="*/ 2146792 h 2146792"/>
                    <a:gd name="connsiteX7" fmla="*/ 2022158 w 2022157"/>
                    <a:gd name="connsiteY7" fmla="*/ 2138791 h 2146792"/>
                    <a:gd name="connsiteX8" fmla="*/ 2022158 w 2022157"/>
                    <a:gd name="connsiteY8" fmla="*/ 509159 h 2146792"/>
                    <a:gd name="connsiteX9" fmla="*/ 1822990 w 2022157"/>
                    <a:gd name="connsiteY9" fmla="*/ 110157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157" h="2146792">
                      <a:moveTo>
                        <a:pt x="1822990" y="110157"/>
                      </a:moveTo>
                      <a:cubicBezTo>
                        <a:pt x="1824181" y="109347"/>
                        <a:pt x="1825419" y="108109"/>
                        <a:pt x="1826610" y="107299"/>
                      </a:cubicBezTo>
                      <a:cubicBezTo>
                        <a:pt x="1743552" y="38910"/>
                        <a:pt x="1618488" y="0"/>
                        <a:pt x="1501283" y="0"/>
                      </a:cubicBezTo>
                      <a:cubicBezTo>
                        <a:pt x="513445" y="0"/>
                        <a:pt x="513445" y="0"/>
                        <a:pt x="513445" y="0"/>
                      </a:cubicBezTo>
                      <a:cubicBezTo>
                        <a:pt x="229743" y="0"/>
                        <a:pt x="0" y="229171"/>
                        <a:pt x="0" y="512207"/>
                      </a:cubicBezTo>
                      <a:cubicBezTo>
                        <a:pt x="0" y="876157"/>
                        <a:pt x="0" y="1163812"/>
                        <a:pt x="0" y="1391222"/>
                      </a:cubicBezTo>
                      <a:cubicBezTo>
                        <a:pt x="464963" y="1857947"/>
                        <a:pt x="1107996" y="2146792"/>
                        <a:pt x="1818418" y="2146792"/>
                      </a:cubicBezTo>
                      <a:cubicBezTo>
                        <a:pt x="1886998" y="2146792"/>
                        <a:pt x="1954959" y="2144077"/>
                        <a:pt x="2022158" y="2138791"/>
                      </a:cubicBezTo>
                      <a:cubicBezTo>
                        <a:pt x="2022158" y="509206"/>
                        <a:pt x="2022158" y="509159"/>
                        <a:pt x="2022158" y="509159"/>
                      </a:cubicBezTo>
                      <a:cubicBezTo>
                        <a:pt x="2022253" y="346091"/>
                        <a:pt x="1944624" y="202121"/>
                        <a:pt x="1822990" y="110157"/>
                      </a:cubicBezTo>
                      <a:close/>
                    </a:path>
                  </a:pathLst>
                </a:custGeom>
                <a:solidFill>
                  <a:srgbClr val="74BF4B"/>
                </a:solidFill>
                <a:ln w="4758" cap="flat">
                  <a:noFill/>
                  <a:prstDash val="solid"/>
                  <a:miter/>
                </a:ln>
              </p:spPr>
              <p:txBody>
                <a:bodyPr rtlCol="0" anchor="ctr"/>
                <a:lstStyle/>
                <a:p>
                  <a:pPr defTabSz="457200"/>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sp>
              <p:nvSpPr>
                <p:cNvPr id="110" name="Freeform: Shape 57">
                  <a:extLst>
                    <a:ext uri="{FF2B5EF4-FFF2-40B4-BE49-F238E27FC236}">
                      <a16:creationId xmlns:a16="http://schemas.microsoft.com/office/drawing/2014/main" id="{5247CA8B-EE56-AB45-B2F7-8339BD83E41F}"/>
                    </a:ext>
                  </a:extLst>
                </p:cNvPr>
                <p:cNvSpPr/>
                <p:nvPr/>
              </p:nvSpPr>
              <p:spPr>
                <a:xfrm>
                  <a:off x="4536195" y="3621645"/>
                  <a:ext cx="392653" cy="413707"/>
                </a:xfrm>
                <a:custGeom>
                  <a:avLst/>
                  <a:gdLst>
                    <a:gd name="connsiteX0" fmla="*/ 1523667 w 2037540"/>
                    <a:gd name="connsiteY0" fmla="*/ 0 h 2146792"/>
                    <a:gd name="connsiteX1" fmla="*/ 525066 w 2037540"/>
                    <a:gd name="connsiteY1" fmla="*/ 0 h 2146792"/>
                    <a:gd name="connsiteX2" fmla="*/ 208740 w 2037540"/>
                    <a:gd name="connsiteY2" fmla="*/ 107299 h 2146792"/>
                    <a:gd name="connsiteX3" fmla="*/ 214598 w 2037540"/>
                    <a:gd name="connsiteY3" fmla="*/ 111824 h 2146792"/>
                    <a:gd name="connsiteX4" fmla="*/ 0 w 2037540"/>
                    <a:gd name="connsiteY4" fmla="*/ 509159 h 2146792"/>
                    <a:gd name="connsiteX5" fmla="*/ 0 w 2037540"/>
                    <a:gd name="connsiteY5" fmla="*/ 2137506 h 2146792"/>
                    <a:gd name="connsiteX6" fmla="*/ 219123 w 2037540"/>
                    <a:gd name="connsiteY6" fmla="*/ 2146792 h 2146792"/>
                    <a:gd name="connsiteX7" fmla="*/ 2037541 w 2037540"/>
                    <a:gd name="connsiteY7" fmla="*/ 1391222 h 2146792"/>
                    <a:gd name="connsiteX8" fmla="*/ 2037541 w 2037540"/>
                    <a:gd name="connsiteY8" fmla="*/ 512207 h 2146792"/>
                    <a:gd name="connsiteX9" fmla="*/ 1523667 w 2037540"/>
                    <a:gd name="connsiteY9" fmla="*/ 0 h 214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540" h="2146792">
                      <a:moveTo>
                        <a:pt x="1523667" y="0"/>
                      </a:moveTo>
                      <a:cubicBezTo>
                        <a:pt x="525066" y="0"/>
                        <a:pt x="525066" y="0"/>
                        <a:pt x="525066" y="0"/>
                      </a:cubicBezTo>
                      <a:cubicBezTo>
                        <a:pt x="406575" y="0"/>
                        <a:pt x="297751" y="38910"/>
                        <a:pt x="208740" y="107299"/>
                      </a:cubicBezTo>
                      <a:cubicBezTo>
                        <a:pt x="210741" y="108728"/>
                        <a:pt x="212598" y="110395"/>
                        <a:pt x="214598" y="111824"/>
                      </a:cubicBezTo>
                      <a:cubicBezTo>
                        <a:pt x="98346" y="203788"/>
                        <a:pt x="0" y="347139"/>
                        <a:pt x="0" y="509159"/>
                      </a:cubicBezTo>
                      <a:cubicBezTo>
                        <a:pt x="0" y="1579531"/>
                        <a:pt x="0" y="1984391"/>
                        <a:pt x="0" y="2137506"/>
                      </a:cubicBezTo>
                      <a:cubicBezTo>
                        <a:pt x="72247" y="2143601"/>
                        <a:pt x="145304" y="2146792"/>
                        <a:pt x="219123" y="2146792"/>
                      </a:cubicBezTo>
                      <a:cubicBezTo>
                        <a:pt x="929545" y="2146792"/>
                        <a:pt x="1572578" y="1857994"/>
                        <a:pt x="2037541" y="1391222"/>
                      </a:cubicBezTo>
                      <a:cubicBezTo>
                        <a:pt x="2037541" y="512207"/>
                        <a:pt x="2037541" y="512207"/>
                        <a:pt x="2037541" y="512207"/>
                      </a:cubicBezTo>
                      <a:cubicBezTo>
                        <a:pt x="2037636" y="229171"/>
                        <a:pt x="1805274" y="0"/>
                        <a:pt x="1523667" y="0"/>
                      </a:cubicBezTo>
                      <a:close/>
                    </a:path>
                  </a:pathLst>
                </a:custGeom>
                <a:solidFill>
                  <a:srgbClr val="00BCEB"/>
                </a:solidFill>
                <a:ln w="4758" cap="flat">
                  <a:noFill/>
                  <a:prstDash val="solid"/>
                  <a:miter/>
                </a:ln>
              </p:spPr>
              <p:txBody>
                <a:bodyPr rtlCol="0" anchor="ctr"/>
                <a:lstStyle/>
                <a:p>
                  <a:pPr defTabSz="457200"/>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sp>
              <p:nvSpPr>
                <p:cNvPr id="111" name="Freeform: Shape 58">
                  <a:extLst>
                    <a:ext uri="{FF2B5EF4-FFF2-40B4-BE49-F238E27FC236}">
                      <a16:creationId xmlns:a16="http://schemas.microsoft.com/office/drawing/2014/main" id="{5F165E33-C440-AB4D-835C-7D9444352B1A}"/>
                    </a:ext>
                  </a:extLst>
                </p:cNvPr>
                <p:cNvSpPr/>
                <p:nvPr/>
              </p:nvSpPr>
              <p:spPr>
                <a:xfrm>
                  <a:off x="4536204" y="3642479"/>
                  <a:ext cx="81490" cy="392874"/>
                </a:xfrm>
                <a:custGeom>
                  <a:avLst/>
                  <a:gdLst>
                    <a:gd name="connsiteX0" fmla="*/ 220170 w 422862"/>
                    <a:gd name="connsiteY0" fmla="*/ 0 h 2038683"/>
                    <a:gd name="connsiteX1" fmla="*/ 0 w 422862"/>
                    <a:gd name="connsiteY1" fmla="*/ 401622 h 2038683"/>
                    <a:gd name="connsiteX2" fmla="*/ 0 w 422862"/>
                    <a:gd name="connsiteY2" fmla="*/ 2029397 h 2038683"/>
                    <a:gd name="connsiteX3" fmla="*/ 219123 w 422862"/>
                    <a:gd name="connsiteY3" fmla="*/ 2038683 h 2038683"/>
                    <a:gd name="connsiteX4" fmla="*/ 422862 w 422862"/>
                    <a:gd name="connsiteY4" fmla="*/ 2030682 h 2038683"/>
                    <a:gd name="connsiteX5" fmla="*/ 422862 w 422862"/>
                    <a:gd name="connsiteY5" fmla="*/ 401622 h 2038683"/>
                    <a:gd name="connsiteX6" fmla="*/ 220170 w 422862"/>
                    <a:gd name="connsiteY6" fmla="*/ 0 h 203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862" h="2038683">
                      <a:moveTo>
                        <a:pt x="220170" y="0"/>
                      </a:moveTo>
                      <a:cubicBezTo>
                        <a:pt x="101489" y="92012"/>
                        <a:pt x="0" y="237077"/>
                        <a:pt x="0" y="401622"/>
                      </a:cubicBezTo>
                      <a:cubicBezTo>
                        <a:pt x="0" y="1469374"/>
                        <a:pt x="0" y="1875187"/>
                        <a:pt x="0" y="2029397"/>
                      </a:cubicBezTo>
                      <a:cubicBezTo>
                        <a:pt x="72247" y="2035492"/>
                        <a:pt x="145304" y="2038683"/>
                        <a:pt x="219123" y="2038683"/>
                      </a:cubicBezTo>
                      <a:cubicBezTo>
                        <a:pt x="287703" y="2038683"/>
                        <a:pt x="355663" y="2035969"/>
                        <a:pt x="422862" y="2030682"/>
                      </a:cubicBezTo>
                      <a:cubicBezTo>
                        <a:pt x="422862" y="401669"/>
                        <a:pt x="422862" y="401622"/>
                        <a:pt x="422862" y="401622"/>
                      </a:cubicBezTo>
                      <a:cubicBezTo>
                        <a:pt x="422910" y="237077"/>
                        <a:pt x="343710" y="92012"/>
                        <a:pt x="220170" y="0"/>
                      </a:cubicBezTo>
                      <a:close/>
                    </a:path>
                  </a:pathLst>
                </a:custGeom>
                <a:solidFill>
                  <a:srgbClr val="008D45"/>
                </a:solidFill>
                <a:ln w="4758" cap="flat">
                  <a:noFill/>
                  <a:prstDash val="solid"/>
                  <a:miter/>
                </a:ln>
              </p:spPr>
              <p:txBody>
                <a:bodyPr rtlCol="0" anchor="ctr"/>
                <a:lstStyle/>
                <a:p>
                  <a:pPr defTabSz="457200"/>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grpSp>
        </p:grpSp>
      </p:grpSp>
      <p:sp>
        <p:nvSpPr>
          <p:cNvPr id="69" name="Slide Number Placeholder 5">
            <a:extLst>
              <a:ext uri="{FF2B5EF4-FFF2-40B4-BE49-F238E27FC236}">
                <a16:creationId xmlns:a16="http://schemas.microsoft.com/office/drawing/2014/main" id="{37579F2B-7328-234E-93B0-9597F18BF55F}"/>
              </a:ext>
            </a:extLst>
          </p:cNvPr>
          <p:cNvSpPr txBox="1">
            <a:spLocks/>
          </p:cNvSpPr>
          <p:nvPr/>
        </p:nvSpPr>
        <p:spPr>
          <a:xfrm>
            <a:off x="10975244" y="6412468"/>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6</a:t>
            </a:fld>
            <a:endParaRPr lang="en-US" dirty="0"/>
          </a:p>
        </p:txBody>
      </p:sp>
    </p:spTree>
    <p:extLst>
      <p:ext uri="{BB962C8B-B14F-4D97-AF65-F5344CB8AC3E}">
        <p14:creationId xmlns:p14="http://schemas.microsoft.com/office/powerpoint/2010/main" val="292818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timeline&#10;&#10;Description automatically generated">
            <a:extLst>
              <a:ext uri="{FF2B5EF4-FFF2-40B4-BE49-F238E27FC236}">
                <a16:creationId xmlns:a16="http://schemas.microsoft.com/office/drawing/2014/main" id="{74626AC3-ECA2-E547-9E24-A84C80E04C0E}"/>
              </a:ext>
            </a:extLst>
          </p:cNvPr>
          <p:cNvPicPr>
            <a:picLocks noChangeAspect="1"/>
          </p:cNvPicPr>
          <p:nvPr/>
        </p:nvPicPr>
        <p:blipFill rotWithShape="1">
          <a:blip r:embed="rId3">
            <a:extLst>
              <a:ext uri="{28A0092B-C50C-407E-A947-70E740481C1C}">
                <a14:useLocalDpi xmlns:a14="http://schemas.microsoft.com/office/drawing/2010/main" val="0"/>
              </a:ext>
            </a:extLst>
          </a:blip>
          <a:srcRect l="33081" r="37182" b="83995"/>
          <a:stretch/>
        </p:blipFill>
        <p:spPr>
          <a:xfrm>
            <a:off x="634986" y="3102639"/>
            <a:ext cx="2069781" cy="1140936"/>
          </a:xfrm>
          <a:prstGeom prst="rect">
            <a:avLst/>
          </a:prstGeom>
        </p:spPr>
      </p:pic>
      <p:pic>
        <p:nvPicPr>
          <p:cNvPr id="4" name="Picture 3" descr="Diagram, timeline&#10;&#10;Description automatically generated">
            <a:extLst>
              <a:ext uri="{FF2B5EF4-FFF2-40B4-BE49-F238E27FC236}">
                <a16:creationId xmlns:a16="http://schemas.microsoft.com/office/drawing/2014/main" id="{5380E160-AEB5-AA46-AB06-9D90CE361488}"/>
              </a:ext>
            </a:extLst>
          </p:cNvPr>
          <p:cNvPicPr>
            <a:picLocks noChangeAspect="1"/>
          </p:cNvPicPr>
          <p:nvPr/>
        </p:nvPicPr>
        <p:blipFill rotWithShape="1">
          <a:blip r:embed="rId3">
            <a:extLst>
              <a:ext uri="{28A0092B-C50C-407E-A947-70E740481C1C}">
                <a14:useLocalDpi xmlns:a14="http://schemas.microsoft.com/office/drawing/2010/main" val="0"/>
              </a:ext>
            </a:extLst>
          </a:blip>
          <a:srcRect l="10934" t="9535" r="73573" b="76264"/>
          <a:stretch/>
        </p:blipFill>
        <p:spPr>
          <a:xfrm>
            <a:off x="802228" y="4373084"/>
            <a:ext cx="1784181" cy="1151084"/>
          </a:xfrm>
          <a:prstGeom prst="rect">
            <a:avLst/>
          </a:prstGeom>
        </p:spPr>
      </p:pic>
      <p:pic>
        <p:nvPicPr>
          <p:cNvPr id="7" name="Picture 6" descr="Diagram, timeline&#10;&#10;Description automatically generated">
            <a:extLst>
              <a:ext uri="{FF2B5EF4-FFF2-40B4-BE49-F238E27FC236}">
                <a16:creationId xmlns:a16="http://schemas.microsoft.com/office/drawing/2014/main" id="{53876592-7BD8-6349-8E2E-9809BA2C42EB}"/>
              </a:ext>
            </a:extLst>
          </p:cNvPr>
          <p:cNvPicPr>
            <a:picLocks noChangeAspect="1"/>
          </p:cNvPicPr>
          <p:nvPr/>
        </p:nvPicPr>
        <p:blipFill rotWithShape="1">
          <a:blip r:embed="rId3">
            <a:extLst>
              <a:ext uri="{28A0092B-C50C-407E-A947-70E740481C1C}">
                <a14:useLocalDpi xmlns:a14="http://schemas.microsoft.com/office/drawing/2010/main" val="0"/>
              </a:ext>
            </a:extLst>
          </a:blip>
          <a:srcRect l="37630" t="71682" r="41256" b="14117"/>
          <a:stretch/>
        </p:blipFill>
        <p:spPr>
          <a:xfrm>
            <a:off x="9302342" y="3063347"/>
            <a:ext cx="2380529" cy="1126876"/>
          </a:xfrm>
          <a:prstGeom prst="rect">
            <a:avLst/>
          </a:prstGeom>
        </p:spPr>
      </p:pic>
      <p:pic>
        <p:nvPicPr>
          <p:cNvPr id="9" name="Picture 8" descr="Diagram, timeline&#10;&#10;Description automatically generated">
            <a:extLst>
              <a:ext uri="{FF2B5EF4-FFF2-40B4-BE49-F238E27FC236}">
                <a16:creationId xmlns:a16="http://schemas.microsoft.com/office/drawing/2014/main" id="{B0CC4237-0E64-2540-B90B-982CC49C8AD5}"/>
              </a:ext>
            </a:extLst>
          </p:cNvPr>
          <p:cNvPicPr>
            <a:picLocks noChangeAspect="1"/>
          </p:cNvPicPr>
          <p:nvPr/>
        </p:nvPicPr>
        <p:blipFill rotWithShape="1">
          <a:blip r:embed="rId3">
            <a:extLst>
              <a:ext uri="{28A0092B-C50C-407E-A947-70E740481C1C}">
                <a14:useLocalDpi xmlns:a14="http://schemas.microsoft.com/office/drawing/2010/main" val="0"/>
              </a:ext>
            </a:extLst>
          </a:blip>
          <a:srcRect l="71468" t="74433" r="10540" b="6931"/>
          <a:stretch/>
        </p:blipFill>
        <p:spPr>
          <a:xfrm>
            <a:off x="9482669" y="4253822"/>
            <a:ext cx="1982197" cy="1445114"/>
          </a:xfrm>
          <a:prstGeom prst="rect">
            <a:avLst/>
          </a:prstGeom>
        </p:spPr>
      </p:pic>
      <p:sp>
        <p:nvSpPr>
          <p:cNvPr id="10" name="TextBox 9">
            <a:extLst>
              <a:ext uri="{FF2B5EF4-FFF2-40B4-BE49-F238E27FC236}">
                <a16:creationId xmlns:a16="http://schemas.microsoft.com/office/drawing/2014/main" id="{E78049A9-4130-A345-8803-F4C014664823}"/>
              </a:ext>
            </a:extLst>
          </p:cNvPr>
          <p:cNvSpPr txBox="1"/>
          <p:nvPr/>
        </p:nvSpPr>
        <p:spPr>
          <a:xfrm>
            <a:off x="188540" y="1924574"/>
            <a:ext cx="3011556" cy="141577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Workforce</a:t>
            </a:r>
          </a:p>
          <a:p>
            <a:pPr algn="ctr"/>
            <a:r>
              <a:rPr lang="en-US" sz="1800" dirty="0">
                <a:latin typeface="Arial" panose="020B0604020202020204" pitchFamily="34" charset="0"/>
                <a:cs typeface="Arial" panose="020B0604020202020204" pitchFamily="34" charset="0"/>
              </a:rPr>
              <a:t>(Training Audience, Trainers, Administrators, Devices without users)</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14B3926-DBDA-2448-8E5B-6281F8528BE0}"/>
              </a:ext>
            </a:extLst>
          </p:cNvPr>
          <p:cNvSpPr txBox="1"/>
          <p:nvPr/>
        </p:nvSpPr>
        <p:spPr>
          <a:xfrm>
            <a:off x="8812796" y="1924574"/>
            <a:ext cx="3186085" cy="113877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Workload </a:t>
            </a:r>
          </a:p>
          <a:p>
            <a:pPr algn="ctr"/>
            <a:r>
              <a:rPr lang="en-US" sz="1800" dirty="0">
                <a:latin typeface="Arial" panose="020B0604020202020204" pitchFamily="34" charset="0"/>
                <a:cs typeface="Arial" panose="020B0604020202020204" pitchFamily="34" charset="0"/>
              </a:rPr>
              <a:t>(Servers, Compute Platforms in Cloud or Datacenters)</a:t>
            </a: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B7706D3-32D0-7E4F-9FF4-A35E4BBEDE26}"/>
              </a:ext>
            </a:extLst>
          </p:cNvPr>
          <p:cNvSpPr txBox="1"/>
          <p:nvPr/>
        </p:nvSpPr>
        <p:spPr>
          <a:xfrm>
            <a:off x="576419" y="820873"/>
            <a:ext cx="3137590" cy="89255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People + Things</a:t>
            </a:r>
          </a:p>
          <a:p>
            <a:pPr algn="ctr"/>
            <a:r>
              <a:rPr lang="en-US" sz="1800" dirty="0">
                <a:latin typeface="Arial" panose="020B0604020202020204" pitchFamily="34" charset="0"/>
                <a:cs typeface="Arial" panose="020B0604020202020204" pitchFamily="34" charset="0"/>
              </a:rPr>
              <a:t>(Subjects)</a:t>
            </a:r>
          </a:p>
        </p:txBody>
      </p:sp>
      <p:sp>
        <p:nvSpPr>
          <p:cNvPr id="14" name="TextBox 13">
            <a:extLst>
              <a:ext uri="{FF2B5EF4-FFF2-40B4-BE49-F238E27FC236}">
                <a16:creationId xmlns:a16="http://schemas.microsoft.com/office/drawing/2014/main" id="{A8384B9B-1B37-7440-8F0A-6BC1092DE6CA}"/>
              </a:ext>
            </a:extLst>
          </p:cNvPr>
          <p:cNvSpPr txBox="1"/>
          <p:nvPr/>
        </p:nvSpPr>
        <p:spPr>
          <a:xfrm>
            <a:off x="5077787" y="963812"/>
            <a:ext cx="2207494" cy="58477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Need Data</a:t>
            </a:r>
          </a:p>
        </p:txBody>
      </p:sp>
      <p:sp>
        <p:nvSpPr>
          <p:cNvPr id="15" name="TextBox 14">
            <a:extLst>
              <a:ext uri="{FF2B5EF4-FFF2-40B4-BE49-F238E27FC236}">
                <a16:creationId xmlns:a16="http://schemas.microsoft.com/office/drawing/2014/main" id="{AE9A8DAE-535F-434C-89BC-97B022463C16}"/>
              </a:ext>
            </a:extLst>
          </p:cNvPr>
          <p:cNvSpPr txBox="1"/>
          <p:nvPr/>
        </p:nvSpPr>
        <p:spPr>
          <a:xfrm>
            <a:off x="8401078" y="971779"/>
            <a:ext cx="3423096" cy="58477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From Resources</a:t>
            </a:r>
          </a:p>
        </p:txBody>
      </p:sp>
      <p:cxnSp>
        <p:nvCxnSpPr>
          <p:cNvPr id="17" name="Straight Arrow Connector 16">
            <a:extLst>
              <a:ext uri="{FF2B5EF4-FFF2-40B4-BE49-F238E27FC236}">
                <a16:creationId xmlns:a16="http://schemas.microsoft.com/office/drawing/2014/main" id="{FD53099E-5CCB-9742-A557-4ED468F733FD}"/>
              </a:ext>
            </a:extLst>
          </p:cNvPr>
          <p:cNvCxnSpPr>
            <a:cxnSpLocks/>
            <a:stCxn id="13" idx="3"/>
            <a:endCxn id="14" idx="1"/>
          </p:cNvCxnSpPr>
          <p:nvPr/>
        </p:nvCxnSpPr>
        <p:spPr bwMode="auto">
          <a:xfrm flipV="1">
            <a:off x="3714009" y="1256200"/>
            <a:ext cx="1363778" cy="10949"/>
          </a:xfrm>
          <a:prstGeom prst="straightConnector1">
            <a:avLst/>
          </a:prstGeom>
          <a:ln w="63500">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a16="http://schemas.microsoft.com/office/drawing/2014/main" id="{9D8B1B58-8350-5C4E-BC3D-74E984AC30A9}"/>
              </a:ext>
            </a:extLst>
          </p:cNvPr>
          <p:cNvCxnSpPr>
            <a:cxnSpLocks/>
            <a:stCxn id="14" idx="3"/>
            <a:endCxn id="15" idx="1"/>
          </p:cNvCxnSpPr>
          <p:nvPr/>
        </p:nvCxnSpPr>
        <p:spPr bwMode="auto">
          <a:xfrm>
            <a:off x="7285281" y="1256200"/>
            <a:ext cx="1115797" cy="7967"/>
          </a:xfrm>
          <a:prstGeom prst="straightConnector1">
            <a:avLst/>
          </a:prstGeom>
          <a:ln w="63500">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23" name="Rectangle 22">
            <a:extLst>
              <a:ext uri="{FF2B5EF4-FFF2-40B4-BE49-F238E27FC236}">
                <a16:creationId xmlns:a16="http://schemas.microsoft.com/office/drawing/2014/main" id="{DCA52BD3-16F2-4840-93FF-8E6A85FB0AA7}"/>
              </a:ext>
            </a:extLst>
          </p:cNvPr>
          <p:cNvSpPr/>
          <p:nvPr/>
        </p:nvSpPr>
        <p:spPr bwMode="auto">
          <a:xfrm>
            <a:off x="424437" y="1871795"/>
            <a:ext cx="2530491" cy="3816328"/>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C811031-3012-054B-B68C-796B394B9D75}"/>
              </a:ext>
            </a:extLst>
          </p:cNvPr>
          <p:cNvSpPr/>
          <p:nvPr/>
        </p:nvSpPr>
        <p:spPr bwMode="auto">
          <a:xfrm>
            <a:off x="8859322" y="1822788"/>
            <a:ext cx="3186085" cy="4043564"/>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E9812808-AAFB-CF44-81AC-A2702C3149D5}"/>
              </a:ext>
            </a:extLst>
          </p:cNvPr>
          <p:cNvCxnSpPr>
            <a:cxnSpLocks/>
          </p:cNvCxnSpPr>
          <p:nvPr/>
        </p:nvCxnSpPr>
        <p:spPr bwMode="auto">
          <a:xfrm>
            <a:off x="7642038" y="2206308"/>
            <a:ext cx="1660304" cy="0"/>
          </a:xfrm>
          <a:prstGeom prst="straightConnector1">
            <a:avLst/>
          </a:prstGeom>
          <a:ln>
            <a:headEnd type="arrow"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7" name="Straight Arrow Connector 26">
            <a:extLst>
              <a:ext uri="{FF2B5EF4-FFF2-40B4-BE49-F238E27FC236}">
                <a16:creationId xmlns:a16="http://schemas.microsoft.com/office/drawing/2014/main" id="{B03DFA02-465C-2448-85ED-668E12F82992}"/>
              </a:ext>
            </a:extLst>
          </p:cNvPr>
          <p:cNvCxnSpPr>
            <a:cxnSpLocks/>
          </p:cNvCxnSpPr>
          <p:nvPr/>
        </p:nvCxnSpPr>
        <p:spPr bwMode="auto">
          <a:xfrm flipV="1">
            <a:off x="2668897" y="2201453"/>
            <a:ext cx="2275243" cy="4162"/>
          </a:xfrm>
          <a:prstGeom prst="straightConnector1">
            <a:avLst/>
          </a:prstGeom>
          <a:ln>
            <a:headEnd type="arrow" w="med" len="med"/>
            <a:tailEnd type="arrow" w="med" len="med"/>
          </a:ln>
        </p:spPr>
        <p:style>
          <a:lnRef idx="3">
            <a:schemeClr val="accent4"/>
          </a:lnRef>
          <a:fillRef idx="0">
            <a:schemeClr val="accent4"/>
          </a:fillRef>
          <a:effectRef idx="2">
            <a:schemeClr val="accent4"/>
          </a:effectRef>
          <a:fontRef idx="minor">
            <a:schemeClr val="tx1"/>
          </a:fontRef>
        </p:style>
      </p:cxnSp>
      <p:sp>
        <p:nvSpPr>
          <p:cNvPr id="34" name="TextBox 33">
            <a:extLst>
              <a:ext uri="{FF2B5EF4-FFF2-40B4-BE49-F238E27FC236}">
                <a16:creationId xmlns:a16="http://schemas.microsoft.com/office/drawing/2014/main" id="{328B2934-C976-3044-B01F-1517994847C5}"/>
              </a:ext>
            </a:extLst>
          </p:cNvPr>
          <p:cNvSpPr txBox="1"/>
          <p:nvPr/>
        </p:nvSpPr>
        <p:spPr>
          <a:xfrm>
            <a:off x="2107581" y="121339"/>
            <a:ext cx="858159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Network Connects Subjects to Resources</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2D7163CE-64B6-2740-8378-9C3A67C5E851}"/>
              </a:ext>
            </a:extLst>
          </p:cNvPr>
          <p:cNvGrpSpPr/>
          <p:nvPr/>
        </p:nvGrpSpPr>
        <p:grpSpPr>
          <a:xfrm>
            <a:off x="4382845" y="4270668"/>
            <a:ext cx="3305508" cy="1878059"/>
            <a:chOff x="5300103" y="4488476"/>
            <a:chExt cx="3305508" cy="1878059"/>
          </a:xfrm>
        </p:grpSpPr>
        <p:pic>
          <p:nvPicPr>
            <p:cNvPr id="30" name="Picture 29" descr="Diagram, timeline&#10;&#10;Description automatically generated">
              <a:extLst>
                <a:ext uri="{FF2B5EF4-FFF2-40B4-BE49-F238E27FC236}">
                  <a16:creationId xmlns:a16="http://schemas.microsoft.com/office/drawing/2014/main" id="{BBD1E15C-E29F-2646-8F39-C9ED9A7425BF}"/>
                </a:ext>
              </a:extLst>
            </p:cNvPr>
            <p:cNvPicPr>
              <a:picLocks noChangeAspect="1"/>
            </p:cNvPicPr>
            <p:nvPr/>
          </p:nvPicPr>
          <p:blipFill rotWithShape="1">
            <a:blip r:embed="rId3">
              <a:extLst>
                <a:ext uri="{28A0092B-C50C-407E-A947-70E740481C1C}">
                  <a14:useLocalDpi xmlns:a14="http://schemas.microsoft.com/office/drawing/2010/main" val="0"/>
                </a:ext>
              </a:extLst>
            </a:blip>
            <a:srcRect l="23553" t="39935" r="31092" b="27343"/>
            <a:stretch/>
          </p:blipFill>
          <p:spPr>
            <a:xfrm>
              <a:off x="5376904" y="4488476"/>
              <a:ext cx="3151906" cy="1600596"/>
            </a:xfrm>
            <a:prstGeom prst="rect">
              <a:avLst/>
            </a:prstGeom>
          </p:spPr>
        </p:pic>
        <p:sp>
          <p:nvSpPr>
            <p:cNvPr id="37" name="Oval 36">
              <a:extLst>
                <a:ext uri="{FF2B5EF4-FFF2-40B4-BE49-F238E27FC236}">
                  <a16:creationId xmlns:a16="http://schemas.microsoft.com/office/drawing/2014/main" id="{07A1FFD8-7E83-1D4C-9CC2-E3AA3B326270}"/>
                </a:ext>
              </a:extLst>
            </p:cNvPr>
            <p:cNvSpPr/>
            <p:nvPr/>
          </p:nvSpPr>
          <p:spPr bwMode="auto">
            <a:xfrm>
              <a:off x="5357992" y="4642884"/>
              <a:ext cx="369413" cy="297711"/>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Oval 37">
              <a:extLst>
                <a:ext uri="{FF2B5EF4-FFF2-40B4-BE49-F238E27FC236}">
                  <a16:creationId xmlns:a16="http://schemas.microsoft.com/office/drawing/2014/main" id="{A6574EEE-83C6-A045-B21F-C44194CB04CC}"/>
                </a:ext>
              </a:extLst>
            </p:cNvPr>
            <p:cNvSpPr/>
            <p:nvPr/>
          </p:nvSpPr>
          <p:spPr bwMode="auto">
            <a:xfrm>
              <a:off x="5300103" y="5507664"/>
              <a:ext cx="522024" cy="58140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Oval 38">
              <a:extLst>
                <a:ext uri="{FF2B5EF4-FFF2-40B4-BE49-F238E27FC236}">
                  <a16:creationId xmlns:a16="http://schemas.microsoft.com/office/drawing/2014/main" id="{AAF0D6EF-DDE8-4542-8EAD-E51035DED997}"/>
                </a:ext>
              </a:extLst>
            </p:cNvPr>
            <p:cNvSpPr/>
            <p:nvPr/>
          </p:nvSpPr>
          <p:spPr bwMode="auto">
            <a:xfrm>
              <a:off x="8122295" y="5507665"/>
              <a:ext cx="483316" cy="602832"/>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Oval 39">
              <a:extLst>
                <a:ext uri="{FF2B5EF4-FFF2-40B4-BE49-F238E27FC236}">
                  <a16:creationId xmlns:a16="http://schemas.microsoft.com/office/drawing/2014/main" id="{181BCB2B-8666-2A47-8C80-B7B097DD8B44}"/>
                </a:ext>
              </a:extLst>
            </p:cNvPr>
            <p:cNvSpPr/>
            <p:nvPr/>
          </p:nvSpPr>
          <p:spPr bwMode="auto">
            <a:xfrm>
              <a:off x="6880265" y="5976399"/>
              <a:ext cx="307968" cy="390136"/>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5" name="Group 44">
            <a:extLst>
              <a:ext uri="{FF2B5EF4-FFF2-40B4-BE49-F238E27FC236}">
                <a16:creationId xmlns:a16="http://schemas.microsoft.com/office/drawing/2014/main" id="{38F4B755-76EB-A142-903C-41844D8206D7}"/>
              </a:ext>
            </a:extLst>
          </p:cNvPr>
          <p:cNvGrpSpPr/>
          <p:nvPr/>
        </p:nvGrpSpPr>
        <p:grpSpPr>
          <a:xfrm>
            <a:off x="4093308" y="1818195"/>
            <a:ext cx="3856522" cy="2335400"/>
            <a:chOff x="3915878" y="2361413"/>
            <a:chExt cx="3856522" cy="2335400"/>
          </a:xfrm>
        </p:grpSpPr>
        <p:grpSp>
          <p:nvGrpSpPr>
            <p:cNvPr id="44" name="Group 43">
              <a:extLst>
                <a:ext uri="{FF2B5EF4-FFF2-40B4-BE49-F238E27FC236}">
                  <a16:creationId xmlns:a16="http://schemas.microsoft.com/office/drawing/2014/main" id="{E93EFC19-E5E7-9649-ACDA-02998CB65B03}"/>
                </a:ext>
              </a:extLst>
            </p:cNvPr>
            <p:cNvGrpSpPr/>
            <p:nvPr/>
          </p:nvGrpSpPr>
          <p:grpSpPr>
            <a:xfrm>
              <a:off x="4017426" y="2398037"/>
              <a:ext cx="3663367" cy="2132864"/>
              <a:chOff x="2676652" y="2329745"/>
              <a:chExt cx="3663367" cy="2132864"/>
            </a:xfrm>
          </p:grpSpPr>
          <p:pic>
            <p:nvPicPr>
              <p:cNvPr id="3" name="Picture 2" descr="Diagram, timeline&#10;&#10;Description automatically generated">
                <a:extLst>
                  <a:ext uri="{FF2B5EF4-FFF2-40B4-BE49-F238E27FC236}">
                    <a16:creationId xmlns:a16="http://schemas.microsoft.com/office/drawing/2014/main" id="{1957D96B-0BAA-1643-A51C-A95465C5FE44}"/>
                  </a:ext>
                </a:extLst>
              </p:cNvPr>
              <p:cNvPicPr>
                <a:picLocks noChangeAspect="1"/>
              </p:cNvPicPr>
              <p:nvPr/>
            </p:nvPicPr>
            <p:blipFill rotWithShape="1">
              <a:blip r:embed="rId3">
                <a:extLst>
                  <a:ext uri="{28A0092B-C50C-407E-A947-70E740481C1C}">
                    <a14:useLocalDpi xmlns:a14="http://schemas.microsoft.com/office/drawing/2010/main" val="0"/>
                  </a:ext>
                </a:extLst>
              </a:blip>
              <a:srcRect l="68533" t="6833" r="9351" b="75976"/>
              <a:stretch/>
            </p:blipFill>
            <p:spPr>
              <a:xfrm>
                <a:off x="2676652" y="3376653"/>
                <a:ext cx="1965270" cy="1075243"/>
              </a:xfrm>
              <a:prstGeom prst="rect">
                <a:avLst/>
              </a:prstGeom>
            </p:spPr>
          </p:pic>
          <p:pic>
            <p:nvPicPr>
              <p:cNvPr id="8" name="Picture 7" descr="Diagram, timeline&#10;&#10;Description automatically generated">
                <a:extLst>
                  <a:ext uri="{FF2B5EF4-FFF2-40B4-BE49-F238E27FC236}">
                    <a16:creationId xmlns:a16="http://schemas.microsoft.com/office/drawing/2014/main" id="{457B26CF-5EBA-3047-AC24-0871C6EA3D39}"/>
                  </a:ext>
                </a:extLst>
              </p:cNvPr>
              <p:cNvPicPr>
                <a:picLocks noChangeAspect="1"/>
              </p:cNvPicPr>
              <p:nvPr/>
            </p:nvPicPr>
            <p:blipFill rotWithShape="1">
              <a:blip r:embed="rId3">
                <a:extLst>
                  <a:ext uri="{28A0092B-C50C-407E-A947-70E740481C1C}">
                    <a14:useLocalDpi xmlns:a14="http://schemas.microsoft.com/office/drawing/2010/main" val="0"/>
                  </a:ext>
                </a:extLst>
              </a:blip>
              <a:srcRect l="8768" t="71682" r="65743" b="6931"/>
              <a:stretch/>
            </p:blipFill>
            <p:spPr>
              <a:xfrm>
                <a:off x="4553080" y="3407237"/>
                <a:ext cx="1786939" cy="1055372"/>
              </a:xfrm>
              <a:prstGeom prst="rect">
                <a:avLst/>
              </a:prstGeom>
            </p:spPr>
          </p:pic>
          <p:sp>
            <p:nvSpPr>
              <p:cNvPr id="11" name="TextBox 10">
                <a:extLst>
                  <a:ext uri="{FF2B5EF4-FFF2-40B4-BE49-F238E27FC236}">
                    <a16:creationId xmlns:a16="http://schemas.microsoft.com/office/drawing/2014/main" id="{49B2242F-7B80-6C4E-B034-6C9FEE6AAED6}"/>
                  </a:ext>
                </a:extLst>
              </p:cNvPr>
              <p:cNvSpPr txBox="1"/>
              <p:nvPr/>
            </p:nvSpPr>
            <p:spPr>
              <a:xfrm>
                <a:off x="2884607" y="2329745"/>
                <a:ext cx="3326042" cy="113877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Workplace </a:t>
                </a:r>
              </a:p>
              <a:p>
                <a:pPr algn="ctr"/>
                <a:r>
                  <a:rPr lang="en-US" sz="1800" dirty="0">
                    <a:latin typeface="Arial" panose="020B0604020202020204" pitchFamily="34" charset="0"/>
                    <a:cs typeface="Arial" panose="020B0604020202020204" pitchFamily="34" charset="0"/>
                  </a:rPr>
                  <a:t>(LVC Connectivity, Service Enterprises, Range Networks)</a:t>
                </a:r>
                <a:endParaRPr lang="en-US" dirty="0">
                  <a:latin typeface="Arial" panose="020B0604020202020204" pitchFamily="34" charset="0"/>
                  <a:cs typeface="Arial" panose="020B0604020202020204" pitchFamily="34" charset="0"/>
                </a:endParaRPr>
              </a:p>
            </p:txBody>
          </p:sp>
        </p:grpSp>
        <p:sp>
          <p:nvSpPr>
            <p:cNvPr id="43" name="Rectangle 42">
              <a:extLst>
                <a:ext uri="{FF2B5EF4-FFF2-40B4-BE49-F238E27FC236}">
                  <a16:creationId xmlns:a16="http://schemas.microsoft.com/office/drawing/2014/main" id="{66F03B6C-D35D-2D46-B11D-C49BA94580D3}"/>
                </a:ext>
              </a:extLst>
            </p:cNvPr>
            <p:cNvSpPr/>
            <p:nvPr/>
          </p:nvSpPr>
          <p:spPr bwMode="auto">
            <a:xfrm>
              <a:off x="3915878" y="2361413"/>
              <a:ext cx="3856522" cy="2335400"/>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A3AE40C7-0C12-544A-A3FA-926BD224545D}"/>
              </a:ext>
            </a:extLst>
          </p:cNvPr>
          <p:cNvSpPr txBox="1"/>
          <p:nvPr/>
        </p:nvSpPr>
        <p:spPr>
          <a:xfrm>
            <a:off x="3076222" y="5772556"/>
            <a:ext cx="6081537" cy="954107"/>
          </a:xfrm>
          <a:prstGeom prst="rect">
            <a:avLst/>
          </a:prstGeom>
          <a:noFill/>
        </p:spPr>
        <p:txBody>
          <a:bodyPr wrap="none" rtlCol="0">
            <a:spAutoFit/>
          </a:bodyPr>
          <a:lstStyle/>
          <a:p>
            <a:pPr algn="ctr"/>
            <a:r>
              <a:rPr lang="en-US" sz="2800" dirty="0">
                <a:latin typeface="Arial" panose="020B0604020202020204" pitchFamily="34" charset="0"/>
                <a:cs typeface="Arial" panose="020B0604020202020204" pitchFamily="34" charset="0"/>
              </a:rPr>
              <a:t>Networking and Security Architecture</a:t>
            </a:r>
          </a:p>
          <a:p>
            <a:pPr algn="ctr"/>
            <a:r>
              <a:rPr lang="en-US" sz="2800" dirty="0">
                <a:latin typeface="Arial" panose="020B0604020202020204" pitchFamily="34" charset="0"/>
                <a:cs typeface="Arial" panose="020B0604020202020204" pitchFamily="34" charset="0"/>
              </a:rPr>
              <a:t>Connects Everything</a:t>
            </a:r>
          </a:p>
        </p:txBody>
      </p:sp>
      <p:sp>
        <p:nvSpPr>
          <p:cNvPr id="31" name="Slide Number Placeholder 5">
            <a:extLst>
              <a:ext uri="{FF2B5EF4-FFF2-40B4-BE49-F238E27FC236}">
                <a16:creationId xmlns:a16="http://schemas.microsoft.com/office/drawing/2014/main" id="{C74DFA7F-C4F1-2E40-B185-81310F7CD9C7}"/>
              </a:ext>
            </a:extLst>
          </p:cNvPr>
          <p:cNvSpPr txBox="1">
            <a:spLocks/>
          </p:cNvSpPr>
          <p:nvPr/>
        </p:nvSpPr>
        <p:spPr>
          <a:xfrm>
            <a:off x="11002540" y="638245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172674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636F991-6356-4C45-9F35-CDD263DE0E0C}"/>
              </a:ext>
            </a:extLst>
          </p:cNvPr>
          <p:cNvSpPr txBox="1"/>
          <p:nvPr/>
        </p:nvSpPr>
        <p:spPr>
          <a:xfrm>
            <a:off x="2107581" y="121339"/>
            <a:ext cx="858159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FFFFFF"/>
                </a:solidFill>
                <a:latin typeface="Arial" panose="020B0604020202020204" pitchFamily="34" charset="0"/>
                <a:cs typeface="Arial" panose="020B0604020202020204" pitchFamily="34" charset="0"/>
              </a:rPr>
              <a:t>Functional Connection Requirements</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2AD4294-C46C-D048-9B7E-763E5FE6D535}"/>
              </a:ext>
            </a:extLst>
          </p:cNvPr>
          <p:cNvSpPr txBox="1"/>
          <p:nvPr/>
        </p:nvSpPr>
        <p:spPr>
          <a:xfrm>
            <a:off x="1527088" y="3005524"/>
            <a:ext cx="1289135"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Subjects</a:t>
            </a:r>
            <a:endParaRPr lang="en-US" sz="12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072762-C523-D343-A974-E26D9A7178AD}"/>
              </a:ext>
            </a:extLst>
          </p:cNvPr>
          <p:cNvSpPr txBox="1"/>
          <p:nvPr/>
        </p:nvSpPr>
        <p:spPr>
          <a:xfrm>
            <a:off x="2618945" y="3005524"/>
            <a:ext cx="1431235"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Need</a:t>
            </a:r>
          </a:p>
        </p:txBody>
      </p:sp>
      <p:sp>
        <p:nvSpPr>
          <p:cNvPr id="17" name="TextBox 16">
            <a:extLst>
              <a:ext uri="{FF2B5EF4-FFF2-40B4-BE49-F238E27FC236}">
                <a16:creationId xmlns:a16="http://schemas.microsoft.com/office/drawing/2014/main" id="{D867B69E-706D-5040-8FF8-233BA0488B33}"/>
              </a:ext>
            </a:extLst>
          </p:cNvPr>
          <p:cNvSpPr txBox="1"/>
          <p:nvPr/>
        </p:nvSpPr>
        <p:spPr>
          <a:xfrm>
            <a:off x="8479807" y="2851636"/>
            <a:ext cx="1657556"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From </a:t>
            </a:r>
          </a:p>
          <a:p>
            <a:pPr algn="ctr"/>
            <a:r>
              <a:rPr lang="en-US" sz="2000" b="1" dirty="0">
                <a:latin typeface="Arial" panose="020B0604020202020204" pitchFamily="34" charset="0"/>
                <a:cs typeface="Arial" panose="020B0604020202020204" pitchFamily="34" charset="0"/>
              </a:rPr>
              <a:t>Resources</a:t>
            </a:r>
          </a:p>
        </p:txBody>
      </p:sp>
      <p:cxnSp>
        <p:nvCxnSpPr>
          <p:cNvPr id="18" name="Straight Arrow Connector 17">
            <a:extLst>
              <a:ext uri="{FF2B5EF4-FFF2-40B4-BE49-F238E27FC236}">
                <a16:creationId xmlns:a16="http://schemas.microsoft.com/office/drawing/2014/main" id="{06C2941B-E007-CA4C-837A-A4C75F973F5E}"/>
              </a:ext>
            </a:extLst>
          </p:cNvPr>
          <p:cNvCxnSpPr>
            <a:cxnSpLocks/>
          </p:cNvCxnSpPr>
          <p:nvPr/>
        </p:nvCxnSpPr>
        <p:spPr bwMode="auto">
          <a:xfrm>
            <a:off x="1609985" y="3651949"/>
            <a:ext cx="3052976" cy="1"/>
          </a:xfrm>
          <a:prstGeom prst="straightConnector1">
            <a:avLst/>
          </a:prstGeom>
          <a:ln w="50800">
            <a:headEnd type="triangle" w="med" len="med"/>
            <a:tailEnd type="triangle"/>
          </a:ln>
        </p:spPr>
        <p:style>
          <a:lnRef idx="3">
            <a:schemeClr val="accent4"/>
          </a:lnRef>
          <a:fillRef idx="0">
            <a:schemeClr val="accent4"/>
          </a:fillRef>
          <a:effectRef idx="2">
            <a:schemeClr val="accent4"/>
          </a:effectRef>
          <a:fontRef idx="minor">
            <a:schemeClr val="tx1"/>
          </a:fontRef>
        </p:style>
      </p:cxnSp>
      <p:sp>
        <p:nvSpPr>
          <p:cNvPr id="29" name="TextBox 28">
            <a:extLst>
              <a:ext uri="{FF2B5EF4-FFF2-40B4-BE49-F238E27FC236}">
                <a16:creationId xmlns:a16="http://schemas.microsoft.com/office/drawing/2014/main" id="{77438BC7-F52C-A44E-9D93-C6DCC987D988}"/>
              </a:ext>
            </a:extLst>
          </p:cNvPr>
          <p:cNvSpPr txBox="1"/>
          <p:nvPr/>
        </p:nvSpPr>
        <p:spPr>
          <a:xfrm>
            <a:off x="1233378" y="836662"/>
            <a:ext cx="10175358" cy="1977464"/>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Subjects (People + Things) need an </a:t>
            </a:r>
            <a:r>
              <a:rPr lang="en-US" sz="2400" b="1" i="1" dirty="0">
                <a:solidFill>
                  <a:srgbClr val="6DBE49"/>
                </a:solidFill>
                <a:latin typeface="Arial" panose="020B0604020202020204" pitchFamily="34" charset="0"/>
                <a:cs typeface="Arial" panose="020B0604020202020204" pitchFamily="34" charset="0"/>
              </a:rPr>
              <a:t>Identity</a:t>
            </a:r>
          </a:p>
          <a:p>
            <a:pPr marL="1066785"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Identity amplified by functional attributes and operational context </a:t>
            </a:r>
          </a:p>
          <a:p>
            <a:pPr marL="1066785"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Identity attributes are </a:t>
            </a:r>
            <a:r>
              <a:rPr lang="en-US" sz="2000" b="1" i="1" dirty="0">
                <a:solidFill>
                  <a:srgbClr val="6DBE49"/>
                </a:solidFill>
                <a:latin typeface="Arial" panose="020B0604020202020204" pitchFamily="34" charset="0"/>
                <a:cs typeface="Arial" panose="020B0604020202020204" pitchFamily="34" charset="0"/>
              </a:rPr>
              <a:t>dynamic</a:t>
            </a:r>
            <a:r>
              <a:rPr lang="en-US" sz="2000" dirty="0">
                <a:latin typeface="Arial" panose="020B0604020202020204" pitchFamily="34" charset="0"/>
                <a:cs typeface="Arial" panose="020B0604020202020204" pitchFamily="34" charset="0"/>
              </a:rPr>
              <a:t> – must be constantly checked</a:t>
            </a:r>
          </a:p>
          <a:p>
            <a:pPr lvl="1"/>
            <a:endParaRPr lang="en-US" sz="105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a:solidFill>
                  <a:srgbClr val="6DBE49"/>
                </a:solidFill>
                <a:latin typeface="Arial" panose="020B0604020202020204" pitchFamily="34" charset="0"/>
                <a:cs typeface="Arial" panose="020B0604020202020204" pitchFamily="34" charset="0"/>
              </a:rPr>
              <a:t>Software Defined Access </a:t>
            </a:r>
            <a:r>
              <a:rPr lang="en-US" sz="2400" dirty="0">
                <a:latin typeface="Arial" panose="020B0604020202020204" pitchFamily="34" charset="0"/>
                <a:cs typeface="Arial" panose="020B0604020202020204" pitchFamily="34" charset="0"/>
              </a:rPr>
              <a:t>to the Workplace</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Resources must be classified based on data (“Need to Know”)</a:t>
            </a:r>
          </a:p>
        </p:txBody>
      </p:sp>
      <p:sp>
        <p:nvSpPr>
          <p:cNvPr id="30" name="TextBox 29">
            <a:extLst>
              <a:ext uri="{FF2B5EF4-FFF2-40B4-BE49-F238E27FC236}">
                <a16:creationId xmlns:a16="http://schemas.microsoft.com/office/drawing/2014/main" id="{024908B5-39DE-9C4E-A397-7088567025CC}"/>
              </a:ext>
            </a:extLst>
          </p:cNvPr>
          <p:cNvSpPr txBox="1"/>
          <p:nvPr/>
        </p:nvSpPr>
        <p:spPr>
          <a:xfrm>
            <a:off x="1463290" y="4369139"/>
            <a:ext cx="9807780" cy="2062103"/>
          </a:xfrm>
          <a:prstGeom prst="rect">
            <a:avLst/>
          </a:prstGeom>
          <a:noFill/>
        </p:spPr>
        <p:txBody>
          <a:bodyPr wrap="square" rtlCol="0">
            <a:spAutoFit/>
          </a:bodyPr>
          <a:lstStyle/>
          <a:p>
            <a:pPr marL="236538" indent="-236538">
              <a:buFont typeface="Arial" panose="020B0604020202020204" pitchFamily="34" charset="0"/>
              <a:buChar char="•"/>
            </a:pPr>
            <a:r>
              <a:rPr lang="en-US" sz="2400" i="1" u="sng" dirty="0">
                <a:latin typeface="Arial" panose="020B0604020202020204" pitchFamily="34" charset="0"/>
                <a:cs typeface="Arial" panose="020B0604020202020204" pitchFamily="34" charset="0"/>
              </a:rPr>
              <a:t>Policy</a:t>
            </a:r>
            <a:r>
              <a:rPr lang="en-US" sz="2400" dirty="0">
                <a:latin typeface="Arial" panose="020B0604020202020204" pitchFamily="34" charset="0"/>
                <a:cs typeface="Arial" panose="020B0604020202020204" pitchFamily="34" charset="0"/>
              </a:rPr>
              <a:t> defines allowed relationship, access, and connections</a:t>
            </a:r>
          </a:p>
          <a:p>
            <a:endParaRPr lang="en-US" sz="1600" dirty="0">
              <a:latin typeface="Arial" panose="020B0604020202020204" pitchFamily="34" charset="0"/>
              <a:cs typeface="Arial" panose="020B0604020202020204" pitchFamily="34" charset="0"/>
            </a:endParaRPr>
          </a:p>
          <a:p>
            <a:pPr marL="236538" indent="-236538">
              <a:buFont typeface="Arial" panose="020B0604020202020204" pitchFamily="34" charset="0"/>
              <a:buChar char="•"/>
            </a:pPr>
            <a:r>
              <a:rPr lang="en-US" sz="2400" dirty="0">
                <a:latin typeface="Arial" panose="020B0604020202020204" pitchFamily="34" charset="0"/>
                <a:cs typeface="Arial" panose="020B0604020202020204" pitchFamily="34" charset="0"/>
              </a:rPr>
              <a:t>Policy must be </a:t>
            </a:r>
            <a:r>
              <a:rPr lang="en-US" sz="2400" i="1" u="sng" dirty="0">
                <a:latin typeface="Arial" panose="020B0604020202020204" pitchFamily="34" charset="0"/>
                <a:cs typeface="Arial" panose="020B0604020202020204" pitchFamily="34" charset="0"/>
              </a:rPr>
              <a:t>enforced</a:t>
            </a:r>
            <a:r>
              <a:rPr lang="en-US" sz="2400" dirty="0">
                <a:latin typeface="Arial" panose="020B0604020202020204" pitchFamily="34" charset="0"/>
                <a:cs typeface="Arial" panose="020B0604020202020204" pitchFamily="34" charset="0"/>
              </a:rPr>
              <a:t> as close to the Subject and/or Resources as possible – Workplace connects and helps enforce policy</a:t>
            </a:r>
          </a:p>
          <a:p>
            <a:pPr marL="236538" indent="-236538">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36538" indent="-236538">
              <a:buFont typeface="Arial" panose="020B0604020202020204" pitchFamily="34" charset="0"/>
              <a:buChar char="•"/>
            </a:pPr>
            <a:r>
              <a:rPr lang="en-US" sz="2400" dirty="0">
                <a:latin typeface="Arial" panose="020B0604020202020204" pitchFamily="34" charset="0"/>
                <a:cs typeface="Arial" panose="020B0604020202020204" pitchFamily="34" charset="0"/>
              </a:rPr>
              <a:t>Policy must be informed by </a:t>
            </a:r>
            <a:r>
              <a:rPr lang="en-US" sz="2400" i="1" u="sng" dirty="0">
                <a:latin typeface="Arial" panose="020B0604020202020204" pitchFamily="34" charset="0"/>
                <a:cs typeface="Arial" panose="020B0604020202020204" pitchFamily="34" charset="0"/>
              </a:rPr>
              <a:t>Risk</a:t>
            </a:r>
            <a:r>
              <a:rPr lang="en-US" sz="2400" dirty="0">
                <a:latin typeface="Arial" panose="020B0604020202020204" pitchFamily="34" charset="0"/>
                <a:cs typeface="Arial" panose="020B0604020202020204" pitchFamily="34" charset="0"/>
              </a:rPr>
              <a:t> and </a:t>
            </a:r>
            <a:r>
              <a:rPr lang="en-US" sz="2400" i="1" u="sng" dirty="0">
                <a:latin typeface="Arial" panose="020B0604020202020204" pitchFamily="34" charset="0"/>
                <a:cs typeface="Arial" panose="020B0604020202020204" pitchFamily="34" charset="0"/>
              </a:rPr>
              <a:t>Threat</a:t>
            </a:r>
            <a:r>
              <a:rPr lang="en-US" sz="2400" dirty="0">
                <a:latin typeface="Arial" panose="020B0604020202020204" pitchFamily="34" charset="0"/>
                <a:cs typeface="Arial" panose="020B0604020202020204" pitchFamily="34" charset="0"/>
              </a:rPr>
              <a:t> </a:t>
            </a:r>
          </a:p>
        </p:txBody>
      </p:sp>
      <p:pic>
        <p:nvPicPr>
          <p:cNvPr id="50" name="Picture 49">
            <a:extLst>
              <a:ext uri="{FF2B5EF4-FFF2-40B4-BE49-F238E27FC236}">
                <a16:creationId xmlns:a16="http://schemas.microsoft.com/office/drawing/2014/main" id="{5E7740B8-44E0-A84E-AF10-4024063DEB26}"/>
              </a:ext>
            </a:extLst>
          </p:cNvPr>
          <p:cNvPicPr>
            <a:picLocks noChangeAspect="1"/>
          </p:cNvPicPr>
          <p:nvPr/>
        </p:nvPicPr>
        <p:blipFill>
          <a:blip r:embed="rId3"/>
          <a:stretch>
            <a:fillRect/>
          </a:stretch>
        </p:blipFill>
        <p:spPr>
          <a:xfrm>
            <a:off x="10159811" y="2789736"/>
            <a:ext cx="1883875" cy="2274868"/>
          </a:xfrm>
          <a:prstGeom prst="rect">
            <a:avLst/>
          </a:prstGeom>
        </p:spPr>
      </p:pic>
      <p:pic>
        <p:nvPicPr>
          <p:cNvPr id="55" name="Picture 54">
            <a:extLst>
              <a:ext uri="{FF2B5EF4-FFF2-40B4-BE49-F238E27FC236}">
                <a16:creationId xmlns:a16="http://schemas.microsoft.com/office/drawing/2014/main" id="{5DD831E3-E72A-5B4C-B15A-F035FEF66A19}"/>
              </a:ext>
            </a:extLst>
          </p:cNvPr>
          <p:cNvPicPr>
            <a:picLocks noChangeAspect="1"/>
          </p:cNvPicPr>
          <p:nvPr/>
        </p:nvPicPr>
        <p:blipFill>
          <a:blip r:embed="rId4"/>
          <a:stretch>
            <a:fillRect/>
          </a:stretch>
        </p:blipFill>
        <p:spPr>
          <a:xfrm>
            <a:off x="4697896" y="2796130"/>
            <a:ext cx="2521221" cy="1548985"/>
          </a:xfrm>
          <a:prstGeom prst="rect">
            <a:avLst/>
          </a:prstGeom>
        </p:spPr>
      </p:pic>
      <p:pic>
        <p:nvPicPr>
          <p:cNvPr id="56" name="Picture 55">
            <a:extLst>
              <a:ext uri="{FF2B5EF4-FFF2-40B4-BE49-F238E27FC236}">
                <a16:creationId xmlns:a16="http://schemas.microsoft.com/office/drawing/2014/main" id="{2450C7C8-A9E3-EB4A-8244-BFD4470D53D5}"/>
              </a:ext>
            </a:extLst>
          </p:cNvPr>
          <p:cNvPicPr>
            <a:picLocks noChangeAspect="1"/>
          </p:cNvPicPr>
          <p:nvPr/>
        </p:nvPicPr>
        <p:blipFill>
          <a:blip r:embed="rId5"/>
          <a:stretch>
            <a:fillRect/>
          </a:stretch>
        </p:blipFill>
        <p:spPr>
          <a:xfrm>
            <a:off x="-25277" y="2789736"/>
            <a:ext cx="1641722" cy="2105837"/>
          </a:xfrm>
          <a:prstGeom prst="rect">
            <a:avLst/>
          </a:prstGeom>
        </p:spPr>
      </p:pic>
      <p:cxnSp>
        <p:nvCxnSpPr>
          <p:cNvPr id="61" name="Straight Arrow Connector 60">
            <a:extLst>
              <a:ext uri="{FF2B5EF4-FFF2-40B4-BE49-F238E27FC236}">
                <a16:creationId xmlns:a16="http://schemas.microsoft.com/office/drawing/2014/main" id="{2E939A9D-DC96-EB4C-AA48-87CFB23020ED}"/>
              </a:ext>
            </a:extLst>
          </p:cNvPr>
          <p:cNvCxnSpPr>
            <a:cxnSpLocks/>
            <a:stCxn id="55" idx="3"/>
          </p:cNvCxnSpPr>
          <p:nvPr/>
        </p:nvCxnSpPr>
        <p:spPr bwMode="auto">
          <a:xfrm>
            <a:off x="7219117" y="3570623"/>
            <a:ext cx="2946686" cy="0"/>
          </a:xfrm>
          <a:prstGeom prst="straightConnector1">
            <a:avLst/>
          </a:prstGeom>
          <a:ln w="50800">
            <a:headEnd type="triangle" w="med" len="med"/>
            <a:tailEnd type="triangle"/>
          </a:ln>
        </p:spPr>
        <p:style>
          <a:lnRef idx="3">
            <a:schemeClr val="accent4"/>
          </a:lnRef>
          <a:fillRef idx="0">
            <a:schemeClr val="accent4"/>
          </a:fillRef>
          <a:effectRef idx="2">
            <a:schemeClr val="accent4"/>
          </a:effectRef>
          <a:fontRef idx="minor">
            <a:schemeClr val="tx1"/>
          </a:fontRef>
        </p:style>
      </p:cxnSp>
      <p:sp>
        <p:nvSpPr>
          <p:cNvPr id="64" name="TextBox 63">
            <a:extLst>
              <a:ext uri="{FF2B5EF4-FFF2-40B4-BE49-F238E27FC236}">
                <a16:creationId xmlns:a16="http://schemas.microsoft.com/office/drawing/2014/main" id="{0A77C4A7-02F0-F94A-A136-FF6C1E9CA4B6}"/>
              </a:ext>
            </a:extLst>
          </p:cNvPr>
          <p:cNvSpPr txBox="1"/>
          <p:nvPr/>
        </p:nvSpPr>
        <p:spPr>
          <a:xfrm>
            <a:off x="7261225" y="3005524"/>
            <a:ext cx="1431235"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Data</a:t>
            </a:r>
          </a:p>
        </p:txBody>
      </p:sp>
      <p:sp>
        <p:nvSpPr>
          <p:cNvPr id="19" name="Slide Number Placeholder 5">
            <a:extLst>
              <a:ext uri="{FF2B5EF4-FFF2-40B4-BE49-F238E27FC236}">
                <a16:creationId xmlns:a16="http://schemas.microsoft.com/office/drawing/2014/main" id="{2D0E1064-F63F-5845-B048-D34C5BDD2925}"/>
              </a:ext>
            </a:extLst>
          </p:cNvPr>
          <p:cNvSpPr txBox="1">
            <a:spLocks/>
          </p:cNvSpPr>
          <p:nvPr/>
        </p:nvSpPr>
        <p:spPr>
          <a:xfrm>
            <a:off x="10860253" y="6284798"/>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2982691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DB61B3F-CBE9-E14E-BDE5-BCA9447C9B0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Why is Zero Trust So Important?</a:t>
            </a:r>
          </a:p>
        </p:txBody>
      </p:sp>
      <p:sp>
        <p:nvSpPr>
          <p:cNvPr id="5" name="Text Placeholder 4">
            <a:extLst>
              <a:ext uri="{FF2B5EF4-FFF2-40B4-BE49-F238E27FC236}">
                <a16:creationId xmlns:a16="http://schemas.microsoft.com/office/drawing/2014/main" id="{77E98A96-D2D9-6148-B4BC-86C8F6211490}"/>
              </a:ext>
            </a:extLst>
          </p:cNvPr>
          <p:cNvSpPr>
            <a:spLocks noGrp="1"/>
          </p:cNvSpPr>
          <p:nvPr>
            <p:ph sz="quarter" idx="11"/>
          </p:nvPr>
        </p:nvSpPr>
        <p:spPr>
          <a:xfrm>
            <a:off x="537962" y="1319904"/>
            <a:ext cx="7991403" cy="4509138"/>
          </a:xfrm>
        </p:spPr>
        <p:txBody>
          <a:bodyPr/>
          <a:lstStyle/>
          <a:p>
            <a:pPr>
              <a:buFont typeface="Wingdings" pitchFamily="2" charset="2"/>
              <a:buChar char="Ø"/>
            </a:pPr>
            <a:r>
              <a:rPr lang="en-US" b="1" dirty="0">
                <a:solidFill>
                  <a:srgbClr val="6DBE49"/>
                </a:solidFill>
              </a:rPr>
              <a:t>Hybrid Cloud </a:t>
            </a:r>
            <a:r>
              <a:rPr lang="en-US" dirty="0"/>
              <a:t>Environment - Not getting less “cloudy”</a:t>
            </a:r>
          </a:p>
          <a:p>
            <a:endParaRPr lang="en-US" dirty="0"/>
          </a:p>
          <a:p>
            <a:r>
              <a:rPr lang="en-US" dirty="0"/>
              <a:t>Security must be </a:t>
            </a:r>
            <a:r>
              <a:rPr lang="en-US" b="1" dirty="0">
                <a:solidFill>
                  <a:srgbClr val="6DBE49"/>
                </a:solidFill>
              </a:rPr>
              <a:t>Identity-based</a:t>
            </a:r>
            <a:r>
              <a:rPr lang="en-US" dirty="0"/>
              <a:t>, Not Perimeter-based</a:t>
            </a:r>
          </a:p>
          <a:p>
            <a:endParaRPr lang="en-US" dirty="0"/>
          </a:p>
          <a:p>
            <a:r>
              <a:rPr lang="en-US" dirty="0"/>
              <a:t>Threats Are More Advanced (</a:t>
            </a:r>
            <a:r>
              <a:rPr lang="en-US" b="1" dirty="0">
                <a:solidFill>
                  <a:srgbClr val="6DBE49"/>
                </a:solidFill>
              </a:rPr>
              <a:t>Inside and Outside</a:t>
            </a:r>
            <a:r>
              <a:rPr lang="en-US" dirty="0"/>
              <a:t>)</a:t>
            </a:r>
          </a:p>
          <a:p>
            <a:endParaRPr lang="en-US" dirty="0"/>
          </a:p>
          <a:p>
            <a:r>
              <a:rPr lang="en-US" dirty="0"/>
              <a:t>More Remote Users / Endpoints Than Ever – </a:t>
            </a:r>
            <a:r>
              <a:rPr lang="en-US" b="1" dirty="0">
                <a:solidFill>
                  <a:srgbClr val="6DBE49"/>
                </a:solidFill>
              </a:rPr>
              <a:t>Hyperconnectivity</a:t>
            </a:r>
            <a:r>
              <a:rPr lang="en-US" dirty="0"/>
              <a:t> – Need a more efficient approach</a:t>
            </a:r>
            <a:endParaRPr lang="en-US" b="1" dirty="0">
              <a:solidFill>
                <a:srgbClr val="6DBE49"/>
              </a:solidFill>
            </a:endParaRPr>
          </a:p>
        </p:txBody>
      </p:sp>
      <p:grpSp>
        <p:nvGrpSpPr>
          <p:cNvPr id="6" name="Group 5">
            <a:extLst>
              <a:ext uri="{FF2B5EF4-FFF2-40B4-BE49-F238E27FC236}">
                <a16:creationId xmlns:a16="http://schemas.microsoft.com/office/drawing/2014/main" id="{CCB6D60A-E931-F24A-93AD-18AC0A4488DC}"/>
              </a:ext>
            </a:extLst>
          </p:cNvPr>
          <p:cNvGrpSpPr/>
          <p:nvPr/>
        </p:nvGrpSpPr>
        <p:grpSpPr>
          <a:xfrm>
            <a:off x="8945098" y="906964"/>
            <a:ext cx="2568753" cy="2134869"/>
            <a:chOff x="6311946" y="1753721"/>
            <a:chExt cx="1926566" cy="1601152"/>
          </a:xfrm>
        </p:grpSpPr>
        <p:pic>
          <p:nvPicPr>
            <p:cNvPr id="7" name="Picture 6" descr="A picture containing white, dark, night sky&#10;&#10;Description automatically generated">
              <a:extLst>
                <a:ext uri="{FF2B5EF4-FFF2-40B4-BE49-F238E27FC236}">
                  <a16:creationId xmlns:a16="http://schemas.microsoft.com/office/drawing/2014/main" id="{5AC19A80-3770-F347-802F-E030DD5AF6EB}"/>
                </a:ext>
              </a:extLst>
            </p:cNvPr>
            <p:cNvPicPr>
              <a:picLocks noChangeAspect="1"/>
            </p:cNvPicPr>
            <p:nvPr/>
          </p:nvPicPr>
          <p:blipFill>
            <a:blip r:embed="rId3"/>
            <a:stretch>
              <a:fillRect/>
            </a:stretch>
          </p:blipFill>
          <p:spPr>
            <a:xfrm>
              <a:off x="6748525" y="1753721"/>
              <a:ext cx="1278063" cy="1278063"/>
            </a:xfrm>
            <a:prstGeom prst="rect">
              <a:avLst/>
            </a:prstGeom>
          </p:spPr>
        </p:pic>
        <p:sp>
          <p:nvSpPr>
            <p:cNvPr id="8" name="Oval 7">
              <a:extLst>
                <a:ext uri="{FF2B5EF4-FFF2-40B4-BE49-F238E27FC236}">
                  <a16:creationId xmlns:a16="http://schemas.microsoft.com/office/drawing/2014/main" id="{5541686B-F9A5-0246-8FF9-42710EBD1B7C}"/>
                </a:ext>
              </a:extLst>
            </p:cNvPr>
            <p:cNvSpPr/>
            <p:nvPr/>
          </p:nvSpPr>
          <p:spPr>
            <a:xfrm>
              <a:off x="7179782" y="2255926"/>
              <a:ext cx="908719" cy="908719"/>
            </a:xfrm>
            <a:prstGeom prst="ellipse">
              <a:avLst/>
            </a:prstGeom>
            <a:solidFill>
              <a:schemeClr val="tx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9" name="TextBox 8">
              <a:extLst>
                <a:ext uri="{FF2B5EF4-FFF2-40B4-BE49-F238E27FC236}">
                  <a16:creationId xmlns:a16="http://schemas.microsoft.com/office/drawing/2014/main" id="{45E0C7D3-4533-DC4E-A834-253F8F07F01F}"/>
                </a:ext>
              </a:extLst>
            </p:cNvPr>
            <p:cNvSpPr txBox="1"/>
            <p:nvPr/>
          </p:nvSpPr>
          <p:spPr>
            <a:xfrm>
              <a:off x="6311946" y="2423945"/>
              <a:ext cx="1926566" cy="930928"/>
            </a:xfrm>
            <a:prstGeom prst="rect">
              <a:avLst/>
            </a:prstGeom>
            <a:noFill/>
          </p:spPr>
          <p:txBody>
            <a:bodyPr wrap="square" rtlCol="0">
              <a:spAutoFit/>
            </a:bodyPr>
            <a:lstStyle/>
            <a:p>
              <a:pPr defTabSz="609295"/>
              <a:r>
                <a:rPr lang="en-US" sz="3733" dirty="0">
                  <a:latin typeface="CiscoSansTT ExtraLight"/>
                </a:rPr>
                <a:t>Greater Complexity</a:t>
              </a:r>
            </a:p>
          </p:txBody>
        </p:sp>
      </p:grpSp>
      <p:grpSp>
        <p:nvGrpSpPr>
          <p:cNvPr id="10" name="Group 9">
            <a:extLst>
              <a:ext uri="{FF2B5EF4-FFF2-40B4-BE49-F238E27FC236}">
                <a16:creationId xmlns:a16="http://schemas.microsoft.com/office/drawing/2014/main" id="{9C03A4EA-86FE-FF41-B818-28B0ABE8D82E}"/>
              </a:ext>
            </a:extLst>
          </p:cNvPr>
          <p:cNvGrpSpPr/>
          <p:nvPr/>
        </p:nvGrpSpPr>
        <p:grpSpPr>
          <a:xfrm rot="16200000">
            <a:off x="8843948" y="1113195"/>
            <a:ext cx="222363" cy="1137051"/>
            <a:chOff x="4118632" y="1306180"/>
            <a:chExt cx="130932" cy="669519"/>
          </a:xfrm>
        </p:grpSpPr>
        <p:cxnSp>
          <p:nvCxnSpPr>
            <p:cNvPr id="11" name="Straight Arrow Connector 10">
              <a:extLst>
                <a:ext uri="{FF2B5EF4-FFF2-40B4-BE49-F238E27FC236}">
                  <a16:creationId xmlns:a16="http://schemas.microsoft.com/office/drawing/2014/main" id="{6BEECB48-9DDA-814F-9AD4-34488A138393}"/>
                </a:ext>
              </a:extLst>
            </p:cNvPr>
            <p:cNvCxnSpPr>
              <a:cxnSpLocks/>
            </p:cNvCxnSpPr>
            <p:nvPr/>
          </p:nvCxnSpPr>
          <p:spPr>
            <a:xfrm>
              <a:off x="4184556" y="1415632"/>
              <a:ext cx="0" cy="430734"/>
            </a:xfrm>
            <a:prstGeom prst="straightConnector1">
              <a:avLst/>
            </a:prstGeom>
            <a:solidFill>
              <a:srgbClr val="FFFFFF"/>
            </a:solidFill>
            <a:ln w="12700" cap="flat" cmpd="sng" algn="ctr">
              <a:solidFill>
                <a:srgbClr val="0D274D"/>
              </a:solidFill>
              <a:prstDash val="solid"/>
              <a:miter lim="800000"/>
              <a:headEnd type="none" w="med" len="med"/>
              <a:tailEnd type="none" w="med" len="med"/>
            </a:ln>
            <a:effectLst/>
          </p:spPr>
        </p:cxnSp>
        <p:sp>
          <p:nvSpPr>
            <p:cNvPr id="12" name="Isosceles Triangle 49">
              <a:extLst>
                <a:ext uri="{FF2B5EF4-FFF2-40B4-BE49-F238E27FC236}">
                  <a16:creationId xmlns:a16="http://schemas.microsoft.com/office/drawing/2014/main" id="{36387219-64B6-374F-B8ED-BB82D94576A7}"/>
                </a:ext>
              </a:extLst>
            </p:cNvPr>
            <p:cNvSpPr/>
            <p:nvPr/>
          </p:nvSpPr>
          <p:spPr>
            <a:xfrm rot="10800000">
              <a:off x="4118632" y="1871757"/>
              <a:ext cx="130932" cy="103942"/>
            </a:xfrm>
            <a:custGeom>
              <a:avLst/>
              <a:gdLst>
                <a:gd name="connsiteX0" fmla="*/ 0 w 1303984"/>
                <a:gd name="connsiteY0" fmla="*/ 1124127 h 1124127"/>
                <a:gd name="connsiteX1" fmla="*/ 651992 w 1303984"/>
                <a:gd name="connsiteY1" fmla="*/ 0 h 1124127"/>
                <a:gd name="connsiteX2" fmla="*/ 1303984 w 1303984"/>
                <a:gd name="connsiteY2" fmla="*/ 1124127 h 1124127"/>
                <a:gd name="connsiteX3" fmla="*/ 0 w 1303984"/>
                <a:gd name="connsiteY3" fmla="*/ 1124127 h 1124127"/>
                <a:gd name="connsiteX0" fmla="*/ 0 w 1303984"/>
                <a:gd name="connsiteY0" fmla="*/ 1124127 h 1124127"/>
                <a:gd name="connsiteX1" fmla="*/ 651992 w 1303984"/>
                <a:gd name="connsiteY1" fmla="*/ 0 h 1124127"/>
                <a:gd name="connsiteX2" fmla="*/ 721932 w 1303984"/>
                <a:gd name="connsiteY2" fmla="*/ 116865 h 1124127"/>
                <a:gd name="connsiteX3" fmla="*/ 1303984 w 1303984"/>
                <a:gd name="connsiteY3" fmla="*/ 1124127 h 1124127"/>
                <a:gd name="connsiteX4" fmla="*/ 0 w 1303984"/>
                <a:gd name="connsiteY4" fmla="*/ 1124127 h 1124127"/>
                <a:gd name="connsiteX0" fmla="*/ 0 w 1303984"/>
                <a:gd name="connsiteY0" fmla="*/ 1124127 h 1124127"/>
                <a:gd name="connsiteX1" fmla="*/ 583643 w 1303984"/>
                <a:gd name="connsiteY1" fmla="*/ 118276 h 1124127"/>
                <a:gd name="connsiteX2" fmla="*/ 651992 w 1303984"/>
                <a:gd name="connsiteY2" fmla="*/ 0 h 1124127"/>
                <a:gd name="connsiteX3" fmla="*/ 721932 w 1303984"/>
                <a:gd name="connsiteY3" fmla="*/ 116865 h 1124127"/>
                <a:gd name="connsiteX4" fmla="*/ 1303984 w 1303984"/>
                <a:gd name="connsiteY4" fmla="*/ 1124127 h 1124127"/>
                <a:gd name="connsiteX5" fmla="*/ 0 w 1303984"/>
                <a:gd name="connsiteY5" fmla="*/ 1124127 h 1124127"/>
                <a:gd name="connsiteX0" fmla="*/ 0 w 1303984"/>
                <a:gd name="connsiteY0" fmla="*/ 1007262 h 1007262"/>
                <a:gd name="connsiteX1" fmla="*/ 583643 w 1303984"/>
                <a:gd name="connsiteY1" fmla="*/ 1411 h 1007262"/>
                <a:gd name="connsiteX2" fmla="*/ 721932 w 1303984"/>
                <a:gd name="connsiteY2" fmla="*/ 0 h 1007262"/>
                <a:gd name="connsiteX3" fmla="*/ 1303984 w 1303984"/>
                <a:gd name="connsiteY3" fmla="*/ 1007262 h 1007262"/>
                <a:gd name="connsiteX4" fmla="*/ 0 w 1303984"/>
                <a:gd name="connsiteY4" fmla="*/ 1007262 h 1007262"/>
                <a:gd name="connsiteX0" fmla="*/ 0 w 1303984"/>
                <a:gd name="connsiteY0" fmla="*/ 1038935 h 1038935"/>
                <a:gd name="connsiteX1" fmla="*/ 583643 w 1303984"/>
                <a:gd name="connsiteY1" fmla="*/ 33084 h 1038935"/>
                <a:gd name="connsiteX2" fmla="*/ 721932 w 1303984"/>
                <a:gd name="connsiteY2" fmla="*/ 31673 h 1038935"/>
                <a:gd name="connsiteX3" fmla="*/ 1303984 w 1303984"/>
                <a:gd name="connsiteY3" fmla="*/ 1038935 h 1038935"/>
                <a:gd name="connsiteX4" fmla="*/ 0 w 1303984"/>
                <a:gd name="connsiteY4" fmla="*/ 1038935 h 1038935"/>
                <a:gd name="connsiteX0" fmla="*/ 0 w 1303984"/>
                <a:gd name="connsiteY0" fmla="*/ 1061592 h 1061592"/>
                <a:gd name="connsiteX1" fmla="*/ 583643 w 1303984"/>
                <a:gd name="connsiteY1" fmla="*/ 55741 h 1061592"/>
                <a:gd name="connsiteX2" fmla="*/ 721932 w 1303984"/>
                <a:gd name="connsiteY2" fmla="*/ 54330 h 1061592"/>
                <a:gd name="connsiteX3" fmla="*/ 1303984 w 1303984"/>
                <a:gd name="connsiteY3" fmla="*/ 1061592 h 1061592"/>
                <a:gd name="connsiteX4" fmla="*/ 0 w 1303984"/>
                <a:gd name="connsiteY4" fmla="*/ 1061592 h 1061592"/>
                <a:gd name="connsiteX0" fmla="*/ 0 w 1303984"/>
                <a:gd name="connsiteY0" fmla="*/ 1061592 h 1061592"/>
                <a:gd name="connsiteX1" fmla="*/ 60121 w 1303984"/>
                <a:gd name="connsiteY1" fmla="*/ 960263 h 1061592"/>
                <a:gd name="connsiteX2" fmla="*/ 583643 w 1303984"/>
                <a:gd name="connsiteY2" fmla="*/ 55741 h 1061592"/>
                <a:gd name="connsiteX3" fmla="*/ 721932 w 1303984"/>
                <a:gd name="connsiteY3" fmla="*/ 54330 h 1061592"/>
                <a:gd name="connsiteX4" fmla="*/ 1303984 w 1303984"/>
                <a:gd name="connsiteY4" fmla="*/ 1061592 h 1061592"/>
                <a:gd name="connsiteX5" fmla="*/ 0 w 1303984"/>
                <a:gd name="connsiteY5" fmla="*/ 1061592 h 1061592"/>
                <a:gd name="connsiteX0" fmla="*/ 0 w 1303984"/>
                <a:gd name="connsiteY0" fmla="*/ 1061592 h 1061592"/>
                <a:gd name="connsiteX1" fmla="*/ 60121 w 1303984"/>
                <a:gd name="connsiteY1" fmla="*/ 960263 h 1061592"/>
                <a:gd name="connsiteX2" fmla="*/ 583643 w 1303984"/>
                <a:gd name="connsiteY2" fmla="*/ 55741 h 1061592"/>
                <a:gd name="connsiteX3" fmla="*/ 721932 w 1303984"/>
                <a:gd name="connsiteY3" fmla="*/ 54330 h 1061592"/>
                <a:gd name="connsiteX4" fmla="*/ 1303984 w 1303984"/>
                <a:gd name="connsiteY4" fmla="*/ 1061592 h 1061592"/>
                <a:gd name="connsiteX5" fmla="*/ 119388 w 1303984"/>
                <a:gd name="connsiteY5" fmla="*/ 1060452 h 1061592"/>
                <a:gd name="connsiteX6" fmla="*/ 0 w 1303984"/>
                <a:gd name="connsiteY6" fmla="*/ 1061592 h 1061592"/>
                <a:gd name="connsiteX0" fmla="*/ 0 w 1303984"/>
                <a:gd name="connsiteY0" fmla="*/ 1061592 h 1061863"/>
                <a:gd name="connsiteX1" fmla="*/ 60121 w 1303984"/>
                <a:gd name="connsiteY1" fmla="*/ 960263 h 1061863"/>
                <a:gd name="connsiteX2" fmla="*/ 583643 w 1303984"/>
                <a:gd name="connsiteY2" fmla="*/ 55741 h 1061863"/>
                <a:gd name="connsiteX3" fmla="*/ 721932 w 1303984"/>
                <a:gd name="connsiteY3" fmla="*/ 54330 h 1061863"/>
                <a:gd name="connsiteX4" fmla="*/ 1303984 w 1303984"/>
                <a:gd name="connsiteY4" fmla="*/ 1061592 h 1061863"/>
                <a:gd name="connsiteX5" fmla="*/ 1194654 w 1303984"/>
                <a:gd name="connsiteY5" fmla="*/ 1061863 h 1061863"/>
                <a:gd name="connsiteX6" fmla="*/ 119388 w 1303984"/>
                <a:gd name="connsiteY6" fmla="*/ 1060452 h 1061863"/>
                <a:gd name="connsiteX7" fmla="*/ 0 w 1303984"/>
                <a:gd name="connsiteY7" fmla="*/ 1061592 h 1061863"/>
                <a:gd name="connsiteX0" fmla="*/ 0 w 1303984"/>
                <a:gd name="connsiteY0" fmla="*/ 1061592 h 1061863"/>
                <a:gd name="connsiteX1" fmla="*/ 60121 w 1303984"/>
                <a:gd name="connsiteY1" fmla="*/ 960263 h 1061863"/>
                <a:gd name="connsiteX2" fmla="*/ 583643 w 1303984"/>
                <a:gd name="connsiteY2" fmla="*/ 55741 h 1061863"/>
                <a:gd name="connsiteX3" fmla="*/ 721932 w 1303984"/>
                <a:gd name="connsiteY3" fmla="*/ 54330 h 1061863"/>
                <a:gd name="connsiteX4" fmla="*/ 1258154 w 1303984"/>
                <a:gd name="connsiteY4" fmla="*/ 972963 h 1061863"/>
                <a:gd name="connsiteX5" fmla="*/ 1303984 w 1303984"/>
                <a:gd name="connsiteY5" fmla="*/ 1061592 h 1061863"/>
                <a:gd name="connsiteX6" fmla="*/ 1194654 w 1303984"/>
                <a:gd name="connsiteY6" fmla="*/ 1061863 h 1061863"/>
                <a:gd name="connsiteX7" fmla="*/ 119388 w 1303984"/>
                <a:gd name="connsiteY7" fmla="*/ 1060452 h 1061863"/>
                <a:gd name="connsiteX8" fmla="*/ 0 w 1303984"/>
                <a:gd name="connsiteY8" fmla="*/ 1061592 h 1061863"/>
                <a:gd name="connsiteX0" fmla="*/ 59267 w 1243863"/>
                <a:gd name="connsiteY0" fmla="*/ 1060452 h 1061863"/>
                <a:gd name="connsiteX1" fmla="*/ 0 w 1243863"/>
                <a:gd name="connsiteY1" fmla="*/ 960263 h 1061863"/>
                <a:gd name="connsiteX2" fmla="*/ 523522 w 1243863"/>
                <a:gd name="connsiteY2" fmla="*/ 55741 h 1061863"/>
                <a:gd name="connsiteX3" fmla="*/ 661811 w 1243863"/>
                <a:gd name="connsiteY3" fmla="*/ 54330 h 1061863"/>
                <a:gd name="connsiteX4" fmla="*/ 1198033 w 1243863"/>
                <a:gd name="connsiteY4" fmla="*/ 972963 h 1061863"/>
                <a:gd name="connsiteX5" fmla="*/ 1243863 w 1243863"/>
                <a:gd name="connsiteY5" fmla="*/ 1061592 h 1061863"/>
                <a:gd name="connsiteX6" fmla="*/ 1134533 w 1243863"/>
                <a:gd name="connsiteY6" fmla="*/ 1061863 h 1061863"/>
                <a:gd name="connsiteX7" fmla="*/ 59267 w 1243863"/>
                <a:gd name="connsiteY7" fmla="*/ 1060452 h 1061863"/>
                <a:gd name="connsiteX0" fmla="*/ 59267 w 1243863"/>
                <a:gd name="connsiteY0" fmla="*/ 1060452 h 1061863"/>
                <a:gd name="connsiteX1" fmla="*/ 0 w 1243863"/>
                <a:gd name="connsiteY1" fmla="*/ 960263 h 1061863"/>
                <a:gd name="connsiteX2" fmla="*/ 523522 w 1243863"/>
                <a:gd name="connsiteY2" fmla="*/ 55741 h 1061863"/>
                <a:gd name="connsiteX3" fmla="*/ 661811 w 1243863"/>
                <a:gd name="connsiteY3" fmla="*/ 54330 h 1061863"/>
                <a:gd name="connsiteX4" fmla="*/ 1198033 w 1243863"/>
                <a:gd name="connsiteY4" fmla="*/ 972963 h 1061863"/>
                <a:gd name="connsiteX5" fmla="*/ 1234722 w 1243863"/>
                <a:gd name="connsiteY5" fmla="*/ 1042108 h 1061863"/>
                <a:gd name="connsiteX6" fmla="*/ 1243863 w 1243863"/>
                <a:gd name="connsiteY6" fmla="*/ 1061592 h 1061863"/>
                <a:gd name="connsiteX7" fmla="*/ 1134533 w 1243863"/>
                <a:gd name="connsiteY7" fmla="*/ 1061863 h 1061863"/>
                <a:gd name="connsiteX8" fmla="*/ 59267 w 1243863"/>
                <a:gd name="connsiteY8" fmla="*/ 1060452 h 1061863"/>
                <a:gd name="connsiteX0" fmla="*/ 71800 w 1256396"/>
                <a:gd name="connsiteY0" fmla="*/ 1060452 h 1061863"/>
                <a:gd name="connsiteX1" fmla="*/ 12533 w 1256396"/>
                <a:gd name="connsiteY1" fmla="*/ 960263 h 1061863"/>
                <a:gd name="connsiteX2" fmla="*/ 536055 w 1256396"/>
                <a:gd name="connsiteY2" fmla="*/ 55741 h 1061863"/>
                <a:gd name="connsiteX3" fmla="*/ 674344 w 1256396"/>
                <a:gd name="connsiteY3" fmla="*/ 54330 h 1061863"/>
                <a:gd name="connsiteX4" fmla="*/ 1210566 w 1256396"/>
                <a:gd name="connsiteY4" fmla="*/ 972963 h 1061863"/>
                <a:gd name="connsiteX5" fmla="*/ 1247255 w 1256396"/>
                <a:gd name="connsiteY5" fmla="*/ 1042108 h 1061863"/>
                <a:gd name="connsiteX6" fmla="*/ 1256396 w 1256396"/>
                <a:gd name="connsiteY6" fmla="*/ 1061592 h 1061863"/>
                <a:gd name="connsiteX7" fmla="*/ 1147066 w 1256396"/>
                <a:gd name="connsiteY7" fmla="*/ 1061863 h 1061863"/>
                <a:gd name="connsiteX8" fmla="*/ 71800 w 1256396"/>
                <a:gd name="connsiteY8" fmla="*/ 1060452 h 1061863"/>
                <a:gd name="connsiteX0" fmla="*/ 79691 w 1264287"/>
                <a:gd name="connsiteY0" fmla="*/ 1060452 h 1061863"/>
                <a:gd name="connsiteX1" fmla="*/ 20424 w 1264287"/>
                <a:gd name="connsiteY1" fmla="*/ 960263 h 1061863"/>
                <a:gd name="connsiteX2" fmla="*/ 543946 w 1264287"/>
                <a:gd name="connsiteY2" fmla="*/ 55741 h 1061863"/>
                <a:gd name="connsiteX3" fmla="*/ 682235 w 1264287"/>
                <a:gd name="connsiteY3" fmla="*/ 54330 h 1061863"/>
                <a:gd name="connsiteX4" fmla="*/ 1218457 w 1264287"/>
                <a:gd name="connsiteY4" fmla="*/ 972963 h 1061863"/>
                <a:gd name="connsiteX5" fmla="*/ 1255146 w 1264287"/>
                <a:gd name="connsiteY5" fmla="*/ 1042108 h 1061863"/>
                <a:gd name="connsiteX6" fmla="*/ 1264287 w 1264287"/>
                <a:gd name="connsiteY6" fmla="*/ 1061592 h 1061863"/>
                <a:gd name="connsiteX7" fmla="*/ 1154957 w 1264287"/>
                <a:gd name="connsiteY7" fmla="*/ 1061863 h 1061863"/>
                <a:gd name="connsiteX8" fmla="*/ 79691 w 1264287"/>
                <a:gd name="connsiteY8" fmla="*/ 1060452 h 1061863"/>
                <a:gd name="connsiteX0" fmla="*/ 79691 w 1255146"/>
                <a:gd name="connsiteY0" fmla="*/ 1060452 h 1061863"/>
                <a:gd name="connsiteX1" fmla="*/ 20424 w 1255146"/>
                <a:gd name="connsiteY1" fmla="*/ 960263 h 1061863"/>
                <a:gd name="connsiteX2" fmla="*/ 543946 w 1255146"/>
                <a:gd name="connsiteY2" fmla="*/ 55741 h 1061863"/>
                <a:gd name="connsiteX3" fmla="*/ 682235 w 1255146"/>
                <a:gd name="connsiteY3" fmla="*/ 54330 h 1061863"/>
                <a:gd name="connsiteX4" fmla="*/ 1218457 w 1255146"/>
                <a:gd name="connsiteY4" fmla="*/ 972963 h 1061863"/>
                <a:gd name="connsiteX5" fmla="*/ 1255146 w 1255146"/>
                <a:gd name="connsiteY5" fmla="*/ 1042108 h 1061863"/>
                <a:gd name="connsiteX6" fmla="*/ 1154957 w 1255146"/>
                <a:gd name="connsiteY6" fmla="*/ 1061863 h 1061863"/>
                <a:gd name="connsiteX7" fmla="*/ 79691 w 1255146"/>
                <a:gd name="connsiteY7" fmla="*/ 1060452 h 1061863"/>
                <a:gd name="connsiteX0" fmla="*/ 79691 w 1218457"/>
                <a:gd name="connsiteY0" fmla="*/ 1060452 h 1061863"/>
                <a:gd name="connsiteX1" fmla="*/ 20424 w 1218457"/>
                <a:gd name="connsiteY1" fmla="*/ 960263 h 1061863"/>
                <a:gd name="connsiteX2" fmla="*/ 543946 w 1218457"/>
                <a:gd name="connsiteY2" fmla="*/ 55741 h 1061863"/>
                <a:gd name="connsiteX3" fmla="*/ 682235 w 1218457"/>
                <a:gd name="connsiteY3" fmla="*/ 54330 h 1061863"/>
                <a:gd name="connsiteX4" fmla="*/ 1218457 w 1218457"/>
                <a:gd name="connsiteY4" fmla="*/ 972963 h 1061863"/>
                <a:gd name="connsiteX5" fmla="*/ 1154957 w 1218457"/>
                <a:gd name="connsiteY5" fmla="*/ 1061863 h 1061863"/>
                <a:gd name="connsiteX6" fmla="*/ 79691 w 1218457"/>
                <a:gd name="connsiteY6" fmla="*/ 1060452 h 1061863"/>
                <a:gd name="connsiteX0" fmla="*/ 79691 w 1231224"/>
                <a:gd name="connsiteY0" fmla="*/ 1060452 h 1061863"/>
                <a:gd name="connsiteX1" fmla="*/ 20424 w 1231224"/>
                <a:gd name="connsiteY1" fmla="*/ 960263 h 1061863"/>
                <a:gd name="connsiteX2" fmla="*/ 543946 w 1231224"/>
                <a:gd name="connsiteY2" fmla="*/ 55741 h 1061863"/>
                <a:gd name="connsiteX3" fmla="*/ 682235 w 1231224"/>
                <a:gd name="connsiteY3" fmla="*/ 54330 h 1061863"/>
                <a:gd name="connsiteX4" fmla="*/ 1218457 w 1231224"/>
                <a:gd name="connsiteY4" fmla="*/ 972963 h 1061863"/>
                <a:gd name="connsiteX5" fmla="*/ 1154957 w 1231224"/>
                <a:gd name="connsiteY5" fmla="*/ 1061863 h 1061863"/>
                <a:gd name="connsiteX6" fmla="*/ 79691 w 1231224"/>
                <a:gd name="connsiteY6" fmla="*/ 1060452 h 1061863"/>
                <a:gd name="connsiteX0" fmla="*/ 79691 w 1237470"/>
                <a:gd name="connsiteY0" fmla="*/ 1060452 h 1061863"/>
                <a:gd name="connsiteX1" fmla="*/ 20424 w 1237470"/>
                <a:gd name="connsiteY1" fmla="*/ 960263 h 1061863"/>
                <a:gd name="connsiteX2" fmla="*/ 543946 w 1237470"/>
                <a:gd name="connsiteY2" fmla="*/ 55741 h 1061863"/>
                <a:gd name="connsiteX3" fmla="*/ 682235 w 1237470"/>
                <a:gd name="connsiteY3" fmla="*/ 54330 h 1061863"/>
                <a:gd name="connsiteX4" fmla="*/ 1218457 w 1237470"/>
                <a:gd name="connsiteY4" fmla="*/ 972963 h 1061863"/>
                <a:gd name="connsiteX5" fmla="*/ 1154957 w 1237470"/>
                <a:gd name="connsiteY5" fmla="*/ 1061863 h 1061863"/>
                <a:gd name="connsiteX6" fmla="*/ 79691 w 1237470"/>
                <a:gd name="connsiteY6" fmla="*/ 1060452 h 1061863"/>
                <a:gd name="connsiteX0" fmla="*/ 79691 w 1237218"/>
                <a:gd name="connsiteY0" fmla="*/ 1060452 h 1061863"/>
                <a:gd name="connsiteX1" fmla="*/ 20424 w 1237218"/>
                <a:gd name="connsiteY1" fmla="*/ 960263 h 1061863"/>
                <a:gd name="connsiteX2" fmla="*/ 543946 w 1237218"/>
                <a:gd name="connsiteY2" fmla="*/ 55741 h 1061863"/>
                <a:gd name="connsiteX3" fmla="*/ 682235 w 1237218"/>
                <a:gd name="connsiteY3" fmla="*/ 54330 h 1061863"/>
                <a:gd name="connsiteX4" fmla="*/ 1218457 w 1237218"/>
                <a:gd name="connsiteY4" fmla="*/ 972963 h 1061863"/>
                <a:gd name="connsiteX5" fmla="*/ 1154957 w 1237218"/>
                <a:gd name="connsiteY5" fmla="*/ 1061863 h 1061863"/>
                <a:gd name="connsiteX6" fmla="*/ 79691 w 1237218"/>
                <a:gd name="connsiteY6" fmla="*/ 1060452 h 1061863"/>
                <a:gd name="connsiteX0" fmla="*/ 78292 w 1235819"/>
                <a:gd name="connsiteY0" fmla="*/ 1060452 h 1061863"/>
                <a:gd name="connsiteX1" fmla="*/ 19025 w 1235819"/>
                <a:gd name="connsiteY1" fmla="*/ 960263 h 1061863"/>
                <a:gd name="connsiteX2" fmla="*/ 542547 w 1235819"/>
                <a:gd name="connsiteY2" fmla="*/ 55741 h 1061863"/>
                <a:gd name="connsiteX3" fmla="*/ 680836 w 1235819"/>
                <a:gd name="connsiteY3" fmla="*/ 54330 h 1061863"/>
                <a:gd name="connsiteX4" fmla="*/ 1217058 w 1235819"/>
                <a:gd name="connsiteY4" fmla="*/ 972963 h 1061863"/>
                <a:gd name="connsiteX5" fmla="*/ 1153558 w 1235819"/>
                <a:gd name="connsiteY5" fmla="*/ 1061863 h 1061863"/>
                <a:gd name="connsiteX6" fmla="*/ 78292 w 1235819"/>
                <a:gd name="connsiteY6" fmla="*/ 1060452 h 1061863"/>
                <a:gd name="connsiteX0" fmla="*/ 73321 w 1230848"/>
                <a:gd name="connsiteY0" fmla="*/ 1060452 h 1061863"/>
                <a:gd name="connsiteX1" fmla="*/ 14054 w 1230848"/>
                <a:gd name="connsiteY1" fmla="*/ 960263 h 1061863"/>
                <a:gd name="connsiteX2" fmla="*/ 537576 w 1230848"/>
                <a:gd name="connsiteY2" fmla="*/ 55741 h 1061863"/>
                <a:gd name="connsiteX3" fmla="*/ 675865 w 1230848"/>
                <a:gd name="connsiteY3" fmla="*/ 54330 h 1061863"/>
                <a:gd name="connsiteX4" fmla="*/ 1212087 w 1230848"/>
                <a:gd name="connsiteY4" fmla="*/ 972963 h 1061863"/>
                <a:gd name="connsiteX5" fmla="*/ 1148587 w 1230848"/>
                <a:gd name="connsiteY5" fmla="*/ 1061863 h 1061863"/>
                <a:gd name="connsiteX6" fmla="*/ 73321 w 1230848"/>
                <a:gd name="connsiteY6" fmla="*/ 1060452 h 1061863"/>
                <a:gd name="connsiteX0" fmla="*/ 73321 w 1223150"/>
                <a:gd name="connsiteY0" fmla="*/ 1060452 h 1061863"/>
                <a:gd name="connsiteX1" fmla="*/ 14054 w 1223150"/>
                <a:gd name="connsiteY1" fmla="*/ 960263 h 1061863"/>
                <a:gd name="connsiteX2" fmla="*/ 537576 w 1223150"/>
                <a:gd name="connsiteY2" fmla="*/ 55741 h 1061863"/>
                <a:gd name="connsiteX3" fmla="*/ 675865 w 1223150"/>
                <a:gd name="connsiteY3" fmla="*/ 54330 h 1061863"/>
                <a:gd name="connsiteX4" fmla="*/ 1202210 w 1223150"/>
                <a:gd name="connsiteY4" fmla="*/ 957441 h 1061863"/>
                <a:gd name="connsiteX5" fmla="*/ 1148587 w 1223150"/>
                <a:gd name="connsiteY5" fmla="*/ 1061863 h 1061863"/>
                <a:gd name="connsiteX6" fmla="*/ 73321 w 1223150"/>
                <a:gd name="connsiteY6" fmla="*/ 1060452 h 1061863"/>
                <a:gd name="connsiteX0" fmla="*/ 73321 w 1223150"/>
                <a:gd name="connsiteY0" fmla="*/ 1071408 h 1072819"/>
                <a:gd name="connsiteX1" fmla="*/ 14054 w 1223150"/>
                <a:gd name="connsiteY1" fmla="*/ 971219 h 1072819"/>
                <a:gd name="connsiteX2" fmla="*/ 537576 w 1223150"/>
                <a:gd name="connsiteY2" fmla="*/ 66697 h 1072819"/>
                <a:gd name="connsiteX3" fmla="*/ 665987 w 1223150"/>
                <a:gd name="connsiteY3" fmla="*/ 45531 h 1072819"/>
                <a:gd name="connsiteX4" fmla="*/ 1202210 w 1223150"/>
                <a:gd name="connsiteY4" fmla="*/ 968397 h 1072819"/>
                <a:gd name="connsiteX5" fmla="*/ 1148587 w 1223150"/>
                <a:gd name="connsiteY5" fmla="*/ 1072819 h 1072819"/>
                <a:gd name="connsiteX6" fmla="*/ 73321 w 1223150"/>
                <a:gd name="connsiteY6" fmla="*/ 1071408 h 1072819"/>
                <a:gd name="connsiteX0" fmla="*/ 73321 w 1223150"/>
                <a:gd name="connsiteY0" fmla="*/ 1078156 h 1079567"/>
                <a:gd name="connsiteX1" fmla="*/ 14054 w 1223150"/>
                <a:gd name="connsiteY1" fmla="*/ 977967 h 1079567"/>
                <a:gd name="connsiteX2" fmla="*/ 548865 w 1223150"/>
                <a:gd name="connsiteY2" fmla="*/ 57923 h 1079567"/>
                <a:gd name="connsiteX3" fmla="*/ 665987 w 1223150"/>
                <a:gd name="connsiteY3" fmla="*/ 52279 h 1079567"/>
                <a:gd name="connsiteX4" fmla="*/ 1202210 w 1223150"/>
                <a:gd name="connsiteY4" fmla="*/ 975145 h 1079567"/>
                <a:gd name="connsiteX5" fmla="*/ 1148587 w 1223150"/>
                <a:gd name="connsiteY5" fmla="*/ 1079567 h 1079567"/>
                <a:gd name="connsiteX6" fmla="*/ 73321 w 1223150"/>
                <a:gd name="connsiteY6" fmla="*/ 1078156 h 1079567"/>
                <a:gd name="connsiteX0" fmla="*/ 73321 w 1223150"/>
                <a:gd name="connsiteY0" fmla="*/ 1070238 h 1071649"/>
                <a:gd name="connsiteX1" fmla="*/ 14054 w 1223150"/>
                <a:gd name="connsiteY1" fmla="*/ 970049 h 1071649"/>
                <a:gd name="connsiteX2" fmla="*/ 548865 w 1223150"/>
                <a:gd name="connsiteY2" fmla="*/ 50005 h 1071649"/>
                <a:gd name="connsiteX3" fmla="*/ 665987 w 1223150"/>
                <a:gd name="connsiteY3" fmla="*/ 44361 h 1071649"/>
                <a:gd name="connsiteX4" fmla="*/ 1202210 w 1223150"/>
                <a:gd name="connsiteY4" fmla="*/ 967227 h 1071649"/>
                <a:gd name="connsiteX5" fmla="*/ 1148587 w 1223150"/>
                <a:gd name="connsiteY5" fmla="*/ 1071649 h 1071649"/>
                <a:gd name="connsiteX6" fmla="*/ 73321 w 1223150"/>
                <a:gd name="connsiteY6" fmla="*/ 1070238 h 1071649"/>
                <a:gd name="connsiteX0" fmla="*/ 73321 w 1223150"/>
                <a:gd name="connsiteY0" fmla="*/ 1065392 h 1066803"/>
                <a:gd name="connsiteX1" fmla="*/ 14054 w 1223150"/>
                <a:gd name="connsiteY1" fmla="*/ 965203 h 1066803"/>
                <a:gd name="connsiteX2" fmla="*/ 548865 w 1223150"/>
                <a:gd name="connsiteY2" fmla="*/ 45159 h 1066803"/>
                <a:gd name="connsiteX3" fmla="*/ 665987 w 1223150"/>
                <a:gd name="connsiteY3" fmla="*/ 39515 h 1066803"/>
                <a:gd name="connsiteX4" fmla="*/ 1202210 w 1223150"/>
                <a:gd name="connsiteY4" fmla="*/ 962381 h 1066803"/>
                <a:gd name="connsiteX5" fmla="*/ 1148587 w 1223150"/>
                <a:gd name="connsiteY5" fmla="*/ 1066803 h 1066803"/>
                <a:gd name="connsiteX6" fmla="*/ 73321 w 1223150"/>
                <a:gd name="connsiteY6" fmla="*/ 1065392 h 106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50" h="1066803">
                  <a:moveTo>
                    <a:pt x="73321" y="1065392"/>
                  </a:moveTo>
                  <a:cubicBezTo>
                    <a:pt x="6998" y="1065863"/>
                    <a:pt x="-18401" y="1023999"/>
                    <a:pt x="14054" y="965203"/>
                  </a:cubicBezTo>
                  <a:lnTo>
                    <a:pt x="548865" y="45159"/>
                  </a:lnTo>
                  <a:cubicBezTo>
                    <a:pt x="587905" y="-15989"/>
                    <a:pt x="629769" y="-12226"/>
                    <a:pt x="665987" y="39515"/>
                  </a:cubicBezTo>
                  <a:lnTo>
                    <a:pt x="1202210" y="962381"/>
                  </a:lnTo>
                  <a:cubicBezTo>
                    <a:pt x="1247365" y="1017414"/>
                    <a:pt x="1214910" y="1066803"/>
                    <a:pt x="1148587" y="1066803"/>
                  </a:cubicBezTo>
                  <a:lnTo>
                    <a:pt x="73321" y="1065392"/>
                  </a:lnTo>
                  <a:close/>
                </a:path>
              </a:pathLst>
            </a:custGeom>
            <a:solidFill>
              <a:schemeClr val="accent1"/>
            </a:solidFill>
            <a:ln w="12700" cap="flat" cmpd="sng" algn="ctr">
              <a:solidFill>
                <a:srgbClr val="0D274D"/>
              </a:solidFill>
              <a:prstDash val="solid"/>
              <a:miter lim="800000"/>
              <a:headEnd type="triangl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defRPr/>
              </a:pPr>
              <a:endParaRPr lang="en-US" sz="2400" kern="0">
                <a:solidFill>
                  <a:srgbClr val="FFFFFF"/>
                </a:solidFill>
                <a:latin typeface="CiscoSansTT ExtraLight"/>
              </a:endParaRPr>
            </a:p>
          </p:txBody>
        </p:sp>
        <p:cxnSp>
          <p:nvCxnSpPr>
            <p:cNvPr id="13" name="Straight Connector 12">
              <a:extLst>
                <a:ext uri="{FF2B5EF4-FFF2-40B4-BE49-F238E27FC236}">
                  <a16:creationId xmlns:a16="http://schemas.microsoft.com/office/drawing/2014/main" id="{F4701F91-3211-BA4B-88D1-011C52E29206}"/>
                </a:ext>
              </a:extLst>
            </p:cNvPr>
            <p:cNvCxnSpPr>
              <a:cxnSpLocks/>
            </p:cNvCxnSpPr>
            <p:nvPr/>
          </p:nvCxnSpPr>
          <p:spPr>
            <a:xfrm>
              <a:off x="4128608" y="1306180"/>
              <a:ext cx="0" cy="341965"/>
            </a:xfrm>
            <a:prstGeom prst="line">
              <a:avLst/>
            </a:prstGeom>
            <a:noFill/>
            <a:ln w="12700" cap="flat" cmpd="sng" algn="ctr">
              <a:solidFill>
                <a:srgbClr val="00BCEB">
                  <a:shade val="95000"/>
                  <a:satMod val="105000"/>
                </a:srgbClr>
              </a:solidFill>
              <a:prstDash val="solid"/>
            </a:ln>
            <a:effectLst/>
          </p:spPr>
        </p:cxnSp>
      </p:grpSp>
      <p:sp>
        <p:nvSpPr>
          <p:cNvPr id="14" name="TextBox 13">
            <a:extLst>
              <a:ext uri="{FF2B5EF4-FFF2-40B4-BE49-F238E27FC236}">
                <a16:creationId xmlns:a16="http://schemas.microsoft.com/office/drawing/2014/main" id="{30402C22-5808-0D41-804D-EE09593857D1}"/>
              </a:ext>
            </a:extLst>
          </p:cNvPr>
          <p:cNvSpPr txBox="1"/>
          <p:nvPr/>
        </p:nvSpPr>
        <p:spPr>
          <a:xfrm>
            <a:off x="8945097" y="3785623"/>
            <a:ext cx="2827803" cy="1815690"/>
          </a:xfrm>
          <a:prstGeom prst="rect">
            <a:avLst/>
          </a:prstGeom>
          <a:noFill/>
        </p:spPr>
        <p:txBody>
          <a:bodyPr wrap="square" rtlCol="0">
            <a:spAutoFit/>
          </a:bodyPr>
          <a:lstStyle/>
          <a:p>
            <a:pPr defTabSz="609295"/>
            <a:r>
              <a:rPr lang="en-US" sz="3733" dirty="0">
                <a:latin typeface="CiscoSansTT ExtraLight"/>
              </a:rPr>
              <a:t>Solve with Greater Abstraction</a:t>
            </a:r>
          </a:p>
        </p:txBody>
      </p:sp>
      <p:grpSp>
        <p:nvGrpSpPr>
          <p:cNvPr id="16" name="Group 15">
            <a:extLst>
              <a:ext uri="{FF2B5EF4-FFF2-40B4-BE49-F238E27FC236}">
                <a16:creationId xmlns:a16="http://schemas.microsoft.com/office/drawing/2014/main" id="{59F6CFD6-F041-F94C-98AF-631E4E3BD829}"/>
              </a:ext>
            </a:extLst>
          </p:cNvPr>
          <p:cNvGrpSpPr/>
          <p:nvPr/>
        </p:nvGrpSpPr>
        <p:grpSpPr>
          <a:xfrm rot="16200000">
            <a:off x="8920960" y="3233263"/>
            <a:ext cx="222363" cy="1137051"/>
            <a:chOff x="4118632" y="1306180"/>
            <a:chExt cx="130932" cy="669519"/>
          </a:xfrm>
        </p:grpSpPr>
        <p:cxnSp>
          <p:nvCxnSpPr>
            <p:cNvPr id="17" name="Straight Arrow Connector 16">
              <a:extLst>
                <a:ext uri="{FF2B5EF4-FFF2-40B4-BE49-F238E27FC236}">
                  <a16:creationId xmlns:a16="http://schemas.microsoft.com/office/drawing/2014/main" id="{272FDB92-B371-DB4D-98A8-8B7AB5A7005E}"/>
                </a:ext>
              </a:extLst>
            </p:cNvPr>
            <p:cNvCxnSpPr>
              <a:cxnSpLocks/>
            </p:cNvCxnSpPr>
            <p:nvPr/>
          </p:nvCxnSpPr>
          <p:spPr>
            <a:xfrm>
              <a:off x="4184556" y="1415632"/>
              <a:ext cx="0" cy="430734"/>
            </a:xfrm>
            <a:prstGeom prst="straightConnector1">
              <a:avLst/>
            </a:prstGeom>
            <a:solidFill>
              <a:srgbClr val="FFFFFF"/>
            </a:solidFill>
            <a:ln w="12700" cap="flat" cmpd="sng" algn="ctr">
              <a:solidFill>
                <a:srgbClr val="0D274D"/>
              </a:solidFill>
              <a:prstDash val="solid"/>
              <a:miter lim="800000"/>
              <a:headEnd type="none" w="med" len="med"/>
              <a:tailEnd type="none" w="med" len="med"/>
            </a:ln>
            <a:effectLst/>
          </p:spPr>
        </p:cxnSp>
        <p:sp>
          <p:nvSpPr>
            <p:cNvPr id="18" name="Isosceles Triangle 49">
              <a:extLst>
                <a:ext uri="{FF2B5EF4-FFF2-40B4-BE49-F238E27FC236}">
                  <a16:creationId xmlns:a16="http://schemas.microsoft.com/office/drawing/2014/main" id="{5DD8D6DD-EA12-6E4E-836D-E93B0CEF7171}"/>
                </a:ext>
              </a:extLst>
            </p:cNvPr>
            <p:cNvSpPr/>
            <p:nvPr/>
          </p:nvSpPr>
          <p:spPr>
            <a:xfrm rot="10800000">
              <a:off x="4118632" y="1871757"/>
              <a:ext cx="130932" cy="103942"/>
            </a:xfrm>
            <a:custGeom>
              <a:avLst/>
              <a:gdLst>
                <a:gd name="connsiteX0" fmla="*/ 0 w 1303984"/>
                <a:gd name="connsiteY0" fmla="*/ 1124127 h 1124127"/>
                <a:gd name="connsiteX1" fmla="*/ 651992 w 1303984"/>
                <a:gd name="connsiteY1" fmla="*/ 0 h 1124127"/>
                <a:gd name="connsiteX2" fmla="*/ 1303984 w 1303984"/>
                <a:gd name="connsiteY2" fmla="*/ 1124127 h 1124127"/>
                <a:gd name="connsiteX3" fmla="*/ 0 w 1303984"/>
                <a:gd name="connsiteY3" fmla="*/ 1124127 h 1124127"/>
                <a:gd name="connsiteX0" fmla="*/ 0 w 1303984"/>
                <a:gd name="connsiteY0" fmla="*/ 1124127 h 1124127"/>
                <a:gd name="connsiteX1" fmla="*/ 651992 w 1303984"/>
                <a:gd name="connsiteY1" fmla="*/ 0 h 1124127"/>
                <a:gd name="connsiteX2" fmla="*/ 721932 w 1303984"/>
                <a:gd name="connsiteY2" fmla="*/ 116865 h 1124127"/>
                <a:gd name="connsiteX3" fmla="*/ 1303984 w 1303984"/>
                <a:gd name="connsiteY3" fmla="*/ 1124127 h 1124127"/>
                <a:gd name="connsiteX4" fmla="*/ 0 w 1303984"/>
                <a:gd name="connsiteY4" fmla="*/ 1124127 h 1124127"/>
                <a:gd name="connsiteX0" fmla="*/ 0 w 1303984"/>
                <a:gd name="connsiteY0" fmla="*/ 1124127 h 1124127"/>
                <a:gd name="connsiteX1" fmla="*/ 583643 w 1303984"/>
                <a:gd name="connsiteY1" fmla="*/ 118276 h 1124127"/>
                <a:gd name="connsiteX2" fmla="*/ 651992 w 1303984"/>
                <a:gd name="connsiteY2" fmla="*/ 0 h 1124127"/>
                <a:gd name="connsiteX3" fmla="*/ 721932 w 1303984"/>
                <a:gd name="connsiteY3" fmla="*/ 116865 h 1124127"/>
                <a:gd name="connsiteX4" fmla="*/ 1303984 w 1303984"/>
                <a:gd name="connsiteY4" fmla="*/ 1124127 h 1124127"/>
                <a:gd name="connsiteX5" fmla="*/ 0 w 1303984"/>
                <a:gd name="connsiteY5" fmla="*/ 1124127 h 1124127"/>
                <a:gd name="connsiteX0" fmla="*/ 0 w 1303984"/>
                <a:gd name="connsiteY0" fmla="*/ 1007262 h 1007262"/>
                <a:gd name="connsiteX1" fmla="*/ 583643 w 1303984"/>
                <a:gd name="connsiteY1" fmla="*/ 1411 h 1007262"/>
                <a:gd name="connsiteX2" fmla="*/ 721932 w 1303984"/>
                <a:gd name="connsiteY2" fmla="*/ 0 h 1007262"/>
                <a:gd name="connsiteX3" fmla="*/ 1303984 w 1303984"/>
                <a:gd name="connsiteY3" fmla="*/ 1007262 h 1007262"/>
                <a:gd name="connsiteX4" fmla="*/ 0 w 1303984"/>
                <a:gd name="connsiteY4" fmla="*/ 1007262 h 1007262"/>
                <a:gd name="connsiteX0" fmla="*/ 0 w 1303984"/>
                <a:gd name="connsiteY0" fmla="*/ 1038935 h 1038935"/>
                <a:gd name="connsiteX1" fmla="*/ 583643 w 1303984"/>
                <a:gd name="connsiteY1" fmla="*/ 33084 h 1038935"/>
                <a:gd name="connsiteX2" fmla="*/ 721932 w 1303984"/>
                <a:gd name="connsiteY2" fmla="*/ 31673 h 1038935"/>
                <a:gd name="connsiteX3" fmla="*/ 1303984 w 1303984"/>
                <a:gd name="connsiteY3" fmla="*/ 1038935 h 1038935"/>
                <a:gd name="connsiteX4" fmla="*/ 0 w 1303984"/>
                <a:gd name="connsiteY4" fmla="*/ 1038935 h 1038935"/>
                <a:gd name="connsiteX0" fmla="*/ 0 w 1303984"/>
                <a:gd name="connsiteY0" fmla="*/ 1061592 h 1061592"/>
                <a:gd name="connsiteX1" fmla="*/ 583643 w 1303984"/>
                <a:gd name="connsiteY1" fmla="*/ 55741 h 1061592"/>
                <a:gd name="connsiteX2" fmla="*/ 721932 w 1303984"/>
                <a:gd name="connsiteY2" fmla="*/ 54330 h 1061592"/>
                <a:gd name="connsiteX3" fmla="*/ 1303984 w 1303984"/>
                <a:gd name="connsiteY3" fmla="*/ 1061592 h 1061592"/>
                <a:gd name="connsiteX4" fmla="*/ 0 w 1303984"/>
                <a:gd name="connsiteY4" fmla="*/ 1061592 h 1061592"/>
                <a:gd name="connsiteX0" fmla="*/ 0 w 1303984"/>
                <a:gd name="connsiteY0" fmla="*/ 1061592 h 1061592"/>
                <a:gd name="connsiteX1" fmla="*/ 60121 w 1303984"/>
                <a:gd name="connsiteY1" fmla="*/ 960263 h 1061592"/>
                <a:gd name="connsiteX2" fmla="*/ 583643 w 1303984"/>
                <a:gd name="connsiteY2" fmla="*/ 55741 h 1061592"/>
                <a:gd name="connsiteX3" fmla="*/ 721932 w 1303984"/>
                <a:gd name="connsiteY3" fmla="*/ 54330 h 1061592"/>
                <a:gd name="connsiteX4" fmla="*/ 1303984 w 1303984"/>
                <a:gd name="connsiteY4" fmla="*/ 1061592 h 1061592"/>
                <a:gd name="connsiteX5" fmla="*/ 0 w 1303984"/>
                <a:gd name="connsiteY5" fmla="*/ 1061592 h 1061592"/>
                <a:gd name="connsiteX0" fmla="*/ 0 w 1303984"/>
                <a:gd name="connsiteY0" fmla="*/ 1061592 h 1061592"/>
                <a:gd name="connsiteX1" fmla="*/ 60121 w 1303984"/>
                <a:gd name="connsiteY1" fmla="*/ 960263 h 1061592"/>
                <a:gd name="connsiteX2" fmla="*/ 583643 w 1303984"/>
                <a:gd name="connsiteY2" fmla="*/ 55741 h 1061592"/>
                <a:gd name="connsiteX3" fmla="*/ 721932 w 1303984"/>
                <a:gd name="connsiteY3" fmla="*/ 54330 h 1061592"/>
                <a:gd name="connsiteX4" fmla="*/ 1303984 w 1303984"/>
                <a:gd name="connsiteY4" fmla="*/ 1061592 h 1061592"/>
                <a:gd name="connsiteX5" fmla="*/ 119388 w 1303984"/>
                <a:gd name="connsiteY5" fmla="*/ 1060452 h 1061592"/>
                <a:gd name="connsiteX6" fmla="*/ 0 w 1303984"/>
                <a:gd name="connsiteY6" fmla="*/ 1061592 h 1061592"/>
                <a:gd name="connsiteX0" fmla="*/ 0 w 1303984"/>
                <a:gd name="connsiteY0" fmla="*/ 1061592 h 1061863"/>
                <a:gd name="connsiteX1" fmla="*/ 60121 w 1303984"/>
                <a:gd name="connsiteY1" fmla="*/ 960263 h 1061863"/>
                <a:gd name="connsiteX2" fmla="*/ 583643 w 1303984"/>
                <a:gd name="connsiteY2" fmla="*/ 55741 h 1061863"/>
                <a:gd name="connsiteX3" fmla="*/ 721932 w 1303984"/>
                <a:gd name="connsiteY3" fmla="*/ 54330 h 1061863"/>
                <a:gd name="connsiteX4" fmla="*/ 1303984 w 1303984"/>
                <a:gd name="connsiteY4" fmla="*/ 1061592 h 1061863"/>
                <a:gd name="connsiteX5" fmla="*/ 1194654 w 1303984"/>
                <a:gd name="connsiteY5" fmla="*/ 1061863 h 1061863"/>
                <a:gd name="connsiteX6" fmla="*/ 119388 w 1303984"/>
                <a:gd name="connsiteY6" fmla="*/ 1060452 h 1061863"/>
                <a:gd name="connsiteX7" fmla="*/ 0 w 1303984"/>
                <a:gd name="connsiteY7" fmla="*/ 1061592 h 1061863"/>
                <a:gd name="connsiteX0" fmla="*/ 0 w 1303984"/>
                <a:gd name="connsiteY0" fmla="*/ 1061592 h 1061863"/>
                <a:gd name="connsiteX1" fmla="*/ 60121 w 1303984"/>
                <a:gd name="connsiteY1" fmla="*/ 960263 h 1061863"/>
                <a:gd name="connsiteX2" fmla="*/ 583643 w 1303984"/>
                <a:gd name="connsiteY2" fmla="*/ 55741 h 1061863"/>
                <a:gd name="connsiteX3" fmla="*/ 721932 w 1303984"/>
                <a:gd name="connsiteY3" fmla="*/ 54330 h 1061863"/>
                <a:gd name="connsiteX4" fmla="*/ 1258154 w 1303984"/>
                <a:gd name="connsiteY4" fmla="*/ 972963 h 1061863"/>
                <a:gd name="connsiteX5" fmla="*/ 1303984 w 1303984"/>
                <a:gd name="connsiteY5" fmla="*/ 1061592 h 1061863"/>
                <a:gd name="connsiteX6" fmla="*/ 1194654 w 1303984"/>
                <a:gd name="connsiteY6" fmla="*/ 1061863 h 1061863"/>
                <a:gd name="connsiteX7" fmla="*/ 119388 w 1303984"/>
                <a:gd name="connsiteY7" fmla="*/ 1060452 h 1061863"/>
                <a:gd name="connsiteX8" fmla="*/ 0 w 1303984"/>
                <a:gd name="connsiteY8" fmla="*/ 1061592 h 1061863"/>
                <a:gd name="connsiteX0" fmla="*/ 59267 w 1243863"/>
                <a:gd name="connsiteY0" fmla="*/ 1060452 h 1061863"/>
                <a:gd name="connsiteX1" fmla="*/ 0 w 1243863"/>
                <a:gd name="connsiteY1" fmla="*/ 960263 h 1061863"/>
                <a:gd name="connsiteX2" fmla="*/ 523522 w 1243863"/>
                <a:gd name="connsiteY2" fmla="*/ 55741 h 1061863"/>
                <a:gd name="connsiteX3" fmla="*/ 661811 w 1243863"/>
                <a:gd name="connsiteY3" fmla="*/ 54330 h 1061863"/>
                <a:gd name="connsiteX4" fmla="*/ 1198033 w 1243863"/>
                <a:gd name="connsiteY4" fmla="*/ 972963 h 1061863"/>
                <a:gd name="connsiteX5" fmla="*/ 1243863 w 1243863"/>
                <a:gd name="connsiteY5" fmla="*/ 1061592 h 1061863"/>
                <a:gd name="connsiteX6" fmla="*/ 1134533 w 1243863"/>
                <a:gd name="connsiteY6" fmla="*/ 1061863 h 1061863"/>
                <a:gd name="connsiteX7" fmla="*/ 59267 w 1243863"/>
                <a:gd name="connsiteY7" fmla="*/ 1060452 h 1061863"/>
                <a:gd name="connsiteX0" fmla="*/ 59267 w 1243863"/>
                <a:gd name="connsiteY0" fmla="*/ 1060452 h 1061863"/>
                <a:gd name="connsiteX1" fmla="*/ 0 w 1243863"/>
                <a:gd name="connsiteY1" fmla="*/ 960263 h 1061863"/>
                <a:gd name="connsiteX2" fmla="*/ 523522 w 1243863"/>
                <a:gd name="connsiteY2" fmla="*/ 55741 h 1061863"/>
                <a:gd name="connsiteX3" fmla="*/ 661811 w 1243863"/>
                <a:gd name="connsiteY3" fmla="*/ 54330 h 1061863"/>
                <a:gd name="connsiteX4" fmla="*/ 1198033 w 1243863"/>
                <a:gd name="connsiteY4" fmla="*/ 972963 h 1061863"/>
                <a:gd name="connsiteX5" fmla="*/ 1234722 w 1243863"/>
                <a:gd name="connsiteY5" fmla="*/ 1042108 h 1061863"/>
                <a:gd name="connsiteX6" fmla="*/ 1243863 w 1243863"/>
                <a:gd name="connsiteY6" fmla="*/ 1061592 h 1061863"/>
                <a:gd name="connsiteX7" fmla="*/ 1134533 w 1243863"/>
                <a:gd name="connsiteY7" fmla="*/ 1061863 h 1061863"/>
                <a:gd name="connsiteX8" fmla="*/ 59267 w 1243863"/>
                <a:gd name="connsiteY8" fmla="*/ 1060452 h 1061863"/>
                <a:gd name="connsiteX0" fmla="*/ 71800 w 1256396"/>
                <a:gd name="connsiteY0" fmla="*/ 1060452 h 1061863"/>
                <a:gd name="connsiteX1" fmla="*/ 12533 w 1256396"/>
                <a:gd name="connsiteY1" fmla="*/ 960263 h 1061863"/>
                <a:gd name="connsiteX2" fmla="*/ 536055 w 1256396"/>
                <a:gd name="connsiteY2" fmla="*/ 55741 h 1061863"/>
                <a:gd name="connsiteX3" fmla="*/ 674344 w 1256396"/>
                <a:gd name="connsiteY3" fmla="*/ 54330 h 1061863"/>
                <a:gd name="connsiteX4" fmla="*/ 1210566 w 1256396"/>
                <a:gd name="connsiteY4" fmla="*/ 972963 h 1061863"/>
                <a:gd name="connsiteX5" fmla="*/ 1247255 w 1256396"/>
                <a:gd name="connsiteY5" fmla="*/ 1042108 h 1061863"/>
                <a:gd name="connsiteX6" fmla="*/ 1256396 w 1256396"/>
                <a:gd name="connsiteY6" fmla="*/ 1061592 h 1061863"/>
                <a:gd name="connsiteX7" fmla="*/ 1147066 w 1256396"/>
                <a:gd name="connsiteY7" fmla="*/ 1061863 h 1061863"/>
                <a:gd name="connsiteX8" fmla="*/ 71800 w 1256396"/>
                <a:gd name="connsiteY8" fmla="*/ 1060452 h 1061863"/>
                <a:gd name="connsiteX0" fmla="*/ 79691 w 1264287"/>
                <a:gd name="connsiteY0" fmla="*/ 1060452 h 1061863"/>
                <a:gd name="connsiteX1" fmla="*/ 20424 w 1264287"/>
                <a:gd name="connsiteY1" fmla="*/ 960263 h 1061863"/>
                <a:gd name="connsiteX2" fmla="*/ 543946 w 1264287"/>
                <a:gd name="connsiteY2" fmla="*/ 55741 h 1061863"/>
                <a:gd name="connsiteX3" fmla="*/ 682235 w 1264287"/>
                <a:gd name="connsiteY3" fmla="*/ 54330 h 1061863"/>
                <a:gd name="connsiteX4" fmla="*/ 1218457 w 1264287"/>
                <a:gd name="connsiteY4" fmla="*/ 972963 h 1061863"/>
                <a:gd name="connsiteX5" fmla="*/ 1255146 w 1264287"/>
                <a:gd name="connsiteY5" fmla="*/ 1042108 h 1061863"/>
                <a:gd name="connsiteX6" fmla="*/ 1264287 w 1264287"/>
                <a:gd name="connsiteY6" fmla="*/ 1061592 h 1061863"/>
                <a:gd name="connsiteX7" fmla="*/ 1154957 w 1264287"/>
                <a:gd name="connsiteY7" fmla="*/ 1061863 h 1061863"/>
                <a:gd name="connsiteX8" fmla="*/ 79691 w 1264287"/>
                <a:gd name="connsiteY8" fmla="*/ 1060452 h 1061863"/>
                <a:gd name="connsiteX0" fmla="*/ 79691 w 1255146"/>
                <a:gd name="connsiteY0" fmla="*/ 1060452 h 1061863"/>
                <a:gd name="connsiteX1" fmla="*/ 20424 w 1255146"/>
                <a:gd name="connsiteY1" fmla="*/ 960263 h 1061863"/>
                <a:gd name="connsiteX2" fmla="*/ 543946 w 1255146"/>
                <a:gd name="connsiteY2" fmla="*/ 55741 h 1061863"/>
                <a:gd name="connsiteX3" fmla="*/ 682235 w 1255146"/>
                <a:gd name="connsiteY3" fmla="*/ 54330 h 1061863"/>
                <a:gd name="connsiteX4" fmla="*/ 1218457 w 1255146"/>
                <a:gd name="connsiteY4" fmla="*/ 972963 h 1061863"/>
                <a:gd name="connsiteX5" fmla="*/ 1255146 w 1255146"/>
                <a:gd name="connsiteY5" fmla="*/ 1042108 h 1061863"/>
                <a:gd name="connsiteX6" fmla="*/ 1154957 w 1255146"/>
                <a:gd name="connsiteY6" fmla="*/ 1061863 h 1061863"/>
                <a:gd name="connsiteX7" fmla="*/ 79691 w 1255146"/>
                <a:gd name="connsiteY7" fmla="*/ 1060452 h 1061863"/>
                <a:gd name="connsiteX0" fmla="*/ 79691 w 1218457"/>
                <a:gd name="connsiteY0" fmla="*/ 1060452 h 1061863"/>
                <a:gd name="connsiteX1" fmla="*/ 20424 w 1218457"/>
                <a:gd name="connsiteY1" fmla="*/ 960263 h 1061863"/>
                <a:gd name="connsiteX2" fmla="*/ 543946 w 1218457"/>
                <a:gd name="connsiteY2" fmla="*/ 55741 h 1061863"/>
                <a:gd name="connsiteX3" fmla="*/ 682235 w 1218457"/>
                <a:gd name="connsiteY3" fmla="*/ 54330 h 1061863"/>
                <a:gd name="connsiteX4" fmla="*/ 1218457 w 1218457"/>
                <a:gd name="connsiteY4" fmla="*/ 972963 h 1061863"/>
                <a:gd name="connsiteX5" fmla="*/ 1154957 w 1218457"/>
                <a:gd name="connsiteY5" fmla="*/ 1061863 h 1061863"/>
                <a:gd name="connsiteX6" fmla="*/ 79691 w 1218457"/>
                <a:gd name="connsiteY6" fmla="*/ 1060452 h 1061863"/>
                <a:gd name="connsiteX0" fmla="*/ 79691 w 1231224"/>
                <a:gd name="connsiteY0" fmla="*/ 1060452 h 1061863"/>
                <a:gd name="connsiteX1" fmla="*/ 20424 w 1231224"/>
                <a:gd name="connsiteY1" fmla="*/ 960263 h 1061863"/>
                <a:gd name="connsiteX2" fmla="*/ 543946 w 1231224"/>
                <a:gd name="connsiteY2" fmla="*/ 55741 h 1061863"/>
                <a:gd name="connsiteX3" fmla="*/ 682235 w 1231224"/>
                <a:gd name="connsiteY3" fmla="*/ 54330 h 1061863"/>
                <a:gd name="connsiteX4" fmla="*/ 1218457 w 1231224"/>
                <a:gd name="connsiteY4" fmla="*/ 972963 h 1061863"/>
                <a:gd name="connsiteX5" fmla="*/ 1154957 w 1231224"/>
                <a:gd name="connsiteY5" fmla="*/ 1061863 h 1061863"/>
                <a:gd name="connsiteX6" fmla="*/ 79691 w 1231224"/>
                <a:gd name="connsiteY6" fmla="*/ 1060452 h 1061863"/>
                <a:gd name="connsiteX0" fmla="*/ 79691 w 1237470"/>
                <a:gd name="connsiteY0" fmla="*/ 1060452 h 1061863"/>
                <a:gd name="connsiteX1" fmla="*/ 20424 w 1237470"/>
                <a:gd name="connsiteY1" fmla="*/ 960263 h 1061863"/>
                <a:gd name="connsiteX2" fmla="*/ 543946 w 1237470"/>
                <a:gd name="connsiteY2" fmla="*/ 55741 h 1061863"/>
                <a:gd name="connsiteX3" fmla="*/ 682235 w 1237470"/>
                <a:gd name="connsiteY3" fmla="*/ 54330 h 1061863"/>
                <a:gd name="connsiteX4" fmla="*/ 1218457 w 1237470"/>
                <a:gd name="connsiteY4" fmla="*/ 972963 h 1061863"/>
                <a:gd name="connsiteX5" fmla="*/ 1154957 w 1237470"/>
                <a:gd name="connsiteY5" fmla="*/ 1061863 h 1061863"/>
                <a:gd name="connsiteX6" fmla="*/ 79691 w 1237470"/>
                <a:gd name="connsiteY6" fmla="*/ 1060452 h 1061863"/>
                <a:gd name="connsiteX0" fmla="*/ 79691 w 1237218"/>
                <a:gd name="connsiteY0" fmla="*/ 1060452 h 1061863"/>
                <a:gd name="connsiteX1" fmla="*/ 20424 w 1237218"/>
                <a:gd name="connsiteY1" fmla="*/ 960263 h 1061863"/>
                <a:gd name="connsiteX2" fmla="*/ 543946 w 1237218"/>
                <a:gd name="connsiteY2" fmla="*/ 55741 h 1061863"/>
                <a:gd name="connsiteX3" fmla="*/ 682235 w 1237218"/>
                <a:gd name="connsiteY3" fmla="*/ 54330 h 1061863"/>
                <a:gd name="connsiteX4" fmla="*/ 1218457 w 1237218"/>
                <a:gd name="connsiteY4" fmla="*/ 972963 h 1061863"/>
                <a:gd name="connsiteX5" fmla="*/ 1154957 w 1237218"/>
                <a:gd name="connsiteY5" fmla="*/ 1061863 h 1061863"/>
                <a:gd name="connsiteX6" fmla="*/ 79691 w 1237218"/>
                <a:gd name="connsiteY6" fmla="*/ 1060452 h 1061863"/>
                <a:gd name="connsiteX0" fmla="*/ 78292 w 1235819"/>
                <a:gd name="connsiteY0" fmla="*/ 1060452 h 1061863"/>
                <a:gd name="connsiteX1" fmla="*/ 19025 w 1235819"/>
                <a:gd name="connsiteY1" fmla="*/ 960263 h 1061863"/>
                <a:gd name="connsiteX2" fmla="*/ 542547 w 1235819"/>
                <a:gd name="connsiteY2" fmla="*/ 55741 h 1061863"/>
                <a:gd name="connsiteX3" fmla="*/ 680836 w 1235819"/>
                <a:gd name="connsiteY3" fmla="*/ 54330 h 1061863"/>
                <a:gd name="connsiteX4" fmla="*/ 1217058 w 1235819"/>
                <a:gd name="connsiteY4" fmla="*/ 972963 h 1061863"/>
                <a:gd name="connsiteX5" fmla="*/ 1153558 w 1235819"/>
                <a:gd name="connsiteY5" fmla="*/ 1061863 h 1061863"/>
                <a:gd name="connsiteX6" fmla="*/ 78292 w 1235819"/>
                <a:gd name="connsiteY6" fmla="*/ 1060452 h 1061863"/>
                <a:gd name="connsiteX0" fmla="*/ 73321 w 1230848"/>
                <a:gd name="connsiteY0" fmla="*/ 1060452 h 1061863"/>
                <a:gd name="connsiteX1" fmla="*/ 14054 w 1230848"/>
                <a:gd name="connsiteY1" fmla="*/ 960263 h 1061863"/>
                <a:gd name="connsiteX2" fmla="*/ 537576 w 1230848"/>
                <a:gd name="connsiteY2" fmla="*/ 55741 h 1061863"/>
                <a:gd name="connsiteX3" fmla="*/ 675865 w 1230848"/>
                <a:gd name="connsiteY3" fmla="*/ 54330 h 1061863"/>
                <a:gd name="connsiteX4" fmla="*/ 1212087 w 1230848"/>
                <a:gd name="connsiteY4" fmla="*/ 972963 h 1061863"/>
                <a:gd name="connsiteX5" fmla="*/ 1148587 w 1230848"/>
                <a:gd name="connsiteY5" fmla="*/ 1061863 h 1061863"/>
                <a:gd name="connsiteX6" fmla="*/ 73321 w 1230848"/>
                <a:gd name="connsiteY6" fmla="*/ 1060452 h 1061863"/>
                <a:gd name="connsiteX0" fmla="*/ 73321 w 1223150"/>
                <a:gd name="connsiteY0" fmla="*/ 1060452 h 1061863"/>
                <a:gd name="connsiteX1" fmla="*/ 14054 w 1223150"/>
                <a:gd name="connsiteY1" fmla="*/ 960263 h 1061863"/>
                <a:gd name="connsiteX2" fmla="*/ 537576 w 1223150"/>
                <a:gd name="connsiteY2" fmla="*/ 55741 h 1061863"/>
                <a:gd name="connsiteX3" fmla="*/ 675865 w 1223150"/>
                <a:gd name="connsiteY3" fmla="*/ 54330 h 1061863"/>
                <a:gd name="connsiteX4" fmla="*/ 1202210 w 1223150"/>
                <a:gd name="connsiteY4" fmla="*/ 957441 h 1061863"/>
                <a:gd name="connsiteX5" fmla="*/ 1148587 w 1223150"/>
                <a:gd name="connsiteY5" fmla="*/ 1061863 h 1061863"/>
                <a:gd name="connsiteX6" fmla="*/ 73321 w 1223150"/>
                <a:gd name="connsiteY6" fmla="*/ 1060452 h 1061863"/>
                <a:gd name="connsiteX0" fmla="*/ 73321 w 1223150"/>
                <a:gd name="connsiteY0" fmla="*/ 1071408 h 1072819"/>
                <a:gd name="connsiteX1" fmla="*/ 14054 w 1223150"/>
                <a:gd name="connsiteY1" fmla="*/ 971219 h 1072819"/>
                <a:gd name="connsiteX2" fmla="*/ 537576 w 1223150"/>
                <a:gd name="connsiteY2" fmla="*/ 66697 h 1072819"/>
                <a:gd name="connsiteX3" fmla="*/ 665987 w 1223150"/>
                <a:gd name="connsiteY3" fmla="*/ 45531 h 1072819"/>
                <a:gd name="connsiteX4" fmla="*/ 1202210 w 1223150"/>
                <a:gd name="connsiteY4" fmla="*/ 968397 h 1072819"/>
                <a:gd name="connsiteX5" fmla="*/ 1148587 w 1223150"/>
                <a:gd name="connsiteY5" fmla="*/ 1072819 h 1072819"/>
                <a:gd name="connsiteX6" fmla="*/ 73321 w 1223150"/>
                <a:gd name="connsiteY6" fmla="*/ 1071408 h 1072819"/>
                <a:gd name="connsiteX0" fmla="*/ 73321 w 1223150"/>
                <a:gd name="connsiteY0" fmla="*/ 1078156 h 1079567"/>
                <a:gd name="connsiteX1" fmla="*/ 14054 w 1223150"/>
                <a:gd name="connsiteY1" fmla="*/ 977967 h 1079567"/>
                <a:gd name="connsiteX2" fmla="*/ 548865 w 1223150"/>
                <a:gd name="connsiteY2" fmla="*/ 57923 h 1079567"/>
                <a:gd name="connsiteX3" fmla="*/ 665987 w 1223150"/>
                <a:gd name="connsiteY3" fmla="*/ 52279 h 1079567"/>
                <a:gd name="connsiteX4" fmla="*/ 1202210 w 1223150"/>
                <a:gd name="connsiteY4" fmla="*/ 975145 h 1079567"/>
                <a:gd name="connsiteX5" fmla="*/ 1148587 w 1223150"/>
                <a:gd name="connsiteY5" fmla="*/ 1079567 h 1079567"/>
                <a:gd name="connsiteX6" fmla="*/ 73321 w 1223150"/>
                <a:gd name="connsiteY6" fmla="*/ 1078156 h 1079567"/>
                <a:gd name="connsiteX0" fmla="*/ 73321 w 1223150"/>
                <a:gd name="connsiteY0" fmla="*/ 1070238 h 1071649"/>
                <a:gd name="connsiteX1" fmla="*/ 14054 w 1223150"/>
                <a:gd name="connsiteY1" fmla="*/ 970049 h 1071649"/>
                <a:gd name="connsiteX2" fmla="*/ 548865 w 1223150"/>
                <a:gd name="connsiteY2" fmla="*/ 50005 h 1071649"/>
                <a:gd name="connsiteX3" fmla="*/ 665987 w 1223150"/>
                <a:gd name="connsiteY3" fmla="*/ 44361 h 1071649"/>
                <a:gd name="connsiteX4" fmla="*/ 1202210 w 1223150"/>
                <a:gd name="connsiteY4" fmla="*/ 967227 h 1071649"/>
                <a:gd name="connsiteX5" fmla="*/ 1148587 w 1223150"/>
                <a:gd name="connsiteY5" fmla="*/ 1071649 h 1071649"/>
                <a:gd name="connsiteX6" fmla="*/ 73321 w 1223150"/>
                <a:gd name="connsiteY6" fmla="*/ 1070238 h 1071649"/>
                <a:gd name="connsiteX0" fmla="*/ 73321 w 1223150"/>
                <a:gd name="connsiteY0" fmla="*/ 1065392 h 1066803"/>
                <a:gd name="connsiteX1" fmla="*/ 14054 w 1223150"/>
                <a:gd name="connsiteY1" fmla="*/ 965203 h 1066803"/>
                <a:gd name="connsiteX2" fmla="*/ 548865 w 1223150"/>
                <a:gd name="connsiteY2" fmla="*/ 45159 h 1066803"/>
                <a:gd name="connsiteX3" fmla="*/ 665987 w 1223150"/>
                <a:gd name="connsiteY3" fmla="*/ 39515 h 1066803"/>
                <a:gd name="connsiteX4" fmla="*/ 1202210 w 1223150"/>
                <a:gd name="connsiteY4" fmla="*/ 962381 h 1066803"/>
                <a:gd name="connsiteX5" fmla="*/ 1148587 w 1223150"/>
                <a:gd name="connsiteY5" fmla="*/ 1066803 h 1066803"/>
                <a:gd name="connsiteX6" fmla="*/ 73321 w 1223150"/>
                <a:gd name="connsiteY6" fmla="*/ 1065392 h 106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50" h="1066803">
                  <a:moveTo>
                    <a:pt x="73321" y="1065392"/>
                  </a:moveTo>
                  <a:cubicBezTo>
                    <a:pt x="6998" y="1065863"/>
                    <a:pt x="-18401" y="1023999"/>
                    <a:pt x="14054" y="965203"/>
                  </a:cubicBezTo>
                  <a:lnTo>
                    <a:pt x="548865" y="45159"/>
                  </a:lnTo>
                  <a:cubicBezTo>
                    <a:pt x="587905" y="-15989"/>
                    <a:pt x="629769" y="-12226"/>
                    <a:pt x="665987" y="39515"/>
                  </a:cubicBezTo>
                  <a:lnTo>
                    <a:pt x="1202210" y="962381"/>
                  </a:lnTo>
                  <a:cubicBezTo>
                    <a:pt x="1247365" y="1017414"/>
                    <a:pt x="1214910" y="1066803"/>
                    <a:pt x="1148587" y="1066803"/>
                  </a:cubicBezTo>
                  <a:lnTo>
                    <a:pt x="73321" y="1065392"/>
                  </a:lnTo>
                  <a:close/>
                </a:path>
              </a:pathLst>
            </a:custGeom>
            <a:solidFill>
              <a:schemeClr val="accent1"/>
            </a:solidFill>
            <a:ln w="12700" cap="flat" cmpd="sng" algn="ctr">
              <a:solidFill>
                <a:srgbClr val="0D274D"/>
              </a:solidFill>
              <a:prstDash val="solid"/>
              <a:miter lim="800000"/>
              <a:headEnd type="triangl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auto">
                <a:spcBef>
                  <a:spcPts val="0"/>
                </a:spcBef>
                <a:spcAft>
                  <a:spcPts val="0"/>
                </a:spcAft>
                <a:defRPr/>
              </a:pPr>
              <a:endParaRPr lang="en-US" sz="2400" kern="0">
                <a:solidFill>
                  <a:srgbClr val="FFFFFF"/>
                </a:solidFill>
                <a:latin typeface="CiscoSansTT ExtraLight"/>
              </a:endParaRPr>
            </a:p>
          </p:txBody>
        </p:sp>
        <p:cxnSp>
          <p:nvCxnSpPr>
            <p:cNvPr id="19" name="Straight Connector 18">
              <a:extLst>
                <a:ext uri="{FF2B5EF4-FFF2-40B4-BE49-F238E27FC236}">
                  <a16:creationId xmlns:a16="http://schemas.microsoft.com/office/drawing/2014/main" id="{8D79779C-FF2A-6445-8840-428B0B84BF9D}"/>
                </a:ext>
              </a:extLst>
            </p:cNvPr>
            <p:cNvCxnSpPr>
              <a:cxnSpLocks/>
            </p:cNvCxnSpPr>
            <p:nvPr/>
          </p:nvCxnSpPr>
          <p:spPr>
            <a:xfrm>
              <a:off x="4128608" y="1306180"/>
              <a:ext cx="0" cy="341965"/>
            </a:xfrm>
            <a:prstGeom prst="line">
              <a:avLst/>
            </a:prstGeom>
            <a:noFill/>
            <a:ln w="12700" cap="flat" cmpd="sng" algn="ctr">
              <a:solidFill>
                <a:srgbClr val="00BCEB">
                  <a:shade val="95000"/>
                  <a:satMod val="105000"/>
                </a:srgbClr>
              </a:solidFill>
              <a:prstDash val="solid"/>
            </a:ln>
            <a:effectLst/>
          </p:spPr>
        </p:cxnSp>
      </p:grpSp>
      <p:sp>
        <p:nvSpPr>
          <p:cNvPr id="20" name="Slide Number Placeholder 5">
            <a:extLst>
              <a:ext uri="{FF2B5EF4-FFF2-40B4-BE49-F238E27FC236}">
                <a16:creationId xmlns:a16="http://schemas.microsoft.com/office/drawing/2014/main" id="{CC49AD1B-FB63-D74B-9367-A66CFA7C5117}"/>
              </a:ext>
            </a:extLst>
          </p:cNvPr>
          <p:cNvSpPr txBox="1">
            <a:spLocks/>
          </p:cNvSpPr>
          <p:nvPr/>
        </p:nvSpPr>
        <p:spPr>
          <a:xfrm>
            <a:off x="11105940" y="628561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9</a:t>
            </a:fld>
            <a:endParaRPr lang="en-US" dirty="0"/>
          </a:p>
        </p:txBody>
      </p:sp>
    </p:spTree>
    <p:extLst>
      <p:ext uri="{BB962C8B-B14F-4D97-AF65-F5344CB8AC3E}">
        <p14:creationId xmlns:p14="http://schemas.microsoft.com/office/powerpoint/2010/main" val="18888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8C709B06-5FA7-40B8-A752-7128AA94FE0C}">
  <ds:schemaRefs>
    <ds:schemaRef ds:uri="http://schemas.microsoft.com/office/2006/metadata/properties"/>
    <ds:schemaRef ds:uri="http://www.w3.org/2000/xmlns/"/>
    <ds:schemaRef ds:uri="http://schemas.microsoft.com/sharepoint/v3"/>
    <ds:schemaRef ds:uri="http://www.w3.org/2001/XMLSchema-instance"/>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28382</TotalTime>
  <Words>11183</Words>
  <Application>Microsoft Macintosh PowerPoint</Application>
  <PresentationFormat>Widescreen</PresentationFormat>
  <Paragraphs>844</Paragraphs>
  <Slides>43</Slides>
  <Notes>42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Arial Narrow</vt:lpstr>
      <vt:lpstr>Calibri</vt:lpstr>
      <vt:lpstr>Ciscolight</vt:lpstr>
      <vt:lpstr>CiscoSansTT</vt:lpstr>
      <vt:lpstr>CiscoSansTT ExtraLight</vt:lpstr>
      <vt:lpstr>CiscoSansTT Light</vt:lpstr>
      <vt:lpstr>Tahoma</vt:lpstr>
      <vt:lpstr>Wingdings</vt:lpstr>
      <vt:lpstr>Blends</vt:lpstr>
      <vt:lpstr>1_Blends</vt:lpstr>
      <vt:lpstr>PowerPoint Presentation</vt:lpstr>
      <vt:lpstr>Learning Objectives</vt:lpstr>
      <vt:lpstr>Outline</vt:lpstr>
      <vt:lpstr>PowerPoint Presentation</vt:lpstr>
      <vt:lpstr>PowerPoint Presentation</vt:lpstr>
      <vt:lpstr>PowerPoint Presentation</vt:lpstr>
      <vt:lpstr>PowerPoint Presentation</vt:lpstr>
      <vt:lpstr>PowerPoint Presentation</vt:lpstr>
      <vt:lpstr>Why is Zero Trust So Important?</vt:lpstr>
      <vt:lpstr>Foundations of Cybersecurity – Zero Trust Philosophy Least Privileged Access to Applications for Users and Devices</vt:lpstr>
      <vt:lpstr>Zero Trust ... Everybody has a Different Perspective</vt:lpstr>
      <vt:lpstr>Zero Trust ... Everybody has a Different Perspective</vt:lpstr>
      <vt:lpstr>Zero Trust ... Everybody has a Different Perspective</vt:lpstr>
      <vt:lpstr>PowerPoint Presentation</vt:lpstr>
      <vt:lpstr>Zero Trust ... Everybody has a Different Perspective</vt:lpstr>
      <vt:lpstr>An Introduction to Zero Trust Architectures</vt:lpstr>
      <vt:lpstr>PowerPoint Presentation</vt:lpstr>
      <vt:lpstr>PowerPoint Presentation</vt:lpstr>
      <vt:lpstr>Zero Trust is a Design Approach</vt:lpstr>
      <vt:lpstr>NIST Zero Trust Architecture</vt:lpstr>
      <vt:lpstr>Zero Trust – NIST SP 800-207</vt:lpstr>
      <vt:lpstr>ZTA Applied to LVC Networks</vt:lpstr>
      <vt:lpstr>NIST Zero Trust Architecture Implementation</vt:lpstr>
      <vt:lpstr>Integrated Threat Intelligence</vt:lpstr>
      <vt:lpstr>Threat Intelligence Map</vt:lpstr>
      <vt:lpstr>Universal Zero Trust Tenants</vt:lpstr>
      <vt:lpstr>Secure Network Access, Data Center &amp; Hybrid Cloud</vt:lpstr>
      <vt:lpstr>Authorization</vt:lpstr>
      <vt:lpstr>SD-Access Defines and Applies Group-Based Policies</vt:lpstr>
      <vt:lpstr>Data Center Security</vt:lpstr>
      <vt:lpstr>Zero Trust – Continuous Cycles</vt:lpstr>
      <vt:lpstr>PowerPoint Presentation</vt:lpstr>
      <vt:lpstr>Secure Transport Securing Communications in LVC Networks &amp; Trustworthy Systems</vt:lpstr>
      <vt:lpstr>Secure Transport Challenges</vt:lpstr>
      <vt:lpstr>Commercial Solutions for Classified (CSfC)</vt:lpstr>
      <vt:lpstr>Secure Remote Solution – With Multi-Use Grey Management</vt:lpstr>
      <vt:lpstr>Trustworthy Systems &amp; Value Chain</vt:lpstr>
      <vt:lpstr>Tying IT All Together Zero Trust Philosophy Provides Security and Simplicity</vt:lpstr>
      <vt:lpstr>PowerPoint Presentation</vt:lpstr>
      <vt:lpstr>PowerPoint Presentation</vt:lpstr>
      <vt:lpstr>Learning Objectives</vt:lpstr>
      <vt:lpstr>Bibliography</vt:lpstr>
      <vt:lpstr>Q&amp;A</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Neil Lovering (nloverin)</cp:lastModifiedBy>
  <cp:revision>177</cp:revision>
  <cp:lastPrinted>2021-06-14T15:42:45Z</cp:lastPrinted>
  <dcterms:created xsi:type="dcterms:W3CDTF">2016-03-29T15:29:36Z</dcterms:created>
  <dcterms:modified xsi:type="dcterms:W3CDTF">2021-08-18T12:47:15Z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