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2"/>
  </p:notesMasterIdLst>
  <p:handoutMasterIdLst>
    <p:handoutMasterId r:id="rId73"/>
  </p:handoutMasterIdLst>
  <p:sldIdLst>
    <p:sldId id="290" r:id="rId5"/>
    <p:sldId id="5333" r:id="rId6"/>
    <p:sldId id="5327" r:id="rId7"/>
    <p:sldId id="322" r:id="rId8"/>
    <p:sldId id="282" r:id="rId9"/>
    <p:sldId id="5398" r:id="rId10"/>
    <p:sldId id="338" r:id="rId11"/>
    <p:sldId id="1358" r:id="rId12"/>
    <p:sldId id="5325" r:id="rId13"/>
    <p:sldId id="1248" r:id="rId14"/>
    <p:sldId id="1356" r:id="rId15"/>
    <p:sldId id="419" r:id="rId16"/>
    <p:sldId id="1361" r:id="rId17"/>
    <p:sldId id="1243" r:id="rId18"/>
    <p:sldId id="1099" r:id="rId19"/>
    <p:sldId id="489" r:id="rId20"/>
    <p:sldId id="286" r:id="rId21"/>
    <p:sldId id="592" r:id="rId22"/>
    <p:sldId id="2562" r:id="rId23"/>
    <p:sldId id="344" r:id="rId24"/>
    <p:sldId id="5332" r:id="rId25"/>
    <p:sldId id="274" r:id="rId26"/>
    <p:sldId id="275" r:id="rId27"/>
    <p:sldId id="5330" r:id="rId28"/>
    <p:sldId id="276" r:id="rId29"/>
    <p:sldId id="1247" r:id="rId30"/>
    <p:sldId id="340" r:id="rId31"/>
    <p:sldId id="341" r:id="rId32"/>
    <p:sldId id="278" r:id="rId33"/>
    <p:sldId id="279" r:id="rId34"/>
    <p:sldId id="342" r:id="rId35"/>
    <p:sldId id="561" r:id="rId36"/>
    <p:sldId id="2561" r:id="rId37"/>
    <p:sldId id="560" r:id="rId38"/>
    <p:sldId id="348" r:id="rId39"/>
    <p:sldId id="820" r:id="rId40"/>
    <p:sldId id="5329" r:id="rId41"/>
    <p:sldId id="304" r:id="rId42"/>
    <p:sldId id="593" r:id="rId43"/>
    <p:sldId id="349" r:id="rId44"/>
    <p:sldId id="308" r:id="rId45"/>
    <p:sldId id="309" r:id="rId46"/>
    <p:sldId id="310" r:id="rId47"/>
    <p:sldId id="312" r:id="rId48"/>
    <p:sldId id="311" r:id="rId49"/>
    <p:sldId id="5328" r:id="rId50"/>
    <p:sldId id="307" r:id="rId51"/>
    <p:sldId id="5331" r:id="rId52"/>
    <p:sldId id="589" r:id="rId53"/>
    <p:sldId id="588" r:id="rId54"/>
    <p:sldId id="590" r:id="rId55"/>
    <p:sldId id="2513" r:id="rId56"/>
    <p:sldId id="2517" r:id="rId57"/>
    <p:sldId id="284" r:id="rId58"/>
    <p:sldId id="2512" r:id="rId59"/>
    <p:sldId id="5334" r:id="rId60"/>
    <p:sldId id="595" r:id="rId61"/>
    <p:sldId id="313" r:id="rId62"/>
    <p:sldId id="5323" r:id="rId63"/>
    <p:sldId id="597" r:id="rId64"/>
    <p:sldId id="2515" r:id="rId65"/>
    <p:sldId id="2516" r:id="rId66"/>
    <p:sldId id="2560" r:id="rId67"/>
    <p:sldId id="5396" r:id="rId68"/>
    <p:sldId id="5397" r:id="rId69"/>
    <p:sldId id="352" r:id="rId70"/>
    <p:sldId id="5324" r:id="rId71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F10C65-C914-466E-8F2E-EF0B0948654E}">
          <p14:sldIdLst/>
        </p14:section>
        <p14:section name="Title" id="{2C58418F-B9BF-4A89-A219-6484B84FDBB3}">
          <p14:sldIdLst>
            <p14:sldId id="290"/>
          </p14:sldIdLst>
        </p14:section>
        <p14:section name="Agenda and Learning Objectives" id="{198E77A7-3B25-42E0-8010-D5B472EA5083}">
          <p14:sldIdLst>
            <p14:sldId id="5333"/>
            <p14:sldId id="5327"/>
          </p14:sldIdLst>
        </p14:section>
        <p14:section name="Intro Interoperability" id="{41B9A1E8-475E-4430-9D18-CC273A102455}">
          <p14:sldIdLst>
            <p14:sldId id="322"/>
            <p14:sldId id="282"/>
            <p14:sldId id="5398"/>
            <p14:sldId id="338"/>
            <p14:sldId id="1358"/>
            <p14:sldId id="5325"/>
            <p14:sldId id="1248"/>
          </p14:sldIdLst>
        </p14:section>
        <p14:section name="DDS Intro" id="{7F0E1F62-CF60-4BFE-AB51-7E8237912A25}">
          <p14:sldIdLst>
            <p14:sldId id="1356"/>
            <p14:sldId id="419"/>
            <p14:sldId id="1361"/>
            <p14:sldId id="1243"/>
          </p14:sldIdLst>
        </p14:section>
        <p14:section name="Data Centric Publish Subscribe" id="{8B705C76-18A9-48A9-9C95-A47AE385875E}">
          <p14:sldIdLst>
            <p14:sldId id="1099"/>
            <p14:sldId id="489"/>
          </p14:sldIdLst>
        </p14:section>
        <p14:section name="QoS" id="{F3BCEA31-6521-42B6-BBB3-34077EC3E67B}">
          <p14:sldIdLst>
            <p14:sldId id="286"/>
            <p14:sldId id="592"/>
            <p14:sldId id="2562"/>
            <p14:sldId id="344"/>
          </p14:sldIdLst>
        </p14:section>
        <p14:section name="WAN" id="{DAB0E916-774F-4416-8FE0-9305B413458A}">
          <p14:sldIdLst>
            <p14:sldId id="5332"/>
            <p14:sldId id="274"/>
            <p14:sldId id="275"/>
            <p14:sldId id="5330"/>
            <p14:sldId id="276"/>
          </p14:sldIdLst>
        </p14:section>
        <p14:section name="DDS Publish Subscribe API" id="{E72AB5F3-5E75-43FD-9CA2-C5C86FD87BCA}">
          <p14:sldIdLst>
            <p14:sldId id="1247"/>
            <p14:sldId id="340"/>
            <p14:sldId id="341"/>
            <p14:sldId id="278"/>
            <p14:sldId id="279"/>
            <p14:sldId id="342"/>
            <p14:sldId id="561"/>
            <p14:sldId id="2561"/>
            <p14:sldId id="560"/>
          </p14:sldIdLst>
        </p14:section>
        <p14:section name="DDS Secure" id="{91171C40-BA24-43BA-9834-8FDB8761A1AE}">
          <p14:sldIdLst>
            <p14:sldId id="348"/>
            <p14:sldId id="820"/>
            <p14:sldId id="5329"/>
            <p14:sldId id="304"/>
            <p14:sldId id="593"/>
            <p14:sldId id="349"/>
            <p14:sldId id="308"/>
            <p14:sldId id="309"/>
            <p14:sldId id="310"/>
            <p14:sldId id="312"/>
            <p14:sldId id="311"/>
            <p14:sldId id="5328"/>
            <p14:sldId id="307"/>
            <p14:sldId id="5331"/>
          </p14:sldIdLst>
        </p14:section>
        <p14:section name="DDS and LVC Simulations" id="{245B3BD1-C1EE-4FB7-A6EA-CB229EF56B22}">
          <p14:sldIdLst>
            <p14:sldId id="589"/>
            <p14:sldId id="588"/>
            <p14:sldId id="590"/>
            <p14:sldId id="2513"/>
            <p14:sldId id="2517"/>
            <p14:sldId id="284"/>
            <p14:sldId id="2512"/>
            <p14:sldId id="5334"/>
            <p14:sldId id="595"/>
            <p14:sldId id="313"/>
            <p14:sldId id="5323"/>
          </p14:sldIdLst>
        </p14:section>
        <p14:section name="DDS and SISO" id="{A188B929-69AF-4509-95B1-69C0D5D885A1}">
          <p14:sldIdLst>
            <p14:sldId id="597"/>
            <p14:sldId id="2515"/>
            <p14:sldId id="2516"/>
          </p14:sldIdLst>
        </p14:section>
        <p14:section name="Conclusion" id="{48BB5353-B1F2-4FFA-98C6-B111578AC935}">
          <p14:sldIdLst>
            <p14:sldId id="2560"/>
            <p14:sldId id="5396"/>
            <p14:sldId id="5397"/>
            <p14:sldId id="352"/>
            <p14:sldId id="5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77B0B"/>
    <a:srgbClr val="F4B978"/>
    <a:srgbClr val="D1D1F0"/>
    <a:srgbClr val="F88C2A"/>
    <a:srgbClr val="00B0F0"/>
    <a:srgbClr val="22458A"/>
    <a:srgbClr val="CC3300"/>
    <a:srgbClr val="2B56A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63" autoAdjust="0"/>
    <p:restoredTop sz="95226" autoAdjust="0"/>
  </p:normalViewPr>
  <p:slideViewPr>
    <p:cSldViewPr snapToGrid="0">
      <p:cViewPr varScale="1">
        <p:scale>
          <a:sx n="154" d="100"/>
          <a:sy n="154" d="100"/>
        </p:scale>
        <p:origin x="90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7A9F7-8B32-4A3F-B27A-650B5FF379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C8B133-795D-45E5-BD0B-6CEA94A86079}">
      <dgm:prSet/>
      <dgm:spPr>
        <a:solidFill>
          <a:srgbClr val="D1D1F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The OMG DDS specification has been be leveraged for the middleware APIs as well as the wire protocol</a:t>
          </a:r>
          <a:endParaRPr lang="en-US" dirty="0">
            <a:solidFill>
              <a:schemeClr val="tx1"/>
            </a:solidFill>
          </a:endParaRPr>
        </a:p>
      </dgm:t>
    </dgm:pt>
    <dgm:pt modelId="{BF0E110D-B0AC-4029-BF67-AEFF7E5123E3}" type="parTrans" cxnId="{28FB48F7-2C7B-44A4-BF35-B9BD9A653061}">
      <dgm:prSet/>
      <dgm:spPr/>
      <dgm:t>
        <a:bodyPr/>
        <a:lstStyle/>
        <a:p>
          <a:endParaRPr lang="en-US"/>
        </a:p>
      </dgm:t>
    </dgm:pt>
    <dgm:pt modelId="{2BEBE6CC-129D-48A2-A0B3-61EB753E4BD0}" type="sibTrans" cxnId="{28FB48F7-2C7B-44A4-BF35-B9BD9A653061}">
      <dgm:prSet/>
      <dgm:spPr/>
      <dgm:t>
        <a:bodyPr/>
        <a:lstStyle/>
        <a:p>
          <a:endParaRPr lang="en-US"/>
        </a:p>
      </dgm:t>
    </dgm:pt>
    <dgm:pt modelId="{D1D320C6-CB76-40FB-94AA-852E17B48EC5}">
      <dgm:prSet/>
      <dgm:spPr/>
      <dgm:t>
        <a:bodyPr/>
        <a:lstStyle/>
        <a:p>
          <a:r>
            <a:rPr lang="en-US" dirty="0"/>
            <a:t>APIs could use the OMG DDS API</a:t>
          </a:r>
        </a:p>
      </dgm:t>
    </dgm:pt>
    <dgm:pt modelId="{F1F178F1-68F0-4C2E-818D-12E196F62E7F}" type="parTrans" cxnId="{3FB0AC6A-DE86-4A98-AB45-BFFCDD9479BF}">
      <dgm:prSet/>
      <dgm:spPr/>
      <dgm:t>
        <a:bodyPr/>
        <a:lstStyle/>
        <a:p>
          <a:endParaRPr lang="en-US"/>
        </a:p>
      </dgm:t>
    </dgm:pt>
    <dgm:pt modelId="{537AF09C-4A4A-4180-A257-BAB497602BD3}" type="sibTrans" cxnId="{3FB0AC6A-DE86-4A98-AB45-BFFCDD9479BF}">
      <dgm:prSet/>
      <dgm:spPr/>
      <dgm:t>
        <a:bodyPr/>
        <a:lstStyle/>
        <a:p>
          <a:endParaRPr lang="en-US"/>
        </a:p>
      </dgm:t>
    </dgm:pt>
    <dgm:pt modelId="{21115003-AAA8-4CCB-8D4A-5EAACC0F4112}">
      <dgm:prSet/>
      <dgm:spPr/>
      <dgm:t>
        <a:bodyPr/>
        <a:lstStyle/>
        <a:p>
          <a:r>
            <a:rPr lang="en-US" dirty="0"/>
            <a:t>Wire protocol communications could use the Interoperability Wire protocol from OMG DDS</a:t>
          </a:r>
        </a:p>
      </dgm:t>
    </dgm:pt>
    <dgm:pt modelId="{9A181964-92CA-42FE-AF06-42A2C1F3ADF8}" type="parTrans" cxnId="{D4443B9D-0C7B-4EF0-BCE6-14214859A0E0}">
      <dgm:prSet/>
      <dgm:spPr/>
      <dgm:t>
        <a:bodyPr/>
        <a:lstStyle/>
        <a:p>
          <a:endParaRPr lang="en-US"/>
        </a:p>
      </dgm:t>
    </dgm:pt>
    <dgm:pt modelId="{4A98F497-5806-47BC-87F7-A2396B57D85F}" type="sibTrans" cxnId="{D4443B9D-0C7B-4EF0-BCE6-14214859A0E0}">
      <dgm:prSet/>
      <dgm:spPr/>
      <dgm:t>
        <a:bodyPr/>
        <a:lstStyle/>
        <a:p>
          <a:endParaRPr lang="en-US"/>
        </a:p>
      </dgm:t>
    </dgm:pt>
    <dgm:pt modelId="{2E32E769-0A3D-476B-BEC4-6B7BB58ECAA1}">
      <dgm:prSet/>
      <dgm:spPr/>
      <dgm:t>
        <a:bodyPr/>
        <a:lstStyle/>
        <a:p>
          <a:r>
            <a:rPr lang="en-US" dirty="0"/>
            <a:t>This combination would leverage the performance, scalability, robustness and interoperability from OMG DDS.</a:t>
          </a:r>
        </a:p>
      </dgm:t>
    </dgm:pt>
    <dgm:pt modelId="{248F7473-ABDA-4856-B7B4-4684582C0952}" type="parTrans" cxnId="{386FC436-C6F5-456D-9732-CBEAC3C7D2C9}">
      <dgm:prSet/>
      <dgm:spPr/>
      <dgm:t>
        <a:bodyPr/>
        <a:lstStyle/>
        <a:p>
          <a:endParaRPr lang="en-US"/>
        </a:p>
      </dgm:t>
    </dgm:pt>
    <dgm:pt modelId="{0F6F21F6-C960-43BB-B419-0C78E40CDBA1}" type="sibTrans" cxnId="{386FC436-C6F5-456D-9732-CBEAC3C7D2C9}">
      <dgm:prSet/>
      <dgm:spPr/>
      <dgm:t>
        <a:bodyPr/>
        <a:lstStyle/>
        <a:p>
          <a:endParaRPr lang="en-US"/>
        </a:p>
      </dgm:t>
    </dgm:pt>
    <dgm:pt modelId="{B5D34DEA-01C8-4AD8-BDA8-AF93C5BEBCE4}">
      <dgm:prSet/>
      <dgm:spPr>
        <a:solidFill>
          <a:srgbClr val="D1D1F0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The simulation entities from TENA/HLA/DIS could be leveraged</a:t>
          </a:r>
          <a:endParaRPr lang="en-US">
            <a:solidFill>
              <a:schemeClr val="tx1"/>
            </a:solidFill>
          </a:endParaRPr>
        </a:p>
      </dgm:t>
    </dgm:pt>
    <dgm:pt modelId="{3D812A2D-357C-4450-9CFC-558D7C5FA9CE}" type="parTrans" cxnId="{A037F91F-A2E8-4812-9540-379DA0180F46}">
      <dgm:prSet/>
      <dgm:spPr/>
      <dgm:t>
        <a:bodyPr/>
        <a:lstStyle/>
        <a:p>
          <a:endParaRPr lang="en-US"/>
        </a:p>
      </dgm:t>
    </dgm:pt>
    <dgm:pt modelId="{1CEE043E-B363-4C98-8E95-FB1E206C2ACD}" type="sibTrans" cxnId="{A037F91F-A2E8-4812-9540-379DA0180F46}">
      <dgm:prSet/>
      <dgm:spPr/>
      <dgm:t>
        <a:bodyPr/>
        <a:lstStyle/>
        <a:p>
          <a:endParaRPr lang="en-US"/>
        </a:p>
      </dgm:t>
    </dgm:pt>
    <dgm:pt modelId="{40A53CA9-C32B-450A-8256-0D0BE8263DEA}">
      <dgm:prSet/>
      <dgm:spPr/>
      <dgm:t>
        <a:bodyPr/>
        <a:lstStyle/>
        <a:p>
          <a:r>
            <a:rPr lang="en-US"/>
            <a:t>They would provide the “entity data model dictionary”</a:t>
          </a:r>
        </a:p>
      </dgm:t>
    </dgm:pt>
    <dgm:pt modelId="{84411C20-ED8E-44AF-82A1-EB6D11EF0525}" type="parTrans" cxnId="{90E229D8-7FFF-400F-A0E6-72F074DD91A0}">
      <dgm:prSet/>
      <dgm:spPr/>
      <dgm:t>
        <a:bodyPr/>
        <a:lstStyle/>
        <a:p>
          <a:endParaRPr lang="en-US"/>
        </a:p>
      </dgm:t>
    </dgm:pt>
    <dgm:pt modelId="{65C4B788-9B8E-45A6-AE3B-8597268FE03C}" type="sibTrans" cxnId="{90E229D8-7FFF-400F-A0E6-72F074DD91A0}">
      <dgm:prSet/>
      <dgm:spPr/>
      <dgm:t>
        <a:bodyPr/>
        <a:lstStyle/>
        <a:p>
          <a:endParaRPr lang="en-US"/>
        </a:p>
      </dgm:t>
    </dgm:pt>
    <dgm:pt modelId="{10C5B2B2-283F-416A-AF8D-545B4B270985}">
      <dgm:prSet/>
      <dgm:spPr/>
      <dgm:t>
        <a:bodyPr/>
        <a:lstStyle/>
        <a:p>
          <a:r>
            <a:rPr lang="en-US"/>
            <a:t>This would leverage the conventions and semantics of the simulation standards</a:t>
          </a:r>
        </a:p>
      </dgm:t>
    </dgm:pt>
    <dgm:pt modelId="{F73F1861-904D-4342-A461-05FC567567AE}" type="parTrans" cxnId="{9C5FEE76-12E3-4E07-99D3-4AB036240800}">
      <dgm:prSet/>
      <dgm:spPr/>
      <dgm:t>
        <a:bodyPr/>
        <a:lstStyle/>
        <a:p>
          <a:endParaRPr lang="en-US"/>
        </a:p>
      </dgm:t>
    </dgm:pt>
    <dgm:pt modelId="{47373F3C-72E5-4871-8F3A-BE9E088B8021}" type="sibTrans" cxnId="{9C5FEE76-12E3-4E07-99D3-4AB036240800}">
      <dgm:prSet/>
      <dgm:spPr/>
      <dgm:t>
        <a:bodyPr/>
        <a:lstStyle/>
        <a:p>
          <a:endParaRPr lang="en-US"/>
        </a:p>
      </dgm:t>
    </dgm:pt>
    <dgm:pt modelId="{2598B578-DD4F-43C9-8E5F-8AE68E4428C6}">
      <dgm:prSet/>
      <dgm:spPr>
        <a:solidFill>
          <a:srgbClr val="D1D1F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The simulation defined types could be described using the OMG DDS Extensible Types</a:t>
          </a:r>
          <a:endParaRPr lang="en-US" dirty="0">
            <a:solidFill>
              <a:schemeClr val="tx1"/>
            </a:solidFill>
          </a:endParaRPr>
        </a:p>
      </dgm:t>
    </dgm:pt>
    <dgm:pt modelId="{DCF27CA8-4111-4FFC-A569-53647163F362}" type="parTrans" cxnId="{32326908-D381-46F1-904E-C5E13DAD81CD}">
      <dgm:prSet/>
      <dgm:spPr/>
      <dgm:t>
        <a:bodyPr/>
        <a:lstStyle/>
        <a:p>
          <a:endParaRPr lang="en-US"/>
        </a:p>
      </dgm:t>
    </dgm:pt>
    <dgm:pt modelId="{27063DE9-514F-43FC-8716-34C5D2068220}" type="sibTrans" cxnId="{32326908-D381-46F1-904E-C5E13DAD81CD}">
      <dgm:prSet/>
      <dgm:spPr/>
      <dgm:t>
        <a:bodyPr/>
        <a:lstStyle/>
        <a:p>
          <a:endParaRPr lang="en-US"/>
        </a:p>
      </dgm:t>
    </dgm:pt>
    <dgm:pt modelId="{135531E2-76E7-40E1-9951-AE0C2AEDF0C3}">
      <dgm:prSet/>
      <dgm:spPr/>
      <dgm:t>
        <a:bodyPr/>
        <a:lstStyle/>
        <a:p>
          <a:r>
            <a:rPr lang="en-US" dirty="0"/>
            <a:t>This leverages the extensibility, dynamic APIs and backwards compatible path to type evolution of the DDS Type system</a:t>
          </a:r>
        </a:p>
      </dgm:t>
    </dgm:pt>
    <dgm:pt modelId="{F3A23F5E-6534-4C71-9F57-6DF6436EC036}" type="parTrans" cxnId="{F822BB99-1A49-49BD-A873-EB5BD9F249DE}">
      <dgm:prSet/>
      <dgm:spPr/>
      <dgm:t>
        <a:bodyPr/>
        <a:lstStyle/>
        <a:p>
          <a:endParaRPr lang="en-US"/>
        </a:p>
      </dgm:t>
    </dgm:pt>
    <dgm:pt modelId="{D199C2D4-34ED-4D71-A48F-AE7EE48E08FD}" type="sibTrans" cxnId="{F822BB99-1A49-49BD-A873-EB5BD9F249DE}">
      <dgm:prSet/>
      <dgm:spPr/>
      <dgm:t>
        <a:bodyPr/>
        <a:lstStyle/>
        <a:p>
          <a:endParaRPr lang="en-US"/>
        </a:p>
      </dgm:t>
    </dgm:pt>
    <dgm:pt modelId="{5193F918-E2C5-4384-AE31-D816C61F9FFA}">
      <dgm:prSet/>
      <dgm:spPr>
        <a:solidFill>
          <a:srgbClr val="D1D1F0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Gateways/brokers exist</a:t>
          </a:r>
          <a:endParaRPr lang="en-US">
            <a:solidFill>
              <a:schemeClr val="tx1"/>
            </a:solidFill>
          </a:endParaRPr>
        </a:p>
      </dgm:t>
    </dgm:pt>
    <dgm:pt modelId="{EB71896B-617B-4EE2-BF8E-5F161CB5EF19}" type="parTrans" cxnId="{03327AB2-617D-4A3B-8313-F17F5143B590}">
      <dgm:prSet/>
      <dgm:spPr/>
      <dgm:t>
        <a:bodyPr/>
        <a:lstStyle/>
        <a:p>
          <a:endParaRPr lang="en-US"/>
        </a:p>
      </dgm:t>
    </dgm:pt>
    <dgm:pt modelId="{C74DE960-92BB-4DB3-892A-16EE6F552E22}" type="sibTrans" cxnId="{03327AB2-617D-4A3B-8313-F17F5143B590}">
      <dgm:prSet/>
      <dgm:spPr/>
      <dgm:t>
        <a:bodyPr/>
        <a:lstStyle/>
        <a:p>
          <a:endParaRPr lang="en-US"/>
        </a:p>
      </dgm:t>
    </dgm:pt>
    <dgm:pt modelId="{795D95B2-9795-4548-B57A-C450873DD29A}">
      <dgm:prSet/>
      <dgm:spPr/>
      <dgm:t>
        <a:bodyPr/>
        <a:lstStyle/>
        <a:p>
          <a:r>
            <a:rPr lang="en-US" dirty="0"/>
            <a:t>HLA-RTI provider supports multiple OMG DDS Vendors</a:t>
          </a:r>
        </a:p>
      </dgm:t>
    </dgm:pt>
    <dgm:pt modelId="{DB293841-A6A1-4F3C-8D17-5422C43A5D80}" type="parTrans" cxnId="{66F4D7C5-EA2E-4E72-8403-5201279C7C3D}">
      <dgm:prSet/>
      <dgm:spPr/>
      <dgm:t>
        <a:bodyPr/>
        <a:lstStyle/>
        <a:p>
          <a:endParaRPr lang="en-US"/>
        </a:p>
      </dgm:t>
    </dgm:pt>
    <dgm:pt modelId="{24A85BA3-F4F5-48DF-B0B6-CDDD7AB0A073}" type="sibTrans" cxnId="{66F4D7C5-EA2E-4E72-8403-5201279C7C3D}">
      <dgm:prSet/>
      <dgm:spPr/>
      <dgm:t>
        <a:bodyPr/>
        <a:lstStyle/>
        <a:p>
          <a:endParaRPr lang="en-US"/>
        </a:p>
      </dgm:t>
    </dgm:pt>
    <dgm:pt modelId="{FD9A1BCE-9A90-423F-A4AF-575465319A0F}" type="pres">
      <dgm:prSet presAssocID="{5247A9F7-8B32-4A3F-B27A-650B5FF37922}" presName="linear" presStyleCnt="0">
        <dgm:presLayoutVars>
          <dgm:animLvl val="lvl"/>
          <dgm:resizeHandles val="exact"/>
        </dgm:presLayoutVars>
      </dgm:prSet>
      <dgm:spPr/>
    </dgm:pt>
    <dgm:pt modelId="{B2B93C05-35D3-40A2-B31E-F445CA17D176}" type="pres">
      <dgm:prSet presAssocID="{92C8B133-795D-45E5-BD0B-6CEA94A8607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4D99705-D23D-49F3-9F35-CE13BBB023C1}" type="pres">
      <dgm:prSet presAssocID="{92C8B133-795D-45E5-BD0B-6CEA94A86079}" presName="childText" presStyleLbl="revTx" presStyleIdx="0" presStyleCnt="4">
        <dgm:presLayoutVars>
          <dgm:bulletEnabled val="1"/>
        </dgm:presLayoutVars>
      </dgm:prSet>
      <dgm:spPr/>
    </dgm:pt>
    <dgm:pt modelId="{EABEF207-849B-4B7C-A725-7345A68BB94C}" type="pres">
      <dgm:prSet presAssocID="{B5D34DEA-01C8-4AD8-BDA8-AF93C5BEBCE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2C8F0C6-F92B-438A-85B2-6A4B4D09E6B5}" type="pres">
      <dgm:prSet presAssocID="{B5D34DEA-01C8-4AD8-BDA8-AF93C5BEBCE4}" presName="childText" presStyleLbl="revTx" presStyleIdx="1" presStyleCnt="4">
        <dgm:presLayoutVars>
          <dgm:bulletEnabled val="1"/>
        </dgm:presLayoutVars>
      </dgm:prSet>
      <dgm:spPr/>
    </dgm:pt>
    <dgm:pt modelId="{5324003B-D7B8-4E3F-A0A8-3235A6851AE7}" type="pres">
      <dgm:prSet presAssocID="{2598B578-DD4F-43C9-8E5F-8AE68E4428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EC36E5F-98F1-45D6-BB5F-4F8EFE2E3DA1}" type="pres">
      <dgm:prSet presAssocID="{2598B578-DD4F-43C9-8E5F-8AE68E4428C6}" presName="childText" presStyleLbl="revTx" presStyleIdx="2" presStyleCnt="4">
        <dgm:presLayoutVars>
          <dgm:bulletEnabled val="1"/>
        </dgm:presLayoutVars>
      </dgm:prSet>
      <dgm:spPr/>
    </dgm:pt>
    <dgm:pt modelId="{88119513-0F16-415A-AABF-8EBD124DAB4A}" type="pres">
      <dgm:prSet presAssocID="{5193F918-E2C5-4384-AE31-D816C61F9FF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589DA6D-CF06-4078-B46D-4E464956E4F9}" type="pres">
      <dgm:prSet presAssocID="{5193F918-E2C5-4384-AE31-D816C61F9FF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32326908-D381-46F1-904E-C5E13DAD81CD}" srcId="{5247A9F7-8B32-4A3F-B27A-650B5FF37922}" destId="{2598B578-DD4F-43C9-8E5F-8AE68E4428C6}" srcOrd="2" destOrd="0" parTransId="{DCF27CA8-4111-4FFC-A569-53647163F362}" sibTransId="{27063DE9-514F-43FC-8716-34C5D2068220}"/>
    <dgm:cxn modelId="{A037F91F-A2E8-4812-9540-379DA0180F46}" srcId="{5247A9F7-8B32-4A3F-B27A-650B5FF37922}" destId="{B5D34DEA-01C8-4AD8-BDA8-AF93C5BEBCE4}" srcOrd="1" destOrd="0" parTransId="{3D812A2D-357C-4450-9CFC-558D7C5FA9CE}" sibTransId="{1CEE043E-B363-4C98-8E95-FB1E206C2ACD}"/>
    <dgm:cxn modelId="{EAD6E023-1E2A-4D21-84A3-D5260E11F01F}" type="presOf" srcId="{92C8B133-795D-45E5-BD0B-6CEA94A86079}" destId="{B2B93C05-35D3-40A2-B31E-F445CA17D176}" srcOrd="0" destOrd="0" presId="urn:microsoft.com/office/officeart/2005/8/layout/vList2"/>
    <dgm:cxn modelId="{2961D324-5FB4-443A-BBEC-120B4D304415}" type="presOf" srcId="{D1D320C6-CB76-40FB-94AA-852E17B48EC5}" destId="{34D99705-D23D-49F3-9F35-CE13BBB023C1}" srcOrd="0" destOrd="0" presId="urn:microsoft.com/office/officeart/2005/8/layout/vList2"/>
    <dgm:cxn modelId="{9581D72D-5055-4D78-9BAA-C7517FD557FF}" type="presOf" srcId="{2E32E769-0A3D-476B-BEC4-6B7BB58ECAA1}" destId="{34D99705-D23D-49F3-9F35-CE13BBB023C1}" srcOrd="0" destOrd="2" presId="urn:microsoft.com/office/officeart/2005/8/layout/vList2"/>
    <dgm:cxn modelId="{386FC436-C6F5-456D-9732-CBEAC3C7D2C9}" srcId="{92C8B133-795D-45E5-BD0B-6CEA94A86079}" destId="{2E32E769-0A3D-476B-BEC4-6B7BB58ECAA1}" srcOrd="2" destOrd="0" parTransId="{248F7473-ABDA-4856-B7B4-4684582C0952}" sibTransId="{0F6F21F6-C960-43BB-B419-0C78E40CDBA1}"/>
    <dgm:cxn modelId="{E85D183C-FC2B-4400-BC6B-079583C61B60}" type="presOf" srcId="{2598B578-DD4F-43C9-8E5F-8AE68E4428C6}" destId="{5324003B-D7B8-4E3F-A0A8-3235A6851AE7}" srcOrd="0" destOrd="0" presId="urn:microsoft.com/office/officeart/2005/8/layout/vList2"/>
    <dgm:cxn modelId="{A0BB2A49-A6CB-4E1E-9B2A-AA0BC268D7E2}" type="presOf" srcId="{40A53CA9-C32B-450A-8256-0D0BE8263DEA}" destId="{B2C8F0C6-F92B-438A-85B2-6A4B4D09E6B5}" srcOrd="0" destOrd="0" presId="urn:microsoft.com/office/officeart/2005/8/layout/vList2"/>
    <dgm:cxn modelId="{3FB0AC6A-DE86-4A98-AB45-BFFCDD9479BF}" srcId="{92C8B133-795D-45E5-BD0B-6CEA94A86079}" destId="{D1D320C6-CB76-40FB-94AA-852E17B48EC5}" srcOrd="0" destOrd="0" parTransId="{F1F178F1-68F0-4C2E-818D-12E196F62E7F}" sibTransId="{537AF09C-4A4A-4180-A257-BAB497602BD3}"/>
    <dgm:cxn modelId="{AEEB944C-DFD6-4F3E-8825-83DEBF897FE1}" type="presOf" srcId="{5193F918-E2C5-4384-AE31-D816C61F9FFA}" destId="{88119513-0F16-415A-AABF-8EBD124DAB4A}" srcOrd="0" destOrd="0" presId="urn:microsoft.com/office/officeart/2005/8/layout/vList2"/>
    <dgm:cxn modelId="{9C5FEE76-12E3-4E07-99D3-4AB036240800}" srcId="{B5D34DEA-01C8-4AD8-BDA8-AF93C5BEBCE4}" destId="{10C5B2B2-283F-416A-AF8D-545B4B270985}" srcOrd="1" destOrd="0" parTransId="{F73F1861-904D-4342-A461-05FC567567AE}" sibTransId="{47373F3C-72E5-4871-8F3A-BE9E088B8021}"/>
    <dgm:cxn modelId="{179F5D90-7D07-41C5-ADA1-8EF79F9A6514}" type="presOf" srcId="{135531E2-76E7-40E1-9951-AE0C2AEDF0C3}" destId="{DEC36E5F-98F1-45D6-BB5F-4F8EFE2E3DA1}" srcOrd="0" destOrd="0" presId="urn:microsoft.com/office/officeart/2005/8/layout/vList2"/>
    <dgm:cxn modelId="{F822BB99-1A49-49BD-A873-EB5BD9F249DE}" srcId="{2598B578-DD4F-43C9-8E5F-8AE68E4428C6}" destId="{135531E2-76E7-40E1-9951-AE0C2AEDF0C3}" srcOrd="0" destOrd="0" parTransId="{F3A23F5E-6534-4C71-9F57-6DF6436EC036}" sibTransId="{D199C2D4-34ED-4D71-A48F-AE7EE48E08FD}"/>
    <dgm:cxn modelId="{D4443B9D-0C7B-4EF0-BCE6-14214859A0E0}" srcId="{92C8B133-795D-45E5-BD0B-6CEA94A86079}" destId="{21115003-AAA8-4CCB-8D4A-5EAACC0F4112}" srcOrd="1" destOrd="0" parTransId="{9A181964-92CA-42FE-AF06-42A2C1F3ADF8}" sibTransId="{4A98F497-5806-47BC-87F7-A2396B57D85F}"/>
    <dgm:cxn modelId="{03327AB2-617D-4A3B-8313-F17F5143B590}" srcId="{5247A9F7-8B32-4A3F-B27A-650B5FF37922}" destId="{5193F918-E2C5-4384-AE31-D816C61F9FFA}" srcOrd="3" destOrd="0" parTransId="{EB71896B-617B-4EE2-BF8E-5F161CB5EF19}" sibTransId="{C74DE960-92BB-4DB3-892A-16EE6F552E22}"/>
    <dgm:cxn modelId="{66F4D7C5-EA2E-4E72-8403-5201279C7C3D}" srcId="{5193F918-E2C5-4384-AE31-D816C61F9FFA}" destId="{795D95B2-9795-4548-B57A-C450873DD29A}" srcOrd="0" destOrd="0" parTransId="{DB293841-A6A1-4F3C-8D17-5422C43A5D80}" sibTransId="{24A85BA3-F4F5-48DF-B0B6-CDDD7AB0A073}"/>
    <dgm:cxn modelId="{01DF5FD7-C6A3-4636-94BD-24B3547D7F5F}" type="presOf" srcId="{10C5B2B2-283F-416A-AF8D-545B4B270985}" destId="{B2C8F0C6-F92B-438A-85B2-6A4B4D09E6B5}" srcOrd="0" destOrd="1" presId="urn:microsoft.com/office/officeart/2005/8/layout/vList2"/>
    <dgm:cxn modelId="{90E229D8-7FFF-400F-A0E6-72F074DD91A0}" srcId="{B5D34DEA-01C8-4AD8-BDA8-AF93C5BEBCE4}" destId="{40A53CA9-C32B-450A-8256-0D0BE8263DEA}" srcOrd="0" destOrd="0" parTransId="{84411C20-ED8E-44AF-82A1-EB6D11EF0525}" sibTransId="{65C4B788-9B8E-45A6-AE3B-8597268FE03C}"/>
    <dgm:cxn modelId="{5F97CEDB-6D6C-4978-8FD3-8753142ED49F}" type="presOf" srcId="{5247A9F7-8B32-4A3F-B27A-650B5FF37922}" destId="{FD9A1BCE-9A90-423F-A4AF-575465319A0F}" srcOrd="0" destOrd="0" presId="urn:microsoft.com/office/officeart/2005/8/layout/vList2"/>
    <dgm:cxn modelId="{2BF2F6DF-A579-47E2-8FFF-FF79F0B172B6}" type="presOf" srcId="{795D95B2-9795-4548-B57A-C450873DD29A}" destId="{C589DA6D-CF06-4078-B46D-4E464956E4F9}" srcOrd="0" destOrd="0" presId="urn:microsoft.com/office/officeart/2005/8/layout/vList2"/>
    <dgm:cxn modelId="{EDAB88E6-6F55-4AE0-B232-A960BDA5410A}" type="presOf" srcId="{B5D34DEA-01C8-4AD8-BDA8-AF93C5BEBCE4}" destId="{EABEF207-849B-4B7C-A725-7345A68BB94C}" srcOrd="0" destOrd="0" presId="urn:microsoft.com/office/officeart/2005/8/layout/vList2"/>
    <dgm:cxn modelId="{E0E9BFE6-BD69-462B-B74B-6FE1071FC2F4}" type="presOf" srcId="{21115003-AAA8-4CCB-8D4A-5EAACC0F4112}" destId="{34D99705-D23D-49F3-9F35-CE13BBB023C1}" srcOrd="0" destOrd="1" presId="urn:microsoft.com/office/officeart/2005/8/layout/vList2"/>
    <dgm:cxn modelId="{28FB48F7-2C7B-44A4-BF35-B9BD9A653061}" srcId="{5247A9F7-8B32-4A3F-B27A-650B5FF37922}" destId="{92C8B133-795D-45E5-BD0B-6CEA94A86079}" srcOrd="0" destOrd="0" parTransId="{BF0E110D-B0AC-4029-BF67-AEFF7E5123E3}" sibTransId="{2BEBE6CC-129D-48A2-A0B3-61EB753E4BD0}"/>
    <dgm:cxn modelId="{F962628D-191D-4267-A825-BCC7025A76AD}" type="presParOf" srcId="{FD9A1BCE-9A90-423F-A4AF-575465319A0F}" destId="{B2B93C05-35D3-40A2-B31E-F445CA17D176}" srcOrd="0" destOrd="0" presId="urn:microsoft.com/office/officeart/2005/8/layout/vList2"/>
    <dgm:cxn modelId="{E4013DE7-10A4-4CDC-8BFC-D552662CE0A3}" type="presParOf" srcId="{FD9A1BCE-9A90-423F-A4AF-575465319A0F}" destId="{34D99705-D23D-49F3-9F35-CE13BBB023C1}" srcOrd="1" destOrd="0" presId="urn:microsoft.com/office/officeart/2005/8/layout/vList2"/>
    <dgm:cxn modelId="{B0CA3245-CD59-4B55-89A4-52075E35014D}" type="presParOf" srcId="{FD9A1BCE-9A90-423F-A4AF-575465319A0F}" destId="{EABEF207-849B-4B7C-A725-7345A68BB94C}" srcOrd="2" destOrd="0" presId="urn:microsoft.com/office/officeart/2005/8/layout/vList2"/>
    <dgm:cxn modelId="{8DDAF77C-5330-4BA2-ABA5-6536ACE6C4B0}" type="presParOf" srcId="{FD9A1BCE-9A90-423F-A4AF-575465319A0F}" destId="{B2C8F0C6-F92B-438A-85B2-6A4B4D09E6B5}" srcOrd="3" destOrd="0" presId="urn:microsoft.com/office/officeart/2005/8/layout/vList2"/>
    <dgm:cxn modelId="{FD6A6C23-D66D-4797-891F-1B2D82129601}" type="presParOf" srcId="{FD9A1BCE-9A90-423F-A4AF-575465319A0F}" destId="{5324003B-D7B8-4E3F-A0A8-3235A6851AE7}" srcOrd="4" destOrd="0" presId="urn:microsoft.com/office/officeart/2005/8/layout/vList2"/>
    <dgm:cxn modelId="{EBCB884D-4A15-4CE7-983F-3814038928DF}" type="presParOf" srcId="{FD9A1BCE-9A90-423F-A4AF-575465319A0F}" destId="{DEC36E5F-98F1-45D6-BB5F-4F8EFE2E3DA1}" srcOrd="5" destOrd="0" presId="urn:microsoft.com/office/officeart/2005/8/layout/vList2"/>
    <dgm:cxn modelId="{D4BB2848-B616-46DF-BC96-19CB6BAEB136}" type="presParOf" srcId="{FD9A1BCE-9A90-423F-A4AF-575465319A0F}" destId="{88119513-0F16-415A-AABF-8EBD124DAB4A}" srcOrd="6" destOrd="0" presId="urn:microsoft.com/office/officeart/2005/8/layout/vList2"/>
    <dgm:cxn modelId="{7AAF03BF-F53C-49B4-B533-0DB5A6BA2A49}" type="presParOf" srcId="{FD9A1BCE-9A90-423F-A4AF-575465319A0F}" destId="{C589DA6D-CF06-4078-B46D-4E464956E4F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93C05-35D3-40A2-B31E-F445CA17D176}">
      <dsp:nvSpPr>
        <dsp:cNvPr id="0" name=""/>
        <dsp:cNvSpPr/>
      </dsp:nvSpPr>
      <dsp:spPr>
        <a:xfrm>
          <a:off x="0" y="114127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The OMG DDS specification has been be leveraged for the middleware APIs as well as the wire protocol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4954" y="149081"/>
        <a:ext cx="10858443" cy="646132"/>
      </dsp:txXfrm>
    </dsp:sp>
    <dsp:sp modelId="{34D99705-D23D-49F3-9F35-CE13BBB023C1}">
      <dsp:nvSpPr>
        <dsp:cNvPr id="0" name=""/>
        <dsp:cNvSpPr/>
      </dsp:nvSpPr>
      <dsp:spPr>
        <a:xfrm>
          <a:off x="0" y="830167"/>
          <a:ext cx="10928351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APIs could use the OMG DDS API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Wire protocol communications could use the Interoperability Wire protocol from OMG DDS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This combination would leverage the performance, scalability, robustness and interoperability from OMG DDS.</a:t>
          </a:r>
        </a:p>
      </dsp:txBody>
      <dsp:txXfrm>
        <a:off x="0" y="830167"/>
        <a:ext cx="10928351" cy="726570"/>
      </dsp:txXfrm>
    </dsp:sp>
    <dsp:sp modelId="{EABEF207-849B-4B7C-A725-7345A68BB94C}">
      <dsp:nvSpPr>
        <dsp:cNvPr id="0" name=""/>
        <dsp:cNvSpPr/>
      </dsp:nvSpPr>
      <dsp:spPr>
        <a:xfrm>
          <a:off x="0" y="1556737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The simulation entities from TENA/HLA/DIS could be leveraged</a:t>
          </a:r>
          <a:endParaRPr lang="en-US" sz="1800" kern="1200">
            <a:solidFill>
              <a:schemeClr val="tx1"/>
            </a:solidFill>
          </a:endParaRPr>
        </a:p>
      </dsp:txBody>
      <dsp:txXfrm>
        <a:off x="34954" y="1591691"/>
        <a:ext cx="10858443" cy="646132"/>
      </dsp:txXfrm>
    </dsp:sp>
    <dsp:sp modelId="{B2C8F0C6-F92B-438A-85B2-6A4B4D09E6B5}">
      <dsp:nvSpPr>
        <dsp:cNvPr id="0" name=""/>
        <dsp:cNvSpPr/>
      </dsp:nvSpPr>
      <dsp:spPr>
        <a:xfrm>
          <a:off x="0" y="2272777"/>
          <a:ext cx="10928351" cy="47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They would provide the “entity data model dictionary”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This would leverage the conventions and semantics of the simulation standards</a:t>
          </a:r>
        </a:p>
      </dsp:txBody>
      <dsp:txXfrm>
        <a:off x="0" y="2272777"/>
        <a:ext cx="10928351" cy="475065"/>
      </dsp:txXfrm>
    </dsp:sp>
    <dsp:sp modelId="{5324003B-D7B8-4E3F-A0A8-3235A6851AE7}">
      <dsp:nvSpPr>
        <dsp:cNvPr id="0" name=""/>
        <dsp:cNvSpPr/>
      </dsp:nvSpPr>
      <dsp:spPr>
        <a:xfrm>
          <a:off x="0" y="2747843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The simulation defined types could be described using the OMG DDS Extensible Types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4954" y="2782797"/>
        <a:ext cx="10858443" cy="646132"/>
      </dsp:txXfrm>
    </dsp:sp>
    <dsp:sp modelId="{DEC36E5F-98F1-45D6-BB5F-4F8EFE2E3DA1}">
      <dsp:nvSpPr>
        <dsp:cNvPr id="0" name=""/>
        <dsp:cNvSpPr/>
      </dsp:nvSpPr>
      <dsp:spPr>
        <a:xfrm>
          <a:off x="0" y="3463883"/>
          <a:ext cx="10928351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This leverages the extensibility, dynamic APIs and backwards compatible path to type evolution of the DDS Type system</a:t>
          </a:r>
        </a:p>
      </dsp:txBody>
      <dsp:txXfrm>
        <a:off x="0" y="3463883"/>
        <a:ext cx="10928351" cy="298080"/>
      </dsp:txXfrm>
    </dsp:sp>
    <dsp:sp modelId="{88119513-0F16-415A-AABF-8EBD124DAB4A}">
      <dsp:nvSpPr>
        <dsp:cNvPr id="0" name=""/>
        <dsp:cNvSpPr/>
      </dsp:nvSpPr>
      <dsp:spPr>
        <a:xfrm>
          <a:off x="0" y="3761963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Gateways/brokers exist</a:t>
          </a:r>
          <a:endParaRPr lang="en-US" sz="1800" kern="1200">
            <a:solidFill>
              <a:schemeClr val="tx1"/>
            </a:solidFill>
          </a:endParaRPr>
        </a:p>
      </dsp:txBody>
      <dsp:txXfrm>
        <a:off x="34954" y="3796917"/>
        <a:ext cx="10858443" cy="646132"/>
      </dsp:txXfrm>
    </dsp:sp>
    <dsp:sp modelId="{C589DA6D-CF06-4078-B46D-4E464956E4F9}">
      <dsp:nvSpPr>
        <dsp:cNvPr id="0" name=""/>
        <dsp:cNvSpPr/>
      </dsp:nvSpPr>
      <dsp:spPr>
        <a:xfrm>
          <a:off x="0" y="4478003"/>
          <a:ext cx="10928351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HLA-RTI provider supports multiple OMG DDS Vendors</a:t>
          </a:r>
        </a:p>
      </dsp:txBody>
      <dsp:txXfrm>
        <a:off x="0" y="4478003"/>
        <a:ext cx="10928351" cy="2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2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to definitions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2DE7-CD08-4C68-BE66-73FA73F9F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25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C81BF-EF6C-4586-A97F-7A04534DA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77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1pPr>
            <a:lvl2pPr marL="763539" indent="-293669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2pPr>
            <a:lvl3pPr marL="1174676" indent="-234935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644545" indent="-234935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114416" indent="-234935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5pPr>
            <a:lvl6pPr marL="2584286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6pPr>
            <a:lvl7pPr marL="3054156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7pPr>
            <a:lvl8pPr marL="3524027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8pPr>
            <a:lvl9pPr marL="3993897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9D620E3-E84F-4C08-9AF9-0E655DC0370C}" type="slidenum">
              <a:rPr lang="en-US" sz="1300" b="0"/>
              <a:pPr eaLnBrk="1" hangingPunct="1"/>
              <a:t>18</a:t>
            </a:fld>
            <a:endParaRPr lang="en-US" sz="1300" b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9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3" name="Shape 10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C62A9-C9AB-4822-926A-32C3B9304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89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ca4d506b6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gca4d506b65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1" name="Google Shape;861;gca4d506b65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d45c3ec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d45c3ec5f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8" name="Google Shape;598;gd45c3ec5f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cd7428520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cd74285201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" name="Google Shape;607;gcd74285201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only can edge systems communicate back to a central system, but they can also communicate with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46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d8441e6b2f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gd8441e6b2f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Note - that the participants will be fixed, since multicast is not available.. and only if each participant is accessible through a public address</a:t>
            </a:r>
            <a:endParaRPr/>
          </a:p>
        </p:txBody>
      </p:sp>
      <p:sp>
        <p:nvSpPr>
          <p:cNvPr id="669" name="Google Shape;669;gd8441e6b2f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IIRA defines: Connectivity = Infrastructure for Communications Interoperability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Example: Two people 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integrable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(level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1)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if both are able to speak and listen; interoperable (level 2) if they speak the same language; and composable (level 3+) if they share similar educational background so that enables them to collaborate on specific tasks.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Syntactic</a:t>
            </a:r>
            <a:r>
              <a:rPr lang="en-US" baseline="0" dirty="0"/>
              <a:t> interoperability: make it easy to share types.  Evolve those types.  Be </a:t>
            </a:r>
            <a:r>
              <a:rPr lang="en-US" baseline="0" dirty="0" err="1"/>
              <a:t>typesafe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Semantic interoperability: select an existing or industry-specific model and use it.  Generic data modeling is hard.  Mandate all lower levels.</a:t>
            </a:r>
          </a:p>
          <a:p>
            <a:endParaRPr lang="en-US" baseline="0" dirty="0"/>
          </a:p>
          <a:p>
            <a:r>
              <a:rPr lang="en-US" baseline="0" dirty="0"/>
              <a:t>Stop here.  Above this is human work</a:t>
            </a:r>
          </a:p>
          <a:p>
            <a:endParaRPr lang="en-US" baseline="0" dirty="0"/>
          </a:p>
          <a:p>
            <a:r>
              <a:rPr lang="en-US" sz="1200" b="1" dirty="0"/>
              <a:t>Level 0</a:t>
            </a:r>
            <a:r>
              <a:rPr lang="en-US" sz="1200" dirty="0"/>
              <a:t>: </a:t>
            </a:r>
            <a:r>
              <a:rPr lang="en-US" sz="1200" b="1" dirty="0"/>
              <a:t>Stand-alone </a:t>
            </a:r>
            <a:r>
              <a:rPr lang="en-US" sz="1200" dirty="0"/>
              <a:t>systems. </a:t>
            </a:r>
            <a:r>
              <a:rPr lang="en-US" sz="1200" dirty="0">
                <a:solidFill>
                  <a:srgbClr val="FF6600"/>
                </a:solidFill>
              </a:rPr>
              <a:t>No Interoperability</a:t>
            </a:r>
            <a:r>
              <a:rPr lang="en-US" sz="1200" dirty="0"/>
              <a:t>.</a:t>
            </a:r>
          </a:p>
          <a:p>
            <a:r>
              <a:rPr lang="en-US" sz="1200" b="1" dirty="0"/>
              <a:t>Level 1: Technical Interoperability</a:t>
            </a:r>
            <a:r>
              <a:rPr lang="en-US" sz="1200" dirty="0"/>
              <a:t>. A </a:t>
            </a:r>
            <a:r>
              <a:rPr lang="en-US" sz="1200" b="1" dirty="0">
                <a:solidFill>
                  <a:srgbClr val="FF6600"/>
                </a:solidFill>
              </a:rPr>
              <a:t>communication protocol </a:t>
            </a:r>
            <a:r>
              <a:rPr lang="en-US" sz="1200" dirty="0"/>
              <a:t>exists for exchanging data between participating systems. On this level, a communication infrastructure is established allowing </a:t>
            </a:r>
            <a:r>
              <a:rPr lang="en-US" sz="1200" dirty="0">
                <a:solidFill>
                  <a:srgbClr val="FF6600"/>
                </a:solidFill>
              </a:rPr>
              <a:t>systems to exchange bits and bytes, and the underlying networks </a:t>
            </a:r>
            <a:r>
              <a:rPr lang="en-US" sz="1200" dirty="0"/>
              <a:t>and protocols are unambiguously defined. </a:t>
            </a:r>
          </a:p>
          <a:p>
            <a:r>
              <a:rPr lang="en-US" sz="1200" b="1" dirty="0"/>
              <a:t>Level 2: Syntactic Interoperability. </a:t>
            </a:r>
            <a:r>
              <a:rPr lang="en-US" sz="1200" dirty="0"/>
              <a:t>A </a:t>
            </a:r>
            <a:r>
              <a:rPr lang="en-US" sz="1200" b="1" dirty="0">
                <a:solidFill>
                  <a:srgbClr val="FF6600"/>
                </a:solidFill>
              </a:rPr>
              <a:t>common structure to exchange information</a:t>
            </a:r>
            <a:r>
              <a:rPr lang="en-US" sz="1200" dirty="0">
                <a:solidFill>
                  <a:srgbClr val="FF6600"/>
                </a:solidFill>
              </a:rPr>
              <a:t>; i.e., a common data format is used</a:t>
            </a:r>
            <a:r>
              <a:rPr lang="en-US" sz="1200" dirty="0"/>
              <a:t>. On this level, a </a:t>
            </a:r>
            <a:r>
              <a:rPr lang="en-US" sz="1200" dirty="0">
                <a:solidFill>
                  <a:srgbClr val="FF6600"/>
                </a:solidFill>
              </a:rPr>
              <a:t>common protocol to structure </a:t>
            </a:r>
            <a:r>
              <a:rPr lang="en-US" sz="1200" dirty="0"/>
              <a:t>the data is used; the </a:t>
            </a:r>
            <a:r>
              <a:rPr lang="en-US" sz="1200" dirty="0">
                <a:solidFill>
                  <a:srgbClr val="FF6600"/>
                </a:solidFill>
              </a:rPr>
              <a:t>format of the information </a:t>
            </a:r>
            <a:r>
              <a:rPr lang="en-US" sz="1200" dirty="0"/>
              <a:t>exchange is unambiguously defined. This layer defines structure. </a:t>
            </a:r>
          </a:p>
          <a:p>
            <a:r>
              <a:rPr lang="en-US" sz="1200" b="1" dirty="0"/>
              <a:t>Level 3</a:t>
            </a:r>
            <a:r>
              <a:rPr lang="en-US" sz="1200" dirty="0"/>
              <a:t>: </a:t>
            </a:r>
            <a:r>
              <a:rPr lang="en-US" sz="1200" b="1" dirty="0"/>
              <a:t>Semantic Interoperability. </a:t>
            </a:r>
            <a:r>
              <a:rPr lang="en-US" sz="1200" dirty="0"/>
              <a:t>The </a:t>
            </a:r>
            <a:r>
              <a:rPr lang="en-US" sz="1200" dirty="0">
                <a:solidFill>
                  <a:srgbClr val="FF6600"/>
                </a:solidFill>
              </a:rPr>
              <a:t>meaning of the data is shared</a:t>
            </a:r>
            <a:r>
              <a:rPr lang="en-US" sz="1200" dirty="0"/>
              <a:t>; the </a:t>
            </a:r>
            <a:r>
              <a:rPr lang="en-US" sz="1200" dirty="0">
                <a:solidFill>
                  <a:srgbClr val="FF6600"/>
                </a:solidFill>
              </a:rPr>
              <a:t>content of the information exchange requests are unambiguously defined</a:t>
            </a:r>
            <a:r>
              <a:rPr lang="en-US" sz="1200" dirty="0"/>
              <a:t>. This layer defines (word) meaning. There is a related but slightly different interpretation of the phrase semantic interoperability, which is closer to what is here termed Conceptual Interoperability, i.e. information in a form whose meaning is independent of the application generating or using it.</a:t>
            </a:r>
          </a:p>
          <a:p>
            <a:r>
              <a:rPr lang="en-US" sz="1200" dirty="0"/>
              <a:t>Level 4: </a:t>
            </a:r>
            <a:r>
              <a:rPr lang="en-US" sz="1200" b="1" dirty="0"/>
              <a:t>Pragmatic Interoperability </a:t>
            </a:r>
            <a:r>
              <a:rPr lang="en-US" sz="1200" dirty="0"/>
              <a:t>is reached when the interoperating systems are </a:t>
            </a:r>
            <a:r>
              <a:rPr lang="en-US" sz="1200" b="1" dirty="0"/>
              <a:t>aware of the methods and procedures</a:t>
            </a:r>
            <a:r>
              <a:rPr lang="en-US" sz="1200" dirty="0"/>
              <a:t> that each system is employing. In other words, the use of the data – or the context of its application – is understood by the participating systems; the context in which the information is exchanged is unambiguously defined. This layer puts the (word) meaning into context.</a:t>
            </a:r>
          </a:p>
          <a:p>
            <a:r>
              <a:rPr lang="en-US" sz="1200" dirty="0"/>
              <a:t>Level 5: </a:t>
            </a:r>
            <a:r>
              <a:rPr lang="en-US" sz="1200" b="1" dirty="0"/>
              <a:t>Dynamic Interoperability</a:t>
            </a:r>
            <a:r>
              <a:rPr lang="en-US" sz="1200" dirty="0"/>
              <a:t>: As a system operates on data over time, the state of that system will change, and this includes the assumptions and constraints that affect its data interchange....</a:t>
            </a:r>
          </a:p>
          <a:p>
            <a:r>
              <a:rPr lang="en-US" sz="1200" dirty="0"/>
              <a:t>Level 6: </a:t>
            </a:r>
            <a:r>
              <a:rPr lang="en-US" sz="1200" b="1" dirty="0"/>
              <a:t>Conceptual Interoperability </a:t>
            </a:r>
            <a:r>
              <a:rPr lang="en-US" sz="1200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6EA00-D24A-4F70-826B-589D593E0F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23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8" name="Shape 9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00AA46-42D4-426D-9E1B-01DC79945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68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1" name="Shape 9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BE083-71A9-4283-B773-B7B72A542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3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4" name="Shape 9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021A3-9D84-4227-B4C3-69756ACC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8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89475-CBD4-4D34-8B4F-5EA62B12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14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0E13C-8246-436F-BDBE-298493A47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88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Tesla vs Hybrid vs DDS as a Truck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03A22-A4FA-429E-BF08-9CD51C43082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09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provides a mechanism for a chain of extensibility to evolve over time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E1FEFC-7CEB-AE42-A2F6-FCE04D4D3EDA}" type="slidenum">
              <a:rPr lang="en-US" sz="1300">
                <a:solidFill>
                  <a:schemeClr val="tx1"/>
                </a:solidFill>
              </a:rPr>
              <a:pPr eaLnBrk="1" hangingPunct="1"/>
              <a:t>33</a:t>
            </a:fld>
            <a:endParaRPr 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65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BAFBE-8B06-47A0-A85D-41DF0A28E5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2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9B3FA-E132-4EFA-970E-54042A27C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6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Framework &amp; Transport Layer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How to get interoperable data?</a:t>
            </a:r>
          </a:p>
          <a:p>
            <a:pPr marL="1028700" lvl="1" indent="-342900">
              <a:buFont typeface="Arial"/>
              <a:buChar char="•"/>
            </a:pPr>
            <a:r>
              <a:rPr lang="en-US" dirty="0"/>
              <a:t>What is the lingua franca? </a:t>
            </a:r>
          </a:p>
          <a:p>
            <a:pPr marL="1028700" lvl="1" indent="-342900">
              <a:buFont typeface="Arial"/>
              <a:buChar char="•"/>
            </a:pPr>
            <a:r>
              <a:rPr lang="en-US" dirty="0"/>
              <a:t>Get all parties to communicate!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/>
              <a:t>Assume, Networking layer already setup</a:t>
            </a:r>
          </a:p>
          <a:p>
            <a:pPr marL="1028700" lvl="1" indent="-342900">
              <a:buFont typeface="Arial"/>
              <a:buChar char="•"/>
            </a:pPr>
            <a:r>
              <a:rPr lang="en-US" dirty="0"/>
              <a:t>People know how to do this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/>
              <a:t>Recognize the other layers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20379-31BC-5D4B-A5C2-E1CEB29B3E3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7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41EDC-F988-CB40-81CF-4A5494ABF41B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5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10" y="4342191"/>
            <a:ext cx="5488781" cy="411540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0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1AE76-A609-2B41-8646-C2541EC4A7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4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42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89475-CBD4-4D34-8B4F-5EA62B12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55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0A2E-56A9-4DBF-B778-2E1BB5B02B2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9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0A2E-56A9-4DBF-B778-2E1BB5B02B2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69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4522ba68e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4522ba68e_1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1D393-970B-47A2-A0E9-FC3815873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03A22-A4FA-429E-BF08-9CD51C430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54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424A6-7593-2C46-9CCA-8596FB18DB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673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6743-979B-406C-8C36-87EECD0AD0F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7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Data Resource Model = Meta-Model for modeling application data/resources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Exception Handling = e.g.</a:t>
            </a:r>
            <a:r>
              <a:rPr lang="en-US" altLang="ko-KR" sz="1200" baseline="0" dirty="0">
                <a:ea typeface="Arial Unicode MS" pitchFamily="50" charset="-127"/>
                <a:cs typeface="Arial Unicode MS" pitchFamily="50" charset="-127"/>
              </a:rPr>
              <a:t> disconnects. Or w</a:t>
            </a: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hen </a:t>
            </a:r>
            <a:r>
              <a:rPr lang="en-US" altLang="ko-KR" sz="1200" dirty="0" err="1">
                <a:ea typeface="Arial Unicode MS" pitchFamily="50" charset="-127"/>
                <a:cs typeface="Arial Unicode MS" pitchFamily="50" charset="-127"/>
              </a:rPr>
              <a:t>QoS</a:t>
            </a: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 cannot be met.</a:t>
            </a:r>
            <a:r>
              <a:rPr lang="en-US" altLang="ko-KR" sz="1200" baseline="0" dirty="0">
                <a:ea typeface="Arial Unicode MS" pitchFamily="50" charset="-127"/>
                <a:cs typeface="Arial Unicode MS" pitchFamily="50" charset="-127"/>
              </a:rPr>
              <a:t> System detects changes that cannot be healed.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20379-31BC-5D4B-A5C2-E1CEB29B3E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782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8ED43-BC88-554A-9D90-17A6A4C6321E}" type="slidenum">
              <a:rPr lang="en-US"/>
              <a:pPr/>
              <a:t>60</a:t>
            </a:fld>
            <a:endParaRPr lang="en-US"/>
          </a:p>
        </p:txBody>
      </p:sp>
      <p:sp>
        <p:nvSpPr>
          <p:cNvPr id="178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13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Vision: 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“The DoD is a data-centric organization that uses data at speed and scale for operational advantage and increased efficiency”</a:t>
            </a:r>
          </a:p>
          <a:p>
            <a:endParaRPr lang="en-US" dirty="0"/>
          </a:p>
          <a:p>
            <a:r>
              <a:rPr lang="en-US" dirty="0"/>
              <a:t>One of the guiding principles:</a:t>
            </a:r>
          </a:p>
          <a:p>
            <a:endParaRPr lang="en-US" dirty="0"/>
          </a:p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Data for Artificial Intelligence Training </a:t>
            </a:r>
            <a:r>
              <a:rPr lang="en-US" sz="1800" b="0" i="0" u="none" strike="noStrike" baseline="0" dirty="0">
                <a:latin typeface="TimesNewRomanPSMT"/>
              </a:rPr>
              <a:t>–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Data sets for A.I. training and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algorithmic models will increasingly become the DoD’s most valuable digital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assets and we must create a framework for managing them across the data lifecycle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that provides protected visibility and responsible brokerage.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6B82F-2287-458E-A95B-FD6CB59E37FD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716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VAUL&amp;I: are core DDS data-centric, data-model capabilities</a:t>
            </a:r>
          </a:p>
          <a:p>
            <a:r>
              <a:rPr lang="en-US" dirty="0"/>
              <a:t>T&amp;S: Trustworthy and Secure are enable by DDS Secure</a:t>
            </a:r>
          </a:p>
          <a:p>
            <a:endParaRPr lang="en-US" dirty="0"/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1.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Visible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locate the needed data</a:t>
            </a:r>
            <a:endParaRPr lang="en-US" sz="1600" dirty="0"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2.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Accessible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retrieve the data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3.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Understandable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recognize the content, context, and applicability</a:t>
            </a: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4.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Linked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exploit data elements through innate relationships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5.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Interoperable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have a common representation / comprehension of data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6.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Trustworthy 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be confident in all aspects of data for decision-making</a:t>
            </a: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7.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Secure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know that data is protected from unauthorized use / manipulation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So, sims for training need to be interoperable meanwhile there are these new MOSA and Data-Centric requirement mandates.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6B82F-2287-458E-A95B-FD6CB59E37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469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8ED43-BC88-554A-9D90-17A6A4C6321E}" type="slidenum">
              <a:rPr lang="en-US"/>
              <a:pPr/>
              <a:t>66</a:t>
            </a:fld>
            <a:endParaRPr lang="en-US"/>
          </a:p>
        </p:txBody>
      </p:sp>
      <p:sp>
        <p:nvSpPr>
          <p:cNvPr id="178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06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simulation standards are a great what and why. DDS is the best 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7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61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9B3FA-E132-4EFA-970E-54042A27C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908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25000"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1AE76-A609-2B41-8646-C2541EC4A7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1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 bwMode="auto">
          <a:xfrm>
            <a:off x="0" y="1352225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18" name="Rectangle 17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19" name="Picture 18" descr="twitterlogosmal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5A8E34-9CE4-AF44-8ECF-1A15F5760552}"/>
              </a:ext>
            </a:extLst>
          </p:cNvPr>
          <p:cNvGrpSpPr/>
          <p:nvPr userDrawn="1"/>
        </p:nvGrpSpPr>
        <p:grpSpPr>
          <a:xfrm>
            <a:off x="-163159" y="-7561"/>
            <a:ext cx="12359277" cy="1365965"/>
            <a:chOff x="-163159" y="-7561"/>
            <a:chExt cx="12359277" cy="13659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247CD5-EAF5-7943-9D83-E63C7F850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7561"/>
              <a:ext cx="12196118" cy="1365965"/>
            </a:xfrm>
            <a:prstGeom prst="rect">
              <a:avLst/>
            </a:prstGeom>
          </p:spPr>
        </p:pic>
        <p:pic>
          <p:nvPicPr>
            <p:cNvPr id="16" name="Picture 15" descr="Text, logo&#10;&#10;Description automatically generated">
              <a:extLst>
                <a:ext uri="{FF2B5EF4-FFF2-40B4-BE49-F238E27FC236}">
                  <a16:creationId xmlns:a16="http://schemas.microsoft.com/office/drawing/2014/main" id="{1D9D1263-67F8-0C42-95F2-BCE53D216F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3159" y="235526"/>
              <a:ext cx="2068503" cy="828209"/>
            </a:xfrm>
            <a:prstGeom prst="rect">
              <a:avLst/>
            </a:prstGeom>
          </p:spPr>
        </p:pic>
        <p:pic>
          <p:nvPicPr>
            <p:cNvPr id="23" name="Picture 22" descr="Icon, arrow&#10;&#10;Description automatically generated with medium confidence">
              <a:extLst>
                <a:ext uri="{FF2B5EF4-FFF2-40B4-BE49-F238E27FC236}">
                  <a16:creationId xmlns:a16="http://schemas.microsoft.com/office/drawing/2014/main" id="{6E31FE2B-790A-3E48-ABAD-18A9A9787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272" y="186098"/>
              <a:ext cx="1057750" cy="1057750"/>
            </a:xfrm>
            <a:prstGeom prst="rect">
              <a:avLst/>
            </a:prstGeom>
          </p:spPr>
        </p:pic>
      </p:grpSp>
      <p:pic>
        <p:nvPicPr>
          <p:cNvPr id="24" name="Picture 23" descr="Icon, arrow&#10;&#10;Description automatically generated with medium confidence">
            <a:extLst>
              <a:ext uri="{FF2B5EF4-FFF2-40B4-BE49-F238E27FC236}">
                <a16:creationId xmlns:a16="http://schemas.microsoft.com/office/drawing/2014/main" id="{F48E79DC-45AD-A44E-A823-8346DA7ADD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965" y="6400801"/>
            <a:ext cx="457199" cy="4571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8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6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: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222139"/>
            <a:ext cx="10515600" cy="955379"/>
          </a:xfrm>
          <a:noFill/>
        </p:spPr>
        <p:txBody>
          <a:bodyPr wrap="none" lIns="457189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red-wheel-transp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" y="227392"/>
            <a:ext cx="1080135" cy="994411"/>
          </a:xfrm>
          <a:prstGeom prst="rect">
            <a:avLst/>
          </a:prstGeom>
        </p:spPr>
      </p:pic>
      <p:pic>
        <p:nvPicPr>
          <p:cNvPr id="10" name="Picture 9" descr="grey-wheels-sm-transp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65" y="4909597"/>
            <a:ext cx="2245995" cy="1774508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66C78-F3BD-674F-B5E7-277E02036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5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9"/>
            <a:ext cx="9646481" cy="944562"/>
          </a:xfrm>
          <a:noFill/>
        </p:spPr>
        <p:txBody>
          <a:bodyPr>
            <a:normAutofit/>
          </a:bodyPr>
          <a:lstStyle>
            <a:lvl1pPr>
              <a:defRPr sz="432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09600" y="1447800"/>
            <a:ext cx="10972800" cy="49300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©2017 Real-Time Innovations, Inc.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14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708594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 descr="twitterlogosmal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3" name="Picture 12" descr="A picture containing outdoor, person, weapon&#10;&#10;Description automatically generated">
            <a:extLst>
              <a:ext uri="{FF2B5EF4-FFF2-40B4-BE49-F238E27FC236}">
                <a16:creationId xmlns:a16="http://schemas.microsoft.com/office/drawing/2014/main" id="{B14E10FF-C8D8-FF4A-9BE4-B8E11F20693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3" y="-96405"/>
            <a:ext cx="960719" cy="1159892"/>
          </a:xfrm>
          <a:prstGeom prst="rect">
            <a:avLst/>
          </a:prstGeom>
          <a:effectLst>
            <a:outerShdw blurRad="50800" dist="45243" dir="9720000" sx="94000" sy="94000" algn="tl" rotWithShape="0">
              <a:prstClr val="black">
                <a:alpha val="98074"/>
              </a:prstClr>
            </a:outerShdw>
          </a:effectLst>
        </p:spPr>
      </p:pic>
      <p:pic>
        <p:nvPicPr>
          <p:cNvPr id="14" name="Picture 13" descr="Icon, arrow&#10;&#10;Description automatically generated with medium confidence">
            <a:extLst>
              <a:ext uri="{FF2B5EF4-FFF2-40B4-BE49-F238E27FC236}">
                <a16:creationId xmlns:a16="http://schemas.microsoft.com/office/drawing/2014/main" id="{46471D51-9AB8-8342-BBE5-46FBFDA0D4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965" y="6400801"/>
            <a:ext cx="457199" cy="4571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40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defense.gov/2020/Oct/08/2002514180/-1/-1/0/DOD-DATA-STRATEGY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e.org/standards/content/as6522/" TargetMode="External"/><Relationship Id="rId13" Type="http://schemas.openxmlformats.org/officeDocument/2006/relationships/hyperlink" Target="https://confluence.rti.com/display/RFKB/FACE%3A+Future+Airborne+Capabilities+Environment" TargetMode="External"/><Relationship Id="rId18" Type="http://schemas.openxmlformats.org/officeDocument/2006/relationships/hyperlink" Target="https://www.opengroup.org/forum/open-process-automation-forum" TargetMode="External"/><Relationship Id="rId3" Type="http://schemas.openxmlformats.org/officeDocument/2006/relationships/hyperlink" Target="https://www.openrobotics.org/" TargetMode="External"/><Relationship Id="rId7" Type="http://schemas.openxmlformats.org/officeDocument/2006/relationships/hyperlink" Target="https://www.sae.org/works/committeeResources.do?resourceID=493337" TargetMode="External"/><Relationship Id="rId12" Type="http://schemas.openxmlformats.org/officeDocument/2006/relationships/hyperlink" Target="https://www.omg.org/spec/AMSM/" TargetMode="External"/><Relationship Id="rId17" Type="http://schemas.openxmlformats.org/officeDocument/2006/relationships/hyperlink" Target="https://www.vdl.afrl.af.mil/programs/uci/oms.php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openfmb.ucaiug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unity.apan.org/wg/tactical-microgrids/" TargetMode="External"/><Relationship Id="rId11" Type="http://schemas.openxmlformats.org/officeDocument/2006/relationships/hyperlink" Target="https://www.omg.org/spec/ALMAS/" TargetMode="External"/><Relationship Id="rId5" Type="http://schemas.openxmlformats.org/officeDocument/2006/relationships/hyperlink" Target="https://confluence.rti.com/display/PM/Sensor+Open+System+Architecture+SOSA" TargetMode="External"/><Relationship Id="rId15" Type="http://schemas.openxmlformats.org/officeDocument/2006/relationships/hyperlink" Target="https://www.natogva.org/" TargetMode="External"/><Relationship Id="rId10" Type="http://schemas.openxmlformats.org/officeDocument/2006/relationships/hyperlink" Target="https://www.advancedmodularmanikin.com/" TargetMode="External"/><Relationship Id="rId4" Type="http://schemas.openxmlformats.org/officeDocument/2006/relationships/hyperlink" Target="https://www.ros.org/about-ros/" TargetMode="External"/><Relationship Id="rId9" Type="http://schemas.openxmlformats.org/officeDocument/2006/relationships/hyperlink" Target="https://www.sae.org/standards/content/as5669a/" TargetMode="External"/><Relationship Id="rId14" Type="http://schemas.openxmlformats.org/officeDocument/2006/relationships/hyperlink" Target="https://www.dds-foundation.org/sites/default/files/DefStan_23_03_GVA_0000010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455125"/>
          </a:xfrm>
        </p:spPr>
        <p:txBody>
          <a:bodyPr/>
          <a:lstStyle/>
          <a:p>
            <a:r>
              <a:rPr lang="en-US" dirty="0"/>
              <a:t>Securing Real-Time Distributed LVC Simulations at Scale with Object Management Group (OMG) Data Distribution Service </a:t>
            </a:r>
            <a:r>
              <a:rPr lang="en-US" b="0" baseline="30000" dirty="0"/>
              <a:t>TM</a:t>
            </a:r>
            <a:r>
              <a:rPr lang="en-US" dirty="0"/>
              <a:t> (DDS)</a:t>
            </a:r>
            <a:endParaRPr lang="en-US" b="0" dirty="0"/>
          </a:p>
          <a:p>
            <a:br>
              <a:rPr lang="en-US" dirty="0"/>
            </a:br>
            <a:endParaRPr lang="en-US" dirty="0"/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890719"/>
            <a:ext cx="8478838" cy="1229411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Presenter 1, Rob Proctor/Real-Time Innovations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Presenter 2, Dan King/Real-Time Innovations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71056-73BD-4F2E-AB7B-D7566871B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49" y="3322838"/>
            <a:ext cx="2016900" cy="1558514"/>
          </a:xfrm>
          <a:prstGeom prst="rect">
            <a:avLst/>
          </a:prstGeom>
        </p:spPr>
      </p:pic>
      <p:pic>
        <p:nvPicPr>
          <p:cNvPr id="6" name="Picture 2" descr="http://dtstc.ugr.es/tl/images/dds.png">
            <a:extLst>
              <a:ext uri="{FF2B5EF4-FFF2-40B4-BE49-F238E27FC236}">
                <a16:creationId xmlns:a16="http://schemas.microsoft.com/office/drawing/2014/main" id="{84509708-82E5-48FA-A488-CBB06413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3" y="5153025"/>
            <a:ext cx="1158000" cy="1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MG_logo.png">
            <a:extLst>
              <a:ext uri="{FF2B5EF4-FFF2-40B4-BE49-F238E27FC236}">
                <a16:creationId xmlns:a16="http://schemas.microsoft.com/office/drawing/2014/main" id="{453C3ECB-EA7E-47D0-806B-D80021D12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456" y="5262408"/>
            <a:ext cx="2327364" cy="93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64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7FA6-A547-8345-BCFA-F8A7C31B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24467"/>
          </a:xfrm>
        </p:spPr>
        <p:txBody>
          <a:bodyPr wrap="square" anchor="ctr">
            <a:normAutofit fontScale="90000"/>
          </a:bodyPr>
          <a:lstStyle/>
          <a:p>
            <a:r>
              <a:rPr lang="en-US" sz="2800" dirty="0"/>
              <a:t>Why is OMG DDS so widely used ‘under the hood’ for these standards?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5CF59-C7F3-2F4D-B31B-CD8DAA4EACA1}"/>
              </a:ext>
            </a:extLst>
          </p:cNvPr>
          <p:cNvSpPr txBox="1"/>
          <p:nvPr/>
        </p:nvSpPr>
        <p:spPr>
          <a:xfrm>
            <a:off x="557022" y="1047179"/>
            <a:ext cx="10300368" cy="460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Well, consider these guys…</a:t>
            </a:r>
            <a:endParaRPr lang="en-US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Hypertext Transfer Protocol (HTTP)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universal transport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Representational State Transfer (REST)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universal API</a:t>
            </a:r>
          </a:p>
          <a:p>
            <a:pPr marL="895335" lvl="1" indent="-285750"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together they build the vast majority of web-based applications</a:t>
            </a:r>
          </a:p>
          <a:p>
            <a:pPr marL="895335" lvl="1" indent="-285750"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for human speed, but tends to be 1-1; you connect to the bank, email, website, etc.</a:t>
            </a:r>
            <a:endParaRPr lang="en-US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lvl="0" indent="-342900" eaLnBrk="0" hangingPunct="0">
              <a:spcBef>
                <a:spcPct val="300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But what about real-time applications? </a:t>
            </a:r>
          </a:p>
          <a:p>
            <a:pPr marL="895335" lvl="1" indent="-285750" eaLnBrk="0" hangingPunct="0">
              <a:spcBef>
                <a:spcPct val="300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what about live real-time systems that might be: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to many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to 1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to many 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real-time speeds and security requirements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734D2-994D-42FA-A0F4-4320AAC25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41" y="33454"/>
            <a:ext cx="8247918" cy="611331"/>
          </a:xfrm>
        </p:spPr>
        <p:txBody>
          <a:bodyPr>
            <a:normAutofit/>
          </a:bodyPr>
          <a:lstStyle/>
          <a:p>
            <a:r>
              <a:rPr lang="en-US" sz="2800" dirty="0"/>
              <a:t>OMG Data Distribution Service Standard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59202" y="894681"/>
            <a:ext cx="6744629" cy="45073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OMG, systems software standards organization</a:t>
            </a:r>
          </a:p>
          <a:p>
            <a:pPr lvl="1" fontAlgn="auto">
              <a:spcAft>
                <a:spcPts val="0"/>
              </a:spcAft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UML, XML, IDL, CORBA, DDS</a:t>
            </a:r>
          </a:p>
          <a:p>
            <a:pPr lvl="1">
              <a:buSzPct val="7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can be downloaded for free by anyone</a:t>
            </a:r>
          </a:p>
          <a:p>
            <a:pPr lvl="1">
              <a:buSzPct val="7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a dozen commercial implementations available</a:t>
            </a:r>
          </a:p>
          <a:p>
            <a:pPr marL="0" indent="-57150">
              <a:buSzPct val="75000"/>
              <a:buNone/>
            </a:pPr>
            <a:endParaRPr lang="en-US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version of the OMG DDS standard was released in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  <a:p>
            <a:pPr lvl="1" fontAlgn="auto">
              <a:spcAft>
                <a:spcPts val="0"/>
              </a:spcAft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recent updates were May 2019</a:t>
            </a:r>
          </a:p>
          <a:p>
            <a:pPr marL="0" indent="0" fontAlgn="auto">
              <a:spcAft>
                <a:spcPts val="0"/>
              </a:spcAft>
              <a:buSzPct val="75000"/>
              <a:buNone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family of 13 standards covering API, wire protocol, security, type evolution, etc.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886" y="1473200"/>
            <a:ext cx="3876914" cy="41538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ds_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959" y="1890944"/>
            <a:ext cx="834169" cy="8157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BD8C0-C0C9-4F58-BE99-62A0B9DFC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49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43251" y="0"/>
            <a:ext cx="8505497" cy="586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7F7F7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OMG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Data Distribution Service Standard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0393" y="975980"/>
            <a:ext cx="6577215" cy="53676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is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standard for data-centric connectivity and interoperability for real-time systems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lvl="0" fontAlgn="auto">
              <a:lnSpc>
                <a:spcPct val="10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Data-Centric Publish-Subscribe model for distributed application communication and integration</a:t>
            </a:r>
            <a:endParaRPr lang="en-US" sz="24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Standardizes wire protocol, serialization format and API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is open and multi-vendor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Open Standard and Open Source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12+ implementations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0"/>
          <p:cNvSpPr txBox="1">
            <a:spLocks noChangeAspect="1" noChangeArrowheads="1"/>
          </p:cNvSpPr>
          <p:nvPr/>
        </p:nvSpPr>
        <p:spPr bwMode="auto">
          <a:xfrm>
            <a:off x="7977794" y="1109711"/>
            <a:ext cx="362667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 between source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written for different vendors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10800000" flipV="1">
            <a:off x="9614031" y="1719274"/>
            <a:ext cx="614860" cy="406674"/>
          </a:xfrm>
          <a:prstGeom prst="upArrow">
            <a:avLst>
              <a:gd name="adj1" fmla="val 50000"/>
              <a:gd name="adj2" fmla="val 66605"/>
            </a:avLst>
          </a:prstGeom>
          <a:solidFill>
            <a:schemeClr val="accent4"/>
          </a:solidFill>
          <a:ln w="12700"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>
            <a:flatTx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spect="1" noChangeArrowheads="1"/>
          </p:cNvSpPr>
          <p:nvPr/>
        </p:nvSpPr>
        <p:spPr bwMode="auto">
          <a:xfrm>
            <a:off x="7943567" y="5547574"/>
            <a:ext cx="388733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 between applications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on different implementations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flipV="1">
            <a:off x="9614031" y="5140853"/>
            <a:ext cx="614860" cy="406674"/>
          </a:xfrm>
          <a:prstGeom prst="upArrow">
            <a:avLst>
              <a:gd name="adj1" fmla="val 50000"/>
              <a:gd name="adj2" fmla="val 66605"/>
            </a:avLst>
          </a:prstGeom>
          <a:solidFill>
            <a:schemeClr val="accent4"/>
          </a:solidFill>
          <a:ln w="12700"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>
            <a:flatTx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99513" y="2223064"/>
            <a:ext cx="3443592" cy="2841217"/>
            <a:chOff x="6578182" y="2044424"/>
            <a:chExt cx="3443592" cy="2841217"/>
          </a:xfrm>
        </p:grpSpPr>
        <p:grpSp>
          <p:nvGrpSpPr>
            <p:cNvPr id="12" name="Group 11"/>
            <p:cNvGrpSpPr/>
            <p:nvPr/>
          </p:nvGrpSpPr>
          <p:grpSpPr>
            <a:xfrm>
              <a:off x="6578182" y="2044424"/>
              <a:ext cx="3443592" cy="2775026"/>
              <a:chOff x="4178300" y="1822926"/>
              <a:chExt cx="3835400" cy="309076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8300" y="1822926"/>
                <a:ext cx="3835400" cy="1028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8300" y="2527300"/>
                <a:ext cx="3835400" cy="18034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8300" y="3973891"/>
                <a:ext cx="3835400" cy="939800"/>
              </a:xfrm>
              <a:prstGeom prst="rect">
                <a:avLst/>
              </a:prstGeom>
            </p:spPr>
          </p:pic>
        </p:grpSp>
        <p:sp>
          <p:nvSpPr>
            <p:cNvPr id="13" name="Text Box 10"/>
            <p:cNvSpPr txBox="1">
              <a:spLocks noChangeAspect="1" noChangeArrowheads="1"/>
            </p:cNvSpPr>
            <p:nvPr/>
          </p:nvSpPr>
          <p:spPr bwMode="auto">
            <a:xfrm>
              <a:off x="6595938" y="2058820"/>
              <a:ext cx="3387203" cy="7078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OMG DDS APIs: Data Centric Publish Subscribe </a:t>
              </a: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(DCPS)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7217775" y="3294704"/>
              <a:ext cx="2164406" cy="4001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Distribution Fabric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95938" y="4321640"/>
              <a:ext cx="3364301" cy="564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Real-Time Publish Subscribe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Wire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Protocol (RTPS)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2EC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C1879B6-EF0C-41FF-BE64-0E387930B2B1}"/>
              </a:ext>
            </a:extLst>
          </p:cNvPr>
          <p:cNvSpPr/>
          <p:nvPr/>
        </p:nvSpPr>
        <p:spPr>
          <a:xfrm rot="16200000">
            <a:off x="6298377" y="3159286"/>
            <a:ext cx="2775026" cy="893781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DDS Security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Plug-In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8C0475-1AD1-ED47-BE33-D9E450B12A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56660" y="3448658"/>
            <a:ext cx="296596" cy="347734"/>
          </a:xfrm>
          <a:prstGeom prst="rect">
            <a:avLst/>
          </a:prstGeom>
          <a:noFill/>
          <a:effectLst>
            <a:glow rad="114300">
              <a:schemeClr val="bg1">
                <a:alpha val="78000"/>
              </a:schemeClr>
            </a:glo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D9956-466D-1D43-ABBF-822151068858}"/>
              </a:ext>
            </a:extLst>
          </p:cNvPr>
          <p:cNvGrpSpPr/>
          <p:nvPr/>
        </p:nvGrpSpPr>
        <p:grpSpPr>
          <a:xfrm>
            <a:off x="10968455" y="3196012"/>
            <a:ext cx="1167246" cy="928255"/>
            <a:chOff x="7280361" y="3243581"/>
            <a:chExt cx="1167246" cy="928255"/>
          </a:xfrm>
        </p:grpSpPr>
        <p:sp>
          <p:nvSpPr>
            <p:cNvPr id="29" name="Document 28">
              <a:extLst>
                <a:ext uri="{FF2B5EF4-FFF2-40B4-BE49-F238E27FC236}">
                  <a16:creationId xmlns:a16="http://schemas.microsoft.com/office/drawing/2014/main" id="{48BA59F0-43ED-D240-BDDD-79BCF1CDA411}"/>
                </a:ext>
              </a:extLst>
            </p:cNvPr>
            <p:cNvSpPr/>
            <p:nvPr/>
          </p:nvSpPr>
          <p:spPr>
            <a:xfrm>
              <a:off x="7280361" y="32435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  <p:sp>
          <p:nvSpPr>
            <p:cNvPr id="30" name="Document 29">
              <a:extLst>
                <a:ext uri="{FF2B5EF4-FFF2-40B4-BE49-F238E27FC236}">
                  <a16:creationId xmlns:a16="http://schemas.microsoft.com/office/drawing/2014/main" id="{BD2C9318-8DB5-8443-8DAE-B9FEBCAA4E74}"/>
                </a:ext>
              </a:extLst>
            </p:cNvPr>
            <p:cNvSpPr/>
            <p:nvPr/>
          </p:nvSpPr>
          <p:spPr>
            <a:xfrm>
              <a:off x="7432761" y="33959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  <p:sp>
          <p:nvSpPr>
            <p:cNvPr id="31" name="Document 30">
              <a:extLst>
                <a:ext uri="{FF2B5EF4-FFF2-40B4-BE49-F238E27FC236}">
                  <a16:creationId xmlns:a16="http://schemas.microsoft.com/office/drawing/2014/main" id="{1FB58BE2-08C4-0840-B80C-4272060B0733}"/>
                </a:ext>
              </a:extLst>
            </p:cNvPr>
            <p:cNvSpPr/>
            <p:nvPr/>
          </p:nvSpPr>
          <p:spPr>
            <a:xfrm>
              <a:off x="7585161" y="35483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3D881D1-AE58-477A-A920-5CB2A29CA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2800" dirty="0"/>
              <a:t>OMG Data Distribution Service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525C3-25B8-48E5-9657-9DE7B4DEC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84" y="841248"/>
            <a:ext cx="10928351" cy="531985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Publish-Subscribe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Data-Centric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Peer-to-Peer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OMG DDS also supports request-reply and queueing</a:t>
            </a:r>
            <a:endParaRPr lang="en-US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Designed for real-time mission critical and safety critical systems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Started in Robotics and SW Defined Radios using Tactical Data Links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Navy wanted it turned into an open standard, now widely used in the Navy</a:t>
            </a:r>
            <a:endParaRPr lang="en-US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applications share large amounts of data quickly, securely, and reliably at massive scale</a:t>
            </a:r>
            <a:endParaRPr lang="en-US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provides location transparency, decentralized operation, dynamic scalability, and real-time performance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Its widespread use in distributed real-time military systems has led to strong interest in the modeling, simulation and training community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B0FCDD-E063-4D1F-9DA7-50989DEEB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28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25607-5597-4B88-A7BD-C6B4ED2D2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95911" y="6449597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z="1600" smtClean="0">
                <a:latin typeface="+mn-lt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BEF1C-AAC8-445C-82CB-D72A5E4D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04" y="-7223"/>
            <a:ext cx="8930868" cy="795130"/>
          </a:xfrm>
        </p:spPr>
        <p:txBody>
          <a:bodyPr/>
          <a:lstStyle/>
          <a:p>
            <a:r>
              <a:rPr lang="en-US" dirty="0"/>
              <a:t>OMG DDS is made for real-time interoperability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9375265-5AA4-4166-A59A-186389A72C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OMG DDS defines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API for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portability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wire protocol for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interoperability</a:t>
            </a:r>
          </a:p>
          <a:p>
            <a:pPr lvl="2">
              <a:lnSpc>
                <a:spcPct val="85000"/>
              </a:lnSpc>
              <a:buClrTx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Transport agnostic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explicit defined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</a:p>
          <a:p>
            <a:pPr lvl="2">
              <a:lnSpc>
                <a:spcPct val="85000"/>
              </a:lnSpc>
              <a:buClrTx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Highly configurable</a:t>
            </a:r>
          </a:p>
          <a:p>
            <a:pPr marL="0" indent="0">
              <a:lnSpc>
                <a:spcPct val="85000"/>
              </a:lnSpc>
              <a:buNone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Multiple language bindings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C, C++, Java, C# .NET, Ada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LabVIEW, MATLAB/Simulink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Python, NodeJS</a:t>
            </a:r>
          </a:p>
          <a:p>
            <a:pPr marL="0" indent="0">
              <a:lnSpc>
                <a:spcPct val="85000"/>
              </a:lnSpc>
              <a:buNone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Multi platform support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Windows, Linux, Unix, embedded OS, Docker, Kubernetes 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7E851-2C64-4C43-A630-D7CDAFB31BA8}"/>
              </a:ext>
            </a:extLst>
          </p:cNvPr>
          <p:cNvSpPr/>
          <p:nvPr/>
        </p:nvSpPr>
        <p:spPr>
          <a:xfrm>
            <a:off x="8190028" y="2103884"/>
            <a:ext cx="2616700" cy="1258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 DDS Middleware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6ECABD-2FCB-4A1E-9502-5F3FC82101CD}"/>
              </a:ext>
            </a:extLst>
          </p:cNvPr>
          <p:cNvGrpSpPr/>
          <p:nvPr/>
        </p:nvGrpSpPr>
        <p:grpSpPr>
          <a:xfrm>
            <a:off x="8186444" y="4954798"/>
            <a:ext cx="2620284" cy="1070069"/>
            <a:chOff x="9393807" y="4752958"/>
            <a:chExt cx="2620284" cy="107006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58F415-2DA4-480F-9ADE-11B892033838}"/>
                </a:ext>
              </a:extLst>
            </p:cNvPr>
            <p:cNvSpPr/>
            <p:nvPr/>
          </p:nvSpPr>
          <p:spPr>
            <a:xfrm>
              <a:off x="9393807" y="4752958"/>
              <a:ext cx="2620284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Operating System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88CD4DB-7C1E-4112-8C5E-42E55B36C5B1}"/>
                </a:ext>
              </a:extLst>
            </p:cNvPr>
            <p:cNvCxnSpPr/>
            <p:nvPr/>
          </p:nvCxnSpPr>
          <p:spPr>
            <a:xfrm>
              <a:off x="9806279" y="5823027"/>
              <a:ext cx="16241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D7AEF4-7472-4F15-9966-A63738853ACC}"/>
                </a:ext>
              </a:extLst>
            </p:cNvPr>
            <p:cNvCxnSpPr/>
            <p:nvPr/>
          </p:nvCxnSpPr>
          <p:spPr>
            <a:xfrm>
              <a:off x="10677890" y="5327576"/>
              <a:ext cx="2317" cy="486395"/>
            </a:xfrm>
            <a:prstGeom prst="line">
              <a:avLst/>
            </a:prstGeom>
            <a:ln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8ACEB6-E94A-4498-9FCD-D26CF2537164}"/>
              </a:ext>
            </a:extLst>
          </p:cNvPr>
          <p:cNvGrpSpPr/>
          <p:nvPr/>
        </p:nvGrpSpPr>
        <p:grpSpPr>
          <a:xfrm>
            <a:off x="8190029" y="3495277"/>
            <a:ext cx="2616699" cy="1362245"/>
            <a:chOff x="9397392" y="3293437"/>
            <a:chExt cx="2616699" cy="13622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10028D-4206-4526-88C4-98640161AFA4}"/>
                </a:ext>
              </a:extLst>
            </p:cNvPr>
            <p:cNvSpPr/>
            <p:nvPr/>
          </p:nvSpPr>
          <p:spPr>
            <a:xfrm rot="5400000">
              <a:off x="9008276" y="3682892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UDP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78F043-9D83-4328-85AA-031DA78152D8}"/>
                </a:ext>
              </a:extLst>
            </p:cNvPr>
            <p:cNvSpPr/>
            <p:nvPr/>
          </p:nvSpPr>
          <p:spPr>
            <a:xfrm rot="5400000">
              <a:off x="9689229" y="3682892"/>
              <a:ext cx="1361906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2CC373-02AF-493D-82AD-07B93CA923C8}"/>
                </a:ext>
              </a:extLst>
            </p:cNvPr>
            <p:cNvSpPr/>
            <p:nvPr/>
          </p:nvSpPr>
          <p:spPr>
            <a:xfrm rot="5400000">
              <a:off x="10370182" y="3682892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Shmem</a:t>
              </a:r>
              <a:endPara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AB4E0C-5F13-44B5-A98D-5BF43B839DFA}"/>
                </a:ext>
              </a:extLst>
            </p:cNvPr>
            <p:cNvSpPr/>
            <p:nvPr/>
          </p:nvSpPr>
          <p:spPr>
            <a:xfrm rot="5400000">
              <a:off x="11041301" y="3682553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RT-WAN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82E63C-2CF4-43AA-9EA9-6B6BE4FE18C2}"/>
              </a:ext>
            </a:extLst>
          </p:cNvPr>
          <p:cNvGrpSpPr/>
          <p:nvPr/>
        </p:nvGrpSpPr>
        <p:grpSpPr>
          <a:xfrm>
            <a:off x="6476359" y="1364073"/>
            <a:ext cx="4330369" cy="940410"/>
            <a:chOff x="7683722" y="1834588"/>
            <a:chExt cx="4330369" cy="9404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550AF3-0C86-4E5D-8F6B-562F9A2C264B}"/>
                </a:ext>
              </a:extLst>
            </p:cNvPr>
            <p:cNvSpPr/>
            <p:nvPr/>
          </p:nvSpPr>
          <p:spPr>
            <a:xfrm>
              <a:off x="9397391" y="1834588"/>
              <a:ext cx="2616700" cy="5836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5C3F02-3EE1-4DD2-B92E-6839F3DA7922}"/>
                </a:ext>
              </a:extLst>
            </p:cNvPr>
            <p:cNvSpPr txBox="1"/>
            <p:nvPr/>
          </p:nvSpPr>
          <p:spPr>
            <a:xfrm>
              <a:off x="7683722" y="2067112"/>
              <a:ext cx="122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  <a:b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0C203E-ED58-4283-9457-AA8BB7DE91B1}"/>
                </a:ext>
              </a:extLst>
            </p:cNvPr>
            <p:cNvCxnSpPr/>
            <p:nvPr/>
          </p:nvCxnSpPr>
          <p:spPr>
            <a:xfrm>
              <a:off x="8901163" y="2479225"/>
              <a:ext cx="352310" cy="2715"/>
            </a:xfrm>
            <a:prstGeom prst="straightConnector1">
              <a:avLst/>
            </a:prstGeom>
            <a:ln>
              <a:solidFill>
                <a:srgbClr val="2B56A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C6CF82-6037-4715-965B-E9E088C9DE2D}"/>
              </a:ext>
            </a:extLst>
          </p:cNvPr>
          <p:cNvGrpSpPr/>
          <p:nvPr/>
        </p:nvGrpSpPr>
        <p:grpSpPr>
          <a:xfrm>
            <a:off x="6459561" y="3031097"/>
            <a:ext cx="1586549" cy="707886"/>
            <a:chOff x="7666924" y="2865115"/>
            <a:chExt cx="1586549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DBF4EF-C8AC-475B-8673-2AE38A89ADB3}"/>
                </a:ext>
              </a:extLst>
            </p:cNvPr>
            <p:cNvSpPr txBox="1"/>
            <p:nvPr/>
          </p:nvSpPr>
          <p:spPr>
            <a:xfrm>
              <a:off x="7666924" y="2865115"/>
              <a:ext cx="122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  <a:b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Protocol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5CE4636-B4B9-428A-B731-07AF05F64AF9}"/>
                </a:ext>
              </a:extLst>
            </p:cNvPr>
            <p:cNvCxnSpPr/>
            <p:nvPr/>
          </p:nvCxnSpPr>
          <p:spPr>
            <a:xfrm>
              <a:off x="8901163" y="3246965"/>
              <a:ext cx="352310" cy="2715"/>
            </a:xfrm>
            <a:prstGeom prst="straightConnector1">
              <a:avLst/>
            </a:prstGeom>
            <a:ln>
              <a:solidFill>
                <a:srgbClr val="2B56A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E28A5-D44C-4BA6-9952-63B1FD683D99}"/>
              </a:ext>
            </a:extLst>
          </p:cNvPr>
          <p:cNvSpPr/>
          <p:nvPr/>
        </p:nvSpPr>
        <p:spPr>
          <a:xfrm>
            <a:off x="8339172" y="2517629"/>
            <a:ext cx="2314827" cy="324805"/>
          </a:xfrm>
          <a:prstGeom prst="rect">
            <a:avLst/>
          </a:prstGeom>
          <a:solidFill>
            <a:srgbClr val="22458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 (QoS)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B2161-1D87-4D67-AE43-A1D94B18BE52}"/>
              </a:ext>
            </a:extLst>
          </p:cNvPr>
          <p:cNvSpPr/>
          <p:nvPr/>
        </p:nvSpPr>
        <p:spPr>
          <a:xfrm>
            <a:off x="8339172" y="2892172"/>
            <a:ext cx="2314827" cy="324805"/>
          </a:xfrm>
          <a:prstGeom prst="rect">
            <a:avLst/>
          </a:prstGeom>
          <a:solidFill>
            <a:srgbClr val="22458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 DDS Security</a:t>
            </a:r>
          </a:p>
        </p:txBody>
      </p:sp>
    </p:spTree>
    <p:extLst>
      <p:ext uri="{BB962C8B-B14F-4D97-AF65-F5344CB8AC3E}">
        <p14:creationId xmlns:p14="http://schemas.microsoft.com/office/powerpoint/2010/main" val="2580109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837" y="3745900"/>
            <a:ext cx="1250126" cy="83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0293" y="5260649"/>
            <a:ext cx="1789427" cy="12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56C13-6B9E-468C-B722-415DBD599E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Data-Centric Publish Subscribe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28263" y="1132748"/>
            <a:ext cx="9087555" cy="4296833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/>
            <a:r>
              <a:rPr lang="en-US" sz="2400" b="1" dirty="0">
                <a:solidFill>
                  <a:schemeClr val="bg1"/>
                </a:solidFill>
              </a:rPr>
              <a:t>Global Data Space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1636890" y="3143582"/>
            <a:ext cx="8593666" cy="990600"/>
          </a:xfrm>
          <a:prstGeom prst="leftRightArrow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OMG DDS Databus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35065" y="4384660"/>
            <a:ext cx="332509" cy="245934"/>
          </a:xfrm>
          <a:prstGeom prst="rect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124450" y="344203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4450" y="344203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8904" y="2381582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8904" y="3905582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C:\Users\david\Desktop\icons\display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332" y="5505782"/>
            <a:ext cx="10906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35064" y="4384659"/>
            <a:ext cx="332509" cy="245934"/>
          </a:xfrm>
          <a:prstGeom prst="rect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35886" y="4387213"/>
            <a:ext cx="332509" cy="245934"/>
          </a:xfrm>
          <a:prstGeom prst="rect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45933" y="5014715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45933" y="5014715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45933" y="5005797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34242" y="4384659"/>
            <a:ext cx="332509" cy="245934"/>
          </a:xfrm>
          <a:prstGeom prst="rect">
            <a:avLst/>
          </a:prstGeom>
          <a:solidFill>
            <a:srgbClr val="F88C2A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45933" y="5010256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73217" y="2771799"/>
            <a:ext cx="332509" cy="24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073217" y="2770137"/>
            <a:ext cx="332509" cy="24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073216" y="2772438"/>
            <a:ext cx="332509" cy="24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76200" y="2914982"/>
            <a:ext cx="1295400" cy="685800"/>
          </a:xfrm>
          <a:prstGeom prst="wedgeEllipseCallout">
            <a:avLst>
              <a:gd name="adj1" fmla="val 18982"/>
              <a:gd name="adj2" fmla="val 63734"/>
            </a:avLst>
          </a:prstGeom>
          <a:solidFill>
            <a:srgbClr val="00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Reliable</a:t>
            </a:r>
          </a:p>
          <a:p>
            <a:pPr algn="ctr"/>
            <a:r>
              <a:rPr lang="en-US" sz="1400" dirty="0"/>
              <a:t>100 Hz</a:t>
            </a:r>
          </a:p>
        </p:txBody>
      </p:sp>
      <p:sp>
        <p:nvSpPr>
          <p:cNvPr id="28" name="Oval Callout 27"/>
          <p:cNvSpPr/>
          <p:nvPr/>
        </p:nvSpPr>
        <p:spPr>
          <a:xfrm>
            <a:off x="8147732" y="5505782"/>
            <a:ext cx="1295400" cy="685800"/>
          </a:xfrm>
          <a:prstGeom prst="wedgeEllipseCallout">
            <a:avLst>
              <a:gd name="adj1" fmla="val -63371"/>
              <a:gd name="adj2" fmla="val 9413"/>
            </a:avLst>
          </a:prstGeom>
          <a:solidFill>
            <a:srgbClr val="00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Altitude &lt; 5000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29" name="Oval Callout 28"/>
          <p:cNvSpPr/>
          <p:nvPr/>
        </p:nvSpPr>
        <p:spPr>
          <a:xfrm>
            <a:off x="1752600" y="5505782"/>
            <a:ext cx="1295400" cy="685800"/>
          </a:xfrm>
          <a:prstGeom prst="wedgeEllipseCallout">
            <a:avLst>
              <a:gd name="adj1" fmla="val 62773"/>
              <a:gd name="adj2" fmla="val 3240"/>
            </a:avLst>
          </a:prstGeom>
          <a:solidFill>
            <a:srgbClr val="0066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Reliable</a:t>
            </a:r>
          </a:p>
          <a:p>
            <a:pPr algn="ctr"/>
            <a:r>
              <a:rPr lang="en-US" sz="1400" dirty="0"/>
              <a:t>25 Hz</a:t>
            </a:r>
          </a:p>
        </p:txBody>
      </p:sp>
      <p:sp>
        <p:nvSpPr>
          <p:cNvPr id="30" name="Oval Callout 29"/>
          <p:cNvSpPr/>
          <p:nvPr/>
        </p:nvSpPr>
        <p:spPr>
          <a:xfrm>
            <a:off x="8147732" y="5810582"/>
            <a:ext cx="1371600" cy="685800"/>
          </a:xfrm>
          <a:prstGeom prst="wedgeEllipseCallout">
            <a:avLst>
              <a:gd name="adj1" fmla="val -63371"/>
              <a:gd name="adj2" fmla="val 9413"/>
            </a:avLst>
          </a:prstGeom>
          <a:solidFill>
            <a:srgbClr val="00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Best effort</a:t>
            </a:r>
          </a:p>
          <a:p>
            <a:pPr algn="ctr"/>
            <a:r>
              <a:rPr lang="en-US" sz="1400" dirty="0"/>
              <a:t>2x / Sec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6EC9FCA-9FAB-4983-B941-2561D957117F}"/>
              </a:ext>
            </a:extLst>
          </p:cNvPr>
          <p:cNvGraphicFramePr>
            <a:graphicFrameLocks noGrp="1"/>
          </p:cNvGraphicFramePr>
          <p:nvPr/>
        </p:nvGraphicFramePr>
        <p:xfrm>
          <a:off x="2589217" y="1878654"/>
          <a:ext cx="2785370" cy="1371600"/>
        </p:xfrm>
        <a:graphic>
          <a:graphicData uri="http://schemas.openxmlformats.org/drawingml/2006/table">
            <a:tbl>
              <a:tblPr firstRow="1" bandRow="1"/>
              <a:tblGrid>
                <a:gridCol w="139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700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Sensor</a:t>
                      </a:r>
                      <a:endParaRPr lang="en-US" sz="1100" dirty="0"/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Source**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string</a:t>
                      </a:r>
                      <a:r>
                        <a:rPr lang="en-US" sz="1100" dirty="0"/>
                        <a:t> 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Speed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float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Altitude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float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27EDF03-746D-4935-A36E-B70DBD9F851A}"/>
              </a:ext>
            </a:extLst>
          </p:cNvPr>
          <p:cNvGraphicFramePr>
            <a:graphicFrameLocks noGrp="1"/>
          </p:cNvGraphicFramePr>
          <p:nvPr/>
        </p:nvGraphicFramePr>
        <p:xfrm>
          <a:off x="6842193" y="1878654"/>
          <a:ext cx="2658088" cy="1371600"/>
        </p:xfrm>
        <a:graphic>
          <a:graphicData uri="http://schemas.openxmlformats.org/drawingml/2006/table">
            <a:tbl>
              <a:tblPr firstRow="1" bandRow="1"/>
              <a:tblGrid>
                <a:gridCol w="132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227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Actuator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Id</a:t>
                      </a:r>
                      <a:r>
                        <a:rPr lang="en-US" sz="1800" baseline="0" dirty="0"/>
                        <a:t>**</a:t>
                      </a:r>
                      <a:endParaRPr lang="en-US" sz="1800" dirty="0"/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string</a:t>
                      </a:r>
                      <a:r>
                        <a:rPr lang="en-US" sz="1100" dirty="0"/>
                        <a:t> 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Command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string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Status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float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2" descr="http://dtstc.ugr.es/tl/images/dds.png">
            <a:extLst>
              <a:ext uri="{FF2B5EF4-FFF2-40B4-BE49-F238E27FC236}">
                <a16:creationId xmlns:a16="http://schemas.microsoft.com/office/drawing/2014/main" id="{F098EDEA-299C-4A4D-88E0-AE1C35DD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565"/>
            <a:ext cx="717442" cy="7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0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9935 -0.009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61" y="-46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2565 0.0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15677 -0.1356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-673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4284 -0.141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45677 0.096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3.7037E-7 L 0.54297 -0.3696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51171 0.3259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1629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6 L -0.21328 0.332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8D5AD-8DFB-4369-93C8-B6A06B4C7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OMG DDS Data-Centric Model</a:t>
            </a:r>
          </a:p>
        </p:txBody>
      </p:sp>
      <p:sp>
        <p:nvSpPr>
          <p:cNvPr id="502" name="Rectangle 500"/>
          <p:cNvSpPr txBox="1">
            <a:spLocks noChangeArrowheads="1"/>
          </p:cNvSpPr>
          <p:nvPr/>
        </p:nvSpPr>
        <p:spPr bwMode="auto">
          <a:xfrm>
            <a:off x="214119" y="952108"/>
            <a:ext cx="11684000" cy="1877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21917" tIns="60959" rIns="121917" bIns="60959" numCol="1" anchor="t" anchorCtr="0" compatLnSpc="1">
            <a:prstTxWarp prst="textNoShape">
              <a:avLst/>
            </a:prstTxWarp>
          </a:bodyPr>
          <a:lstStyle/>
          <a:p>
            <a:pPr marL="571465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  Data objects addressed by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Domain ID, Topic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</a:p>
          <a:p>
            <a:pPr marL="1028665" lvl="1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Domains </a:t>
            </a:r>
            <a:r>
              <a:rPr lang="en-US" sz="2133" kern="0" dirty="0">
                <a:latin typeface="Arial" panose="020B0604020202020204" pitchFamily="34" charset="0"/>
                <a:cs typeface="Arial" panose="020B0604020202020204" pitchFamily="34" charset="0"/>
              </a:rPr>
              <a:t>provide a level of isolation </a:t>
            </a:r>
          </a:p>
          <a:p>
            <a:pPr marL="1028665" lvl="1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sz="2133" kern="0" dirty="0">
                <a:latin typeface="Arial" panose="020B0604020202020204" pitchFamily="34" charset="0"/>
                <a:cs typeface="Arial" panose="020B0604020202020204" pitchFamily="34" charset="0"/>
              </a:rPr>
              <a:t>groups homogeneous subjects (same data-type &amp; meaning) </a:t>
            </a:r>
            <a:endParaRPr lang="en-US" sz="2133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665" lvl="1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US" sz="2133" kern="0" dirty="0">
                <a:latin typeface="Arial" panose="020B0604020202020204" pitchFamily="34" charset="0"/>
                <a:cs typeface="Arial" panose="020B0604020202020204" pitchFamily="34" charset="0"/>
              </a:rPr>
              <a:t>is a generalization of</a:t>
            </a: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 subject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5499" y="3914694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763572" y="4789025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162235" y="5558617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9615677" y="3334942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Reader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91125" y="4468002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Reader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91125" y="5442662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Reader</a:t>
            </a:r>
          </a:p>
        </p:txBody>
      </p:sp>
      <p:sp>
        <p:nvSpPr>
          <p:cNvPr id="521" name="Cloud"/>
          <p:cNvSpPr>
            <a:spLocks noChangeAspect="1" noEditPoints="1" noChangeArrowheads="1"/>
          </p:cNvSpPr>
          <p:nvPr/>
        </p:nvSpPr>
        <p:spPr bwMode="auto">
          <a:xfrm rot="515497">
            <a:off x="2773958" y="3272619"/>
            <a:ext cx="6971991" cy="321282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C135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121917" tIns="60959" rIns="121917" bIns="60959"/>
          <a:lstStyle/>
          <a:p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15844" y="3477979"/>
          <a:ext cx="460752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License Plate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Speed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Battery Remaining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GPS Location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DKW 8307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73%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39.9524, -75.1636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YQC 4149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64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55%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28.3794, -81.5494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22" name="Table 521"/>
          <p:cNvGraphicFramePr>
            <a:graphicFrameLocks noGrp="1"/>
          </p:cNvGraphicFramePr>
          <p:nvPr/>
        </p:nvGraphicFramePr>
        <p:xfrm>
          <a:off x="4223820" y="4875116"/>
          <a:ext cx="40184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Traffic Light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State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 Left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Operational Mode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35803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Green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 sec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Automatic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82915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Red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 sec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Manual Override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3" name="Rounded Rectangle 522"/>
          <p:cNvSpPr/>
          <p:nvPr/>
        </p:nvSpPr>
        <p:spPr>
          <a:xfrm>
            <a:off x="845491" y="3084926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cxnSp>
        <p:nvCxnSpPr>
          <p:cNvPr id="9" name="Straight Arrow Connector 8"/>
          <p:cNvCxnSpPr>
            <a:cxnSpLocks/>
            <a:stCxn id="523" idx="3"/>
            <a:endCxn id="7" idx="1"/>
          </p:cNvCxnSpPr>
          <p:nvPr/>
        </p:nvCxnSpPr>
        <p:spPr>
          <a:xfrm>
            <a:off x="2396387" y="3377599"/>
            <a:ext cx="1519457" cy="60330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3"/>
          </p:cNvCxnSpPr>
          <p:nvPr/>
        </p:nvCxnSpPr>
        <p:spPr>
          <a:xfrm>
            <a:off x="2226396" y="4207365"/>
            <a:ext cx="1662979" cy="151984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14" idx="3"/>
            <a:endCxn id="522" idx="1"/>
          </p:cNvCxnSpPr>
          <p:nvPr/>
        </p:nvCxnSpPr>
        <p:spPr>
          <a:xfrm>
            <a:off x="2314468" y="5081698"/>
            <a:ext cx="1909352" cy="29633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2737904" y="5681883"/>
            <a:ext cx="1485916" cy="37991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522" idx="3"/>
            <a:endCxn id="519" idx="1"/>
          </p:cNvCxnSpPr>
          <p:nvPr/>
        </p:nvCxnSpPr>
        <p:spPr>
          <a:xfrm flipV="1">
            <a:off x="8242220" y="4760675"/>
            <a:ext cx="2148905" cy="617361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522" idx="3"/>
            <a:endCxn id="520" idx="1"/>
          </p:cNvCxnSpPr>
          <p:nvPr/>
        </p:nvCxnSpPr>
        <p:spPr>
          <a:xfrm>
            <a:off x="8242220" y="5378036"/>
            <a:ext cx="2148905" cy="357299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endCxn id="518" idx="1"/>
          </p:cNvCxnSpPr>
          <p:nvPr/>
        </p:nvCxnSpPr>
        <p:spPr>
          <a:xfrm flipV="1">
            <a:off x="8523366" y="3627615"/>
            <a:ext cx="1092311" cy="579750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7" name="Group 497"/>
          <p:cNvGrpSpPr>
            <a:grpSpLocks/>
          </p:cNvGrpSpPr>
          <p:nvPr/>
        </p:nvGrpSpPr>
        <p:grpSpPr bwMode="auto">
          <a:xfrm>
            <a:off x="2255796" y="3019461"/>
            <a:ext cx="2815455" cy="1553738"/>
            <a:chOff x="1764" y="2509"/>
            <a:chExt cx="932" cy="839"/>
          </a:xfrm>
        </p:grpSpPr>
        <p:sp>
          <p:nvSpPr>
            <p:cNvPr id="508" name="Oval 498"/>
            <p:cNvSpPr>
              <a:spLocks noChangeArrowheads="1"/>
            </p:cNvSpPr>
            <p:nvPr/>
          </p:nvSpPr>
          <p:spPr bwMode="auto">
            <a:xfrm>
              <a:off x="2251" y="2814"/>
              <a:ext cx="445" cy="534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09" name="Text Box 499"/>
            <p:cNvSpPr txBox="1">
              <a:spLocks noChangeArrowheads="1"/>
            </p:cNvSpPr>
            <p:nvPr/>
          </p:nvSpPr>
          <p:spPr bwMode="auto">
            <a:xfrm>
              <a:off x="1764" y="2509"/>
              <a:ext cx="816" cy="23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Key (subject)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086130-8D7E-4440-A1B8-4F520D660DCB}"/>
              </a:ext>
            </a:extLst>
          </p:cNvPr>
          <p:cNvCxnSpPr>
            <a:cxnSpLocks/>
          </p:cNvCxnSpPr>
          <p:nvPr/>
        </p:nvCxnSpPr>
        <p:spPr>
          <a:xfrm>
            <a:off x="8523366" y="4195820"/>
            <a:ext cx="1794351" cy="457932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4" name="Group 497"/>
          <p:cNvGrpSpPr>
            <a:grpSpLocks/>
          </p:cNvGrpSpPr>
          <p:nvPr/>
        </p:nvGrpSpPr>
        <p:grpSpPr bwMode="auto">
          <a:xfrm>
            <a:off x="3510281" y="3060237"/>
            <a:ext cx="5320875" cy="1700440"/>
            <a:chOff x="2088" y="2563"/>
            <a:chExt cx="1722" cy="815"/>
          </a:xfrm>
        </p:grpSpPr>
        <p:sp>
          <p:nvSpPr>
            <p:cNvPr id="505" name="Oval 498"/>
            <p:cNvSpPr>
              <a:spLocks noChangeArrowheads="1"/>
            </p:cNvSpPr>
            <p:nvPr/>
          </p:nvSpPr>
          <p:spPr bwMode="auto">
            <a:xfrm>
              <a:off x="2088" y="2718"/>
              <a:ext cx="1722" cy="66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06" name="Text Box 499"/>
            <p:cNvSpPr txBox="1">
              <a:spLocks noChangeArrowheads="1"/>
            </p:cNvSpPr>
            <p:nvPr/>
          </p:nvSpPr>
          <p:spPr bwMode="auto">
            <a:xfrm>
              <a:off x="2419" y="2563"/>
              <a:ext cx="413" cy="182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   Topic</a:t>
              </a:r>
            </a:p>
          </p:txBody>
        </p:sp>
      </p:grpSp>
      <p:grpSp>
        <p:nvGrpSpPr>
          <p:cNvPr id="499" name="Group 497"/>
          <p:cNvGrpSpPr>
            <a:grpSpLocks/>
          </p:cNvGrpSpPr>
          <p:nvPr/>
        </p:nvGrpSpPr>
        <p:grpSpPr bwMode="auto">
          <a:xfrm>
            <a:off x="2836805" y="4166663"/>
            <a:ext cx="5915289" cy="611188"/>
            <a:chOff x="1828" y="3096"/>
            <a:chExt cx="2006" cy="385"/>
          </a:xfrm>
        </p:grpSpPr>
        <p:sp>
          <p:nvSpPr>
            <p:cNvPr id="500" name="Oval 498"/>
            <p:cNvSpPr>
              <a:spLocks noChangeArrowheads="1"/>
            </p:cNvSpPr>
            <p:nvPr/>
          </p:nvSpPr>
          <p:spPr bwMode="auto">
            <a:xfrm>
              <a:off x="2184" y="3096"/>
              <a:ext cx="1650" cy="21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01" name="Text Box 499"/>
            <p:cNvSpPr txBox="1">
              <a:spLocks noChangeArrowheads="1"/>
            </p:cNvSpPr>
            <p:nvPr/>
          </p:nvSpPr>
          <p:spPr bwMode="auto">
            <a:xfrm>
              <a:off x="1828" y="3242"/>
              <a:ext cx="421" cy="23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Instance</a:t>
              </a:r>
            </a:p>
          </p:txBody>
        </p:sp>
      </p:grpSp>
      <p:grpSp>
        <p:nvGrpSpPr>
          <p:cNvPr id="510" name="Group 510"/>
          <p:cNvGrpSpPr>
            <a:grpSpLocks/>
          </p:cNvGrpSpPr>
          <p:nvPr/>
        </p:nvGrpSpPr>
        <p:grpSpPr bwMode="auto">
          <a:xfrm>
            <a:off x="3066657" y="2775036"/>
            <a:ext cx="6058685" cy="3472353"/>
            <a:chOff x="2387600" y="3430573"/>
            <a:chExt cx="4152900" cy="3211526"/>
          </a:xfrm>
        </p:grpSpPr>
        <p:sp>
          <p:nvSpPr>
            <p:cNvPr id="511" name="Oval 498"/>
            <p:cNvSpPr>
              <a:spLocks noChangeArrowheads="1"/>
            </p:cNvSpPr>
            <p:nvPr/>
          </p:nvSpPr>
          <p:spPr bwMode="auto">
            <a:xfrm>
              <a:off x="2387600" y="3678684"/>
              <a:ext cx="4152900" cy="2963415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12" name="Text Box 499"/>
            <p:cNvSpPr txBox="1">
              <a:spLocks noChangeArrowheads="1"/>
            </p:cNvSpPr>
            <p:nvPr/>
          </p:nvSpPr>
          <p:spPr bwMode="auto">
            <a:xfrm>
              <a:off x="2962145" y="3430573"/>
              <a:ext cx="1168400" cy="32628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Domain</a:t>
              </a:r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C7F54E6E-563C-41D0-88B6-112343F681E8}"/>
              </a:ext>
            </a:extLst>
          </p:cNvPr>
          <p:cNvGraphicFramePr>
            <a:graphicFrameLocks noGrp="1"/>
          </p:cNvGraphicFramePr>
          <p:nvPr/>
        </p:nvGraphicFramePr>
        <p:xfrm>
          <a:off x="4019300" y="4374053"/>
          <a:ext cx="4575855" cy="2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7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0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9926">
                <a:tc>
                  <a:txBody>
                    <a:bodyPr/>
                    <a:lstStyle/>
                    <a:p>
                      <a:r>
                        <a:rPr lang="en-US" sz="1200" dirty="0"/>
                        <a:t>YQC 4149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68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48%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28.3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903</a:t>
                      </a:r>
                      <a:r>
                        <a:rPr lang="en-US" sz="1200" dirty="0"/>
                        <a:t>, -81.5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141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E4A75E2B-BF43-45A3-90D6-F2C1ABE1E13D}"/>
              </a:ext>
            </a:extLst>
          </p:cNvPr>
          <p:cNvGraphicFramePr>
            <a:graphicFrameLocks noGrp="1"/>
          </p:cNvGraphicFramePr>
          <p:nvPr/>
        </p:nvGraphicFramePr>
        <p:xfrm>
          <a:off x="4071293" y="4498018"/>
          <a:ext cx="4575855" cy="2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7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YQC 4149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70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47%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28.</a:t>
                      </a: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4118</a:t>
                      </a:r>
                      <a:r>
                        <a:rPr lang="en-US" sz="1200" dirty="0"/>
                        <a:t>, -81.</a:t>
                      </a: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4802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17107" y="4203145"/>
            <a:ext cx="7377830" cy="1654730"/>
          </a:xfrm>
          <a:prstGeom prst="roundRect">
            <a:avLst>
              <a:gd name="adj" fmla="val 5146"/>
            </a:avLst>
          </a:prstGeom>
          <a:solidFill>
            <a:schemeClr val="dk1">
              <a:alpha val="50000"/>
            </a:scheme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6677D-1F5A-4DC2-9F23-F7151EC13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Common Distributed Application Challenges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08080" y="4831007"/>
            <a:ext cx="1263080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1-1, 1-Many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208080" y="5178779"/>
            <a:ext cx="1263080" cy="2494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No Reliability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94173" y="4839125"/>
            <a:ext cx="1202027" cy="2494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1 to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94173" y="5178779"/>
            <a:ext cx="1202027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Reliability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15228" y="4200948"/>
            <a:ext cx="14812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94173" y="5517992"/>
            <a:ext cx="1202027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Flow Control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89134" y="4419472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UDP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8313" y="4419470"/>
            <a:ext cx="573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TCP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6" name="Rounded Rectangle 21">
            <a:extLst>
              <a:ext uri="{FF2B5EF4-FFF2-40B4-BE49-F238E27FC236}">
                <a16:creationId xmlns:a16="http://schemas.microsoft.com/office/drawing/2014/main" id="{F35234AF-880B-4450-9005-BDFAF17CAB71}"/>
              </a:ext>
            </a:extLst>
          </p:cNvPr>
          <p:cNvSpPr/>
          <p:nvPr/>
        </p:nvSpPr>
        <p:spPr>
          <a:xfrm>
            <a:off x="2217107" y="1159907"/>
            <a:ext cx="7377830" cy="2862515"/>
          </a:xfrm>
          <a:prstGeom prst="roundRect">
            <a:avLst>
              <a:gd name="adj" fmla="val 414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7" name="Rounded Rectangle 36">
            <a:extLst>
              <a:ext uri="{FF2B5EF4-FFF2-40B4-BE49-F238E27FC236}">
                <a16:creationId xmlns:a16="http://schemas.microsoft.com/office/drawing/2014/main" id="{261004B5-9F43-4E68-ADFB-790BFD343A5D}"/>
              </a:ext>
            </a:extLst>
          </p:cNvPr>
          <p:cNvSpPr/>
          <p:nvPr/>
        </p:nvSpPr>
        <p:spPr>
          <a:xfrm>
            <a:off x="231752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Deadline</a:t>
            </a:r>
          </a:p>
        </p:txBody>
      </p:sp>
      <p:sp>
        <p:nvSpPr>
          <p:cNvPr id="88" name="Rounded Rectangle 39">
            <a:extLst>
              <a:ext uri="{FF2B5EF4-FFF2-40B4-BE49-F238E27FC236}">
                <a16:creationId xmlns:a16="http://schemas.microsoft.com/office/drawing/2014/main" id="{D99EF49C-D3A6-4927-A677-A6B30CB53B38}"/>
              </a:ext>
            </a:extLst>
          </p:cNvPr>
          <p:cNvSpPr/>
          <p:nvPr/>
        </p:nvSpPr>
        <p:spPr>
          <a:xfrm>
            <a:off x="2317521" y="1589883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89" name="Rounded Rectangle 43">
            <a:extLst>
              <a:ext uri="{FF2B5EF4-FFF2-40B4-BE49-F238E27FC236}">
                <a16:creationId xmlns:a16="http://schemas.microsoft.com/office/drawing/2014/main" id="{329A7D09-7A98-4338-BE64-3FAFBA3D02C1}"/>
              </a:ext>
            </a:extLst>
          </p:cNvPr>
          <p:cNvSpPr/>
          <p:nvPr/>
        </p:nvSpPr>
        <p:spPr>
          <a:xfrm>
            <a:off x="5178601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90" name="Rounded Rectangle 47">
            <a:extLst>
              <a:ext uri="{FF2B5EF4-FFF2-40B4-BE49-F238E27FC236}">
                <a16:creationId xmlns:a16="http://schemas.microsoft.com/office/drawing/2014/main" id="{FCEF1EE5-8D5B-4795-B399-CC721785E16E}"/>
              </a:ext>
            </a:extLst>
          </p:cNvPr>
          <p:cNvSpPr/>
          <p:nvPr/>
        </p:nvSpPr>
        <p:spPr>
          <a:xfrm>
            <a:off x="2317521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Liveliness</a:t>
            </a:r>
          </a:p>
        </p:txBody>
      </p:sp>
      <p:sp>
        <p:nvSpPr>
          <p:cNvPr id="91" name="Rounded Rectangle 50">
            <a:extLst>
              <a:ext uri="{FF2B5EF4-FFF2-40B4-BE49-F238E27FC236}">
                <a16:creationId xmlns:a16="http://schemas.microsoft.com/office/drawing/2014/main" id="{671E32B9-85EA-461A-A5A3-95C1CE1194CC}"/>
              </a:ext>
            </a:extLst>
          </p:cNvPr>
          <p:cNvSpPr/>
          <p:nvPr/>
        </p:nvSpPr>
        <p:spPr>
          <a:xfrm>
            <a:off x="2317499" y="273355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Time Based Filter</a:t>
            </a:r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D39A94BE-F2F5-45F8-98D5-57BCB283023A}"/>
              </a:ext>
            </a:extLst>
          </p:cNvPr>
          <p:cNvSpPr/>
          <p:nvPr/>
        </p:nvSpPr>
        <p:spPr>
          <a:xfrm>
            <a:off x="374806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Batching</a:t>
            </a:r>
          </a:p>
        </p:txBody>
      </p:sp>
      <p:sp>
        <p:nvSpPr>
          <p:cNvPr id="93" name="Rounded Rectangle 52">
            <a:extLst>
              <a:ext uri="{FF2B5EF4-FFF2-40B4-BE49-F238E27FC236}">
                <a16:creationId xmlns:a16="http://schemas.microsoft.com/office/drawing/2014/main" id="{1A087CE0-C1B4-4BC1-A348-21A3537C5610}"/>
              </a:ext>
            </a:extLst>
          </p:cNvPr>
          <p:cNvSpPr/>
          <p:nvPr/>
        </p:nvSpPr>
        <p:spPr>
          <a:xfrm>
            <a:off x="3748061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Durability</a:t>
            </a:r>
          </a:p>
        </p:txBody>
      </p:sp>
      <p:sp>
        <p:nvSpPr>
          <p:cNvPr id="94" name="Rounded Rectangle 53">
            <a:extLst>
              <a:ext uri="{FF2B5EF4-FFF2-40B4-BE49-F238E27FC236}">
                <a16:creationId xmlns:a16="http://schemas.microsoft.com/office/drawing/2014/main" id="{E781F3DE-1593-405D-AEBB-D9C9C8045210}"/>
              </a:ext>
            </a:extLst>
          </p:cNvPr>
          <p:cNvSpPr/>
          <p:nvPr/>
        </p:nvSpPr>
        <p:spPr>
          <a:xfrm>
            <a:off x="6609163" y="2170497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Ownership</a:t>
            </a:r>
          </a:p>
        </p:txBody>
      </p:sp>
      <p:sp>
        <p:nvSpPr>
          <p:cNvPr id="95" name="Rounded Rectangle 54">
            <a:extLst>
              <a:ext uri="{FF2B5EF4-FFF2-40B4-BE49-F238E27FC236}">
                <a16:creationId xmlns:a16="http://schemas.microsoft.com/office/drawing/2014/main" id="{781B7B5C-61AF-4117-AC03-28C4D3A170F3}"/>
              </a:ext>
            </a:extLst>
          </p:cNvPr>
          <p:cNvSpPr/>
          <p:nvPr/>
        </p:nvSpPr>
        <p:spPr>
          <a:xfrm>
            <a:off x="8039724" y="1597762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Partition</a:t>
            </a:r>
          </a:p>
        </p:txBody>
      </p:sp>
      <p:sp>
        <p:nvSpPr>
          <p:cNvPr id="96" name="Rounded Rectangle 55">
            <a:extLst>
              <a:ext uri="{FF2B5EF4-FFF2-40B4-BE49-F238E27FC236}">
                <a16:creationId xmlns:a16="http://schemas.microsoft.com/office/drawing/2014/main" id="{320E9F6D-D13F-465B-A280-4E28DCD4ADDC}"/>
              </a:ext>
            </a:extLst>
          </p:cNvPr>
          <p:cNvSpPr/>
          <p:nvPr/>
        </p:nvSpPr>
        <p:spPr>
          <a:xfrm>
            <a:off x="517860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97" name="Rounded Rectangle 56">
            <a:extLst>
              <a:ext uri="{FF2B5EF4-FFF2-40B4-BE49-F238E27FC236}">
                <a16:creationId xmlns:a16="http://schemas.microsoft.com/office/drawing/2014/main" id="{635657F6-9795-4F7E-99A6-63F345EC7089}"/>
              </a:ext>
            </a:extLst>
          </p:cNvPr>
          <p:cNvSpPr/>
          <p:nvPr/>
        </p:nvSpPr>
        <p:spPr>
          <a:xfrm>
            <a:off x="5178601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Lifespan</a:t>
            </a:r>
          </a:p>
        </p:txBody>
      </p:sp>
      <p:sp>
        <p:nvSpPr>
          <p:cNvPr id="98" name="Rounded Rectangle 57">
            <a:extLst>
              <a:ext uri="{FF2B5EF4-FFF2-40B4-BE49-F238E27FC236}">
                <a16:creationId xmlns:a16="http://schemas.microsoft.com/office/drawing/2014/main" id="{57EB47D6-1A16-418E-8F6D-152AF933EAF9}"/>
              </a:ext>
            </a:extLst>
          </p:cNvPr>
          <p:cNvSpPr/>
          <p:nvPr/>
        </p:nvSpPr>
        <p:spPr>
          <a:xfrm>
            <a:off x="3748039" y="160572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In-Order Delivery</a:t>
            </a:r>
          </a:p>
        </p:txBody>
      </p:sp>
      <p:sp>
        <p:nvSpPr>
          <p:cNvPr id="99" name="Rounded Rectangle 58">
            <a:extLst>
              <a:ext uri="{FF2B5EF4-FFF2-40B4-BE49-F238E27FC236}">
                <a16:creationId xmlns:a16="http://schemas.microsoft.com/office/drawing/2014/main" id="{F3303507-39A0-4055-8C22-AC2EEC89AF01}"/>
              </a:ext>
            </a:extLst>
          </p:cNvPr>
          <p:cNvSpPr/>
          <p:nvPr/>
        </p:nvSpPr>
        <p:spPr>
          <a:xfrm>
            <a:off x="6609163" y="1596026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Resource Limits</a:t>
            </a:r>
          </a:p>
        </p:txBody>
      </p:sp>
      <p:sp>
        <p:nvSpPr>
          <p:cNvPr id="100" name="Rounded Rectangle 59">
            <a:extLst>
              <a:ext uri="{FF2B5EF4-FFF2-40B4-BE49-F238E27FC236}">
                <a16:creationId xmlns:a16="http://schemas.microsoft.com/office/drawing/2014/main" id="{6EBC54F9-670F-4DB6-A4FC-3785DC08E213}"/>
              </a:ext>
            </a:extLst>
          </p:cNvPr>
          <p:cNvSpPr/>
          <p:nvPr/>
        </p:nvSpPr>
        <p:spPr>
          <a:xfrm>
            <a:off x="3737591" y="330034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Latency Budget</a:t>
            </a:r>
          </a:p>
        </p:txBody>
      </p:sp>
      <p:sp>
        <p:nvSpPr>
          <p:cNvPr id="101" name="Rounded Rectangle 60">
            <a:extLst>
              <a:ext uri="{FF2B5EF4-FFF2-40B4-BE49-F238E27FC236}">
                <a16:creationId xmlns:a16="http://schemas.microsoft.com/office/drawing/2014/main" id="{14DD0C6F-5BCB-49A0-B184-45880A0B2D8E}"/>
              </a:ext>
            </a:extLst>
          </p:cNvPr>
          <p:cNvSpPr/>
          <p:nvPr/>
        </p:nvSpPr>
        <p:spPr>
          <a:xfrm>
            <a:off x="6609163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Flow Control</a:t>
            </a:r>
          </a:p>
        </p:txBody>
      </p:sp>
      <p:sp>
        <p:nvSpPr>
          <p:cNvPr id="102" name="Rounded Rectangle 61">
            <a:extLst>
              <a:ext uri="{FF2B5EF4-FFF2-40B4-BE49-F238E27FC236}">
                <a16:creationId xmlns:a16="http://schemas.microsoft.com/office/drawing/2014/main" id="{E384C91C-9495-42D0-9CA8-E02A697A9A92}"/>
              </a:ext>
            </a:extLst>
          </p:cNvPr>
          <p:cNvSpPr/>
          <p:nvPr/>
        </p:nvSpPr>
        <p:spPr>
          <a:xfrm>
            <a:off x="6609163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3152" tIns="60959" rIns="73152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User, Group, Topic Data</a:t>
            </a:r>
          </a:p>
        </p:txBody>
      </p:sp>
      <p:sp>
        <p:nvSpPr>
          <p:cNvPr id="103" name="Rounded Rectangle 62">
            <a:extLst>
              <a:ext uri="{FF2B5EF4-FFF2-40B4-BE49-F238E27FC236}">
                <a16:creationId xmlns:a16="http://schemas.microsoft.com/office/drawing/2014/main" id="{E3B08999-0629-464B-8823-B1E1E2CCC071}"/>
              </a:ext>
            </a:extLst>
          </p:cNvPr>
          <p:cNvSpPr/>
          <p:nvPr/>
        </p:nvSpPr>
        <p:spPr>
          <a:xfrm>
            <a:off x="5178601" y="1605633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Content Filtering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4" name="Rounded Rectangle 63">
            <a:extLst>
              <a:ext uri="{FF2B5EF4-FFF2-40B4-BE49-F238E27FC236}">
                <a16:creationId xmlns:a16="http://schemas.microsoft.com/office/drawing/2014/main" id="{2D274B36-6BE4-4A17-8C91-2C81D01B5BC2}"/>
              </a:ext>
            </a:extLst>
          </p:cNvPr>
          <p:cNvSpPr/>
          <p:nvPr/>
        </p:nvSpPr>
        <p:spPr>
          <a:xfrm>
            <a:off x="8039724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Transports</a:t>
            </a:r>
          </a:p>
        </p:txBody>
      </p:sp>
      <p:sp>
        <p:nvSpPr>
          <p:cNvPr id="105" name="Rounded Rectangle 64">
            <a:extLst>
              <a:ext uri="{FF2B5EF4-FFF2-40B4-BE49-F238E27FC236}">
                <a16:creationId xmlns:a16="http://schemas.microsoft.com/office/drawing/2014/main" id="{0D12BC55-D4B8-4D43-AC6A-AE0FBFC7BF8C}"/>
              </a:ext>
            </a:extLst>
          </p:cNvPr>
          <p:cNvSpPr/>
          <p:nvPr/>
        </p:nvSpPr>
        <p:spPr>
          <a:xfrm>
            <a:off x="8039724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Multi-Channel</a:t>
            </a:r>
          </a:p>
        </p:txBody>
      </p:sp>
      <p:sp>
        <p:nvSpPr>
          <p:cNvPr id="106" name="Rounded Rectangle 65">
            <a:extLst>
              <a:ext uri="{FF2B5EF4-FFF2-40B4-BE49-F238E27FC236}">
                <a16:creationId xmlns:a16="http://schemas.microsoft.com/office/drawing/2014/main" id="{6E46151A-4227-4A92-B250-797754D42879}"/>
              </a:ext>
            </a:extLst>
          </p:cNvPr>
          <p:cNvSpPr/>
          <p:nvPr/>
        </p:nvSpPr>
        <p:spPr>
          <a:xfrm>
            <a:off x="8039724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Async</a:t>
            </a:r>
            <a:r>
              <a:rPr lang="en-US" sz="1600" dirty="0">
                <a:solidFill>
                  <a:schemeClr val="tx1"/>
                </a:solidFill>
              </a:rPr>
              <a:t> Publisher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0B7393E-615C-4DFC-BA59-EF91457506AC}"/>
              </a:ext>
            </a:extLst>
          </p:cNvPr>
          <p:cNvSpPr txBox="1"/>
          <p:nvPr/>
        </p:nvSpPr>
        <p:spPr>
          <a:xfrm>
            <a:off x="3879031" y="1112649"/>
            <a:ext cx="380117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OMG DDS QoS Features</a:t>
            </a:r>
          </a:p>
        </p:txBody>
      </p:sp>
    </p:spTree>
    <p:extLst>
      <p:ext uri="{BB962C8B-B14F-4D97-AF65-F5344CB8AC3E}">
        <p14:creationId xmlns:p14="http://schemas.microsoft.com/office/powerpoint/2010/main" val="61212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B8917C-4D77-4C6C-9FC7-5C9431CE5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952" y="0"/>
            <a:ext cx="7709736" cy="795130"/>
          </a:xfrm>
        </p:spPr>
        <p:txBody>
          <a:bodyPr/>
          <a:lstStyle/>
          <a:p>
            <a:pPr eaLnBrk="1" hangingPunct="1"/>
            <a:r>
              <a:rPr lang="en-US" sz="2800" dirty="0"/>
              <a:t>Using OMG DDS QoS to Shape Data Flow</a:t>
            </a:r>
            <a:endParaRPr lang="en-US" sz="2800" i="1" dirty="0"/>
          </a:p>
        </p:txBody>
      </p:sp>
      <p:sp>
        <p:nvSpPr>
          <p:cNvPr id="1454083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80132" y="3510645"/>
            <a:ext cx="11250613" cy="2611307"/>
          </a:xfrm>
        </p:spPr>
        <p:txBody>
          <a:bodyPr>
            <a:noAutofit/>
          </a:bodyPr>
          <a:lstStyle/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Discovery matches publishers and subscribers of a topic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Topics tied to Data type, allowing smarter databus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Quality of Service describing application data needs must be compatible to communicate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Specifying and relying only on these data properties enables decoupled, resilient systems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8023225" y="1370011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024813" y="2944815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8024813" y="2136775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4344" y="2745474"/>
            <a:ext cx="8858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9467852" y="1138438"/>
            <a:ext cx="2114548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Collision</a:t>
            </a:r>
            <a:br>
              <a:rPr lang="en-US" sz="1600" b="0" dirty="0"/>
            </a:br>
            <a:r>
              <a:rPr lang="en-US" sz="1600" b="0" dirty="0"/>
              <a:t>avoidance</a:t>
            </a:r>
            <a:br>
              <a:rPr lang="en-US" sz="1600" b="0" dirty="0"/>
            </a:br>
            <a:r>
              <a:rPr lang="en-US" sz="1600" b="0" dirty="0"/>
              <a:t>application</a:t>
            </a:r>
          </a:p>
        </p:txBody>
      </p:sp>
      <p:sp>
        <p:nvSpPr>
          <p:cNvPr id="41993" name="Oval 9"/>
          <p:cNvSpPr>
            <a:spLocks noChangeArrowheads="1"/>
          </p:cNvSpPr>
          <p:nvPr/>
        </p:nvSpPr>
        <p:spPr bwMode="auto">
          <a:xfrm>
            <a:off x="2668040" y="1374775"/>
            <a:ext cx="1828800" cy="1828800"/>
          </a:xfrm>
          <a:prstGeom prst="ellipse">
            <a:avLst/>
          </a:prstGeom>
          <a:gradFill rotWithShape="1">
            <a:gsLst>
              <a:gs pos="0">
                <a:srgbClr val="5E5E76">
                  <a:alpha val="0"/>
                </a:srgbClr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9" rIns="121917" bIns="60959" anchor="ctr"/>
          <a:lstStyle/>
          <a:p>
            <a:pPr algn="ctr" eaLnBrk="0" hangingPunct="0"/>
            <a:r>
              <a:rPr lang="en-US" sz="1867" dirty="0"/>
              <a:t>Radar Track</a:t>
            </a:r>
          </a:p>
          <a:p>
            <a:pPr algn="ctr" eaLnBrk="0" hangingPunct="0"/>
            <a:r>
              <a:rPr lang="en-US" sz="1867" dirty="0"/>
              <a:t>Topic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04545" y="1389289"/>
            <a:ext cx="1831975" cy="457200"/>
            <a:chOff x="326" y="1337"/>
            <a:chExt cx="1154" cy="288"/>
          </a:xfrm>
        </p:grpSpPr>
        <p:sp>
          <p:nvSpPr>
            <p:cNvPr id="42010" name="Rectangle 11"/>
            <p:cNvSpPr>
              <a:spLocks noChangeArrowheads="1"/>
            </p:cNvSpPr>
            <p:nvPr/>
          </p:nvSpPr>
          <p:spPr bwMode="auto">
            <a:xfrm>
              <a:off x="326" y="1337"/>
              <a:ext cx="864" cy="288"/>
            </a:xfrm>
            <a:prstGeom prst="rect">
              <a:avLst/>
            </a:prstGeom>
            <a:solidFill>
              <a:srgbClr val="003399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3399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en-US" sz="1867" dirty="0">
                  <a:solidFill>
                    <a:schemeClr val="bg1"/>
                  </a:solidFill>
                </a:rPr>
                <a:t>Publisher</a:t>
              </a:r>
              <a:endParaRPr lang="en-US" sz="1867" i="1" dirty="0">
                <a:solidFill>
                  <a:schemeClr val="bg1"/>
                </a:solidFill>
              </a:endParaRPr>
            </a:p>
          </p:txBody>
        </p:sp>
        <p:sp>
          <p:nvSpPr>
            <p:cNvPr id="42012" name="Line 13"/>
            <p:cNvSpPr>
              <a:spLocks noChangeShapeType="1"/>
            </p:cNvSpPr>
            <p:nvPr/>
          </p:nvSpPr>
          <p:spPr bwMode="auto">
            <a:xfrm>
              <a:off x="1306" y="1446"/>
              <a:ext cx="174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133"/>
            </a:p>
          </p:txBody>
        </p:sp>
      </p:grpSp>
      <p:sp>
        <p:nvSpPr>
          <p:cNvPr id="41995" name="Line 14"/>
          <p:cNvSpPr>
            <a:spLocks noChangeShapeType="1"/>
          </p:cNvSpPr>
          <p:nvPr/>
        </p:nvSpPr>
        <p:spPr bwMode="auto">
          <a:xfrm flipV="1">
            <a:off x="4496842" y="1556318"/>
            <a:ext cx="3380335" cy="4979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V="1">
            <a:off x="4496843" y="2289177"/>
            <a:ext cx="3380335" cy="63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41997" name="Line 16"/>
          <p:cNvSpPr>
            <a:spLocks noChangeShapeType="1"/>
          </p:cNvSpPr>
          <p:nvPr/>
        </p:nvSpPr>
        <p:spPr bwMode="auto">
          <a:xfrm>
            <a:off x="4496843" y="2703061"/>
            <a:ext cx="3310487" cy="4000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1454097" name="Text Box 17"/>
          <p:cNvSpPr txBox="1">
            <a:spLocks noChangeArrowheads="1"/>
          </p:cNvSpPr>
          <p:nvPr/>
        </p:nvSpPr>
        <p:spPr bwMode="auto">
          <a:xfrm rot="21156555">
            <a:off x="6253602" y="1323318"/>
            <a:ext cx="209550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Reliable; 1 Hz;</a:t>
            </a:r>
            <a:br>
              <a:rPr lang="en-US" sz="1600" b="0" dirty="0"/>
            </a:br>
            <a:r>
              <a:rPr lang="en-US" sz="1600" b="0" dirty="0"/>
              <a:t>get history </a:t>
            </a:r>
          </a:p>
        </p:txBody>
      </p:sp>
      <p:sp>
        <p:nvSpPr>
          <p:cNvPr id="1454098" name="Text Box 18"/>
          <p:cNvSpPr txBox="1">
            <a:spLocks noChangeArrowheads="1"/>
          </p:cNvSpPr>
          <p:nvPr/>
        </p:nvSpPr>
        <p:spPr bwMode="auto">
          <a:xfrm>
            <a:off x="4685442" y="2006809"/>
            <a:ext cx="2762756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0" dirty="0"/>
              <a:t>Best effort; 0.2 HZ;</a:t>
            </a:r>
            <a:br>
              <a:rPr lang="en-US" sz="1600" b="0" dirty="0"/>
            </a:br>
            <a:r>
              <a:rPr lang="en-US" sz="1600" b="0" dirty="0"/>
              <a:t>get history</a:t>
            </a:r>
          </a:p>
        </p:txBody>
      </p:sp>
      <p:sp>
        <p:nvSpPr>
          <p:cNvPr id="42000" name="Text Box 19"/>
          <p:cNvSpPr txBox="1">
            <a:spLocks noChangeArrowheads="1"/>
          </p:cNvSpPr>
          <p:nvPr/>
        </p:nvSpPr>
        <p:spPr bwMode="auto">
          <a:xfrm>
            <a:off x="9457747" y="2832558"/>
            <a:ext cx="1116013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ATC Sim</a:t>
            </a:r>
          </a:p>
        </p:txBody>
      </p:sp>
      <p:sp>
        <p:nvSpPr>
          <p:cNvPr id="1454100" name="Text Box 20"/>
          <p:cNvSpPr txBox="1">
            <a:spLocks noChangeArrowheads="1"/>
          </p:cNvSpPr>
          <p:nvPr/>
        </p:nvSpPr>
        <p:spPr bwMode="auto">
          <a:xfrm rot="459685">
            <a:off x="5919908" y="2719225"/>
            <a:ext cx="2051397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Nearby tracks with</a:t>
            </a:r>
            <a:br>
              <a:rPr lang="en-US" sz="1600" b="0" dirty="0"/>
            </a:br>
            <a:r>
              <a:rPr lang="en-US" sz="1600" b="0" dirty="0"/>
              <a:t>altitude &lt; 5000m</a:t>
            </a:r>
          </a:p>
        </p:txBody>
      </p:sp>
      <p:sp>
        <p:nvSpPr>
          <p:cNvPr id="1454104" name="Text Box 24"/>
          <p:cNvSpPr txBox="1">
            <a:spLocks noChangeArrowheads="1"/>
          </p:cNvSpPr>
          <p:nvPr/>
        </p:nvSpPr>
        <p:spPr bwMode="auto">
          <a:xfrm>
            <a:off x="869861" y="1958530"/>
            <a:ext cx="1798183" cy="135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Publish reliably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10 Hz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600 sample history</a:t>
            </a:r>
          </a:p>
        </p:txBody>
      </p:sp>
      <p:pic>
        <p:nvPicPr>
          <p:cNvPr id="29" name="Picture 12" descr="RTI Arch No Tex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64" y="1983244"/>
            <a:ext cx="679451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9467852" y="2092310"/>
            <a:ext cx="1116013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NOC Sim</a:t>
            </a:r>
          </a:p>
        </p:txBody>
      </p:sp>
    </p:spTree>
    <p:extLst>
      <p:ext uri="{BB962C8B-B14F-4D97-AF65-F5344CB8AC3E}">
        <p14:creationId xmlns:p14="http://schemas.microsoft.com/office/powerpoint/2010/main" val="5699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BB5D34E6-B904-49D4-9ED0-E692C71F6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162" y="994299"/>
            <a:ext cx="10809983" cy="5051394"/>
          </a:xfrm>
          <a:prstGeom prst="rect">
            <a:avLst/>
          </a:prstGeom>
        </p:spPr>
      </p:pic>
      <p:sp>
        <p:nvSpPr>
          <p:cNvPr id="32" name="Text Box 29">
            <a:extLst>
              <a:ext uri="{FF2B5EF4-FFF2-40B4-BE49-F238E27FC236}">
                <a16:creationId xmlns:a16="http://schemas.microsoft.com/office/drawing/2014/main" id="{C5F96407-D889-45F3-9FA9-ABA563BA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5154194"/>
            <a:ext cx="6029325" cy="12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Filter Expression and Arguments will determine which instances of the Topic will be received by the subscriber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EDB003A-2EC5-4271-A4EF-B802D9A1C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399" y="136524"/>
            <a:ext cx="10363200" cy="630923"/>
          </a:xfrm>
        </p:spPr>
        <p:txBody>
          <a:bodyPr anchor="ctr" anchorCtr="0">
            <a:normAutofit/>
          </a:bodyPr>
          <a:lstStyle/>
          <a:p>
            <a:pPr eaLnBrk="1" hangingPunct="1"/>
            <a:r>
              <a:rPr lang="en-US" sz="2800" dirty="0"/>
              <a:t>Content Filtered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132589-D4C6-47E8-A4C1-07EC1C39D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3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0AB3-58F4-4273-99E6-354E0CF0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0D0C9-57D2-4046-8DE4-9DE3A6BB3D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5410" y="1046715"/>
            <a:ext cx="11615335" cy="507523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Introduction to Interoperability and Interconnectivity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Arial" panose="020B0604020202020204" pitchFamily="34" charset="0"/>
              </a:rPr>
              <a:t>What are the different levels of interoperability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Arial" panose="020B0604020202020204" pitchFamily="34" charset="0"/>
              </a:rPr>
              <a:t>What are the requirements for semantic interoperability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Intro to Data Distribution Service (DDS) an Object Management Group (OMG) Standard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The history and makeup up the OMG DDS standards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How OMG DDS is a data-centric publish-subscribe protocol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How do the features of OMG DDS provide interoperability within and between systems, including APIs, Quality of Service (QoS), Discovery, and Wide Area Network (WAN) connectivity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Intro to OMG DDS Secure, OMG Standard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Authentication, Role-Based Access Control, Encryption, Data Tagging, and Event Logging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Fine-grained security configuration including securing individual data topics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Examples of securing real-time distributed LVC simulations with OMG DDS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OMG DDS within Simulation Interoperability Standards Organization (SISO)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Common Image Generator Interface (CIGI)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Layered Simulation Architecture (LSA)</a:t>
            </a:r>
          </a:p>
        </p:txBody>
      </p:sp>
    </p:spTree>
    <p:extLst>
      <p:ext uri="{BB962C8B-B14F-4D97-AF65-F5344CB8AC3E}">
        <p14:creationId xmlns:p14="http://schemas.microsoft.com/office/powerpoint/2010/main" val="3707760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DataWriter"/>
          <p:cNvGrpSpPr/>
          <p:nvPr/>
        </p:nvGrpSpPr>
        <p:grpSpPr>
          <a:xfrm>
            <a:off x="2042631" y="4655777"/>
            <a:ext cx="2719375" cy="772238"/>
            <a:chOff x="0" y="0"/>
            <a:chExt cx="2719374" cy="772237"/>
          </a:xfrm>
        </p:grpSpPr>
        <p:sp>
          <p:nvSpPr>
            <p:cNvPr id="1055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56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sp>
        <p:nvSpPr>
          <p:cNvPr id="1058" name="Line"/>
          <p:cNvSpPr/>
          <p:nvPr/>
        </p:nvSpPr>
        <p:spPr>
          <a:xfrm>
            <a:off x="4796604" y="5082348"/>
            <a:ext cx="2565046" cy="700285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33982-37FB-4CEA-8655-67330E133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1059" name="Shape 415"/>
          <p:cNvSpPr txBox="1">
            <a:spLocks noGrp="1"/>
          </p:cNvSpPr>
          <p:nvPr>
            <p:ph type="title"/>
          </p:nvPr>
        </p:nvSpPr>
        <p:spPr>
          <a:xfrm>
            <a:off x="1386221" y="61698"/>
            <a:ext cx="9379120" cy="7951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800" dirty="0"/>
              <a:t>OMG </a:t>
            </a:r>
            <a:r>
              <a:rPr sz="2800" dirty="0"/>
              <a:t>DDS Publish Subscribe API: QoS conflicts</a:t>
            </a:r>
          </a:p>
        </p:txBody>
      </p:sp>
      <p:sp>
        <p:nvSpPr>
          <p:cNvPr id="1063" name="Shape 416"/>
          <p:cNvSpPr txBox="1"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The DataReader and DataWriter QoS must match if connectivity is to be established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None/>
              <a:defRPr sz="3000"/>
            </a:pP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QoS does not need to be equal. It is ok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f a DataWriter offers “more” than what a DataReader asks for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 sz="3000"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 sz="3000"/>
            </a:pPr>
            <a:endParaRPr dirty="0"/>
          </a:p>
          <a:p>
            <a:pPr marL="1082026" lvl="2" indent="0">
              <a:lnSpc>
                <a:spcPct val="80000"/>
              </a:lnSpc>
              <a:spcBef>
                <a:spcPts val="0"/>
              </a:spcBef>
              <a:buSzPts val="3000"/>
              <a:buNone/>
              <a:defRPr sz="3000"/>
            </a:pP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Example: DW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Reliable, DR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Effort</a:t>
            </a:r>
          </a:p>
        </p:txBody>
      </p:sp>
      <p:grpSp>
        <p:nvGrpSpPr>
          <p:cNvPr id="1062" name="DataReader"/>
          <p:cNvGrpSpPr/>
          <p:nvPr/>
        </p:nvGrpSpPr>
        <p:grpSpPr>
          <a:xfrm>
            <a:off x="7389556" y="5107916"/>
            <a:ext cx="2719377" cy="772238"/>
            <a:chOff x="0" y="0"/>
            <a:chExt cx="2719376" cy="772237"/>
          </a:xfrm>
        </p:grpSpPr>
        <p:sp>
          <p:nvSpPr>
            <p:cNvPr id="1060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1" name="DataReader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grpSp>
        <p:nvGrpSpPr>
          <p:cNvPr id="1066" name="DataReader"/>
          <p:cNvGrpSpPr/>
          <p:nvPr/>
        </p:nvGrpSpPr>
        <p:grpSpPr>
          <a:xfrm>
            <a:off x="7389556" y="4091869"/>
            <a:ext cx="2719377" cy="772239"/>
            <a:chOff x="0" y="0"/>
            <a:chExt cx="2719376" cy="772237"/>
          </a:xfrm>
        </p:grpSpPr>
        <p:sp>
          <p:nvSpPr>
            <p:cNvPr id="106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5" name="DataReader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1067" name="BEST EFFORT"/>
          <p:cNvSpPr txBox="1"/>
          <p:nvPr/>
        </p:nvSpPr>
        <p:spPr>
          <a:xfrm>
            <a:off x="631009" y="4856474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BEST EFFORT</a:t>
            </a:r>
          </a:p>
        </p:txBody>
      </p:sp>
      <p:sp>
        <p:nvSpPr>
          <p:cNvPr id="1068" name="BEST EFFORT"/>
          <p:cNvSpPr txBox="1"/>
          <p:nvPr/>
        </p:nvSpPr>
        <p:spPr>
          <a:xfrm>
            <a:off x="10182945" y="4292567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BEST EFFORT</a:t>
            </a:r>
          </a:p>
        </p:txBody>
      </p:sp>
      <p:sp>
        <p:nvSpPr>
          <p:cNvPr id="1069" name="RELIABLE"/>
          <p:cNvSpPr txBox="1"/>
          <p:nvPr/>
        </p:nvSpPr>
        <p:spPr>
          <a:xfrm>
            <a:off x="10182945" y="5308613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RELIABLE</a:t>
            </a:r>
          </a:p>
        </p:txBody>
      </p:sp>
      <p:sp>
        <p:nvSpPr>
          <p:cNvPr id="1070" name="Line"/>
          <p:cNvSpPr/>
          <p:nvPr/>
        </p:nvSpPr>
        <p:spPr>
          <a:xfrm flipV="1">
            <a:off x="4796604" y="4290812"/>
            <a:ext cx="2565046" cy="700284"/>
          </a:xfrm>
          <a:prstGeom prst="line">
            <a:avLst/>
          </a:prstGeom>
          <a:ln w="50800">
            <a:solidFill>
              <a:srgbClr val="0BBF94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1" name="Shape 458"/>
          <p:cNvSpPr/>
          <p:nvPr/>
        </p:nvSpPr>
        <p:spPr>
          <a:xfrm>
            <a:off x="5707293" y="5032462"/>
            <a:ext cx="736976" cy="720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320"/>
                </a:moveTo>
                <a:lnTo>
                  <a:pt x="4985" y="0"/>
                </a:lnTo>
                <a:lnTo>
                  <a:pt x="10800" y="5698"/>
                </a:lnTo>
                <a:lnTo>
                  <a:pt x="16615" y="0"/>
                </a:lnTo>
                <a:lnTo>
                  <a:pt x="21600" y="5320"/>
                </a:lnTo>
                <a:lnTo>
                  <a:pt x="16007" y="10800"/>
                </a:lnTo>
                <a:lnTo>
                  <a:pt x="21600" y="16280"/>
                </a:lnTo>
                <a:lnTo>
                  <a:pt x="16615" y="21600"/>
                </a:lnTo>
                <a:lnTo>
                  <a:pt x="10800" y="15902"/>
                </a:lnTo>
                <a:lnTo>
                  <a:pt x="4985" y="21600"/>
                </a:lnTo>
                <a:lnTo>
                  <a:pt x="0" y="16280"/>
                </a:lnTo>
                <a:lnTo>
                  <a:pt x="5593" y="108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13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ca4d506b65_0_74"/>
          <p:cNvSpPr txBox="1">
            <a:spLocks noGrp="1"/>
          </p:cNvSpPr>
          <p:nvPr>
            <p:ph type="title"/>
          </p:nvPr>
        </p:nvSpPr>
        <p:spPr>
          <a:xfrm>
            <a:off x="2397039" y="0"/>
            <a:ext cx="7416800" cy="65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829"/>
              <a:buFont typeface="Arial"/>
              <a:buNone/>
            </a:pPr>
            <a:r>
              <a:rPr lang="en-US" dirty="0"/>
              <a:t>Wide Area Distributed Applications</a:t>
            </a:r>
            <a:endParaRPr b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3D2D44-A6DC-4E83-A610-4BE1BC882A34}"/>
              </a:ext>
            </a:extLst>
          </p:cNvPr>
          <p:cNvGrpSpPr/>
          <p:nvPr/>
        </p:nvGrpSpPr>
        <p:grpSpPr>
          <a:xfrm>
            <a:off x="260201" y="838115"/>
            <a:ext cx="8643903" cy="5324009"/>
            <a:chOff x="260201" y="838115"/>
            <a:chExt cx="8643903" cy="5324009"/>
          </a:xfrm>
        </p:grpSpPr>
        <p:sp>
          <p:nvSpPr>
            <p:cNvPr id="863" name="Google Shape;863;gca4d506b65_0_74"/>
            <p:cNvSpPr/>
            <p:nvPr/>
          </p:nvSpPr>
          <p:spPr>
            <a:xfrm>
              <a:off x="3338862" y="2285714"/>
              <a:ext cx="1168200" cy="918300"/>
            </a:xfrm>
            <a:prstGeom prst="rect">
              <a:avLst/>
            </a:prstGeom>
            <a:solidFill>
              <a:srgbClr val="EBA5A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64" name="Google Shape;864;gca4d506b65_0_74"/>
            <p:cNvSpPr/>
            <p:nvPr/>
          </p:nvSpPr>
          <p:spPr>
            <a:xfrm>
              <a:off x="3671682" y="3873706"/>
              <a:ext cx="2553000" cy="2212500"/>
            </a:xfrm>
            <a:prstGeom prst="rect">
              <a:avLst/>
            </a:prstGeom>
            <a:solidFill>
              <a:srgbClr val="AFBAD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866" name="Google Shape;866;gca4d506b65_0_74"/>
            <p:cNvGrpSpPr/>
            <p:nvPr/>
          </p:nvGrpSpPr>
          <p:grpSpPr>
            <a:xfrm>
              <a:off x="5929275" y="838115"/>
              <a:ext cx="2568972" cy="2362323"/>
              <a:chOff x="4610407" y="1029066"/>
              <a:chExt cx="2875500" cy="2628600"/>
            </a:xfrm>
          </p:grpSpPr>
          <p:sp>
            <p:nvSpPr>
              <p:cNvPr id="867" name="Google Shape;867;gca4d506b65_0_74"/>
              <p:cNvSpPr/>
              <p:nvPr/>
            </p:nvSpPr>
            <p:spPr>
              <a:xfrm>
                <a:off x="4610407" y="1029066"/>
                <a:ext cx="2875500" cy="2628600"/>
              </a:xfrm>
              <a:prstGeom prst="rect">
                <a:avLst/>
              </a:prstGeom>
              <a:solidFill>
                <a:srgbClr val="CFE4A5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68" name="Google Shape;868;gca4d506b65_0_74"/>
              <p:cNvSpPr/>
              <p:nvPr/>
            </p:nvSpPr>
            <p:spPr>
              <a:xfrm>
                <a:off x="5963782" y="3291312"/>
                <a:ext cx="219300" cy="2043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grpSp>
          <p:nvGrpSpPr>
            <p:cNvPr id="869" name="Google Shape;869;gca4d506b65_0_74"/>
            <p:cNvGrpSpPr/>
            <p:nvPr/>
          </p:nvGrpSpPr>
          <p:grpSpPr>
            <a:xfrm>
              <a:off x="602409" y="853828"/>
              <a:ext cx="2568972" cy="2585567"/>
              <a:chOff x="1171798" y="1029066"/>
              <a:chExt cx="2875500" cy="2877008"/>
            </a:xfrm>
          </p:grpSpPr>
          <p:sp>
            <p:nvSpPr>
              <p:cNvPr id="870" name="Google Shape;870;gca4d506b65_0_74"/>
              <p:cNvSpPr/>
              <p:nvPr/>
            </p:nvSpPr>
            <p:spPr>
              <a:xfrm>
                <a:off x="1171798" y="1029066"/>
                <a:ext cx="2875500" cy="2628600"/>
              </a:xfrm>
              <a:prstGeom prst="rect">
                <a:avLst/>
              </a:prstGeom>
              <a:solidFill>
                <a:srgbClr val="EBA5A6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71" name="Google Shape;871;gca4d506b65_0_74"/>
              <p:cNvSpPr/>
              <p:nvPr/>
            </p:nvSpPr>
            <p:spPr>
              <a:xfrm>
                <a:off x="2490427" y="3281929"/>
                <a:ext cx="219300" cy="2043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cxnSp>
            <p:nvCxnSpPr>
              <p:cNvPr id="872" name="Google Shape;872;gca4d506b65_0_74"/>
              <p:cNvCxnSpPr/>
              <p:nvPr/>
            </p:nvCxnSpPr>
            <p:spPr>
              <a:xfrm>
                <a:off x="2599420" y="3391574"/>
                <a:ext cx="6300" cy="514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873" name="Google Shape;873;gca4d506b65_0_74"/>
            <p:cNvCxnSpPr>
              <a:stCxn id="868" idx="4"/>
            </p:cNvCxnSpPr>
            <p:nvPr/>
          </p:nvCxnSpPr>
          <p:spPr>
            <a:xfrm>
              <a:off x="7236342" y="3054800"/>
              <a:ext cx="0" cy="43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74" name="Google Shape;874;gca4d506b65_0_74" descr="Clou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56857" y="3579457"/>
              <a:ext cx="2582667" cy="2582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5" name="Google Shape;875;gca4d506b65_0_74"/>
            <p:cNvSpPr/>
            <p:nvPr/>
          </p:nvSpPr>
          <p:spPr>
            <a:xfrm>
              <a:off x="4533739" y="4346172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876" name="Google Shape;876;gca4d506b65_0_74"/>
            <p:cNvCxnSpPr/>
            <p:nvPr/>
          </p:nvCxnSpPr>
          <p:spPr>
            <a:xfrm flipH="1">
              <a:off x="4629741" y="3625757"/>
              <a:ext cx="3900" cy="7746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77" name="Google Shape;877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474672" y="1291213"/>
              <a:ext cx="774600" cy="77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gca4d506b65_0_74"/>
            <p:cNvSpPr/>
            <p:nvPr/>
          </p:nvSpPr>
          <p:spPr>
            <a:xfrm>
              <a:off x="900830" y="864131"/>
              <a:ext cx="197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Asset at the Edge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9" name="Google Shape;879;gca4d506b65_0_74"/>
            <p:cNvSpPr/>
            <p:nvPr/>
          </p:nvSpPr>
          <p:spPr>
            <a:xfrm>
              <a:off x="5964866" y="850063"/>
              <a:ext cx="2543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On-site Operation Center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0" name="Google Shape;880;gca4d506b65_0_74"/>
            <p:cNvSpPr txBox="1"/>
            <p:nvPr/>
          </p:nvSpPr>
          <p:spPr>
            <a:xfrm>
              <a:off x="759912" y="2091853"/>
              <a:ext cx="2204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INTELLIGENT LOGGING AND ANALYTICS, ASSISTANCE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1" name="Google Shape;881;gca4d506b65_0_74"/>
            <p:cNvSpPr txBox="1"/>
            <p:nvPr/>
          </p:nvSpPr>
          <p:spPr>
            <a:xfrm>
              <a:off x="5973256" y="1984177"/>
              <a:ext cx="25263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MULTI-VEHICLE ANALYTICS,  ASSIST, STORE &amp; FORWARD LOGGING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2" name="Google Shape;882;gca4d506b65_0_74"/>
            <p:cNvSpPr/>
            <p:nvPr/>
          </p:nvSpPr>
          <p:spPr>
            <a:xfrm>
              <a:off x="3591557" y="3851309"/>
              <a:ext cx="1023342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Cloud</a:t>
              </a:r>
              <a:endParaRPr sz="1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3" name="Google Shape;883;gca4d506b65_0_74"/>
            <p:cNvSpPr txBox="1"/>
            <p:nvPr/>
          </p:nvSpPr>
          <p:spPr>
            <a:xfrm>
              <a:off x="3482382" y="5571451"/>
              <a:ext cx="2526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MULTI-SITE ANALYTICS &amp; ML, STORE LOGGING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4" name="Google Shape;884;gca4d506b65_0_74"/>
            <p:cNvSpPr/>
            <p:nvPr/>
          </p:nvSpPr>
          <p:spPr>
            <a:xfrm>
              <a:off x="3844057" y="2919386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85" name="Google Shape;885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706897" y="2400951"/>
              <a:ext cx="440092" cy="440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6" name="Google Shape;886;gca4d506b65_0_74"/>
            <p:cNvSpPr txBox="1"/>
            <p:nvPr/>
          </p:nvSpPr>
          <p:spPr>
            <a:xfrm>
              <a:off x="3455685" y="5571451"/>
              <a:ext cx="333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7" name="Google Shape;887;gca4d506b65_0_74"/>
            <p:cNvSpPr/>
            <p:nvPr/>
          </p:nvSpPr>
          <p:spPr>
            <a:xfrm>
              <a:off x="4629026" y="2270538"/>
              <a:ext cx="1168200" cy="918300"/>
            </a:xfrm>
            <a:prstGeom prst="rect">
              <a:avLst/>
            </a:prstGeom>
            <a:solidFill>
              <a:srgbClr val="EBA5A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88" name="Google Shape;888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97061" y="2385775"/>
              <a:ext cx="440092" cy="440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gca4d506b65_0_74"/>
            <p:cNvSpPr/>
            <p:nvPr/>
          </p:nvSpPr>
          <p:spPr>
            <a:xfrm>
              <a:off x="5095854" y="2896688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890" name="Google Shape;890;gca4d506b65_0_74"/>
            <p:cNvCxnSpPr/>
            <p:nvPr/>
          </p:nvCxnSpPr>
          <p:spPr>
            <a:xfrm>
              <a:off x="5193759" y="3068681"/>
              <a:ext cx="0" cy="37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1" name="Google Shape;891;gca4d506b65_0_74"/>
            <p:cNvCxnSpPr/>
            <p:nvPr/>
          </p:nvCxnSpPr>
          <p:spPr>
            <a:xfrm>
              <a:off x="3941962" y="3080186"/>
              <a:ext cx="0" cy="37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93" name="Google Shape;893;gca4d506b65_0_74"/>
            <p:cNvSpPr/>
            <p:nvPr/>
          </p:nvSpPr>
          <p:spPr>
            <a:xfrm>
              <a:off x="260201" y="3311024"/>
              <a:ext cx="8584541" cy="4557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rgbClr val="F88C2A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OMG DDS WAN Databus</a:t>
              </a:r>
              <a:endParaRPr sz="14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94" name="Google Shape;894;gca4d506b65_0_74" descr="A picture containing toy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29655" y="1219365"/>
              <a:ext cx="1168200" cy="813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Google Shape;895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92354" y="2650017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6" name="Google Shape;896;gca4d506b65_0_74"/>
            <p:cNvSpPr txBox="1"/>
            <p:nvPr/>
          </p:nvSpPr>
          <p:spPr>
            <a:xfrm>
              <a:off x="2076092" y="2962278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97" name="Google Shape;897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51879" y="2669467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gca4d506b65_0_74"/>
            <p:cNvSpPr txBox="1"/>
            <p:nvPr/>
          </p:nvSpPr>
          <p:spPr>
            <a:xfrm>
              <a:off x="7435617" y="2981728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99" name="Google Shape;899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29029" y="4571492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gca4d506b65_0_74"/>
            <p:cNvSpPr txBox="1"/>
            <p:nvPr/>
          </p:nvSpPr>
          <p:spPr>
            <a:xfrm>
              <a:off x="4712767" y="4883753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01" name="Google Shape;901;gca4d506b65_0_74"/>
            <p:cNvSpPr txBox="1"/>
            <p:nvPr/>
          </p:nvSpPr>
          <p:spPr>
            <a:xfrm>
              <a:off x="6361004" y="3834003"/>
              <a:ext cx="2543100" cy="9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 dirty="0">
                  <a:solidFill>
                    <a:srgbClr val="3F3F3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Remote Monitoring, Analytics and Assistance</a:t>
              </a:r>
              <a:endParaRPr sz="19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892ADA-0B75-4124-9230-46DBCD791DA9}"/>
              </a:ext>
            </a:extLst>
          </p:cNvPr>
          <p:cNvSpPr txBox="1"/>
          <p:nvPr/>
        </p:nvSpPr>
        <p:spPr>
          <a:xfrm>
            <a:off x="8904104" y="1120877"/>
            <a:ext cx="3235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Wide area distributed applications have more technical challenges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Network changes over time (ex. Wi-Fi to Cellular)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Scalability of data transport and cloud 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 device authentication and data security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d45c3ec5fe_0_0"/>
          <p:cNvSpPr txBox="1">
            <a:spLocks noGrp="1"/>
          </p:cNvSpPr>
          <p:nvPr>
            <p:ph type="title"/>
          </p:nvPr>
        </p:nvSpPr>
        <p:spPr>
          <a:xfrm>
            <a:off x="2287219" y="1"/>
            <a:ext cx="7416800" cy="69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Data Flow Over the Wide Area Network (WAN)</a:t>
            </a:r>
            <a:endParaRPr dirty="0"/>
          </a:p>
        </p:txBody>
      </p:sp>
      <p:sp>
        <p:nvSpPr>
          <p:cNvPr id="601" name="Google Shape;601;gd45c3ec5fe_0_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Require: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 performance connectivity across diverse networks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Device mobility support across networks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Scalability with a much larger number of endpoints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security at minimal cost (bandwidth, latency etc.)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NAT traversal support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2" name="Google Shape;602;gd45c3ec5f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553" y="1327825"/>
            <a:ext cx="3636900" cy="36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d74285201_0_137"/>
          <p:cNvSpPr txBox="1">
            <a:spLocks noGrp="1"/>
          </p:cNvSpPr>
          <p:nvPr>
            <p:ph type="title"/>
          </p:nvPr>
        </p:nvSpPr>
        <p:spPr>
          <a:xfrm>
            <a:off x="2387600" y="7912"/>
            <a:ext cx="7416800" cy="69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OMG DDS real-time WAN Transport</a:t>
            </a:r>
            <a:endParaRPr dirty="0"/>
          </a:p>
        </p:txBody>
      </p:sp>
      <p:sp>
        <p:nvSpPr>
          <p:cNvPr id="610" name="Google Shape;610;gcd74285201_0_137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Smart transport enabling secure, scalable, and high-performance communication over WANs, including public networks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Features include: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UDP based WAN connectivity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Network Address Translator (NAT) traversal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Support for IP mobility 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 third-party system dependence, such as STUN servers</a:t>
            </a: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Direct Edge-Edge communication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1" name="Google Shape;611;gcd74285201_0_137"/>
          <p:cNvGrpSpPr/>
          <p:nvPr/>
        </p:nvGrpSpPr>
        <p:grpSpPr>
          <a:xfrm>
            <a:off x="6473125" y="1093161"/>
            <a:ext cx="5394900" cy="4274914"/>
            <a:chOff x="6473125" y="331161"/>
            <a:chExt cx="5394900" cy="4274914"/>
          </a:xfrm>
        </p:grpSpPr>
        <p:sp>
          <p:nvSpPr>
            <p:cNvPr id="612" name="Google Shape;612;gcd74285201_0_137"/>
            <p:cNvSpPr/>
            <p:nvPr/>
          </p:nvSpPr>
          <p:spPr>
            <a:xfrm rot="10800000">
              <a:off x="10170975" y="1701938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gcd74285201_0_137"/>
            <p:cNvSpPr/>
            <p:nvPr/>
          </p:nvSpPr>
          <p:spPr>
            <a:xfrm rot="10800000">
              <a:off x="10290400" y="176317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cd74285201_0_137"/>
            <p:cNvSpPr/>
            <p:nvPr/>
          </p:nvSpPr>
          <p:spPr>
            <a:xfrm rot="10800000">
              <a:off x="10634850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gcd74285201_0_137"/>
            <p:cNvSpPr/>
            <p:nvPr/>
          </p:nvSpPr>
          <p:spPr>
            <a:xfrm rot="10800000">
              <a:off x="10739000" y="4196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cd74285201_0_137"/>
            <p:cNvSpPr/>
            <p:nvPr/>
          </p:nvSpPr>
          <p:spPr>
            <a:xfrm rot="10800000">
              <a:off x="9779075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gcd74285201_0_137"/>
            <p:cNvSpPr/>
            <p:nvPr/>
          </p:nvSpPr>
          <p:spPr>
            <a:xfrm rot="10800000">
              <a:off x="9878825" y="4023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cd74285201_0_137"/>
            <p:cNvSpPr/>
            <p:nvPr/>
          </p:nvSpPr>
          <p:spPr>
            <a:xfrm rot="10800000">
              <a:off x="8923300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gcd74285201_0_137"/>
            <p:cNvSpPr/>
            <p:nvPr/>
          </p:nvSpPr>
          <p:spPr>
            <a:xfrm rot="10800000">
              <a:off x="9018650" y="4023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cd74285201_0_137"/>
            <p:cNvSpPr/>
            <p:nvPr/>
          </p:nvSpPr>
          <p:spPr>
            <a:xfrm>
              <a:off x="7814050" y="1611025"/>
              <a:ext cx="2254500" cy="1392300"/>
            </a:xfrm>
            <a:prstGeom prst="roundRect">
              <a:avLst>
                <a:gd name="adj" fmla="val 16667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gcd74285201_0_137"/>
            <p:cNvSpPr txBox="1"/>
            <p:nvPr/>
          </p:nvSpPr>
          <p:spPr>
            <a:xfrm>
              <a:off x="8211950" y="2629588"/>
              <a:ext cx="955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gcd74285201_0_137"/>
            <p:cNvSpPr/>
            <p:nvPr/>
          </p:nvSpPr>
          <p:spPr>
            <a:xfrm>
              <a:off x="6473125" y="3005025"/>
              <a:ext cx="5394900" cy="4752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OMG DDS Databus @ WAN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cd74285201_0_137"/>
            <p:cNvSpPr/>
            <p:nvPr/>
          </p:nvSpPr>
          <p:spPr>
            <a:xfrm rot="10800000">
              <a:off x="8745125" y="983388"/>
              <a:ext cx="2794800" cy="4056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cd74285201_0_137"/>
            <p:cNvSpPr/>
            <p:nvPr/>
          </p:nvSpPr>
          <p:spPr>
            <a:xfrm rot="10800000">
              <a:off x="10490629" y="1752162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5" name="Google Shape;625;gcd74285201_0_137"/>
            <p:cNvCxnSpPr>
              <a:stCxn id="624" idx="4"/>
            </p:cNvCxnSpPr>
            <p:nvPr/>
          </p:nvCxnSpPr>
          <p:spPr>
            <a:xfrm rot="10800000">
              <a:off x="10556029" y="1231662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6" name="Google Shape;626;gcd74285201_0_137"/>
            <p:cNvSpPr/>
            <p:nvPr/>
          </p:nvSpPr>
          <p:spPr>
            <a:xfrm>
              <a:off x="10929304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7" name="Google Shape;627;gcd74285201_0_137"/>
            <p:cNvCxnSpPr>
              <a:stCxn id="626" idx="4"/>
            </p:cNvCxnSpPr>
            <p:nvPr/>
          </p:nvCxnSpPr>
          <p:spPr>
            <a:xfrm>
              <a:off x="10998304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8" name="Google Shape;628;gcd74285201_0_137"/>
            <p:cNvSpPr/>
            <p:nvPr/>
          </p:nvSpPr>
          <p:spPr>
            <a:xfrm>
              <a:off x="10073529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9" name="Google Shape;629;gcd74285201_0_137"/>
            <p:cNvCxnSpPr>
              <a:stCxn id="628" idx="4"/>
            </p:cNvCxnSpPr>
            <p:nvPr/>
          </p:nvCxnSpPr>
          <p:spPr>
            <a:xfrm>
              <a:off x="10142529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0" name="Google Shape;630;gcd74285201_0_137"/>
            <p:cNvSpPr/>
            <p:nvPr/>
          </p:nvSpPr>
          <p:spPr>
            <a:xfrm>
              <a:off x="9217754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1" name="Google Shape;631;gcd74285201_0_137"/>
            <p:cNvCxnSpPr>
              <a:stCxn id="630" idx="4"/>
            </p:cNvCxnSpPr>
            <p:nvPr/>
          </p:nvCxnSpPr>
          <p:spPr>
            <a:xfrm>
              <a:off x="9286754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2" name="Google Shape;632;gcd74285201_0_137"/>
            <p:cNvSpPr/>
            <p:nvPr/>
          </p:nvSpPr>
          <p:spPr>
            <a:xfrm rot="10800000">
              <a:off x="7872700" y="2210062"/>
              <a:ext cx="2137200" cy="4641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cd74285201_0_137"/>
            <p:cNvSpPr/>
            <p:nvPr/>
          </p:nvSpPr>
          <p:spPr>
            <a:xfrm>
              <a:off x="9314129" y="2589862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4" name="Google Shape;634;gcd74285201_0_137"/>
            <p:cNvCxnSpPr>
              <a:stCxn id="633" idx="4"/>
            </p:cNvCxnSpPr>
            <p:nvPr/>
          </p:nvCxnSpPr>
          <p:spPr>
            <a:xfrm>
              <a:off x="9383129" y="2718562"/>
              <a:ext cx="0" cy="3633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5" name="Google Shape;635;gcd74285201_0_137"/>
            <p:cNvSpPr txBox="1"/>
            <p:nvPr/>
          </p:nvSpPr>
          <p:spPr>
            <a:xfrm>
              <a:off x="8642525" y="998997"/>
              <a:ext cx="3000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OMG DDS Databus @ Edge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6" name="Google Shape;636;gcd74285201_0_137"/>
            <p:cNvGrpSpPr/>
            <p:nvPr/>
          </p:nvGrpSpPr>
          <p:grpSpPr>
            <a:xfrm>
              <a:off x="6764150" y="3370401"/>
              <a:ext cx="2254500" cy="1235674"/>
              <a:chOff x="8211950" y="3370401"/>
              <a:chExt cx="2254500" cy="1235674"/>
            </a:xfrm>
          </p:grpSpPr>
          <p:sp>
            <p:nvSpPr>
              <p:cNvPr id="637" name="Google Shape;637;gcd74285201_0_137"/>
              <p:cNvSpPr/>
              <p:nvPr/>
            </p:nvSpPr>
            <p:spPr>
              <a:xfrm>
                <a:off x="8211950" y="3620875"/>
                <a:ext cx="2254500" cy="985200"/>
              </a:xfrm>
              <a:prstGeom prst="roundRect">
                <a:avLst>
                  <a:gd name="adj" fmla="val 16667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gcd74285201_0_137"/>
              <p:cNvSpPr/>
              <p:nvPr/>
            </p:nvSpPr>
            <p:spPr>
              <a:xfrm>
                <a:off x="8270600" y="3722475"/>
                <a:ext cx="2137200" cy="520500"/>
              </a:xfrm>
              <a:prstGeom prst="roundRect">
                <a:avLst>
                  <a:gd name="adj" fmla="val 16667"/>
                </a:avLst>
              </a:prstGeom>
              <a:solidFill>
                <a:srgbClr val="05B5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Real-Time WAN Transport</a:t>
                </a:r>
                <a:endParaRPr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40" name="Google Shape;640;gcd74285201_0_137"/>
              <p:cNvCxnSpPr>
                <a:stCxn id="63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41" name="Google Shape;641;gcd74285201_0_137"/>
              <p:cNvSpPr txBox="1"/>
              <p:nvPr/>
            </p:nvSpPr>
            <p:spPr>
              <a:xfrm>
                <a:off x="8485231" y="4205875"/>
                <a:ext cx="189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OMG DDS Application</a:t>
                </a:r>
                <a:endParaRPr sz="14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2" name="Google Shape;642;gcd74285201_0_137"/>
            <p:cNvSpPr/>
            <p:nvPr/>
          </p:nvSpPr>
          <p:spPr>
            <a:xfrm>
              <a:off x="9094725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gcd74285201_0_137"/>
            <p:cNvSpPr/>
            <p:nvPr/>
          </p:nvSpPr>
          <p:spPr>
            <a:xfrm>
              <a:off x="9238275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gcd74285201_0_137"/>
            <p:cNvSpPr/>
            <p:nvPr/>
          </p:nvSpPr>
          <p:spPr>
            <a:xfrm>
              <a:off x="9994300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gcd74285201_0_137"/>
            <p:cNvSpPr/>
            <p:nvPr/>
          </p:nvSpPr>
          <p:spPr>
            <a:xfrm>
              <a:off x="10137850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gcd74285201_0_137"/>
            <p:cNvSpPr/>
            <p:nvPr/>
          </p:nvSpPr>
          <p:spPr>
            <a:xfrm>
              <a:off x="10893875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gcd74285201_0_137"/>
            <p:cNvSpPr/>
            <p:nvPr/>
          </p:nvSpPr>
          <p:spPr>
            <a:xfrm>
              <a:off x="11037425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8" name="Google Shape;648;gcd74285201_0_137"/>
            <p:cNvGrpSpPr/>
            <p:nvPr/>
          </p:nvGrpSpPr>
          <p:grpSpPr>
            <a:xfrm>
              <a:off x="9437471" y="3370401"/>
              <a:ext cx="138000" cy="492000"/>
              <a:chOff x="8852546" y="3370401"/>
              <a:chExt cx="138000" cy="492000"/>
            </a:xfrm>
          </p:grpSpPr>
          <p:sp>
            <p:nvSpPr>
              <p:cNvPr id="649" name="Google Shape;64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0" name="Google Shape;650;gcd74285201_0_137"/>
              <p:cNvCxnSpPr>
                <a:stCxn id="64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1" name="Google Shape;651;gcd74285201_0_137"/>
            <p:cNvGrpSpPr/>
            <p:nvPr/>
          </p:nvGrpSpPr>
          <p:grpSpPr>
            <a:xfrm>
              <a:off x="10337046" y="3370401"/>
              <a:ext cx="138000" cy="492000"/>
              <a:chOff x="8852546" y="3370401"/>
              <a:chExt cx="138000" cy="492000"/>
            </a:xfrm>
          </p:grpSpPr>
          <p:sp>
            <p:nvSpPr>
              <p:cNvPr id="652" name="Google Shape;652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3" name="Google Shape;653;gcd74285201_0_137"/>
              <p:cNvCxnSpPr>
                <a:stCxn id="652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54" name="Google Shape;654;gcd74285201_0_137"/>
            <p:cNvSpPr txBox="1"/>
            <p:nvPr/>
          </p:nvSpPr>
          <p:spPr>
            <a:xfrm>
              <a:off x="7441300" y="2252822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Real-Time WAN Transport</a:t>
              </a: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5" name="Google Shape;655;gcd74285201_0_137"/>
            <p:cNvGrpSpPr/>
            <p:nvPr/>
          </p:nvGrpSpPr>
          <p:grpSpPr>
            <a:xfrm flipH="1">
              <a:off x="9314124" y="1301609"/>
              <a:ext cx="138000" cy="555105"/>
              <a:chOff x="7743046" y="3902551"/>
              <a:chExt cx="138000" cy="482700"/>
            </a:xfrm>
          </p:grpSpPr>
          <p:sp>
            <p:nvSpPr>
              <p:cNvPr id="656" name="Google Shape;656;gcd74285201_0_137"/>
              <p:cNvSpPr/>
              <p:nvPr/>
            </p:nvSpPr>
            <p:spPr>
              <a:xfrm>
                <a:off x="7743046" y="425655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7" name="Google Shape;657;gcd74285201_0_137"/>
              <p:cNvCxnSpPr>
                <a:stCxn id="656" idx="4"/>
              </p:cNvCxnSpPr>
              <p:nvPr/>
            </p:nvCxnSpPr>
            <p:spPr>
              <a:xfrm rot="10800000">
                <a:off x="7812046" y="3902551"/>
                <a:ext cx="0" cy="482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8" name="Google Shape;658;gcd74285201_0_137"/>
            <p:cNvGrpSpPr/>
            <p:nvPr/>
          </p:nvGrpSpPr>
          <p:grpSpPr>
            <a:xfrm>
              <a:off x="11236621" y="3370401"/>
              <a:ext cx="138000" cy="492000"/>
              <a:chOff x="8852546" y="3370401"/>
              <a:chExt cx="138000" cy="492000"/>
            </a:xfrm>
          </p:grpSpPr>
          <p:sp>
            <p:nvSpPr>
              <p:cNvPr id="659" name="Google Shape;65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60" name="Google Shape;660;gcd74285201_0_137"/>
              <p:cNvCxnSpPr>
                <a:stCxn id="65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662" name="Google Shape;662;gcd74285201_0_137"/>
          <p:cNvGrpSpPr/>
          <p:nvPr/>
        </p:nvGrpSpPr>
        <p:grpSpPr>
          <a:xfrm>
            <a:off x="9197185" y="2430220"/>
            <a:ext cx="381024" cy="381024"/>
            <a:chOff x="6836825" y="1551725"/>
            <a:chExt cx="529200" cy="529200"/>
          </a:xfrm>
        </p:grpSpPr>
        <p:sp>
          <p:nvSpPr>
            <p:cNvPr id="663" name="Google Shape;663;gcd74285201_0_137"/>
            <p:cNvSpPr/>
            <p:nvPr/>
          </p:nvSpPr>
          <p:spPr>
            <a:xfrm>
              <a:off x="6836825" y="1551725"/>
              <a:ext cx="529200" cy="529200"/>
            </a:xfrm>
            <a:prstGeom prst="roundRect">
              <a:avLst>
                <a:gd name="adj" fmla="val 16667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cd74285201_0_137"/>
            <p:cNvSpPr/>
            <p:nvPr/>
          </p:nvSpPr>
          <p:spPr>
            <a:xfrm>
              <a:off x="6836825" y="1551725"/>
              <a:ext cx="529200" cy="529200"/>
            </a:xfrm>
            <a:prstGeom prst="quadArrow">
              <a:avLst>
                <a:gd name="adj1" fmla="val 22500"/>
                <a:gd name="adj2" fmla="val 22500"/>
                <a:gd name="adj3" fmla="val 2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65" name="Google Shape;665;gcd74285201_0_137"/>
          <p:cNvCxnSpPr>
            <a:stCxn id="664" idx="2"/>
          </p:cNvCxnSpPr>
          <p:nvPr/>
        </p:nvCxnSpPr>
        <p:spPr>
          <a:xfrm>
            <a:off x="9387697" y="2811244"/>
            <a:ext cx="0" cy="1734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8C38-E7C4-4DE1-A30D-876A50C1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OMG DDS Across a WAN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A454-B32E-41C3-B064-78D0C1C8B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D79329-A770-4781-81D1-BE1AE611BF1C}"/>
              </a:ext>
            </a:extLst>
          </p:cNvPr>
          <p:cNvSpPr/>
          <p:nvPr/>
        </p:nvSpPr>
        <p:spPr bwMode="auto">
          <a:xfrm>
            <a:off x="1395412" y="4120292"/>
            <a:ext cx="8972705" cy="225034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Edge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Systems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929A86-C7A9-4FED-BCF8-A12DE2F261E9}"/>
              </a:ext>
            </a:extLst>
          </p:cNvPr>
          <p:cNvSpPr/>
          <p:nvPr/>
        </p:nvSpPr>
        <p:spPr bwMode="auto">
          <a:xfrm>
            <a:off x="2880851" y="4302215"/>
            <a:ext cx="5742040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9" name="Graphic 8" descr="Computer">
            <a:extLst>
              <a:ext uri="{FF2B5EF4-FFF2-40B4-BE49-F238E27FC236}">
                <a16:creationId xmlns:a16="http://schemas.microsoft.com/office/drawing/2014/main" id="{AC4B920B-9A52-48CB-AE83-D62F76417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3083" y="4302215"/>
            <a:ext cx="545691" cy="54569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7E173B-1146-401F-B775-CB439D60E58F}"/>
              </a:ext>
            </a:extLst>
          </p:cNvPr>
          <p:cNvSpPr/>
          <p:nvPr/>
        </p:nvSpPr>
        <p:spPr bwMode="auto">
          <a:xfrm>
            <a:off x="3315928" y="4302215"/>
            <a:ext cx="5896721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1AE40C8C-2CF3-4B9D-8029-DB5EEDBC6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8161" y="4302215"/>
            <a:ext cx="545691" cy="54569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97B370-94F1-4150-A707-01973F42007B}"/>
              </a:ext>
            </a:extLst>
          </p:cNvPr>
          <p:cNvSpPr/>
          <p:nvPr/>
        </p:nvSpPr>
        <p:spPr bwMode="auto">
          <a:xfrm>
            <a:off x="3751006" y="4302215"/>
            <a:ext cx="5805949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6" name="Graphic 15" descr="Computer">
            <a:extLst>
              <a:ext uri="{FF2B5EF4-FFF2-40B4-BE49-F238E27FC236}">
                <a16:creationId xmlns:a16="http://schemas.microsoft.com/office/drawing/2014/main" id="{D5DFC587-59A0-4F1D-BB25-B86C0909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3239" y="4302215"/>
            <a:ext cx="545691" cy="54569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C31E95-1001-45CF-8807-D74E496B5C0E}"/>
              </a:ext>
            </a:extLst>
          </p:cNvPr>
          <p:cNvSpPr/>
          <p:nvPr/>
        </p:nvSpPr>
        <p:spPr bwMode="auto">
          <a:xfrm>
            <a:off x="4186084" y="4302215"/>
            <a:ext cx="5922246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Graphic 18" descr="Computer">
            <a:extLst>
              <a:ext uri="{FF2B5EF4-FFF2-40B4-BE49-F238E27FC236}">
                <a16:creationId xmlns:a16="http://schemas.microsoft.com/office/drawing/2014/main" id="{528AC223-B6BF-4A61-AF46-4AA9FDD8B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2530" y="4302215"/>
            <a:ext cx="526227" cy="54569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B8F4595-8947-47BA-9ED6-D0FCF29E1EF1}"/>
              </a:ext>
            </a:extLst>
          </p:cNvPr>
          <p:cNvGrpSpPr/>
          <p:nvPr/>
        </p:nvGrpSpPr>
        <p:grpSpPr>
          <a:xfrm>
            <a:off x="7170987" y="4688455"/>
            <a:ext cx="2468667" cy="1069989"/>
            <a:chOff x="6352798" y="4670322"/>
            <a:chExt cx="2468667" cy="106998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EAA0173-ED0A-4488-A470-348073F1365B}"/>
                </a:ext>
              </a:extLst>
            </p:cNvPr>
            <p:cNvSpPr/>
            <p:nvPr/>
          </p:nvSpPr>
          <p:spPr bwMode="auto">
            <a:xfrm>
              <a:off x="7184784" y="5071718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42C865A-14B8-42CC-B3B2-0F1FEFADCB5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2798" y="4960375"/>
              <a:ext cx="38272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BD6E9F8-5D6A-4436-AEDA-3BC7F8911B6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2798" y="5102339"/>
              <a:ext cx="49314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A920E94-759E-4622-8177-EEF04FB408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60172" y="5255342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9AC94B8-3CED-4A3A-8BA9-DB0894C4EE1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71607" y="5406014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BEF5116-75BB-4CB0-8DC5-BAAA9651C8E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71607" y="5540865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FF7877C-2FC7-4AEB-8E84-EC7FE69FFD4F}"/>
                </a:ext>
              </a:extLst>
            </p:cNvPr>
            <p:cNvSpPr/>
            <p:nvPr/>
          </p:nvSpPr>
          <p:spPr bwMode="auto">
            <a:xfrm>
              <a:off x="7075576" y="4965942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AA4416B-7804-496A-9D9A-B02731310203}"/>
                </a:ext>
              </a:extLst>
            </p:cNvPr>
            <p:cNvSpPr/>
            <p:nvPr/>
          </p:nvSpPr>
          <p:spPr bwMode="auto">
            <a:xfrm>
              <a:off x="6966368" y="4865764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03F8989-5C0F-49AD-920C-AEC4B5B2E9B7}"/>
                </a:ext>
              </a:extLst>
            </p:cNvPr>
            <p:cNvSpPr/>
            <p:nvPr/>
          </p:nvSpPr>
          <p:spPr bwMode="auto">
            <a:xfrm>
              <a:off x="6845942" y="4768043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ACF241B-6D7B-46E2-9466-6BEE82545EDA}"/>
                </a:ext>
              </a:extLst>
            </p:cNvPr>
            <p:cNvSpPr/>
            <p:nvPr/>
          </p:nvSpPr>
          <p:spPr bwMode="auto">
            <a:xfrm>
              <a:off x="6735526" y="4670322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System Component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3C665-5A1A-4E89-A397-622DD4948442}"/>
              </a:ext>
            </a:extLst>
          </p:cNvPr>
          <p:cNvGrpSpPr/>
          <p:nvPr/>
        </p:nvGrpSpPr>
        <p:grpSpPr>
          <a:xfrm>
            <a:off x="5053657" y="4452208"/>
            <a:ext cx="1300539" cy="362557"/>
            <a:chOff x="4461885" y="4574660"/>
            <a:chExt cx="1300539" cy="36255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216ABB-F993-4847-981E-2772BE1782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1885" y="4574660"/>
              <a:ext cx="362557" cy="362557"/>
              <a:chOff x="1432979" y="1279430"/>
              <a:chExt cx="595504" cy="59550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C3FEA245-B1F9-4A02-974D-0D1C28A363D8}"/>
                  </a:ext>
                </a:extLst>
              </p:cNvPr>
              <p:cNvSpPr/>
              <p:nvPr/>
            </p:nvSpPr>
            <p:spPr bwMode="auto">
              <a:xfrm>
                <a:off x="1432979" y="1279431"/>
                <a:ext cx="595504" cy="59550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pic>
            <p:nvPicPr>
              <p:cNvPr id="41" name="Graphic 40" descr="Network with solid fill">
                <a:extLst>
                  <a:ext uri="{FF2B5EF4-FFF2-40B4-BE49-F238E27FC236}">
                    <a16:creationId xmlns:a16="http://schemas.microsoft.com/office/drawing/2014/main" id="{351C20D6-9EB6-4C93-86CF-CC0C9C79E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2979" y="1279430"/>
                <a:ext cx="595504" cy="595504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025FB9-36A3-4B13-AD9D-B84A5518AECD}"/>
                </a:ext>
              </a:extLst>
            </p:cNvPr>
            <p:cNvSpPr txBox="1"/>
            <p:nvPr/>
          </p:nvSpPr>
          <p:spPr>
            <a:xfrm>
              <a:off x="4756614" y="4586661"/>
              <a:ext cx="1005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NAT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984CB9-F531-4179-B408-DDAB5DE465FD}"/>
              </a:ext>
            </a:extLst>
          </p:cNvPr>
          <p:cNvCxnSpPr>
            <a:cxnSpLocks/>
            <a:endCxn id="22" idx="1"/>
          </p:cNvCxnSpPr>
          <p:nvPr/>
        </p:nvCxnSpPr>
        <p:spPr bwMode="auto">
          <a:xfrm>
            <a:off x="5575942" y="5296761"/>
            <a:ext cx="56010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420403C-73E1-4D4B-8549-11C9420A9D6E}"/>
              </a:ext>
            </a:extLst>
          </p:cNvPr>
          <p:cNvCxnSpPr>
            <a:cxnSpLocks/>
            <a:endCxn id="41" idx="2"/>
          </p:cNvCxnSpPr>
          <p:nvPr/>
        </p:nvCxnSpPr>
        <p:spPr bwMode="auto">
          <a:xfrm flipV="1">
            <a:off x="5234936" y="4814765"/>
            <a:ext cx="0" cy="2837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6DFF30F-55C4-470D-9A7B-AF817E53A0A4}"/>
              </a:ext>
            </a:extLst>
          </p:cNvPr>
          <p:cNvSpPr/>
          <p:nvPr/>
        </p:nvSpPr>
        <p:spPr bwMode="auto">
          <a:xfrm>
            <a:off x="4621162" y="4937861"/>
            <a:ext cx="1235147" cy="711373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Real-Time WAN Transport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C93E334-3FD5-4AC2-8707-2B450F4E08F0}"/>
              </a:ext>
            </a:extLst>
          </p:cNvPr>
          <p:cNvCxnSpPr/>
          <p:nvPr/>
        </p:nvCxnSpPr>
        <p:spPr bwMode="auto">
          <a:xfrm>
            <a:off x="6354196" y="5293545"/>
            <a:ext cx="51344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Arrow: Up-Down 23">
            <a:extLst>
              <a:ext uri="{FF2B5EF4-FFF2-40B4-BE49-F238E27FC236}">
                <a16:creationId xmlns:a16="http://schemas.microsoft.com/office/drawing/2014/main" id="{65B270B9-BCF5-4309-943C-E8815893F0B0}"/>
              </a:ext>
            </a:extLst>
          </p:cNvPr>
          <p:cNvSpPr/>
          <p:nvPr/>
        </p:nvSpPr>
        <p:spPr bwMode="auto">
          <a:xfrm>
            <a:off x="6663740" y="4452208"/>
            <a:ext cx="673051" cy="1643788"/>
          </a:xfrm>
          <a:prstGeom prst="upDownArrow">
            <a:avLst/>
          </a:prstGeom>
          <a:solidFill>
            <a:srgbClr val="F77B0B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vert270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Databus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20" name="Google Shape;1922;p34">
            <a:extLst>
              <a:ext uri="{FF2B5EF4-FFF2-40B4-BE49-F238E27FC236}">
                <a16:creationId xmlns:a16="http://schemas.microsoft.com/office/drawing/2014/main" id="{3229E039-311D-4AD1-9286-BB1943694293}"/>
              </a:ext>
            </a:extLst>
          </p:cNvPr>
          <p:cNvGrpSpPr/>
          <p:nvPr/>
        </p:nvGrpSpPr>
        <p:grpSpPr>
          <a:xfrm>
            <a:off x="6119525" y="5088535"/>
            <a:ext cx="407794" cy="410023"/>
            <a:chOff x="1655075" y="3392325"/>
            <a:chExt cx="548700" cy="551700"/>
          </a:xfrm>
        </p:grpSpPr>
        <p:sp>
          <p:nvSpPr>
            <p:cNvPr id="21" name="Google Shape;1923;p34">
              <a:extLst>
                <a:ext uri="{FF2B5EF4-FFF2-40B4-BE49-F238E27FC236}">
                  <a16:creationId xmlns:a16="http://schemas.microsoft.com/office/drawing/2014/main" id="{5BCBB283-8E97-4D7D-AE93-BF8CB1175E87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1924;p34">
              <a:extLst>
                <a:ext uri="{FF2B5EF4-FFF2-40B4-BE49-F238E27FC236}">
                  <a16:creationId xmlns:a16="http://schemas.microsoft.com/office/drawing/2014/main" id="{61F5D518-27D4-49B1-8727-63E19CFD97D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DC6E8D-1431-444B-9523-3E3B481C22A2}"/>
              </a:ext>
            </a:extLst>
          </p:cNvPr>
          <p:cNvCxnSpPr>
            <a:cxnSpLocks/>
            <a:endCxn id="41" idx="0"/>
          </p:cNvCxnSpPr>
          <p:nvPr/>
        </p:nvCxnSpPr>
        <p:spPr bwMode="auto">
          <a:xfrm>
            <a:off x="5234935" y="3778100"/>
            <a:ext cx="1" cy="6741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CAB630D-0C73-43D5-9E86-76DDFC76CBCD}"/>
              </a:ext>
            </a:extLst>
          </p:cNvPr>
          <p:cNvSpPr/>
          <p:nvPr/>
        </p:nvSpPr>
        <p:spPr bwMode="auto">
          <a:xfrm>
            <a:off x="4975125" y="938969"/>
            <a:ext cx="5865423" cy="225034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Center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6F84900-2711-48A4-A8CB-00455A0E3BF1}"/>
              </a:ext>
            </a:extLst>
          </p:cNvPr>
          <p:cNvSpPr/>
          <p:nvPr/>
        </p:nvSpPr>
        <p:spPr bwMode="auto">
          <a:xfrm>
            <a:off x="6136043" y="1054554"/>
            <a:ext cx="4590951" cy="200641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76" name="Google Shape;1922;p34">
            <a:extLst>
              <a:ext uri="{FF2B5EF4-FFF2-40B4-BE49-F238E27FC236}">
                <a16:creationId xmlns:a16="http://schemas.microsoft.com/office/drawing/2014/main" id="{2F812865-0BB0-4186-9E23-F8C273046489}"/>
              </a:ext>
            </a:extLst>
          </p:cNvPr>
          <p:cNvGrpSpPr/>
          <p:nvPr/>
        </p:nvGrpSpPr>
        <p:grpSpPr>
          <a:xfrm>
            <a:off x="9673484" y="2476824"/>
            <a:ext cx="407794" cy="410023"/>
            <a:chOff x="1655075" y="3392325"/>
            <a:chExt cx="548700" cy="551700"/>
          </a:xfrm>
        </p:grpSpPr>
        <p:sp>
          <p:nvSpPr>
            <p:cNvPr id="77" name="Google Shape;1923;p34">
              <a:extLst>
                <a:ext uri="{FF2B5EF4-FFF2-40B4-BE49-F238E27FC236}">
                  <a16:creationId xmlns:a16="http://schemas.microsoft.com/office/drawing/2014/main" id="{378A8596-6E45-40A3-B708-27D614E1F161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" name="Google Shape;1924;p34">
              <a:extLst>
                <a:ext uri="{FF2B5EF4-FFF2-40B4-BE49-F238E27FC236}">
                  <a16:creationId xmlns:a16="http://schemas.microsoft.com/office/drawing/2014/main" id="{C23003BF-B8AB-45EB-9BC0-AB914552D8C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958038-A01F-49D4-BC41-25B630792BD7}"/>
              </a:ext>
            </a:extLst>
          </p:cNvPr>
          <p:cNvCxnSpPr>
            <a:stCxn id="78" idx="0"/>
          </p:cNvCxnSpPr>
          <p:nvPr/>
        </p:nvCxnSpPr>
        <p:spPr bwMode="auto">
          <a:xfrm flipH="1" flipV="1">
            <a:off x="9874055" y="2064141"/>
            <a:ext cx="1" cy="4226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1AB0A7D-5C63-4063-9F7A-C96065CFCDF2}"/>
              </a:ext>
            </a:extLst>
          </p:cNvPr>
          <p:cNvCxnSpPr>
            <a:stCxn id="78" idx="1"/>
          </p:cNvCxnSpPr>
          <p:nvPr/>
        </p:nvCxnSpPr>
        <p:spPr bwMode="auto">
          <a:xfrm flipH="1" flipV="1">
            <a:off x="9212649" y="2681835"/>
            <a:ext cx="477353" cy="32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432432-12ED-48A9-9E56-CC6416016B49}"/>
              </a:ext>
            </a:extLst>
          </p:cNvPr>
          <p:cNvCxnSpPr/>
          <p:nvPr/>
        </p:nvCxnSpPr>
        <p:spPr bwMode="auto">
          <a:xfrm flipH="1">
            <a:off x="6934225" y="2696718"/>
            <a:ext cx="48333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9AFCB5-3DDC-4EBD-A613-0334C94AB260}"/>
              </a:ext>
            </a:extLst>
          </p:cNvPr>
          <p:cNvCxnSpPr/>
          <p:nvPr/>
        </p:nvCxnSpPr>
        <p:spPr bwMode="auto">
          <a:xfrm>
            <a:off x="6934225" y="2854297"/>
            <a:ext cx="0" cy="6656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A0969FD-48A4-4A62-9B51-E33046C02D50}"/>
              </a:ext>
            </a:extLst>
          </p:cNvPr>
          <p:cNvSpPr/>
          <p:nvPr/>
        </p:nvSpPr>
        <p:spPr bwMode="auto">
          <a:xfrm>
            <a:off x="7258542" y="2514849"/>
            <a:ext cx="2271904" cy="363739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Real-Time WAN Transport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DD9A23-E0F1-442D-89D3-FF222C132400}"/>
              </a:ext>
            </a:extLst>
          </p:cNvPr>
          <p:cNvGrpSpPr/>
          <p:nvPr/>
        </p:nvGrpSpPr>
        <p:grpSpPr>
          <a:xfrm>
            <a:off x="6280094" y="2505886"/>
            <a:ext cx="1005810" cy="362557"/>
            <a:chOff x="6394785" y="2576034"/>
            <a:chExt cx="1005810" cy="36255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8045707-43FB-42AC-801F-9DFC3A8130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7638" y="2576034"/>
              <a:ext cx="362557" cy="362557"/>
              <a:chOff x="1432979" y="1279430"/>
              <a:chExt cx="595504" cy="595504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1CBE2CF4-1B17-4C8B-AED3-FCD5F3123FBF}"/>
                  </a:ext>
                </a:extLst>
              </p:cNvPr>
              <p:cNvSpPr/>
              <p:nvPr/>
            </p:nvSpPr>
            <p:spPr bwMode="auto">
              <a:xfrm>
                <a:off x="1432979" y="1279431"/>
                <a:ext cx="595504" cy="59550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pic>
            <p:nvPicPr>
              <p:cNvPr id="67" name="Graphic 66" descr="Network with solid fill">
                <a:extLst>
                  <a:ext uri="{FF2B5EF4-FFF2-40B4-BE49-F238E27FC236}">
                    <a16:creationId xmlns:a16="http://schemas.microsoft.com/office/drawing/2014/main" id="{4AC00D7A-973A-4243-ADC9-9CD4D761A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2979" y="1279430"/>
                <a:ext cx="595504" cy="595504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F138323-DBE5-4779-8F9E-E342E6F7E0F3}"/>
                </a:ext>
              </a:extLst>
            </p:cNvPr>
            <p:cNvSpPr txBox="1"/>
            <p:nvPr/>
          </p:nvSpPr>
          <p:spPr>
            <a:xfrm>
              <a:off x="6394785" y="2585891"/>
              <a:ext cx="1005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NAT</a:t>
              </a:r>
            </a:p>
          </p:txBody>
        </p:sp>
      </p:grp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1C6E2D65-F24F-415C-A45B-B0BA1274E27B}"/>
              </a:ext>
            </a:extLst>
          </p:cNvPr>
          <p:cNvSpPr/>
          <p:nvPr/>
        </p:nvSpPr>
        <p:spPr bwMode="auto">
          <a:xfrm>
            <a:off x="506458" y="3091593"/>
            <a:ext cx="11095366" cy="1028700"/>
          </a:xfrm>
          <a:prstGeom prst="leftRightArrow">
            <a:avLst/>
          </a:prstGeom>
          <a:solidFill>
            <a:srgbClr val="F88C2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058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OMG DDS WAN Databus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79F93F9-0246-4CCB-82F4-7D0ACB27B390}"/>
              </a:ext>
            </a:extLst>
          </p:cNvPr>
          <p:cNvCxnSpPr/>
          <p:nvPr/>
        </p:nvCxnSpPr>
        <p:spPr bwMode="auto">
          <a:xfrm>
            <a:off x="9530446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6D19642-F811-41D4-ACA6-33682BD77491}"/>
              </a:ext>
            </a:extLst>
          </p:cNvPr>
          <p:cNvCxnSpPr/>
          <p:nvPr/>
        </p:nvCxnSpPr>
        <p:spPr bwMode="auto">
          <a:xfrm>
            <a:off x="8298426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7F305A5-1654-4FF8-965B-D8349C3FE1CA}"/>
              </a:ext>
            </a:extLst>
          </p:cNvPr>
          <p:cNvCxnSpPr/>
          <p:nvPr/>
        </p:nvCxnSpPr>
        <p:spPr bwMode="auto">
          <a:xfrm>
            <a:off x="7258542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5" name="Arrow: Left-Right 74">
            <a:extLst>
              <a:ext uri="{FF2B5EF4-FFF2-40B4-BE49-F238E27FC236}">
                <a16:creationId xmlns:a16="http://schemas.microsoft.com/office/drawing/2014/main" id="{DF8CC5C9-43AF-410E-A737-9E79FF1A4E33}"/>
              </a:ext>
            </a:extLst>
          </p:cNvPr>
          <p:cNvSpPr/>
          <p:nvPr/>
        </p:nvSpPr>
        <p:spPr bwMode="auto">
          <a:xfrm>
            <a:off x="6280094" y="1752168"/>
            <a:ext cx="4358410" cy="611755"/>
          </a:xfrm>
          <a:prstGeom prst="leftRightArrow">
            <a:avLst/>
          </a:prstGeom>
          <a:solidFill>
            <a:srgbClr val="F88C2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Databus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68E2FF8-1C99-4954-B439-1CB3979710F7}"/>
              </a:ext>
            </a:extLst>
          </p:cNvPr>
          <p:cNvGrpSpPr/>
          <p:nvPr/>
        </p:nvGrpSpPr>
        <p:grpSpPr>
          <a:xfrm>
            <a:off x="6653890" y="1188720"/>
            <a:ext cx="3610981" cy="569220"/>
            <a:chOff x="6653890" y="1188720"/>
            <a:chExt cx="3610981" cy="56922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659C79B-2B16-4B3C-9F80-413E95CD63EF}"/>
                </a:ext>
              </a:extLst>
            </p:cNvPr>
            <p:cNvGrpSpPr/>
            <p:nvPr/>
          </p:nvGrpSpPr>
          <p:grpSpPr>
            <a:xfrm>
              <a:off x="6663740" y="1188720"/>
              <a:ext cx="3601131" cy="569220"/>
              <a:chOff x="6943813" y="1188720"/>
              <a:chExt cx="3041782" cy="569220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202762C3-8EF9-421D-90D1-2B7A04216F26}"/>
                  </a:ext>
                </a:extLst>
              </p:cNvPr>
              <p:cNvSpPr/>
              <p:nvPr/>
            </p:nvSpPr>
            <p:spPr bwMode="auto">
              <a:xfrm>
                <a:off x="6943813" y="1188720"/>
                <a:ext cx="940432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Analyze</a:t>
                </a: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F9F89F6C-753E-41EF-B6CB-53CE914FB054}"/>
                  </a:ext>
                </a:extLst>
              </p:cNvPr>
              <p:cNvSpPr/>
              <p:nvPr/>
            </p:nvSpPr>
            <p:spPr bwMode="auto">
              <a:xfrm>
                <a:off x="7928053" y="1188720"/>
                <a:ext cx="803490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Store</a:t>
                </a: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79502201-1D47-444F-A9E7-40B79959A982}"/>
                  </a:ext>
                </a:extLst>
              </p:cNvPr>
              <p:cNvSpPr/>
              <p:nvPr/>
            </p:nvSpPr>
            <p:spPr bwMode="auto">
              <a:xfrm>
                <a:off x="8775352" y="1188720"/>
                <a:ext cx="1210243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Aggregate</a:t>
                </a:r>
              </a:p>
            </p:txBody>
          </p:sp>
        </p:grpSp>
        <p:pic>
          <p:nvPicPr>
            <p:cNvPr id="62" name="Graphic 61" descr="Database with solid fill">
              <a:extLst>
                <a:ext uri="{FF2B5EF4-FFF2-40B4-BE49-F238E27FC236}">
                  <a16:creationId xmlns:a16="http://schemas.microsoft.com/office/drawing/2014/main" id="{B9579CE5-95A7-4A36-B7F0-0C55EB4B77F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95445" y="1280160"/>
              <a:ext cx="411480" cy="411480"/>
            </a:xfrm>
            <a:prstGeom prst="rect">
              <a:avLst/>
            </a:prstGeom>
          </p:spPr>
        </p:pic>
        <p:pic>
          <p:nvPicPr>
            <p:cNvPr id="92" name="Graphic 91" descr="Bar graph with upward trend with solid fill">
              <a:extLst>
                <a:ext uri="{FF2B5EF4-FFF2-40B4-BE49-F238E27FC236}">
                  <a16:creationId xmlns:a16="http://schemas.microsoft.com/office/drawing/2014/main" id="{A8485A78-26FF-4C9F-95CB-E0406D18406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53890" y="1280160"/>
              <a:ext cx="411480" cy="411480"/>
            </a:xfrm>
            <a:prstGeom prst="rect">
              <a:avLst/>
            </a:prstGeom>
          </p:spPr>
        </p:pic>
        <p:pic>
          <p:nvPicPr>
            <p:cNvPr id="94" name="Graphic 93" descr="Badge Follow with solid fill">
              <a:extLst>
                <a:ext uri="{FF2B5EF4-FFF2-40B4-BE49-F238E27FC236}">
                  <a16:creationId xmlns:a16="http://schemas.microsoft.com/office/drawing/2014/main" id="{C2158579-80FF-4B1B-A78A-668A856CA89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56542" y="1280160"/>
              <a:ext cx="411480" cy="411480"/>
            </a:xfrm>
            <a:prstGeom prst="rect">
              <a:avLst/>
            </a:prstGeom>
          </p:spPr>
        </p:pic>
      </p:grpSp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D3BA00FD-4B90-4D77-A1F0-F4BB43316CD9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4972719" y="3141783"/>
            <a:ext cx="2295591" cy="1510569"/>
          </a:xfrm>
          <a:prstGeom prst="bentConnector3">
            <a:avLst>
              <a:gd name="adj1" fmla="val 61993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2B1443A-BFE3-47CE-A8CF-59236BA15FAF}"/>
              </a:ext>
            </a:extLst>
          </p:cNvPr>
          <p:cNvCxnSpPr>
            <a:cxnSpLocks/>
          </p:cNvCxnSpPr>
          <p:nvPr/>
        </p:nvCxnSpPr>
        <p:spPr bwMode="auto">
          <a:xfrm>
            <a:off x="6875799" y="2749270"/>
            <a:ext cx="4865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triangle"/>
          </a:ln>
          <a:effectLst/>
        </p:spPr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BE0D8175-53EC-4C13-A43F-943FFBE4DCE2}"/>
              </a:ext>
            </a:extLst>
          </p:cNvPr>
          <p:cNvSpPr txBox="1"/>
          <p:nvPr/>
        </p:nvSpPr>
        <p:spPr>
          <a:xfrm>
            <a:off x="731520" y="938969"/>
            <a:ext cx="4031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Edge-to-Data Center connectivity across a WAN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Edge-to-Edge connectivity across a WAN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OMG DDS connectivity within Data Centers and Edge Systems</a:t>
            </a:r>
          </a:p>
        </p:txBody>
      </p:sp>
    </p:spTree>
    <p:extLst>
      <p:ext uri="{BB962C8B-B14F-4D97-AF65-F5344CB8AC3E}">
        <p14:creationId xmlns:p14="http://schemas.microsoft.com/office/powerpoint/2010/main" val="160116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d8441e6b2f_1_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482" y="727833"/>
            <a:ext cx="6324324" cy="626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gd8441e6b2f_1_186"/>
          <p:cNvSpPr txBox="1">
            <a:spLocks noGrp="1"/>
          </p:cNvSpPr>
          <p:nvPr>
            <p:ph type="title"/>
          </p:nvPr>
        </p:nvSpPr>
        <p:spPr>
          <a:xfrm>
            <a:off x="1888968" y="0"/>
            <a:ext cx="7958712" cy="682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/>
              <a:t>Peer-to-Peer Connectivity Over the WAN</a:t>
            </a:r>
            <a:endParaRPr dirty="0"/>
          </a:p>
        </p:txBody>
      </p:sp>
      <p:grpSp>
        <p:nvGrpSpPr>
          <p:cNvPr id="673" name="Google Shape;673;gd8441e6b2f_1_186"/>
          <p:cNvGrpSpPr/>
          <p:nvPr/>
        </p:nvGrpSpPr>
        <p:grpSpPr>
          <a:xfrm>
            <a:off x="783577" y="2567802"/>
            <a:ext cx="6205214" cy="2598430"/>
            <a:chOff x="3398550" y="2622314"/>
            <a:chExt cx="5394900" cy="2259111"/>
          </a:xfrm>
        </p:grpSpPr>
        <p:sp>
          <p:nvSpPr>
            <p:cNvPr id="674" name="Google Shape;674;gd8441e6b2f_1_186"/>
            <p:cNvSpPr/>
            <p:nvPr/>
          </p:nvSpPr>
          <p:spPr>
            <a:xfrm>
              <a:off x="3398550" y="3280375"/>
              <a:ext cx="5394900" cy="4752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OMG DDS Databus @ WAN</a:t>
              </a:r>
              <a:endParaRPr sz="12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5" name="Google Shape;675;gd8441e6b2f_1_186"/>
            <p:cNvGrpSpPr/>
            <p:nvPr/>
          </p:nvGrpSpPr>
          <p:grpSpPr>
            <a:xfrm>
              <a:off x="3689575" y="3645751"/>
              <a:ext cx="2330575" cy="1235674"/>
              <a:chOff x="8211950" y="3370401"/>
              <a:chExt cx="2330575" cy="1235674"/>
            </a:xfrm>
          </p:grpSpPr>
          <p:sp>
            <p:nvSpPr>
              <p:cNvPr id="676" name="Google Shape;676;gd8441e6b2f_1_186"/>
              <p:cNvSpPr/>
              <p:nvPr/>
            </p:nvSpPr>
            <p:spPr>
              <a:xfrm>
                <a:off x="8211950" y="3620875"/>
                <a:ext cx="2254500" cy="985200"/>
              </a:xfrm>
              <a:prstGeom prst="roundRect">
                <a:avLst>
                  <a:gd name="adj" fmla="val 16667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gd8441e6b2f_1_186"/>
              <p:cNvSpPr/>
              <p:nvPr/>
            </p:nvSpPr>
            <p:spPr>
              <a:xfrm>
                <a:off x="8270600" y="3722475"/>
                <a:ext cx="2137200" cy="520500"/>
              </a:xfrm>
              <a:prstGeom prst="roundRect">
                <a:avLst>
                  <a:gd name="adj" fmla="val 16667"/>
                </a:avLst>
              </a:prstGeom>
              <a:solidFill>
                <a:srgbClr val="05B5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Real-Time WAN Transport</a:t>
                </a:r>
                <a:endParaRPr sz="1200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79" name="Google Shape;679;gd8441e6b2f_1_186"/>
              <p:cNvCxnSpPr>
                <a:stCxn id="678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80" name="Google Shape;680;gd8441e6b2f_1_186"/>
              <p:cNvSpPr txBox="1"/>
              <p:nvPr/>
            </p:nvSpPr>
            <p:spPr>
              <a:xfrm>
                <a:off x="8643225" y="4212500"/>
                <a:ext cx="1899300" cy="34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OMG DDS Application</a:t>
                </a:r>
                <a:endParaRPr sz="14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1" name="Google Shape;681;gd8441e6b2f_1_186"/>
            <p:cNvSpPr/>
            <p:nvPr/>
          </p:nvSpPr>
          <p:spPr>
            <a:xfrm>
              <a:off x="6020150" y="392212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gd8441e6b2f_1_186"/>
            <p:cNvSpPr/>
            <p:nvPr/>
          </p:nvSpPr>
          <p:spPr>
            <a:xfrm>
              <a:off x="6163700" y="398112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gd8441e6b2f_1_186"/>
            <p:cNvSpPr/>
            <p:nvPr/>
          </p:nvSpPr>
          <p:spPr>
            <a:xfrm>
              <a:off x="6919725" y="392212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gd8441e6b2f_1_186"/>
            <p:cNvSpPr/>
            <p:nvPr/>
          </p:nvSpPr>
          <p:spPr>
            <a:xfrm>
              <a:off x="7063275" y="398112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gd8441e6b2f_1_186"/>
            <p:cNvSpPr/>
            <p:nvPr/>
          </p:nvSpPr>
          <p:spPr>
            <a:xfrm>
              <a:off x="7819300" y="392212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d8441e6b2f_1_186"/>
            <p:cNvSpPr/>
            <p:nvPr/>
          </p:nvSpPr>
          <p:spPr>
            <a:xfrm>
              <a:off x="7962850" y="398112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7" name="Google Shape;687;gd8441e6b2f_1_186"/>
            <p:cNvGrpSpPr/>
            <p:nvPr/>
          </p:nvGrpSpPr>
          <p:grpSpPr>
            <a:xfrm>
              <a:off x="6362896" y="3645751"/>
              <a:ext cx="138000" cy="492000"/>
              <a:chOff x="8852546" y="3370401"/>
              <a:chExt cx="138000" cy="492000"/>
            </a:xfrm>
          </p:grpSpPr>
          <p:sp>
            <p:nvSpPr>
              <p:cNvPr id="688" name="Google Shape;688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89" name="Google Shape;689;gd8441e6b2f_1_186"/>
              <p:cNvCxnSpPr>
                <a:stCxn id="688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0" name="Google Shape;690;gd8441e6b2f_1_186"/>
            <p:cNvGrpSpPr/>
            <p:nvPr/>
          </p:nvGrpSpPr>
          <p:grpSpPr>
            <a:xfrm>
              <a:off x="7262471" y="3645751"/>
              <a:ext cx="138000" cy="492000"/>
              <a:chOff x="8852546" y="3370401"/>
              <a:chExt cx="138000" cy="492000"/>
            </a:xfrm>
          </p:grpSpPr>
          <p:sp>
            <p:nvSpPr>
              <p:cNvPr id="691" name="Google Shape;691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2" name="Google Shape;692;gd8441e6b2f_1_186"/>
              <p:cNvCxnSpPr>
                <a:stCxn id="691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3" name="Google Shape;693;gd8441e6b2f_1_186"/>
            <p:cNvGrpSpPr/>
            <p:nvPr/>
          </p:nvGrpSpPr>
          <p:grpSpPr>
            <a:xfrm>
              <a:off x="8162046" y="3645751"/>
              <a:ext cx="138000" cy="492000"/>
              <a:chOff x="8852546" y="3370401"/>
              <a:chExt cx="138000" cy="492000"/>
            </a:xfrm>
          </p:grpSpPr>
          <p:sp>
            <p:nvSpPr>
              <p:cNvPr id="694" name="Google Shape;694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5" name="Google Shape;695;gd8441e6b2f_1_186"/>
              <p:cNvCxnSpPr>
                <a:stCxn id="694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96" name="Google Shape;696;gd8441e6b2f_1_186"/>
            <p:cNvSpPr/>
            <p:nvPr/>
          </p:nvSpPr>
          <p:spPr>
            <a:xfrm rot="10800000">
              <a:off x="7186150" y="2622326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gd8441e6b2f_1_186"/>
            <p:cNvSpPr/>
            <p:nvPr/>
          </p:nvSpPr>
          <p:spPr>
            <a:xfrm rot="10800000">
              <a:off x="7329700" y="2782326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gd8441e6b2f_1_186"/>
            <p:cNvSpPr/>
            <p:nvPr/>
          </p:nvSpPr>
          <p:spPr>
            <a:xfrm rot="10800000">
              <a:off x="6286575" y="2622326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gd8441e6b2f_1_186"/>
            <p:cNvSpPr/>
            <p:nvPr/>
          </p:nvSpPr>
          <p:spPr>
            <a:xfrm rot="10800000">
              <a:off x="6430125" y="2782326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d8441e6b2f_1_186"/>
            <p:cNvSpPr/>
            <p:nvPr/>
          </p:nvSpPr>
          <p:spPr>
            <a:xfrm rot="10800000">
              <a:off x="5387000" y="2622326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gd8441e6b2f_1_186"/>
            <p:cNvSpPr/>
            <p:nvPr/>
          </p:nvSpPr>
          <p:spPr>
            <a:xfrm rot="10800000">
              <a:off x="5530550" y="2782326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2" name="Google Shape;702;gd8441e6b2f_1_186"/>
            <p:cNvGrpSpPr/>
            <p:nvPr/>
          </p:nvGrpSpPr>
          <p:grpSpPr>
            <a:xfrm rot="10800000">
              <a:off x="7528904" y="2881900"/>
              <a:ext cx="138000" cy="492000"/>
              <a:chOff x="8852546" y="3370401"/>
              <a:chExt cx="138000" cy="492000"/>
            </a:xfrm>
          </p:grpSpPr>
          <p:sp>
            <p:nvSpPr>
              <p:cNvPr id="703" name="Google Shape;703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4" name="Google Shape;704;gd8441e6b2f_1_186"/>
              <p:cNvCxnSpPr>
                <a:stCxn id="703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5" name="Google Shape;705;gd8441e6b2f_1_186"/>
            <p:cNvGrpSpPr/>
            <p:nvPr/>
          </p:nvGrpSpPr>
          <p:grpSpPr>
            <a:xfrm rot="10800000">
              <a:off x="6629329" y="2881900"/>
              <a:ext cx="138000" cy="492000"/>
              <a:chOff x="8852546" y="3370401"/>
              <a:chExt cx="138000" cy="492000"/>
            </a:xfrm>
          </p:grpSpPr>
          <p:sp>
            <p:nvSpPr>
              <p:cNvPr id="706" name="Google Shape;706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7" name="Google Shape;707;gd8441e6b2f_1_186"/>
              <p:cNvCxnSpPr>
                <a:stCxn id="706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8" name="Google Shape;708;gd8441e6b2f_1_186"/>
            <p:cNvGrpSpPr/>
            <p:nvPr/>
          </p:nvGrpSpPr>
          <p:grpSpPr>
            <a:xfrm rot="10800000">
              <a:off x="5729754" y="2881900"/>
              <a:ext cx="138000" cy="492000"/>
              <a:chOff x="8852546" y="3370401"/>
              <a:chExt cx="138000" cy="492000"/>
            </a:xfrm>
          </p:grpSpPr>
          <p:sp>
            <p:nvSpPr>
              <p:cNvPr id="709" name="Google Shape;709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10" name="Google Shape;710;gd8441e6b2f_1_186"/>
              <p:cNvCxnSpPr>
                <a:stCxn id="70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711" name="Google Shape;711;gd8441e6b2f_1_186"/>
            <p:cNvSpPr/>
            <p:nvPr/>
          </p:nvSpPr>
          <p:spPr>
            <a:xfrm rot="10800000">
              <a:off x="4487425" y="2622314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gd8441e6b2f_1_186"/>
            <p:cNvSpPr/>
            <p:nvPr/>
          </p:nvSpPr>
          <p:spPr>
            <a:xfrm rot="10800000">
              <a:off x="4630975" y="2782314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3" name="Google Shape;713;gd8441e6b2f_1_186"/>
            <p:cNvGrpSpPr/>
            <p:nvPr/>
          </p:nvGrpSpPr>
          <p:grpSpPr>
            <a:xfrm rot="10800000">
              <a:off x="4830179" y="2881888"/>
              <a:ext cx="138000" cy="492000"/>
              <a:chOff x="8852546" y="3370401"/>
              <a:chExt cx="138000" cy="492000"/>
            </a:xfrm>
          </p:grpSpPr>
          <p:sp>
            <p:nvSpPr>
              <p:cNvPr id="714" name="Google Shape;714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15" name="Google Shape;715;gd8441e6b2f_1_186"/>
              <p:cNvCxnSpPr>
                <a:stCxn id="714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17" name="Google Shape;717;gd8441e6b2f_1_186"/>
          <p:cNvSpPr txBox="1"/>
          <p:nvPr/>
        </p:nvSpPr>
        <p:spPr>
          <a:xfrm>
            <a:off x="7711575" y="2932775"/>
            <a:ext cx="3709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Applications can communicate peer-to-peer over the WAN using the WAN Transport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7DE2-65C6-47B4-971F-0846D54FB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B610A-AEE4-4079-9FF0-5116DE37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975" y="0"/>
            <a:ext cx="9624926" cy="795130"/>
          </a:xfrm>
        </p:spPr>
        <p:txBody>
          <a:bodyPr/>
          <a:lstStyle/>
          <a:p>
            <a:r>
              <a:rPr lang="en-US" dirty="0"/>
              <a:t>OMG DDS Data Centric Publish Subscribe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D2F07-EBF0-4C94-94A3-B360595370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40238"/>
            <a:ext cx="11250613" cy="5511401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OMG DDS API lets applications publish data to, and subscribe to data from the OMG DDS Databus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OMG DDS API is called Data Centric Publish Subscribe (DCPS)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API is standardized in the OMG DDS v1.4 standard, as a “Platform Independent Model” (PIM)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operations are mapped to different languages through a “Platform Specific Model” (PSM)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DCPS API is divided up into “entities” (way different than a simulation entity) which allow an application to: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 to the DDS Databus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topics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get notified of infrastructure-level events (new subscriber, new publisher, …)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publish and subscribe to application data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3000"/>
            </a:pPr>
            <a:endParaRPr lang="en-US" sz="2400" dirty="0"/>
          </a:p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OMG DDS entity has a set of QoS settings that determine the behavior of the entity</a:t>
            </a:r>
          </a:p>
        </p:txBody>
      </p:sp>
    </p:spTree>
    <p:extLst>
      <p:ext uri="{BB962C8B-B14F-4D97-AF65-F5344CB8AC3E}">
        <p14:creationId xmlns:p14="http://schemas.microsoft.com/office/powerpoint/2010/main" val="134567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A4B63-A50F-4683-8F8D-422E8B421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912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913" name="Create &amp; manage connection to RTI DataBus"/>
          <p:cNvSpPr txBox="1"/>
          <p:nvPr/>
        </p:nvSpPr>
        <p:spPr>
          <a:xfrm>
            <a:off x="7742825" y="1443336"/>
            <a:ext cx="356826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Create &amp; manage connection to </a:t>
            </a:r>
            <a:r>
              <a:rPr lang="en-US" dirty="0"/>
              <a:t>OMG DDS</a:t>
            </a:r>
            <a:r>
              <a:rPr dirty="0"/>
              <a:t> Data</a:t>
            </a:r>
            <a:r>
              <a:rPr lang="en-US" dirty="0"/>
              <a:t>b</a:t>
            </a:r>
            <a:r>
              <a:rPr dirty="0"/>
              <a:t>us</a:t>
            </a:r>
          </a:p>
        </p:txBody>
      </p:sp>
      <p:grpSp>
        <p:nvGrpSpPr>
          <p:cNvPr id="91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1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1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26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8898D-FE29-43D8-88FB-888969662E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921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24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22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23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27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25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26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sp>
        <p:nvSpPr>
          <p:cNvPr id="928" name="Create a proxy to a topic in the application"/>
          <p:cNvSpPr txBox="1"/>
          <p:nvPr/>
        </p:nvSpPr>
        <p:spPr>
          <a:xfrm>
            <a:off x="7742825" y="2848471"/>
            <a:ext cx="3568266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Create a proxy to a topic in the application</a:t>
            </a:r>
          </a:p>
        </p:txBody>
      </p:sp>
      <p:sp>
        <p:nvSpPr>
          <p:cNvPr id="929" name="&lt;&lt; creates &gt;&gt;"/>
          <p:cNvSpPr txBox="1"/>
          <p:nvPr/>
        </p:nvSpPr>
        <p:spPr>
          <a:xfrm>
            <a:off x="6404647" y="2252295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6865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4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5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6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7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D5A43-99D0-45FF-9FB9-A984F1171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938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41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39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0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44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42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3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sp>
        <p:nvSpPr>
          <p:cNvPr id="945" name="Manages group of DataWriters"/>
          <p:cNvSpPr txBox="1"/>
          <p:nvPr/>
        </p:nvSpPr>
        <p:spPr>
          <a:xfrm>
            <a:off x="545574" y="2425589"/>
            <a:ext cx="356826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Manages group of DataWriters</a:t>
            </a:r>
          </a:p>
        </p:txBody>
      </p:sp>
      <p:grpSp>
        <p:nvGrpSpPr>
          <p:cNvPr id="948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4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7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51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4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0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sp>
        <p:nvSpPr>
          <p:cNvPr id="952" name="Manages group of DataReaders"/>
          <p:cNvSpPr txBox="1"/>
          <p:nvPr/>
        </p:nvSpPr>
        <p:spPr>
          <a:xfrm>
            <a:off x="8357985" y="2432904"/>
            <a:ext cx="356826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Manages group of DataReaders</a:t>
            </a:r>
          </a:p>
        </p:txBody>
      </p:sp>
      <p:sp>
        <p:nvSpPr>
          <p:cNvPr id="953" name="&lt;&lt; creates &gt;&gt;"/>
          <p:cNvSpPr txBox="1"/>
          <p:nvPr/>
        </p:nvSpPr>
        <p:spPr>
          <a:xfrm>
            <a:off x="4528434" y="2252295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54" name="&lt;&lt; creates &gt;&gt;"/>
          <p:cNvSpPr txBox="1"/>
          <p:nvPr/>
        </p:nvSpPr>
        <p:spPr>
          <a:xfrm>
            <a:off x="6681200" y="2252295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grpSp>
        <p:nvGrpSpPr>
          <p:cNvPr id="957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55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6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60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58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9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61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62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399680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7E27E-AD30-4145-BDA3-D6CE3921F4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Learning Objectives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7D2DB2-8827-D14C-8122-B6345B96673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taking this tutorial you should be able to: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 different layers of interoperability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the OMG DDS standard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principles of the OMG DDS Secure standard for securing communications between distributed simulations over WAN/Cloud/RF/Lossy networks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how OMG DDS works with the simulation architectures TENA, HLA and DIS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Summarize how OMG DDS works with real-world Hardware In the Loop (HIL) for secure distributed LVC simulations at scale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is working within SISO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7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8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0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1" name="Connection Line"/>
          <p:cNvSpPr/>
          <p:nvPr/>
        </p:nvSpPr>
        <p:spPr>
          <a:xfrm>
            <a:off x="4075429" y="3545838"/>
            <a:ext cx="1287781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2" name="Connection Line"/>
          <p:cNvSpPr/>
          <p:nvPr/>
        </p:nvSpPr>
        <p:spPr>
          <a:xfrm>
            <a:off x="7231380" y="3545838"/>
            <a:ext cx="1287782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BCE53-9B44-4CBD-9592-FB1AAEEF5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973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7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7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79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77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8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grpSp>
        <p:nvGrpSpPr>
          <p:cNvPr id="982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80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1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85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83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4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grpSp>
        <p:nvGrpSpPr>
          <p:cNvPr id="988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8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7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91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8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0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92" name="&lt;&lt; uses &gt;&gt;"/>
          <p:cNvSpPr txBox="1"/>
          <p:nvPr/>
        </p:nvSpPr>
        <p:spPr>
          <a:xfrm>
            <a:off x="4250911" y="5102790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3" name="&lt;&lt; uses &gt;&gt;"/>
          <p:cNvSpPr txBox="1"/>
          <p:nvPr/>
        </p:nvSpPr>
        <p:spPr>
          <a:xfrm>
            <a:off x="7256309" y="5113709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4" name="Publishes data to DDS Topic"/>
          <p:cNvSpPr txBox="1"/>
          <p:nvPr/>
        </p:nvSpPr>
        <p:spPr>
          <a:xfrm>
            <a:off x="930053" y="5653799"/>
            <a:ext cx="356826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Publishes data to </a:t>
            </a:r>
            <a:r>
              <a:rPr lang="en-US" dirty="0"/>
              <a:t>OMG </a:t>
            </a:r>
            <a:r>
              <a:rPr dirty="0"/>
              <a:t>DDS Topic</a:t>
            </a:r>
          </a:p>
        </p:txBody>
      </p:sp>
      <p:sp>
        <p:nvSpPr>
          <p:cNvPr id="995" name="Subscribes to data from DDS Topic"/>
          <p:cNvSpPr txBox="1"/>
          <p:nvPr/>
        </p:nvSpPr>
        <p:spPr>
          <a:xfrm>
            <a:off x="7940359" y="5653799"/>
            <a:ext cx="387987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Subscribes to data from </a:t>
            </a:r>
            <a:r>
              <a:rPr lang="en-US" dirty="0"/>
              <a:t>OMG </a:t>
            </a:r>
            <a:r>
              <a:rPr dirty="0"/>
              <a:t>DDS Topic</a:t>
            </a:r>
          </a:p>
        </p:txBody>
      </p:sp>
      <p:sp>
        <p:nvSpPr>
          <p:cNvPr id="996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97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674155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8F0D5-E522-4926-9D36-6D9910CAE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1001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A45A2-7102-44DB-B08F-150138228AB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DataReaders (DR) and DataWriters (DW) are strongly typed </a:t>
            </a:r>
          </a:p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Their APIs are generated from Interface Definition Language (IDL)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02" name="Rectangle"/>
          <p:cNvSpPr/>
          <p:nvPr/>
        </p:nvSpPr>
        <p:spPr>
          <a:xfrm>
            <a:off x="795875" y="2764894"/>
            <a:ext cx="4529419" cy="2344212"/>
          </a:xfrm>
          <a:prstGeom prst="rect">
            <a:avLst/>
          </a:prstGeom>
          <a:solidFill>
            <a:srgbClr val="ECE7D3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</p:txBody>
      </p:sp>
      <p:sp>
        <p:nvSpPr>
          <p:cNvPr id="1003" name="struct ShapeType {…"/>
          <p:cNvSpPr txBox="1"/>
          <p:nvPr/>
        </p:nvSpPr>
        <p:spPr>
          <a:xfrm>
            <a:off x="1024483" y="3014998"/>
            <a:ext cx="4072203" cy="184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struct</a:t>
            </a:r>
            <a:r>
              <a:rPr b="0" dirty="0"/>
              <a:t> </a:t>
            </a:r>
            <a:r>
              <a:rPr b="0" dirty="0" err="1"/>
              <a:t>ShapeType</a:t>
            </a:r>
            <a:r>
              <a:rPr b="0" dirty="0"/>
              <a:t> {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string</a:t>
            </a:r>
            <a:r>
              <a:rPr dirty="0"/>
              <a:t>&lt;128&gt;   color;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          x;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          y;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	    </a:t>
            </a:r>
            <a:r>
              <a:rPr dirty="0" err="1"/>
              <a:t>shapesize</a:t>
            </a:r>
            <a:r>
              <a:rPr dirty="0"/>
              <a:t>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};</a:t>
            </a:r>
          </a:p>
        </p:txBody>
      </p:sp>
      <p:sp>
        <p:nvSpPr>
          <p:cNvPr id="1004" name="Arrow"/>
          <p:cNvSpPr/>
          <p:nvPr/>
        </p:nvSpPr>
        <p:spPr>
          <a:xfrm>
            <a:off x="5457178" y="3302000"/>
            <a:ext cx="1270002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EC8B22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005" name="Rectangle"/>
          <p:cNvSpPr/>
          <p:nvPr/>
        </p:nvSpPr>
        <p:spPr>
          <a:xfrm>
            <a:off x="6866705" y="2764894"/>
            <a:ext cx="4926645" cy="2344212"/>
          </a:xfrm>
          <a:prstGeom prst="rect">
            <a:avLst/>
          </a:prstGeom>
          <a:solidFill>
            <a:srgbClr val="ECE7D3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</p:txBody>
      </p:sp>
      <p:sp>
        <p:nvSpPr>
          <p:cNvPr id="1006" name="ShapeTypeDataWriter_write…"/>
          <p:cNvSpPr txBox="1"/>
          <p:nvPr/>
        </p:nvSpPr>
        <p:spPr>
          <a:xfrm>
            <a:off x="7095314" y="3014998"/>
            <a:ext cx="4469428" cy="155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ShapeTypeDataWriter_write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ShapeTypeDataWriter_dispose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ShapeTypeDataReader_read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ShapeTypeDataReader_take</a:t>
            </a:r>
          </a:p>
        </p:txBody>
      </p:sp>
    </p:spTree>
    <p:extLst>
      <p:ext uri="{BB962C8B-B14F-4D97-AF65-F5344CB8AC3E}">
        <p14:creationId xmlns:p14="http://schemas.microsoft.com/office/powerpoint/2010/main" val="4017631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E2CD7-3772-48A4-AE0B-F61AC8A6A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OMG DDS Topic Data Types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CAD502-BCDE-4883-AEF0-D261F35AC29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96047" y="1028290"/>
            <a:ext cx="3045439" cy="5388386"/>
            <a:chOff x="297033" y="963162"/>
            <a:chExt cx="2284079" cy="5388383"/>
          </a:xfrm>
        </p:grpSpPr>
        <p:sp>
          <p:nvSpPr>
            <p:cNvPr id="4" name="Rounded Rectangle 3"/>
            <p:cNvSpPr/>
            <p:nvPr/>
          </p:nvSpPr>
          <p:spPr>
            <a:xfrm>
              <a:off x="297033" y="963162"/>
              <a:ext cx="2284079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sensorID</a:t>
              </a:r>
              <a:r>
                <a:rPr lang="en-US" sz="1600" dirty="0">
                  <a:solidFill>
                    <a:schemeClr val="bg1"/>
                  </a:solidFill>
                </a:rPr>
                <a:t>;  //@Key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plantID</a:t>
              </a:r>
              <a:r>
                <a:rPr lang="en-US" sz="1600" dirty="0">
                  <a:solidFill>
                    <a:schemeClr val="bg1"/>
                  </a:solidFill>
                </a:rPr>
                <a:t>;  // 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sensorVal0;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sensorVal1;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sensorVal2;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sensorVal3;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sensorVal4;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Version version;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Time </a:t>
              </a:r>
              <a:r>
                <a:rPr lang="en-US" sz="1600" dirty="0" err="1">
                  <a:solidFill>
                    <a:schemeClr val="bg1"/>
                  </a:solidFill>
                </a:rPr>
                <a:t>currentTime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Version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firmwareVersion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hardwareVersion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modelNumber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serialNumber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3096" y="5951435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Strongly Typed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028479" y="1028290"/>
            <a:ext cx="3948447" cy="5388386"/>
            <a:chOff x="6021357" y="963162"/>
            <a:chExt cx="2961335" cy="5388383"/>
          </a:xfrm>
        </p:grpSpPr>
        <p:sp>
          <p:nvSpPr>
            <p:cNvPr id="7" name="Rounded Rectangle 6"/>
            <p:cNvSpPr/>
            <p:nvPr/>
          </p:nvSpPr>
          <p:spPr>
            <a:xfrm>
              <a:off x="6021357" y="963162"/>
              <a:ext cx="2961335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data;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  <a:p>
              <a:r>
                <a:rPr lang="en-US" sz="1600" dirty="0">
                  <a:solidFill>
                    <a:schemeClr val="bg1"/>
                  </a:solidFill>
                </a:rPr>
                <a:t>Where data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&lt;SENSOR&gt;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</a:t>
              </a:r>
              <a:r>
                <a:rPr lang="en-US" sz="1467" dirty="0" err="1">
                  <a:solidFill>
                    <a:schemeClr val="bg1"/>
                  </a:solidFill>
                </a:rPr>
                <a:t>SensorID</a:t>
              </a:r>
              <a:r>
                <a:rPr lang="en-US" sz="1467" dirty="0">
                  <a:solidFill>
                    <a:schemeClr val="bg1"/>
                  </a:solidFill>
                </a:rPr>
                <a:t>&gt;438&lt;/</a:t>
              </a:r>
              <a:r>
                <a:rPr lang="en-US" sz="1467" dirty="0" err="1">
                  <a:solidFill>
                    <a:schemeClr val="bg1"/>
                  </a:solidFill>
                </a:rPr>
                <a:t>SensorID</a:t>
              </a:r>
              <a:r>
                <a:rPr lang="en-US" sz="1467" dirty="0">
                  <a:solidFill>
                    <a:schemeClr val="bg1"/>
                  </a:solidFill>
                </a:rPr>
                <a:t>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</a:t>
              </a:r>
              <a:r>
                <a:rPr lang="en-US" sz="1467" dirty="0" err="1">
                  <a:solidFill>
                    <a:schemeClr val="bg1"/>
                  </a:solidFill>
                </a:rPr>
                <a:t>PlantID</a:t>
              </a:r>
              <a:r>
                <a:rPr lang="en-US" sz="1467" dirty="0">
                  <a:solidFill>
                    <a:schemeClr val="bg1"/>
                  </a:solidFill>
                </a:rPr>
                <a:t>&gt;192&lt;/</a:t>
              </a:r>
              <a:r>
                <a:rPr lang="en-US" sz="1467" dirty="0" err="1">
                  <a:solidFill>
                    <a:schemeClr val="bg1"/>
                  </a:solidFill>
                </a:rPr>
                <a:t>PlantID</a:t>
              </a:r>
              <a:r>
                <a:rPr lang="en-US" sz="1467" dirty="0">
                  <a:solidFill>
                    <a:schemeClr val="bg1"/>
                  </a:solidFill>
                </a:rPr>
                <a:t>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&lt;Value0&gt;21.0546&lt;/Value0&gt;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&lt;Value1&gt;43.6&lt;/Value0&gt;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&lt;Value2&gt;56.34&lt;/Value0&gt;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&lt;Value3&gt;12.11&lt;/Value0&gt;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&lt;Value4&gt;20.00&lt;/Value0&gt;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&lt;firmware&gt;1.24b&lt;/firmware&gt;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&lt;hardware&gt;2.39&lt;/hardware&gt;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&lt;model&gt;M56A743&lt;/model&gt;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&lt;serial&gt;1429709&lt;serial&gt;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&lt;/SENSOR&gt;</a:t>
              </a:r>
            </a:p>
            <a:p>
              <a:endParaRPr lang="en-US" sz="1467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58815" y="5951435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Loosely Typed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88389" y="1039168"/>
            <a:ext cx="4305171" cy="5377509"/>
            <a:chOff x="2691292" y="974039"/>
            <a:chExt cx="3228878" cy="5377507"/>
          </a:xfrm>
        </p:grpSpPr>
        <p:sp>
          <p:nvSpPr>
            <p:cNvPr id="9" name="Rounded Rectangle 8"/>
            <p:cNvSpPr/>
            <p:nvPr/>
          </p:nvSpPr>
          <p:spPr>
            <a:xfrm>
              <a:off x="2691292" y="974039"/>
              <a:ext cx="3228878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sensorID</a:t>
              </a:r>
              <a:r>
                <a:rPr lang="en-US" sz="1600" dirty="0">
                  <a:solidFill>
                    <a:schemeClr val="bg1"/>
                  </a:solidFill>
                </a:rPr>
                <a:t>;  //@Key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plantID</a:t>
              </a:r>
              <a:r>
                <a:rPr lang="en-US" sz="1600" dirty="0">
                  <a:solidFill>
                    <a:schemeClr val="bg1"/>
                  </a:solidFill>
                </a:rPr>
                <a:t>;  // 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data;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version;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Where data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&lt;SENSOR&gt;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&lt;Value0&gt;21.0546&lt;/Value0&gt;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&lt;Value1&gt;43.6&lt;/Value0&gt;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&lt;Value2&gt;56.34&lt;/Value0&gt;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&lt;Value3&gt;12.11&lt;/Value0&gt;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&lt;Value4&gt;20.00&lt;/Value0&gt;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&lt;/SENSOR&gt;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version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&lt;VERSION&gt;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&lt;firmware&gt;1.24b&lt;/firmware&gt;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&lt;hardware&gt;2.39&lt;/hardware&gt;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&lt;model&gt;M56A743&lt;/model&gt;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&lt;serial&gt;1429709&lt;serial&gt;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&lt;/VERSION&gt;</a:t>
              </a:r>
            </a:p>
            <a:p>
              <a:endParaRPr lang="en-US" sz="1467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87779" y="5951436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Mixed 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1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61DD1-4D1F-4DB3-8D49-459A24B5EB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Data Type Extensibility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924800" y="2463890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 dirty="0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 dirty="0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   </a:t>
            </a:r>
            <a:r>
              <a:rPr lang="en-US" sz="1467" dirty="0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 dirty="0">
                <a:latin typeface="Helvetica" charset="0"/>
                <a:cs typeface="Helvetica" charset="0"/>
              </a:rPr>
              <a:t>id; </a:t>
            </a:r>
            <a:r>
              <a:rPr lang="en-US" sz="1467" dirty="0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 dirty="0">
                <a:latin typeface="Helvetica" charset="0"/>
                <a:cs typeface="Helvetica" charset="0"/>
              </a:rPr>
              <a:t> 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 dirty="0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   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 dirty="0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550400" y="2911500"/>
            <a:ext cx="2336800" cy="120792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AirTrack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elevation;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23725" y="4216487"/>
            <a:ext cx="2336800" cy="12192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49325" y="4902287"/>
            <a:ext cx="2336800" cy="9906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AirTrack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    float </a:t>
            </a:r>
            <a:r>
              <a:rPr lang="en-US" sz="1467">
                <a:latin typeface="Helvetica" charset="0"/>
                <a:cs typeface="Helvetica" charset="0"/>
              </a:rPr>
              <a:t>elevation;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447725" y="4673687"/>
            <a:ext cx="1422400" cy="533400"/>
          </a:xfrm>
          <a:prstGeom prst="straightConnector1">
            <a:avLst/>
          </a:prstGeom>
          <a:ln>
            <a:solidFill>
              <a:srgbClr val="3366CC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128000" y="2692487"/>
            <a:ext cx="16256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en-US" sz="426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734551" y="3378289"/>
            <a:ext cx="1625600" cy="639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en-US" sz="426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67540" y="1139075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>
                <a:latin typeface="Helvetica" charset="0"/>
                <a:cs typeface="Helvetica" charset="0"/>
              </a:rPr>
              <a:t>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551" y="1018637"/>
            <a:ext cx="6755183" cy="4042195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Final Type</a:t>
            </a:r>
          </a:p>
          <a:p>
            <a:pPr marL="952485" lvl="1" indent="-342900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definitions are strictly defined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Extensible Type</a:t>
            </a:r>
          </a:p>
          <a:p>
            <a:pPr marL="952485" lvl="1" indent="-342900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Newer applications can add fields to existing base types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Mutable Type</a:t>
            </a:r>
          </a:p>
          <a:p>
            <a:pPr marL="1066763" lvl="1" indent="-457178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representations can differ from each other with Additions, Deletions and Transpositions</a:t>
            </a:r>
          </a:p>
          <a:p>
            <a:pPr marL="1066763" lvl="1" indent="-457178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for Optional Fields</a:t>
            </a:r>
          </a:p>
          <a:p>
            <a:endParaRPr lang="en-US" sz="2667" dirty="0">
              <a:latin typeface="Arial Narrow" panose="020B0606020202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21543" y="1144054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>
                <a:latin typeface="Helvetica" charset="0"/>
                <a:cs typeface="Helvetica" charset="0"/>
              </a:rPr>
              <a:t>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B32B78-C7B4-40D5-ADAF-53545717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66" y="4673687"/>
            <a:ext cx="5913632" cy="1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12559"/>
          </a:xfrm>
        </p:spPr>
        <p:txBody>
          <a:bodyPr/>
          <a:lstStyle/>
          <a:p>
            <a:r>
              <a:rPr lang="en-US" sz="2800" dirty="0"/>
              <a:t>Simple API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965" y="881939"/>
            <a:ext cx="10928351" cy="543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 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publisher_main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domain_id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{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Initialize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::domain::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DomainParticipant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participant 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domain_id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Create a Topic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::topic::Topic&lt;foo::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topic (participant, "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MyTopic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Create a Data Writer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::pub::DataWriter&lt;foo::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	writer(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::pub::Publisher(participant), topic);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Create some data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sample("Hello World");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Write the data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writer.write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(sample);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8149D-8937-4926-91DE-F94A7A93A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199" y="4233112"/>
            <a:ext cx="11873948" cy="1506981"/>
          </a:xfrm>
          <a:prstGeom prst="roundRect">
            <a:avLst/>
          </a:prstGeom>
          <a:noFill/>
          <a:ln w="57150">
            <a:solidFill>
              <a:srgbClr val="F77B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ED7D31"/>
                </a:solidFill>
                <a:latin typeface="Calibri" panose="020F0502020204030204"/>
              </a:rPr>
              <a:t>OMG DDS Security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647864"/>
          </a:xfrm>
        </p:spPr>
        <p:txBody>
          <a:bodyPr/>
          <a:lstStyle/>
          <a:p>
            <a:r>
              <a:rPr lang="en-US" sz="2800" dirty="0"/>
              <a:t>Practical Security Needs Many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107" y="944336"/>
            <a:ext cx="7161775" cy="4401495"/>
          </a:xfrm>
        </p:spPr>
        <p:txBody>
          <a:bodyPr>
            <a:normAutofit fontScale="92500" lnSpcReduction="1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System edge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Machine/OS/Applications/Files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Network transport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Media access (layer 2)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Network (layer 3)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Session/Endpoint (layer 4/5)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Dataflow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application interaction</a:t>
            </a:r>
          </a:p>
        </p:txBody>
      </p:sp>
      <p:sp>
        <p:nvSpPr>
          <p:cNvPr id="44" name="Title 7"/>
          <p:cNvSpPr txBox="1">
            <a:spLocks/>
          </p:cNvSpPr>
          <p:nvPr/>
        </p:nvSpPr>
        <p:spPr>
          <a:xfrm>
            <a:off x="2475247" y="5667245"/>
            <a:ext cx="7520609" cy="944563"/>
          </a:xfrm>
          <a:prstGeom prst="rect">
            <a:avLst/>
          </a:prstGeom>
          <a:noFill/>
        </p:spPr>
        <p:txBody>
          <a:bodyPr vert="horz" lIns="91439" tIns="45719" rIns="91439" bIns="45719" rtlCol="0" anchor="ctr">
            <a:normAutofit fontScale="92500"/>
          </a:bodyPr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effectLst/>
              </a:rPr>
              <a:t>Secure systems need all four</a:t>
            </a:r>
            <a:endParaRPr lang="en-US" sz="4800" i="1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647BEED-1956-452B-AE34-00218D124306}"/>
              </a:ext>
            </a:extLst>
          </p:cNvPr>
          <p:cNvGrpSpPr/>
          <p:nvPr/>
        </p:nvGrpSpPr>
        <p:grpSpPr>
          <a:xfrm>
            <a:off x="7904589" y="1092769"/>
            <a:ext cx="2091267" cy="1143000"/>
            <a:chOff x="8195760" y="1432351"/>
            <a:chExt cx="2091267" cy="1143000"/>
          </a:xfrm>
        </p:grpSpPr>
        <p:sp>
          <p:nvSpPr>
            <p:cNvPr id="73" name="Rounded Rectangle 6">
              <a:extLst>
                <a:ext uri="{FF2B5EF4-FFF2-40B4-BE49-F238E27FC236}">
                  <a16:creationId xmlns:a16="http://schemas.microsoft.com/office/drawing/2014/main" id="{148F3C1F-68E2-4F33-AF96-8B8299C64C89}"/>
                </a:ext>
              </a:extLst>
            </p:cNvPr>
            <p:cNvSpPr/>
            <p:nvPr/>
          </p:nvSpPr>
          <p:spPr>
            <a:xfrm>
              <a:off x="8195760" y="1432351"/>
              <a:ext cx="2091267" cy="11430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lIns="121452" tIns="60729" rIns="121452" bIns="6072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DC60FE-3A44-4426-A9B4-BB41B516F485}"/>
                </a:ext>
              </a:extLst>
            </p:cNvPr>
            <p:cNvGrpSpPr/>
            <p:nvPr/>
          </p:nvGrpSpPr>
          <p:grpSpPr>
            <a:xfrm>
              <a:off x="8232970" y="1493504"/>
              <a:ext cx="2022067" cy="998501"/>
              <a:chOff x="8260727" y="4357452"/>
              <a:chExt cx="2022067" cy="998501"/>
            </a:xfrm>
          </p:grpSpPr>
          <p:sp>
            <p:nvSpPr>
              <p:cNvPr id="88" name="Rounded Rectangle 61">
                <a:extLst>
                  <a:ext uri="{FF2B5EF4-FFF2-40B4-BE49-F238E27FC236}">
                    <a16:creationId xmlns:a16="http://schemas.microsoft.com/office/drawing/2014/main" id="{8F9D4F72-1C90-4175-B23C-8F344C57D988}"/>
                  </a:ext>
                </a:extLst>
              </p:cNvPr>
              <p:cNvSpPr/>
              <p:nvPr/>
            </p:nvSpPr>
            <p:spPr>
              <a:xfrm>
                <a:off x="8260727" y="4906343"/>
                <a:ext cx="2022067" cy="449610"/>
              </a:xfrm>
              <a:prstGeom prst="roundRect">
                <a:avLst/>
              </a:prstGeom>
              <a:solidFill>
                <a:srgbClr val="FF9933"/>
              </a:soli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9" name="Group 48">
                <a:extLst>
                  <a:ext uri="{FF2B5EF4-FFF2-40B4-BE49-F238E27FC236}">
                    <a16:creationId xmlns:a16="http://schemas.microsoft.com/office/drawing/2014/main" id="{92DBB7D4-4BD4-4129-8556-7A18DD791728}"/>
                  </a:ext>
                </a:extLst>
              </p:cNvPr>
              <p:cNvGrpSpPr/>
              <p:nvPr/>
            </p:nvGrpSpPr>
            <p:grpSpPr>
              <a:xfrm>
                <a:off x="9058762" y="4357452"/>
                <a:ext cx="372533" cy="733253"/>
                <a:chOff x="6587067" y="3429000"/>
                <a:chExt cx="372533" cy="733253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E80E9C28-09DD-4F83-8CDF-10D3BA918257}"/>
                    </a:ext>
                  </a:extLst>
                </p:cNvPr>
                <p:cNvSpPr/>
                <p:nvPr/>
              </p:nvSpPr>
              <p:spPr>
                <a:xfrm>
                  <a:off x="6587067" y="3429000"/>
                  <a:ext cx="372533" cy="381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BEF7C58A-DAD6-4CB7-A038-5A5555DA7362}"/>
                    </a:ext>
                  </a:extLst>
                </p:cNvPr>
                <p:cNvCxnSpPr/>
                <p:nvPr/>
              </p:nvCxnSpPr>
              <p:spPr>
                <a:xfrm flipH="1">
                  <a:off x="6769698" y="3794657"/>
                  <a:ext cx="5222" cy="36759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2" name="Group 51">
                <a:extLst>
                  <a:ext uri="{FF2B5EF4-FFF2-40B4-BE49-F238E27FC236}">
                    <a16:creationId xmlns:a16="http://schemas.microsoft.com/office/drawing/2014/main" id="{B28D71C5-32E4-4E8D-B583-88CAF55B15E8}"/>
                  </a:ext>
                </a:extLst>
              </p:cNvPr>
              <p:cNvGrpSpPr/>
              <p:nvPr/>
            </p:nvGrpSpPr>
            <p:grpSpPr>
              <a:xfrm>
                <a:off x="9583692" y="4357452"/>
                <a:ext cx="372533" cy="753682"/>
                <a:chOff x="6587067" y="3429000"/>
                <a:chExt cx="372533" cy="753682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05DA8E8A-E5E4-4A9D-B35D-2AD31A8D9B84}"/>
                    </a:ext>
                  </a:extLst>
                </p:cNvPr>
                <p:cNvSpPr/>
                <p:nvPr/>
              </p:nvSpPr>
              <p:spPr>
                <a:xfrm>
                  <a:off x="6587067" y="3429000"/>
                  <a:ext cx="372533" cy="381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78105A-2836-44B5-80B1-462810E3F4D5}"/>
                    </a:ext>
                  </a:extLst>
                </p:cNvPr>
                <p:cNvCxnSpPr/>
                <p:nvPr/>
              </p:nvCxnSpPr>
              <p:spPr>
                <a:xfrm flipH="1">
                  <a:off x="6769707" y="3794657"/>
                  <a:ext cx="5213" cy="38802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3" name="Group 45">
                <a:extLst>
                  <a:ext uri="{FF2B5EF4-FFF2-40B4-BE49-F238E27FC236}">
                    <a16:creationId xmlns:a16="http://schemas.microsoft.com/office/drawing/2014/main" id="{8D2FE075-B04B-4C00-A115-00DDAB64CB80}"/>
                  </a:ext>
                </a:extLst>
              </p:cNvPr>
              <p:cNvGrpSpPr/>
              <p:nvPr/>
            </p:nvGrpSpPr>
            <p:grpSpPr>
              <a:xfrm>
                <a:off x="8533823" y="4357452"/>
                <a:ext cx="372533" cy="721258"/>
                <a:chOff x="6587067" y="3429000"/>
                <a:chExt cx="372533" cy="721258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0249101-068F-4205-953D-2DA18BBCE777}"/>
                    </a:ext>
                  </a:extLst>
                </p:cNvPr>
                <p:cNvSpPr/>
                <p:nvPr/>
              </p:nvSpPr>
              <p:spPr>
                <a:xfrm>
                  <a:off x="6587067" y="3429000"/>
                  <a:ext cx="372533" cy="381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30F6B340-C24A-4DE9-B223-437F4C440B5F}"/>
                    </a:ext>
                  </a:extLst>
                </p:cNvPr>
                <p:cNvCxnSpPr/>
                <p:nvPr/>
              </p:nvCxnSpPr>
              <p:spPr>
                <a:xfrm>
                  <a:off x="6774920" y="3794657"/>
                  <a:ext cx="6883" cy="35560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DAE0399-D962-4CEE-A4F6-DDB6B8C5515E}"/>
                  </a:ext>
                </a:extLst>
              </p:cNvPr>
              <p:cNvCxnSpPr/>
              <p:nvPr/>
            </p:nvCxnSpPr>
            <p:spPr>
              <a:xfrm>
                <a:off x="8533823" y="5090705"/>
                <a:ext cx="15240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272ADF-3D72-48D4-99A0-57E6E53396F0}"/>
              </a:ext>
            </a:extLst>
          </p:cNvPr>
          <p:cNvGrpSpPr/>
          <p:nvPr/>
        </p:nvGrpSpPr>
        <p:grpSpPr>
          <a:xfrm>
            <a:off x="9950153" y="2242609"/>
            <a:ext cx="2022067" cy="998501"/>
            <a:chOff x="8260727" y="4357452"/>
            <a:chExt cx="2022067" cy="998501"/>
          </a:xfrm>
        </p:grpSpPr>
        <p:sp>
          <p:nvSpPr>
            <p:cNvPr id="112" name="Rounded Rectangle 90">
              <a:extLst>
                <a:ext uri="{FF2B5EF4-FFF2-40B4-BE49-F238E27FC236}">
                  <a16:creationId xmlns:a16="http://schemas.microsoft.com/office/drawing/2014/main" id="{E64AD643-2B77-4778-AD1F-B08D46EC00A1}"/>
                </a:ext>
              </a:extLst>
            </p:cNvPr>
            <p:cNvSpPr/>
            <p:nvPr/>
          </p:nvSpPr>
          <p:spPr>
            <a:xfrm>
              <a:off x="8260727" y="4906343"/>
              <a:ext cx="2022067" cy="449610"/>
            </a:xfrm>
            <a:prstGeom prst="roundRect">
              <a:avLst/>
            </a:prstGeom>
            <a:solidFill>
              <a:srgbClr val="FF9933"/>
            </a:soli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3" name="Group 48">
              <a:extLst>
                <a:ext uri="{FF2B5EF4-FFF2-40B4-BE49-F238E27FC236}">
                  <a16:creationId xmlns:a16="http://schemas.microsoft.com/office/drawing/2014/main" id="{4E95EA1D-925F-4D5D-B15D-D062437723AC}"/>
                </a:ext>
              </a:extLst>
            </p:cNvPr>
            <p:cNvGrpSpPr/>
            <p:nvPr/>
          </p:nvGrpSpPr>
          <p:grpSpPr>
            <a:xfrm>
              <a:off x="9058762" y="4357452"/>
              <a:ext cx="372533" cy="733253"/>
              <a:chOff x="6587067" y="3429000"/>
              <a:chExt cx="372533" cy="733253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6E29709-0E50-4A57-A821-4B2088F0C280}"/>
                  </a:ext>
                </a:extLst>
              </p:cNvPr>
              <p:cNvSpPr/>
              <p:nvPr/>
            </p:nvSpPr>
            <p:spPr>
              <a:xfrm>
                <a:off x="6587067" y="3429000"/>
                <a:ext cx="372533" cy="381000"/>
              </a:xfrm>
              <a:prstGeom prst="ellipse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0CE8C496-D095-452D-AA60-93E9DA1B2ACB}"/>
                  </a:ext>
                </a:extLst>
              </p:cNvPr>
              <p:cNvCxnSpPr/>
              <p:nvPr/>
            </p:nvCxnSpPr>
            <p:spPr>
              <a:xfrm flipH="1">
                <a:off x="6769698" y="3794657"/>
                <a:ext cx="5222" cy="367596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4" name="Group 51">
              <a:extLst>
                <a:ext uri="{FF2B5EF4-FFF2-40B4-BE49-F238E27FC236}">
                  <a16:creationId xmlns:a16="http://schemas.microsoft.com/office/drawing/2014/main" id="{FE89C9C3-A8B2-4596-BE62-B1CE2CAE4701}"/>
                </a:ext>
              </a:extLst>
            </p:cNvPr>
            <p:cNvGrpSpPr/>
            <p:nvPr/>
          </p:nvGrpSpPr>
          <p:grpSpPr>
            <a:xfrm>
              <a:off x="9583692" y="4357452"/>
              <a:ext cx="372533" cy="753682"/>
              <a:chOff x="6587067" y="3429000"/>
              <a:chExt cx="372533" cy="753682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55ABE47-51A2-4E7F-8496-BEED477A3190}"/>
                  </a:ext>
                </a:extLst>
              </p:cNvPr>
              <p:cNvSpPr/>
              <p:nvPr/>
            </p:nvSpPr>
            <p:spPr>
              <a:xfrm>
                <a:off x="6587067" y="3429000"/>
                <a:ext cx="372533" cy="381000"/>
              </a:xfrm>
              <a:prstGeom prst="ellipse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67A2C89-62FA-4D3F-9607-37E102D8552D}"/>
                  </a:ext>
                </a:extLst>
              </p:cNvPr>
              <p:cNvCxnSpPr/>
              <p:nvPr/>
            </p:nvCxnSpPr>
            <p:spPr>
              <a:xfrm flipH="1">
                <a:off x="6769707" y="3794657"/>
                <a:ext cx="5213" cy="388025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5" name="Group 45">
              <a:extLst>
                <a:ext uri="{FF2B5EF4-FFF2-40B4-BE49-F238E27FC236}">
                  <a16:creationId xmlns:a16="http://schemas.microsoft.com/office/drawing/2014/main" id="{333C3CAE-F576-4955-A3F2-7A6E63C5F47C}"/>
                </a:ext>
              </a:extLst>
            </p:cNvPr>
            <p:cNvGrpSpPr/>
            <p:nvPr/>
          </p:nvGrpSpPr>
          <p:grpSpPr>
            <a:xfrm>
              <a:off x="8533823" y="4357452"/>
              <a:ext cx="372533" cy="721258"/>
              <a:chOff x="6587067" y="3429000"/>
              <a:chExt cx="372533" cy="721258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92917C0-B04B-4737-A573-BD1CFC3FD625}"/>
                  </a:ext>
                </a:extLst>
              </p:cNvPr>
              <p:cNvSpPr/>
              <p:nvPr/>
            </p:nvSpPr>
            <p:spPr>
              <a:xfrm>
                <a:off x="6587067" y="3429000"/>
                <a:ext cx="372533" cy="381000"/>
              </a:xfrm>
              <a:prstGeom prst="ellipse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676A142-0935-4461-B10F-0FDBD770E96F}"/>
                  </a:ext>
                </a:extLst>
              </p:cNvPr>
              <p:cNvCxnSpPr/>
              <p:nvPr/>
            </p:nvCxnSpPr>
            <p:spPr>
              <a:xfrm>
                <a:off x="6774920" y="3794657"/>
                <a:ext cx="6883" cy="355601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6494901-5091-4AE4-93A5-8E3D364DA4E8}"/>
                </a:ext>
              </a:extLst>
            </p:cNvPr>
            <p:cNvCxnSpPr/>
            <p:nvPr/>
          </p:nvCxnSpPr>
          <p:spPr>
            <a:xfrm>
              <a:off x="8533823" y="5090705"/>
              <a:ext cx="1524000" cy="1588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D3D4B6C-59F5-43A4-A3E7-43554F251A3A}"/>
              </a:ext>
            </a:extLst>
          </p:cNvPr>
          <p:cNvGrpSpPr/>
          <p:nvPr/>
        </p:nvGrpSpPr>
        <p:grpSpPr>
          <a:xfrm>
            <a:off x="7806159" y="3151121"/>
            <a:ext cx="2022067" cy="998501"/>
            <a:chOff x="7922169" y="3349060"/>
            <a:chExt cx="2022067" cy="998501"/>
          </a:xfrm>
        </p:grpSpPr>
        <p:sp>
          <p:nvSpPr>
            <p:cNvPr id="124" name="Rounded Rectangle 73">
              <a:extLst>
                <a:ext uri="{FF2B5EF4-FFF2-40B4-BE49-F238E27FC236}">
                  <a16:creationId xmlns:a16="http://schemas.microsoft.com/office/drawing/2014/main" id="{59E8C089-786B-4132-B345-7A41D02B8320}"/>
                </a:ext>
              </a:extLst>
            </p:cNvPr>
            <p:cNvSpPr/>
            <p:nvPr/>
          </p:nvSpPr>
          <p:spPr>
            <a:xfrm>
              <a:off x="7922169" y="3897951"/>
              <a:ext cx="2022067" cy="449610"/>
            </a:xfrm>
            <a:prstGeom prst="roundRect">
              <a:avLst/>
            </a:prstGeom>
            <a:solidFill>
              <a:srgbClr val="FF9933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5" name="Group 48">
              <a:extLst>
                <a:ext uri="{FF2B5EF4-FFF2-40B4-BE49-F238E27FC236}">
                  <a16:creationId xmlns:a16="http://schemas.microsoft.com/office/drawing/2014/main" id="{73443E5E-2D82-4A6B-96B9-63D1EC55EADB}"/>
                </a:ext>
              </a:extLst>
            </p:cNvPr>
            <p:cNvGrpSpPr/>
            <p:nvPr/>
          </p:nvGrpSpPr>
          <p:grpSpPr>
            <a:xfrm>
              <a:off x="8720204" y="3349060"/>
              <a:ext cx="372533" cy="733253"/>
              <a:chOff x="6587067" y="3429000"/>
              <a:chExt cx="372533" cy="733253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8F17998-1EEC-4C79-A651-84C151CDC67C}"/>
                  </a:ext>
                </a:extLst>
              </p:cNvPr>
              <p:cNvSpPr/>
              <p:nvPr/>
            </p:nvSpPr>
            <p:spPr>
              <a:xfrm>
                <a:off x="6587067" y="3429000"/>
                <a:ext cx="372533" cy="381000"/>
              </a:xfrm>
              <a:prstGeom prst="ellipse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CE070AE-2838-4DC1-95B0-C0B67C6E7101}"/>
                  </a:ext>
                </a:extLst>
              </p:cNvPr>
              <p:cNvCxnSpPr/>
              <p:nvPr/>
            </p:nvCxnSpPr>
            <p:spPr>
              <a:xfrm flipH="1">
                <a:off x="6769698" y="3794657"/>
                <a:ext cx="5222" cy="367596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6" name="Group 51">
              <a:extLst>
                <a:ext uri="{FF2B5EF4-FFF2-40B4-BE49-F238E27FC236}">
                  <a16:creationId xmlns:a16="http://schemas.microsoft.com/office/drawing/2014/main" id="{6FBCA69D-613F-45C8-A7E1-A7564E1906C7}"/>
                </a:ext>
              </a:extLst>
            </p:cNvPr>
            <p:cNvGrpSpPr/>
            <p:nvPr/>
          </p:nvGrpSpPr>
          <p:grpSpPr>
            <a:xfrm>
              <a:off x="9245134" y="3349060"/>
              <a:ext cx="372533" cy="753682"/>
              <a:chOff x="6587067" y="3429000"/>
              <a:chExt cx="372533" cy="753682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9968E73E-6498-4A39-A710-4C3DA4EDED21}"/>
                  </a:ext>
                </a:extLst>
              </p:cNvPr>
              <p:cNvSpPr/>
              <p:nvPr/>
            </p:nvSpPr>
            <p:spPr>
              <a:xfrm>
                <a:off x="6587067" y="3429000"/>
                <a:ext cx="372533" cy="381000"/>
              </a:xfrm>
              <a:prstGeom prst="ellipse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5948C0F-4278-4EFF-83D6-CB81836C6017}"/>
                  </a:ext>
                </a:extLst>
              </p:cNvPr>
              <p:cNvCxnSpPr/>
              <p:nvPr/>
            </p:nvCxnSpPr>
            <p:spPr>
              <a:xfrm flipH="1">
                <a:off x="6769707" y="3794657"/>
                <a:ext cx="5213" cy="388025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7" name="Group 45">
              <a:extLst>
                <a:ext uri="{FF2B5EF4-FFF2-40B4-BE49-F238E27FC236}">
                  <a16:creationId xmlns:a16="http://schemas.microsoft.com/office/drawing/2014/main" id="{EEC9D8D1-2EFA-45CD-81B9-0A5218C335F0}"/>
                </a:ext>
              </a:extLst>
            </p:cNvPr>
            <p:cNvGrpSpPr/>
            <p:nvPr/>
          </p:nvGrpSpPr>
          <p:grpSpPr>
            <a:xfrm>
              <a:off x="8195265" y="3349060"/>
              <a:ext cx="372533" cy="721258"/>
              <a:chOff x="6587067" y="3429000"/>
              <a:chExt cx="372533" cy="721258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F7989BE6-07DC-4A7C-9D43-3B37C4310AE0}"/>
                  </a:ext>
                </a:extLst>
              </p:cNvPr>
              <p:cNvSpPr/>
              <p:nvPr/>
            </p:nvSpPr>
            <p:spPr>
              <a:xfrm>
                <a:off x="6587067" y="3429000"/>
                <a:ext cx="372533" cy="381000"/>
              </a:xfrm>
              <a:prstGeom prst="ellipse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75A1A27-52BD-43DA-8E23-164FC06B26EF}"/>
                  </a:ext>
                </a:extLst>
              </p:cNvPr>
              <p:cNvCxnSpPr/>
              <p:nvPr/>
            </p:nvCxnSpPr>
            <p:spPr>
              <a:xfrm>
                <a:off x="6774920" y="3794657"/>
                <a:ext cx="6883" cy="355601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6994EAA-EDB8-48E4-8497-E74A03EAD61E}"/>
                </a:ext>
              </a:extLst>
            </p:cNvPr>
            <p:cNvCxnSpPr/>
            <p:nvPr/>
          </p:nvCxnSpPr>
          <p:spPr>
            <a:xfrm>
              <a:off x="8195265" y="4082313"/>
              <a:ext cx="1524000" cy="1588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32DF8CF-A276-47AF-A035-D7F930E77F34}"/>
              </a:ext>
            </a:extLst>
          </p:cNvPr>
          <p:cNvGrpSpPr/>
          <p:nvPr/>
        </p:nvGrpSpPr>
        <p:grpSpPr>
          <a:xfrm>
            <a:off x="9828226" y="4525900"/>
            <a:ext cx="2022067" cy="998501"/>
            <a:chOff x="10039009" y="4411804"/>
            <a:chExt cx="2022067" cy="998501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F052EBD-B02E-465A-B2B4-3F1C62B477C2}"/>
                </a:ext>
              </a:extLst>
            </p:cNvPr>
            <p:cNvGrpSpPr/>
            <p:nvPr/>
          </p:nvGrpSpPr>
          <p:grpSpPr>
            <a:xfrm>
              <a:off x="10039009" y="4411804"/>
              <a:ext cx="2022067" cy="998501"/>
              <a:chOff x="8260727" y="4357452"/>
              <a:chExt cx="2022067" cy="998501"/>
            </a:xfrm>
          </p:grpSpPr>
          <p:sp>
            <p:nvSpPr>
              <p:cNvPr id="140" name="Rounded Rectangle 48">
                <a:extLst>
                  <a:ext uri="{FF2B5EF4-FFF2-40B4-BE49-F238E27FC236}">
                    <a16:creationId xmlns:a16="http://schemas.microsoft.com/office/drawing/2014/main" id="{01882A46-38A1-4E0C-A8C9-09CDC3AA5351}"/>
                  </a:ext>
                </a:extLst>
              </p:cNvPr>
              <p:cNvSpPr/>
              <p:nvPr/>
            </p:nvSpPr>
            <p:spPr>
              <a:xfrm>
                <a:off x="8260727" y="4906343"/>
                <a:ext cx="2022067" cy="449610"/>
              </a:xfrm>
              <a:prstGeom prst="roundRect">
                <a:avLst/>
              </a:prstGeom>
              <a:solidFill>
                <a:srgbClr val="FF9933"/>
              </a:soli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1" name="Group 48">
                <a:extLst>
                  <a:ext uri="{FF2B5EF4-FFF2-40B4-BE49-F238E27FC236}">
                    <a16:creationId xmlns:a16="http://schemas.microsoft.com/office/drawing/2014/main" id="{4C23FAC9-969E-482E-8AFB-E174918D3AE8}"/>
                  </a:ext>
                </a:extLst>
              </p:cNvPr>
              <p:cNvGrpSpPr/>
              <p:nvPr/>
            </p:nvGrpSpPr>
            <p:grpSpPr>
              <a:xfrm>
                <a:off x="9058762" y="4357452"/>
                <a:ext cx="372533" cy="733253"/>
                <a:chOff x="6587067" y="3429000"/>
                <a:chExt cx="372533" cy="733253"/>
              </a:xfrm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D46D7C8-6525-40F6-9F94-D4D470F4715D}"/>
                    </a:ext>
                  </a:extLst>
                </p:cNvPr>
                <p:cNvSpPr/>
                <p:nvPr/>
              </p:nvSpPr>
              <p:spPr>
                <a:xfrm>
                  <a:off x="6587067" y="3429000"/>
                  <a:ext cx="372533" cy="381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F02CB54B-2A09-4B5F-97AF-6D2E1C36C7A6}"/>
                    </a:ext>
                  </a:extLst>
                </p:cNvPr>
                <p:cNvCxnSpPr/>
                <p:nvPr/>
              </p:nvCxnSpPr>
              <p:spPr>
                <a:xfrm flipH="1">
                  <a:off x="6769698" y="3794657"/>
                  <a:ext cx="5222" cy="36759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2" name="Group 51">
                <a:extLst>
                  <a:ext uri="{FF2B5EF4-FFF2-40B4-BE49-F238E27FC236}">
                    <a16:creationId xmlns:a16="http://schemas.microsoft.com/office/drawing/2014/main" id="{349671F1-5211-4712-B5AE-DD9181EB3D7E}"/>
                  </a:ext>
                </a:extLst>
              </p:cNvPr>
              <p:cNvGrpSpPr/>
              <p:nvPr/>
            </p:nvGrpSpPr>
            <p:grpSpPr>
              <a:xfrm>
                <a:off x="9583692" y="4357452"/>
                <a:ext cx="372533" cy="753682"/>
                <a:chOff x="6587067" y="3429000"/>
                <a:chExt cx="372533" cy="753682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80ABC6C6-7562-42FF-BD59-1EAD164256FC}"/>
                    </a:ext>
                  </a:extLst>
                </p:cNvPr>
                <p:cNvSpPr/>
                <p:nvPr/>
              </p:nvSpPr>
              <p:spPr>
                <a:xfrm>
                  <a:off x="6587067" y="3429000"/>
                  <a:ext cx="372533" cy="381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E95DC2EC-BFF8-427F-8B4B-C99F813AE275}"/>
                    </a:ext>
                  </a:extLst>
                </p:cNvPr>
                <p:cNvCxnSpPr/>
                <p:nvPr/>
              </p:nvCxnSpPr>
              <p:spPr>
                <a:xfrm flipH="1">
                  <a:off x="6769707" y="3794657"/>
                  <a:ext cx="5213" cy="38802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3" name="Group 45">
                <a:extLst>
                  <a:ext uri="{FF2B5EF4-FFF2-40B4-BE49-F238E27FC236}">
                    <a16:creationId xmlns:a16="http://schemas.microsoft.com/office/drawing/2014/main" id="{4AB701ED-7F05-4F5F-8169-4FD4133F801F}"/>
                  </a:ext>
                </a:extLst>
              </p:cNvPr>
              <p:cNvGrpSpPr/>
              <p:nvPr/>
            </p:nvGrpSpPr>
            <p:grpSpPr>
              <a:xfrm>
                <a:off x="8533823" y="4357452"/>
                <a:ext cx="372533" cy="721258"/>
                <a:chOff x="6587067" y="3429000"/>
                <a:chExt cx="372533" cy="721258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8F8857E-28EF-4958-A173-AAA63AC551D6}"/>
                    </a:ext>
                  </a:extLst>
                </p:cNvPr>
                <p:cNvSpPr/>
                <p:nvPr/>
              </p:nvSpPr>
              <p:spPr>
                <a:xfrm>
                  <a:off x="6587067" y="3429000"/>
                  <a:ext cx="372533" cy="381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5F911864-9246-490B-A089-4EAFA5254209}"/>
                    </a:ext>
                  </a:extLst>
                </p:cNvPr>
                <p:cNvCxnSpPr/>
                <p:nvPr/>
              </p:nvCxnSpPr>
              <p:spPr>
                <a:xfrm>
                  <a:off x="6774920" y="3794657"/>
                  <a:ext cx="6883" cy="35560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5BCB6D7-506D-4E7F-9A48-1CCF5406DA0B}"/>
                  </a:ext>
                </a:extLst>
              </p:cNvPr>
              <p:cNvCxnSpPr/>
              <p:nvPr/>
            </p:nvCxnSpPr>
            <p:spPr>
              <a:xfrm>
                <a:off x="8533823" y="5090705"/>
                <a:ext cx="15240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37" name="Elbow Connector 8">
              <a:extLst>
                <a:ext uri="{FF2B5EF4-FFF2-40B4-BE49-F238E27FC236}">
                  <a16:creationId xmlns:a16="http://schemas.microsoft.com/office/drawing/2014/main" id="{5AE84713-ED7C-466F-B294-0C7D73943FBD}"/>
                </a:ext>
              </a:extLst>
            </p:cNvPr>
            <p:cNvCxnSpPr>
              <a:stCxn id="149" idx="3"/>
              <a:endCxn id="145" idx="5"/>
            </p:cNvCxnSpPr>
            <p:nvPr/>
          </p:nvCxnSpPr>
          <p:spPr>
            <a:xfrm rot="5400000">
              <a:off x="10760843" y="4606250"/>
              <a:ext cx="12700" cy="261519"/>
            </a:xfrm>
            <a:prstGeom prst="bentConnector3">
              <a:avLst>
                <a:gd name="adj1" fmla="val 2239339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8" name="Elbow Connector 84">
              <a:extLst>
                <a:ext uri="{FF2B5EF4-FFF2-40B4-BE49-F238E27FC236}">
                  <a16:creationId xmlns:a16="http://schemas.microsoft.com/office/drawing/2014/main" id="{34EFA027-E01E-4E53-9227-AE10EF8C246F}"/>
                </a:ext>
              </a:extLst>
            </p:cNvPr>
            <p:cNvCxnSpPr>
              <a:stCxn id="149" idx="5"/>
              <a:endCxn id="147" idx="3"/>
            </p:cNvCxnSpPr>
            <p:nvPr/>
          </p:nvCxnSpPr>
          <p:spPr>
            <a:xfrm rot="16200000" flipH="1">
              <a:off x="11285775" y="4606255"/>
              <a:ext cx="12700" cy="261509"/>
            </a:xfrm>
            <a:prstGeom prst="bentConnector3">
              <a:avLst>
                <a:gd name="adj1" fmla="val 2239339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9" name="Elbow Connector 85">
              <a:extLst>
                <a:ext uri="{FF2B5EF4-FFF2-40B4-BE49-F238E27FC236}">
                  <a16:creationId xmlns:a16="http://schemas.microsoft.com/office/drawing/2014/main" id="{41DF3EE2-F6A4-4DF0-B5A1-ADBCCF84A2C2}"/>
                </a:ext>
              </a:extLst>
            </p:cNvPr>
            <p:cNvCxnSpPr>
              <a:stCxn id="145" idx="3"/>
              <a:endCxn id="147" idx="5"/>
            </p:cNvCxnSpPr>
            <p:nvPr/>
          </p:nvCxnSpPr>
          <p:spPr>
            <a:xfrm rot="16200000" flipH="1">
              <a:off x="11023307" y="4080364"/>
              <a:ext cx="12700" cy="1313291"/>
            </a:xfrm>
            <a:prstGeom prst="bentConnector3">
              <a:avLst>
                <a:gd name="adj1" fmla="val 4011654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C9402-3360-4E1B-A993-BFD007E7B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47700"/>
          </a:xfrm>
        </p:spPr>
        <p:txBody>
          <a:bodyPr>
            <a:normAutofit/>
          </a:bodyPr>
          <a:lstStyle/>
          <a:p>
            <a:r>
              <a:rPr lang="en-US" sz="2800" dirty="0"/>
              <a:t>OMG DDS Security Standard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36" y="1175543"/>
            <a:ext cx="3876914" cy="4506913"/>
          </a:xfr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752475" y="1010806"/>
            <a:ext cx="6350000" cy="450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released the DDS Security specification (v1.1) in July 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Collaboratively developed by several OMG DDS vendors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Defines: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Security Model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Service Plugin Interface (SPI) Architecture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dd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1709676"/>
            <a:ext cx="743818" cy="7274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D9050-9DE8-4ECE-AB4C-ABC77F771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02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2800" dirty="0"/>
              <a:t>OMG DDS Security Standard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423612"/>
          </a:xfrm>
        </p:spPr>
        <p:txBody>
          <a:bodyPr>
            <a:normAutofit fontScale="77500" lnSpcReduction="2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Security Plugs into OMG DDS Middleware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Secures data-in-motion throughout the system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 easily take DIS PDUs or TENA / HLA FOMs and convert them to Secure OMG DDS Topics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Programming language and Operating System interoperability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Decentralized, Peer-to-Peer, and Highly Configurable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Fine-grained access control and security levels for each topic and partition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Each participant separately authenticated through mutual authentication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OMG DDS Security has been vetted at the Cybersecurity Warfare ranges at Quantico, VA and Orlando, FL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USAF has funded a SBIR project for Multi-Level Security for LVC simulations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OMG DDS Security is a natural fit for Multi-Domain Operations systems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Joint Battle Command Platform JBC-P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Integrated Air and Missile Defense Battle Control System IBCS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Cooperative Engagement Capability CEC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Universal Ground Control Station UGCS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branches of the military, including Space Force, use OMG DDS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407CC-F621-4AFC-A497-F932D646E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70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2257" y="16173"/>
            <a:ext cx="7767486" cy="69645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OMG DDS: Data-Centric, Fine-Grained Security</a:t>
            </a:r>
          </a:p>
        </p:txBody>
      </p:sp>
      <p:sp>
        <p:nvSpPr>
          <p:cNvPr id="201" name="Content Placeholder 200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Per-Data-Topic Security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r,w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access for each function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Ensures proper dataflow operation</a:t>
            </a:r>
          </a:p>
          <a:p>
            <a:pPr>
              <a:lnSpc>
                <a:spcPct val="12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Complete Protection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Discovery authentication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Data-centric access control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Cryptography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Tagging and logging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Non-repudiation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Secure multicast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100% standards compliant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BEE53A28-0EA7-4583-853D-10E5A6E89D7D}"/>
              </a:ext>
            </a:extLst>
          </p:cNvPr>
          <p:cNvSpPr/>
          <p:nvPr/>
        </p:nvSpPr>
        <p:spPr>
          <a:xfrm>
            <a:off x="5751836" y="2517323"/>
            <a:ext cx="4403039" cy="1411781"/>
          </a:xfrm>
          <a:prstGeom prst="roundRect">
            <a:avLst/>
          </a:prstGeom>
          <a:solidFill>
            <a:srgbClr val="ED7D31">
              <a:lumMod val="40000"/>
              <a:lumOff val="60000"/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8CF039C-89E0-4CB4-9663-E4C274DCEEEB}"/>
              </a:ext>
            </a:extLst>
          </p:cNvPr>
          <p:cNvSpPr/>
          <p:nvPr/>
        </p:nvSpPr>
        <p:spPr>
          <a:xfrm>
            <a:off x="9173873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</a:t>
            </a:r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E64AF9B2-34A1-4AB8-8CDB-715AA4CDA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8361" y="2710743"/>
            <a:ext cx="890012" cy="916578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AE9D19-F923-40C8-8611-8840457CA38E}"/>
              </a:ext>
            </a:extLst>
          </p:cNvPr>
          <p:cNvCxnSpPr>
            <a:stCxn id="80" idx="2"/>
          </p:cNvCxnSpPr>
          <p:nvPr/>
        </p:nvCxnSpPr>
        <p:spPr>
          <a:xfrm>
            <a:off x="6206020" y="1741403"/>
            <a:ext cx="274012" cy="922322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73DBB5-649D-4A8E-969E-DA3E77484038}"/>
              </a:ext>
            </a:extLst>
          </p:cNvPr>
          <p:cNvCxnSpPr/>
          <p:nvPr/>
        </p:nvCxnSpPr>
        <p:spPr>
          <a:xfrm flipH="1">
            <a:off x="6576565" y="1776328"/>
            <a:ext cx="546629" cy="887397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7A427C8-1886-498B-BF78-D94E93C5DD3D}"/>
              </a:ext>
            </a:extLst>
          </p:cNvPr>
          <p:cNvCxnSpPr/>
          <p:nvPr/>
        </p:nvCxnSpPr>
        <p:spPr>
          <a:xfrm flipH="1">
            <a:off x="9243367" y="1786369"/>
            <a:ext cx="407807" cy="887254"/>
          </a:xfrm>
          <a:prstGeom prst="line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4A25D50-CC17-400E-B713-28981BC14B80}"/>
              </a:ext>
            </a:extLst>
          </p:cNvPr>
          <p:cNvCxnSpPr/>
          <p:nvPr/>
        </p:nvCxnSpPr>
        <p:spPr>
          <a:xfrm>
            <a:off x="8603770" y="1776328"/>
            <a:ext cx="549889" cy="897295"/>
          </a:xfrm>
          <a:prstGeom prst="line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F95FCB8-87F7-4AE8-B6B6-6876DDA8F099}"/>
              </a:ext>
            </a:extLst>
          </p:cNvPr>
          <p:cNvCxnSpPr/>
          <p:nvPr/>
        </p:nvCxnSpPr>
        <p:spPr>
          <a:xfrm>
            <a:off x="7352391" y="1776328"/>
            <a:ext cx="626094" cy="88739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25120C-4C9B-4766-B5D0-F419F430ED47}"/>
              </a:ext>
            </a:extLst>
          </p:cNvPr>
          <p:cNvCxnSpPr>
            <a:stCxn id="66" idx="2"/>
          </p:cNvCxnSpPr>
          <p:nvPr/>
        </p:nvCxnSpPr>
        <p:spPr>
          <a:xfrm flipH="1">
            <a:off x="6737198" y="1741403"/>
            <a:ext cx="1780808" cy="922322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15DA3EC-AEB9-498C-92C0-84100271E50F}"/>
              </a:ext>
            </a:extLst>
          </p:cNvPr>
          <p:cNvSpPr/>
          <p:nvPr/>
        </p:nvSpPr>
        <p:spPr>
          <a:xfrm>
            <a:off x="9028264" y="3618685"/>
            <a:ext cx="458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Fire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06D017E-FA12-48C6-971E-9DCFDD34558B}"/>
              </a:ext>
            </a:extLst>
          </p:cNvPr>
          <p:cNvCxnSpPr/>
          <p:nvPr/>
        </p:nvCxnSpPr>
        <p:spPr>
          <a:xfrm flipV="1">
            <a:off x="9846311" y="1741403"/>
            <a:ext cx="0" cy="793545"/>
          </a:xfrm>
          <a:prstGeom prst="line">
            <a:avLst/>
          </a:prstGeom>
          <a:noFill/>
          <a:ln w="57150" cap="flat" cmpd="sng" algn="ctr">
            <a:solidFill>
              <a:srgbClr val="70AD47">
                <a:lumMod val="40000"/>
                <a:lumOff val="6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9E27B9C-2FAD-46C3-95A7-B0A8FB8F1835}"/>
              </a:ext>
            </a:extLst>
          </p:cNvPr>
          <p:cNvSpPr txBox="1"/>
          <p:nvPr/>
        </p:nvSpPr>
        <p:spPr>
          <a:xfrm>
            <a:off x="10299490" y="3030964"/>
            <a:ext cx="1393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ED7D31"/>
                </a:solidFill>
                <a:latin typeface="Calibri" panose="020F0502020204030204"/>
              </a:rPr>
              <a:t>Data Topics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101B34E-2B01-4E47-A340-69DC9E6AEE67}"/>
              </a:ext>
            </a:extLst>
          </p:cNvPr>
          <p:cNvSpPr txBox="1"/>
          <p:nvPr/>
        </p:nvSpPr>
        <p:spPr>
          <a:xfrm>
            <a:off x="10299490" y="1272401"/>
            <a:ext cx="1500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77B0B"/>
                </a:solidFill>
                <a:latin typeface="Calibri" panose="020F0502020204030204"/>
              </a:rPr>
              <a:t>Applications</a:t>
            </a:r>
            <a:endParaRPr lang="en-US" sz="1600" b="1" dirty="0">
              <a:solidFill>
                <a:srgbClr val="F77B0B"/>
              </a:solidFill>
              <a:latin typeface="Calibri" panose="020F0502020204030204"/>
            </a:endParaRPr>
          </a:p>
        </p:txBody>
      </p:sp>
      <p:sp>
        <p:nvSpPr>
          <p:cNvPr id="66" name="Rectangle: Rounded Corners 67">
            <a:extLst>
              <a:ext uri="{FF2B5EF4-FFF2-40B4-BE49-F238E27FC236}">
                <a16:creationId xmlns:a16="http://schemas.microsoft.com/office/drawing/2014/main" id="{1559DB9D-A129-45E1-9B0F-0A8D86D93B95}"/>
              </a:ext>
            </a:extLst>
          </p:cNvPr>
          <p:cNvSpPr/>
          <p:nvPr/>
        </p:nvSpPr>
        <p:spPr>
          <a:xfrm>
            <a:off x="8017881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</a:t>
            </a:r>
          </a:p>
        </p:txBody>
      </p:sp>
      <p:sp>
        <p:nvSpPr>
          <p:cNvPr id="69" name="Rectangle: Rounded Corners 67">
            <a:extLst>
              <a:ext uri="{FF2B5EF4-FFF2-40B4-BE49-F238E27FC236}">
                <a16:creationId xmlns:a16="http://schemas.microsoft.com/office/drawing/2014/main" id="{7ABA9CB6-9417-4F38-B612-DADBEACB76BE}"/>
              </a:ext>
            </a:extLst>
          </p:cNvPr>
          <p:cNvSpPr/>
          <p:nvPr/>
        </p:nvSpPr>
        <p:spPr>
          <a:xfrm>
            <a:off x="6861888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Visualize</a:t>
            </a:r>
          </a:p>
        </p:txBody>
      </p:sp>
      <p:sp>
        <p:nvSpPr>
          <p:cNvPr id="80" name="Rectangle: Rounded Corners 67">
            <a:extLst>
              <a:ext uri="{FF2B5EF4-FFF2-40B4-BE49-F238E27FC236}">
                <a16:creationId xmlns:a16="http://schemas.microsoft.com/office/drawing/2014/main" id="{59F23056-5CD7-47DE-9C07-E1600920D1EC}"/>
              </a:ext>
            </a:extLst>
          </p:cNvPr>
          <p:cNvSpPr/>
          <p:nvPr/>
        </p:nvSpPr>
        <p:spPr>
          <a:xfrm>
            <a:off x="5705895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Simulate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0B5E79A-2F04-4819-A901-382E3766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084" y="2828228"/>
            <a:ext cx="575216" cy="670030"/>
          </a:xfrm>
          <a:prstGeom prst="rect">
            <a:avLst/>
          </a:prstGeom>
        </p:spPr>
      </p:pic>
      <p:sp>
        <p:nvSpPr>
          <p:cNvPr id="83" name="Rectangle 49">
            <a:extLst>
              <a:ext uri="{FF2B5EF4-FFF2-40B4-BE49-F238E27FC236}">
                <a16:creationId xmlns:a16="http://schemas.microsoft.com/office/drawing/2014/main" id="{1B91F60B-6E2A-4582-A7D0-C860BC5B1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949" y="2701430"/>
            <a:ext cx="890012" cy="916578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7CAB199-ABC0-4B02-9BCA-DDEDF31D2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672" y="2818915"/>
            <a:ext cx="575216" cy="67003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F6B5C310-E301-4B86-A5B9-CC180AD5D4B4}"/>
              </a:ext>
            </a:extLst>
          </p:cNvPr>
          <p:cNvSpPr/>
          <p:nvPr/>
        </p:nvSpPr>
        <p:spPr>
          <a:xfrm>
            <a:off x="6178192" y="3621531"/>
            <a:ext cx="955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BaseEntity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19D1341-9719-4C93-8703-38BE6EDD3FC6}"/>
              </a:ext>
            </a:extLst>
          </p:cNvPr>
          <p:cNvSpPr/>
          <p:nvPr/>
        </p:nvSpPr>
        <p:spPr>
          <a:xfrm>
            <a:off x="7442428" y="3618685"/>
            <a:ext cx="1009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Detonation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A2DF9B8B-B02D-4105-988C-FA4D7A40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70" y="2828228"/>
            <a:ext cx="575216" cy="670030"/>
          </a:xfrm>
          <a:prstGeom prst="rect">
            <a:avLst/>
          </a:prstGeom>
        </p:spPr>
      </p:pic>
      <p:sp>
        <p:nvSpPr>
          <p:cNvPr id="88" name="Rectangle 49">
            <a:extLst>
              <a:ext uri="{FF2B5EF4-FFF2-40B4-BE49-F238E27FC236}">
                <a16:creationId xmlns:a16="http://schemas.microsoft.com/office/drawing/2014/main" id="{F99BFDE2-41C2-4913-8519-8CC80B33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047" y="2688524"/>
            <a:ext cx="890012" cy="365152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9" name="Rectangle 49">
            <a:extLst>
              <a:ext uri="{FF2B5EF4-FFF2-40B4-BE49-F238E27FC236}">
                <a16:creationId xmlns:a16="http://schemas.microsoft.com/office/drawing/2014/main" id="{4AF618A3-60B5-4C8D-B2B6-027E929C8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155" y="3231019"/>
            <a:ext cx="890012" cy="396301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D09E70-2A84-4427-80BD-A416978A9E3B}"/>
              </a:ext>
            </a:extLst>
          </p:cNvPr>
          <p:cNvSpPr txBox="1"/>
          <p:nvPr/>
        </p:nvSpPr>
        <p:spPr>
          <a:xfrm>
            <a:off x="6388455" y="4095583"/>
            <a:ext cx="42795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Data Topic Security model: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Simulate: Fire(r),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Visualize: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(r), Detonation(w)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Control: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(r), Fire(w)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Operator: *(r), Fire(w)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44546A"/>
              </a:solidFill>
              <a:latin typeface="Calibri" panose="020F050202020403020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49118E-D4EE-486E-8B34-FE362D968073}"/>
              </a:ext>
            </a:extLst>
          </p:cNvPr>
          <p:cNvCxnSpPr>
            <a:cxnSpLocks/>
          </p:cNvCxnSpPr>
          <p:nvPr/>
        </p:nvCxnSpPr>
        <p:spPr>
          <a:xfrm flipH="1" flipV="1">
            <a:off x="6411559" y="1785769"/>
            <a:ext cx="2592592" cy="871370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DA4CC-E37E-47A6-BE8F-ED8DCD3DF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25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19125"/>
          </a:xfrm>
        </p:spPr>
        <p:txBody>
          <a:bodyPr>
            <a:normAutofit/>
          </a:bodyPr>
          <a:lstStyle/>
          <a:p>
            <a:r>
              <a:rPr lang="en-US" sz="2800" dirty="0"/>
              <a:t>Pluggable Architecture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438150" y="1073151"/>
            <a:ext cx="7467600" cy="4584699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Requires trivial or no change to existing OMG DDS apps and adapters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Includes default plugins; customizable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Runs over any transport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low bandwidth, unreliable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not require TCP or IP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Multicast for scalability, low latency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Completely decentralized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performance and scalability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single point of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AF9597-09E1-416A-996C-B35F7C3ED2B9}"/>
              </a:ext>
            </a:extLst>
          </p:cNvPr>
          <p:cNvSpPr/>
          <p:nvPr/>
        </p:nvSpPr>
        <p:spPr>
          <a:xfrm>
            <a:off x="8896327" y="2159758"/>
            <a:ext cx="2624668" cy="2116417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DDS Security Library</a:t>
            </a:r>
          </a:p>
        </p:txBody>
      </p:sp>
      <p:sp>
        <p:nvSpPr>
          <p:cNvPr id="17" name="Pentagon 6">
            <a:extLst>
              <a:ext uri="{FF2B5EF4-FFF2-40B4-BE49-F238E27FC236}">
                <a16:creationId xmlns:a16="http://schemas.microsoft.com/office/drawing/2014/main" id="{C0AB15B5-5F04-49C3-9793-E994513C5EC0}"/>
              </a:ext>
            </a:extLst>
          </p:cNvPr>
          <p:cNvSpPr/>
          <p:nvPr/>
        </p:nvSpPr>
        <p:spPr>
          <a:xfrm>
            <a:off x="7306770" y="2243586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</a:t>
            </a:r>
          </a:p>
        </p:txBody>
      </p:sp>
      <p:sp>
        <p:nvSpPr>
          <p:cNvPr id="18" name="Pentagon 7">
            <a:extLst>
              <a:ext uri="{FF2B5EF4-FFF2-40B4-BE49-F238E27FC236}">
                <a16:creationId xmlns:a16="http://schemas.microsoft.com/office/drawing/2014/main" id="{7A92905D-4BF4-4CE3-9B96-927CC2B42F2F}"/>
              </a:ext>
            </a:extLst>
          </p:cNvPr>
          <p:cNvSpPr/>
          <p:nvPr/>
        </p:nvSpPr>
        <p:spPr>
          <a:xfrm>
            <a:off x="7306770" y="2652531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Control</a:t>
            </a:r>
          </a:p>
        </p:txBody>
      </p:sp>
      <p:sp>
        <p:nvSpPr>
          <p:cNvPr id="19" name="Pentagon 8">
            <a:extLst>
              <a:ext uri="{FF2B5EF4-FFF2-40B4-BE49-F238E27FC236}">
                <a16:creationId xmlns:a16="http://schemas.microsoft.com/office/drawing/2014/main" id="{5B2779F4-EBC8-49F0-AE01-1F90037F2C6D}"/>
              </a:ext>
            </a:extLst>
          </p:cNvPr>
          <p:cNvSpPr/>
          <p:nvPr/>
        </p:nvSpPr>
        <p:spPr>
          <a:xfrm>
            <a:off x="7306770" y="3061480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Encryption</a:t>
            </a:r>
          </a:p>
        </p:txBody>
      </p:sp>
      <p:sp>
        <p:nvSpPr>
          <p:cNvPr id="21" name="Pentagon 10">
            <a:extLst>
              <a:ext uri="{FF2B5EF4-FFF2-40B4-BE49-F238E27FC236}">
                <a16:creationId xmlns:a16="http://schemas.microsoft.com/office/drawing/2014/main" id="{F0C9B5B3-BF75-4C31-9977-F1B4544ADD71}"/>
              </a:ext>
            </a:extLst>
          </p:cNvPr>
          <p:cNvSpPr/>
          <p:nvPr/>
        </p:nvSpPr>
        <p:spPr>
          <a:xfrm>
            <a:off x="7303177" y="3466861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Logging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838E5-A820-4646-87DF-D6D057F2C84E}"/>
              </a:ext>
            </a:extLst>
          </p:cNvPr>
          <p:cNvSpPr/>
          <p:nvPr/>
        </p:nvSpPr>
        <p:spPr>
          <a:xfrm>
            <a:off x="8918051" y="1672134"/>
            <a:ext cx="2624668" cy="381381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8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5450A-A105-4500-95A4-F0A3CBC2E5FE}"/>
              </a:ext>
            </a:extLst>
          </p:cNvPr>
          <p:cNvSpPr/>
          <p:nvPr/>
        </p:nvSpPr>
        <p:spPr>
          <a:xfrm>
            <a:off x="8896358" y="4377422"/>
            <a:ext cx="2624671" cy="728701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8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Transport</a:t>
            </a:r>
            <a:b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(e.g., TCP, UDP, multicast, RT-WAN, shared memory</a:t>
            </a:r>
            <a:r>
              <a:rPr kumimoji="0" lang="is-I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669EAD-9786-47C3-8C41-DCF4254E6D50}"/>
              </a:ext>
            </a:extLst>
          </p:cNvPr>
          <p:cNvCxnSpPr/>
          <p:nvPr/>
        </p:nvCxnSpPr>
        <p:spPr>
          <a:xfrm>
            <a:off x="10208654" y="5106144"/>
            <a:ext cx="0" cy="47723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B42486-6013-446F-82BA-8BC00F984FE9}"/>
              </a:ext>
            </a:extLst>
          </p:cNvPr>
          <p:cNvCxnSpPr/>
          <p:nvPr/>
        </p:nvCxnSpPr>
        <p:spPr>
          <a:xfrm>
            <a:off x="9640277" y="5568462"/>
            <a:ext cx="11176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15" name="Pentagon 10">
            <a:extLst>
              <a:ext uri="{FF2B5EF4-FFF2-40B4-BE49-F238E27FC236}">
                <a16:creationId xmlns:a16="http://schemas.microsoft.com/office/drawing/2014/main" id="{C62A70F5-8DB7-49C8-AA8D-4DB50DA36C71}"/>
              </a:ext>
            </a:extLst>
          </p:cNvPr>
          <p:cNvSpPr/>
          <p:nvPr/>
        </p:nvSpPr>
        <p:spPr>
          <a:xfrm>
            <a:off x="7303177" y="3890789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Tagging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7F0EF-E4CC-49F2-B6A1-A029D4711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2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508" y="785225"/>
            <a:ext cx="7488789" cy="56165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Levels of </a:t>
            </a:r>
            <a:r>
              <a:rPr lang="en-US" b="1" dirty="0"/>
              <a:t>Interoperability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0271" y="364269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Left Arrow 1"/>
          <p:cNvSpPr/>
          <p:nvPr/>
        </p:nvSpPr>
        <p:spPr>
          <a:xfrm>
            <a:off x="7676126" y="3223248"/>
            <a:ext cx="3263317" cy="66443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data context</a:t>
            </a:r>
          </a:p>
        </p:txBody>
      </p:sp>
      <p:sp>
        <p:nvSpPr>
          <p:cNvPr id="10" name="Left Arrow 9"/>
          <p:cNvSpPr/>
          <p:nvPr/>
        </p:nvSpPr>
        <p:spPr>
          <a:xfrm>
            <a:off x="7676126" y="3935312"/>
            <a:ext cx="3263317" cy="66443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data structure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7676126" y="4648393"/>
            <a:ext cx="3263317" cy="66443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opaque data</a:t>
            </a:r>
          </a:p>
        </p:txBody>
      </p:sp>
    </p:spTree>
    <p:extLst>
      <p:ext uri="{BB962C8B-B14F-4D97-AF65-F5344CB8AC3E}">
        <p14:creationId xmlns:p14="http://schemas.microsoft.com/office/powerpoint/2010/main" val="16608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Standard Capabilities (Built-in Plugins)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CC007-EEF3-4767-8231-41F7F8398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12">
            <a:extLst>
              <a:ext uri="{FF2B5EF4-FFF2-40B4-BE49-F238E27FC236}">
                <a16:creationId xmlns:a16="http://schemas.microsoft.com/office/drawing/2014/main" id="{C94B149E-A81B-431C-921E-9EB9FACD4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317728"/>
              </p:ext>
            </p:extLst>
          </p:nvPr>
        </p:nvGraphicFramePr>
        <p:xfrm>
          <a:off x="457200" y="1030111"/>
          <a:ext cx="11277600" cy="4956558"/>
        </p:xfrm>
        <a:graphic>
          <a:graphicData uri="http://schemas.openxmlformats.org/drawingml/2006/table">
            <a:tbl>
              <a:tblPr bandRow="1"/>
              <a:tblGrid>
                <a:gridCol w="2515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2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96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Authentication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X.509 Public Key Infrastructure (PKI) with a pre-configured shared Certificate Authority (CA)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Digital Signature Algorithm (DSA) with </a:t>
                      </a:r>
                      <a:r>
                        <a:rPr lang="en-US" sz="2000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Diffie</a:t>
                      </a: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-Hellman and RSA for authentication and key exchange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Access Control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Configured by domain using a (shared) Governance file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Specified via permissions file signed by shared CA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Control over ability to join systems, read or write data topics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96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Cryptography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aes-128-ctr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for </a:t>
                      </a: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encryption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HMAC-SHA256 for message authentication and integrity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aes-128-gcm, aes-192-gcm and aes-256-gcm for encryption with authentication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aseline="0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Certicom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and Windows CNG for FIPS 140-2</a:t>
                      </a:r>
                      <a:endParaRPr lang="en-US" sz="20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89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Logging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Log security events to a file or distribute securely over OMG DDS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81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Data Tagging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Tags specify security metadata, such as classification level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Can be used to determine access privileges (via plugin)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EE99B-2EBE-4C59-B514-17802E97C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23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590550"/>
          </a:xfrm>
        </p:spPr>
        <p:txBody>
          <a:bodyPr>
            <a:normAutofit/>
          </a:bodyPr>
          <a:lstStyle/>
          <a:p>
            <a:r>
              <a:rPr lang="en-US" sz="2800" dirty="0"/>
              <a:t>Domain Governance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domain governance document is an XML document that specifies which OMG DDS domain IDs shall be protected and the details of the protection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is signed by the permissions CA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DDED2-FEF4-463B-8C75-8F6E77BBE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1810" y="727480"/>
            <a:ext cx="11670190" cy="5624160"/>
            <a:chOff x="990600" y="965200"/>
            <a:chExt cx="8022395" cy="376878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965200"/>
              <a:ext cx="8022395" cy="37687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90600" y="965201"/>
              <a:ext cx="254000" cy="37687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71084"/>
          </a:xfrm>
        </p:spPr>
        <p:txBody>
          <a:bodyPr>
            <a:normAutofit/>
          </a:bodyPr>
          <a:lstStyle/>
          <a:p>
            <a:r>
              <a:rPr lang="en-US" sz="2800" dirty="0"/>
              <a:t>A Sample Governance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EB797-6FD3-4EDB-B5AF-0FA3C210D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09600"/>
          </a:xfrm>
        </p:spPr>
        <p:txBody>
          <a:bodyPr>
            <a:normAutofit/>
          </a:bodyPr>
          <a:lstStyle/>
          <a:p>
            <a:r>
              <a:rPr lang="en-US" sz="2800" dirty="0"/>
              <a:t>Configuration Possibilities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318836"/>
          </a:xfrm>
        </p:spPr>
        <p:txBody>
          <a:bodyPr>
            <a:normAutofit fontScale="925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 “legacy” or un-identified applications allowed in the Domain?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yes, an unauthenticated application will: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See the “unsecured” discovery Topics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 allowed to read/write the “unsecured” Topics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a particular Topic discovered over protected discovery?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it can only be seen by “authenticated applications”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access to a particular Topic protected?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only authenticated applications with the correct permissions can read/write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data on a particular Topic protected? How?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data will be sent signed or encrypted then signed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 all protocol messages signed? Encrypted?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only authenticated and authorized applications will see anything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44334-0C83-4693-8F6C-EE21F8150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00075"/>
          </a:xfrm>
        </p:spPr>
        <p:txBody>
          <a:bodyPr>
            <a:normAutofit/>
          </a:bodyPr>
          <a:lstStyle/>
          <a:p>
            <a:r>
              <a:rPr lang="en-US" sz="2800" dirty="0"/>
              <a:t>Permissions Document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each participant, specifies: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domains it can join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Topics it can read/write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Partitions allowed for publish and subscribe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Tags are associated with Readers &amp; Writers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B35C59-E715-485E-9781-A31A20D4F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28650"/>
          </a:xfrm>
        </p:spPr>
        <p:txBody>
          <a:bodyPr>
            <a:normAutofit/>
          </a:bodyPr>
          <a:lstStyle/>
          <a:p>
            <a:r>
              <a:rPr lang="en-US" sz="2800" dirty="0"/>
              <a:t>A Sample Permissions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14AB9-998A-4E7A-8F7C-A38AD91F1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AE78C-AEAB-4AFD-B548-6BF55BC7B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4" y="833075"/>
            <a:ext cx="9672342" cy="56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81E87E1-598B-46F6-8789-8852769B629C}"/>
              </a:ext>
            </a:extLst>
          </p:cNvPr>
          <p:cNvSpPr/>
          <p:nvPr/>
        </p:nvSpPr>
        <p:spPr bwMode="auto">
          <a:xfrm>
            <a:off x="8210321" y="2104191"/>
            <a:ext cx="3283027" cy="3849697"/>
          </a:xfrm>
          <a:prstGeom prst="round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OMG DDS Security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388823-4106-4246-94AC-078CC299802F}"/>
              </a:ext>
            </a:extLst>
          </p:cNvPr>
          <p:cNvSpPr/>
          <p:nvPr/>
        </p:nvSpPr>
        <p:spPr bwMode="auto">
          <a:xfrm>
            <a:off x="1079653" y="2110428"/>
            <a:ext cx="3283027" cy="3849697"/>
          </a:xfrm>
          <a:prstGeom prst="round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OMG DDS Security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66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7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8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0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1" name="Connection Line"/>
          <p:cNvSpPr/>
          <p:nvPr/>
        </p:nvSpPr>
        <p:spPr>
          <a:xfrm>
            <a:off x="4075429" y="3545838"/>
            <a:ext cx="1287781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2" name="Connection Line"/>
          <p:cNvSpPr/>
          <p:nvPr/>
        </p:nvSpPr>
        <p:spPr>
          <a:xfrm>
            <a:off x="7231380" y="3545838"/>
            <a:ext cx="1287782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3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BCE53-9B44-4CBD-9592-FB1AAEEF5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grpSp>
        <p:nvGrpSpPr>
          <p:cNvPr id="97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7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79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77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8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grpSp>
        <p:nvGrpSpPr>
          <p:cNvPr id="982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80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1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85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83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4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grpSp>
        <p:nvGrpSpPr>
          <p:cNvPr id="988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8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7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91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8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0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92" name="&lt;&lt; uses &gt;&gt;"/>
          <p:cNvSpPr txBox="1"/>
          <p:nvPr/>
        </p:nvSpPr>
        <p:spPr>
          <a:xfrm>
            <a:off x="4250911" y="5102790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3" name="&lt;&lt; uses &gt;&gt;"/>
          <p:cNvSpPr txBox="1"/>
          <p:nvPr/>
        </p:nvSpPr>
        <p:spPr>
          <a:xfrm>
            <a:off x="7256309" y="5113709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6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97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573374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Configuring &amp; Deploying OMG DDS Security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E7FB57-9F70-4C82-A7A8-5168CD26E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C84CED-F5B2-4E0D-80B5-CED5392B63C9}"/>
              </a:ext>
            </a:extLst>
          </p:cNvPr>
          <p:cNvGrpSpPr/>
          <p:nvPr/>
        </p:nvGrpSpPr>
        <p:grpSpPr>
          <a:xfrm>
            <a:off x="3374568" y="5087957"/>
            <a:ext cx="5359146" cy="1389044"/>
            <a:chOff x="3509551" y="5087957"/>
            <a:chExt cx="4683644" cy="1389044"/>
          </a:xfrm>
        </p:grpSpPr>
        <p:sp>
          <p:nvSpPr>
            <p:cNvPr id="68" name="Rounded Rectangle 36">
              <a:extLst>
                <a:ext uri="{FF2B5EF4-FFF2-40B4-BE49-F238E27FC236}">
                  <a16:creationId xmlns:a16="http://schemas.microsoft.com/office/drawing/2014/main" id="{FF4CEB08-1C74-4F71-836C-AD1687224DE4}"/>
                </a:ext>
              </a:extLst>
            </p:cNvPr>
            <p:cNvSpPr/>
            <p:nvPr/>
          </p:nvSpPr>
          <p:spPr>
            <a:xfrm>
              <a:off x="3509551" y="5087957"/>
              <a:ext cx="4683644" cy="1389044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Shared By All Participants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Document 6">
              <a:extLst>
                <a:ext uri="{FF2B5EF4-FFF2-40B4-BE49-F238E27FC236}">
                  <a16:creationId xmlns:a16="http://schemas.microsoft.com/office/drawing/2014/main" id="{947DB99F-82E6-428E-93BE-054987BB6BD8}"/>
                </a:ext>
              </a:extLst>
            </p:cNvPr>
            <p:cNvSpPr/>
            <p:nvPr/>
          </p:nvSpPr>
          <p:spPr>
            <a:xfrm>
              <a:off x="3697783" y="5198560"/>
              <a:ext cx="1114595" cy="828858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Domain Governance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Document</a:t>
              </a:r>
            </a:p>
          </p:txBody>
        </p:sp>
        <p:sp>
          <p:nvSpPr>
            <p:cNvPr id="40" name="Document 7">
              <a:extLst>
                <a:ext uri="{FF2B5EF4-FFF2-40B4-BE49-F238E27FC236}">
                  <a16:creationId xmlns:a16="http://schemas.microsoft.com/office/drawing/2014/main" id="{A5CDD383-5BD8-4963-9E49-E18CA4C6805F}"/>
                </a:ext>
              </a:extLst>
            </p:cNvPr>
            <p:cNvSpPr/>
            <p:nvPr/>
          </p:nvSpPr>
          <p:spPr>
            <a:xfrm>
              <a:off x="5296686" y="5193346"/>
              <a:ext cx="1114595" cy="828858"/>
            </a:xfrm>
            <a:prstGeom prst="flowChartDocument">
              <a:avLst/>
            </a:prstGeom>
            <a:solidFill>
              <a:srgbClr val="92D050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CA Public Certificate</a:t>
              </a:r>
            </a:p>
          </p:txBody>
        </p:sp>
        <p:sp>
          <p:nvSpPr>
            <p:cNvPr id="41" name="Document 8">
              <a:extLst>
                <a:ext uri="{FF2B5EF4-FFF2-40B4-BE49-F238E27FC236}">
                  <a16:creationId xmlns:a16="http://schemas.microsoft.com/office/drawing/2014/main" id="{72D704DA-F16C-4250-ABD9-75BE9E83744D}"/>
                </a:ext>
              </a:extLst>
            </p:cNvPr>
            <p:cNvSpPr/>
            <p:nvPr/>
          </p:nvSpPr>
          <p:spPr>
            <a:xfrm>
              <a:off x="6881424" y="5196830"/>
              <a:ext cx="1114595" cy="828858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Permissions CA Public Certificate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015B9F-5016-4001-922E-B626A0BAFA9B}"/>
              </a:ext>
            </a:extLst>
          </p:cNvPr>
          <p:cNvGrpSpPr/>
          <p:nvPr/>
        </p:nvGrpSpPr>
        <p:grpSpPr>
          <a:xfrm>
            <a:off x="7515392" y="2054942"/>
            <a:ext cx="3516823" cy="2614302"/>
            <a:chOff x="7515393" y="2409854"/>
            <a:chExt cx="2995320" cy="2259390"/>
          </a:xfrm>
        </p:grpSpPr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D39AC967-B67F-4EE9-8577-55EE43907C31}"/>
                </a:ext>
              </a:extLst>
            </p:cNvPr>
            <p:cNvSpPr/>
            <p:nvPr/>
          </p:nvSpPr>
          <p:spPr>
            <a:xfrm>
              <a:off x="7515393" y="2409854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Participant 2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A32954E-BCD9-47D0-8F25-DFF6944AB67A}"/>
                </a:ext>
              </a:extLst>
            </p:cNvPr>
            <p:cNvGrpSpPr/>
            <p:nvPr/>
          </p:nvGrpSpPr>
          <p:grpSpPr>
            <a:xfrm>
              <a:off x="7635444" y="3049161"/>
              <a:ext cx="2633025" cy="1510948"/>
              <a:chOff x="1231630" y="4503553"/>
              <a:chExt cx="2437808" cy="1575312"/>
            </a:xfrm>
          </p:grpSpPr>
          <p:sp>
            <p:nvSpPr>
              <p:cNvPr id="57" name="Document 24">
                <a:extLst>
                  <a:ext uri="{FF2B5EF4-FFF2-40B4-BE49-F238E27FC236}">
                    <a16:creationId xmlns:a16="http://schemas.microsoft.com/office/drawing/2014/main" id="{3987BBE1-89B0-49B5-A651-5DEF4F0733F4}"/>
                  </a:ext>
                </a:extLst>
              </p:cNvPr>
              <p:cNvSpPr/>
              <p:nvPr/>
            </p:nvSpPr>
            <p:spPr>
              <a:xfrm>
                <a:off x="2601979" y="4681455"/>
                <a:ext cx="951265" cy="670189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Identity Certificate</a:t>
                </a:r>
              </a:p>
            </p:txBody>
          </p:sp>
          <p:sp>
            <p:nvSpPr>
              <p:cNvPr id="58" name="Document 25">
                <a:extLst>
                  <a:ext uri="{FF2B5EF4-FFF2-40B4-BE49-F238E27FC236}">
                    <a16:creationId xmlns:a16="http://schemas.microsoft.com/office/drawing/2014/main" id="{82FFDF7A-E5B6-4CB0-82D7-80AA671B2BDD}"/>
                  </a:ext>
                </a:extLst>
              </p:cNvPr>
              <p:cNvSpPr/>
              <p:nvPr/>
            </p:nvSpPr>
            <p:spPr>
              <a:xfrm>
                <a:off x="2718173" y="5490892"/>
                <a:ext cx="951265" cy="587973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Private Key</a:t>
                </a:r>
              </a:p>
            </p:txBody>
          </p:sp>
          <p:sp>
            <p:nvSpPr>
              <p:cNvPr id="59" name="Shape 73">
                <a:extLst>
                  <a:ext uri="{FF2B5EF4-FFF2-40B4-BE49-F238E27FC236}">
                    <a16:creationId xmlns:a16="http://schemas.microsoft.com/office/drawing/2014/main" id="{5E812A66-5688-4D7B-A0B8-E0925E4ECFEA}"/>
                  </a:ext>
                </a:extLst>
              </p:cNvPr>
              <p:cNvSpPr txBox="1"/>
              <p:nvPr/>
            </p:nvSpPr>
            <p:spPr>
              <a:xfrm>
                <a:off x="1421031" y="5367534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App</a:t>
                </a:r>
                <a:endPara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Shape 26">
                <a:extLst>
                  <a:ext uri="{FF2B5EF4-FFF2-40B4-BE49-F238E27FC236}">
                    <a16:creationId xmlns:a16="http://schemas.microsoft.com/office/drawing/2014/main" id="{8D230130-3E91-411F-8FF3-B4FC46B49F71}"/>
                  </a:ext>
                </a:extLst>
              </p:cNvPr>
              <p:cNvCxnSpPr>
                <a:cxnSpLocks/>
                <a:stCxn id="59" idx="3"/>
                <a:endCxn id="57" idx="2"/>
              </p:cNvCxnSpPr>
              <p:nvPr/>
            </p:nvCxnSpPr>
            <p:spPr>
              <a:xfrm flipV="1">
                <a:off x="2445938" y="5307337"/>
                <a:ext cx="631673" cy="365506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61" name="Shape 26">
                <a:extLst>
                  <a:ext uri="{FF2B5EF4-FFF2-40B4-BE49-F238E27FC236}">
                    <a16:creationId xmlns:a16="http://schemas.microsoft.com/office/drawing/2014/main" id="{C3720E76-3519-435A-B3D3-09585240B806}"/>
                  </a:ext>
                </a:extLst>
              </p:cNvPr>
              <p:cNvCxnSpPr>
                <a:cxnSpLocks/>
                <a:stCxn id="59" idx="3"/>
                <a:endCxn id="58" idx="1"/>
              </p:cNvCxnSpPr>
              <p:nvPr/>
            </p:nvCxnSpPr>
            <p:spPr>
              <a:xfrm>
                <a:off x="2445938" y="5672842"/>
                <a:ext cx="272235" cy="112037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62" name="Document 29">
                <a:extLst>
                  <a:ext uri="{FF2B5EF4-FFF2-40B4-BE49-F238E27FC236}">
                    <a16:creationId xmlns:a16="http://schemas.microsoft.com/office/drawing/2014/main" id="{D36CDAA3-75C7-47E2-BE7F-B8B912A1FE04}"/>
                  </a:ext>
                </a:extLst>
              </p:cNvPr>
              <p:cNvSpPr/>
              <p:nvPr/>
            </p:nvSpPr>
            <p:spPr>
              <a:xfrm>
                <a:off x="1231630" y="4503553"/>
                <a:ext cx="1292329" cy="589285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Permissions File</a:t>
                </a:r>
              </a:p>
            </p:txBody>
          </p:sp>
          <p:cxnSp>
            <p:nvCxnSpPr>
              <p:cNvPr id="63" name="Shape 26">
                <a:extLst>
                  <a:ext uri="{FF2B5EF4-FFF2-40B4-BE49-F238E27FC236}">
                    <a16:creationId xmlns:a16="http://schemas.microsoft.com/office/drawing/2014/main" id="{EECA9B3E-C056-42A7-B89C-B2C3C3264BCF}"/>
                  </a:ext>
                </a:extLst>
              </p:cNvPr>
              <p:cNvCxnSpPr>
                <a:cxnSpLocks/>
                <a:stCxn id="59" idx="0"/>
                <a:endCxn id="62" idx="2"/>
              </p:cNvCxnSpPr>
              <p:nvPr/>
            </p:nvCxnSpPr>
            <p:spPr>
              <a:xfrm flipH="1" flipV="1">
                <a:off x="1877795" y="5053879"/>
                <a:ext cx="55690" cy="313655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C08FECD-3D38-40E0-A9F6-0B6AB5161321}"/>
              </a:ext>
            </a:extLst>
          </p:cNvPr>
          <p:cNvGrpSpPr/>
          <p:nvPr/>
        </p:nvGrpSpPr>
        <p:grpSpPr>
          <a:xfrm>
            <a:off x="806245" y="2054942"/>
            <a:ext cx="3372165" cy="2614301"/>
            <a:chOff x="1183090" y="2409853"/>
            <a:chExt cx="2995320" cy="2259390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9FB50D42-6C11-4EFE-ABBC-D5263DD71901}"/>
                </a:ext>
              </a:extLst>
            </p:cNvPr>
            <p:cNvSpPr/>
            <p:nvPr/>
          </p:nvSpPr>
          <p:spPr>
            <a:xfrm>
              <a:off x="1183090" y="2409853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Participant 1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6FC348-0BEB-4607-8339-E76E09D69317}"/>
                </a:ext>
              </a:extLst>
            </p:cNvPr>
            <p:cNvGrpSpPr/>
            <p:nvPr/>
          </p:nvGrpSpPr>
          <p:grpSpPr>
            <a:xfrm>
              <a:off x="1497120" y="3049162"/>
              <a:ext cx="2499671" cy="1510947"/>
              <a:chOff x="366345" y="4411557"/>
              <a:chExt cx="2314342" cy="1575310"/>
            </a:xfrm>
          </p:grpSpPr>
          <p:sp>
            <p:nvSpPr>
              <p:cNvPr id="50" name="Document 17">
                <a:extLst>
                  <a:ext uri="{FF2B5EF4-FFF2-40B4-BE49-F238E27FC236}">
                    <a16:creationId xmlns:a16="http://schemas.microsoft.com/office/drawing/2014/main" id="{36E1EB62-8C90-40E3-9C86-2C4B4FCEE271}"/>
                  </a:ext>
                </a:extLst>
              </p:cNvPr>
              <p:cNvSpPr/>
              <p:nvPr/>
            </p:nvSpPr>
            <p:spPr>
              <a:xfrm>
                <a:off x="366345" y="4589461"/>
                <a:ext cx="951265" cy="626244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Identity Certificate</a:t>
                </a:r>
              </a:p>
            </p:txBody>
          </p:sp>
          <p:sp>
            <p:nvSpPr>
              <p:cNvPr id="51" name="Document 18">
                <a:extLst>
                  <a:ext uri="{FF2B5EF4-FFF2-40B4-BE49-F238E27FC236}">
                    <a16:creationId xmlns:a16="http://schemas.microsoft.com/office/drawing/2014/main" id="{A4604F84-E025-4F4F-B031-F833202A37FB}"/>
                  </a:ext>
                </a:extLst>
              </p:cNvPr>
              <p:cNvSpPr/>
              <p:nvPr/>
            </p:nvSpPr>
            <p:spPr>
              <a:xfrm>
                <a:off x="366345" y="5398895"/>
                <a:ext cx="951265" cy="587972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Private Key</a:t>
                </a:r>
              </a:p>
            </p:txBody>
          </p:sp>
          <p:sp>
            <p:nvSpPr>
              <p:cNvPr id="52" name="Shape 73">
                <a:extLst>
                  <a:ext uri="{FF2B5EF4-FFF2-40B4-BE49-F238E27FC236}">
                    <a16:creationId xmlns:a16="http://schemas.microsoft.com/office/drawing/2014/main" id="{472AF784-0FD7-4B6C-A590-A8F14AEB48A0}"/>
                  </a:ext>
                </a:extLst>
              </p:cNvPr>
              <p:cNvSpPr txBox="1"/>
              <p:nvPr/>
            </p:nvSpPr>
            <p:spPr>
              <a:xfrm>
                <a:off x="1534714" y="5180543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App</a:t>
                </a:r>
                <a:endPara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3" name="Shape 26">
                <a:extLst>
                  <a:ext uri="{FF2B5EF4-FFF2-40B4-BE49-F238E27FC236}">
                    <a16:creationId xmlns:a16="http://schemas.microsoft.com/office/drawing/2014/main" id="{BA9F4616-5B2C-4E95-A57B-C91D76EEBCA4}"/>
                  </a:ext>
                </a:extLst>
              </p:cNvPr>
              <p:cNvCxnSpPr>
                <a:cxnSpLocks/>
                <a:stCxn id="52" idx="1"/>
                <a:endCxn id="50" idx="2"/>
              </p:cNvCxnSpPr>
              <p:nvPr/>
            </p:nvCxnSpPr>
            <p:spPr>
              <a:xfrm flipH="1" flipV="1">
                <a:off x="841978" y="5174303"/>
                <a:ext cx="692736" cy="311548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54" name="Shape 26">
                <a:extLst>
                  <a:ext uri="{FF2B5EF4-FFF2-40B4-BE49-F238E27FC236}">
                    <a16:creationId xmlns:a16="http://schemas.microsoft.com/office/drawing/2014/main" id="{7784FD31-B9F9-4667-91E0-6C82B2DCF834}"/>
                  </a:ext>
                </a:extLst>
              </p:cNvPr>
              <p:cNvCxnSpPr>
                <a:cxnSpLocks/>
                <a:stCxn id="52" idx="1"/>
                <a:endCxn id="51" idx="3"/>
              </p:cNvCxnSpPr>
              <p:nvPr/>
            </p:nvCxnSpPr>
            <p:spPr>
              <a:xfrm flipH="1">
                <a:off x="1317610" y="5485851"/>
                <a:ext cx="217104" cy="207031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55" name="Document 22">
                <a:extLst>
                  <a:ext uri="{FF2B5EF4-FFF2-40B4-BE49-F238E27FC236}">
                    <a16:creationId xmlns:a16="http://schemas.microsoft.com/office/drawing/2014/main" id="{76F10498-F34A-4C31-AA0E-D6665B69C14C}"/>
                  </a:ext>
                </a:extLst>
              </p:cNvPr>
              <p:cNvSpPr/>
              <p:nvPr/>
            </p:nvSpPr>
            <p:spPr>
              <a:xfrm>
                <a:off x="1388358" y="4411557"/>
                <a:ext cx="1292329" cy="550324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Permissions File</a:t>
                </a:r>
              </a:p>
            </p:txBody>
          </p:sp>
          <p:cxnSp>
            <p:nvCxnSpPr>
              <p:cNvPr id="56" name="Shape 26">
                <a:extLst>
                  <a:ext uri="{FF2B5EF4-FFF2-40B4-BE49-F238E27FC236}">
                    <a16:creationId xmlns:a16="http://schemas.microsoft.com/office/drawing/2014/main" id="{DD07DFD1-9F93-4A56-B92B-7D382FD786B4}"/>
                  </a:ext>
                </a:extLst>
              </p:cNvPr>
              <p:cNvCxnSpPr>
                <a:cxnSpLocks/>
                <a:stCxn id="52" idx="0"/>
                <a:endCxn id="55" idx="2"/>
              </p:cNvCxnSpPr>
              <p:nvPr/>
            </p:nvCxnSpPr>
            <p:spPr>
              <a:xfrm flipH="1" flipV="1">
                <a:off x="2034523" y="4925498"/>
                <a:ext cx="12645" cy="255044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cxnSp>
        <p:nvCxnSpPr>
          <p:cNvPr id="44" name="Shape 26">
            <a:extLst>
              <a:ext uri="{FF2B5EF4-FFF2-40B4-BE49-F238E27FC236}">
                <a16:creationId xmlns:a16="http://schemas.microsoft.com/office/drawing/2014/main" id="{9FB54035-B605-4B93-A288-0E79502E440E}"/>
              </a:ext>
            </a:extLst>
          </p:cNvPr>
          <p:cNvCxnSpPr>
            <a:cxnSpLocks/>
            <a:stCxn id="52" idx="3"/>
            <a:endCxn id="36" idx="0"/>
          </p:cNvCxnSpPr>
          <p:nvPr/>
        </p:nvCxnSpPr>
        <p:spPr>
          <a:xfrm>
            <a:off x="3826731" y="3986935"/>
            <a:ext cx="400891" cy="1211625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5" name="Shape 26">
            <a:extLst>
              <a:ext uri="{FF2B5EF4-FFF2-40B4-BE49-F238E27FC236}">
                <a16:creationId xmlns:a16="http://schemas.microsoft.com/office/drawing/2014/main" id="{93DC901A-2D24-4424-B768-E6A558CCCB9B}"/>
              </a:ext>
            </a:extLst>
          </p:cNvPr>
          <p:cNvCxnSpPr>
            <a:cxnSpLocks/>
            <a:stCxn id="52" idx="3"/>
            <a:endCxn id="40" idx="0"/>
          </p:cNvCxnSpPr>
          <p:nvPr/>
        </p:nvCxnSpPr>
        <p:spPr>
          <a:xfrm>
            <a:off x="3826731" y="3986935"/>
            <a:ext cx="2230397" cy="1206411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6" name="Shape 26">
            <a:extLst>
              <a:ext uri="{FF2B5EF4-FFF2-40B4-BE49-F238E27FC236}">
                <a16:creationId xmlns:a16="http://schemas.microsoft.com/office/drawing/2014/main" id="{50F505F1-19E5-4D10-A60C-68AC881766CB}"/>
              </a:ext>
            </a:extLst>
          </p:cNvPr>
          <p:cNvCxnSpPr>
            <a:cxnSpLocks/>
            <a:stCxn id="52" idx="3"/>
            <a:endCxn id="41" idx="0"/>
          </p:cNvCxnSpPr>
          <p:nvPr/>
        </p:nvCxnSpPr>
        <p:spPr>
          <a:xfrm>
            <a:off x="3826731" y="3986935"/>
            <a:ext cx="4043695" cy="1209895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7" name="Shape 26">
            <a:extLst>
              <a:ext uri="{FF2B5EF4-FFF2-40B4-BE49-F238E27FC236}">
                <a16:creationId xmlns:a16="http://schemas.microsoft.com/office/drawing/2014/main" id="{7720F14C-1116-4D5C-A0A5-B23018449FA5}"/>
              </a:ext>
            </a:extLst>
          </p:cNvPr>
          <p:cNvCxnSpPr>
            <a:cxnSpLocks/>
            <a:stCxn id="59" idx="1"/>
            <a:endCxn id="40" idx="0"/>
          </p:cNvCxnSpPr>
          <p:nvPr/>
        </p:nvCxnSpPr>
        <p:spPr>
          <a:xfrm flipH="1">
            <a:off x="6057128" y="4092358"/>
            <a:ext cx="1839402" cy="1100988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" name="Shape 26">
            <a:extLst>
              <a:ext uri="{FF2B5EF4-FFF2-40B4-BE49-F238E27FC236}">
                <a16:creationId xmlns:a16="http://schemas.microsoft.com/office/drawing/2014/main" id="{A01DE837-60B3-4582-87AB-FA2662F1D9D2}"/>
              </a:ext>
            </a:extLst>
          </p:cNvPr>
          <p:cNvCxnSpPr>
            <a:cxnSpLocks/>
            <a:stCxn id="59" idx="1"/>
            <a:endCxn id="41" idx="0"/>
          </p:cNvCxnSpPr>
          <p:nvPr/>
        </p:nvCxnSpPr>
        <p:spPr>
          <a:xfrm flipH="1">
            <a:off x="7870426" y="4092358"/>
            <a:ext cx="26104" cy="1104472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9" name="Shape 26">
            <a:extLst>
              <a:ext uri="{FF2B5EF4-FFF2-40B4-BE49-F238E27FC236}">
                <a16:creationId xmlns:a16="http://schemas.microsoft.com/office/drawing/2014/main" id="{B4D8A6A4-4A88-4FB9-9EC3-5F73CB253AA0}"/>
              </a:ext>
            </a:extLst>
          </p:cNvPr>
          <p:cNvCxnSpPr>
            <a:cxnSpLocks/>
            <a:stCxn id="59" idx="1"/>
            <a:endCxn id="36" idx="0"/>
          </p:cNvCxnSpPr>
          <p:nvPr/>
        </p:nvCxnSpPr>
        <p:spPr>
          <a:xfrm flipH="1">
            <a:off x="4227622" y="4092358"/>
            <a:ext cx="3668908" cy="1106202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964838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Configuring &amp; Deploying OMG DDS Security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E7FB57-9F70-4C82-A7A8-5168CD26E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68" name="Rounded Rectangle 36">
            <a:extLst>
              <a:ext uri="{FF2B5EF4-FFF2-40B4-BE49-F238E27FC236}">
                <a16:creationId xmlns:a16="http://schemas.microsoft.com/office/drawing/2014/main" id="{FF4CEB08-1C74-4F71-836C-AD1687224DE4}"/>
              </a:ext>
            </a:extLst>
          </p:cNvPr>
          <p:cNvSpPr/>
          <p:nvPr/>
        </p:nvSpPr>
        <p:spPr>
          <a:xfrm>
            <a:off x="3509551" y="5087957"/>
            <a:ext cx="4683644" cy="1389044"/>
          </a:xfrm>
          <a:prstGeom prst="roundRect">
            <a:avLst/>
          </a:prstGeom>
          <a:gradFill flip="none" rotWithShape="1">
            <a:gsLst>
              <a:gs pos="0">
                <a:srgbClr val="4472C4">
                  <a:tint val="100000"/>
                  <a:shade val="100000"/>
                  <a:satMod val="130000"/>
                  <a:alpha val="19000"/>
                </a:srgbClr>
              </a:gs>
              <a:gs pos="100000">
                <a:srgbClr val="4472C4">
                  <a:tint val="50000"/>
                  <a:shade val="100000"/>
                  <a:satMod val="350000"/>
                  <a:alpha val="19000"/>
                </a:srgbClr>
              </a:gs>
            </a:gsLst>
            <a:lin ang="16200000" scaled="0"/>
            <a:tileRect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Calibri" panose="020F0502020204030204"/>
              </a:rPr>
              <a:t>Shared By All Participants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Document 6">
            <a:extLst>
              <a:ext uri="{FF2B5EF4-FFF2-40B4-BE49-F238E27FC236}">
                <a16:creationId xmlns:a16="http://schemas.microsoft.com/office/drawing/2014/main" id="{947DB99F-82E6-428E-93BE-054987BB6BD8}"/>
              </a:ext>
            </a:extLst>
          </p:cNvPr>
          <p:cNvSpPr/>
          <p:nvPr/>
        </p:nvSpPr>
        <p:spPr>
          <a:xfrm>
            <a:off x="3697783" y="5198560"/>
            <a:ext cx="1114595" cy="828858"/>
          </a:xfrm>
          <a:prstGeom prst="flowChartDocument">
            <a:avLst/>
          </a:prstGeom>
          <a:solidFill>
            <a:srgbClr val="ED7D31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77017" tIns="38508" rIns="77017" bIns="3850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Governance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</a:p>
        </p:txBody>
      </p:sp>
      <p:sp>
        <p:nvSpPr>
          <p:cNvPr id="40" name="Document 7">
            <a:extLst>
              <a:ext uri="{FF2B5EF4-FFF2-40B4-BE49-F238E27FC236}">
                <a16:creationId xmlns:a16="http://schemas.microsoft.com/office/drawing/2014/main" id="{A5CDD383-5BD8-4963-9E49-E18CA4C6805F}"/>
              </a:ext>
            </a:extLst>
          </p:cNvPr>
          <p:cNvSpPr/>
          <p:nvPr/>
        </p:nvSpPr>
        <p:spPr>
          <a:xfrm>
            <a:off x="5296686" y="5193346"/>
            <a:ext cx="1114595" cy="828858"/>
          </a:xfrm>
          <a:prstGeom prst="flowChartDocument">
            <a:avLst/>
          </a:prstGeom>
          <a:solidFill>
            <a:srgbClr val="92D050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77017" tIns="38508" rIns="77017" bIns="3850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Identity CA Public Certificate</a:t>
            </a:r>
          </a:p>
        </p:txBody>
      </p:sp>
      <p:sp>
        <p:nvSpPr>
          <p:cNvPr id="41" name="Document 8">
            <a:extLst>
              <a:ext uri="{FF2B5EF4-FFF2-40B4-BE49-F238E27FC236}">
                <a16:creationId xmlns:a16="http://schemas.microsoft.com/office/drawing/2014/main" id="{72D704DA-F16C-4250-ABD9-75BE9E83744D}"/>
              </a:ext>
            </a:extLst>
          </p:cNvPr>
          <p:cNvSpPr/>
          <p:nvPr/>
        </p:nvSpPr>
        <p:spPr>
          <a:xfrm>
            <a:off x="6881424" y="5196830"/>
            <a:ext cx="1114595" cy="828858"/>
          </a:xfrm>
          <a:prstGeom prst="flowChartDocument">
            <a:avLst/>
          </a:prstGeom>
          <a:solidFill>
            <a:srgbClr val="ED7D31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77017" tIns="38508" rIns="77017" bIns="3850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Permissions CA Public Certificate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015B9F-5016-4001-922E-B626A0BAFA9B}"/>
              </a:ext>
            </a:extLst>
          </p:cNvPr>
          <p:cNvGrpSpPr/>
          <p:nvPr/>
        </p:nvGrpSpPr>
        <p:grpSpPr>
          <a:xfrm>
            <a:off x="7515393" y="2409854"/>
            <a:ext cx="2995320" cy="2259390"/>
            <a:chOff x="7515393" y="2409854"/>
            <a:chExt cx="2995320" cy="2259390"/>
          </a:xfrm>
        </p:grpSpPr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D39AC967-B67F-4EE9-8577-55EE43907C31}"/>
                </a:ext>
              </a:extLst>
            </p:cNvPr>
            <p:cNvSpPr/>
            <p:nvPr/>
          </p:nvSpPr>
          <p:spPr>
            <a:xfrm>
              <a:off x="7515393" y="2409854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Participant 2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A32954E-BCD9-47D0-8F25-DFF6944AB67A}"/>
                </a:ext>
              </a:extLst>
            </p:cNvPr>
            <p:cNvGrpSpPr/>
            <p:nvPr/>
          </p:nvGrpSpPr>
          <p:grpSpPr>
            <a:xfrm>
              <a:off x="7635444" y="3049161"/>
              <a:ext cx="2633025" cy="1510948"/>
              <a:chOff x="1231630" y="4503553"/>
              <a:chExt cx="2437808" cy="1575312"/>
            </a:xfrm>
          </p:grpSpPr>
          <p:sp>
            <p:nvSpPr>
              <p:cNvPr id="57" name="Document 24">
                <a:extLst>
                  <a:ext uri="{FF2B5EF4-FFF2-40B4-BE49-F238E27FC236}">
                    <a16:creationId xmlns:a16="http://schemas.microsoft.com/office/drawing/2014/main" id="{3987BBE1-89B0-49B5-A651-5DEF4F0733F4}"/>
                  </a:ext>
                </a:extLst>
              </p:cNvPr>
              <p:cNvSpPr/>
              <p:nvPr/>
            </p:nvSpPr>
            <p:spPr>
              <a:xfrm>
                <a:off x="2601979" y="4681455"/>
                <a:ext cx="951265" cy="670189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P2 Identity Certificate</a:t>
                </a:r>
              </a:p>
            </p:txBody>
          </p:sp>
          <p:sp>
            <p:nvSpPr>
              <p:cNvPr id="58" name="Document 25">
                <a:extLst>
                  <a:ext uri="{FF2B5EF4-FFF2-40B4-BE49-F238E27FC236}">
                    <a16:creationId xmlns:a16="http://schemas.microsoft.com/office/drawing/2014/main" id="{82FFDF7A-E5B6-4CB0-82D7-80AA671B2BDD}"/>
                  </a:ext>
                </a:extLst>
              </p:cNvPr>
              <p:cNvSpPr/>
              <p:nvPr/>
            </p:nvSpPr>
            <p:spPr>
              <a:xfrm>
                <a:off x="2718173" y="5490892"/>
                <a:ext cx="951265" cy="587973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P2 Private Key</a:t>
                </a:r>
              </a:p>
            </p:txBody>
          </p:sp>
          <p:sp>
            <p:nvSpPr>
              <p:cNvPr id="59" name="Shape 73">
                <a:extLst>
                  <a:ext uri="{FF2B5EF4-FFF2-40B4-BE49-F238E27FC236}">
                    <a16:creationId xmlns:a16="http://schemas.microsoft.com/office/drawing/2014/main" id="{5E812A66-5688-4D7B-A0B8-E0925E4ECFEA}"/>
                  </a:ext>
                </a:extLst>
              </p:cNvPr>
              <p:cNvSpPr txBox="1"/>
              <p:nvPr/>
            </p:nvSpPr>
            <p:spPr>
              <a:xfrm>
                <a:off x="1421031" y="5367534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P2 App</a:t>
                </a:r>
                <a:endPara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60" name="Shape 26">
                <a:extLst>
                  <a:ext uri="{FF2B5EF4-FFF2-40B4-BE49-F238E27FC236}">
                    <a16:creationId xmlns:a16="http://schemas.microsoft.com/office/drawing/2014/main" id="{8D230130-3E91-411F-8FF3-B4FC46B49F71}"/>
                  </a:ext>
                </a:extLst>
              </p:cNvPr>
              <p:cNvCxnSpPr>
                <a:cxnSpLocks/>
                <a:stCxn id="59" idx="3"/>
                <a:endCxn id="57" idx="2"/>
              </p:cNvCxnSpPr>
              <p:nvPr/>
            </p:nvCxnSpPr>
            <p:spPr>
              <a:xfrm flipV="1">
                <a:off x="2445938" y="5307337"/>
                <a:ext cx="631673" cy="365506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61" name="Shape 26">
                <a:extLst>
                  <a:ext uri="{FF2B5EF4-FFF2-40B4-BE49-F238E27FC236}">
                    <a16:creationId xmlns:a16="http://schemas.microsoft.com/office/drawing/2014/main" id="{C3720E76-3519-435A-B3D3-09585240B806}"/>
                  </a:ext>
                </a:extLst>
              </p:cNvPr>
              <p:cNvCxnSpPr>
                <a:cxnSpLocks/>
                <a:stCxn id="59" idx="3"/>
                <a:endCxn id="58" idx="1"/>
              </p:cNvCxnSpPr>
              <p:nvPr/>
            </p:nvCxnSpPr>
            <p:spPr>
              <a:xfrm>
                <a:off x="2445938" y="5672842"/>
                <a:ext cx="272235" cy="112037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62" name="Document 29">
                <a:extLst>
                  <a:ext uri="{FF2B5EF4-FFF2-40B4-BE49-F238E27FC236}">
                    <a16:creationId xmlns:a16="http://schemas.microsoft.com/office/drawing/2014/main" id="{D36CDAA3-75C7-47E2-BE7F-B8B912A1FE04}"/>
                  </a:ext>
                </a:extLst>
              </p:cNvPr>
              <p:cNvSpPr/>
              <p:nvPr/>
            </p:nvSpPr>
            <p:spPr>
              <a:xfrm>
                <a:off x="1231630" y="4503553"/>
                <a:ext cx="1292329" cy="589285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P2 Permissions File</a:t>
                </a:r>
              </a:p>
            </p:txBody>
          </p:sp>
          <p:cxnSp>
            <p:nvCxnSpPr>
              <p:cNvPr id="63" name="Shape 26">
                <a:extLst>
                  <a:ext uri="{FF2B5EF4-FFF2-40B4-BE49-F238E27FC236}">
                    <a16:creationId xmlns:a16="http://schemas.microsoft.com/office/drawing/2014/main" id="{EECA9B3E-C056-42A7-B89C-B2C3C3264BCF}"/>
                  </a:ext>
                </a:extLst>
              </p:cNvPr>
              <p:cNvCxnSpPr>
                <a:cxnSpLocks/>
                <a:stCxn id="59" idx="0"/>
                <a:endCxn id="62" idx="2"/>
              </p:cNvCxnSpPr>
              <p:nvPr/>
            </p:nvCxnSpPr>
            <p:spPr>
              <a:xfrm flipH="1" flipV="1">
                <a:off x="1877795" y="5053879"/>
                <a:ext cx="55690" cy="313655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C08FECD-3D38-40E0-A9F6-0B6AB5161321}"/>
              </a:ext>
            </a:extLst>
          </p:cNvPr>
          <p:cNvGrpSpPr/>
          <p:nvPr/>
        </p:nvGrpSpPr>
        <p:grpSpPr>
          <a:xfrm>
            <a:off x="1183090" y="2409853"/>
            <a:ext cx="2995320" cy="2259390"/>
            <a:chOff x="1183090" y="2409853"/>
            <a:chExt cx="2995320" cy="2259390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9FB50D42-6C11-4EFE-ABBC-D5263DD71901}"/>
                </a:ext>
              </a:extLst>
            </p:cNvPr>
            <p:cNvSpPr/>
            <p:nvPr/>
          </p:nvSpPr>
          <p:spPr>
            <a:xfrm>
              <a:off x="1183090" y="2409853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Participant 1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6FC348-0BEB-4607-8339-E76E09D69317}"/>
                </a:ext>
              </a:extLst>
            </p:cNvPr>
            <p:cNvGrpSpPr/>
            <p:nvPr/>
          </p:nvGrpSpPr>
          <p:grpSpPr>
            <a:xfrm>
              <a:off x="1497120" y="3049162"/>
              <a:ext cx="2499671" cy="1510947"/>
              <a:chOff x="366345" y="4411557"/>
              <a:chExt cx="2314342" cy="1575310"/>
            </a:xfrm>
          </p:grpSpPr>
          <p:sp>
            <p:nvSpPr>
              <p:cNvPr id="50" name="Document 17">
                <a:extLst>
                  <a:ext uri="{FF2B5EF4-FFF2-40B4-BE49-F238E27FC236}">
                    <a16:creationId xmlns:a16="http://schemas.microsoft.com/office/drawing/2014/main" id="{36E1EB62-8C90-40E3-9C86-2C4B4FCEE271}"/>
                  </a:ext>
                </a:extLst>
              </p:cNvPr>
              <p:cNvSpPr/>
              <p:nvPr/>
            </p:nvSpPr>
            <p:spPr>
              <a:xfrm>
                <a:off x="366345" y="4589461"/>
                <a:ext cx="951265" cy="626244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P1 Identity Certificate</a:t>
                </a:r>
              </a:p>
            </p:txBody>
          </p:sp>
          <p:sp>
            <p:nvSpPr>
              <p:cNvPr id="51" name="Document 18">
                <a:extLst>
                  <a:ext uri="{FF2B5EF4-FFF2-40B4-BE49-F238E27FC236}">
                    <a16:creationId xmlns:a16="http://schemas.microsoft.com/office/drawing/2014/main" id="{A4604F84-E025-4F4F-B031-F833202A37FB}"/>
                  </a:ext>
                </a:extLst>
              </p:cNvPr>
              <p:cNvSpPr/>
              <p:nvPr/>
            </p:nvSpPr>
            <p:spPr>
              <a:xfrm>
                <a:off x="366345" y="5398895"/>
                <a:ext cx="951265" cy="587972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P1 Private Key</a:t>
                </a:r>
              </a:p>
            </p:txBody>
          </p:sp>
          <p:sp>
            <p:nvSpPr>
              <p:cNvPr id="52" name="Shape 73">
                <a:extLst>
                  <a:ext uri="{FF2B5EF4-FFF2-40B4-BE49-F238E27FC236}">
                    <a16:creationId xmlns:a16="http://schemas.microsoft.com/office/drawing/2014/main" id="{472AF784-0FD7-4B6C-A590-A8F14AEB48A0}"/>
                  </a:ext>
                </a:extLst>
              </p:cNvPr>
              <p:cNvSpPr txBox="1"/>
              <p:nvPr/>
            </p:nvSpPr>
            <p:spPr>
              <a:xfrm>
                <a:off x="1534714" y="5180543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P1 App</a:t>
                </a:r>
                <a:endPara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53" name="Shape 26">
                <a:extLst>
                  <a:ext uri="{FF2B5EF4-FFF2-40B4-BE49-F238E27FC236}">
                    <a16:creationId xmlns:a16="http://schemas.microsoft.com/office/drawing/2014/main" id="{BA9F4616-5B2C-4E95-A57B-C91D76EEBCA4}"/>
                  </a:ext>
                </a:extLst>
              </p:cNvPr>
              <p:cNvCxnSpPr>
                <a:cxnSpLocks/>
                <a:stCxn id="52" idx="1"/>
                <a:endCxn id="50" idx="2"/>
              </p:cNvCxnSpPr>
              <p:nvPr/>
            </p:nvCxnSpPr>
            <p:spPr>
              <a:xfrm flipH="1" flipV="1">
                <a:off x="841978" y="5174303"/>
                <a:ext cx="692736" cy="311548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54" name="Shape 26">
                <a:extLst>
                  <a:ext uri="{FF2B5EF4-FFF2-40B4-BE49-F238E27FC236}">
                    <a16:creationId xmlns:a16="http://schemas.microsoft.com/office/drawing/2014/main" id="{7784FD31-B9F9-4667-91E0-6C82B2DCF834}"/>
                  </a:ext>
                </a:extLst>
              </p:cNvPr>
              <p:cNvCxnSpPr>
                <a:cxnSpLocks/>
                <a:stCxn id="52" idx="1"/>
                <a:endCxn id="51" idx="3"/>
              </p:cNvCxnSpPr>
              <p:nvPr/>
            </p:nvCxnSpPr>
            <p:spPr>
              <a:xfrm flipH="1">
                <a:off x="1317610" y="5485851"/>
                <a:ext cx="217104" cy="207031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55" name="Document 22">
                <a:extLst>
                  <a:ext uri="{FF2B5EF4-FFF2-40B4-BE49-F238E27FC236}">
                    <a16:creationId xmlns:a16="http://schemas.microsoft.com/office/drawing/2014/main" id="{76F10498-F34A-4C31-AA0E-D6665B69C14C}"/>
                  </a:ext>
                </a:extLst>
              </p:cNvPr>
              <p:cNvSpPr/>
              <p:nvPr/>
            </p:nvSpPr>
            <p:spPr>
              <a:xfrm>
                <a:off x="1388358" y="4411557"/>
                <a:ext cx="1292329" cy="550324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P1 Permissions File</a:t>
                </a:r>
              </a:p>
            </p:txBody>
          </p:sp>
          <p:cxnSp>
            <p:nvCxnSpPr>
              <p:cNvPr id="56" name="Shape 26">
                <a:extLst>
                  <a:ext uri="{FF2B5EF4-FFF2-40B4-BE49-F238E27FC236}">
                    <a16:creationId xmlns:a16="http://schemas.microsoft.com/office/drawing/2014/main" id="{DD07DFD1-9F93-4A56-B92B-7D382FD786B4}"/>
                  </a:ext>
                </a:extLst>
              </p:cNvPr>
              <p:cNvCxnSpPr>
                <a:cxnSpLocks/>
                <a:stCxn id="52" idx="0"/>
                <a:endCxn id="55" idx="2"/>
              </p:cNvCxnSpPr>
              <p:nvPr/>
            </p:nvCxnSpPr>
            <p:spPr>
              <a:xfrm flipH="1" flipV="1">
                <a:off x="2034523" y="4925498"/>
                <a:ext cx="12645" cy="255044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cxnSp>
        <p:nvCxnSpPr>
          <p:cNvPr id="44" name="Shape 26">
            <a:extLst>
              <a:ext uri="{FF2B5EF4-FFF2-40B4-BE49-F238E27FC236}">
                <a16:creationId xmlns:a16="http://schemas.microsoft.com/office/drawing/2014/main" id="{9FB54035-B605-4B93-A288-0E79502E440E}"/>
              </a:ext>
            </a:extLst>
          </p:cNvPr>
          <p:cNvCxnSpPr>
            <a:cxnSpLocks/>
            <a:stCxn id="52" idx="3"/>
            <a:endCxn id="36" idx="0"/>
          </p:cNvCxnSpPr>
          <p:nvPr/>
        </p:nvCxnSpPr>
        <p:spPr>
          <a:xfrm>
            <a:off x="3866032" y="4079563"/>
            <a:ext cx="389049" cy="111899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5" name="Shape 26">
            <a:extLst>
              <a:ext uri="{FF2B5EF4-FFF2-40B4-BE49-F238E27FC236}">
                <a16:creationId xmlns:a16="http://schemas.microsoft.com/office/drawing/2014/main" id="{93DC901A-2D24-4424-B768-E6A558CCCB9B}"/>
              </a:ext>
            </a:extLst>
          </p:cNvPr>
          <p:cNvCxnSpPr>
            <a:cxnSpLocks/>
            <a:stCxn id="52" idx="3"/>
            <a:endCxn id="40" idx="0"/>
          </p:cNvCxnSpPr>
          <p:nvPr/>
        </p:nvCxnSpPr>
        <p:spPr>
          <a:xfrm>
            <a:off x="3866032" y="4079563"/>
            <a:ext cx="1987952" cy="1113783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6" name="Shape 26">
            <a:extLst>
              <a:ext uri="{FF2B5EF4-FFF2-40B4-BE49-F238E27FC236}">
                <a16:creationId xmlns:a16="http://schemas.microsoft.com/office/drawing/2014/main" id="{50F505F1-19E5-4D10-A60C-68AC881766CB}"/>
              </a:ext>
            </a:extLst>
          </p:cNvPr>
          <p:cNvCxnSpPr>
            <a:cxnSpLocks/>
            <a:stCxn id="52" idx="3"/>
            <a:endCxn id="41" idx="0"/>
          </p:cNvCxnSpPr>
          <p:nvPr/>
        </p:nvCxnSpPr>
        <p:spPr>
          <a:xfrm>
            <a:off x="3866032" y="4079563"/>
            <a:ext cx="3572690" cy="111726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7" name="Shape 26">
            <a:extLst>
              <a:ext uri="{FF2B5EF4-FFF2-40B4-BE49-F238E27FC236}">
                <a16:creationId xmlns:a16="http://schemas.microsoft.com/office/drawing/2014/main" id="{7720F14C-1116-4D5C-A0A5-B23018449FA5}"/>
              </a:ext>
            </a:extLst>
          </p:cNvPr>
          <p:cNvCxnSpPr>
            <a:cxnSpLocks/>
            <a:stCxn id="59" idx="1"/>
            <a:endCxn id="40" idx="0"/>
          </p:cNvCxnSpPr>
          <p:nvPr/>
        </p:nvCxnSpPr>
        <p:spPr>
          <a:xfrm flipH="1">
            <a:off x="5853984" y="4170679"/>
            <a:ext cx="1986028" cy="102266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" name="Shape 26">
            <a:extLst>
              <a:ext uri="{FF2B5EF4-FFF2-40B4-BE49-F238E27FC236}">
                <a16:creationId xmlns:a16="http://schemas.microsoft.com/office/drawing/2014/main" id="{A01DE837-60B3-4582-87AB-FA2662F1D9D2}"/>
              </a:ext>
            </a:extLst>
          </p:cNvPr>
          <p:cNvCxnSpPr>
            <a:cxnSpLocks/>
            <a:stCxn id="59" idx="1"/>
            <a:endCxn id="41" idx="0"/>
          </p:cNvCxnSpPr>
          <p:nvPr/>
        </p:nvCxnSpPr>
        <p:spPr>
          <a:xfrm flipH="1">
            <a:off x="7438722" y="4170679"/>
            <a:ext cx="401290" cy="1026151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9" name="Shape 26">
            <a:extLst>
              <a:ext uri="{FF2B5EF4-FFF2-40B4-BE49-F238E27FC236}">
                <a16:creationId xmlns:a16="http://schemas.microsoft.com/office/drawing/2014/main" id="{B4D8A6A4-4A88-4FB9-9EC3-5F73CB253AA0}"/>
              </a:ext>
            </a:extLst>
          </p:cNvPr>
          <p:cNvCxnSpPr>
            <a:cxnSpLocks/>
            <a:stCxn id="59" idx="1"/>
            <a:endCxn id="36" idx="0"/>
          </p:cNvCxnSpPr>
          <p:nvPr/>
        </p:nvCxnSpPr>
        <p:spPr>
          <a:xfrm flipH="1">
            <a:off x="4255081" y="4170679"/>
            <a:ext cx="3584931" cy="1027881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C97E8F0-AE6C-4A6F-AF6B-690B35EAE605}"/>
              </a:ext>
            </a:extLst>
          </p:cNvPr>
          <p:cNvGrpSpPr/>
          <p:nvPr/>
        </p:nvGrpSpPr>
        <p:grpSpPr>
          <a:xfrm>
            <a:off x="3509551" y="852434"/>
            <a:ext cx="4683644" cy="1389044"/>
            <a:chOff x="3509551" y="852434"/>
            <a:chExt cx="4683644" cy="1389044"/>
          </a:xfrm>
        </p:grpSpPr>
        <p:sp>
          <p:nvSpPr>
            <p:cNvPr id="78" name="Rounded Rectangle 36">
              <a:extLst>
                <a:ext uri="{FF2B5EF4-FFF2-40B4-BE49-F238E27FC236}">
                  <a16:creationId xmlns:a16="http://schemas.microsoft.com/office/drawing/2014/main" id="{FDFBC0C7-1C6E-4670-92E2-9BCD6DD5C5AD}"/>
                </a:ext>
              </a:extLst>
            </p:cNvPr>
            <p:cNvSpPr/>
            <p:nvPr/>
          </p:nvSpPr>
          <p:spPr>
            <a:xfrm>
              <a:off x="3509551" y="852434"/>
              <a:ext cx="4683644" cy="1389044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latin typeface="Calibri" panose="020F0502020204030204"/>
                </a:rPr>
                <a:t>Security Administration (Out of Band)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Document 8">
              <a:extLst>
                <a:ext uri="{FF2B5EF4-FFF2-40B4-BE49-F238E27FC236}">
                  <a16:creationId xmlns:a16="http://schemas.microsoft.com/office/drawing/2014/main" id="{38EB4019-DF6C-4609-A05E-842DA500F887}"/>
                </a:ext>
              </a:extLst>
            </p:cNvPr>
            <p:cNvSpPr/>
            <p:nvPr/>
          </p:nvSpPr>
          <p:spPr>
            <a:xfrm>
              <a:off x="6096000" y="1343810"/>
              <a:ext cx="1900019" cy="647331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Permissions CA Private Certificate</a:t>
              </a:r>
            </a:p>
          </p:txBody>
        </p:sp>
        <p:sp>
          <p:nvSpPr>
            <p:cNvPr id="80" name="Document 7">
              <a:extLst>
                <a:ext uri="{FF2B5EF4-FFF2-40B4-BE49-F238E27FC236}">
                  <a16:creationId xmlns:a16="http://schemas.microsoft.com/office/drawing/2014/main" id="{0B09A05A-92C3-4BB4-BE05-A7D1D01F06BA}"/>
                </a:ext>
              </a:extLst>
            </p:cNvPr>
            <p:cNvSpPr/>
            <p:nvPr/>
          </p:nvSpPr>
          <p:spPr>
            <a:xfrm>
              <a:off x="3866031" y="1348468"/>
              <a:ext cx="1900019" cy="642671"/>
            </a:xfrm>
            <a:prstGeom prst="flowChartDocument">
              <a:avLst/>
            </a:prstGeom>
            <a:solidFill>
              <a:srgbClr val="92D050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Identity CA Private Certificate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BD6BE42-33CF-47C4-83B0-90E6EBFF4193}"/>
              </a:ext>
            </a:extLst>
          </p:cNvPr>
          <p:cNvCxnSpPr>
            <a:stCxn id="80" idx="2"/>
            <a:endCxn id="50" idx="0"/>
          </p:cNvCxnSpPr>
          <p:nvPr/>
        </p:nvCxnSpPr>
        <p:spPr bwMode="auto">
          <a:xfrm flipH="1">
            <a:off x="2010841" y="1948651"/>
            <a:ext cx="2805200" cy="127114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50000"/>
                <a:alpha val="4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835E9A2-91B4-4E2C-BC16-DB251CFC1074}"/>
              </a:ext>
            </a:extLst>
          </p:cNvPr>
          <p:cNvCxnSpPr>
            <a:cxnSpLocks/>
            <a:stCxn id="80" idx="2"/>
            <a:endCxn id="40" idx="0"/>
          </p:cNvCxnSpPr>
          <p:nvPr/>
        </p:nvCxnSpPr>
        <p:spPr bwMode="auto">
          <a:xfrm>
            <a:off x="4816041" y="1948651"/>
            <a:ext cx="1037943" cy="324469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50000"/>
                <a:alpha val="4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510F9CE-E270-4442-829C-E3C94ED1A942}"/>
              </a:ext>
            </a:extLst>
          </p:cNvPr>
          <p:cNvCxnSpPr>
            <a:cxnSpLocks/>
            <a:stCxn id="80" idx="2"/>
            <a:endCxn id="57" idx="0"/>
          </p:cNvCxnSpPr>
          <p:nvPr/>
        </p:nvCxnSpPr>
        <p:spPr bwMode="auto">
          <a:xfrm>
            <a:off x="4816041" y="1948651"/>
            <a:ext cx="4813209" cy="127114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50000"/>
                <a:alpha val="4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CEC24ED-1E9E-4F41-80C5-DFA570933A52}"/>
              </a:ext>
            </a:extLst>
          </p:cNvPr>
          <p:cNvCxnSpPr>
            <a:cxnSpLocks/>
            <a:stCxn id="79" idx="2"/>
            <a:endCxn id="55" idx="3"/>
          </p:cNvCxnSpPr>
          <p:nvPr/>
        </p:nvCxnSpPr>
        <p:spPr bwMode="auto">
          <a:xfrm flipH="1">
            <a:off x="3996791" y="1948345"/>
            <a:ext cx="3049219" cy="136473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0ED1C03-94B7-4D39-A626-2D30AD2688E2}"/>
              </a:ext>
            </a:extLst>
          </p:cNvPr>
          <p:cNvCxnSpPr>
            <a:cxnSpLocks/>
            <a:stCxn id="79" idx="2"/>
            <a:endCxn id="36" idx="0"/>
          </p:cNvCxnSpPr>
          <p:nvPr/>
        </p:nvCxnSpPr>
        <p:spPr bwMode="auto">
          <a:xfrm flipH="1">
            <a:off x="4255081" y="1948345"/>
            <a:ext cx="2790929" cy="325021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89B8D89-C094-47CF-B7B2-F1ED830C921A}"/>
              </a:ext>
            </a:extLst>
          </p:cNvPr>
          <p:cNvCxnSpPr>
            <a:cxnSpLocks/>
            <a:stCxn id="79" idx="2"/>
            <a:endCxn id="41" idx="0"/>
          </p:cNvCxnSpPr>
          <p:nvPr/>
        </p:nvCxnSpPr>
        <p:spPr bwMode="auto">
          <a:xfrm>
            <a:off x="7046010" y="1948345"/>
            <a:ext cx="392712" cy="324848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FF1EF7E-6E5A-4959-943B-DA471527AA1D}"/>
              </a:ext>
            </a:extLst>
          </p:cNvPr>
          <p:cNvCxnSpPr>
            <a:cxnSpLocks/>
            <a:stCxn id="79" idx="2"/>
          </p:cNvCxnSpPr>
          <p:nvPr/>
        </p:nvCxnSpPr>
        <p:spPr bwMode="auto">
          <a:xfrm>
            <a:off x="7046010" y="1948345"/>
            <a:ext cx="589434" cy="139869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76510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5E8B-369F-430B-919B-B30A7B64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23" y="11489"/>
            <a:ext cx="11006952" cy="638175"/>
          </a:xfrm>
        </p:spPr>
        <p:txBody>
          <a:bodyPr/>
          <a:lstStyle/>
          <a:p>
            <a:r>
              <a:rPr lang="en-US" sz="2800" dirty="0"/>
              <a:t>Using OMG DDS with distributed LVC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38783-70B3-4A8F-BA4C-B6636546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54" y="983894"/>
            <a:ext cx="10928351" cy="4890211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Can leverage/ integrate existing system software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Over one thousand separate DoD systems (Navy, Air, Army) use OMG DDS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is mandated by Navy OA for combat management systems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specified by US DoD for the unmanned vehicle control (OSD-UCS)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specified by UK-MOD for army vehicle communications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is a transport for MOSA standards, FACE, SOSA, OMS, UCI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With OMG DDS, simulation systems could easily reuse and integrate software components from actual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has already been happening for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54358-2BFF-469B-818F-5CA2829A5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8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IIoT Connectivity Stack Model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0" y="2633695"/>
            <a:ext cx="1288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dk1"/>
                </a:solidFill>
                <a:latin typeface="Helvetica" charset="0"/>
                <a:ea typeface="+mn-ea"/>
                <a:cs typeface="Helvetica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Connectivity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7200" y="1260512"/>
            <a:ext cx="11301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7200" y="4309521"/>
            <a:ext cx="117500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dk1"/>
                </a:solidFill>
                <a:latin typeface="Helvetica" charset="0"/>
                <a:ea typeface="+mn-ea"/>
                <a:cs typeface="Helvetica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457200" y="1886989"/>
            <a:ext cx="100584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57200" y="3715789"/>
            <a:ext cx="100584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7200" y="3027755"/>
            <a:ext cx="1138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IICF Focus</a:t>
            </a:r>
            <a:endParaRPr lang="en-US" sz="1400" b="1" i="1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32202" y="679413"/>
            <a:ext cx="8801177" cy="5693678"/>
            <a:chOff x="1632202" y="1078424"/>
            <a:chExt cx="8801177" cy="5693678"/>
          </a:xfrm>
        </p:grpSpPr>
        <p:sp>
          <p:nvSpPr>
            <p:cNvPr id="44" name="Left-Right Arrow 43"/>
            <p:cNvSpPr/>
            <p:nvPr/>
          </p:nvSpPr>
          <p:spPr>
            <a:xfrm>
              <a:off x="4705280" y="1463041"/>
              <a:ext cx="2791927" cy="710194"/>
            </a:xfrm>
            <a:prstGeom prst="leftRightArrow">
              <a:avLst/>
            </a:prstGeom>
            <a:solidFill>
              <a:srgbClr val="7030A0">
                <a:alpha val="25098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(Data in Context)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32202" y="1078424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Participant X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778286" y="1463040"/>
              <a:ext cx="2843347" cy="5303519"/>
              <a:chOff x="1778286" y="1280160"/>
              <a:chExt cx="2843347" cy="5303519"/>
            </a:xfrm>
          </p:grpSpPr>
          <p:sp>
            <p:nvSpPr>
              <p:cNvPr id="68" name="직사각형 50"/>
              <p:cNvSpPr/>
              <p:nvPr/>
            </p:nvSpPr>
            <p:spPr>
              <a:xfrm>
                <a:off x="2010032" y="3111537"/>
                <a:ext cx="2397211" cy="736562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565311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64746"/>
                  <a:gd name="connsiteX1" fmla="*/ 1732492 w 1732492"/>
                  <a:gd name="connsiteY1" fmla="*/ 0 h 764746"/>
                  <a:gd name="connsiteX2" fmla="*/ 1156295 w 1732492"/>
                  <a:gd name="connsiteY2" fmla="*/ 759512 h 764746"/>
                  <a:gd name="connsiteX3" fmla="*/ 566482 w 1732492"/>
                  <a:gd name="connsiteY3" fmla="*/ 764746 h 764746"/>
                  <a:gd name="connsiteX4" fmla="*/ 0 w 1732492"/>
                  <a:gd name="connsiteY4" fmla="*/ 0 h 764746"/>
                  <a:gd name="connsiteX0" fmla="*/ 0 w 1732492"/>
                  <a:gd name="connsiteY0" fmla="*/ 0 h 772372"/>
                  <a:gd name="connsiteX1" fmla="*/ 1732492 w 1732492"/>
                  <a:gd name="connsiteY1" fmla="*/ 0 h 772372"/>
                  <a:gd name="connsiteX2" fmla="*/ 1156295 w 1732492"/>
                  <a:gd name="connsiteY2" fmla="*/ 759512 h 772372"/>
                  <a:gd name="connsiteX3" fmla="*/ 473592 w 1732492"/>
                  <a:gd name="connsiteY3" fmla="*/ 772372 h 772372"/>
                  <a:gd name="connsiteX4" fmla="*/ 0 w 1732492"/>
                  <a:gd name="connsiteY4" fmla="*/ 0 h 772372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156295 w 1732492"/>
                  <a:gd name="connsiteY2" fmla="*/ 759512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51840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2492" h="764747">
                    <a:moveTo>
                      <a:pt x="0" y="0"/>
                    </a:moveTo>
                    <a:lnTo>
                      <a:pt x="1732492" y="0"/>
                    </a:lnTo>
                    <a:cubicBezTo>
                      <a:pt x="1519622" y="529491"/>
                      <a:pt x="1363507" y="448257"/>
                      <a:pt x="1262456" y="763325"/>
                    </a:cubicBezTo>
                    <a:lnTo>
                      <a:pt x="468284" y="764747"/>
                    </a:lnTo>
                    <a:cubicBezTo>
                      <a:pt x="374982" y="462419"/>
                      <a:pt x="204822" y="552161"/>
                      <a:pt x="0" y="0"/>
                    </a:cubicBezTo>
                    <a:close/>
                  </a:path>
                </a:pathLst>
              </a:custGeom>
              <a:solidFill>
                <a:srgbClr val="92D050">
                  <a:alpha val="25098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52"/>
              <p:cNvSpPr/>
              <p:nvPr/>
            </p:nvSpPr>
            <p:spPr>
              <a:xfrm>
                <a:off x="1909590" y="4934088"/>
                <a:ext cx="2574276" cy="737768"/>
              </a:xfrm>
              <a:custGeom>
                <a:avLst/>
                <a:gdLst>
                  <a:gd name="connsiteX0" fmla="*/ 0 w 2456687"/>
                  <a:gd name="connsiteY0" fmla="*/ 0 h 755981"/>
                  <a:gd name="connsiteX1" fmla="*/ 2456687 w 2456687"/>
                  <a:gd name="connsiteY1" fmla="*/ 0 h 755981"/>
                  <a:gd name="connsiteX2" fmla="*/ 2456687 w 2456687"/>
                  <a:gd name="connsiteY2" fmla="*/ 755981 h 755981"/>
                  <a:gd name="connsiteX3" fmla="*/ 0 w 2456687"/>
                  <a:gd name="connsiteY3" fmla="*/ 755981 h 755981"/>
                  <a:gd name="connsiteX4" fmla="*/ 0 w 2456687"/>
                  <a:gd name="connsiteY4" fmla="*/ 0 h 755981"/>
                  <a:gd name="connsiteX0" fmla="*/ 208299 w 2664986"/>
                  <a:gd name="connsiteY0" fmla="*/ 0 h 759512"/>
                  <a:gd name="connsiteX1" fmla="*/ 2664986 w 2664986"/>
                  <a:gd name="connsiteY1" fmla="*/ 0 h 759512"/>
                  <a:gd name="connsiteX2" fmla="*/ 2664986 w 2664986"/>
                  <a:gd name="connsiteY2" fmla="*/ 755981 h 759512"/>
                  <a:gd name="connsiteX3" fmla="*/ 0 w 2664986"/>
                  <a:gd name="connsiteY3" fmla="*/ 759512 h 759512"/>
                  <a:gd name="connsiteX4" fmla="*/ 208299 w 2664986"/>
                  <a:gd name="connsiteY4" fmla="*/ 0 h 759512"/>
                  <a:gd name="connsiteX0" fmla="*/ 208299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208299 w 2862694"/>
                  <a:gd name="connsiteY4" fmla="*/ 0 h 759512"/>
                  <a:gd name="connsiteX0" fmla="*/ 187693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684630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700804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0804 w 2834360"/>
                  <a:gd name="connsiteY4" fmla="*/ 0 h 762187"/>
                  <a:gd name="connsiteX0" fmla="*/ 704848 w 2834360"/>
                  <a:gd name="connsiteY0" fmla="*/ 3814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4848 w 2834360"/>
                  <a:gd name="connsiteY4" fmla="*/ 3814 h 762187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360" h="766000">
                    <a:moveTo>
                      <a:pt x="704848" y="7627"/>
                    </a:moveTo>
                    <a:lnTo>
                      <a:pt x="2148551" y="0"/>
                    </a:lnTo>
                    <a:cubicBezTo>
                      <a:pt x="2502497" y="337688"/>
                      <a:pt x="2597340" y="347633"/>
                      <a:pt x="2834360" y="763325"/>
                    </a:cubicBezTo>
                    <a:lnTo>
                      <a:pt x="0" y="766000"/>
                    </a:lnTo>
                    <a:cubicBezTo>
                      <a:pt x="245202" y="324412"/>
                      <a:pt x="350416" y="353734"/>
                      <a:pt x="704848" y="7627"/>
                    </a:cubicBezTo>
                    <a:close/>
                  </a:path>
                </a:pathLst>
              </a:custGeom>
              <a:solidFill>
                <a:srgbClr val="002060">
                  <a:alpha val="25098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9"/>
              <p:cNvSpPr/>
              <p:nvPr/>
            </p:nvSpPr>
            <p:spPr>
              <a:xfrm>
                <a:off x="1778286" y="2194560"/>
                <a:ext cx="2840043" cy="731520"/>
              </a:xfrm>
              <a:custGeom>
                <a:avLst/>
                <a:gdLst>
                  <a:gd name="connsiteX0" fmla="*/ 0 w 2831279"/>
                  <a:gd name="connsiteY0" fmla="*/ 0 h 731520"/>
                  <a:gd name="connsiteX1" fmla="*/ 2831279 w 2831279"/>
                  <a:gd name="connsiteY1" fmla="*/ 0 h 731520"/>
                  <a:gd name="connsiteX2" fmla="*/ 2831279 w 2831279"/>
                  <a:gd name="connsiteY2" fmla="*/ 731520 h 731520"/>
                  <a:gd name="connsiteX3" fmla="*/ 0 w 2831279"/>
                  <a:gd name="connsiteY3" fmla="*/ 731520 h 731520"/>
                  <a:gd name="connsiteX4" fmla="*/ 0 w 2831279"/>
                  <a:gd name="connsiteY4" fmla="*/ 0 h 731520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831279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5468"/>
                  <a:gd name="connsiteY0" fmla="*/ 0 h 734096"/>
                  <a:gd name="connsiteX1" fmla="*/ 2831279 w 2835468"/>
                  <a:gd name="connsiteY1" fmla="*/ 0 h 734096"/>
                  <a:gd name="connsiteX2" fmla="*/ 2684460 w 2835468"/>
                  <a:gd name="connsiteY2" fmla="*/ 731520 h 734096"/>
                  <a:gd name="connsiteX3" fmla="*/ 149395 w 2835468"/>
                  <a:gd name="connsiteY3" fmla="*/ 734096 h 734096"/>
                  <a:gd name="connsiteX4" fmla="*/ 0 w 2835468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47100"/>
                  <a:gd name="connsiteY0" fmla="*/ 0 h 734096"/>
                  <a:gd name="connsiteX1" fmla="*/ 2831279 w 2847100"/>
                  <a:gd name="connsiteY1" fmla="*/ 0 h 734096"/>
                  <a:gd name="connsiteX2" fmla="*/ 2684460 w 2847100"/>
                  <a:gd name="connsiteY2" fmla="*/ 731520 h 734096"/>
                  <a:gd name="connsiteX3" fmla="*/ 149395 w 2847100"/>
                  <a:gd name="connsiteY3" fmla="*/ 734096 h 734096"/>
                  <a:gd name="connsiteX4" fmla="*/ 0 w 28471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76000"/>
                  <a:gd name="connsiteY0" fmla="*/ 0 h 734096"/>
                  <a:gd name="connsiteX1" fmla="*/ 2831279 w 2876000"/>
                  <a:gd name="connsiteY1" fmla="*/ 0 h 734096"/>
                  <a:gd name="connsiteX2" fmla="*/ 2684460 w 2876000"/>
                  <a:gd name="connsiteY2" fmla="*/ 731520 h 734096"/>
                  <a:gd name="connsiteX3" fmla="*/ 149395 w 2876000"/>
                  <a:gd name="connsiteY3" fmla="*/ 734096 h 734096"/>
                  <a:gd name="connsiteX4" fmla="*/ 0 w 28760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60220"/>
                  <a:gd name="connsiteY0" fmla="*/ 0 h 734096"/>
                  <a:gd name="connsiteX1" fmla="*/ 2831279 w 2860220"/>
                  <a:gd name="connsiteY1" fmla="*/ 0 h 734096"/>
                  <a:gd name="connsiteX2" fmla="*/ 2721530 w 2860220"/>
                  <a:gd name="connsiteY2" fmla="*/ 731520 h 734096"/>
                  <a:gd name="connsiteX3" fmla="*/ 149395 w 2860220"/>
                  <a:gd name="connsiteY3" fmla="*/ 734096 h 734096"/>
                  <a:gd name="connsiteX4" fmla="*/ 0 w 2860220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1520"/>
                  <a:gd name="connsiteX1" fmla="*/ 2831279 w 2837154"/>
                  <a:gd name="connsiteY1" fmla="*/ 0 h 731520"/>
                  <a:gd name="connsiteX2" fmla="*/ 2721530 w 2837154"/>
                  <a:gd name="connsiteY2" fmla="*/ 731520 h 731520"/>
                  <a:gd name="connsiteX3" fmla="*/ 137038 w 2837154"/>
                  <a:gd name="connsiteY3" fmla="*/ 729977 h 731520"/>
                  <a:gd name="connsiteX4" fmla="*/ 0 w 2837154"/>
                  <a:gd name="connsiteY4" fmla="*/ 0 h 731520"/>
                  <a:gd name="connsiteX0" fmla="*/ 2889 w 2840043"/>
                  <a:gd name="connsiteY0" fmla="*/ 0 h 731520"/>
                  <a:gd name="connsiteX1" fmla="*/ 2834168 w 2840043"/>
                  <a:gd name="connsiteY1" fmla="*/ 0 h 731520"/>
                  <a:gd name="connsiteX2" fmla="*/ 2724419 w 2840043"/>
                  <a:gd name="connsiteY2" fmla="*/ 731520 h 731520"/>
                  <a:gd name="connsiteX3" fmla="*/ 139927 w 2840043"/>
                  <a:gd name="connsiteY3" fmla="*/ 729977 h 731520"/>
                  <a:gd name="connsiteX4" fmla="*/ 2889 w 2840043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043" h="731520">
                    <a:moveTo>
                      <a:pt x="2889" y="0"/>
                    </a:moveTo>
                    <a:lnTo>
                      <a:pt x="2834168" y="0"/>
                    </a:lnTo>
                    <a:cubicBezTo>
                      <a:pt x="2839284" y="164710"/>
                      <a:pt x="2868628" y="438209"/>
                      <a:pt x="2724419" y="731520"/>
                    </a:cubicBezTo>
                    <a:lnTo>
                      <a:pt x="139927" y="729977"/>
                    </a:lnTo>
                    <a:cubicBezTo>
                      <a:pt x="12357" y="408005"/>
                      <a:pt x="-9086" y="304592"/>
                      <a:pt x="2889" y="0"/>
                    </a:cubicBezTo>
                    <a:close/>
                  </a:path>
                </a:pathLst>
              </a:custGeom>
              <a:solidFill>
                <a:srgbClr val="FFC000">
                  <a:alpha val="25098"/>
                </a:srgbClr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Framework</a:t>
                </a:r>
              </a:p>
            </p:txBody>
          </p:sp>
          <p:sp>
            <p:nvSpPr>
              <p:cNvPr id="77" name="직사각형 53"/>
              <p:cNvSpPr/>
              <p:nvPr/>
            </p:nvSpPr>
            <p:spPr>
              <a:xfrm>
                <a:off x="1781175" y="1280160"/>
                <a:ext cx="2831279" cy="731520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Distributed Data </a:t>
                </a:r>
              </a:p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Interoperability and Management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직사각형 52"/>
              <p:cNvSpPr/>
              <p:nvPr/>
            </p:nvSpPr>
            <p:spPr>
              <a:xfrm>
                <a:off x="1780241" y="5844814"/>
                <a:ext cx="2841392" cy="738865"/>
              </a:xfrm>
              <a:custGeom>
                <a:avLst/>
                <a:gdLst>
                  <a:gd name="connsiteX0" fmla="*/ 0 w 2834360"/>
                  <a:gd name="connsiteY0" fmla="*/ 0 h 731520"/>
                  <a:gd name="connsiteX1" fmla="*/ 2834360 w 2834360"/>
                  <a:gd name="connsiteY1" fmla="*/ 0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0 w 2834360"/>
                  <a:gd name="connsiteY0" fmla="*/ 0 h 731520"/>
                  <a:gd name="connsiteX1" fmla="*/ 2790293 w 2834360"/>
                  <a:gd name="connsiteY1" fmla="*/ 3672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40395 w 2834360"/>
                  <a:gd name="connsiteY0" fmla="*/ 0 h 735192"/>
                  <a:gd name="connsiteX1" fmla="*/ 2790293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40395 w 2834360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83410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51412 w 2834360"/>
                  <a:gd name="connsiteY0" fmla="*/ 0 h 735192"/>
                  <a:gd name="connsiteX1" fmla="*/ 2782949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51412 w 2834360"/>
                  <a:gd name="connsiteY4" fmla="*/ 0 h 735192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79277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7693 w 2835952"/>
                  <a:gd name="connsiteY0" fmla="*/ 0 h 738865"/>
                  <a:gd name="connsiteX1" fmla="*/ 2780869 w 2835952"/>
                  <a:gd name="connsiteY1" fmla="*/ 11017 h 738865"/>
                  <a:gd name="connsiteX2" fmla="*/ 2835952 w 2835952"/>
                  <a:gd name="connsiteY2" fmla="*/ 738865 h 738865"/>
                  <a:gd name="connsiteX3" fmla="*/ 1592 w 2835952"/>
                  <a:gd name="connsiteY3" fmla="*/ 738865 h 738865"/>
                  <a:gd name="connsiteX4" fmla="*/ 67693 w 2835952"/>
                  <a:gd name="connsiteY4" fmla="*/ 0 h 738865"/>
                  <a:gd name="connsiteX0" fmla="*/ 67693 w 2843027"/>
                  <a:gd name="connsiteY0" fmla="*/ 0 h 738865"/>
                  <a:gd name="connsiteX1" fmla="*/ 2780869 w 2843027"/>
                  <a:gd name="connsiteY1" fmla="*/ 11017 h 738865"/>
                  <a:gd name="connsiteX2" fmla="*/ 2835952 w 2843027"/>
                  <a:gd name="connsiteY2" fmla="*/ 738865 h 738865"/>
                  <a:gd name="connsiteX3" fmla="*/ 1592 w 2843027"/>
                  <a:gd name="connsiteY3" fmla="*/ 738865 h 738865"/>
                  <a:gd name="connsiteX4" fmla="*/ 67693 w 2843027"/>
                  <a:gd name="connsiteY4" fmla="*/ 0 h 738865"/>
                  <a:gd name="connsiteX0" fmla="*/ 67693 w 2842049"/>
                  <a:gd name="connsiteY0" fmla="*/ 0 h 738865"/>
                  <a:gd name="connsiteX1" fmla="*/ 2775718 w 2842049"/>
                  <a:gd name="connsiteY1" fmla="*/ 11017 h 738865"/>
                  <a:gd name="connsiteX2" fmla="*/ 2835952 w 2842049"/>
                  <a:gd name="connsiteY2" fmla="*/ 738865 h 738865"/>
                  <a:gd name="connsiteX3" fmla="*/ 1592 w 2842049"/>
                  <a:gd name="connsiteY3" fmla="*/ 738865 h 738865"/>
                  <a:gd name="connsiteX4" fmla="*/ 67693 w 2842049"/>
                  <a:gd name="connsiteY4" fmla="*/ 0 h 738865"/>
                  <a:gd name="connsiteX0" fmla="*/ 77339 w 2841392"/>
                  <a:gd name="connsiteY0" fmla="*/ 0 h 738865"/>
                  <a:gd name="connsiteX1" fmla="*/ 2775061 w 2841392"/>
                  <a:gd name="connsiteY1" fmla="*/ 11017 h 738865"/>
                  <a:gd name="connsiteX2" fmla="*/ 2835295 w 2841392"/>
                  <a:gd name="connsiteY2" fmla="*/ 738865 h 738865"/>
                  <a:gd name="connsiteX3" fmla="*/ 935 w 2841392"/>
                  <a:gd name="connsiteY3" fmla="*/ 738865 h 738865"/>
                  <a:gd name="connsiteX4" fmla="*/ 77339 w 2841392"/>
                  <a:gd name="connsiteY4" fmla="*/ 0 h 73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1392" h="738865">
                    <a:moveTo>
                      <a:pt x="77339" y="0"/>
                    </a:moveTo>
                    <a:lnTo>
                      <a:pt x="2775061" y="11017"/>
                    </a:lnTo>
                    <a:cubicBezTo>
                      <a:pt x="2841163" y="352785"/>
                      <a:pt x="2849985" y="345685"/>
                      <a:pt x="2835295" y="738865"/>
                    </a:cubicBezTo>
                    <a:lnTo>
                      <a:pt x="935" y="738865"/>
                    </a:lnTo>
                    <a:cubicBezTo>
                      <a:pt x="-3962" y="346910"/>
                      <a:pt x="8790" y="340543"/>
                      <a:pt x="77339" y="0"/>
                    </a:cubicBezTo>
                    <a:close/>
                  </a:path>
                </a:pathLst>
              </a:custGeom>
              <a:solidFill>
                <a:srgbClr val="000000">
                  <a:alpha val="25098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Physical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직사각형 50"/>
              <p:cNvSpPr/>
              <p:nvPr/>
            </p:nvSpPr>
            <p:spPr>
              <a:xfrm>
                <a:off x="2647721" y="4020960"/>
                <a:ext cx="1100134" cy="737887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310073"/>
                  <a:gd name="connsiteY0" fmla="*/ 0 h 759512"/>
                  <a:gd name="connsiteX1" fmla="*/ 1119695 w 1310073"/>
                  <a:gd name="connsiteY1" fmla="*/ 0 h 759512"/>
                  <a:gd name="connsiteX2" fmla="*/ 1309274 w 1310073"/>
                  <a:gd name="connsiteY2" fmla="*/ 759512 h 759512"/>
                  <a:gd name="connsiteX3" fmla="*/ 398947 w 1310073"/>
                  <a:gd name="connsiteY3" fmla="*/ 755982 h 759512"/>
                  <a:gd name="connsiteX4" fmla="*/ 0 w 1310073"/>
                  <a:gd name="connsiteY4" fmla="*/ 0 h 759512"/>
                  <a:gd name="connsiteX0" fmla="*/ 0 w 1316077"/>
                  <a:gd name="connsiteY0" fmla="*/ 0 h 759512"/>
                  <a:gd name="connsiteX1" fmla="*/ 1119695 w 1316077"/>
                  <a:gd name="connsiteY1" fmla="*/ 0 h 759512"/>
                  <a:gd name="connsiteX2" fmla="*/ 1309274 w 1316077"/>
                  <a:gd name="connsiteY2" fmla="*/ 759512 h 759512"/>
                  <a:gd name="connsiteX3" fmla="*/ 398947 w 1316077"/>
                  <a:gd name="connsiteY3" fmla="*/ 755982 h 759512"/>
                  <a:gd name="connsiteX4" fmla="*/ 0 w 1316077"/>
                  <a:gd name="connsiteY4" fmla="*/ 0 h 759512"/>
                  <a:gd name="connsiteX0" fmla="*/ 0 w 1309274"/>
                  <a:gd name="connsiteY0" fmla="*/ 0 h 759512"/>
                  <a:gd name="connsiteX1" fmla="*/ 1119695 w 1309274"/>
                  <a:gd name="connsiteY1" fmla="*/ 0 h 759512"/>
                  <a:gd name="connsiteX2" fmla="*/ 1309274 w 1309274"/>
                  <a:gd name="connsiteY2" fmla="*/ 759512 h 759512"/>
                  <a:gd name="connsiteX3" fmla="*/ 398947 w 1309274"/>
                  <a:gd name="connsiteY3" fmla="*/ 755982 h 759512"/>
                  <a:gd name="connsiteX4" fmla="*/ 0 w 1309274"/>
                  <a:gd name="connsiteY4" fmla="*/ 0 h 759512"/>
                  <a:gd name="connsiteX0" fmla="*/ 185692 w 911796"/>
                  <a:gd name="connsiteY0" fmla="*/ 0 h 764682"/>
                  <a:gd name="connsiteX1" fmla="*/ 722217 w 911796"/>
                  <a:gd name="connsiteY1" fmla="*/ 5170 h 764682"/>
                  <a:gd name="connsiteX2" fmla="*/ 911796 w 911796"/>
                  <a:gd name="connsiteY2" fmla="*/ 764682 h 764682"/>
                  <a:gd name="connsiteX3" fmla="*/ 1469 w 911796"/>
                  <a:gd name="connsiteY3" fmla="*/ 761152 h 764682"/>
                  <a:gd name="connsiteX4" fmla="*/ 185692 w 911796"/>
                  <a:gd name="connsiteY4" fmla="*/ 0 h 764682"/>
                  <a:gd name="connsiteX0" fmla="*/ 206393 w 932497"/>
                  <a:gd name="connsiteY0" fmla="*/ 0 h 764682"/>
                  <a:gd name="connsiteX1" fmla="*/ 742918 w 932497"/>
                  <a:gd name="connsiteY1" fmla="*/ 5170 h 764682"/>
                  <a:gd name="connsiteX2" fmla="*/ 932497 w 932497"/>
                  <a:gd name="connsiteY2" fmla="*/ 764682 h 764682"/>
                  <a:gd name="connsiteX3" fmla="*/ 22170 w 932497"/>
                  <a:gd name="connsiteY3" fmla="*/ 761152 h 764682"/>
                  <a:gd name="connsiteX4" fmla="*/ 206393 w 932497"/>
                  <a:gd name="connsiteY4" fmla="*/ 0 h 764682"/>
                  <a:gd name="connsiteX0" fmla="*/ 196490 w 922594"/>
                  <a:gd name="connsiteY0" fmla="*/ 0 h 764682"/>
                  <a:gd name="connsiteX1" fmla="*/ 733015 w 922594"/>
                  <a:gd name="connsiteY1" fmla="*/ 5170 h 764682"/>
                  <a:gd name="connsiteX2" fmla="*/ 922594 w 922594"/>
                  <a:gd name="connsiteY2" fmla="*/ 764682 h 764682"/>
                  <a:gd name="connsiteX3" fmla="*/ 12267 w 922594"/>
                  <a:gd name="connsiteY3" fmla="*/ 761152 h 764682"/>
                  <a:gd name="connsiteX4" fmla="*/ 196490 w 922594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304783 w 910327"/>
                  <a:gd name="connsiteY0" fmla="*/ 0 h 761989"/>
                  <a:gd name="connsiteX1" fmla="*/ 720748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5436"/>
                  <a:gd name="connsiteY0" fmla="*/ 0 h 761989"/>
                  <a:gd name="connsiteX1" fmla="*/ 605297 w 915436"/>
                  <a:gd name="connsiteY1" fmla="*/ 2477 h 761989"/>
                  <a:gd name="connsiteX2" fmla="*/ 915436 w 915436"/>
                  <a:gd name="connsiteY2" fmla="*/ 761989 h 761989"/>
                  <a:gd name="connsiteX3" fmla="*/ 0 w 915436"/>
                  <a:gd name="connsiteY3" fmla="*/ 758459 h 761989"/>
                  <a:gd name="connsiteX4" fmla="*/ 304783 w 915436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258758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0 h 761989"/>
                  <a:gd name="connsiteX1" fmla="*/ 667063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5201 h 767190"/>
                  <a:gd name="connsiteX1" fmla="*/ 655410 w 917480"/>
                  <a:gd name="connsiteY1" fmla="*/ 0 h 767190"/>
                  <a:gd name="connsiteX2" fmla="*/ 917480 w 917480"/>
                  <a:gd name="connsiteY2" fmla="*/ 767190 h 767190"/>
                  <a:gd name="connsiteX3" fmla="*/ 0 w 917480"/>
                  <a:gd name="connsiteY3" fmla="*/ 763660 h 767190"/>
                  <a:gd name="connsiteX4" fmla="*/ 258758 w 917480"/>
                  <a:gd name="connsiteY4" fmla="*/ 5201 h 767190"/>
                  <a:gd name="connsiteX0" fmla="*/ 18414 w 677136"/>
                  <a:gd name="connsiteY0" fmla="*/ 5201 h 771338"/>
                  <a:gd name="connsiteX1" fmla="*/ 415066 w 677136"/>
                  <a:gd name="connsiteY1" fmla="*/ 0 h 771338"/>
                  <a:gd name="connsiteX2" fmla="*/ 677136 w 677136"/>
                  <a:gd name="connsiteY2" fmla="*/ 767190 h 771338"/>
                  <a:gd name="connsiteX3" fmla="*/ 0 w 677136"/>
                  <a:gd name="connsiteY3" fmla="*/ 771338 h 771338"/>
                  <a:gd name="connsiteX4" fmla="*/ 18414 w 6771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9856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  <a:gd name="connsiteX0" fmla="*/ 19856 w 435336"/>
                  <a:gd name="connsiteY0" fmla="*/ 1362 h 771338"/>
                  <a:gd name="connsiteX1" fmla="*/ 42089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336" h="771338">
                    <a:moveTo>
                      <a:pt x="19856" y="1362"/>
                    </a:moveTo>
                    <a:lnTo>
                      <a:pt x="420896" y="0"/>
                    </a:lnTo>
                    <a:cubicBezTo>
                      <a:pt x="407694" y="348577"/>
                      <a:pt x="398006" y="348232"/>
                      <a:pt x="435336" y="771029"/>
                    </a:cubicBezTo>
                    <a:lnTo>
                      <a:pt x="0" y="771338"/>
                    </a:lnTo>
                    <a:cubicBezTo>
                      <a:pt x="36189" y="331976"/>
                      <a:pt x="38629" y="329709"/>
                      <a:pt x="19856" y="1362"/>
                    </a:cubicBezTo>
                    <a:close/>
                  </a:path>
                </a:pathLst>
              </a:custGeom>
              <a:solidFill>
                <a:srgbClr val="00B0F0">
                  <a:alpha val="25098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Network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497206" y="1113968"/>
              <a:ext cx="14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Participant Y</a:t>
              </a:r>
            </a:p>
          </p:txBody>
        </p:sp>
        <p:sp>
          <p:nvSpPr>
            <p:cNvPr id="48" name="Left-Right Arrow 29"/>
            <p:cNvSpPr/>
            <p:nvPr/>
          </p:nvSpPr>
          <p:spPr>
            <a:xfrm>
              <a:off x="4705279" y="2426000"/>
              <a:ext cx="2791927" cy="710194"/>
            </a:xfrm>
            <a:prstGeom prst="leftRightArrow">
              <a:avLst/>
            </a:prstGeom>
            <a:solidFill>
              <a:srgbClr val="FFC000">
                <a:alpha val="25098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(State, Events, Streams)</a:t>
              </a:r>
            </a:p>
          </p:txBody>
        </p:sp>
        <p:sp>
          <p:nvSpPr>
            <p:cNvPr id="49" name="Left-Right Arrow 29"/>
            <p:cNvSpPr/>
            <p:nvPr/>
          </p:nvSpPr>
          <p:spPr>
            <a:xfrm>
              <a:off x="4705279" y="3309298"/>
              <a:ext cx="2791927" cy="710194"/>
            </a:xfrm>
            <a:prstGeom prst="leftRightArrow">
              <a:avLst/>
            </a:prstGeom>
            <a:solidFill>
              <a:srgbClr val="92D050">
                <a:alpha val="25098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Messages</a:t>
              </a:r>
            </a:p>
          </p:txBody>
        </p:sp>
        <p:sp>
          <p:nvSpPr>
            <p:cNvPr id="55" name="Left-Right Arrow 29"/>
            <p:cNvSpPr/>
            <p:nvPr/>
          </p:nvSpPr>
          <p:spPr>
            <a:xfrm>
              <a:off x="4705279" y="4218191"/>
              <a:ext cx="2791927" cy="710194"/>
            </a:xfrm>
            <a:prstGeom prst="leftRightArrow">
              <a:avLst/>
            </a:prstGeom>
            <a:solidFill>
              <a:srgbClr val="00B0F0">
                <a:alpha val="25098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Packets</a:t>
              </a:r>
            </a:p>
          </p:txBody>
        </p:sp>
        <p:sp>
          <p:nvSpPr>
            <p:cNvPr id="56" name="Left-Right Arrow 29"/>
            <p:cNvSpPr/>
            <p:nvPr/>
          </p:nvSpPr>
          <p:spPr>
            <a:xfrm>
              <a:off x="4705279" y="5137872"/>
              <a:ext cx="2791927" cy="710194"/>
            </a:xfrm>
            <a:prstGeom prst="leftRightArrow">
              <a:avLst/>
            </a:prstGeom>
            <a:solidFill>
              <a:srgbClr val="002060">
                <a:alpha val="25098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57" name="Left-Right Arrow 29"/>
            <p:cNvSpPr/>
            <p:nvPr/>
          </p:nvSpPr>
          <p:spPr>
            <a:xfrm>
              <a:off x="4705279" y="6045703"/>
              <a:ext cx="2791927" cy="710194"/>
            </a:xfrm>
            <a:prstGeom prst="leftRightArrow">
              <a:avLst/>
            </a:prstGeom>
            <a:solidFill>
              <a:srgbClr val="000000">
                <a:alpha val="25098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Bits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7590032" y="1468583"/>
              <a:ext cx="2843347" cy="5303519"/>
              <a:chOff x="1778286" y="1280160"/>
              <a:chExt cx="2843347" cy="5303519"/>
            </a:xfrm>
          </p:grpSpPr>
          <p:sp>
            <p:nvSpPr>
              <p:cNvPr id="62" name="직사각형 50"/>
              <p:cNvSpPr/>
              <p:nvPr/>
            </p:nvSpPr>
            <p:spPr>
              <a:xfrm>
                <a:off x="2010032" y="3111537"/>
                <a:ext cx="2397211" cy="736562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565311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64746"/>
                  <a:gd name="connsiteX1" fmla="*/ 1732492 w 1732492"/>
                  <a:gd name="connsiteY1" fmla="*/ 0 h 764746"/>
                  <a:gd name="connsiteX2" fmla="*/ 1156295 w 1732492"/>
                  <a:gd name="connsiteY2" fmla="*/ 759512 h 764746"/>
                  <a:gd name="connsiteX3" fmla="*/ 566482 w 1732492"/>
                  <a:gd name="connsiteY3" fmla="*/ 764746 h 764746"/>
                  <a:gd name="connsiteX4" fmla="*/ 0 w 1732492"/>
                  <a:gd name="connsiteY4" fmla="*/ 0 h 764746"/>
                  <a:gd name="connsiteX0" fmla="*/ 0 w 1732492"/>
                  <a:gd name="connsiteY0" fmla="*/ 0 h 772372"/>
                  <a:gd name="connsiteX1" fmla="*/ 1732492 w 1732492"/>
                  <a:gd name="connsiteY1" fmla="*/ 0 h 772372"/>
                  <a:gd name="connsiteX2" fmla="*/ 1156295 w 1732492"/>
                  <a:gd name="connsiteY2" fmla="*/ 759512 h 772372"/>
                  <a:gd name="connsiteX3" fmla="*/ 473592 w 1732492"/>
                  <a:gd name="connsiteY3" fmla="*/ 772372 h 772372"/>
                  <a:gd name="connsiteX4" fmla="*/ 0 w 1732492"/>
                  <a:gd name="connsiteY4" fmla="*/ 0 h 772372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156295 w 1732492"/>
                  <a:gd name="connsiteY2" fmla="*/ 759512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51840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2492" h="764747">
                    <a:moveTo>
                      <a:pt x="0" y="0"/>
                    </a:moveTo>
                    <a:lnTo>
                      <a:pt x="1732492" y="0"/>
                    </a:lnTo>
                    <a:cubicBezTo>
                      <a:pt x="1519622" y="529491"/>
                      <a:pt x="1363507" y="448257"/>
                      <a:pt x="1262456" y="763325"/>
                    </a:cubicBezTo>
                    <a:lnTo>
                      <a:pt x="468284" y="764747"/>
                    </a:lnTo>
                    <a:cubicBezTo>
                      <a:pt x="374982" y="462419"/>
                      <a:pt x="204822" y="552161"/>
                      <a:pt x="0" y="0"/>
                    </a:cubicBezTo>
                    <a:close/>
                  </a:path>
                </a:pathLst>
              </a:custGeom>
              <a:solidFill>
                <a:srgbClr val="92D050">
                  <a:alpha val="25098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직사각형 52"/>
              <p:cNvSpPr/>
              <p:nvPr/>
            </p:nvSpPr>
            <p:spPr>
              <a:xfrm>
                <a:off x="1909590" y="4934088"/>
                <a:ext cx="2574276" cy="737768"/>
              </a:xfrm>
              <a:custGeom>
                <a:avLst/>
                <a:gdLst>
                  <a:gd name="connsiteX0" fmla="*/ 0 w 2456687"/>
                  <a:gd name="connsiteY0" fmla="*/ 0 h 755981"/>
                  <a:gd name="connsiteX1" fmla="*/ 2456687 w 2456687"/>
                  <a:gd name="connsiteY1" fmla="*/ 0 h 755981"/>
                  <a:gd name="connsiteX2" fmla="*/ 2456687 w 2456687"/>
                  <a:gd name="connsiteY2" fmla="*/ 755981 h 755981"/>
                  <a:gd name="connsiteX3" fmla="*/ 0 w 2456687"/>
                  <a:gd name="connsiteY3" fmla="*/ 755981 h 755981"/>
                  <a:gd name="connsiteX4" fmla="*/ 0 w 2456687"/>
                  <a:gd name="connsiteY4" fmla="*/ 0 h 755981"/>
                  <a:gd name="connsiteX0" fmla="*/ 208299 w 2664986"/>
                  <a:gd name="connsiteY0" fmla="*/ 0 h 759512"/>
                  <a:gd name="connsiteX1" fmla="*/ 2664986 w 2664986"/>
                  <a:gd name="connsiteY1" fmla="*/ 0 h 759512"/>
                  <a:gd name="connsiteX2" fmla="*/ 2664986 w 2664986"/>
                  <a:gd name="connsiteY2" fmla="*/ 755981 h 759512"/>
                  <a:gd name="connsiteX3" fmla="*/ 0 w 2664986"/>
                  <a:gd name="connsiteY3" fmla="*/ 759512 h 759512"/>
                  <a:gd name="connsiteX4" fmla="*/ 208299 w 2664986"/>
                  <a:gd name="connsiteY4" fmla="*/ 0 h 759512"/>
                  <a:gd name="connsiteX0" fmla="*/ 208299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208299 w 2862694"/>
                  <a:gd name="connsiteY4" fmla="*/ 0 h 759512"/>
                  <a:gd name="connsiteX0" fmla="*/ 187693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684630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700804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0804 w 2834360"/>
                  <a:gd name="connsiteY4" fmla="*/ 0 h 762187"/>
                  <a:gd name="connsiteX0" fmla="*/ 704848 w 2834360"/>
                  <a:gd name="connsiteY0" fmla="*/ 3814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4848 w 2834360"/>
                  <a:gd name="connsiteY4" fmla="*/ 3814 h 762187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360" h="766000">
                    <a:moveTo>
                      <a:pt x="704848" y="7627"/>
                    </a:moveTo>
                    <a:lnTo>
                      <a:pt x="2148551" y="0"/>
                    </a:lnTo>
                    <a:cubicBezTo>
                      <a:pt x="2502497" y="337688"/>
                      <a:pt x="2597340" y="347633"/>
                      <a:pt x="2834360" y="763325"/>
                    </a:cubicBezTo>
                    <a:lnTo>
                      <a:pt x="0" y="766000"/>
                    </a:lnTo>
                    <a:cubicBezTo>
                      <a:pt x="245202" y="324412"/>
                      <a:pt x="350416" y="353734"/>
                      <a:pt x="704848" y="7627"/>
                    </a:cubicBezTo>
                    <a:close/>
                  </a:path>
                </a:pathLst>
              </a:custGeom>
              <a:solidFill>
                <a:srgbClr val="002060">
                  <a:alpha val="25098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9"/>
              <p:cNvSpPr/>
              <p:nvPr/>
            </p:nvSpPr>
            <p:spPr>
              <a:xfrm>
                <a:off x="1778286" y="2194560"/>
                <a:ext cx="2840043" cy="731520"/>
              </a:xfrm>
              <a:custGeom>
                <a:avLst/>
                <a:gdLst>
                  <a:gd name="connsiteX0" fmla="*/ 0 w 2831279"/>
                  <a:gd name="connsiteY0" fmla="*/ 0 h 731520"/>
                  <a:gd name="connsiteX1" fmla="*/ 2831279 w 2831279"/>
                  <a:gd name="connsiteY1" fmla="*/ 0 h 731520"/>
                  <a:gd name="connsiteX2" fmla="*/ 2831279 w 2831279"/>
                  <a:gd name="connsiteY2" fmla="*/ 731520 h 731520"/>
                  <a:gd name="connsiteX3" fmla="*/ 0 w 2831279"/>
                  <a:gd name="connsiteY3" fmla="*/ 731520 h 731520"/>
                  <a:gd name="connsiteX4" fmla="*/ 0 w 2831279"/>
                  <a:gd name="connsiteY4" fmla="*/ 0 h 731520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831279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5468"/>
                  <a:gd name="connsiteY0" fmla="*/ 0 h 734096"/>
                  <a:gd name="connsiteX1" fmla="*/ 2831279 w 2835468"/>
                  <a:gd name="connsiteY1" fmla="*/ 0 h 734096"/>
                  <a:gd name="connsiteX2" fmla="*/ 2684460 w 2835468"/>
                  <a:gd name="connsiteY2" fmla="*/ 731520 h 734096"/>
                  <a:gd name="connsiteX3" fmla="*/ 149395 w 2835468"/>
                  <a:gd name="connsiteY3" fmla="*/ 734096 h 734096"/>
                  <a:gd name="connsiteX4" fmla="*/ 0 w 2835468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47100"/>
                  <a:gd name="connsiteY0" fmla="*/ 0 h 734096"/>
                  <a:gd name="connsiteX1" fmla="*/ 2831279 w 2847100"/>
                  <a:gd name="connsiteY1" fmla="*/ 0 h 734096"/>
                  <a:gd name="connsiteX2" fmla="*/ 2684460 w 2847100"/>
                  <a:gd name="connsiteY2" fmla="*/ 731520 h 734096"/>
                  <a:gd name="connsiteX3" fmla="*/ 149395 w 2847100"/>
                  <a:gd name="connsiteY3" fmla="*/ 734096 h 734096"/>
                  <a:gd name="connsiteX4" fmla="*/ 0 w 28471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76000"/>
                  <a:gd name="connsiteY0" fmla="*/ 0 h 734096"/>
                  <a:gd name="connsiteX1" fmla="*/ 2831279 w 2876000"/>
                  <a:gd name="connsiteY1" fmla="*/ 0 h 734096"/>
                  <a:gd name="connsiteX2" fmla="*/ 2684460 w 2876000"/>
                  <a:gd name="connsiteY2" fmla="*/ 731520 h 734096"/>
                  <a:gd name="connsiteX3" fmla="*/ 149395 w 2876000"/>
                  <a:gd name="connsiteY3" fmla="*/ 734096 h 734096"/>
                  <a:gd name="connsiteX4" fmla="*/ 0 w 28760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60220"/>
                  <a:gd name="connsiteY0" fmla="*/ 0 h 734096"/>
                  <a:gd name="connsiteX1" fmla="*/ 2831279 w 2860220"/>
                  <a:gd name="connsiteY1" fmla="*/ 0 h 734096"/>
                  <a:gd name="connsiteX2" fmla="*/ 2721530 w 2860220"/>
                  <a:gd name="connsiteY2" fmla="*/ 731520 h 734096"/>
                  <a:gd name="connsiteX3" fmla="*/ 149395 w 2860220"/>
                  <a:gd name="connsiteY3" fmla="*/ 734096 h 734096"/>
                  <a:gd name="connsiteX4" fmla="*/ 0 w 2860220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1520"/>
                  <a:gd name="connsiteX1" fmla="*/ 2831279 w 2837154"/>
                  <a:gd name="connsiteY1" fmla="*/ 0 h 731520"/>
                  <a:gd name="connsiteX2" fmla="*/ 2721530 w 2837154"/>
                  <a:gd name="connsiteY2" fmla="*/ 731520 h 731520"/>
                  <a:gd name="connsiteX3" fmla="*/ 137038 w 2837154"/>
                  <a:gd name="connsiteY3" fmla="*/ 729977 h 731520"/>
                  <a:gd name="connsiteX4" fmla="*/ 0 w 2837154"/>
                  <a:gd name="connsiteY4" fmla="*/ 0 h 731520"/>
                  <a:gd name="connsiteX0" fmla="*/ 2889 w 2840043"/>
                  <a:gd name="connsiteY0" fmla="*/ 0 h 731520"/>
                  <a:gd name="connsiteX1" fmla="*/ 2834168 w 2840043"/>
                  <a:gd name="connsiteY1" fmla="*/ 0 h 731520"/>
                  <a:gd name="connsiteX2" fmla="*/ 2724419 w 2840043"/>
                  <a:gd name="connsiteY2" fmla="*/ 731520 h 731520"/>
                  <a:gd name="connsiteX3" fmla="*/ 139927 w 2840043"/>
                  <a:gd name="connsiteY3" fmla="*/ 729977 h 731520"/>
                  <a:gd name="connsiteX4" fmla="*/ 2889 w 2840043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043" h="731520">
                    <a:moveTo>
                      <a:pt x="2889" y="0"/>
                    </a:moveTo>
                    <a:lnTo>
                      <a:pt x="2834168" y="0"/>
                    </a:lnTo>
                    <a:cubicBezTo>
                      <a:pt x="2839284" y="164710"/>
                      <a:pt x="2868628" y="438209"/>
                      <a:pt x="2724419" y="731520"/>
                    </a:cubicBezTo>
                    <a:lnTo>
                      <a:pt x="139927" y="729977"/>
                    </a:lnTo>
                    <a:cubicBezTo>
                      <a:pt x="12357" y="408005"/>
                      <a:pt x="-9086" y="304592"/>
                      <a:pt x="2889" y="0"/>
                    </a:cubicBezTo>
                    <a:close/>
                  </a:path>
                </a:pathLst>
              </a:custGeom>
              <a:solidFill>
                <a:srgbClr val="FFC000">
                  <a:alpha val="25098"/>
                </a:srgbClr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Framework</a:t>
                </a:r>
              </a:p>
            </p:txBody>
          </p:sp>
          <p:sp>
            <p:nvSpPr>
              <p:cNvPr id="65" name="직사각형 53"/>
              <p:cNvSpPr/>
              <p:nvPr/>
            </p:nvSpPr>
            <p:spPr>
              <a:xfrm>
                <a:off x="1781175" y="1280160"/>
                <a:ext cx="2831279" cy="731520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Distributed Data </a:t>
                </a:r>
              </a:p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Interoperability and Management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직사각형 52"/>
              <p:cNvSpPr/>
              <p:nvPr/>
            </p:nvSpPr>
            <p:spPr>
              <a:xfrm>
                <a:off x="1780241" y="5844814"/>
                <a:ext cx="2841392" cy="738865"/>
              </a:xfrm>
              <a:custGeom>
                <a:avLst/>
                <a:gdLst>
                  <a:gd name="connsiteX0" fmla="*/ 0 w 2834360"/>
                  <a:gd name="connsiteY0" fmla="*/ 0 h 731520"/>
                  <a:gd name="connsiteX1" fmla="*/ 2834360 w 2834360"/>
                  <a:gd name="connsiteY1" fmla="*/ 0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0 w 2834360"/>
                  <a:gd name="connsiteY0" fmla="*/ 0 h 731520"/>
                  <a:gd name="connsiteX1" fmla="*/ 2790293 w 2834360"/>
                  <a:gd name="connsiteY1" fmla="*/ 3672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40395 w 2834360"/>
                  <a:gd name="connsiteY0" fmla="*/ 0 h 735192"/>
                  <a:gd name="connsiteX1" fmla="*/ 2790293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40395 w 2834360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83410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51412 w 2834360"/>
                  <a:gd name="connsiteY0" fmla="*/ 0 h 735192"/>
                  <a:gd name="connsiteX1" fmla="*/ 2782949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51412 w 2834360"/>
                  <a:gd name="connsiteY4" fmla="*/ 0 h 735192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79277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7693 w 2835952"/>
                  <a:gd name="connsiteY0" fmla="*/ 0 h 738865"/>
                  <a:gd name="connsiteX1" fmla="*/ 2780869 w 2835952"/>
                  <a:gd name="connsiteY1" fmla="*/ 11017 h 738865"/>
                  <a:gd name="connsiteX2" fmla="*/ 2835952 w 2835952"/>
                  <a:gd name="connsiteY2" fmla="*/ 738865 h 738865"/>
                  <a:gd name="connsiteX3" fmla="*/ 1592 w 2835952"/>
                  <a:gd name="connsiteY3" fmla="*/ 738865 h 738865"/>
                  <a:gd name="connsiteX4" fmla="*/ 67693 w 2835952"/>
                  <a:gd name="connsiteY4" fmla="*/ 0 h 738865"/>
                  <a:gd name="connsiteX0" fmla="*/ 67693 w 2843027"/>
                  <a:gd name="connsiteY0" fmla="*/ 0 h 738865"/>
                  <a:gd name="connsiteX1" fmla="*/ 2780869 w 2843027"/>
                  <a:gd name="connsiteY1" fmla="*/ 11017 h 738865"/>
                  <a:gd name="connsiteX2" fmla="*/ 2835952 w 2843027"/>
                  <a:gd name="connsiteY2" fmla="*/ 738865 h 738865"/>
                  <a:gd name="connsiteX3" fmla="*/ 1592 w 2843027"/>
                  <a:gd name="connsiteY3" fmla="*/ 738865 h 738865"/>
                  <a:gd name="connsiteX4" fmla="*/ 67693 w 2843027"/>
                  <a:gd name="connsiteY4" fmla="*/ 0 h 738865"/>
                  <a:gd name="connsiteX0" fmla="*/ 67693 w 2842049"/>
                  <a:gd name="connsiteY0" fmla="*/ 0 h 738865"/>
                  <a:gd name="connsiteX1" fmla="*/ 2775718 w 2842049"/>
                  <a:gd name="connsiteY1" fmla="*/ 11017 h 738865"/>
                  <a:gd name="connsiteX2" fmla="*/ 2835952 w 2842049"/>
                  <a:gd name="connsiteY2" fmla="*/ 738865 h 738865"/>
                  <a:gd name="connsiteX3" fmla="*/ 1592 w 2842049"/>
                  <a:gd name="connsiteY3" fmla="*/ 738865 h 738865"/>
                  <a:gd name="connsiteX4" fmla="*/ 67693 w 2842049"/>
                  <a:gd name="connsiteY4" fmla="*/ 0 h 738865"/>
                  <a:gd name="connsiteX0" fmla="*/ 77339 w 2841392"/>
                  <a:gd name="connsiteY0" fmla="*/ 0 h 738865"/>
                  <a:gd name="connsiteX1" fmla="*/ 2775061 w 2841392"/>
                  <a:gd name="connsiteY1" fmla="*/ 11017 h 738865"/>
                  <a:gd name="connsiteX2" fmla="*/ 2835295 w 2841392"/>
                  <a:gd name="connsiteY2" fmla="*/ 738865 h 738865"/>
                  <a:gd name="connsiteX3" fmla="*/ 935 w 2841392"/>
                  <a:gd name="connsiteY3" fmla="*/ 738865 h 738865"/>
                  <a:gd name="connsiteX4" fmla="*/ 77339 w 2841392"/>
                  <a:gd name="connsiteY4" fmla="*/ 0 h 73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1392" h="738865">
                    <a:moveTo>
                      <a:pt x="77339" y="0"/>
                    </a:moveTo>
                    <a:lnTo>
                      <a:pt x="2775061" y="11017"/>
                    </a:lnTo>
                    <a:cubicBezTo>
                      <a:pt x="2841163" y="352785"/>
                      <a:pt x="2849985" y="345685"/>
                      <a:pt x="2835295" y="738865"/>
                    </a:cubicBezTo>
                    <a:lnTo>
                      <a:pt x="935" y="738865"/>
                    </a:lnTo>
                    <a:cubicBezTo>
                      <a:pt x="-3962" y="346910"/>
                      <a:pt x="8790" y="340543"/>
                      <a:pt x="77339" y="0"/>
                    </a:cubicBezTo>
                    <a:close/>
                  </a:path>
                </a:pathLst>
              </a:custGeom>
              <a:solidFill>
                <a:srgbClr val="000000">
                  <a:alpha val="25098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Physical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직사각형 50"/>
              <p:cNvSpPr/>
              <p:nvPr/>
            </p:nvSpPr>
            <p:spPr>
              <a:xfrm>
                <a:off x="2647721" y="4020960"/>
                <a:ext cx="1100134" cy="737887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310073"/>
                  <a:gd name="connsiteY0" fmla="*/ 0 h 759512"/>
                  <a:gd name="connsiteX1" fmla="*/ 1119695 w 1310073"/>
                  <a:gd name="connsiteY1" fmla="*/ 0 h 759512"/>
                  <a:gd name="connsiteX2" fmla="*/ 1309274 w 1310073"/>
                  <a:gd name="connsiteY2" fmla="*/ 759512 h 759512"/>
                  <a:gd name="connsiteX3" fmla="*/ 398947 w 1310073"/>
                  <a:gd name="connsiteY3" fmla="*/ 755982 h 759512"/>
                  <a:gd name="connsiteX4" fmla="*/ 0 w 1310073"/>
                  <a:gd name="connsiteY4" fmla="*/ 0 h 759512"/>
                  <a:gd name="connsiteX0" fmla="*/ 0 w 1316077"/>
                  <a:gd name="connsiteY0" fmla="*/ 0 h 759512"/>
                  <a:gd name="connsiteX1" fmla="*/ 1119695 w 1316077"/>
                  <a:gd name="connsiteY1" fmla="*/ 0 h 759512"/>
                  <a:gd name="connsiteX2" fmla="*/ 1309274 w 1316077"/>
                  <a:gd name="connsiteY2" fmla="*/ 759512 h 759512"/>
                  <a:gd name="connsiteX3" fmla="*/ 398947 w 1316077"/>
                  <a:gd name="connsiteY3" fmla="*/ 755982 h 759512"/>
                  <a:gd name="connsiteX4" fmla="*/ 0 w 1316077"/>
                  <a:gd name="connsiteY4" fmla="*/ 0 h 759512"/>
                  <a:gd name="connsiteX0" fmla="*/ 0 w 1309274"/>
                  <a:gd name="connsiteY0" fmla="*/ 0 h 759512"/>
                  <a:gd name="connsiteX1" fmla="*/ 1119695 w 1309274"/>
                  <a:gd name="connsiteY1" fmla="*/ 0 h 759512"/>
                  <a:gd name="connsiteX2" fmla="*/ 1309274 w 1309274"/>
                  <a:gd name="connsiteY2" fmla="*/ 759512 h 759512"/>
                  <a:gd name="connsiteX3" fmla="*/ 398947 w 1309274"/>
                  <a:gd name="connsiteY3" fmla="*/ 755982 h 759512"/>
                  <a:gd name="connsiteX4" fmla="*/ 0 w 1309274"/>
                  <a:gd name="connsiteY4" fmla="*/ 0 h 759512"/>
                  <a:gd name="connsiteX0" fmla="*/ 185692 w 911796"/>
                  <a:gd name="connsiteY0" fmla="*/ 0 h 764682"/>
                  <a:gd name="connsiteX1" fmla="*/ 722217 w 911796"/>
                  <a:gd name="connsiteY1" fmla="*/ 5170 h 764682"/>
                  <a:gd name="connsiteX2" fmla="*/ 911796 w 911796"/>
                  <a:gd name="connsiteY2" fmla="*/ 764682 h 764682"/>
                  <a:gd name="connsiteX3" fmla="*/ 1469 w 911796"/>
                  <a:gd name="connsiteY3" fmla="*/ 761152 h 764682"/>
                  <a:gd name="connsiteX4" fmla="*/ 185692 w 911796"/>
                  <a:gd name="connsiteY4" fmla="*/ 0 h 764682"/>
                  <a:gd name="connsiteX0" fmla="*/ 206393 w 932497"/>
                  <a:gd name="connsiteY0" fmla="*/ 0 h 764682"/>
                  <a:gd name="connsiteX1" fmla="*/ 742918 w 932497"/>
                  <a:gd name="connsiteY1" fmla="*/ 5170 h 764682"/>
                  <a:gd name="connsiteX2" fmla="*/ 932497 w 932497"/>
                  <a:gd name="connsiteY2" fmla="*/ 764682 h 764682"/>
                  <a:gd name="connsiteX3" fmla="*/ 22170 w 932497"/>
                  <a:gd name="connsiteY3" fmla="*/ 761152 h 764682"/>
                  <a:gd name="connsiteX4" fmla="*/ 206393 w 932497"/>
                  <a:gd name="connsiteY4" fmla="*/ 0 h 764682"/>
                  <a:gd name="connsiteX0" fmla="*/ 196490 w 922594"/>
                  <a:gd name="connsiteY0" fmla="*/ 0 h 764682"/>
                  <a:gd name="connsiteX1" fmla="*/ 733015 w 922594"/>
                  <a:gd name="connsiteY1" fmla="*/ 5170 h 764682"/>
                  <a:gd name="connsiteX2" fmla="*/ 922594 w 922594"/>
                  <a:gd name="connsiteY2" fmla="*/ 764682 h 764682"/>
                  <a:gd name="connsiteX3" fmla="*/ 12267 w 922594"/>
                  <a:gd name="connsiteY3" fmla="*/ 761152 h 764682"/>
                  <a:gd name="connsiteX4" fmla="*/ 196490 w 922594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304783 w 910327"/>
                  <a:gd name="connsiteY0" fmla="*/ 0 h 761989"/>
                  <a:gd name="connsiteX1" fmla="*/ 720748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5436"/>
                  <a:gd name="connsiteY0" fmla="*/ 0 h 761989"/>
                  <a:gd name="connsiteX1" fmla="*/ 605297 w 915436"/>
                  <a:gd name="connsiteY1" fmla="*/ 2477 h 761989"/>
                  <a:gd name="connsiteX2" fmla="*/ 915436 w 915436"/>
                  <a:gd name="connsiteY2" fmla="*/ 761989 h 761989"/>
                  <a:gd name="connsiteX3" fmla="*/ 0 w 915436"/>
                  <a:gd name="connsiteY3" fmla="*/ 758459 h 761989"/>
                  <a:gd name="connsiteX4" fmla="*/ 304783 w 915436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258758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0 h 761989"/>
                  <a:gd name="connsiteX1" fmla="*/ 667063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5201 h 767190"/>
                  <a:gd name="connsiteX1" fmla="*/ 655410 w 917480"/>
                  <a:gd name="connsiteY1" fmla="*/ 0 h 767190"/>
                  <a:gd name="connsiteX2" fmla="*/ 917480 w 917480"/>
                  <a:gd name="connsiteY2" fmla="*/ 767190 h 767190"/>
                  <a:gd name="connsiteX3" fmla="*/ 0 w 917480"/>
                  <a:gd name="connsiteY3" fmla="*/ 763660 h 767190"/>
                  <a:gd name="connsiteX4" fmla="*/ 258758 w 917480"/>
                  <a:gd name="connsiteY4" fmla="*/ 5201 h 767190"/>
                  <a:gd name="connsiteX0" fmla="*/ 18414 w 677136"/>
                  <a:gd name="connsiteY0" fmla="*/ 5201 h 771338"/>
                  <a:gd name="connsiteX1" fmla="*/ 415066 w 677136"/>
                  <a:gd name="connsiteY1" fmla="*/ 0 h 771338"/>
                  <a:gd name="connsiteX2" fmla="*/ 677136 w 677136"/>
                  <a:gd name="connsiteY2" fmla="*/ 767190 h 771338"/>
                  <a:gd name="connsiteX3" fmla="*/ 0 w 677136"/>
                  <a:gd name="connsiteY3" fmla="*/ 771338 h 771338"/>
                  <a:gd name="connsiteX4" fmla="*/ 18414 w 6771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9856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  <a:gd name="connsiteX0" fmla="*/ 19856 w 435336"/>
                  <a:gd name="connsiteY0" fmla="*/ 1362 h 771338"/>
                  <a:gd name="connsiteX1" fmla="*/ 42089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336" h="771338">
                    <a:moveTo>
                      <a:pt x="19856" y="1362"/>
                    </a:moveTo>
                    <a:lnTo>
                      <a:pt x="420896" y="0"/>
                    </a:lnTo>
                    <a:cubicBezTo>
                      <a:pt x="407694" y="348577"/>
                      <a:pt x="398006" y="348232"/>
                      <a:pt x="435336" y="771029"/>
                    </a:cubicBezTo>
                    <a:lnTo>
                      <a:pt x="0" y="771338"/>
                    </a:lnTo>
                    <a:cubicBezTo>
                      <a:pt x="36189" y="331976"/>
                      <a:pt x="38629" y="329709"/>
                      <a:pt x="19856" y="1362"/>
                    </a:cubicBezTo>
                    <a:close/>
                  </a:path>
                </a:pathLst>
              </a:custGeom>
              <a:solidFill>
                <a:srgbClr val="00B0F0">
                  <a:alpha val="25098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Network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9572" y="1114015"/>
              <a:ext cx="314312" cy="31010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63227" y="1130649"/>
              <a:ext cx="314312" cy="310107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10596912" y="2879916"/>
            <a:ext cx="1407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(bytes)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77676" y="2026989"/>
            <a:ext cx="1486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Syntactic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(data structures)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596912" y="1064029"/>
            <a:ext cx="1407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Semantic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(data context)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1108" y="1909812"/>
            <a:ext cx="11923910" cy="984739"/>
          </a:xfrm>
          <a:prstGeom prst="roundRect">
            <a:avLst>
              <a:gd name="adj" fmla="val 31702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53" grpId="0"/>
      <p:bldP spid="58" grpId="0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OMG DDS in Simulation: JMETC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5875F-8643-49BD-AC0F-C6A8C868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71" y="700087"/>
            <a:ext cx="10127858" cy="57054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E450A7-3060-423C-9137-B62CB2C02C2E}"/>
              </a:ext>
            </a:extLst>
          </p:cNvPr>
          <p:cNvSpPr/>
          <p:nvPr/>
        </p:nvSpPr>
        <p:spPr bwMode="auto">
          <a:xfrm>
            <a:off x="1762125" y="1638300"/>
            <a:ext cx="895350" cy="62865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8C8ECA0-A08B-47F2-A557-3CF1FA1A5573}"/>
              </a:ext>
            </a:extLst>
          </p:cNvPr>
          <p:cNvSpPr/>
          <p:nvPr/>
        </p:nvSpPr>
        <p:spPr bwMode="auto">
          <a:xfrm>
            <a:off x="1866900" y="2828925"/>
            <a:ext cx="2981326" cy="333375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21A899-A536-4576-857F-CB9621FE4861}"/>
              </a:ext>
            </a:extLst>
          </p:cNvPr>
          <p:cNvSpPr/>
          <p:nvPr/>
        </p:nvSpPr>
        <p:spPr bwMode="auto">
          <a:xfrm>
            <a:off x="5848350" y="2733675"/>
            <a:ext cx="752475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972DAC0-A68C-44D9-BE06-FE98E76D3361}"/>
              </a:ext>
            </a:extLst>
          </p:cNvPr>
          <p:cNvSpPr/>
          <p:nvPr/>
        </p:nvSpPr>
        <p:spPr bwMode="auto">
          <a:xfrm>
            <a:off x="3438525" y="3295650"/>
            <a:ext cx="695325" cy="333375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0F55D3A-8F13-485E-888E-6EC612FE9501}"/>
              </a:ext>
            </a:extLst>
          </p:cNvPr>
          <p:cNvSpPr/>
          <p:nvPr/>
        </p:nvSpPr>
        <p:spPr bwMode="auto">
          <a:xfrm>
            <a:off x="6124575" y="5181600"/>
            <a:ext cx="752475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DC3A8-E907-4D4C-9FDB-AD3EC725E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6" grpId="0" animBg="1"/>
      <p:bldP spid="71" grpId="0" animBg="1"/>
      <p:bldP spid="72" grpId="0" animBg="1"/>
      <p:bldP spid="7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5E8B-369F-430B-919B-B30A7B64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30" y="0"/>
            <a:ext cx="10867292" cy="628650"/>
          </a:xfrm>
        </p:spPr>
        <p:txBody>
          <a:bodyPr/>
          <a:lstStyle/>
          <a:p>
            <a:r>
              <a:rPr lang="en-US" sz="2800" dirty="0"/>
              <a:t>Securing distributed LVC simulations with OMG 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38783-70B3-4A8F-BA4C-B6636546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54" y="983894"/>
            <a:ext cx="10928351" cy="4890211"/>
          </a:xfrm>
        </p:spPr>
        <p:txBody>
          <a:bodyPr>
            <a:normAutofit fontScale="925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leverage/integrate mission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Recorded data from actual mission execution could be combined with simulation data and be used for training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approach is already followed in the US Navy OATM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Rapid feedback from mission to training is key to an agile and effective force.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leverage/integrate OMG DDS Security into new distributed simulations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 training and simulations over WAN/Cloud/RF/Lossy Networks/TDL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Role-based access allow for joint Coalition forces to train alongside US forces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SBIRs with different defense agencies for secure LVC simulations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9C8E5-B185-46A2-991B-AD9B7C53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8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99AE07-6405-456E-A8D4-BAE82F000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" y="1003177"/>
            <a:ext cx="11821965" cy="52289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87349-E769-49A5-A71C-DA932AD0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59" y="25154"/>
            <a:ext cx="10653204" cy="609600"/>
          </a:xfrm>
        </p:spPr>
        <p:txBody>
          <a:bodyPr/>
          <a:lstStyle/>
          <a:p>
            <a:r>
              <a:rPr lang="en-US" dirty="0"/>
              <a:t>Multi Level Secure MLS, Live Virtual Constructive LVC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E7C26-60D8-4D93-B8C0-DC5363A7D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54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AAAE-CE36-482F-9350-8424417D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1239"/>
            <a:ext cx="10172700" cy="626936"/>
          </a:xfrm>
        </p:spPr>
        <p:txBody>
          <a:bodyPr/>
          <a:lstStyle/>
          <a:p>
            <a:r>
              <a:rPr lang="en" sz="2800" dirty="0"/>
              <a:t>Global Connectivity for USAF Training Simulations</a:t>
            </a:r>
            <a:endParaRPr lang="en-US" sz="2800" dirty="0"/>
          </a:p>
        </p:txBody>
      </p:sp>
      <p:pic>
        <p:nvPicPr>
          <p:cNvPr id="4" name="Google Shape;357;p46">
            <a:extLst>
              <a:ext uri="{FF2B5EF4-FFF2-40B4-BE49-F238E27FC236}">
                <a16:creationId xmlns:a16="http://schemas.microsoft.com/office/drawing/2014/main" id="{6F111C0A-7711-4889-95F1-72CA36ADA26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784" y="1085618"/>
            <a:ext cx="11328554" cy="54128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4046EA-9063-49B1-9A9E-E8D2343D7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99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>
            <a:spLocks noGrp="1"/>
          </p:cNvSpPr>
          <p:nvPr>
            <p:ph type="title"/>
          </p:nvPr>
        </p:nvSpPr>
        <p:spPr>
          <a:xfrm>
            <a:off x="1375146" y="0"/>
            <a:ext cx="9441706" cy="841248"/>
          </a:xfrm>
          <a:prstGeom prst="rect">
            <a:avLst/>
          </a:prstGeom>
        </p:spPr>
        <p:txBody>
          <a:bodyPr spcFirstLastPara="1" vert="horz" wrap="square" lIns="91433" tIns="91433" rIns="91433" bIns="9143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Missile Defense Agency – Objective Simulation Framework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6603-BEBE-4AA7-BC92-67C9CBAE6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  <p:pic>
        <p:nvPicPr>
          <p:cNvPr id="399" name="Google Shape;3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323" y="1708267"/>
            <a:ext cx="8989067" cy="4377632"/>
          </a:xfrm>
          <a:prstGeom prst="rect">
            <a:avLst/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22757-4B2C-4D8D-AE4E-77A6CC521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58" y="2060312"/>
            <a:ext cx="2858722" cy="3673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DC543-6A4F-4220-AF5C-CBEA46B6C866}"/>
              </a:ext>
            </a:extLst>
          </p:cNvPr>
          <p:cNvSpPr txBox="1"/>
          <p:nvPr/>
        </p:nvSpPr>
        <p:spPr>
          <a:xfrm>
            <a:off x="936811" y="754160"/>
            <a:ext cx="1031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Fully Distributed, Real-Time,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Secure Cyber Situational Awareness for MDA OSF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999;p34">
            <a:extLst>
              <a:ext uri="{FF2B5EF4-FFF2-40B4-BE49-F238E27FC236}">
                <a16:creationId xmlns:a16="http://schemas.microsoft.com/office/drawing/2014/main" id="{E9833E2C-B870-4B83-8640-B72213F7FED8}"/>
              </a:ext>
            </a:extLst>
          </p:cNvPr>
          <p:cNvSpPr txBox="1"/>
          <p:nvPr/>
        </p:nvSpPr>
        <p:spPr>
          <a:xfrm rot="-5400000">
            <a:off x="47400" y="1119450"/>
            <a:ext cx="84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Cloud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851;p34">
            <a:extLst>
              <a:ext uri="{FF2B5EF4-FFF2-40B4-BE49-F238E27FC236}">
                <a16:creationId xmlns:a16="http://schemas.microsoft.com/office/drawing/2014/main" id="{E129B03A-51C5-4A00-AE92-39557DC0E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9421" y="111451"/>
            <a:ext cx="9333158" cy="61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Mixed-Reality Wargaming Platform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98" name="Google Shape;1850;p34">
            <a:extLst>
              <a:ext uri="{FF2B5EF4-FFF2-40B4-BE49-F238E27FC236}">
                <a16:creationId xmlns:a16="http://schemas.microsoft.com/office/drawing/2014/main" id="{C8EA514C-0ED7-4B5A-B716-7D37855357C0}"/>
              </a:ext>
            </a:extLst>
          </p:cNvPr>
          <p:cNvSpPr/>
          <p:nvPr/>
        </p:nvSpPr>
        <p:spPr>
          <a:xfrm>
            <a:off x="9907000" y="4170150"/>
            <a:ext cx="1830000" cy="1334700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Real World Twin 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852;p34">
            <a:extLst>
              <a:ext uri="{FF2B5EF4-FFF2-40B4-BE49-F238E27FC236}">
                <a16:creationId xmlns:a16="http://schemas.microsoft.com/office/drawing/2014/main" id="{3A6C52E1-9D40-4773-9047-F1762DAED903}"/>
              </a:ext>
            </a:extLst>
          </p:cNvPr>
          <p:cNvCxnSpPr>
            <a:cxnSpLocks/>
          </p:cNvCxnSpPr>
          <p:nvPr/>
        </p:nvCxnSpPr>
        <p:spPr>
          <a:xfrm rot="10800000">
            <a:off x="2485842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1853;p34">
            <a:extLst>
              <a:ext uri="{FF2B5EF4-FFF2-40B4-BE49-F238E27FC236}">
                <a16:creationId xmlns:a16="http://schemas.microsoft.com/office/drawing/2014/main" id="{206BADFC-D355-4CF7-8F0E-C00F2A64B711}"/>
              </a:ext>
            </a:extLst>
          </p:cNvPr>
          <p:cNvCxnSpPr>
            <a:cxnSpLocks/>
          </p:cNvCxnSpPr>
          <p:nvPr/>
        </p:nvCxnSpPr>
        <p:spPr>
          <a:xfrm rot="10800000">
            <a:off x="4883635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1854;p34">
            <a:extLst>
              <a:ext uri="{FF2B5EF4-FFF2-40B4-BE49-F238E27FC236}">
                <a16:creationId xmlns:a16="http://schemas.microsoft.com/office/drawing/2014/main" id="{B58101CB-567E-4335-BDEB-6096EFDFA421}"/>
              </a:ext>
            </a:extLst>
          </p:cNvPr>
          <p:cNvCxnSpPr>
            <a:cxnSpLocks/>
          </p:cNvCxnSpPr>
          <p:nvPr/>
        </p:nvCxnSpPr>
        <p:spPr>
          <a:xfrm rot="10800000">
            <a:off x="3684733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1855;p34">
            <a:extLst>
              <a:ext uri="{FF2B5EF4-FFF2-40B4-BE49-F238E27FC236}">
                <a16:creationId xmlns:a16="http://schemas.microsoft.com/office/drawing/2014/main" id="{39DAB8FB-682F-46CB-8258-F6A466C3C6AE}"/>
              </a:ext>
            </a:extLst>
          </p:cNvPr>
          <p:cNvSpPr/>
          <p:nvPr/>
        </p:nvSpPr>
        <p:spPr>
          <a:xfrm>
            <a:off x="2006042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Management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1856;p34">
            <a:extLst>
              <a:ext uri="{FF2B5EF4-FFF2-40B4-BE49-F238E27FC236}">
                <a16:creationId xmlns:a16="http://schemas.microsoft.com/office/drawing/2014/main" id="{72881DD5-1098-45C3-8FB3-F97F9A6D6918}"/>
              </a:ext>
            </a:extLst>
          </p:cNvPr>
          <p:cNvSpPr/>
          <p:nvPr/>
        </p:nvSpPr>
        <p:spPr>
          <a:xfrm>
            <a:off x="3204933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Logging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1857;p34">
            <a:extLst>
              <a:ext uri="{FF2B5EF4-FFF2-40B4-BE49-F238E27FC236}">
                <a16:creationId xmlns:a16="http://schemas.microsoft.com/office/drawing/2014/main" id="{55A85A64-322C-4BE6-8808-7C7E960043A8}"/>
              </a:ext>
            </a:extLst>
          </p:cNvPr>
          <p:cNvSpPr/>
          <p:nvPr/>
        </p:nvSpPr>
        <p:spPr>
          <a:xfrm>
            <a:off x="4403835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Analytics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1860;p34">
            <a:extLst>
              <a:ext uri="{FF2B5EF4-FFF2-40B4-BE49-F238E27FC236}">
                <a16:creationId xmlns:a16="http://schemas.microsoft.com/office/drawing/2014/main" id="{026DBCD8-F604-499F-8DC8-A5EF287FF3C7}"/>
              </a:ext>
            </a:extLst>
          </p:cNvPr>
          <p:cNvSpPr/>
          <p:nvPr/>
        </p:nvSpPr>
        <p:spPr>
          <a:xfrm>
            <a:off x="1431200" y="1724100"/>
            <a:ext cx="7190400" cy="41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Secure Global OMG DDS Databus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1861;p34">
            <a:extLst>
              <a:ext uri="{FF2B5EF4-FFF2-40B4-BE49-F238E27FC236}">
                <a16:creationId xmlns:a16="http://schemas.microsoft.com/office/drawing/2014/main" id="{782EF9D2-3EC4-4DB6-BBBE-332B130C39B7}"/>
              </a:ext>
            </a:extLst>
          </p:cNvPr>
          <p:cNvCxnSpPr>
            <a:cxnSpLocks/>
          </p:cNvCxnSpPr>
          <p:nvPr/>
        </p:nvCxnSpPr>
        <p:spPr>
          <a:xfrm>
            <a:off x="4126475" y="2025333"/>
            <a:ext cx="0" cy="10857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1862;p34">
            <a:extLst>
              <a:ext uri="{FF2B5EF4-FFF2-40B4-BE49-F238E27FC236}">
                <a16:creationId xmlns:a16="http://schemas.microsoft.com/office/drawing/2014/main" id="{137DC81B-D9AA-46E4-999C-4503B0A449A6}"/>
              </a:ext>
            </a:extLst>
          </p:cNvPr>
          <p:cNvSpPr txBox="1"/>
          <p:nvPr/>
        </p:nvSpPr>
        <p:spPr>
          <a:xfrm>
            <a:off x="3169740" y="2219692"/>
            <a:ext cx="819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Secure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1863;p34">
            <a:extLst>
              <a:ext uri="{FF2B5EF4-FFF2-40B4-BE49-F238E27FC236}">
                <a16:creationId xmlns:a16="http://schemas.microsoft.com/office/drawing/2014/main" id="{6B94646A-A60C-475D-B27E-7FD14EFB7068}"/>
              </a:ext>
            </a:extLst>
          </p:cNvPr>
          <p:cNvSpPr/>
          <p:nvPr/>
        </p:nvSpPr>
        <p:spPr>
          <a:xfrm>
            <a:off x="1042925" y="2996425"/>
            <a:ext cx="10409700" cy="41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Secure Cross-System OMG DDS Databus (Local/Regional)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1864;p34">
            <a:extLst>
              <a:ext uri="{FF2B5EF4-FFF2-40B4-BE49-F238E27FC236}">
                <a16:creationId xmlns:a16="http://schemas.microsoft.com/office/drawing/2014/main" id="{E1DE3428-F91F-4487-ADB7-EFCA4FDF9176}"/>
              </a:ext>
            </a:extLst>
          </p:cNvPr>
          <p:cNvGrpSpPr/>
          <p:nvPr/>
        </p:nvGrpSpPr>
        <p:grpSpPr>
          <a:xfrm>
            <a:off x="1442808" y="4046592"/>
            <a:ext cx="4523087" cy="1800848"/>
            <a:chOff x="3568400" y="3544925"/>
            <a:chExt cx="3392400" cy="1118400"/>
          </a:xfrm>
        </p:grpSpPr>
        <p:sp>
          <p:nvSpPr>
            <p:cNvPr id="210" name="Google Shape;1865;p34">
              <a:extLst>
                <a:ext uri="{FF2B5EF4-FFF2-40B4-BE49-F238E27FC236}">
                  <a16:creationId xmlns:a16="http://schemas.microsoft.com/office/drawing/2014/main" id="{07155B87-0F2D-4126-A00E-0F73EEB6F3F9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" name="Google Shape;1866;p34">
              <a:extLst>
                <a:ext uri="{FF2B5EF4-FFF2-40B4-BE49-F238E27FC236}">
                  <a16:creationId xmlns:a16="http://schemas.microsoft.com/office/drawing/2014/main" id="{FD6A3B3A-6650-4A23-9622-DFA6207C20D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54438" y="4388725"/>
              <a:ext cx="548681" cy="238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" name="Google Shape;1867;p34">
              <a:extLst>
                <a:ext uri="{FF2B5EF4-FFF2-40B4-BE49-F238E27FC236}">
                  <a16:creationId xmlns:a16="http://schemas.microsoft.com/office/drawing/2014/main" id="{5309110D-6FA2-44ED-975D-7AB404D7887E}"/>
                </a:ext>
              </a:extLst>
            </p:cNvPr>
            <p:cNvGrpSpPr/>
            <p:nvPr/>
          </p:nvGrpSpPr>
          <p:grpSpPr>
            <a:xfrm>
              <a:off x="3625500" y="3642889"/>
              <a:ext cx="3257400" cy="669643"/>
              <a:chOff x="4012850" y="3703889"/>
              <a:chExt cx="3257400" cy="669643"/>
            </a:xfrm>
          </p:grpSpPr>
          <p:pic>
            <p:nvPicPr>
              <p:cNvPr id="213" name="Google Shape;1868;p34">
                <a:extLst>
                  <a:ext uri="{FF2B5EF4-FFF2-40B4-BE49-F238E27FC236}">
                    <a16:creationId xmlns:a16="http://schemas.microsoft.com/office/drawing/2014/main" id="{F545FA09-3C7E-404E-BEF2-80D5AF171EA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1869;p34">
                <a:extLst>
                  <a:ext uri="{FF2B5EF4-FFF2-40B4-BE49-F238E27FC236}">
                    <a16:creationId xmlns:a16="http://schemas.microsoft.com/office/drawing/2014/main" id="{EC3EEDC9-D49C-44B3-975F-CFAE67FF9E8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1870;p34">
                <a:extLst>
                  <a:ext uri="{FF2B5EF4-FFF2-40B4-BE49-F238E27FC236}">
                    <a16:creationId xmlns:a16="http://schemas.microsoft.com/office/drawing/2014/main" id="{D329D003-FB57-42EA-86DE-96F18972512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1871;p34">
                <a:extLst>
                  <a:ext uri="{FF2B5EF4-FFF2-40B4-BE49-F238E27FC236}">
                    <a16:creationId xmlns:a16="http://schemas.microsoft.com/office/drawing/2014/main" id="{EBB6CF80-1504-4160-85CD-3D9B5B69464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68453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" name="Google Shape;1872;p34">
                <a:extLst>
                  <a:ext uri="{FF2B5EF4-FFF2-40B4-BE49-F238E27FC236}">
                    <a16:creationId xmlns:a16="http://schemas.microsoft.com/office/drawing/2014/main" id="{3A2F3E05-A91C-4C13-90D0-0D2103BC9B9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2688" y="3703889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8" name="Google Shape;1873;p34">
                <a:extLst>
                  <a:ext uri="{FF2B5EF4-FFF2-40B4-BE49-F238E27FC236}">
                    <a16:creationId xmlns:a16="http://schemas.microsoft.com/office/drawing/2014/main" id="{26CD0CB0-CA5D-435C-8B0B-41981691984C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9" name="Google Shape;1874;p34">
                <a:extLst>
                  <a:ext uri="{FF2B5EF4-FFF2-40B4-BE49-F238E27FC236}">
                    <a16:creationId xmlns:a16="http://schemas.microsoft.com/office/drawing/2014/main" id="{B41054DA-0714-4706-8535-E06582554ED1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0" name="Google Shape;1875;p34">
                <a:extLst>
                  <a:ext uri="{FF2B5EF4-FFF2-40B4-BE49-F238E27FC236}">
                    <a16:creationId xmlns:a16="http://schemas.microsoft.com/office/drawing/2014/main" id="{607EC51A-27D2-4AD3-8882-DE9EB2EBBBD1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1" name="Google Shape;1876;p34">
                <a:extLst>
                  <a:ext uri="{FF2B5EF4-FFF2-40B4-BE49-F238E27FC236}">
                    <a16:creationId xmlns:a16="http://schemas.microsoft.com/office/drawing/2014/main" id="{11C3ABCC-A9BB-4C01-8D13-A6702BDCB8F1}"/>
                  </a:ext>
                </a:extLst>
              </p:cNvPr>
              <p:cNvCxnSpPr/>
              <p:nvPr/>
            </p:nvCxnSpPr>
            <p:spPr>
              <a:xfrm rot="10800000">
                <a:off x="6797070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2" name="Google Shape;1877;p34">
                <a:extLst>
                  <a:ext uri="{FF2B5EF4-FFF2-40B4-BE49-F238E27FC236}">
                    <a16:creationId xmlns:a16="http://schemas.microsoft.com/office/drawing/2014/main" id="{2410E67C-0CB5-4D16-852D-F58852D98E65}"/>
                  </a:ext>
                </a:extLst>
              </p:cNvPr>
              <p:cNvCxnSpPr/>
              <p:nvPr/>
            </p:nvCxnSpPr>
            <p:spPr>
              <a:xfrm rot="10800000">
                <a:off x="6198449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3" name="Google Shape;1878;p34">
                <a:extLst>
                  <a:ext uri="{FF2B5EF4-FFF2-40B4-BE49-F238E27FC236}">
                    <a16:creationId xmlns:a16="http://schemas.microsoft.com/office/drawing/2014/main" id="{CCEB84BD-5023-48C1-83E4-A965EDA7066C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24" name="Google Shape;1879;p34">
            <a:extLst>
              <a:ext uri="{FF2B5EF4-FFF2-40B4-BE49-F238E27FC236}">
                <a16:creationId xmlns:a16="http://schemas.microsoft.com/office/drawing/2014/main" id="{6B0B1612-8E0F-4128-858B-74A6C845D87C}"/>
              </a:ext>
            </a:extLst>
          </p:cNvPr>
          <p:cNvCxnSpPr>
            <a:cxnSpLocks/>
          </p:cNvCxnSpPr>
          <p:nvPr/>
        </p:nvCxnSpPr>
        <p:spPr>
          <a:xfrm>
            <a:off x="2616757" y="3296612"/>
            <a:ext cx="0" cy="1405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5" name="Google Shape;1880;p34">
            <a:extLst>
              <a:ext uri="{FF2B5EF4-FFF2-40B4-BE49-F238E27FC236}">
                <a16:creationId xmlns:a16="http://schemas.microsoft.com/office/drawing/2014/main" id="{C0D3D0ED-DD07-4F4A-A8C6-B218A8827FB7}"/>
              </a:ext>
            </a:extLst>
          </p:cNvPr>
          <p:cNvGrpSpPr/>
          <p:nvPr/>
        </p:nvGrpSpPr>
        <p:grpSpPr>
          <a:xfrm>
            <a:off x="2412897" y="3483664"/>
            <a:ext cx="407794" cy="410023"/>
            <a:chOff x="1655075" y="3392325"/>
            <a:chExt cx="548700" cy="551700"/>
          </a:xfrm>
        </p:grpSpPr>
        <p:sp>
          <p:nvSpPr>
            <p:cNvPr id="226" name="Google Shape;1881;p34">
              <a:extLst>
                <a:ext uri="{FF2B5EF4-FFF2-40B4-BE49-F238E27FC236}">
                  <a16:creationId xmlns:a16="http://schemas.microsoft.com/office/drawing/2014/main" id="{9C116DAF-DAE9-402F-9727-4D10D8BB8FF1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7" name="Google Shape;1882;p34">
              <a:extLst>
                <a:ext uri="{FF2B5EF4-FFF2-40B4-BE49-F238E27FC236}">
                  <a16:creationId xmlns:a16="http://schemas.microsoft.com/office/drawing/2014/main" id="{CB833339-2C9F-452A-97C6-DF55944BCDB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8" name="Google Shape;1883;p34">
            <a:extLst>
              <a:ext uri="{FF2B5EF4-FFF2-40B4-BE49-F238E27FC236}">
                <a16:creationId xmlns:a16="http://schemas.microsoft.com/office/drawing/2014/main" id="{3DD67C4A-A0C7-4AD4-B644-752C16E12046}"/>
              </a:ext>
            </a:extLst>
          </p:cNvPr>
          <p:cNvGrpSpPr/>
          <p:nvPr/>
        </p:nvGrpSpPr>
        <p:grpSpPr>
          <a:xfrm>
            <a:off x="1687335" y="4133090"/>
            <a:ext cx="4523087" cy="1800848"/>
            <a:chOff x="3568400" y="3544925"/>
            <a:chExt cx="3392400" cy="1118400"/>
          </a:xfrm>
        </p:grpSpPr>
        <p:sp>
          <p:nvSpPr>
            <p:cNvPr id="229" name="Google Shape;1884;p34">
              <a:extLst>
                <a:ext uri="{FF2B5EF4-FFF2-40B4-BE49-F238E27FC236}">
                  <a16:creationId xmlns:a16="http://schemas.microsoft.com/office/drawing/2014/main" id="{1B2513AD-4698-43CD-9D6B-C47B8607943C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0" name="Google Shape;1885;p34">
              <a:extLst>
                <a:ext uri="{FF2B5EF4-FFF2-40B4-BE49-F238E27FC236}">
                  <a16:creationId xmlns:a16="http://schemas.microsoft.com/office/drawing/2014/main" id="{C6140201-9549-4237-AD45-F9F5638D3E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54438" y="4388725"/>
              <a:ext cx="548681" cy="238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1" name="Google Shape;1886;p34">
              <a:extLst>
                <a:ext uri="{FF2B5EF4-FFF2-40B4-BE49-F238E27FC236}">
                  <a16:creationId xmlns:a16="http://schemas.microsoft.com/office/drawing/2014/main" id="{45699EA7-F086-40A0-8507-BE82543BC9A9}"/>
                </a:ext>
              </a:extLst>
            </p:cNvPr>
            <p:cNvGrpSpPr/>
            <p:nvPr/>
          </p:nvGrpSpPr>
          <p:grpSpPr>
            <a:xfrm>
              <a:off x="3625500" y="3642889"/>
              <a:ext cx="3257400" cy="669643"/>
              <a:chOff x="4012850" y="3703889"/>
              <a:chExt cx="3257400" cy="669643"/>
            </a:xfrm>
          </p:grpSpPr>
          <p:pic>
            <p:nvPicPr>
              <p:cNvPr id="232" name="Google Shape;1887;p34">
                <a:extLst>
                  <a:ext uri="{FF2B5EF4-FFF2-40B4-BE49-F238E27FC236}">
                    <a16:creationId xmlns:a16="http://schemas.microsoft.com/office/drawing/2014/main" id="{A10F8AEF-BBAE-4DF8-B7F9-0A322A1137D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3" name="Google Shape;1888;p34">
                <a:extLst>
                  <a:ext uri="{FF2B5EF4-FFF2-40B4-BE49-F238E27FC236}">
                    <a16:creationId xmlns:a16="http://schemas.microsoft.com/office/drawing/2014/main" id="{C582C97C-05A6-4DAF-AC13-311E8B73E20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" name="Google Shape;1889;p34">
                <a:extLst>
                  <a:ext uri="{FF2B5EF4-FFF2-40B4-BE49-F238E27FC236}">
                    <a16:creationId xmlns:a16="http://schemas.microsoft.com/office/drawing/2014/main" id="{51D1E2F9-DD84-4498-BBBD-CE329E90076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5" name="Google Shape;1890;p34">
                <a:extLst>
                  <a:ext uri="{FF2B5EF4-FFF2-40B4-BE49-F238E27FC236}">
                    <a16:creationId xmlns:a16="http://schemas.microsoft.com/office/drawing/2014/main" id="{89669D3B-73D6-46D5-B11D-1047D230317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68453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1891;p34">
                <a:extLst>
                  <a:ext uri="{FF2B5EF4-FFF2-40B4-BE49-F238E27FC236}">
                    <a16:creationId xmlns:a16="http://schemas.microsoft.com/office/drawing/2014/main" id="{BA4B41DF-F4DE-4908-8F5B-2CA97330638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2688" y="3703889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7" name="Google Shape;1892;p34">
                <a:extLst>
                  <a:ext uri="{FF2B5EF4-FFF2-40B4-BE49-F238E27FC236}">
                    <a16:creationId xmlns:a16="http://schemas.microsoft.com/office/drawing/2014/main" id="{F811980D-63B7-4F57-BEE9-3DCEF9F59B4C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38" name="Google Shape;1893;p34">
                <a:extLst>
                  <a:ext uri="{FF2B5EF4-FFF2-40B4-BE49-F238E27FC236}">
                    <a16:creationId xmlns:a16="http://schemas.microsoft.com/office/drawing/2014/main" id="{69370EBE-CEF3-40DA-84FE-8BC0D375D27B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9" name="Google Shape;1894;p34">
                <a:extLst>
                  <a:ext uri="{FF2B5EF4-FFF2-40B4-BE49-F238E27FC236}">
                    <a16:creationId xmlns:a16="http://schemas.microsoft.com/office/drawing/2014/main" id="{909C6CAD-BAE5-482E-B7DD-947162266C54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0" name="Google Shape;1895;p34">
                <a:extLst>
                  <a:ext uri="{FF2B5EF4-FFF2-40B4-BE49-F238E27FC236}">
                    <a16:creationId xmlns:a16="http://schemas.microsoft.com/office/drawing/2014/main" id="{17850059-0B45-432D-B3DB-3F5B21F102AB}"/>
                  </a:ext>
                </a:extLst>
              </p:cNvPr>
              <p:cNvCxnSpPr/>
              <p:nvPr/>
            </p:nvCxnSpPr>
            <p:spPr>
              <a:xfrm rot="10800000">
                <a:off x="6797070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" name="Google Shape;1896;p34">
                <a:extLst>
                  <a:ext uri="{FF2B5EF4-FFF2-40B4-BE49-F238E27FC236}">
                    <a16:creationId xmlns:a16="http://schemas.microsoft.com/office/drawing/2014/main" id="{49119B13-9505-4F3B-9D85-0E757849F310}"/>
                  </a:ext>
                </a:extLst>
              </p:cNvPr>
              <p:cNvCxnSpPr/>
              <p:nvPr/>
            </p:nvCxnSpPr>
            <p:spPr>
              <a:xfrm rot="10800000">
                <a:off x="6198449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2" name="Google Shape;1897;p34">
                <a:extLst>
                  <a:ext uri="{FF2B5EF4-FFF2-40B4-BE49-F238E27FC236}">
                    <a16:creationId xmlns:a16="http://schemas.microsoft.com/office/drawing/2014/main" id="{BAFBF9CD-F767-4F70-A507-8D6E988E8E95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43" name="Google Shape;1898;p34">
            <a:extLst>
              <a:ext uri="{FF2B5EF4-FFF2-40B4-BE49-F238E27FC236}">
                <a16:creationId xmlns:a16="http://schemas.microsoft.com/office/drawing/2014/main" id="{0DDFB30C-7066-47AD-853B-57FCAA643733}"/>
              </a:ext>
            </a:extLst>
          </p:cNvPr>
          <p:cNvCxnSpPr>
            <a:cxnSpLocks/>
          </p:cNvCxnSpPr>
          <p:nvPr/>
        </p:nvCxnSpPr>
        <p:spPr>
          <a:xfrm>
            <a:off x="3226397" y="3302176"/>
            <a:ext cx="0" cy="1405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4" name="Google Shape;1899;p34">
            <a:extLst>
              <a:ext uri="{FF2B5EF4-FFF2-40B4-BE49-F238E27FC236}">
                <a16:creationId xmlns:a16="http://schemas.microsoft.com/office/drawing/2014/main" id="{990557E6-4956-482C-8A91-ED90D90C4D8A}"/>
              </a:ext>
            </a:extLst>
          </p:cNvPr>
          <p:cNvGrpSpPr/>
          <p:nvPr/>
        </p:nvGrpSpPr>
        <p:grpSpPr>
          <a:xfrm>
            <a:off x="3022536" y="3489229"/>
            <a:ext cx="407794" cy="410023"/>
            <a:chOff x="1655075" y="3392325"/>
            <a:chExt cx="548700" cy="551700"/>
          </a:xfrm>
        </p:grpSpPr>
        <p:sp>
          <p:nvSpPr>
            <p:cNvPr id="245" name="Google Shape;1900;p34">
              <a:extLst>
                <a:ext uri="{FF2B5EF4-FFF2-40B4-BE49-F238E27FC236}">
                  <a16:creationId xmlns:a16="http://schemas.microsoft.com/office/drawing/2014/main" id="{56523FAF-2D60-4481-8985-52A07C989B32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1901;p34">
              <a:extLst>
                <a:ext uri="{FF2B5EF4-FFF2-40B4-BE49-F238E27FC236}">
                  <a16:creationId xmlns:a16="http://schemas.microsoft.com/office/drawing/2014/main" id="{A1AC9CD7-2718-456C-8198-C921E965DA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7" name="Google Shape;1902;p34">
            <a:extLst>
              <a:ext uri="{FF2B5EF4-FFF2-40B4-BE49-F238E27FC236}">
                <a16:creationId xmlns:a16="http://schemas.microsoft.com/office/drawing/2014/main" id="{C5823673-687C-4831-92D9-D94E40CA9041}"/>
              </a:ext>
            </a:extLst>
          </p:cNvPr>
          <p:cNvGrpSpPr/>
          <p:nvPr/>
        </p:nvGrpSpPr>
        <p:grpSpPr>
          <a:xfrm>
            <a:off x="1952521" y="4238221"/>
            <a:ext cx="4523087" cy="1800848"/>
            <a:chOff x="3568400" y="3544925"/>
            <a:chExt cx="3392400" cy="1118400"/>
          </a:xfrm>
        </p:grpSpPr>
        <p:sp>
          <p:nvSpPr>
            <p:cNvPr id="248" name="Google Shape;1903;p34">
              <a:extLst>
                <a:ext uri="{FF2B5EF4-FFF2-40B4-BE49-F238E27FC236}">
                  <a16:creationId xmlns:a16="http://schemas.microsoft.com/office/drawing/2014/main" id="{F015F4F2-DBEC-42D7-9834-DBEB847B651A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1904;p34">
              <a:extLst>
                <a:ext uri="{FF2B5EF4-FFF2-40B4-BE49-F238E27FC236}">
                  <a16:creationId xmlns:a16="http://schemas.microsoft.com/office/drawing/2014/main" id="{0D126EFA-A918-4F67-87CF-CA41A8795ADE}"/>
                </a:ext>
              </a:extLst>
            </p:cNvPr>
            <p:cNvGrpSpPr/>
            <p:nvPr/>
          </p:nvGrpSpPr>
          <p:grpSpPr>
            <a:xfrm>
              <a:off x="3625500" y="3646776"/>
              <a:ext cx="3257400" cy="665756"/>
              <a:chOff x="4012850" y="3707776"/>
              <a:chExt cx="3257400" cy="665756"/>
            </a:xfrm>
          </p:grpSpPr>
          <p:pic>
            <p:nvPicPr>
              <p:cNvPr id="250" name="Google Shape;1905;p34">
                <a:extLst>
                  <a:ext uri="{FF2B5EF4-FFF2-40B4-BE49-F238E27FC236}">
                    <a16:creationId xmlns:a16="http://schemas.microsoft.com/office/drawing/2014/main" id="{3EC08896-40F3-495B-940E-2A519D04385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1906;p34">
                <a:extLst>
                  <a:ext uri="{FF2B5EF4-FFF2-40B4-BE49-F238E27FC236}">
                    <a16:creationId xmlns:a16="http://schemas.microsoft.com/office/drawing/2014/main" id="{00006A65-C0F7-4963-B3F1-9BDED2410E4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2" name="Google Shape;1907;p34">
                <a:extLst>
                  <a:ext uri="{FF2B5EF4-FFF2-40B4-BE49-F238E27FC236}">
                    <a16:creationId xmlns:a16="http://schemas.microsoft.com/office/drawing/2014/main" id="{46AD669A-DB95-4A1D-812C-3B5A1E34868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3" name="Google Shape;1909;p34">
                <a:extLst>
                  <a:ext uri="{FF2B5EF4-FFF2-40B4-BE49-F238E27FC236}">
                    <a16:creationId xmlns:a16="http://schemas.microsoft.com/office/drawing/2014/main" id="{35A48E9E-C989-414C-8623-B1400BCE721D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Connext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4" name="Google Shape;1910;p34">
                <a:extLst>
                  <a:ext uri="{FF2B5EF4-FFF2-40B4-BE49-F238E27FC236}">
                    <a16:creationId xmlns:a16="http://schemas.microsoft.com/office/drawing/2014/main" id="{0761B32F-A801-426C-960B-3D1688A11BD6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5" name="Google Shape;1911;p34">
                <a:extLst>
                  <a:ext uri="{FF2B5EF4-FFF2-40B4-BE49-F238E27FC236}">
                    <a16:creationId xmlns:a16="http://schemas.microsoft.com/office/drawing/2014/main" id="{AE4E7D67-28A2-433C-8462-D0BB957630C0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6" name="Google Shape;1912;p34">
                <a:extLst>
                  <a:ext uri="{FF2B5EF4-FFF2-40B4-BE49-F238E27FC236}">
                    <a16:creationId xmlns:a16="http://schemas.microsoft.com/office/drawing/2014/main" id="{B46CA5B3-9318-4D81-9B49-B476823D5C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7070" y="4062095"/>
                <a:ext cx="0" cy="8288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7" name="Google Shape;1913;p34">
                <a:extLst>
                  <a:ext uri="{FF2B5EF4-FFF2-40B4-BE49-F238E27FC236}">
                    <a16:creationId xmlns:a16="http://schemas.microsoft.com/office/drawing/2014/main" id="{2E79145C-C511-437D-829D-4360ADA91296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58" name="Google Shape;1914;p34">
            <a:extLst>
              <a:ext uri="{FF2B5EF4-FFF2-40B4-BE49-F238E27FC236}">
                <a16:creationId xmlns:a16="http://schemas.microsoft.com/office/drawing/2014/main" id="{C7A7D98B-7A93-430C-9368-10A00B8DE261}"/>
              </a:ext>
            </a:extLst>
          </p:cNvPr>
          <p:cNvCxnSpPr>
            <a:cxnSpLocks/>
          </p:cNvCxnSpPr>
          <p:nvPr/>
        </p:nvCxnSpPr>
        <p:spPr>
          <a:xfrm>
            <a:off x="3894514" y="3295381"/>
            <a:ext cx="3600" cy="15777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9" name="Google Shape;1915;p34">
            <a:extLst>
              <a:ext uri="{FF2B5EF4-FFF2-40B4-BE49-F238E27FC236}">
                <a16:creationId xmlns:a16="http://schemas.microsoft.com/office/drawing/2014/main" id="{A8F01DD8-A292-4D34-82C3-4E3658897A11}"/>
              </a:ext>
            </a:extLst>
          </p:cNvPr>
          <p:cNvGrpSpPr/>
          <p:nvPr/>
        </p:nvGrpSpPr>
        <p:grpSpPr>
          <a:xfrm>
            <a:off x="3694112" y="3483664"/>
            <a:ext cx="407794" cy="410023"/>
            <a:chOff x="1655075" y="3392325"/>
            <a:chExt cx="548700" cy="551700"/>
          </a:xfrm>
        </p:grpSpPr>
        <p:sp>
          <p:nvSpPr>
            <p:cNvPr id="260" name="Google Shape;1916;p34">
              <a:extLst>
                <a:ext uri="{FF2B5EF4-FFF2-40B4-BE49-F238E27FC236}">
                  <a16:creationId xmlns:a16="http://schemas.microsoft.com/office/drawing/2014/main" id="{2DE08D8C-9546-4508-A8E9-9EF29FD566AF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1" name="Google Shape;1917;p34">
              <a:extLst>
                <a:ext uri="{FF2B5EF4-FFF2-40B4-BE49-F238E27FC236}">
                  <a16:creationId xmlns:a16="http://schemas.microsoft.com/office/drawing/2014/main" id="{25E70B07-E721-4803-8D30-D93B7CE5136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" name="Google Shape;1918;p34">
            <a:extLst>
              <a:ext uri="{FF2B5EF4-FFF2-40B4-BE49-F238E27FC236}">
                <a16:creationId xmlns:a16="http://schemas.microsoft.com/office/drawing/2014/main" id="{D609891B-18A1-45C2-94A6-C5B6FFDE23F0}"/>
              </a:ext>
            </a:extLst>
          </p:cNvPr>
          <p:cNvSpPr txBox="1"/>
          <p:nvPr/>
        </p:nvSpPr>
        <p:spPr>
          <a:xfrm rot="-5400000">
            <a:off x="1115550" y="5074198"/>
            <a:ext cx="18051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SOCOM 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1919;p34">
            <a:extLst>
              <a:ext uri="{FF2B5EF4-FFF2-40B4-BE49-F238E27FC236}">
                <a16:creationId xmlns:a16="http://schemas.microsoft.com/office/drawing/2014/main" id="{45988081-24AF-4F4B-894A-E4F9C3181E11}"/>
              </a:ext>
            </a:extLst>
          </p:cNvPr>
          <p:cNvSpPr txBox="1"/>
          <p:nvPr/>
        </p:nvSpPr>
        <p:spPr>
          <a:xfrm>
            <a:off x="4049493" y="3390113"/>
            <a:ext cx="12915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DataBus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1920;p34">
            <a:extLst>
              <a:ext uri="{FF2B5EF4-FFF2-40B4-BE49-F238E27FC236}">
                <a16:creationId xmlns:a16="http://schemas.microsoft.com/office/drawing/2014/main" id="{BA83A0CC-FF99-4533-95C6-8CC322CE20C6}"/>
              </a:ext>
            </a:extLst>
          </p:cNvPr>
          <p:cNvSpPr txBox="1"/>
          <p:nvPr/>
        </p:nvSpPr>
        <p:spPr>
          <a:xfrm rot="-5400000">
            <a:off x="762900" y="4876475"/>
            <a:ext cx="19821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NATO 1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1921;p34">
            <a:extLst>
              <a:ext uri="{FF2B5EF4-FFF2-40B4-BE49-F238E27FC236}">
                <a16:creationId xmlns:a16="http://schemas.microsoft.com/office/drawing/2014/main" id="{4532C7E9-8694-4768-904A-FCD73338EFEB}"/>
              </a:ext>
            </a:extLst>
          </p:cNvPr>
          <p:cNvSpPr txBox="1"/>
          <p:nvPr/>
        </p:nvSpPr>
        <p:spPr>
          <a:xfrm rot="-5400000">
            <a:off x="562350" y="4848580"/>
            <a:ext cx="18690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NATO 2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1922;p34">
            <a:extLst>
              <a:ext uri="{FF2B5EF4-FFF2-40B4-BE49-F238E27FC236}">
                <a16:creationId xmlns:a16="http://schemas.microsoft.com/office/drawing/2014/main" id="{D09E6142-ECD9-4B04-9371-5A7886DFA40B}"/>
              </a:ext>
            </a:extLst>
          </p:cNvPr>
          <p:cNvGrpSpPr/>
          <p:nvPr/>
        </p:nvGrpSpPr>
        <p:grpSpPr>
          <a:xfrm>
            <a:off x="3922579" y="2317861"/>
            <a:ext cx="407794" cy="410023"/>
            <a:chOff x="1655075" y="3392325"/>
            <a:chExt cx="548700" cy="551700"/>
          </a:xfrm>
        </p:grpSpPr>
        <p:sp>
          <p:nvSpPr>
            <p:cNvPr id="267" name="Google Shape;1923;p34">
              <a:extLst>
                <a:ext uri="{FF2B5EF4-FFF2-40B4-BE49-F238E27FC236}">
                  <a16:creationId xmlns:a16="http://schemas.microsoft.com/office/drawing/2014/main" id="{825A8B4D-9F21-4D65-BFF1-D7BE402CDDE3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8" name="Google Shape;1924;p34">
              <a:extLst>
                <a:ext uri="{FF2B5EF4-FFF2-40B4-BE49-F238E27FC236}">
                  <a16:creationId xmlns:a16="http://schemas.microsoft.com/office/drawing/2014/main" id="{5EAD27ED-99F8-4110-AEFB-C4B54377167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1925;p34">
            <a:extLst>
              <a:ext uri="{FF2B5EF4-FFF2-40B4-BE49-F238E27FC236}">
                <a16:creationId xmlns:a16="http://schemas.microsoft.com/office/drawing/2014/main" id="{789A1E34-CA53-4A1E-9C82-75DE5F335EF1}"/>
              </a:ext>
            </a:extLst>
          </p:cNvPr>
          <p:cNvGrpSpPr/>
          <p:nvPr/>
        </p:nvGrpSpPr>
        <p:grpSpPr>
          <a:xfrm>
            <a:off x="1218246" y="2500888"/>
            <a:ext cx="1853029" cy="609985"/>
            <a:chOff x="3561931" y="1345525"/>
            <a:chExt cx="2518045" cy="457500"/>
          </a:xfrm>
        </p:grpSpPr>
        <p:cxnSp>
          <p:nvCxnSpPr>
            <p:cNvPr id="270" name="Google Shape;1926;p34">
              <a:extLst>
                <a:ext uri="{FF2B5EF4-FFF2-40B4-BE49-F238E27FC236}">
                  <a16:creationId xmlns:a16="http://schemas.microsoft.com/office/drawing/2014/main" id="{712F90AD-27F7-4DF4-B741-029C2D988D99}"/>
                </a:ext>
              </a:extLst>
            </p:cNvPr>
            <p:cNvCxnSpPr/>
            <p:nvPr/>
          </p:nvCxnSpPr>
          <p:spPr>
            <a:xfrm rot="10800000">
              <a:off x="3921781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1" name="Google Shape;1927;p34">
              <a:extLst>
                <a:ext uri="{FF2B5EF4-FFF2-40B4-BE49-F238E27FC236}">
                  <a16:creationId xmlns:a16="http://schemas.microsoft.com/office/drawing/2014/main" id="{09FE52F4-8468-4A87-B03B-FE83310E7FC3}"/>
                </a:ext>
              </a:extLst>
            </p:cNvPr>
            <p:cNvCxnSpPr/>
            <p:nvPr/>
          </p:nvCxnSpPr>
          <p:spPr>
            <a:xfrm rot="10800000">
              <a:off x="5720126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" name="Google Shape;1928;p34">
              <a:extLst>
                <a:ext uri="{FF2B5EF4-FFF2-40B4-BE49-F238E27FC236}">
                  <a16:creationId xmlns:a16="http://schemas.microsoft.com/office/drawing/2014/main" id="{29985E20-6956-4222-95FD-CBB8349E42A2}"/>
                </a:ext>
              </a:extLst>
            </p:cNvPr>
            <p:cNvCxnSpPr/>
            <p:nvPr/>
          </p:nvCxnSpPr>
          <p:spPr>
            <a:xfrm rot="10800000">
              <a:off x="4820950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3" name="Google Shape;1929;p34">
              <a:extLst>
                <a:ext uri="{FF2B5EF4-FFF2-40B4-BE49-F238E27FC236}">
                  <a16:creationId xmlns:a16="http://schemas.microsoft.com/office/drawing/2014/main" id="{E6D5F40C-E26E-455F-BF5A-F003AE4EA8B0}"/>
                </a:ext>
              </a:extLst>
            </p:cNvPr>
            <p:cNvSpPr/>
            <p:nvPr/>
          </p:nvSpPr>
          <p:spPr>
            <a:xfrm>
              <a:off x="3561931" y="1345525"/>
              <a:ext cx="745224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Management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1930;p34">
              <a:extLst>
                <a:ext uri="{FF2B5EF4-FFF2-40B4-BE49-F238E27FC236}">
                  <a16:creationId xmlns:a16="http://schemas.microsoft.com/office/drawing/2014/main" id="{8A7252C4-E913-4D75-9E45-FDB5B16EC635}"/>
                </a:ext>
              </a:extLst>
            </p:cNvPr>
            <p:cNvSpPr/>
            <p:nvPr/>
          </p:nvSpPr>
          <p:spPr>
            <a:xfrm>
              <a:off x="4461100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Logging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1931;p34">
              <a:extLst>
                <a:ext uri="{FF2B5EF4-FFF2-40B4-BE49-F238E27FC236}">
                  <a16:creationId xmlns:a16="http://schemas.microsoft.com/office/drawing/2014/main" id="{D2FFBB68-BE4C-42E3-A086-989FC0F6C78C}"/>
                </a:ext>
              </a:extLst>
            </p:cNvPr>
            <p:cNvSpPr/>
            <p:nvPr/>
          </p:nvSpPr>
          <p:spPr>
            <a:xfrm>
              <a:off x="5360276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Analytics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1932;p34">
            <a:extLst>
              <a:ext uri="{FF2B5EF4-FFF2-40B4-BE49-F238E27FC236}">
                <a16:creationId xmlns:a16="http://schemas.microsoft.com/office/drawing/2014/main" id="{9C8353D7-55DB-4D68-AECE-3DF0165DEAD9}"/>
              </a:ext>
            </a:extLst>
          </p:cNvPr>
          <p:cNvSpPr/>
          <p:nvPr/>
        </p:nvSpPr>
        <p:spPr>
          <a:xfrm>
            <a:off x="1699560" y="3498502"/>
            <a:ext cx="510540" cy="45408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Terrain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Google Shape;1933;p34">
            <a:extLst>
              <a:ext uri="{FF2B5EF4-FFF2-40B4-BE49-F238E27FC236}">
                <a16:creationId xmlns:a16="http://schemas.microsoft.com/office/drawing/2014/main" id="{35C36635-F671-455E-BF74-D298642345D4}"/>
              </a:ext>
            </a:extLst>
          </p:cNvPr>
          <p:cNvCxnSpPr>
            <a:cxnSpLocks/>
            <a:stCxn id="276" idx="1"/>
          </p:cNvCxnSpPr>
          <p:nvPr/>
        </p:nvCxnSpPr>
        <p:spPr>
          <a:xfrm flipH="1" flipV="1">
            <a:off x="1954829" y="3302176"/>
            <a:ext cx="1" cy="196326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1934;p34">
            <a:extLst>
              <a:ext uri="{FF2B5EF4-FFF2-40B4-BE49-F238E27FC236}">
                <a16:creationId xmlns:a16="http://schemas.microsoft.com/office/drawing/2014/main" id="{428BE7CE-95C9-4CF5-A7F8-CCEEB643317B}"/>
              </a:ext>
            </a:extLst>
          </p:cNvPr>
          <p:cNvSpPr/>
          <p:nvPr/>
        </p:nvSpPr>
        <p:spPr>
          <a:xfrm>
            <a:off x="6947167" y="1235233"/>
            <a:ext cx="454800" cy="31170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1935;p34">
            <a:extLst>
              <a:ext uri="{FF2B5EF4-FFF2-40B4-BE49-F238E27FC236}">
                <a16:creationId xmlns:a16="http://schemas.microsoft.com/office/drawing/2014/main" id="{C0BDE527-3BF1-45AA-89A2-FEFF550F5026}"/>
              </a:ext>
            </a:extLst>
          </p:cNvPr>
          <p:cNvCxnSpPr>
            <a:endCxn id="278" idx="3"/>
          </p:cNvCxnSpPr>
          <p:nvPr/>
        </p:nvCxnSpPr>
        <p:spPr>
          <a:xfrm rot="10800000">
            <a:off x="7174567" y="154693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1936;p34">
            <a:extLst>
              <a:ext uri="{FF2B5EF4-FFF2-40B4-BE49-F238E27FC236}">
                <a16:creationId xmlns:a16="http://schemas.microsoft.com/office/drawing/2014/main" id="{B01EE717-2B42-436C-8512-012F788867AC}"/>
              </a:ext>
            </a:extLst>
          </p:cNvPr>
          <p:cNvSpPr/>
          <p:nvPr/>
        </p:nvSpPr>
        <p:spPr>
          <a:xfrm>
            <a:off x="7585533" y="1235233"/>
            <a:ext cx="454800" cy="31170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1937;p34">
            <a:extLst>
              <a:ext uri="{FF2B5EF4-FFF2-40B4-BE49-F238E27FC236}">
                <a16:creationId xmlns:a16="http://schemas.microsoft.com/office/drawing/2014/main" id="{10198DC8-CBD0-4B0A-9F63-4A31A75A9C1C}"/>
              </a:ext>
            </a:extLst>
          </p:cNvPr>
          <p:cNvCxnSpPr>
            <a:endCxn id="280" idx="3"/>
          </p:cNvCxnSpPr>
          <p:nvPr/>
        </p:nvCxnSpPr>
        <p:spPr>
          <a:xfrm rot="10800000">
            <a:off x="7812933" y="154693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2" name="Google Shape;1938;p34">
            <a:extLst>
              <a:ext uri="{FF2B5EF4-FFF2-40B4-BE49-F238E27FC236}">
                <a16:creationId xmlns:a16="http://schemas.microsoft.com/office/drawing/2014/main" id="{C90F625C-79EA-41F6-9FA1-2BDE13F08DB8}"/>
              </a:ext>
            </a:extLst>
          </p:cNvPr>
          <p:cNvGrpSpPr/>
          <p:nvPr/>
        </p:nvGrpSpPr>
        <p:grpSpPr>
          <a:xfrm>
            <a:off x="5307279" y="2321136"/>
            <a:ext cx="407794" cy="410023"/>
            <a:chOff x="1655075" y="3392325"/>
            <a:chExt cx="548700" cy="551700"/>
          </a:xfrm>
        </p:grpSpPr>
        <p:sp>
          <p:nvSpPr>
            <p:cNvPr id="283" name="Google Shape;1939;p34">
              <a:extLst>
                <a:ext uri="{FF2B5EF4-FFF2-40B4-BE49-F238E27FC236}">
                  <a16:creationId xmlns:a16="http://schemas.microsoft.com/office/drawing/2014/main" id="{7DFF8488-A4CF-4EB6-8940-D617AF46587B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4" name="Google Shape;1940;p34">
              <a:extLst>
                <a:ext uri="{FF2B5EF4-FFF2-40B4-BE49-F238E27FC236}">
                  <a16:creationId xmlns:a16="http://schemas.microsoft.com/office/drawing/2014/main" id="{270BB5CA-111B-4B6C-8B6E-243337202C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1941;p34">
            <a:extLst>
              <a:ext uri="{FF2B5EF4-FFF2-40B4-BE49-F238E27FC236}">
                <a16:creationId xmlns:a16="http://schemas.microsoft.com/office/drawing/2014/main" id="{E231483F-72E9-44C0-ABAD-F56A28A84BB3}"/>
              </a:ext>
            </a:extLst>
          </p:cNvPr>
          <p:cNvSpPr txBox="1"/>
          <p:nvPr/>
        </p:nvSpPr>
        <p:spPr>
          <a:xfrm>
            <a:off x="5715075" y="2172675"/>
            <a:ext cx="30840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7620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Protocol/Data Interoperability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7620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Data Routing/Filtering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1942;p34">
            <a:extLst>
              <a:ext uri="{FF2B5EF4-FFF2-40B4-BE49-F238E27FC236}">
                <a16:creationId xmlns:a16="http://schemas.microsoft.com/office/drawing/2014/main" id="{EE2FB4E5-788C-49BB-A3E4-7BD6091D4927}"/>
              </a:ext>
            </a:extLst>
          </p:cNvPr>
          <p:cNvGrpSpPr/>
          <p:nvPr/>
        </p:nvGrpSpPr>
        <p:grpSpPr>
          <a:xfrm>
            <a:off x="4270816" y="4629919"/>
            <a:ext cx="629259" cy="237580"/>
            <a:chOff x="3561931" y="1345525"/>
            <a:chExt cx="2518045" cy="457500"/>
          </a:xfrm>
        </p:grpSpPr>
        <p:cxnSp>
          <p:nvCxnSpPr>
            <p:cNvPr id="287" name="Google Shape;1943;p34">
              <a:extLst>
                <a:ext uri="{FF2B5EF4-FFF2-40B4-BE49-F238E27FC236}">
                  <a16:creationId xmlns:a16="http://schemas.microsoft.com/office/drawing/2014/main" id="{512F4DD5-CA58-4244-99BE-34407CCD398D}"/>
                </a:ext>
              </a:extLst>
            </p:cNvPr>
            <p:cNvCxnSpPr/>
            <p:nvPr/>
          </p:nvCxnSpPr>
          <p:spPr>
            <a:xfrm rot="10800000">
              <a:off x="3921781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Google Shape;1944;p34">
              <a:extLst>
                <a:ext uri="{FF2B5EF4-FFF2-40B4-BE49-F238E27FC236}">
                  <a16:creationId xmlns:a16="http://schemas.microsoft.com/office/drawing/2014/main" id="{8EB43B38-33D0-4346-B595-E52E58BCAD91}"/>
                </a:ext>
              </a:extLst>
            </p:cNvPr>
            <p:cNvCxnSpPr/>
            <p:nvPr/>
          </p:nvCxnSpPr>
          <p:spPr>
            <a:xfrm rot="10800000">
              <a:off x="5720126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1945;p34">
              <a:extLst>
                <a:ext uri="{FF2B5EF4-FFF2-40B4-BE49-F238E27FC236}">
                  <a16:creationId xmlns:a16="http://schemas.microsoft.com/office/drawing/2014/main" id="{CBE8B927-33F1-485B-B11B-C669844873E0}"/>
                </a:ext>
              </a:extLst>
            </p:cNvPr>
            <p:cNvCxnSpPr/>
            <p:nvPr/>
          </p:nvCxnSpPr>
          <p:spPr>
            <a:xfrm rot="10800000">
              <a:off x="4820950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0" name="Google Shape;1946;p34">
              <a:extLst>
                <a:ext uri="{FF2B5EF4-FFF2-40B4-BE49-F238E27FC236}">
                  <a16:creationId xmlns:a16="http://schemas.microsoft.com/office/drawing/2014/main" id="{3E96B936-BDFF-4606-9A8E-406391ADEB53}"/>
                </a:ext>
              </a:extLst>
            </p:cNvPr>
            <p:cNvSpPr/>
            <p:nvPr/>
          </p:nvSpPr>
          <p:spPr>
            <a:xfrm>
              <a:off x="3561931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1947;p34">
              <a:extLst>
                <a:ext uri="{FF2B5EF4-FFF2-40B4-BE49-F238E27FC236}">
                  <a16:creationId xmlns:a16="http://schemas.microsoft.com/office/drawing/2014/main" id="{9841D17D-BB92-49FB-9FE9-178A15FCB06B}"/>
                </a:ext>
              </a:extLst>
            </p:cNvPr>
            <p:cNvSpPr/>
            <p:nvPr/>
          </p:nvSpPr>
          <p:spPr>
            <a:xfrm>
              <a:off x="5360276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1948;p34">
              <a:extLst>
                <a:ext uri="{FF2B5EF4-FFF2-40B4-BE49-F238E27FC236}">
                  <a16:creationId xmlns:a16="http://schemas.microsoft.com/office/drawing/2014/main" id="{7CC2BB3D-01E5-43A2-89ED-D7CCED52CAAF}"/>
                </a:ext>
              </a:extLst>
            </p:cNvPr>
            <p:cNvSpPr/>
            <p:nvPr/>
          </p:nvSpPr>
          <p:spPr>
            <a:xfrm>
              <a:off x="4461100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93" name="Google Shape;1949;p34">
            <a:extLst>
              <a:ext uri="{FF2B5EF4-FFF2-40B4-BE49-F238E27FC236}">
                <a16:creationId xmlns:a16="http://schemas.microsoft.com/office/drawing/2014/main" id="{FB4F7E05-F93F-4D63-9B96-DE798095D30B}"/>
              </a:ext>
            </a:extLst>
          </p:cNvPr>
          <p:cNvCxnSpPr>
            <a:cxnSpLocks/>
          </p:cNvCxnSpPr>
          <p:nvPr/>
        </p:nvCxnSpPr>
        <p:spPr>
          <a:xfrm rot="10800000">
            <a:off x="6155302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1950;p34">
            <a:extLst>
              <a:ext uri="{FF2B5EF4-FFF2-40B4-BE49-F238E27FC236}">
                <a16:creationId xmlns:a16="http://schemas.microsoft.com/office/drawing/2014/main" id="{BA6611D1-1397-46EB-BAC3-C82F7E09E5C7}"/>
              </a:ext>
            </a:extLst>
          </p:cNvPr>
          <p:cNvSpPr/>
          <p:nvPr/>
        </p:nvSpPr>
        <p:spPr>
          <a:xfrm>
            <a:off x="5675502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Other 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Services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1951;p34">
            <a:extLst>
              <a:ext uri="{FF2B5EF4-FFF2-40B4-BE49-F238E27FC236}">
                <a16:creationId xmlns:a16="http://schemas.microsoft.com/office/drawing/2014/main" id="{840AFAEB-56E0-4AFE-AFFB-AC035F36C47C}"/>
              </a:ext>
            </a:extLst>
          </p:cNvPr>
          <p:cNvSpPr txBox="1"/>
          <p:nvPr/>
        </p:nvSpPr>
        <p:spPr>
          <a:xfrm>
            <a:off x="8835100" y="995125"/>
            <a:ext cx="3290100" cy="1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A </a:t>
            </a:r>
            <a:r>
              <a:rPr lang="en-US" sz="1700" b="1" kern="0" dirty="0">
                <a:solidFill>
                  <a:srgbClr val="3F3F3F"/>
                </a:solidFill>
                <a:latin typeface="+mn-lt"/>
                <a:ea typeface="Calibri"/>
                <a:cs typeface="Calibri"/>
                <a:sym typeface="Calibri"/>
              </a:rPr>
              <a:t>Hierarchical,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Loosely-Coupled Design Enables: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54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Local Ownership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Disconnected Operation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Open Architecture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Capability-as-a-Service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e.g., AI, Simulation, Data, Devices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1952;p34">
            <a:extLst>
              <a:ext uri="{FF2B5EF4-FFF2-40B4-BE49-F238E27FC236}">
                <a16:creationId xmlns:a16="http://schemas.microsoft.com/office/drawing/2014/main" id="{BBE832E5-41DE-4494-B22A-5487522FBED3}"/>
              </a:ext>
            </a:extLst>
          </p:cNvPr>
          <p:cNvGrpSpPr/>
          <p:nvPr/>
        </p:nvGrpSpPr>
        <p:grpSpPr>
          <a:xfrm>
            <a:off x="8944275" y="4175507"/>
            <a:ext cx="897300" cy="1334657"/>
            <a:chOff x="13267706" y="3957589"/>
            <a:chExt cx="897300" cy="887700"/>
          </a:xfrm>
        </p:grpSpPr>
        <p:sp>
          <p:nvSpPr>
            <p:cNvPr id="297" name="Google Shape;1953;p34">
              <a:extLst>
                <a:ext uri="{FF2B5EF4-FFF2-40B4-BE49-F238E27FC236}">
                  <a16:creationId xmlns:a16="http://schemas.microsoft.com/office/drawing/2014/main" id="{B397DD3A-C69C-433B-A4D8-41EDB2214B13}"/>
                </a:ext>
              </a:extLst>
            </p:cNvPr>
            <p:cNvSpPr/>
            <p:nvPr/>
          </p:nvSpPr>
          <p:spPr>
            <a:xfrm>
              <a:off x="13267706" y="3957589"/>
              <a:ext cx="897300" cy="887700"/>
            </a:xfrm>
            <a:prstGeom prst="rect">
              <a:avLst/>
            </a:prstGeom>
            <a:solidFill>
              <a:srgbClr val="B3C6E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AI/ML/DL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Augmented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Reality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8" name="Google Shape;1954;p34">
              <a:extLst>
                <a:ext uri="{FF2B5EF4-FFF2-40B4-BE49-F238E27FC236}">
                  <a16:creationId xmlns:a16="http://schemas.microsoft.com/office/drawing/2014/main" id="{F5DBED5E-3899-4A07-9DA4-E6418972732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37864" y="4367989"/>
              <a:ext cx="772853" cy="4151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1955;p34">
            <a:extLst>
              <a:ext uri="{FF2B5EF4-FFF2-40B4-BE49-F238E27FC236}">
                <a16:creationId xmlns:a16="http://schemas.microsoft.com/office/drawing/2014/main" id="{B33004C6-39D8-4625-8336-6120CBC29ED7}"/>
              </a:ext>
            </a:extLst>
          </p:cNvPr>
          <p:cNvGrpSpPr/>
          <p:nvPr/>
        </p:nvGrpSpPr>
        <p:grpSpPr>
          <a:xfrm>
            <a:off x="6969075" y="4160627"/>
            <a:ext cx="1830000" cy="1628400"/>
            <a:chOff x="7197675" y="3932027"/>
            <a:chExt cx="1830000" cy="1628400"/>
          </a:xfrm>
        </p:grpSpPr>
        <p:sp>
          <p:nvSpPr>
            <p:cNvPr id="300" name="Google Shape;1956;p34">
              <a:extLst>
                <a:ext uri="{FF2B5EF4-FFF2-40B4-BE49-F238E27FC236}">
                  <a16:creationId xmlns:a16="http://schemas.microsoft.com/office/drawing/2014/main" id="{82B11C86-F273-4211-8286-9F61C61B8F6F}"/>
                </a:ext>
              </a:extLst>
            </p:cNvPr>
            <p:cNvSpPr/>
            <p:nvPr/>
          </p:nvSpPr>
          <p:spPr>
            <a:xfrm>
              <a:off x="7197675" y="3932027"/>
              <a:ext cx="1830000" cy="1628400"/>
            </a:xfrm>
            <a:prstGeom prst="rect">
              <a:avLst/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Autonomous Systems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1957;p34">
              <a:extLst>
                <a:ext uri="{FF2B5EF4-FFF2-40B4-BE49-F238E27FC236}">
                  <a16:creationId xmlns:a16="http://schemas.microsoft.com/office/drawing/2014/main" id="{6DE0F374-EEFD-4AE6-9A03-8928D869DC75}"/>
                </a:ext>
              </a:extLst>
            </p:cNvPr>
            <p:cNvSpPr/>
            <p:nvPr/>
          </p:nvSpPr>
          <p:spPr>
            <a:xfrm>
              <a:off x="7332701" y="5122050"/>
              <a:ext cx="660000" cy="313800"/>
            </a:xfrm>
            <a:prstGeom prst="rect">
              <a:avLst/>
            </a:prstGeom>
            <a:solidFill>
              <a:srgbClr val="F4B08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Maritime</a:t>
              </a:r>
              <a:endParaRPr kumimoji="0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1958;p34">
              <a:extLst>
                <a:ext uri="{FF2B5EF4-FFF2-40B4-BE49-F238E27FC236}">
                  <a16:creationId xmlns:a16="http://schemas.microsoft.com/office/drawing/2014/main" id="{048F4AFD-B9D2-4CD7-81B2-924F58288199}"/>
                </a:ext>
              </a:extLst>
            </p:cNvPr>
            <p:cNvGrpSpPr/>
            <p:nvPr/>
          </p:nvGrpSpPr>
          <p:grpSpPr>
            <a:xfrm>
              <a:off x="7331079" y="4187433"/>
              <a:ext cx="1563229" cy="1248416"/>
              <a:chOff x="2498010" y="2345066"/>
              <a:chExt cx="1563229" cy="1248416"/>
            </a:xfrm>
          </p:grpSpPr>
          <p:sp>
            <p:nvSpPr>
              <p:cNvPr id="303" name="Google Shape;1959;p34">
                <a:extLst>
                  <a:ext uri="{FF2B5EF4-FFF2-40B4-BE49-F238E27FC236}">
                    <a16:creationId xmlns:a16="http://schemas.microsoft.com/office/drawing/2014/main" id="{D5F73BD3-0082-49D4-B6D6-DF32712DF328}"/>
                  </a:ext>
                </a:extLst>
              </p:cNvPr>
              <p:cNvSpPr/>
              <p:nvPr/>
            </p:nvSpPr>
            <p:spPr>
              <a:xfrm>
                <a:off x="2504922" y="2904870"/>
                <a:ext cx="654600" cy="3039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Air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960;p34">
                <a:extLst>
                  <a:ext uri="{FF2B5EF4-FFF2-40B4-BE49-F238E27FC236}">
                    <a16:creationId xmlns:a16="http://schemas.microsoft.com/office/drawing/2014/main" id="{A7477C09-1A29-4572-868D-5424CDE26C3C}"/>
                  </a:ext>
                </a:extLst>
              </p:cNvPr>
              <p:cNvSpPr/>
              <p:nvPr/>
            </p:nvSpPr>
            <p:spPr>
              <a:xfrm>
                <a:off x="3424639" y="2899404"/>
                <a:ext cx="636600" cy="3219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Helo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05" name="Google Shape;1961;p34">
                <a:extLst>
                  <a:ext uri="{FF2B5EF4-FFF2-40B4-BE49-F238E27FC236}">
                    <a16:creationId xmlns:a16="http://schemas.microsoft.com/office/drawing/2014/main" id="{ECFC6B7F-9581-4D5D-B55E-5AA904702B9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r="20191"/>
              <a:stretch/>
            </p:blipFill>
            <p:spPr>
              <a:xfrm>
                <a:off x="3406260" y="2345066"/>
                <a:ext cx="621968" cy="4674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1962;p34">
                <a:extLst>
                  <a:ext uri="{FF2B5EF4-FFF2-40B4-BE49-F238E27FC236}">
                    <a16:creationId xmlns:a16="http://schemas.microsoft.com/office/drawing/2014/main" id="{49F28DE4-7134-4AFB-BA16-509AAB0D077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498010" y="2372166"/>
                <a:ext cx="811249" cy="3996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7" name="Google Shape;1963;p34">
                <a:extLst>
                  <a:ext uri="{FF2B5EF4-FFF2-40B4-BE49-F238E27FC236}">
                    <a16:creationId xmlns:a16="http://schemas.microsoft.com/office/drawing/2014/main" id="{7BA0E5D0-646A-4D2B-89FF-B5EFFFCC61F9}"/>
                  </a:ext>
                </a:extLst>
              </p:cNvPr>
              <p:cNvSpPr/>
              <p:nvPr/>
            </p:nvSpPr>
            <p:spPr>
              <a:xfrm>
                <a:off x="3410046" y="3279682"/>
                <a:ext cx="647400" cy="3138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Ground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" name="Google Shape;1964;p34">
            <a:extLst>
              <a:ext uri="{FF2B5EF4-FFF2-40B4-BE49-F238E27FC236}">
                <a16:creationId xmlns:a16="http://schemas.microsoft.com/office/drawing/2014/main" id="{33494DBA-7F35-4FDA-9097-DD2AA9C761F8}"/>
              </a:ext>
            </a:extLst>
          </p:cNvPr>
          <p:cNvGrpSpPr/>
          <p:nvPr/>
        </p:nvGrpSpPr>
        <p:grpSpPr>
          <a:xfrm>
            <a:off x="9986775" y="4530976"/>
            <a:ext cx="1578132" cy="887699"/>
            <a:chOff x="10215375" y="4097513"/>
            <a:chExt cx="1578132" cy="887699"/>
          </a:xfrm>
        </p:grpSpPr>
        <p:pic>
          <p:nvPicPr>
            <p:cNvPr id="309" name="Google Shape;1965;p34">
              <a:extLst>
                <a:ext uri="{FF2B5EF4-FFF2-40B4-BE49-F238E27FC236}">
                  <a16:creationId xmlns:a16="http://schemas.microsoft.com/office/drawing/2014/main" id="{7715A94D-ADE9-4AFA-89CD-566997E6877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15375" y="4097513"/>
              <a:ext cx="1578132" cy="88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1966;p34">
              <a:extLst>
                <a:ext uri="{FF2B5EF4-FFF2-40B4-BE49-F238E27FC236}">
                  <a16:creationId xmlns:a16="http://schemas.microsoft.com/office/drawing/2014/main" id="{FCDB441C-0957-4C66-8FD5-10C1DFB64C86}"/>
                </a:ext>
              </a:extLst>
            </p:cNvPr>
            <p:cNvSpPr/>
            <p:nvPr/>
          </p:nvSpPr>
          <p:spPr>
            <a:xfrm>
              <a:off x="10364800" y="4187825"/>
              <a:ext cx="366700" cy="747725"/>
            </a:xfrm>
            <a:custGeom>
              <a:avLst/>
              <a:gdLst/>
              <a:ahLst/>
              <a:cxnLst/>
              <a:rect l="l" t="t" r="r" b="b"/>
              <a:pathLst>
                <a:path w="14668" h="29909" extrusionOk="0">
                  <a:moveTo>
                    <a:pt x="14097" y="29909"/>
                  </a:moveTo>
                  <a:lnTo>
                    <a:pt x="11430" y="23813"/>
                  </a:lnTo>
                  <a:lnTo>
                    <a:pt x="14097" y="13335"/>
                  </a:lnTo>
                  <a:lnTo>
                    <a:pt x="14668" y="2286"/>
                  </a:lnTo>
                  <a:lnTo>
                    <a:pt x="9525" y="2858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1" name="Google Shape;1967;p34">
              <a:extLst>
                <a:ext uri="{FF2B5EF4-FFF2-40B4-BE49-F238E27FC236}">
                  <a16:creationId xmlns:a16="http://schemas.microsoft.com/office/drawing/2014/main" id="{6052E528-9B51-42AC-AE43-A7B45B43C2A7}"/>
                </a:ext>
              </a:extLst>
            </p:cNvPr>
            <p:cNvSpPr/>
            <p:nvPr/>
          </p:nvSpPr>
          <p:spPr>
            <a:xfrm>
              <a:off x="10564825" y="4530725"/>
              <a:ext cx="147625" cy="447675"/>
            </a:xfrm>
            <a:custGeom>
              <a:avLst/>
              <a:gdLst/>
              <a:ahLst/>
              <a:cxnLst/>
              <a:rect l="l" t="t" r="r" b="b"/>
              <a:pathLst>
                <a:path w="5905" h="17907" extrusionOk="0">
                  <a:moveTo>
                    <a:pt x="5905" y="0"/>
                  </a:moveTo>
                  <a:lnTo>
                    <a:pt x="0" y="9525"/>
                  </a:lnTo>
                  <a:lnTo>
                    <a:pt x="4381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2" name="Google Shape;1968;p34">
              <a:extLst>
                <a:ext uri="{FF2B5EF4-FFF2-40B4-BE49-F238E27FC236}">
                  <a16:creationId xmlns:a16="http://schemas.microsoft.com/office/drawing/2014/main" id="{CFBE2773-67AA-4CA8-8703-4F21CF8CCC2E}"/>
                </a:ext>
              </a:extLst>
            </p:cNvPr>
            <p:cNvSpPr/>
            <p:nvPr/>
          </p:nvSpPr>
          <p:spPr>
            <a:xfrm>
              <a:off x="10864850" y="4654550"/>
              <a:ext cx="357200" cy="314325"/>
            </a:xfrm>
            <a:custGeom>
              <a:avLst/>
              <a:gdLst/>
              <a:ahLst/>
              <a:cxnLst/>
              <a:rect l="l" t="t" r="r" b="b"/>
              <a:pathLst>
                <a:path w="14288" h="12573" extrusionOk="0">
                  <a:moveTo>
                    <a:pt x="0" y="11811"/>
                  </a:moveTo>
                  <a:lnTo>
                    <a:pt x="4953" y="5715"/>
                  </a:lnTo>
                  <a:lnTo>
                    <a:pt x="6096" y="0"/>
                  </a:lnTo>
                  <a:lnTo>
                    <a:pt x="12764" y="5144"/>
                  </a:lnTo>
                  <a:lnTo>
                    <a:pt x="14288" y="1257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3" name="Google Shape;1969;p34">
              <a:extLst>
                <a:ext uri="{FF2B5EF4-FFF2-40B4-BE49-F238E27FC236}">
                  <a16:creationId xmlns:a16="http://schemas.microsoft.com/office/drawing/2014/main" id="{53052D8E-68D0-4718-B59C-19AF2CFDD75D}"/>
                </a:ext>
              </a:extLst>
            </p:cNvPr>
            <p:cNvSpPr/>
            <p:nvPr/>
          </p:nvSpPr>
          <p:spPr>
            <a:xfrm>
              <a:off x="11079175" y="4449775"/>
              <a:ext cx="176200" cy="71425"/>
            </a:xfrm>
            <a:custGeom>
              <a:avLst/>
              <a:gdLst/>
              <a:ahLst/>
              <a:cxnLst/>
              <a:rect l="l" t="t" r="r" b="b"/>
              <a:pathLst>
                <a:path w="7048" h="2857" extrusionOk="0">
                  <a:moveTo>
                    <a:pt x="7048" y="1143"/>
                  </a:moveTo>
                  <a:lnTo>
                    <a:pt x="4572" y="285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4" name="Google Shape;1970;p34">
              <a:extLst>
                <a:ext uri="{FF2B5EF4-FFF2-40B4-BE49-F238E27FC236}">
                  <a16:creationId xmlns:a16="http://schemas.microsoft.com/office/drawing/2014/main" id="{E72C3B8C-1300-4173-AC3C-E07BE5F330CE}"/>
                </a:ext>
              </a:extLst>
            </p:cNvPr>
            <p:cNvSpPr/>
            <p:nvPr/>
          </p:nvSpPr>
          <p:spPr>
            <a:xfrm>
              <a:off x="11022025" y="4454525"/>
              <a:ext cx="57150" cy="204800"/>
            </a:xfrm>
            <a:custGeom>
              <a:avLst/>
              <a:gdLst/>
              <a:ahLst/>
              <a:cxnLst/>
              <a:rect l="l" t="t" r="r" b="b"/>
              <a:pathLst>
                <a:path w="2286" h="8192" extrusionOk="0">
                  <a:moveTo>
                    <a:pt x="2286" y="0"/>
                  </a:moveTo>
                  <a:lnTo>
                    <a:pt x="0" y="819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5" name="Google Shape;1971;p34">
              <a:extLst>
                <a:ext uri="{FF2B5EF4-FFF2-40B4-BE49-F238E27FC236}">
                  <a16:creationId xmlns:a16="http://schemas.microsoft.com/office/drawing/2014/main" id="{75A11D73-A8EB-4654-BA5D-70693B2C0052}"/>
                </a:ext>
              </a:extLst>
            </p:cNvPr>
            <p:cNvSpPr/>
            <p:nvPr/>
          </p:nvSpPr>
          <p:spPr>
            <a:xfrm>
              <a:off x="11431600" y="4478350"/>
              <a:ext cx="342900" cy="447675"/>
            </a:xfrm>
            <a:custGeom>
              <a:avLst/>
              <a:gdLst/>
              <a:ahLst/>
              <a:cxnLst/>
              <a:rect l="l" t="t" r="r" b="b"/>
              <a:pathLst>
                <a:path w="13716" h="17907" extrusionOk="0">
                  <a:moveTo>
                    <a:pt x="2476" y="2476"/>
                  </a:moveTo>
                  <a:lnTo>
                    <a:pt x="0" y="3619"/>
                  </a:lnTo>
                  <a:lnTo>
                    <a:pt x="3429" y="0"/>
                  </a:lnTo>
                  <a:lnTo>
                    <a:pt x="4953" y="6096"/>
                  </a:lnTo>
                  <a:lnTo>
                    <a:pt x="952" y="17907"/>
                  </a:lnTo>
                  <a:lnTo>
                    <a:pt x="4953" y="6477"/>
                  </a:lnTo>
                  <a:lnTo>
                    <a:pt x="13716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cxnSp>
        <p:nvCxnSpPr>
          <p:cNvPr id="316" name="Google Shape;1972;p34">
            <a:extLst>
              <a:ext uri="{FF2B5EF4-FFF2-40B4-BE49-F238E27FC236}">
                <a16:creationId xmlns:a16="http://schemas.microsoft.com/office/drawing/2014/main" id="{505FFA1E-E27D-4EA7-AFD9-E6C728FF19AA}"/>
              </a:ext>
            </a:extLst>
          </p:cNvPr>
          <p:cNvCxnSpPr>
            <a:cxnSpLocks/>
          </p:cNvCxnSpPr>
          <p:nvPr/>
        </p:nvCxnSpPr>
        <p:spPr>
          <a:xfrm>
            <a:off x="7884075" y="3308809"/>
            <a:ext cx="0" cy="8493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1973;p34">
            <a:extLst>
              <a:ext uri="{FF2B5EF4-FFF2-40B4-BE49-F238E27FC236}">
                <a16:creationId xmlns:a16="http://schemas.microsoft.com/office/drawing/2014/main" id="{28B6EF27-926F-4F5B-B794-704215F5181B}"/>
              </a:ext>
            </a:extLst>
          </p:cNvPr>
          <p:cNvCxnSpPr>
            <a:cxnSpLocks/>
          </p:cNvCxnSpPr>
          <p:nvPr/>
        </p:nvCxnSpPr>
        <p:spPr>
          <a:xfrm>
            <a:off x="9392932" y="3292291"/>
            <a:ext cx="0" cy="883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8" name="Google Shape;1974;p34">
            <a:extLst>
              <a:ext uri="{FF2B5EF4-FFF2-40B4-BE49-F238E27FC236}">
                <a16:creationId xmlns:a16="http://schemas.microsoft.com/office/drawing/2014/main" id="{CB9021EE-80C4-428E-BAEC-1BA06A2252B0}"/>
              </a:ext>
            </a:extLst>
          </p:cNvPr>
          <p:cNvCxnSpPr>
            <a:cxnSpLocks/>
          </p:cNvCxnSpPr>
          <p:nvPr/>
        </p:nvCxnSpPr>
        <p:spPr>
          <a:xfrm>
            <a:off x="10775850" y="3298201"/>
            <a:ext cx="0" cy="883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9" name="Google Shape;1975;p34">
            <a:extLst>
              <a:ext uri="{FF2B5EF4-FFF2-40B4-BE49-F238E27FC236}">
                <a16:creationId xmlns:a16="http://schemas.microsoft.com/office/drawing/2014/main" id="{B9FB44E7-A203-4A06-AE71-768F33A54776}"/>
              </a:ext>
            </a:extLst>
          </p:cNvPr>
          <p:cNvSpPr/>
          <p:nvPr/>
        </p:nvSpPr>
        <p:spPr>
          <a:xfrm>
            <a:off x="5086825" y="3464177"/>
            <a:ext cx="897300" cy="4101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AI Training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Scenarios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1976;p34">
            <a:extLst>
              <a:ext uri="{FF2B5EF4-FFF2-40B4-BE49-F238E27FC236}">
                <a16:creationId xmlns:a16="http://schemas.microsoft.com/office/drawing/2014/main" id="{E3EE476F-06F4-4636-8850-DBB59738C494}"/>
              </a:ext>
            </a:extLst>
          </p:cNvPr>
          <p:cNvCxnSpPr>
            <a:endCxn id="319" idx="0"/>
          </p:cNvCxnSpPr>
          <p:nvPr/>
        </p:nvCxnSpPr>
        <p:spPr>
          <a:xfrm>
            <a:off x="5535475" y="3314777"/>
            <a:ext cx="0" cy="1494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1977;p34">
            <a:extLst>
              <a:ext uri="{FF2B5EF4-FFF2-40B4-BE49-F238E27FC236}">
                <a16:creationId xmlns:a16="http://schemas.microsoft.com/office/drawing/2014/main" id="{42CDE718-CC6B-4BD6-B252-B3896A44CE96}"/>
              </a:ext>
            </a:extLst>
          </p:cNvPr>
          <p:cNvSpPr txBox="1"/>
          <p:nvPr/>
        </p:nvSpPr>
        <p:spPr>
          <a:xfrm>
            <a:off x="2562225" y="5344975"/>
            <a:ext cx="731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Unity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1978;p34">
            <a:extLst>
              <a:ext uri="{FF2B5EF4-FFF2-40B4-BE49-F238E27FC236}">
                <a16:creationId xmlns:a16="http://schemas.microsoft.com/office/drawing/2014/main" id="{A7E62938-7118-4D39-A9ED-6B2F06C46854}"/>
              </a:ext>
            </a:extLst>
          </p:cNvPr>
          <p:cNvSpPr txBox="1"/>
          <p:nvPr/>
        </p:nvSpPr>
        <p:spPr>
          <a:xfrm>
            <a:off x="3952950" y="5344975"/>
            <a:ext cx="731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Unreal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1980;p34">
            <a:extLst>
              <a:ext uri="{FF2B5EF4-FFF2-40B4-BE49-F238E27FC236}">
                <a16:creationId xmlns:a16="http://schemas.microsoft.com/office/drawing/2014/main" id="{533FF48B-B913-4D7D-A58E-EE4B5B0214F2}"/>
              </a:ext>
            </a:extLst>
          </p:cNvPr>
          <p:cNvSpPr txBox="1"/>
          <p:nvPr/>
        </p:nvSpPr>
        <p:spPr>
          <a:xfrm>
            <a:off x="2521325" y="4127200"/>
            <a:ext cx="8973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OtherSim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1981;p34">
            <a:extLst>
              <a:ext uri="{FF2B5EF4-FFF2-40B4-BE49-F238E27FC236}">
                <a16:creationId xmlns:a16="http://schemas.microsoft.com/office/drawing/2014/main" id="{F1A9B1D4-B7EA-4DE0-B009-82C369D97C2A}"/>
              </a:ext>
            </a:extLst>
          </p:cNvPr>
          <p:cNvSpPr txBox="1"/>
          <p:nvPr/>
        </p:nvSpPr>
        <p:spPr>
          <a:xfrm>
            <a:off x="4078150" y="4287800"/>
            <a:ext cx="10731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Local Mgmt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1982;p34">
            <a:extLst>
              <a:ext uri="{FF2B5EF4-FFF2-40B4-BE49-F238E27FC236}">
                <a16:creationId xmlns:a16="http://schemas.microsoft.com/office/drawing/2014/main" id="{93C238B2-FD29-49F3-AC40-D8BAC65B9C24}"/>
              </a:ext>
            </a:extLst>
          </p:cNvPr>
          <p:cNvSpPr txBox="1"/>
          <p:nvPr/>
        </p:nvSpPr>
        <p:spPr>
          <a:xfrm rot="-5400000">
            <a:off x="420925" y="4684675"/>
            <a:ext cx="1744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Simulated Worlds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1983;p34">
            <a:extLst>
              <a:ext uri="{FF2B5EF4-FFF2-40B4-BE49-F238E27FC236}">
                <a16:creationId xmlns:a16="http://schemas.microsoft.com/office/drawing/2014/main" id="{3B4B51FE-1E04-467E-A49E-7ACA56457E55}"/>
              </a:ext>
            </a:extLst>
          </p:cNvPr>
          <p:cNvSpPr txBox="1"/>
          <p:nvPr/>
        </p:nvSpPr>
        <p:spPr>
          <a:xfrm rot="-5400000">
            <a:off x="5964475" y="4735275"/>
            <a:ext cx="1744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Real World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327" name="Google Shape;1984;p34">
            <a:extLst>
              <a:ext uri="{FF2B5EF4-FFF2-40B4-BE49-F238E27FC236}">
                <a16:creationId xmlns:a16="http://schemas.microsoft.com/office/drawing/2014/main" id="{5265389D-6F10-46E0-8C0C-719CA06F7AC8}"/>
              </a:ext>
            </a:extLst>
          </p:cNvPr>
          <p:cNvGrpSpPr/>
          <p:nvPr/>
        </p:nvGrpSpPr>
        <p:grpSpPr>
          <a:xfrm>
            <a:off x="7680179" y="3483673"/>
            <a:ext cx="407794" cy="410023"/>
            <a:chOff x="1655075" y="3392325"/>
            <a:chExt cx="548700" cy="551700"/>
          </a:xfrm>
        </p:grpSpPr>
        <p:sp>
          <p:nvSpPr>
            <p:cNvPr id="328" name="Google Shape;1985;p34">
              <a:extLst>
                <a:ext uri="{FF2B5EF4-FFF2-40B4-BE49-F238E27FC236}">
                  <a16:creationId xmlns:a16="http://schemas.microsoft.com/office/drawing/2014/main" id="{706EA5D5-73CC-41FB-8CA1-9BE46016D603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9" name="Google Shape;1986;p34">
              <a:extLst>
                <a:ext uri="{FF2B5EF4-FFF2-40B4-BE49-F238E27FC236}">
                  <a16:creationId xmlns:a16="http://schemas.microsoft.com/office/drawing/2014/main" id="{87166DA2-D4D0-41C4-9BD3-2F96A1C081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1987;p34">
            <a:extLst>
              <a:ext uri="{FF2B5EF4-FFF2-40B4-BE49-F238E27FC236}">
                <a16:creationId xmlns:a16="http://schemas.microsoft.com/office/drawing/2014/main" id="{3F6E3B08-6B81-4821-89F7-775A5472DFF9}"/>
              </a:ext>
            </a:extLst>
          </p:cNvPr>
          <p:cNvSpPr txBox="1"/>
          <p:nvPr/>
        </p:nvSpPr>
        <p:spPr>
          <a:xfrm>
            <a:off x="4601950" y="5508908"/>
            <a:ext cx="129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Digital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Twins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1988;p34">
            <a:extLst>
              <a:ext uri="{FF2B5EF4-FFF2-40B4-BE49-F238E27FC236}">
                <a16:creationId xmlns:a16="http://schemas.microsoft.com/office/drawing/2014/main" id="{0E0AC34A-5BC4-46E7-B270-309A13C885CF}"/>
              </a:ext>
            </a:extLst>
          </p:cNvPr>
          <p:cNvSpPr txBox="1"/>
          <p:nvPr/>
        </p:nvSpPr>
        <p:spPr>
          <a:xfrm>
            <a:off x="3085597" y="5513775"/>
            <a:ext cx="959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Simulated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Actors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1989;p34">
            <a:extLst>
              <a:ext uri="{FF2B5EF4-FFF2-40B4-BE49-F238E27FC236}">
                <a16:creationId xmlns:a16="http://schemas.microsoft.com/office/drawing/2014/main" id="{2D4CD2AD-2FB1-41DA-A86B-04621011F0A8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452053" y="1849865"/>
            <a:ext cx="158600" cy="1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1990;p34">
            <a:extLst>
              <a:ext uri="{FF2B5EF4-FFF2-40B4-BE49-F238E27FC236}">
                <a16:creationId xmlns:a16="http://schemas.microsoft.com/office/drawing/2014/main" id="{A5A561DF-3655-4ABA-B44E-DEF8E415DE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3107" y="3106915"/>
            <a:ext cx="158600" cy="15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1991;p34">
            <a:extLst>
              <a:ext uri="{FF2B5EF4-FFF2-40B4-BE49-F238E27FC236}">
                <a16:creationId xmlns:a16="http://schemas.microsoft.com/office/drawing/2014/main" id="{332AC092-709B-4A46-9B62-B714C3C09FFF}"/>
              </a:ext>
            </a:extLst>
          </p:cNvPr>
          <p:cNvGrpSpPr/>
          <p:nvPr/>
        </p:nvGrpSpPr>
        <p:grpSpPr>
          <a:xfrm>
            <a:off x="9194829" y="3489223"/>
            <a:ext cx="407794" cy="410023"/>
            <a:chOff x="1655075" y="3392325"/>
            <a:chExt cx="548700" cy="551700"/>
          </a:xfrm>
        </p:grpSpPr>
        <p:sp>
          <p:nvSpPr>
            <p:cNvPr id="335" name="Google Shape;1992;p34">
              <a:extLst>
                <a:ext uri="{FF2B5EF4-FFF2-40B4-BE49-F238E27FC236}">
                  <a16:creationId xmlns:a16="http://schemas.microsoft.com/office/drawing/2014/main" id="{3E09F9FC-D77C-4445-A7CA-A9877DDE0F1D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6" name="Google Shape;1993;p34">
              <a:extLst>
                <a:ext uri="{FF2B5EF4-FFF2-40B4-BE49-F238E27FC236}">
                  <a16:creationId xmlns:a16="http://schemas.microsoft.com/office/drawing/2014/main" id="{D7BFC7E5-D708-4173-8FBC-E629442019C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7" name="Google Shape;1994;p34">
            <a:extLst>
              <a:ext uri="{FF2B5EF4-FFF2-40B4-BE49-F238E27FC236}">
                <a16:creationId xmlns:a16="http://schemas.microsoft.com/office/drawing/2014/main" id="{4EC396E0-328B-488B-A43F-6A0CBD04C50E}"/>
              </a:ext>
            </a:extLst>
          </p:cNvPr>
          <p:cNvGrpSpPr/>
          <p:nvPr/>
        </p:nvGrpSpPr>
        <p:grpSpPr>
          <a:xfrm>
            <a:off x="10571941" y="3489223"/>
            <a:ext cx="407794" cy="410023"/>
            <a:chOff x="1655075" y="3392325"/>
            <a:chExt cx="548700" cy="551700"/>
          </a:xfrm>
        </p:grpSpPr>
        <p:sp>
          <p:nvSpPr>
            <p:cNvPr id="338" name="Google Shape;1995;p34">
              <a:extLst>
                <a:ext uri="{FF2B5EF4-FFF2-40B4-BE49-F238E27FC236}">
                  <a16:creationId xmlns:a16="http://schemas.microsoft.com/office/drawing/2014/main" id="{32B6F0F0-AE9A-4D4E-9F71-6000C5BF99FB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1996;p34">
              <a:extLst>
                <a:ext uri="{FF2B5EF4-FFF2-40B4-BE49-F238E27FC236}">
                  <a16:creationId xmlns:a16="http://schemas.microsoft.com/office/drawing/2014/main" id="{09F24A2F-65A6-4126-9FFA-0E9321753DC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1997;p34">
            <a:extLst>
              <a:ext uri="{FF2B5EF4-FFF2-40B4-BE49-F238E27FC236}">
                <a16:creationId xmlns:a16="http://schemas.microsoft.com/office/drawing/2014/main" id="{9F2CEFDB-E6EC-43A6-833A-C95AFCEAD7B6}"/>
              </a:ext>
            </a:extLst>
          </p:cNvPr>
          <p:cNvSpPr txBox="1"/>
          <p:nvPr/>
        </p:nvSpPr>
        <p:spPr>
          <a:xfrm rot="-5400000">
            <a:off x="33070" y="5214475"/>
            <a:ext cx="84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Edge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1998;p34">
            <a:extLst>
              <a:ext uri="{FF2B5EF4-FFF2-40B4-BE49-F238E27FC236}">
                <a16:creationId xmlns:a16="http://schemas.microsoft.com/office/drawing/2014/main" id="{79A7AC5D-749C-4E74-AA43-3CF44C4A2F40}"/>
              </a:ext>
            </a:extLst>
          </p:cNvPr>
          <p:cNvSpPr/>
          <p:nvPr/>
        </p:nvSpPr>
        <p:spPr>
          <a:xfrm rot="-5400000">
            <a:off x="-1318313" y="3335536"/>
            <a:ext cx="3664978" cy="296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Processing Location Agnostic / Transparent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343" name="Google Shape;2000;p34">
            <a:extLst>
              <a:ext uri="{FF2B5EF4-FFF2-40B4-BE49-F238E27FC236}">
                <a16:creationId xmlns:a16="http://schemas.microsoft.com/office/drawing/2014/main" id="{F3E760B0-49BE-4976-A9C0-F47459791E09}"/>
              </a:ext>
            </a:extLst>
          </p:cNvPr>
          <p:cNvGrpSpPr/>
          <p:nvPr/>
        </p:nvGrpSpPr>
        <p:grpSpPr>
          <a:xfrm>
            <a:off x="3948417" y="5653831"/>
            <a:ext cx="637723" cy="358897"/>
            <a:chOff x="8263450" y="5689676"/>
            <a:chExt cx="1578132" cy="887699"/>
          </a:xfrm>
        </p:grpSpPr>
        <p:pic>
          <p:nvPicPr>
            <p:cNvPr id="344" name="Google Shape;2001;p34">
              <a:extLst>
                <a:ext uri="{FF2B5EF4-FFF2-40B4-BE49-F238E27FC236}">
                  <a16:creationId xmlns:a16="http://schemas.microsoft.com/office/drawing/2014/main" id="{EFC05670-77B2-4D41-8397-F0EAC70263B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263450" y="5689676"/>
              <a:ext cx="1578132" cy="88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2002;p34">
              <a:extLst>
                <a:ext uri="{FF2B5EF4-FFF2-40B4-BE49-F238E27FC236}">
                  <a16:creationId xmlns:a16="http://schemas.microsoft.com/office/drawing/2014/main" id="{9D16F373-D24E-4833-B77E-861F4F92D07F}"/>
                </a:ext>
              </a:extLst>
            </p:cNvPr>
            <p:cNvSpPr/>
            <p:nvPr/>
          </p:nvSpPr>
          <p:spPr>
            <a:xfrm>
              <a:off x="8412875" y="5779988"/>
              <a:ext cx="366700" cy="747725"/>
            </a:xfrm>
            <a:custGeom>
              <a:avLst/>
              <a:gdLst/>
              <a:ahLst/>
              <a:cxnLst/>
              <a:rect l="l" t="t" r="r" b="b"/>
              <a:pathLst>
                <a:path w="14668" h="29909" extrusionOk="0">
                  <a:moveTo>
                    <a:pt x="14097" y="29909"/>
                  </a:moveTo>
                  <a:lnTo>
                    <a:pt x="11430" y="23813"/>
                  </a:lnTo>
                  <a:lnTo>
                    <a:pt x="14097" y="13335"/>
                  </a:lnTo>
                  <a:lnTo>
                    <a:pt x="14668" y="2286"/>
                  </a:lnTo>
                  <a:lnTo>
                    <a:pt x="9525" y="2858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6" name="Google Shape;2003;p34">
              <a:extLst>
                <a:ext uri="{FF2B5EF4-FFF2-40B4-BE49-F238E27FC236}">
                  <a16:creationId xmlns:a16="http://schemas.microsoft.com/office/drawing/2014/main" id="{B503F260-8641-459E-9307-D6C51C66D535}"/>
                </a:ext>
              </a:extLst>
            </p:cNvPr>
            <p:cNvSpPr/>
            <p:nvPr/>
          </p:nvSpPr>
          <p:spPr>
            <a:xfrm>
              <a:off x="8612900" y="6122888"/>
              <a:ext cx="147625" cy="447675"/>
            </a:xfrm>
            <a:custGeom>
              <a:avLst/>
              <a:gdLst/>
              <a:ahLst/>
              <a:cxnLst/>
              <a:rect l="l" t="t" r="r" b="b"/>
              <a:pathLst>
                <a:path w="5905" h="17907" extrusionOk="0">
                  <a:moveTo>
                    <a:pt x="5905" y="0"/>
                  </a:moveTo>
                  <a:lnTo>
                    <a:pt x="0" y="9525"/>
                  </a:lnTo>
                  <a:lnTo>
                    <a:pt x="4381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7" name="Google Shape;2004;p34">
              <a:extLst>
                <a:ext uri="{FF2B5EF4-FFF2-40B4-BE49-F238E27FC236}">
                  <a16:creationId xmlns:a16="http://schemas.microsoft.com/office/drawing/2014/main" id="{98D4383F-E92E-40CC-947D-DF888E7F0733}"/>
                </a:ext>
              </a:extLst>
            </p:cNvPr>
            <p:cNvSpPr/>
            <p:nvPr/>
          </p:nvSpPr>
          <p:spPr>
            <a:xfrm>
              <a:off x="8912925" y="6246713"/>
              <a:ext cx="357200" cy="314325"/>
            </a:xfrm>
            <a:custGeom>
              <a:avLst/>
              <a:gdLst/>
              <a:ahLst/>
              <a:cxnLst/>
              <a:rect l="l" t="t" r="r" b="b"/>
              <a:pathLst>
                <a:path w="14288" h="12573" extrusionOk="0">
                  <a:moveTo>
                    <a:pt x="0" y="11811"/>
                  </a:moveTo>
                  <a:lnTo>
                    <a:pt x="4953" y="5715"/>
                  </a:lnTo>
                  <a:lnTo>
                    <a:pt x="6096" y="0"/>
                  </a:lnTo>
                  <a:lnTo>
                    <a:pt x="12764" y="5144"/>
                  </a:lnTo>
                  <a:lnTo>
                    <a:pt x="14288" y="1257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8" name="Google Shape;2005;p34">
              <a:extLst>
                <a:ext uri="{FF2B5EF4-FFF2-40B4-BE49-F238E27FC236}">
                  <a16:creationId xmlns:a16="http://schemas.microsoft.com/office/drawing/2014/main" id="{3613EAA4-0EDF-4CED-B058-A5FC9F1E1A11}"/>
                </a:ext>
              </a:extLst>
            </p:cNvPr>
            <p:cNvSpPr/>
            <p:nvPr/>
          </p:nvSpPr>
          <p:spPr>
            <a:xfrm>
              <a:off x="9127250" y="6041938"/>
              <a:ext cx="176200" cy="71425"/>
            </a:xfrm>
            <a:custGeom>
              <a:avLst/>
              <a:gdLst/>
              <a:ahLst/>
              <a:cxnLst/>
              <a:rect l="l" t="t" r="r" b="b"/>
              <a:pathLst>
                <a:path w="7048" h="2857" extrusionOk="0">
                  <a:moveTo>
                    <a:pt x="7048" y="1143"/>
                  </a:moveTo>
                  <a:lnTo>
                    <a:pt x="4572" y="285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9" name="Google Shape;2006;p34">
              <a:extLst>
                <a:ext uri="{FF2B5EF4-FFF2-40B4-BE49-F238E27FC236}">
                  <a16:creationId xmlns:a16="http://schemas.microsoft.com/office/drawing/2014/main" id="{D0485D6B-4AFB-40C4-B744-EBD644A30E8E}"/>
                </a:ext>
              </a:extLst>
            </p:cNvPr>
            <p:cNvSpPr/>
            <p:nvPr/>
          </p:nvSpPr>
          <p:spPr>
            <a:xfrm>
              <a:off x="9070100" y="6046688"/>
              <a:ext cx="57150" cy="204800"/>
            </a:xfrm>
            <a:custGeom>
              <a:avLst/>
              <a:gdLst/>
              <a:ahLst/>
              <a:cxnLst/>
              <a:rect l="l" t="t" r="r" b="b"/>
              <a:pathLst>
                <a:path w="2286" h="8192" extrusionOk="0">
                  <a:moveTo>
                    <a:pt x="2286" y="0"/>
                  </a:moveTo>
                  <a:lnTo>
                    <a:pt x="0" y="819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0" name="Google Shape;2007;p34">
              <a:extLst>
                <a:ext uri="{FF2B5EF4-FFF2-40B4-BE49-F238E27FC236}">
                  <a16:creationId xmlns:a16="http://schemas.microsoft.com/office/drawing/2014/main" id="{B873CCC0-0C36-4B2B-B81E-B58F7977696E}"/>
                </a:ext>
              </a:extLst>
            </p:cNvPr>
            <p:cNvSpPr/>
            <p:nvPr/>
          </p:nvSpPr>
          <p:spPr>
            <a:xfrm>
              <a:off x="9479675" y="6070513"/>
              <a:ext cx="342900" cy="447675"/>
            </a:xfrm>
            <a:custGeom>
              <a:avLst/>
              <a:gdLst/>
              <a:ahLst/>
              <a:cxnLst/>
              <a:rect l="l" t="t" r="r" b="b"/>
              <a:pathLst>
                <a:path w="13716" h="17907" extrusionOk="0">
                  <a:moveTo>
                    <a:pt x="2476" y="2476"/>
                  </a:moveTo>
                  <a:lnTo>
                    <a:pt x="0" y="3619"/>
                  </a:lnTo>
                  <a:lnTo>
                    <a:pt x="3429" y="0"/>
                  </a:lnTo>
                  <a:lnTo>
                    <a:pt x="4953" y="6096"/>
                  </a:lnTo>
                  <a:lnTo>
                    <a:pt x="952" y="17907"/>
                  </a:lnTo>
                  <a:lnTo>
                    <a:pt x="4953" y="6477"/>
                  </a:lnTo>
                  <a:lnTo>
                    <a:pt x="13716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351" name="Google Shape;2010;p34">
            <a:extLst>
              <a:ext uri="{FF2B5EF4-FFF2-40B4-BE49-F238E27FC236}">
                <a16:creationId xmlns:a16="http://schemas.microsoft.com/office/drawing/2014/main" id="{94D452F3-5BDC-4CBD-92D9-AC220CE67F41}"/>
              </a:ext>
            </a:extLst>
          </p:cNvPr>
          <p:cNvSpPr txBox="1"/>
          <p:nvPr/>
        </p:nvSpPr>
        <p:spPr>
          <a:xfrm>
            <a:off x="9821072" y="3403851"/>
            <a:ext cx="819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Protocol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2011;p34">
            <a:extLst>
              <a:ext uri="{FF2B5EF4-FFF2-40B4-BE49-F238E27FC236}">
                <a16:creationId xmlns:a16="http://schemas.microsoft.com/office/drawing/2014/main" id="{330C5598-047F-4BBB-B6BC-4117EDE9222C}"/>
              </a:ext>
            </a:extLst>
          </p:cNvPr>
          <p:cNvSpPr txBox="1"/>
          <p:nvPr/>
        </p:nvSpPr>
        <p:spPr>
          <a:xfrm>
            <a:off x="10671150" y="3865125"/>
            <a:ext cx="10731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Protocol XYZ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2012;p34">
            <a:extLst>
              <a:ext uri="{FF2B5EF4-FFF2-40B4-BE49-F238E27FC236}">
                <a16:creationId xmlns:a16="http://schemas.microsoft.com/office/drawing/2014/main" id="{E00C3333-0B75-4B11-8DE3-55EEF73F61C9}"/>
              </a:ext>
            </a:extLst>
          </p:cNvPr>
          <p:cNvSpPr txBox="1"/>
          <p:nvPr/>
        </p:nvSpPr>
        <p:spPr>
          <a:xfrm>
            <a:off x="10705045" y="3186565"/>
            <a:ext cx="679632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OMG DDS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2013;p34">
            <a:extLst>
              <a:ext uri="{FF2B5EF4-FFF2-40B4-BE49-F238E27FC236}">
                <a16:creationId xmlns:a16="http://schemas.microsoft.com/office/drawing/2014/main" id="{FB63AFD4-A511-44F1-A41F-8A0208A16CF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41575" y="4471909"/>
            <a:ext cx="237593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2014;p34">
            <a:extLst>
              <a:ext uri="{FF2B5EF4-FFF2-40B4-BE49-F238E27FC236}">
                <a16:creationId xmlns:a16="http://schemas.microsoft.com/office/drawing/2014/main" id="{108D001D-DB0B-4810-9CB3-CACA226E9A0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55375" y="4823834"/>
            <a:ext cx="237593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1907;p34">
            <a:extLst>
              <a:ext uri="{FF2B5EF4-FFF2-40B4-BE49-F238E27FC236}">
                <a16:creationId xmlns:a16="http://schemas.microsoft.com/office/drawing/2014/main" id="{1B313BEB-9D8D-4235-B823-6866B59589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3187" y="5133498"/>
            <a:ext cx="1122220" cy="3763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77DF3-7239-4D7C-98B3-BD2673703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1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B281-3A78-4EED-96A0-5728DB92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858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Air Force’s Simulators Common Architecture Requirements and Standards (SCARS) program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59FF9A-C577-4BBE-896A-DAD5DA057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8"/>
          <a:stretch/>
        </p:blipFill>
        <p:spPr>
          <a:xfrm>
            <a:off x="593061" y="1053389"/>
            <a:ext cx="10928351" cy="4890211"/>
          </a:xfrm>
          <a:noFill/>
        </p:spPr>
      </p:pic>
    </p:spTree>
    <p:extLst>
      <p:ext uri="{BB962C8B-B14F-4D97-AF65-F5344CB8AC3E}">
        <p14:creationId xmlns:p14="http://schemas.microsoft.com/office/powerpoint/2010/main" val="3357323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undereagles.com/Photo_gallery3/var/albums/Air-Force/UH-60_Black_Hawk.jpg?m=134855258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40" y="2172688"/>
            <a:ext cx="3695177" cy="2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ilitaryedge.org/wp-content/uploads/2014/01/AH-64E_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955" y="1747351"/>
            <a:ext cx="4195083" cy="22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8116"/>
          </a:xfrm>
        </p:spPr>
        <p:txBody>
          <a:bodyPr/>
          <a:lstStyle/>
          <a:p>
            <a:r>
              <a:rPr lang="en-US" sz="2800" dirty="0"/>
              <a:t>CCDC Aviation&amp; Missile Center - SED System Integration 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41" y="1053389"/>
            <a:ext cx="11269572" cy="4890211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Hardware-in-the-Loop labs for the UH-60V, CH-47F and AH-64E Army Helicopters</a:t>
            </a:r>
          </a:p>
        </p:txBody>
      </p:sp>
      <p:pic>
        <p:nvPicPr>
          <p:cNvPr id="1028" name="Picture 4" descr="http://cdn-www.airliners.net/aviation-photos/photos/9/0/3/19493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668" y="2884288"/>
            <a:ext cx="4342327" cy="299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48A15-F1C4-4AEF-9F85-7A1293729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94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666E-F50B-254E-BDAB-653EE0B7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CCDC </a:t>
            </a:r>
            <a:r>
              <a:rPr lang="en-US" sz="2800" dirty="0" err="1"/>
              <a:t>AvMC</a:t>
            </a:r>
            <a:r>
              <a:rPr lang="en-US" sz="2800" dirty="0"/>
              <a:t> S3I - Apache AH-64E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6577D-EFA8-314F-B4EB-1C859ED8E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33" y="1213026"/>
            <a:ext cx="7198206" cy="481863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3D1045B-5DE8-494F-84EE-7DF2D022769A}"/>
              </a:ext>
            </a:extLst>
          </p:cNvPr>
          <p:cNvGrpSpPr/>
          <p:nvPr/>
        </p:nvGrpSpPr>
        <p:grpSpPr>
          <a:xfrm>
            <a:off x="6380564" y="1769223"/>
            <a:ext cx="5683384" cy="3706239"/>
            <a:chOff x="1617224" y="1057883"/>
            <a:chExt cx="5683384" cy="370623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76B943-B6FA-4C53-8399-D649342082AE}"/>
                </a:ext>
              </a:extLst>
            </p:cNvPr>
            <p:cNvSpPr/>
            <p:nvPr/>
          </p:nvSpPr>
          <p:spPr bwMode="auto">
            <a:xfrm>
              <a:off x="1760707" y="2298158"/>
              <a:ext cx="1206229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Database</a:t>
              </a:r>
            </a:p>
          </p:txBody>
        </p:sp>
        <p:sp>
          <p:nvSpPr>
            <p:cNvPr id="50" name="Cloud 49">
              <a:extLst>
                <a:ext uri="{FF2B5EF4-FFF2-40B4-BE49-F238E27FC236}">
                  <a16:creationId xmlns:a16="http://schemas.microsoft.com/office/drawing/2014/main" id="{11FAE4CC-4E5C-4031-83B4-63B057ABEC8D}"/>
                </a:ext>
              </a:extLst>
            </p:cNvPr>
            <p:cNvSpPr/>
            <p:nvPr/>
          </p:nvSpPr>
          <p:spPr bwMode="auto">
            <a:xfrm>
              <a:off x="4185080" y="2283568"/>
              <a:ext cx="806680" cy="585282"/>
            </a:xfrm>
            <a:prstGeom prst="cloud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OMG DDS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45B57CF-55B8-408E-A9BF-9FF90AFAD232}"/>
                </a:ext>
              </a:extLst>
            </p:cNvPr>
            <p:cNvSpPr/>
            <p:nvPr/>
          </p:nvSpPr>
          <p:spPr bwMode="auto">
            <a:xfrm>
              <a:off x="4017523" y="1057883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Flight Model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E7C0590-DE9E-4502-ABD7-F709464D6E7F}"/>
                </a:ext>
              </a:extLst>
            </p:cNvPr>
            <p:cNvGrpSpPr/>
            <p:nvPr/>
          </p:nvGrpSpPr>
          <p:grpSpPr>
            <a:xfrm>
              <a:off x="3820539" y="3470343"/>
              <a:ext cx="1646405" cy="1293779"/>
              <a:chOff x="680936" y="4588212"/>
              <a:chExt cx="2195207" cy="1725039"/>
            </a:xfrm>
            <a:solidFill>
              <a:srgbClr val="4472C4">
                <a:lumMod val="60000"/>
                <a:lumOff val="40000"/>
              </a:srgbClr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6507A3-B8D7-4804-8A4C-7B00B1BD816E}"/>
                  </a:ext>
                </a:extLst>
              </p:cNvPr>
              <p:cNvSpPr/>
              <p:nvPr/>
            </p:nvSpPr>
            <p:spPr bwMode="auto">
              <a:xfrm>
                <a:off x="680936" y="4588212"/>
                <a:ext cx="2195207" cy="1725039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LabVIEW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3C66E8B-9041-4CBB-814D-81D8D0E5E20D}"/>
                  </a:ext>
                </a:extLst>
              </p:cNvPr>
              <p:cNvSpPr/>
              <p:nvPr/>
            </p:nvSpPr>
            <p:spPr bwMode="auto">
              <a:xfrm>
                <a:off x="1115440" y="4987046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RadAlt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 Model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6A634F3-5E05-4E60-BEC9-FC618CE9890F}"/>
                  </a:ext>
                </a:extLst>
              </p:cNvPr>
              <p:cNvSpPr/>
              <p:nvPr/>
            </p:nvSpPr>
            <p:spPr bwMode="auto">
              <a:xfrm>
                <a:off x="940342" y="5269149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ADC Model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7697450-CD22-4E71-BBAD-E298816CADB6}"/>
                  </a:ext>
                </a:extLst>
              </p:cNvPr>
              <p:cNvSpPr/>
              <p:nvPr/>
            </p:nvSpPr>
            <p:spPr bwMode="auto">
              <a:xfrm>
                <a:off x="794427" y="5560979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EGI Model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407998-2DB7-4B0A-8C7F-8EDA95B9C10C}"/>
                </a:ext>
              </a:extLst>
            </p:cNvPr>
            <p:cNvSpPr/>
            <p:nvPr/>
          </p:nvSpPr>
          <p:spPr bwMode="auto">
            <a:xfrm>
              <a:off x="5967917" y="3643008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Aberdeen I/O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8C2647-3948-4586-866F-B42FBD2BB7CC}"/>
                </a:ext>
              </a:extLst>
            </p:cNvPr>
            <p:cNvSpPr/>
            <p:nvPr/>
          </p:nvSpPr>
          <p:spPr bwMode="auto">
            <a:xfrm>
              <a:off x="1617224" y="2512167"/>
              <a:ext cx="1206229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 Record /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Playback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11974A5-9988-484D-B9B7-F295D0EAEB34}"/>
                </a:ext>
              </a:extLst>
            </p:cNvPr>
            <p:cNvSpPr/>
            <p:nvPr/>
          </p:nvSpPr>
          <p:spPr bwMode="auto">
            <a:xfrm>
              <a:off x="6147880" y="2655651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 Analysis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Workstation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81ACA88-8BAC-4D9B-8B67-A9032A6112C8}"/>
                </a:ext>
              </a:extLst>
            </p:cNvPr>
            <p:cNvCxnSpPr/>
            <p:nvPr/>
          </p:nvCxnSpPr>
          <p:spPr bwMode="auto">
            <a:xfrm>
              <a:off x="4550113" y="1561289"/>
              <a:ext cx="0" cy="65661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D92E8EE-1790-42EE-8006-EDFB3088EDF8}"/>
                </a:ext>
              </a:extLst>
            </p:cNvPr>
            <p:cNvCxnSpPr/>
            <p:nvPr/>
          </p:nvCxnSpPr>
          <p:spPr bwMode="auto">
            <a:xfrm flipV="1">
              <a:off x="4593887" y="1583177"/>
              <a:ext cx="7296" cy="612843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1DCE780-E04D-4181-B38F-74BB0E08937F}"/>
                </a:ext>
              </a:extLst>
            </p:cNvPr>
            <p:cNvCxnSpPr/>
            <p:nvPr/>
          </p:nvCxnSpPr>
          <p:spPr bwMode="auto">
            <a:xfrm>
              <a:off x="4579297" y="2918298"/>
              <a:ext cx="7295" cy="342900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843A29E-8A3F-4978-A0E9-031D4076982E}"/>
                </a:ext>
              </a:extLst>
            </p:cNvPr>
            <p:cNvCxnSpPr/>
            <p:nvPr/>
          </p:nvCxnSpPr>
          <p:spPr bwMode="auto">
            <a:xfrm flipV="1">
              <a:off x="4644958" y="2889115"/>
              <a:ext cx="0" cy="364787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BB2750C-5F01-4DD5-9135-00D8FA975A86}"/>
                </a:ext>
              </a:extLst>
            </p:cNvPr>
            <p:cNvCxnSpPr/>
            <p:nvPr/>
          </p:nvCxnSpPr>
          <p:spPr bwMode="auto">
            <a:xfrm flipH="1">
              <a:off x="3334159" y="1349713"/>
              <a:ext cx="566633" cy="53500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376D981-F7FC-4C7A-8209-111D9B64350B}"/>
                </a:ext>
              </a:extLst>
            </p:cNvPr>
            <p:cNvCxnSpPr/>
            <p:nvPr/>
          </p:nvCxnSpPr>
          <p:spPr bwMode="auto">
            <a:xfrm flipH="1" flipV="1">
              <a:off x="3411976" y="1809345"/>
              <a:ext cx="649322" cy="415857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04F89D3-A8B0-450B-866A-8E21C824A551}"/>
                </a:ext>
              </a:extLst>
            </p:cNvPr>
            <p:cNvCxnSpPr/>
            <p:nvPr/>
          </p:nvCxnSpPr>
          <p:spPr bwMode="auto">
            <a:xfrm>
              <a:off x="3463048" y="1743683"/>
              <a:ext cx="620138" cy="430449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26D4D7B-7728-4D00-8DA4-855E1EF46635}"/>
                </a:ext>
              </a:extLst>
            </p:cNvPr>
            <p:cNvCxnSpPr/>
            <p:nvPr/>
          </p:nvCxnSpPr>
          <p:spPr bwMode="auto">
            <a:xfrm flipH="1">
              <a:off x="3047189" y="2677539"/>
              <a:ext cx="963039" cy="58366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09254B2-480B-4B50-AC09-04C4D961E245}"/>
                </a:ext>
              </a:extLst>
            </p:cNvPr>
            <p:cNvCxnSpPr/>
            <p:nvPr/>
          </p:nvCxnSpPr>
          <p:spPr bwMode="auto">
            <a:xfrm flipV="1">
              <a:off x="3095828" y="2626468"/>
              <a:ext cx="892513" cy="34049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BA0CF5-2640-464D-B4A3-52A14079385C}"/>
                </a:ext>
              </a:extLst>
            </p:cNvPr>
            <p:cNvCxnSpPr/>
            <p:nvPr/>
          </p:nvCxnSpPr>
          <p:spPr bwMode="auto">
            <a:xfrm flipH="1">
              <a:off x="3426566" y="3039893"/>
              <a:ext cx="588522" cy="41099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97BD191-1AC5-484A-A39B-560934959A24}"/>
                </a:ext>
              </a:extLst>
            </p:cNvPr>
            <p:cNvCxnSpPr/>
            <p:nvPr/>
          </p:nvCxnSpPr>
          <p:spPr bwMode="auto">
            <a:xfrm flipV="1">
              <a:off x="3382791" y="2966936"/>
              <a:ext cx="595819" cy="40369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04EC597-6432-435C-BC0E-852EE2A33A4D}"/>
                </a:ext>
              </a:extLst>
            </p:cNvPr>
            <p:cNvCxnSpPr/>
            <p:nvPr/>
          </p:nvCxnSpPr>
          <p:spPr bwMode="auto">
            <a:xfrm flipH="1" flipV="1">
              <a:off x="5155665" y="2976665"/>
              <a:ext cx="685800" cy="525293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0CD584A-42EF-4465-9790-7B4044B9BA80}"/>
                </a:ext>
              </a:extLst>
            </p:cNvPr>
            <p:cNvCxnSpPr/>
            <p:nvPr/>
          </p:nvCxnSpPr>
          <p:spPr bwMode="auto">
            <a:xfrm>
              <a:off x="5214031" y="2940187"/>
              <a:ext cx="685800" cy="525292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0B7D3E9-56BC-4AF2-B6E6-EC8A6D0A4742}"/>
                </a:ext>
              </a:extLst>
            </p:cNvPr>
            <p:cNvGrpSpPr/>
            <p:nvPr/>
          </p:nvGrpSpPr>
          <p:grpSpPr>
            <a:xfrm>
              <a:off x="1634245" y="1164882"/>
              <a:ext cx="1614792" cy="668777"/>
              <a:chOff x="3437104" y="4928674"/>
              <a:chExt cx="2153056" cy="891702"/>
            </a:xfrm>
            <a:solidFill>
              <a:srgbClr val="4472C4">
                <a:lumMod val="60000"/>
                <a:lumOff val="40000"/>
              </a:srgbClr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33027B1-3CCB-471F-B824-9283886970E0}"/>
                  </a:ext>
                </a:extLst>
              </p:cNvPr>
              <p:cNvSpPr/>
              <p:nvPr/>
            </p:nvSpPr>
            <p:spPr bwMode="auto">
              <a:xfrm>
                <a:off x="4053190" y="4928674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C94E838-98E8-47F9-981C-5AA092497DF4}"/>
                  </a:ext>
                </a:extLst>
              </p:cNvPr>
              <p:cNvSpPr/>
              <p:nvPr/>
            </p:nvSpPr>
            <p:spPr bwMode="auto">
              <a:xfrm>
                <a:off x="3907275" y="5025951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B3F78F-C7FD-4947-989D-A178031EE162}"/>
                  </a:ext>
                </a:extLst>
              </p:cNvPr>
              <p:cNvSpPr/>
              <p:nvPr/>
            </p:nvSpPr>
            <p:spPr bwMode="auto">
              <a:xfrm>
                <a:off x="3774330" y="5116743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Visuals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1EF78C0-09F0-4524-A407-4E873EF96041}"/>
                  </a:ext>
                </a:extLst>
              </p:cNvPr>
              <p:cNvSpPr/>
              <p:nvPr/>
            </p:nvSpPr>
            <p:spPr bwMode="auto">
              <a:xfrm>
                <a:off x="3608959" y="5204291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Visuals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F73D024-A8D0-419A-8C7B-AED2C48E94A7}"/>
                  </a:ext>
                </a:extLst>
              </p:cNvPr>
              <p:cNvSpPr/>
              <p:nvPr/>
            </p:nvSpPr>
            <p:spPr bwMode="auto">
              <a:xfrm>
                <a:off x="3437104" y="5285355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Image Generators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1919E37-969D-42D8-B053-03C6934429F5}"/>
                </a:ext>
              </a:extLst>
            </p:cNvPr>
            <p:cNvSpPr/>
            <p:nvPr/>
          </p:nvSpPr>
          <p:spPr bwMode="auto">
            <a:xfrm>
              <a:off x="6038443" y="1247572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Flight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Controls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9BB0115-C33C-400F-8C9B-0524243165CA}"/>
                </a:ext>
              </a:extLst>
            </p:cNvPr>
            <p:cNvCxnSpPr/>
            <p:nvPr/>
          </p:nvCxnSpPr>
          <p:spPr bwMode="auto">
            <a:xfrm flipH="1">
              <a:off x="5204299" y="1819073"/>
              <a:ext cx="588522" cy="41099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DF5C9B1-1B5A-4D54-8B33-739C151CB0FE}"/>
                </a:ext>
              </a:extLst>
            </p:cNvPr>
            <p:cNvCxnSpPr/>
            <p:nvPr/>
          </p:nvCxnSpPr>
          <p:spPr bwMode="auto">
            <a:xfrm flipV="1">
              <a:off x="5160524" y="1746116"/>
              <a:ext cx="595819" cy="40369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B366936-A111-49EE-8170-1200E8A5C1E1}"/>
                </a:ext>
              </a:extLst>
            </p:cNvPr>
            <p:cNvSpPr/>
            <p:nvPr/>
          </p:nvSpPr>
          <p:spPr bwMode="auto">
            <a:xfrm>
              <a:off x="1855550" y="1150295"/>
              <a:ext cx="1104090" cy="235897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HAT/HOT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8AC5999-27C1-45E5-AF76-37528D130D32}"/>
                </a:ext>
              </a:extLst>
            </p:cNvPr>
            <p:cNvSpPr/>
            <p:nvPr/>
          </p:nvSpPr>
          <p:spPr bwMode="auto">
            <a:xfrm>
              <a:off x="2001464" y="3667327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Science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Experiments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9981FC1-B796-4D13-A6E2-D8CDBF7FA5C5}"/>
                </a:ext>
              </a:extLst>
            </p:cNvPr>
            <p:cNvCxnSpPr/>
            <p:nvPr/>
          </p:nvCxnSpPr>
          <p:spPr bwMode="auto">
            <a:xfrm flipH="1" flipV="1">
              <a:off x="5265097" y="1262164"/>
              <a:ext cx="685799" cy="167802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7C4EE33-AFE7-495A-B057-81B2D2DC7335}"/>
                </a:ext>
              </a:extLst>
            </p:cNvPr>
            <p:cNvCxnSpPr/>
            <p:nvPr/>
          </p:nvCxnSpPr>
          <p:spPr bwMode="auto">
            <a:xfrm flipV="1">
              <a:off x="3056920" y="1262164"/>
              <a:ext cx="894942" cy="9725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0B012D4-0EC1-4ED7-815A-E9CAF6B13EDA}"/>
                </a:ext>
              </a:extLst>
            </p:cNvPr>
            <p:cNvCxnSpPr/>
            <p:nvPr/>
          </p:nvCxnSpPr>
          <p:spPr bwMode="auto">
            <a:xfrm flipH="1" flipV="1">
              <a:off x="5081730" y="2621604"/>
              <a:ext cx="922831" cy="197796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95D3B68-3026-443A-937E-068DACDB45DD}"/>
                </a:ext>
              </a:extLst>
            </p:cNvPr>
            <p:cNvCxnSpPr/>
            <p:nvPr/>
          </p:nvCxnSpPr>
          <p:spPr bwMode="auto">
            <a:xfrm>
              <a:off x="5130367" y="2546217"/>
              <a:ext cx="858953" cy="18174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2C9471B-718B-48FE-B8E1-C25E532E0AC0}"/>
                </a:ext>
              </a:extLst>
            </p:cNvPr>
            <p:cNvSpPr txBox="1"/>
            <p:nvPr/>
          </p:nvSpPr>
          <p:spPr>
            <a:xfrm>
              <a:off x="1708899" y="3405717"/>
              <a:ext cx="4683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TBD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8DAFE-65CB-4671-9F64-8F53E0CD8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29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95C1-6BCF-42C2-9636-7DEB3E0C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90" y="0"/>
            <a:ext cx="12275890" cy="654680"/>
          </a:xfrm>
        </p:spPr>
        <p:txBody>
          <a:bodyPr/>
          <a:lstStyle/>
          <a:p>
            <a:r>
              <a:rPr lang="en-US" dirty="0"/>
              <a:t>PEO Aviation - Combat Aviation Brigade Architecture Integration Lab CABAIL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9C0C8-E709-4B33-8084-F01A20C29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4" t="15738" r="21480" b="4169"/>
          <a:stretch/>
        </p:blipFill>
        <p:spPr>
          <a:xfrm>
            <a:off x="2227108" y="764708"/>
            <a:ext cx="7529396" cy="56235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EB218B-E2A1-4697-AEC3-473DBC576D52}"/>
              </a:ext>
            </a:extLst>
          </p:cNvPr>
          <p:cNvSpPr/>
          <p:nvPr/>
        </p:nvSpPr>
        <p:spPr>
          <a:xfrm>
            <a:off x="2323530" y="1621723"/>
            <a:ext cx="1380724" cy="202654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A7C7CD-2FF4-44CB-BAE8-515146333CE2}"/>
              </a:ext>
            </a:extLst>
          </p:cNvPr>
          <p:cNvSpPr/>
          <p:nvPr/>
        </p:nvSpPr>
        <p:spPr>
          <a:xfrm>
            <a:off x="7476722" y="5253131"/>
            <a:ext cx="1107441" cy="101549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640730-C1B6-49E8-8DD6-331E528A2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3018"/>
            <a:ext cx="2323530" cy="2213162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AH-64E and CH-47F SILs already use OMG DDS to reduce hardware and development costs for HIL experimentation</a:t>
            </a:r>
          </a:p>
          <a:p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BE7A4E-F8B0-41FE-9DA7-FE63CA6D9C04}"/>
              </a:ext>
            </a:extLst>
          </p:cNvPr>
          <p:cNvSpPr txBox="1">
            <a:spLocks/>
          </p:cNvSpPr>
          <p:nvPr/>
        </p:nvSpPr>
        <p:spPr>
          <a:xfrm>
            <a:off x="9691190" y="3391988"/>
            <a:ext cx="2372179" cy="270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 baseline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indent="0">
              <a:buFont typeface="Arial"/>
              <a:buNone/>
            </a:pPr>
            <a:r>
              <a:rPr lang="en-US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JBC-P Network Operations Center(NOC) was re-architected using OMG DDS for significant code reduction and performance improvement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DC60F-DF66-4F25-A44C-3EA07D33F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CDBB1C-AB2F-457E-8103-0DB876043C24}"/>
              </a:ext>
            </a:extLst>
          </p:cNvPr>
          <p:cNvSpPr/>
          <p:nvPr/>
        </p:nvSpPr>
        <p:spPr bwMode="auto">
          <a:xfrm>
            <a:off x="8791662" y="764708"/>
            <a:ext cx="964842" cy="762088"/>
          </a:xfrm>
          <a:prstGeom prst="roundRect">
            <a:avLst/>
          </a:prstGeom>
          <a:solidFill>
            <a:schemeClr val="bg2">
              <a:lumMod val="10000"/>
              <a:lumOff val="90000"/>
            </a:schemeClr>
          </a:solidFill>
          <a:ln w="9525" cap="flat" cmpd="sng" algn="ctr">
            <a:solidFill>
              <a:schemeClr val="bg2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4D457B-7356-4EF0-872B-042FF58E23D8}"/>
              </a:ext>
            </a:extLst>
          </p:cNvPr>
          <p:cNvSpPr/>
          <p:nvPr/>
        </p:nvSpPr>
        <p:spPr bwMode="auto">
          <a:xfrm>
            <a:off x="2227108" y="764708"/>
            <a:ext cx="675483" cy="746987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72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3A0B-7173-43AF-BB6D-0EF5B9E2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6351"/>
            <a:ext cx="7416800" cy="795130"/>
          </a:xfrm>
        </p:spPr>
        <p:txBody>
          <a:bodyPr/>
          <a:lstStyle/>
          <a:p>
            <a:r>
              <a:rPr lang="en-US" dirty="0"/>
              <a:t>Connectivity Transport Layer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64D34-F166-4483-A8F2-C8249E2D9B90}"/>
              </a:ext>
            </a:extLst>
          </p:cNvPr>
          <p:cNvGrpSpPr/>
          <p:nvPr/>
        </p:nvGrpSpPr>
        <p:grpSpPr>
          <a:xfrm>
            <a:off x="170200" y="853697"/>
            <a:ext cx="11506940" cy="5424109"/>
            <a:chOff x="170200" y="1052737"/>
            <a:chExt cx="11506940" cy="5424109"/>
          </a:xfrm>
        </p:grpSpPr>
        <p:sp>
          <p:nvSpPr>
            <p:cNvPr id="5" name="직사각형 50">
              <a:extLst>
                <a:ext uri="{FF2B5EF4-FFF2-40B4-BE49-F238E27FC236}">
                  <a16:creationId xmlns:a16="http://schemas.microsoft.com/office/drawing/2014/main" id="{9588578B-D8E1-4828-8063-F7D3FE1FA564}"/>
                </a:ext>
              </a:extLst>
            </p:cNvPr>
            <p:cNvSpPr/>
            <p:nvPr/>
          </p:nvSpPr>
          <p:spPr>
            <a:xfrm>
              <a:off x="1504423" y="2334381"/>
              <a:ext cx="9222613" cy="2898725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1917" tIns="60958" rIns="121917" bIns="60958" rtlCol="0" anchor="t"/>
            <a:lstStyle/>
            <a:p>
              <a:pPr algn="ctr"/>
              <a:r>
                <a:rPr lang="en-US" altLang="ko-KR" sz="1200" b="1" dirty="0">
                  <a:latin typeface="Helvetica" charset="0"/>
                  <a:ea typeface="Helvetica" charset="0"/>
                  <a:cs typeface="Helvetica" charset="0"/>
                </a:rPr>
                <a:t>Transport</a:t>
              </a:r>
              <a:endParaRPr lang="ko-KR" altLang="en-US" sz="12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" name="직사각형 52">
              <a:extLst>
                <a:ext uri="{FF2B5EF4-FFF2-40B4-BE49-F238E27FC236}">
                  <a16:creationId xmlns:a16="http://schemas.microsoft.com/office/drawing/2014/main" id="{0960A600-9C30-4D5D-9B9A-0562E3AF71BD}"/>
                </a:ext>
              </a:extLst>
            </p:cNvPr>
            <p:cNvSpPr/>
            <p:nvPr/>
          </p:nvSpPr>
          <p:spPr>
            <a:xfrm>
              <a:off x="1504423" y="5800241"/>
              <a:ext cx="9222613" cy="282300"/>
            </a:xfrm>
            <a:prstGeom prst="rect">
              <a:avLst/>
            </a:prstGeom>
            <a:solidFill>
              <a:srgbClr val="002060">
                <a:alpha val="25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Link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" name="직사각형 53">
              <a:extLst>
                <a:ext uri="{FF2B5EF4-FFF2-40B4-BE49-F238E27FC236}">
                  <a16:creationId xmlns:a16="http://schemas.microsoft.com/office/drawing/2014/main" id="{FCCFF121-449B-48FF-BAD6-DD1B0EFC039B}"/>
                </a:ext>
              </a:extLst>
            </p:cNvPr>
            <p:cNvSpPr/>
            <p:nvPr/>
          </p:nvSpPr>
          <p:spPr>
            <a:xfrm>
              <a:off x="1513061" y="1052737"/>
              <a:ext cx="9200091" cy="507551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Distributed Data Interoperability &amp; Management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" name="L 도형 16">
              <a:extLst>
                <a:ext uri="{FF2B5EF4-FFF2-40B4-BE49-F238E27FC236}">
                  <a16:creationId xmlns:a16="http://schemas.microsoft.com/office/drawing/2014/main" id="{F9CDA4CC-EB08-4FE9-9ED3-A9D60EBABE8D}"/>
                </a:ext>
              </a:extLst>
            </p:cNvPr>
            <p:cNvSpPr/>
            <p:nvPr/>
          </p:nvSpPr>
          <p:spPr>
            <a:xfrm rot="16200000" flipH="1">
              <a:off x="5925917" y="-2636069"/>
              <a:ext cx="379624" cy="9222613"/>
            </a:xfrm>
            <a:prstGeom prst="corner">
              <a:avLst>
                <a:gd name="adj1" fmla="val 42906"/>
                <a:gd name="adj2" fmla="val 100000"/>
              </a:avLst>
            </a:prstGeom>
            <a:solidFill>
              <a:srgbClr val="FFC000">
                <a:alpha val="25000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lIns="121917" tIns="60958" rIns="121917" bIns="60958" rtlCol="0" anchor="ctr" anchorCtr="1"/>
            <a:lstStyle/>
            <a:p>
              <a:pPr algn="ctr"/>
              <a:r>
                <a:rPr lang="en-US" altLang="ko-KR" sz="1200" b="1" dirty="0">
                  <a:latin typeface="Helvetica" charset="0"/>
                  <a:ea typeface="Helvetica" charset="0"/>
                  <a:cs typeface="Helvetica" charset="0"/>
                </a:rPr>
                <a:t>Framework</a:t>
              </a:r>
              <a:endParaRPr lang="ko-KR" altLang="en-US" sz="12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ED07D5-790E-4346-9DEA-089010BC82C1}"/>
                </a:ext>
              </a:extLst>
            </p:cNvPr>
            <p:cNvCxnSpPr/>
            <p:nvPr/>
          </p:nvCxnSpPr>
          <p:spPr>
            <a:xfrm>
              <a:off x="221569" y="1664721"/>
              <a:ext cx="11455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AEAC5E-E002-4F77-B3C7-2D164E4BBEF3}"/>
                </a:ext>
              </a:extLst>
            </p:cNvPr>
            <p:cNvSpPr txBox="1"/>
            <p:nvPr/>
          </p:nvSpPr>
          <p:spPr>
            <a:xfrm>
              <a:off x="170200" y="2815218"/>
              <a:ext cx="1272137" cy="76943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Connectivity </a:t>
              </a:r>
            </a:p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Transport</a:t>
              </a:r>
            </a:p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Functions</a:t>
              </a:r>
            </a:p>
          </p:txBody>
        </p:sp>
        <p:sp>
          <p:nvSpPr>
            <p:cNvPr id="11" name="직사각형 52">
              <a:extLst>
                <a:ext uri="{FF2B5EF4-FFF2-40B4-BE49-F238E27FC236}">
                  <a16:creationId xmlns:a16="http://schemas.microsoft.com/office/drawing/2014/main" id="{E82BC071-1FFD-4E4D-B958-4685B730D0DA}"/>
                </a:ext>
              </a:extLst>
            </p:cNvPr>
            <p:cNvSpPr/>
            <p:nvPr/>
          </p:nvSpPr>
          <p:spPr>
            <a:xfrm>
              <a:off x="1511679" y="6194546"/>
              <a:ext cx="9222613" cy="282300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Physical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32251011-9AC4-48C4-B2C4-A3C8C46605FC}"/>
                </a:ext>
              </a:extLst>
            </p:cNvPr>
            <p:cNvSpPr/>
            <p:nvPr/>
          </p:nvSpPr>
          <p:spPr>
            <a:xfrm>
              <a:off x="1499809" y="5346097"/>
              <a:ext cx="9228667" cy="338667"/>
            </a:xfrm>
            <a:prstGeom prst="roundRect">
              <a:avLst/>
            </a:prstGeom>
            <a:solidFill>
              <a:srgbClr val="00B0F0">
                <a:alpha val="25000"/>
              </a:srgbClr>
            </a:solidFill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Network</a:t>
              </a:r>
            </a:p>
          </p:txBody>
        </p:sp>
        <p:sp>
          <p:nvSpPr>
            <p:cNvPr id="13" name="직사각형 29">
              <a:extLst>
                <a:ext uri="{FF2B5EF4-FFF2-40B4-BE49-F238E27FC236}">
                  <a16:creationId xmlns:a16="http://schemas.microsoft.com/office/drawing/2014/main" id="{83BC89E1-0016-48C3-AB97-0B0039328C3C}"/>
                </a:ext>
              </a:extLst>
            </p:cNvPr>
            <p:cNvSpPr/>
            <p:nvPr/>
          </p:nvSpPr>
          <p:spPr>
            <a:xfrm>
              <a:off x="1871582" y="2747029"/>
              <a:ext cx="8542420" cy="554971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Messaging Protocol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직사각형 29">
              <a:extLst>
                <a:ext uri="{FF2B5EF4-FFF2-40B4-BE49-F238E27FC236}">
                  <a16:creationId xmlns:a16="http://schemas.microsoft.com/office/drawing/2014/main" id="{8D3781B5-2CD6-41B8-B4BC-2FEA8F0E816F}"/>
                </a:ext>
              </a:extLst>
            </p:cNvPr>
            <p:cNvSpPr/>
            <p:nvPr/>
          </p:nvSpPr>
          <p:spPr>
            <a:xfrm>
              <a:off x="1869850" y="4397937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Endpoint</a:t>
              </a:r>
            </a:p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Addressing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" name="직사각형 29">
              <a:extLst>
                <a:ext uri="{FF2B5EF4-FFF2-40B4-BE49-F238E27FC236}">
                  <a16:creationId xmlns:a16="http://schemas.microsoft.com/office/drawing/2014/main" id="{4E0A466D-9E71-4588-AD92-FEAFCEBABAC6}"/>
                </a:ext>
              </a:extLst>
            </p:cNvPr>
            <p:cNvSpPr/>
            <p:nvPr/>
          </p:nvSpPr>
          <p:spPr>
            <a:xfrm>
              <a:off x="3600582" y="4390059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Connectedness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6" name="직사각형 29">
              <a:extLst>
                <a:ext uri="{FF2B5EF4-FFF2-40B4-BE49-F238E27FC236}">
                  <a16:creationId xmlns:a16="http://schemas.microsoft.com/office/drawing/2014/main" id="{FC3EE37B-5E30-4E58-9674-4E9B27B544A9}"/>
                </a:ext>
              </a:extLst>
            </p:cNvPr>
            <p:cNvSpPr/>
            <p:nvPr/>
          </p:nvSpPr>
          <p:spPr>
            <a:xfrm>
              <a:off x="5331314" y="4382182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Prioritization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7" name="직사각형 29">
              <a:extLst>
                <a:ext uri="{FF2B5EF4-FFF2-40B4-BE49-F238E27FC236}">
                  <a16:creationId xmlns:a16="http://schemas.microsoft.com/office/drawing/2014/main" id="{D213726F-B379-493E-9F61-6FEB405AF146}"/>
                </a:ext>
              </a:extLst>
            </p:cNvPr>
            <p:cNvSpPr/>
            <p:nvPr/>
          </p:nvSpPr>
          <p:spPr>
            <a:xfrm>
              <a:off x="7074377" y="4386634"/>
              <a:ext cx="1612424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Timing &amp; Synchronization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" name="직사각형 29">
              <a:extLst>
                <a:ext uri="{FF2B5EF4-FFF2-40B4-BE49-F238E27FC236}">
                  <a16:creationId xmlns:a16="http://schemas.microsoft.com/office/drawing/2014/main" id="{6AE89C38-B47F-44B2-9ED5-EE4164C40572}"/>
                </a:ext>
              </a:extLst>
            </p:cNvPr>
            <p:cNvSpPr/>
            <p:nvPr/>
          </p:nvSpPr>
          <p:spPr>
            <a:xfrm>
              <a:off x="8857725" y="4378614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Security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9" name="직사각형 29">
              <a:extLst>
                <a:ext uri="{FF2B5EF4-FFF2-40B4-BE49-F238E27FC236}">
                  <a16:creationId xmlns:a16="http://schemas.microsoft.com/office/drawing/2014/main" id="{EB004FAB-3582-4ED0-8076-7BDB1C7D09F3}"/>
                </a:ext>
              </a:extLst>
            </p:cNvPr>
            <p:cNvSpPr/>
            <p:nvPr/>
          </p:nvSpPr>
          <p:spPr>
            <a:xfrm>
              <a:off x="3171934" y="3534339"/>
              <a:ext cx="59854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Communication Modes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E959F2C-DEC8-4129-BD47-FF41EF3217A4}"/>
              </a:ext>
            </a:extLst>
          </p:cNvPr>
          <p:cNvSpPr txBox="1"/>
          <p:nvPr/>
        </p:nvSpPr>
        <p:spPr>
          <a:xfrm>
            <a:off x="10813544" y="2937037"/>
            <a:ext cx="118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Technical </a:t>
            </a:r>
          </a:p>
          <a:p>
            <a:pPr algn="ctr"/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3383780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Using OMG DDS with Simulation Standards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0F0C950-8F3E-4911-A349-650975869C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spcAft>
                  <a:spcPts val="600"/>
                </a:spcAft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785865" name="Rectangle 3">
            <a:extLst>
              <a:ext uri="{FF2B5EF4-FFF2-40B4-BE49-F238E27FC236}">
                <a16:creationId xmlns:a16="http://schemas.microsoft.com/office/drawing/2014/main" id="{F14514AD-B33A-4643-9E49-7866A4BEB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39717"/>
              </p:ext>
            </p:extLst>
          </p:nvPr>
        </p:nvGraphicFramePr>
        <p:xfrm>
          <a:off x="593061" y="1053389"/>
          <a:ext cx="10928351" cy="489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8377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EDB4-91BB-4CF1-B297-EB90135D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19125"/>
          </a:xfrm>
        </p:spPr>
        <p:txBody>
          <a:bodyPr/>
          <a:lstStyle/>
          <a:p>
            <a:r>
              <a:rPr lang="en-US" sz="2800" dirty="0"/>
              <a:t>SISO CIGI and OMG DDS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9674E-5587-4693-B89A-4BEF20560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1" y="1053389"/>
            <a:ext cx="7191387" cy="5271211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Common Image Generator Interface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(CIGI) is an on-the-wire data protocol that allows communication between an Image Generator and its host simulation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interface is designed to promote a standard way for a host device to communicate with an image generator (IG) within the industry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“CIGI Next”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now rebranded as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Synthetic Environment Generation Interfaces (SEGI)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considering using OMG DDS as a transport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eliminate the need for hosts, you would communicate directly to the IG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join the SISO CIGI PDG!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7227C-6548-4FBC-8645-46D18487C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798" y="1316553"/>
            <a:ext cx="3328704" cy="42248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C6A68-F08C-4E41-90C9-D526288CC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69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4777-A3C7-4918-87F5-B9A5FBFB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38175"/>
          </a:xfrm>
        </p:spPr>
        <p:txBody>
          <a:bodyPr/>
          <a:lstStyle/>
          <a:p>
            <a:r>
              <a:rPr lang="en-US" sz="2800" dirty="0"/>
              <a:t>Using OMG DDS at SISO?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9E46F-56B9-4384-8EB5-477D713AE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36" y="983893"/>
            <a:ext cx="7316726" cy="4890211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Layered Simulation Architecture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Group at SISO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Putting OMG DDS ‘under the hood’ of HLA/DIS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OMG DDS RTPS with Simulation Entities as topics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Group recommended that LSA become a SISO standard; stalled at that point</a:t>
            </a:r>
          </a:p>
          <a:p>
            <a:pPr marL="609585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399" indent="-4572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Need a coalition of the willing to revive this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Open-source prototype would be needed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OMG DDS Security was not considered at the time of this study group, but could easily be added and add much needed security to the Simulation 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86663-A319-410B-B365-1FA89101E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787" y="1276296"/>
            <a:ext cx="3454001" cy="4305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631DE-DEF5-4696-A555-5C3155DAC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885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3A38-7135-4025-9DAC-28A6B8E3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OMG DDS with MOSA Requirement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9BD25-AD60-4673-8585-855149FFB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21" y="725540"/>
            <a:ext cx="4458070" cy="5751461"/>
          </a:xfr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A5463-A2AA-4B72-9AA3-A0071D014D2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72862" y="866775"/>
            <a:ext cx="6789938" cy="5400675"/>
          </a:xfrm>
        </p:spPr>
        <p:txBody>
          <a:bodyPr>
            <a:normAutofit fontScale="77500" lnSpcReduction="2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Tri-Service acquisition memorandum signed by the Secretaries of the U.S. armed services – directed using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Modular Open Systems Approach (MOSA)</a:t>
            </a:r>
          </a:p>
          <a:p>
            <a:pPr marL="0" indent="0">
              <a:buSzPct val="1000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Specifically cites standards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 Open Systems Architecture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 Mission Systems/Universal Command and Control Interface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OMS/UCI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Airborne Capability Environment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Vehicular Integration for C4ISR/EW Interoperability (VICTORY) </a:t>
            </a:r>
          </a:p>
          <a:p>
            <a:pPr marL="609585" lvl="1" indent="0">
              <a:buSzPct val="100000"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…“as vital to our success” </a:t>
            </a:r>
          </a:p>
          <a:p>
            <a:pPr marL="0" indent="0">
              <a:buSzPct val="1000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OMG DDS is certified conformant and/or aligned to every standard called out in the provided memorandum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87139-44E4-4C9F-BD34-9894E5C85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02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8F3E-86AB-4716-87C1-B49A99C1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7" y="35065"/>
            <a:ext cx="11307907" cy="803216"/>
          </a:xfrm>
        </p:spPr>
        <p:txBody>
          <a:bodyPr anchor="ctr">
            <a:noAutofit/>
          </a:bodyPr>
          <a:lstStyle/>
          <a:p>
            <a:r>
              <a:rPr lang="en-US" sz="2800" dirty="0"/>
              <a:t>The Demand for Data-Centricity also applies to LVC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7204-95F8-441E-A291-E295A01AE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93712"/>
            <a:ext cx="53848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DoD Data Strategy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Unleashing Data to Advance the National Defense Strategy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“It is the responsibility of all DoD leaders to treat data as a </a:t>
            </a:r>
            <a:r>
              <a:rPr lang="en-US" sz="2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weapon system </a:t>
            </a: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manage, secure, and use data for operational effect”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Vision:  “The DoD is a data-centric organization that uses data at speed and scale for operational advantage and increased efficiency”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1C2DEF79-65E3-4F59-A31C-FBF532E9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8684" y="1166018"/>
            <a:ext cx="4114799" cy="53094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671A7-5CC9-49E5-BDB1-984B5E1569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11584" y="6680688"/>
            <a:ext cx="4114800" cy="105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©2021 Real-Time Innovations,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354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A096C-1E13-48E8-A5D8-EBA13F8B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313" y="-78477"/>
            <a:ext cx="8837371" cy="841248"/>
          </a:xfrm>
        </p:spPr>
        <p:txBody>
          <a:bodyPr>
            <a:normAutofit/>
          </a:bodyPr>
          <a:lstStyle/>
          <a:p>
            <a:r>
              <a:rPr lang="en-US" sz="2800" i="0" dirty="0">
                <a:effectLst/>
              </a:rPr>
              <a:t>7 Goals to Becoming a Data-Centric DoD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05749-570C-4CE0-898E-CBEE9C267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11584" y="6680688"/>
            <a:ext cx="4114800" cy="105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©2021 Real-Time Innovations, Inc.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CAF856-DD23-4E6E-BC86-F08EC4FC8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" y="1292615"/>
            <a:ext cx="10895013" cy="48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91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Conclusions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DDS is a mature standard from OMG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Platform neutral: Operating Systems and Programming Languages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Mandated and deployed worldwide in many military systems with demanding real-time applications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Portable API DCPS and Interoperable Wire Protocol RTPS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Deployed DDS Security Standard specification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focuses on efficient data-distribution for real-time &amp;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high-performance systems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suited for integration of distributed training systems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Authentication, Role-Based Access to data, Multiple Levels of Security (MLS)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Evolvable Type System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Real-Time Quality of Service (QoS)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and reuse of system software and mission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87F23-FF45-4878-B8E3-219667149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27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Tutorial </a:t>
            </a:r>
            <a:r>
              <a:rPr lang="en-US" dirty="0"/>
              <a:t>Learning Objectives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7D2DB2-8827-D14C-8122-B6345B966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42361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taking this tutorial you should be able to: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enables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semantic interoperability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the OMG DDS standard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principles of the OMG DDS Secure standard for securing communications between distributed simulations over WAN/Cloud/RF/Lossy networks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how OMG DDS works with the simulation architectures TENA, HLA and DIS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Summarize how OMG DDS works with real-world Hardware In the Loop (HIL) for secure distributed LVC simulations at scale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is working within SISO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7E27E-AD30-4145-BDA3-D6CE3921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9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Connectivity Framework Layer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200" y="844919"/>
            <a:ext cx="11506940" cy="5424109"/>
            <a:chOff x="170200" y="1052737"/>
            <a:chExt cx="11506940" cy="5424109"/>
          </a:xfrm>
          <a:effectLst/>
        </p:grpSpPr>
        <p:sp>
          <p:nvSpPr>
            <p:cNvPr id="9" name="직사각형 50"/>
            <p:cNvSpPr/>
            <p:nvPr/>
          </p:nvSpPr>
          <p:spPr>
            <a:xfrm>
              <a:off x="1504423" y="4924883"/>
              <a:ext cx="9222613" cy="308224"/>
            </a:xfrm>
            <a:prstGeom prst="rect">
              <a:avLst/>
            </a:prstGeom>
            <a:solidFill>
              <a:srgbClr val="92D050">
                <a:alpha val="25098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Transport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52"/>
            <p:cNvSpPr/>
            <p:nvPr/>
          </p:nvSpPr>
          <p:spPr>
            <a:xfrm>
              <a:off x="1504423" y="5800241"/>
              <a:ext cx="9222613" cy="282300"/>
            </a:xfrm>
            <a:prstGeom prst="rect">
              <a:avLst/>
            </a:prstGeom>
            <a:solidFill>
              <a:srgbClr val="002060">
                <a:alpha val="25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Link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3" name="직사각형 53"/>
            <p:cNvSpPr/>
            <p:nvPr/>
          </p:nvSpPr>
          <p:spPr>
            <a:xfrm>
              <a:off x="1513061" y="1052737"/>
              <a:ext cx="9200091" cy="507551"/>
            </a:xfrm>
            <a:prstGeom prst="rect">
              <a:avLst/>
            </a:prstGeom>
            <a:solidFill>
              <a:srgbClr val="7030A0">
                <a:alpha val="25098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Distributed Data Interoperability &amp; Management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8" name="L 도형 16"/>
            <p:cNvSpPr/>
            <p:nvPr/>
          </p:nvSpPr>
          <p:spPr>
            <a:xfrm rot="16200000" flipH="1">
              <a:off x="4589152" y="-1299305"/>
              <a:ext cx="3053155" cy="9222613"/>
            </a:xfrm>
            <a:prstGeom prst="corner">
              <a:avLst>
                <a:gd name="adj1" fmla="val 42906"/>
                <a:gd name="adj2" fmla="val 100000"/>
              </a:avLst>
            </a:prstGeom>
            <a:solidFill>
              <a:srgbClr val="FFC000">
                <a:alpha val="25098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lIns="121917" tIns="60958" rIns="121917" bIns="60958" rtlCol="0" anchor="t" anchorCtr="1"/>
            <a:lstStyle/>
            <a:p>
              <a:pPr algn="ctr"/>
              <a:r>
                <a:rPr lang="en-US" altLang="ko-KR" sz="12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Framework</a:t>
              </a:r>
              <a:endParaRPr lang="ko-KR" altLang="en-US" sz="12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25" name="직사각형 29"/>
            <p:cNvSpPr/>
            <p:nvPr/>
          </p:nvSpPr>
          <p:spPr>
            <a:xfrm>
              <a:off x="8872319" y="2890653"/>
              <a:ext cx="768272" cy="1839507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Quality of Service (QoS)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1" name="직사각형 29"/>
            <p:cNvSpPr/>
            <p:nvPr/>
          </p:nvSpPr>
          <p:spPr>
            <a:xfrm>
              <a:off x="9747803" y="2890653"/>
              <a:ext cx="821645" cy="1839507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Security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2" name="직사각형 29"/>
            <p:cNvSpPr/>
            <p:nvPr/>
          </p:nvSpPr>
          <p:spPr>
            <a:xfrm>
              <a:off x="1768427" y="2903680"/>
              <a:ext cx="1570054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Publish-Subscribe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3" name="직사각형 29"/>
            <p:cNvSpPr/>
            <p:nvPr/>
          </p:nvSpPr>
          <p:spPr>
            <a:xfrm>
              <a:off x="3508677" y="2908133"/>
              <a:ext cx="1544865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Request-Reply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4" name="직사각형 29"/>
            <p:cNvSpPr/>
            <p:nvPr/>
          </p:nvSpPr>
          <p:spPr>
            <a:xfrm>
              <a:off x="5225115" y="2912585"/>
              <a:ext cx="1525556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Discovery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6" name="직사각형 29"/>
            <p:cNvSpPr/>
            <p:nvPr/>
          </p:nvSpPr>
          <p:spPr>
            <a:xfrm>
              <a:off x="3131544" y="3517204"/>
              <a:ext cx="4423245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Data Resource Model</a:t>
              </a:r>
            </a:p>
          </p:txBody>
        </p:sp>
        <p:sp>
          <p:nvSpPr>
            <p:cNvPr id="37" name="직사각형 29"/>
            <p:cNvSpPr/>
            <p:nvPr/>
          </p:nvSpPr>
          <p:spPr>
            <a:xfrm>
              <a:off x="1772856" y="4178015"/>
              <a:ext cx="1620187" cy="537544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Id and Addressing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9" name="직사각형 29"/>
            <p:cNvSpPr/>
            <p:nvPr/>
          </p:nvSpPr>
          <p:spPr>
            <a:xfrm>
              <a:off x="3670135" y="4169642"/>
              <a:ext cx="1558636" cy="545919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Data Type System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0" name="직사각형 29"/>
            <p:cNvSpPr/>
            <p:nvPr/>
          </p:nvSpPr>
          <p:spPr>
            <a:xfrm>
              <a:off x="5488985" y="4179045"/>
              <a:ext cx="1610151" cy="53651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Lifecycle (CRUD)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2" name="직사각형 29"/>
            <p:cNvSpPr/>
            <p:nvPr/>
          </p:nvSpPr>
          <p:spPr>
            <a:xfrm>
              <a:off x="6901276" y="2913613"/>
              <a:ext cx="1761421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Exception Handling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3" name="직사각형 29"/>
            <p:cNvSpPr/>
            <p:nvPr/>
          </p:nvSpPr>
          <p:spPr>
            <a:xfrm>
              <a:off x="7331510" y="4163291"/>
              <a:ext cx="1323289" cy="566869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State Management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1569" y="1664721"/>
              <a:ext cx="11455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70200" y="2815219"/>
              <a:ext cx="1222444" cy="76943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Connectivity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Framework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Functions </a:t>
              </a:r>
            </a:p>
          </p:txBody>
        </p:sp>
        <p:sp>
          <p:nvSpPr>
            <p:cNvPr id="29" name="직사각형 52"/>
            <p:cNvSpPr/>
            <p:nvPr/>
          </p:nvSpPr>
          <p:spPr>
            <a:xfrm>
              <a:off x="1511679" y="6194546"/>
              <a:ext cx="9222613" cy="282300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Physical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99809" y="5346097"/>
              <a:ext cx="9228667" cy="338667"/>
            </a:xfrm>
            <a:prstGeom prst="roundRect">
              <a:avLst/>
            </a:prstGeom>
            <a:solidFill>
              <a:srgbClr val="00B0F0">
                <a:alpha val="25000"/>
              </a:srgbClr>
            </a:solidFill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Network</a:t>
              </a:r>
            </a:p>
          </p:txBody>
        </p:sp>
        <p:sp>
          <p:nvSpPr>
            <p:cNvPr id="24" name="직사각형 29"/>
            <p:cNvSpPr/>
            <p:nvPr/>
          </p:nvSpPr>
          <p:spPr>
            <a:xfrm>
              <a:off x="1766217" y="2236060"/>
              <a:ext cx="6882483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API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28" name="직사각형 29"/>
            <p:cNvSpPr/>
            <p:nvPr/>
          </p:nvSpPr>
          <p:spPr>
            <a:xfrm>
              <a:off x="8877300" y="2238321"/>
              <a:ext cx="1692148" cy="427544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Governance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778691" y="2717652"/>
            <a:ext cx="118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Syntactic 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204411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1AA2C-32F3-46F9-A921-18C2F27CD1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01E8B-0209-8041-9812-E3C7CC2A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OMG DDS Interoperability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D10BA-B7AA-C545-95E6-EF2091DA72D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interoperability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framework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uses the notion of a logical software-based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Databus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OMG DDS supports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 model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fact, the OMG DDS connectivity framework is something that you build upon when you set out to create a new interoperability standard based on an industry-specific data model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result is that OMG DDS underpins a lot of familiar standards…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provides interoperability between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implementations of OMG DDS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Any communication standards (DIS, TENA, HLA, Modbus, OPC-UA, etc.)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100s of DoD live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4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1FDFC81-B2C3-499F-B065-0DA88F651C3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6000887"/>
              </p:ext>
            </p:extLst>
          </p:nvPr>
        </p:nvGraphicFramePr>
        <p:xfrm>
          <a:off x="6129249" y="833934"/>
          <a:ext cx="5995608" cy="55211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53269">
                  <a:extLst>
                    <a:ext uri="{9D8B030D-6E8A-4147-A177-3AD203B41FA5}">
                      <a16:colId xmlns:a16="http://schemas.microsoft.com/office/drawing/2014/main" val="1491730413"/>
                    </a:ext>
                  </a:extLst>
                </a:gridCol>
                <a:gridCol w="1842339">
                  <a:extLst>
                    <a:ext uri="{9D8B030D-6E8A-4147-A177-3AD203B41FA5}">
                      <a16:colId xmlns:a16="http://schemas.microsoft.com/office/drawing/2014/main" val="1778414575"/>
                    </a:ext>
                  </a:extLst>
                </a:gridCol>
              </a:tblGrid>
              <a:tr h="4484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69310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Open Robotics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Robotic Operating System v2 (ROS2)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024143390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Sensor Open System Architecture (SOSA)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014300819"/>
                  </a:ext>
                </a:extLst>
              </a:tr>
              <a:tr h="52320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Tactical Microgrid Standards Consortium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(TMSC)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016788721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Unmanned Systems (</a:t>
                      </a:r>
                      <a:r>
                        <a:rPr lang="en-US" sz="1400" u="none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UxS</a:t>
                      </a:r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) Control Segment (UCS) Architecture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444169653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Unmanned Systems (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UxS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) Control Segment (UCS) Architecture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Aerospace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3670522969"/>
                  </a:ext>
                </a:extLst>
              </a:tr>
              <a:tr h="44378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Joint Architecture for Unmanned Systems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(JAUS)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207599075"/>
                  </a:ext>
                </a:extLst>
              </a:tr>
              <a:tr h="44378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Naval Open Systems Architecture (OSA)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869707067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Architecture for Robotic Agent Command and Sensing (</a:t>
                      </a:r>
                      <a:r>
                        <a:rPr lang="en-US" sz="1400" b="0" i="0" u="none" strike="noStrike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CARACaS</a:t>
                      </a:r>
                      <a:r>
                        <a:rPr lang="en-US" sz="14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/ Robotics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08424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Multi-Robot Operator Control Unit (MOCU)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/ Robotics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06165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Unmanned Maritime Autonomy Architecture (UMAA)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Robotics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61801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4E2DB-5685-42B2-97EF-931B47764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2968" y="6457138"/>
            <a:ext cx="2844800" cy="24447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A4824-A137-4420-9EFF-BFE1CAB7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603" y="123371"/>
            <a:ext cx="8600794" cy="631565"/>
          </a:xfrm>
        </p:spPr>
        <p:txBody>
          <a:bodyPr/>
          <a:lstStyle/>
          <a:p>
            <a:r>
              <a:rPr lang="en-US" sz="2800" dirty="0"/>
              <a:t>OMG DDS is under the hood of many standards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1F42DF28-C0E7-46CE-9F5A-650947DF9F7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1404400"/>
              </p:ext>
            </p:extLst>
          </p:nvPr>
        </p:nvGraphicFramePr>
        <p:xfrm>
          <a:off x="78076" y="833932"/>
          <a:ext cx="6017924" cy="552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93852">
                  <a:extLst>
                    <a:ext uri="{9D8B030D-6E8A-4147-A177-3AD203B41FA5}">
                      <a16:colId xmlns:a16="http://schemas.microsoft.com/office/drawing/2014/main" val="2957864458"/>
                    </a:ext>
                  </a:extLst>
                </a:gridCol>
                <a:gridCol w="1824072">
                  <a:extLst>
                    <a:ext uri="{9D8B030D-6E8A-4147-A177-3AD203B41FA5}">
                      <a16:colId xmlns:a16="http://schemas.microsoft.com/office/drawing/2014/main" val="2868298903"/>
                    </a:ext>
                  </a:extLst>
                </a:gridCol>
              </a:tblGrid>
              <a:tr h="4670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929450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Advanced Modular Mannequin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(AMM)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/ Healthcare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79662526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ALert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MAnagement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Service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(ALAMS)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4127336941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sng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Application Management and Systems Monitoring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(AMSM)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856541228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Future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Airborne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Capabilities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Environment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(FACE)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804415648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Generic Vehicle Architecture (GVA)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NATO Generic Vehicle Architecture (NGVA)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770955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Open Systems Architecture (LOSA)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3917856347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Simulation Training Architecture (MSTA)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/ Healthcare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27070902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Open Field Message Bus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OpenFMB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/ Energy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872115097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Open Mission Systems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(OMS)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349602528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Open Process Automation Forum (OPAF)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Automation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206786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153776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3897</TotalTime>
  <Words>5699</Words>
  <Application>Microsoft Office PowerPoint</Application>
  <PresentationFormat>Widescreen</PresentationFormat>
  <Paragraphs>1135</Paragraphs>
  <Slides>67</Slides>
  <Notes>43</Notes>
  <HiddenSlides>4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2" baseType="lpstr">
      <vt:lpstr>ＭＳ 明朝</vt:lpstr>
      <vt:lpstr>ＭＳ Ｐゴシック</vt:lpstr>
      <vt:lpstr>Arial</vt:lpstr>
      <vt:lpstr>Arial Narrow</vt:lpstr>
      <vt:lpstr>Arial Unicode MS</vt:lpstr>
      <vt:lpstr>Calibri</vt:lpstr>
      <vt:lpstr>Courier New</vt:lpstr>
      <vt:lpstr>Helvetica</vt:lpstr>
      <vt:lpstr>Symbol</vt:lpstr>
      <vt:lpstr>Tahoma</vt:lpstr>
      <vt:lpstr>Times New Roman</vt:lpstr>
      <vt:lpstr>TimesNewRomanPSMT</vt:lpstr>
      <vt:lpstr>Wingdings</vt:lpstr>
      <vt:lpstr>Blends</vt:lpstr>
      <vt:lpstr>Equation</vt:lpstr>
      <vt:lpstr>PowerPoint Presentation</vt:lpstr>
      <vt:lpstr>Agenda</vt:lpstr>
      <vt:lpstr>Tutorial Learning Objectives</vt:lpstr>
      <vt:lpstr>Levels of Interoperability</vt:lpstr>
      <vt:lpstr>IIoT Connectivity Stack Model </vt:lpstr>
      <vt:lpstr>Connectivity Transport Layer</vt:lpstr>
      <vt:lpstr>Connectivity Framework Layer</vt:lpstr>
      <vt:lpstr>OMG DDS Interoperability</vt:lpstr>
      <vt:lpstr>OMG DDS is under the hood of many standards</vt:lpstr>
      <vt:lpstr>Why is OMG DDS so widely used ‘under the hood’ for these standards?</vt:lpstr>
      <vt:lpstr>OMG Data Distribution Service Standard</vt:lpstr>
      <vt:lpstr>PowerPoint Presentation</vt:lpstr>
      <vt:lpstr>OMG Data Distribution Service Standard</vt:lpstr>
      <vt:lpstr>OMG DDS is made for real-time interoperability</vt:lpstr>
      <vt:lpstr>Data-Centric Publish Subscribe</vt:lpstr>
      <vt:lpstr>OMG DDS Data-Centric Model</vt:lpstr>
      <vt:lpstr>Common Distributed Application Challenges</vt:lpstr>
      <vt:lpstr>Using OMG DDS QoS to Shape Data Flow</vt:lpstr>
      <vt:lpstr>Content Filtered Topics</vt:lpstr>
      <vt:lpstr>OMG DDS Publish Subscribe API: QoS conflicts</vt:lpstr>
      <vt:lpstr>Wide Area Distributed Applications</vt:lpstr>
      <vt:lpstr>Data Flow Over the Wide Area Network (WAN)</vt:lpstr>
      <vt:lpstr>OMG DDS real-time WAN Transport</vt:lpstr>
      <vt:lpstr>OMG DDS Across a WAN</vt:lpstr>
      <vt:lpstr>Peer-to-Peer Connectivity Over the WAN</vt:lpstr>
      <vt:lpstr>OMG DDS Data Centric Publish Subscribe API</vt:lpstr>
      <vt:lpstr>OMG DDS Publish Subscribe API: Entities</vt:lpstr>
      <vt:lpstr>OMG DDS Publish Subscribe API: Entities</vt:lpstr>
      <vt:lpstr>OMG DDS Publish Subscribe API: Entities</vt:lpstr>
      <vt:lpstr>OMG DDS Publish Subscribe API: Entities</vt:lpstr>
      <vt:lpstr>OMG DDS Publish Subscribe API: Entities</vt:lpstr>
      <vt:lpstr>OMG DDS Topic Data Types</vt:lpstr>
      <vt:lpstr>Data Type Extensibility</vt:lpstr>
      <vt:lpstr>Simple API Interface</vt:lpstr>
      <vt:lpstr>Practical Security Needs Many Layers</vt:lpstr>
      <vt:lpstr>OMG DDS Security Standard</vt:lpstr>
      <vt:lpstr>OMG DDS Security Standard</vt:lpstr>
      <vt:lpstr>OMG DDS: Data-Centric, Fine-Grained Security</vt:lpstr>
      <vt:lpstr>Pluggable Architecture</vt:lpstr>
      <vt:lpstr>Standard Capabilities (Built-in Plugins)</vt:lpstr>
      <vt:lpstr>Domain Governance File</vt:lpstr>
      <vt:lpstr>A Sample Governance File</vt:lpstr>
      <vt:lpstr>Configuration Possibilities</vt:lpstr>
      <vt:lpstr>Permissions Document</vt:lpstr>
      <vt:lpstr>A Sample Permissions File</vt:lpstr>
      <vt:lpstr>OMG DDS Publish Subscribe API: Entities</vt:lpstr>
      <vt:lpstr>Configuring &amp; Deploying OMG DDS Security</vt:lpstr>
      <vt:lpstr>Configuring &amp; Deploying OMG DDS Security</vt:lpstr>
      <vt:lpstr>Using OMG DDS with distributed LVC simulations</vt:lpstr>
      <vt:lpstr>OMG DDS in Simulation: JMETC</vt:lpstr>
      <vt:lpstr>Securing distributed LVC simulations with OMG DDS</vt:lpstr>
      <vt:lpstr>Multi Level Secure MLS, Live Virtual Constructive LVC Simulations</vt:lpstr>
      <vt:lpstr>Global Connectivity for USAF Training Simulations</vt:lpstr>
      <vt:lpstr>Missile Defense Agency – Objective Simulation Framework</vt:lpstr>
      <vt:lpstr>Mixed-Reality Wargaming Platform</vt:lpstr>
      <vt:lpstr>Air Force’s Simulators Common Architecture Requirements and Standards (SCARS) program</vt:lpstr>
      <vt:lpstr>CCDC Aviation&amp; Missile Center - SED System Integration Labs</vt:lpstr>
      <vt:lpstr>CCDC AvMC S3I - Apache AH-64E</vt:lpstr>
      <vt:lpstr>PEO Aviation - Combat Aviation Brigade Architecture Integration Lab CABAIL</vt:lpstr>
      <vt:lpstr>Using OMG DDS with Simulation Standards</vt:lpstr>
      <vt:lpstr>SISO CIGI and OMG DDS</vt:lpstr>
      <vt:lpstr>Using OMG DDS at SISO?</vt:lpstr>
      <vt:lpstr>OMG DDS with MOSA Requirement</vt:lpstr>
      <vt:lpstr>The Demand for Data-Centricity also applies to LVC</vt:lpstr>
      <vt:lpstr>7 Goals to Becoming a Data-Centric DoD</vt:lpstr>
      <vt:lpstr>Conclusions</vt:lpstr>
      <vt:lpstr>Original Tutorial Learning Objectives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Numrich, S.K. "Sue"</cp:lastModifiedBy>
  <cp:revision>74</cp:revision>
  <cp:lastPrinted>1601-01-01T00:00:00Z</cp:lastPrinted>
  <dcterms:created xsi:type="dcterms:W3CDTF">2016-03-29T15:29:36Z</dcterms:created>
  <dcterms:modified xsi:type="dcterms:W3CDTF">2021-11-12T15:16:29Z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