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5"/>
  </p:notesMasterIdLst>
  <p:handoutMasterIdLst>
    <p:handoutMasterId r:id="rId76"/>
  </p:handoutMasterIdLst>
  <p:sldIdLst>
    <p:sldId id="289" r:id="rId5"/>
    <p:sldId id="287" r:id="rId6"/>
    <p:sldId id="391" r:id="rId7"/>
    <p:sldId id="756" r:id="rId8"/>
    <p:sldId id="392" r:id="rId9"/>
    <p:sldId id="757" r:id="rId10"/>
    <p:sldId id="758" r:id="rId11"/>
    <p:sldId id="373" r:id="rId12"/>
    <p:sldId id="375" r:id="rId13"/>
    <p:sldId id="427" r:id="rId14"/>
    <p:sldId id="428" r:id="rId15"/>
    <p:sldId id="429" r:id="rId16"/>
    <p:sldId id="434" r:id="rId17"/>
    <p:sldId id="448" r:id="rId18"/>
    <p:sldId id="397" r:id="rId19"/>
    <p:sldId id="395" r:id="rId20"/>
    <p:sldId id="419" r:id="rId21"/>
    <p:sldId id="405" r:id="rId22"/>
    <p:sldId id="437" r:id="rId23"/>
    <p:sldId id="435" r:id="rId24"/>
    <p:sldId id="436" r:id="rId25"/>
    <p:sldId id="425" r:id="rId26"/>
    <p:sldId id="402" r:id="rId27"/>
    <p:sldId id="444" r:id="rId28"/>
    <p:sldId id="424" r:id="rId29"/>
    <p:sldId id="398" r:id="rId30"/>
    <p:sldId id="422" r:id="rId31"/>
    <p:sldId id="738" r:id="rId32"/>
    <p:sldId id="836" r:id="rId33"/>
    <p:sldId id="837" r:id="rId34"/>
    <p:sldId id="739" r:id="rId35"/>
    <p:sldId id="817" r:id="rId36"/>
    <p:sldId id="740" r:id="rId37"/>
    <p:sldId id="420" r:id="rId38"/>
    <p:sldId id="426" r:id="rId39"/>
    <p:sldId id="835" r:id="rId40"/>
    <p:sldId id="819" r:id="rId41"/>
    <p:sldId id="708" r:id="rId42"/>
    <p:sldId id="423" r:id="rId43"/>
    <p:sldId id="742" r:id="rId44"/>
    <p:sldId id="745" r:id="rId45"/>
    <p:sldId id="748" r:id="rId46"/>
    <p:sldId id="751" r:id="rId47"/>
    <p:sldId id="753" r:id="rId48"/>
    <p:sldId id="754" r:id="rId49"/>
    <p:sldId id="304" r:id="rId50"/>
    <p:sldId id="838" r:id="rId51"/>
    <p:sldId id="839" r:id="rId52"/>
    <p:sldId id="406" r:id="rId53"/>
    <p:sldId id="407" r:id="rId54"/>
    <p:sldId id="306" r:id="rId55"/>
    <p:sldId id="307" r:id="rId56"/>
    <p:sldId id="308" r:id="rId57"/>
    <p:sldId id="310" r:id="rId58"/>
    <p:sldId id="412" r:id="rId59"/>
    <p:sldId id="315" r:id="rId60"/>
    <p:sldId id="316" r:id="rId61"/>
    <p:sldId id="318" r:id="rId62"/>
    <p:sldId id="409" r:id="rId63"/>
    <p:sldId id="411" r:id="rId64"/>
    <p:sldId id="446" r:id="rId65"/>
    <p:sldId id="415" r:id="rId66"/>
    <p:sldId id="413" r:id="rId67"/>
    <p:sldId id="410" r:id="rId68"/>
    <p:sldId id="430" r:id="rId69"/>
    <p:sldId id="755" r:id="rId70"/>
    <p:sldId id="382" r:id="rId71"/>
    <p:sldId id="319" r:id="rId72"/>
    <p:sldId id="384" r:id="rId73"/>
    <p:sldId id="383" r:id="rId74"/>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4603" autoAdjust="0"/>
    <p:restoredTop sz="86385" autoAdjust="0"/>
  </p:normalViewPr>
  <p:slideViewPr>
    <p:cSldViewPr snapToGrid="0">
      <p:cViewPr varScale="1">
        <p:scale>
          <a:sx n="77" d="100"/>
          <a:sy n="77" d="100"/>
        </p:scale>
        <p:origin x="108"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3E520-2079-4ABA-8C10-0584C69118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CE8238-02A0-42CE-9083-66A620ED870D}">
      <dgm:prSet phldrT="[Text]"/>
      <dgm:spPr/>
      <dgm:t>
        <a:bodyPr/>
        <a:lstStyle/>
        <a:p>
          <a:r>
            <a:rPr lang="en-US" dirty="0">
              <a:solidFill>
                <a:schemeClr val="tx1"/>
              </a:solidFill>
            </a:rPr>
            <a:t>ITAR</a:t>
          </a:r>
        </a:p>
        <a:p>
          <a:r>
            <a:rPr lang="en-US" dirty="0">
              <a:solidFill>
                <a:schemeClr val="tx1"/>
              </a:solidFill>
            </a:rPr>
            <a:t>USML</a:t>
          </a:r>
        </a:p>
      </dgm:t>
    </dgm:pt>
    <dgm:pt modelId="{5A93C24E-FD36-466F-9029-46D8D60699F3}" type="parTrans" cxnId="{63EBFBF8-A644-4397-A9AA-48EAAEA9547B}">
      <dgm:prSet/>
      <dgm:spPr/>
      <dgm:t>
        <a:bodyPr/>
        <a:lstStyle/>
        <a:p>
          <a:endParaRPr lang="en-US"/>
        </a:p>
      </dgm:t>
    </dgm:pt>
    <dgm:pt modelId="{76FF59EB-DA29-474F-ADC1-CD61DD049CC4}" type="sibTrans" cxnId="{63EBFBF8-A644-4397-A9AA-48EAAEA9547B}">
      <dgm:prSet/>
      <dgm:spPr/>
      <dgm:t>
        <a:bodyPr/>
        <a:lstStyle/>
        <a:p>
          <a:endParaRPr lang="en-US"/>
        </a:p>
      </dgm:t>
    </dgm:pt>
    <dgm:pt modelId="{6F81A5F4-23E3-4F76-9291-A37E10052577}">
      <dgm:prSet phldrT="[Text]"/>
      <dgm:spPr/>
      <dgm:t>
        <a:bodyPr/>
        <a:lstStyle/>
        <a:p>
          <a:r>
            <a:rPr lang="en-US" dirty="0">
              <a:solidFill>
                <a:schemeClr val="tx1"/>
              </a:solidFill>
            </a:rPr>
            <a:t>ITAR Specially Designed*</a:t>
          </a:r>
        </a:p>
      </dgm:t>
    </dgm:pt>
    <dgm:pt modelId="{01CAE753-4719-450B-973A-DAD114E56E08}" type="parTrans" cxnId="{A637772C-6CE0-4C71-8955-2AA4311D5C38}">
      <dgm:prSet/>
      <dgm:spPr/>
      <dgm:t>
        <a:bodyPr/>
        <a:lstStyle/>
        <a:p>
          <a:endParaRPr lang="en-US"/>
        </a:p>
      </dgm:t>
    </dgm:pt>
    <dgm:pt modelId="{87780E04-DF38-44B8-9E8A-A7C40B1D7C26}" type="sibTrans" cxnId="{A637772C-6CE0-4C71-8955-2AA4311D5C38}">
      <dgm:prSet/>
      <dgm:spPr/>
      <dgm:t>
        <a:bodyPr/>
        <a:lstStyle/>
        <a:p>
          <a:endParaRPr lang="en-US"/>
        </a:p>
      </dgm:t>
    </dgm:pt>
    <dgm:pt modelId="{A49109E6-0B2A-48D1-B855-9B299928043D}">
      <dgm:prSet/>
      <dgm:spPr/>
      <dgm:t>
        <a:bodyPr/>
        <a:lstStyle/>
        <a:p>
          <a:r>
            <a:rPr lang="en-US" dirty="0">
              <a:solidFill>
                <a:schemeClr val="tx1"/>
              </a:solidFill>
            </a:rPr>
            <a:t>EAR</a:t>
          </a:r>
        </a:p>
        <a:p>
          <a:r>
            <a:rPr lang="en-US" dirty="0">
              <a:solidFill>
                <a:schemeClr val="tx1"/>
              </a:solidFill>
            </a:rPr>
            <a:t>600 Series</a:t>
          </a:r>
        </a:p>
      </dgm:t>
    </dgm:pt>
    <dgm:pt modelId="{43E1C72C-BFAB-48EA-9306-789C082B5D99}" type="parTrans" cxnId="{7B82860D-F52B-4357-B7EB-8CE7993EA98D}">
      <dgm:prSet/>
      <dgm:spPr/>
      <dgm:t>
        <a:bodyPr/>
        <a:lstStyle/>
        <a:p>
          <a:endParaRPr lang="en-US"/>
        </a:p>
      </dgm:t>
    </dgm:pt>
    <dgm:pt modelId="{A4D7BC0B-F8C7-4C17-A816-2238A32415BB}" type="sibTrans" cxnId="{7B82860D-F52B-4357-B7EB-8CE7993EA98D}">
      <dgm:prSet/>
      <dgm:spPr/>
      <dgm:t>
        <a:bodyPr/>
        <a:lstStyle/>
        <a:p>
          <a:endParaRPr lang="en-US"/>
        </a:p>
      </dgm:t>
    </dgm:pt>
    <dgm:pt modelId="{5F28904E-1601-41AA-AF3F-F563E1FBAC27}">
      <dgm:prSet/>
      <dgm:spPr/>
      <dgm:t>
        <a:bodyPr/>
        <a:lstStyle/>
        <a:p>
          <a:r>
            <a:rPr lang="en-US" dirty="0">
              <a:solidFill>
                <a:schemeClr val="tx1"/>
              </a:solidFill>
            </a:rPr>
            <a:t>EAR Specially Designed</a:t>
          </a:r>
        </a:p>
      </dgm:t>
    </dgm:pt>
    <dgm:pt modelId="{DD893D5D-A176-4297-A109-C7F9AB107669}" type="parTrans" cxnId="{A963A326-4B57-4EB9-B1A1-B9851A948E28}">
      <dgm:prSet/>
      <dgm:spPr/>
      <dgm:t>
        <a:bodyPr/>
        <a:lstStyle/>
        <a:p>
          <a:endParaRPr lang="en-US"/>
        </a:p>
      </dgm:t>
    </dgm:pt>
    <dgm:pt modelId="{010D13E6-1AC7-4925-ACC7-ED517CAF9351}" type="sibTrans" cxnId="{A963A326-4B57-4EB9-B1A1-B9851A948E28}">
      <dgm:prSet/>
      <dgm:spPr/>
      <dgm:t>
        <a:bodyPr/>
        <a:lstStyle/>
        <a:p>
          <a:endParaRPr lang="en-US"/>
        </a:p>
      </dgm:t>
    </dgm:pt>
    <dgm:pt modelId="{C3348808-5E43-4B4C-80EC-016BD02C859C}">
      <dgm:prSet/>
      <dgm:spPr/>
      <dgm:t>
        <a:bodyPr/>
        <a:lstStyle/>
        <a:p>
          <a:r>
            <a:rPr lang="en-US" dirty="0">
              <a:solidFill>
                <a:schemeClr val="tx1"/>
              </a:solidFill>
            </a:rPr>
            <a:t>EAR</a:t>
          </a:r>
        </a:p>
        <a:p>
          <a:r>
            <a:rPr lang="en-US" dirty="0">
              <a:solidFill>
                <a:schemeClr val="tx1"/>
              </a:solidFill>
            </a:rPr>
            <a:t>CCL</a:t>
          </a:r>
        </a:p>
      </dgm:t>
    </dgm:pt>
    <dgm:pt modelId="{20FD6238-C4B1-4ADC-A109-93F8267F2934}" type="parTrans" cxnId="{B9280F8E-DF92-4C17-80D1-7A480C639BCF}">
      <dgm:prSet/>
      <dgm:spPr/>
      <dgm:t>
        <a:bodyPr/>
        <a:lstStyle/>
        <a:p>
          <a:endParaRPr lang="en-US"/>
        </a:p>
      </dgm:t>
    </dgm:pt>
    <dgm:pt modelId="{82B056B3-EF8A-43BE-B1F3-7371BDA642CF}" type="sibTrans" cxnId="{B9280F8E-DF92-4C17-80D1-7A480C639BCF}">
      <dgm:prSet/>
      <dgm:spPr/>
      <dgm:t>
        <a:bodyPr/>
        <a:lstStyle/>
        <a:p>
          <a:endParaRPr lang="en-US"/>
        </a:p>
      </dgm:t>
    </dgm:pt>
    <dgm:pt modelId="{487973B6-ADD3-43B2-8CCF-90B6ADDB5BB5}">
      <dgm:prSet/>
      <dgm:spPr/>
      <dgm:t>
        <a:bodyPr/>
        <a:lstStyle/>
        <a:p>
          <a:r>
            <a:rPr lang="en-US" dirty="0">
              <a:solidFill>
                <a:schemeClr val="tx1"/>
              </a:solidFill>
            </a:rPr>
            <a:t>EAR99</a:t>
          </a:r>
        </a:p>
      </dgm:t>
    </dgm:pt>
    <dgm:pt modelId="{A4158954-596A-4D72-8EBE-E6ED15AFEF1F}" type="parTrans" cxnId="{17C2E1FA-964E-47C1-B32C-9CF5C37217DD}">
      <dgm:prSet/>
      <dgm:spPr/>
      <dgm:t>
        <a:bodyPr/>
        <a:lstStyle/>
        <a:p>
          <a:endParaRPr lang="en-US"/>
        </a:p>
      </dgm:t>
    </dgm:pt>
    <dgm:pt modelId="{562FF62B-814A-4BCE-AE20-1C94225E174B}" type="sibTrans" cxnId="{17C2E1FA-964E-47C1-B32C-9CF5C37217DD}">
      <dgm:prSet/>
      <dgm:spPr/>
      <dgm:t>
        <a:bodyPr/>
        <a:lstStyle/>
        <a:p>
          <a:endParaRPr lang="en-US"/>
        </a:p>
      </dgm:t>
    </dgm:pt>
    <dgm:pt modelId="{0F8EE150-4629-4C0E-AD0F-56B1D96612C1}" type="pres">
      <dgm:prSet presAssocID="{E483E520-2079-4ABA-8C10-0584C69118E0}" presName="CompostProcess" presStyleCnt="0">
        <dgm:presLayoutVars>
          <dgm:dir/>
          <dgm:resizeHandles val="exact"/>
        </dgm:presLayoutVars>
      </dgm:prSet>
      <dgm:spPr/>
      <dgm:t>
        <a:bodyPr/>
        <a:lstStyle/>
        <a:p>
          <a:endParaRPr lang="en-US"/>
        </a:p>
      </dgm:t>
    </dgm:pt>
    <dgm:pt modelId="{734BA4E1-80C7-4F35-ADBC-8186F1513664}" type="pres">
      <dgm:prSet presAssocID="{E483E520-2079-4ABA-8C10-0584C69118E0}" presName="arrow" presStyleLbl="bgShp" presStyleIdx="0" presStyleCnt="1"/>
      <dgm:spPr>
        <a:solidFill>
          <a:srgbClr val="00B0F0"/>
        </a:solidFill>
      </dgm:spPr>
    </dgm:pt>
    <dgm:pt modelId="{74D016CA-426A-4A76-A0E1-FCC9A43EE8E3}" type="pres">
      <dgm:prSet presAssocID="{E483E520-2079-4ABA-8C10-0584C69118E0}" presName="linearProcess" presStyleCnt="0"/>
      <dgm:spPr/>
    </dgm:pt>
    <dgm:pt modelId="{A9ACFE5A-061E-40E9-8661-0F240EFB4C3B}" type="pres">
      <dgm:prSet presAssocID="{3BCE8238-02A0-42CE-9083-66A620ED870D}" presName="textNode" presStyleLbl="node1" presStyleIdx="0" presStyleCnt="6">
        <dgm:presLayoutVars>
          <dgm:bulletEnabled val="1"/>
        </dgm:presLayoutVars>
      </dgm:prSet>
      <dgm:spPr/>
      <dgm:t>
        <a:bodyPr/>
        <a:lstStyle/>
        <a:p>
          <a:endParaRPr lang="en-US"/>
        </a:p>
      </dgm:t>
    </dgm:pt>
    <dgm:pt modelId="{7E8CBCE0-254D-4B81-BCC4-F7AD5EF89DF9}" type="pres">
      <dgm:prSet presAssocID="{76FF59EB-DA29-474F-ADC1-CD61DD049CC4}" presName="sibTrans" presStyleCnt="0"/>
      <dgm:spPr/>
    </dgm:pt>
    <dgm:pt modelId="{BD1A4399-3406-443B-BADE-B3BBEDF739F9}" type="pres">
      <dgm:prSet presAssocID="{6F81A5F4-23E3-4F76-9291-A37E10052577}" presName="textNode" presStyleLbl="node1" presStyleIdx="1" presStyleCnt="6">
        <dgm:presLayoutVars>
          <dgm:bulletEnabled val="1"/>
        </dgm:presLayoutVars>
      </dgm:prSet>
      <dgm:spPr/>
      <dgm:t>
        <a:bodyPr/>
        <a:lstStyle/>
        <a:p>
          <a:endParaRPr lang="en-US"/>
        </a:p>
      </dgm:t>
    </dgm:pt>
    <dgm:pt modelId="{862C7BEF-BC11-4A33-95A6-83167F0333E4}" type="pres">
      <dgm:prSet presAssocID="{87780E04-DF38-44B8-9E8A-A7C40B1D7C26}" presName="sibTrans" presStyleCnt="0"/>
      <dgm:spPr/>
    </dgm:pt>
    <dgm:pt modelId="{E1AF7824-F1AD-4910-BE00-C8A7E06637A2}" type="pres">
      <dgm:prSet presAssocID="{A49109E6-0B2A-48D1-B855-9B299928043D}" presName="textNode" presStyleLbl="node1" presStyleIdx="2" presStyleCnt="6">
        <dgm:presLayoutVars>
          <dgm:bulletEnabled val="1"/>
        </dgm:presLayoutVars>
      </dgm:prSet>
      <dgm:spPr/>
      <dgm:t>
        <a:bodyPr/>
        <a:lstStyle/>
        <a:p>
          <a:endParaRPr lang="en-US"/>
        </a:p>
      </dgm:t>
    </dgm:pt>
    <dgm:pt modelId="{84059AEC-AEB1-439E-883D-985DB23A57C3}" type="pres">
      <dgm:prSet presAssocID="{A4D7BC0B-F8C7-4C17-A816-2238A32415BB}" presName="sibTrans" presStyleCnt="0"/>
      <dgm:spPr/>
    </dgm:pt>
    <dgm:pt modelId="{70C849C8-F46A-4418-AC29-D0BDF822E6FE}" type="pres">
      <dgm:prSet presAssocID="{5F28904E-1601-41AA-AF3F-F563E1FBAC27}" presName="textNode" presStyleLbl="node1" presStyleIdx="3" presStyleCnt="6">
        <dgm:presLayoutVars>
          <dgm:bulletEnabled val="1"/>
        </dgm:presLayoutVars>
      </dgm:prSet>
      <dgm:spPr/>
      <dgm:t>
        <a:bodyPr/>
        <a:lstStyle/>
        <a:p>
          <a:endParaRPr lang="en-US"/>
        </a:p>
      </dgm:t>
    </dgm:pt>
    <dgm:pt modelId="{5A8FA2A4-AD33-4A96-B3FC-20CCC2113E3D}" type="pres">
      <dgm:prSet presAssocID="{010D13E6-1AC7-4925-ACC7-ED517CAF9351}" presName="sibTrans" presStyleCnt="0"/>
      <dgm:spPr/>
    </dgm:pt>
    <dgm:pt modelId="{A70ADDB7-6C55-4BFD-AD8F-C292623CA880}" type="pres">
      <dgm:prSet presAssocID="{C3348808-5E43-4B4C-80EC-016BD02C859C}" presName="textNode" presStyleLbl="node1" presStyleIdx="4" presStyleCnt="6">
        <dgm:presLayoutVars>
          <dgm:bulletEnabled val="1"/>
        </dgm:presLayoutVars>
      </dgm:prSet>
      <dgm:spPr/>
      <dgm:t>
        <a:bodyPr/>
        <a:lstStyle/>
        <a:p>
          <a:endParaRPr lang="en-US"/>
        </a:p>
      </dgm:t>
    </dgm:pt>
    <dgm:pt modelId="{7F217D31-5D23-4E73-AA72-74F10356B1FF}" type="pres">
      <dgm:prSet presAssocID="{82B056B3-EF8A-43BE-B1F3-7371BDA642CF}" presName="sibTrans" presStyleCnt="0"/>
      <dgm:spPr/>
    </dgm:pt>
    <dgm:pt modelId="{90092F94-5E03-4B2F-A2D4-A648ECAA1454}" type="pres">
      <dgm:prSet presAssocID="{487973B6-ADD3-43B2-8CCF-90B6ADDB5BB5}" presName="textNode" presStyleLbl="node1" presStyleIdx="5" presStyleCnt="6">
        <dgm:presLayoutVars>
          <dgm:bulletEnabled val="1"/>
        </dgm:presLayoutVars>
      </dgm:prSet>
      <dgm:spPr/>
      <dgm:t>
        <a:bodyPr/>
        <a:lstStyle/>
        <a:p>
          <a:endParaRPr lang="en-US"/>
        </a:p>
      </dgm:t>
    </dgm:pt>
  </dgm:ptLst>
  <dgm:cxnLst>
    <dgm:cxn modelId="{A963A326-4B57-4EB9-B1A1-B9851A948E28}" srcId="{E483E520-2079-4ABA-8C10-0584C69118E0}" destId="{5F28904E-1601-41AA-AF3F-F563E1FBAC27}" srcOrd="3" destOrd="0" parTransId="{DD893D5D-A176-4297-A109-C7F9AB107669}" sibTransId="{010D13E6-1AC7-4925-ACC7-ED517CAF9351}"/>
    <dgm:cxn modelId="{17C2E1FA-964E-47C1-B32C-9CF5C37217DD}" srcId="{E483E520-2079-4ABA-8C10-0584C69118E0}" destId="{487973B6-ADD3-43B2-8CCF-90B6ADDB5BB5}" srcOrd="5" destOrd="0" parTransId="{A4158954-596A-4D72-8EBE-E6ED15AFEF1F}" sibTransId="{562FF62B-814A-4BCE-AE20-1C94225E174B}"/>
    <dgm:cxn modelId="{80CEC6B1-DF5B-4D74-93DD-858099C39B3C}" type="presOf" srcId="{3BCE8238-02A0-42CE-9083-66A620ED870D}" destId="{A9ACFE5A-061E-40E9-8661-0F240EFB4C3B}" srcOrd="0" destOrd="0" presId="urn:microsoft.com/office/officeart/2005/8/layout/hProcess9"/>
    <dgm:cxn modelId="{7B82860D-F52B-4357-B7EB-8CE7993EA98D}" srcId="{E483E520-2079-4ABA-8C10-0584C69118E0}" destId="{A49109E6-0B2A-48D1-B855-9B299928043D}" srcOrd="2" destOrd="0" parTransId="{43E1C72C-BFAB-48EA-9306-789C082B5D99}" sibTransId="{A4D7BC0B-F8C7-4C17-A816-2238A32415BB}"/>
    <dgm:cxn modelId="{A9E9AE35-D151-42E1-8512-16CB8789DCC5}" type="presOf" srcId="{C3348808-5E43-4B4C-80EC-016BD02C859C}" destId="{A70ADDB7-6C55-4BFD-AD8F-C292623CA880}" srcOrd="0" destOrd="0" presId="urn:microsoft.com/office/officeart/2005/8/layout/hProcess9"/>
    <dgm:cxn modelId="{E5A65DA9-4D84-4A18-9688-DAB127FD8590}" type="presOf" srcId="{A49109E6-0B2A-48D1-B855-9B299928043D}" destId="{E1AF7824-F1AD-4910-BE00-C8A7E06637A2}" srcOrd="0" destOrd="0" presId="urn:microsoft.com/office/officeart/2005/8/layout/hProcess9"/>
    <dgm:cxn modelId="{63EBFBF8-A644-4397-A9AA-48EAAEA9547B}" srcId="{E483E520-2079-4ABA-8C10-0584C69118E0}" destId="{3BCE8238-02A0-42CE-9083-66A620ED870D}" srcOrd="0" destOrd="0" parTransId="{5A93C24E-FD36-466F-9029-46D8D60699F3}" sibTransId="{76FF59EB-DA29-474F-ADC1-CD61DD049CC4}"/>
    <dgm:cxn modelId="{B98CABAD-90B4-4A8A-A3F4-F78554D37E22}" type="presOf" srcId="{6F81A5F4-23E3-4F76-9291-A37E10052577}" destId="{BD1A4399-3406-443B-BADE-B3BBEDF739F9}" srcOrd="0" destOrd="0" presId="urn:microsoft.com/office/officeart/2005/8/layout/hProcess9"/>
    <dgm:cxn modelId="{A637772C-6CE0-4C71-8955-2AA4311D5C38}" srcId="{E483E520-2079-4ABA-8C10-0584C69118E0}" destId="{6F81A5F4-23E3-4F76-9291-A37E10052577}" srcOrd="1" destOrd="0" parTransId="{01CAE753-4719-450B-973A-DAD114E56E08}" sibTransId="{87780E04-DF38-44B8-9E8A-A7C40B1D7C26}"/>
    <dgm:cxn modelId="{ECF60C67-BD31-4094-BB4E-000C6B451405}" type="presOf" srcId="{E483E520-2079-4ABA-8C10-0584C69118E0}" destId="{0F8EE150-4629-4C0E-AD0F-56B1D96612C1}" srcOrd="0" destOrd="0" presId="urn:microsoft.com/office/officeart/2005/8/layout/hProcess9"/>
    <dgm:cxn modelId="{702EBC34-6F7B-4C91-ABC0-84CAEDF93295}" type="presOf" srcId="{5F28904E-1601-41AA-AF3F-F563E1FBAC27}" destId="{70C849C8-F46A-4418-AC29-D0BDF822E6FE}" srcOrd="0" destOrd="0" presId="urn:microsoft.com/office/officeart/2005/8/layout/hProcess9"/>
    <dgm:cxn modelId="{B9280F8E-DF92-4C17-80D1-7A480C639BCF}" srcId="{E483E520-2079-4ABA-8C10-0584C69118E0}" destId="{C3348808-5E43-4B4C-80EC-016BD02C859C}" srcOrd="4" destOrd="0" parTransId="{20FD6238-C4B1-4ADC-A109-93F8267F2934}" sibTransId="{82B056B3-EF8A-43BE-B1F3-7371BDA642CF}"/>
    <dgm:cxn modelId="{8CFDFFE4-3850-4B57-95DB-003E7E4F5D9E}" type="presOf" srcId="{487973B6-ADD3-43B2-8CCF-90B6ADDB5BB5}" destId="{90092F94-5E03-4B2F-A2D4-A648ECAA1454}" srcOrd="0" destOrd="0" presId="urn:microsoft.com/office/officeart/2005/8/layout/hProcess9"/>
    <dgm:cxn modelId="{E92869F1-3CF6-46D5-95BC-1F8943D234F7}" type="presParOf" srcId="{0F8EE150-4629-4C0E-AD0F-56B1D96612C1}" destId="{734BA4E1-80C7-4F35-ADBC-8186F1513664}" srcOrd="0" destOrd="0" presId="urn:microsoft.com/office/officeart/2005/8/layout/hProcess9"/>
    <dgm:cxn modelId="{14076F9F-7F3D-41CB-B1DF-8A5B2755A8F7}" type="presParOf" srcId="{0F8EE150-4629-4C0E-AD0F-56B1D96612C1}" destId="{74D016CA-426A-4A76-A0E1-FCC9A43EE8E3}" srcOrd="1" destOrd="0" presId="urn:microsoft.com/office/officeart/2005/8/layout/hProcess9"/>
    <dgm:cxn modelId="{38522C5B-C662-4F94-A4AC-0487EE1030C0}" type="presParOf" srcId="{74D016CA-426A-4A76-A0E1-FCC9A43EE8E3}" destId="{A9ACFE5A-061E-40E9-8661-0F240EFB4C3B}" srcOrd="0" destOrd="0" presId="urn:microsoft.com/office/officeart/2005/8/layout/hProcess9"/>
    <dgm:cxn modelId="{DD2AA347-2C68-4CE0-92D4-6D77D5C3E47F}" type="presParOf" srcId="{74D016CA-426A-4A76-A0E1-FCC9A43EE8E3}" destId="{7E8CBCE0-254D-4B81-BCC4-F7AD5EF89DF9}" srcOrd="1" destOrd="0" presId="urn:microsoft.com/office/officeart/2005/8/layout/hProcess9"/>
    <dgm:cxn modelId="{A4AEBAE1-08FF-45BC-A884-297978EE02DF}" type="presParOf" srcId="{74D016CA-426A-4A76-A0E1-FCC9A43EE8E3}" destId="{BD1A4399-3406-443B-BADE-B3BBEDF739F9}" srcOrd="2" destOrd="0" presId="urn:microsoft.com/office/officeart/2005/8/layout/hProcess9"/>
    <dgm:cxn modelId="{84E29158-2A5A-4E0E-8C02-0DEA6225E9F8}" type="presParOf" srcId="{74D016CA-426A-4A76-A0E1-FCC9A43EE8E3}" destId="{862C7BEF-BC11-4A33-95A6-83167F0333E4}" srcOrd="3" destOrd="0" presId="urn:microsoft.com/office/officeart/2005/8/layout/hProcess9"/>
    <dgm:cxn modelId="{343ABF94-504A-4953-8B46-C24201CC8CB7}" type="presParOf" srcId="{74D016CA-426A-4A76-A0E1-FCC9A43EE8E3}" destId="{E1AF7824-F1AD-4910-BE00-C8A7E06637A2}" srcOrd="4" destOrd="0" presId="urn:microsoft.com/office/officeart/2005/8/layout/hProcess9"/>
    <dgm:cxn modelId="{94E221DE-3721-4AB2-9CEF-5FEEC9FF79CD}" type="presParOf" srcId="{74D016CA-426A-4A76-A0E1-FCC9A43EE8E3}" destId="{84059AEC-AEB1-439E-883D-985DB23A57C3}" srcOrd="5" destOrd="0" presId="urn:microsoft.com/office/officeart/2005/8/layout/hProcess9"/>
    <dgm:cxn modelId="{2EF44314-6DC6-4EBE-8EF5-5684779E1D67}" type="presParOf" srcId="{74D016CA-426A-4A76-A0E1-FCC9A43EE8E3}" destId="{70C849C8-F46A-4418-AC29-D0BDF822E6FE}" srcOrd="6" destOrd="0" presId="urn:microsoft.com/office/officeart/2005/8/layout/hProcess9"/>
    <dgm:cxn modelId="{A0DBC71B-8184-464B-B7D3-8ADD2EEB0723}" type="presParOf" srcId="{74D016CA-426A-4A76-A0E1-FCC9A43EE8E3}" destId="{5A8FA2A4-AD33-4A96-B3FC-20CCC2113E3D}" srcOrd="7" destOrd="0" presId="urn:microsoft.com/office/officeart/2005/8/layout/hProcess9"/>
    <dgm:cxn modelId="{5B6167E0-D827-45A1-BCBB-B3AE141B5DC3}" type="presParOf" srcId="{74D016CA-426A-4A76-A0E1-FCC9A43EE8E3}" destId="{A70ADDB7-6C55-4BFD-AD8F-C292623CA880}" srcOrd="8" destOrd="0" presId="urn:microsoft.com/office/officeart/2005/8/layout/hProcess9"/>
    <dgm:cxn modelId="{37B6ADC0-8477-4CAB-BFDB-41F135B3FC06}" type="presParOf" srcId="{74D016CA-426A-4A76-A0E1-FCC9A43EE8E3}" destId="{7F217D31-5D23-4E73-AA72-74F10356B1FF}" srcOrd="9" destOrd="0" presId="urn:microsoft.com/office/officeart/2005/8/layout/hProcess9"/>
    <dgm:cxn modelId="{3132549F-FFF4-4A1E-86DF-9AD3DE130F46}" type="presParOf" srcId="{74D016CA-426A-4A76-A0E1-FCC9A43EE8E3}" destId="{90092F94-5E03-4B2F-A2D4-A648ECAA145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45A215A0-0EFA-46F3-88C1-2AF9EF4B88AD}">
      <dgm:prSet/>
      <dgm:spPr/>
      <dgm:t>
        <a:bodyPr/>
        <a:lstStyle/>
        <a:p>
          <a:r>
            <a:rPr lang="en-US" dirty="0"/>
            <a:t>I – Firearms, Close Assault Weapons and Combat Shotguns</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II – Guns and Armament</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III – Ammunition/Ordnance</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IV – Launch vehicles, Guided Missiles, Ballistic Missiles, Rockets, Torpedoes, Bombs, and Mines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V – Explosives and Energetic Materials, Propellants, Incendiary Agents, and Their Constituents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VI – Surface Vessels of War and Special Naval Equipment</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VII – Ground Vehicles</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VIII – Aircraft and Related Articles</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IX – Military Training Equipment and Training</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X – Personal Protective Equipment</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B9F41024-9E26-4872-BE36-416D1DF54831}">
      <dgm:prSet/>
      <dgm:spPr/>
      <dgm:t>
        <a:bodyPr/>
        <a:lstStyle/>
        <a:p>
          <a:r>
            <a:rPr lang="en-US" dirty="0"/>
            <a:t>XI – Military Electronics</a:t>
          </a:r>
        </a:p>
      </dgm:t>
    </dgm:pt>
    <dgm:pt modelId="{818022AC-CF00-4D20-AA3D-E23EBB00A133}" type="parTrans" cxnId="{8B8D6A59-2FC5-435D-96E3-56A9FA408A6A}">
      <dgm:prSet/>
      <dgm:spPr/>
      <dgm:t>
        <a:bodyPr/>
        <a:lstStyle/>
        <a:p>
          <a:endParaRPr lang="en-US"/>
        </a:p>
      </dgm:t>
    </dgm:pt>
    <dgm:pt modelId="{8905B797-FFFE-48EB-AA0B-E060F4FE8EAA}" type="sibTrans" cxnId="{8B8D6A59-2FC5-435D-96E3-56A9FA408A6A}">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t>
        <a:bodyPr/>
        <a:lstStyle/>
        <a:p>
          <a:endParaRPr lang="en-US"/>
        </a:p>
      </dgm:t>
    </dgm:pt>
    <dgm:pt modelId="{3D389E8C-4F95-42FC-A448-D454C054B583}" type="pres">
      <dgm:prSet presAssocID="{45A215A0-0EFA-46F3-88C1-2AF9EF4B88AD}" presName="thickLine" presStyleLbl="alignNode1" presStyleIdx="0" presStyleCnt="11"/>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1"/>
      <dgm:spPr/>
      <dgm:t>
        <a:bodyPr/>
        <a:lstStyle/>
        <a:p>
          <a:endParaRPr lang="en-US"/>
        </a:p>
      </dgm:t>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1"/>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1"/>
      <dgm:spPr/>
      <dgm:t>
        <a:bodyPr/>
        <a:lstStyle/>
        <a:p>
          <a:endParaRPr lang="en-US"/>
        </a:p>
      </dgm:t>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1"/>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1"/>
      <dgm:spPr/>
      <dgm:t>
        <a:bodyPr/>
        <a:lstStyle/>
        <a:p>
          <a:endParaRPr lang="en-US"/>
        </a:p>
      </dgm:t>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1"/>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1"/>
      <dgm:spPr/>
      <dgm:t>
        <a:bodyPr/>
        <a:lstStyle/>
        <a:p>
          <a:endParaRPr lang="en-US"/>
        </a:p>
      </dgm:t>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1"/>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1"/>
      <dgm:spPr/>
      <dgm:t>
        <a:bodyPr/>
        <a:lstStyle/>
        <a:p>
          <a:endParaRPr lang="en-US"/>
        </a:p>
      </dgm:t>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1"/>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1"/>
      <dgm:spPr/>
      <dgm:t>
        <a:bodyPr/>
        <a:lstStyle/>
        <a:p>
          <a:endParaRPr lang="en-US"/>
        </a:p>
      </dgm:t>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1"/>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1"/>
      <dgm:spPr/>
      <dgm:t>
        <a:bodyPr/>
        <a:lstStyle/>
        <a:p>
          <a:endParaRPr lang="en-US"/>
        </a:p>
      </dgm:t>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1"/>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1"/>
      <dgm:spPr/>
      <dgm:t>
        <a:bodyPr/>
        <a:lstStyle/>
        <a:p>
          <a:endParaRPr lang="en-US"/>
        </a:p>
      </dgm:t>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1"/>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1"/>
      <dgm:spPr/>
      <dgm:t>
        <a:bodyPr/>
        <a:lstStyle/>
        <a:p>
          <a:endParaRPr lang="en-US"/>
        </a:p>
      </dgm:t>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1"/>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1"/>
      <dgm:spPr/>
      <dgm:t>
        <a:bodyPr/>
        <a:lstStyle/>
        <a:p>
          <a:endParaRPr lang="en-US"/>
        </a:p>
      </dgm:t>
    </dgm:pt>
    <dgm:pt modelId="{A2F853A1-78C6-483C-94D2-A7FC7E945B0A}" type="pres">
      <dgm:prSet presAssocID="{6BC4250C-5BAC-44F5-B8BE-4A23F6678449}" presName="vert1" presStyleCnt="0"/>
      <dgm:spPr/>
    </dgm:pt>
    <dgm:pt modelId="{7C4F6306-B919-481C-91D2-9D071F919977}" type="pres">
      <dgm:prSet presAssocID="{B9F41024-9E26-4872-BE36-416D1DF54831}" presName="thickLine" presStyleLbl="alignNode1" presStyleIdx="10" presStyleCnt="11"/>
      <dgm:spPr/>
    </dgm:pt>
    <dgm:pt modelId="{468CA947-0609-45AD-9BB1-2B94D8521D1C}" type="pres">
      <dgm:prSet presAssocID="{B9F41024-9E26-4872-BE36-416D1DF54831}" presName="horz1" presStyleCnt="0"/>
      <dgm:spPr/>
    </dgm:pt>
    <dgm:pt modelId="{E37E25C9-743F-423E-9630-A111B962EBC2}" type="pres">
      <dgm:prSet presAssocID="{B9F41024-9E26-4872-BE36-416D1DF54831}" presName="tx1" presStyleLbl="revTx" presStyleIdx="10" presStyleCnt="11"/>
      <dgm:spPr/>
      <dgm:t>
        <a:bodyPr/>
        <a:lstStyle/>
        <a:p>
          <a:endParaRPr lang="en-US"/>
        </a:p>
      </dgm:t>
    </dgm:pt>
    <dgm:pt modelId="{FAF441D8-E253-4990-9359-DBAA4FE1BEC7}" type="pres">
      <dgm:prSet presAssocID="{B9F41024-9E26-4872-BE36-416D1DF54831}" presName="vert1" presStyleCnt="0"/>
      <dgm:spPr/>
    </dgm:pt>
  </dgm:ptLst>
  <dgm:cxnLst>
    <dgm:cxn modelId="{F6B32E55-456B-4BDD-904E-C66A5590BEFE}" type="presOf" srcId="{DE39C086-3E61-4569-9E31-CAE112D99132}" destId="{52511723-3864-4E1D-AF4F-0C9D48755576}" srcOrd="0" destOrd="0" presId="urn:microsoft.com/office/officeart/2008/layout/LinedList"/>
    <dgm:cxn modelId="{A12E0BEB-29DD-4E9A-A36B-D4E6B8A15364}" type="presOf" srcId="{C17967B5-58E4-42A2-9943-973DB26C42CB}" destId="{DB33DF16-D36C-4DF2-BC00-688922E1B1D5}" srcOrd="0" destOrd="0" presId="urn:microsoft.com/office/officeart/2008/layout/LinedList"/>
    <dgm:cxn modelId="{8B8D6A59-2FC5-435D-96E3-56A9FA408A6A}" srcId="{C3B768B3-89B0-4A4B-8582-A222424BFD43}" destId="{B9F41024-9E26-4872-BE36-416D1DF54831}" srcOrd="10" destOrd="0" parTransId="{818022AC-CF00-4D20-AA3D-E23EBB00A133}" sibTransId="{8905B797-FFFE-48EB-AA0B-E060F4FE8EAA}"/>
    <dgm:cxn modelId="{F81CF3EB-DCD3-48C1-B381-FF06F662F06F}" type="presOf" srcId="{B9F41024-9E26-4872-BE36-416D1DF54831}" destId="{E37E25C9-743F-423E-9630-A111B962EBC2}" srcOrd="0" destOrd="0" presId="urn:microsoft.com/office/officeart/2008/layout/LinedList"/>
    <dgm:cxn modelId="{5B25B0B5-7F0B-4A22-9666-DCF1A2BC4A55}" type="presOf" srcId="{C2304317-A895-4734-8D39-FD521EE93278}" destId="{4D0D57F4-748D-4B00-AD40-4052C5101F1B}"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D00BE6E6-BDF0-48BC-B84A-08BC14F5B6D6}" srcId="{C3B768B3-89B0-4A4B-8582-A222424BFD43}" destId="{6F3EB039-58B8-4EF9-9681-AF903F51123F}" srcOrd="3" destOrd="0" parTransId="{EEBD4103-0DCD-472C-9733-158E6876852E}" sibTransId="{9BBB13DC-68D6-4E2E-B7EA-126B9173BA76}"/>
    <dgm:cxn modelId="{D24952FD-A489-486C-99AF-17EEE5D3BDC3}" srcId="{C3B768B3-89B0-4A4B-8582-A222424BFD43}" destId="{45A215A0-0EFA-46F3-88C1-2AF9EF4B88AD}" srcOrd="0" destOrd="0" parTransId="{A06B3728-F640-4736-9E18-8C1DBB726F58}" sibTransId="{6AA4CE39-D2E2-4400-BDC9-CC1C87DEB6F0}"/>
    <dgm:cxn modelId="{EC421AE0-FFFB-426A-9B8A-390B114A1117}" type="presOf" srcId="{0961C797-F24E-44D3-B201-F634670973AA}" destId="{AF8ED2CF-723F-4E26-9EEE-5ABA46B21C80}" srcOrd="0" destOrd="0" presId="urn:microsoft.com/office/officeart/2008/layout/LinedList"/>
    <dgm:cxn modelId="{8A97C27B-C215-4740-9DC4-4B2D3D29573A}" srcId="{C3B768B3-89B0-4A4B-8582-A222424BFD43}" destId="{0961C797-F24E-44D3-B201-F634670973AA}" srcOrd="8" destOrd="0" parTransId="{86B212DE-19C1-4AED-B85B-7E307BF9B9DA}" sibTransId="{6A661013-FCEC-445D-883E-035B7C2D12E1}"/>
    <dgm:cxn modelId="{B57D7BD5-D2E7-4616-963D-238C9F3CF976}" type="presOf" srcId="{C2C59857-0915-43A0-B132-DDCFB6E9D233}" destId="{5F07B29F-2D8A-4685-88EC-04720255043C}"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FAB55A9B-709E-4094-8590-99C6B516D2DB}" srcId="{C3B768B3-89B0-4A4B-8582-A222424BFD43}" destId="{91B5B59D-AB46-4B11-8B99-60915A608D31}" srcOrd="4" destOrd="0" parTransId="{A11395F1-2137-4055-8399-99D5CC1C6464}" sibTransId="{C39E338A-8ED7-4F04-BBB4-E365E266FBC7}"/>
    <dgm:cxn modelId="{FB47B841-A1A3-4BE7-9B83-22740CDA7076}" srcId="{C3B768B3-89B0-4A4B-8582-A222424BFD43}" destId="{C2304317-A895-4734-8D39-FD521EE93278}" srcOrd="2" destOrd="0" parTransId="{9F2525DA-B6F3-4B9F-86B2-43C4D5655C47}" sibTransId="{B7538A61-A5FF-4F7A-8879-741D3A4CB35B}"/>
    <dgm:cxn modelId="{06F30504-0A79-47D8-9CF1-CC32D6A12414}" type="presOf" srcId="{45A215A0-0EFA-46F3-88C1-2AF9EF4B88AD}" destId="{4204F8FE-44C1-4CF5-8F82-5070566E9B64}"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23E8C662-540D-401E-B0C1-2CB9A38A7183}" type="presOf" srcId="{AE441E72-AF3C-4A7C-B424-C19D623D1AF1}" destId="{DC2F58A9-4E62-4FE4-BB56-50AD624CAB96}"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C5E99B53-8945-435D-9AEE-E74E6AA5E2A4}" srcId="{C3B768B3-89B0-4A4B-8582-A222424BFD43}" destId="{C2C59857-0915-43A0-B132-DDCFB6E9D233}" srcOrd="7" destOrd="0" parTransId="{47CBBED7-900A-4F51-A221-71D9D059829C}" sibTransId="{73A080B2-6319-4963-B3F7-7633144DE339}"/>
    <dgm:cxn modelId="{DDA4106E-42F3-43F5-9AA1-BA8471F372DA}" type="presOf" srcId="{6BC4250C-5BAC-44F5-B8BE-4A23F6678449}" destId="{287EB9F5-6059-4041-A406-6EF744995F4E}" srcOrd="0" destOrd="0" presId="urn:microsoft.com/office/officeart/2008/layout/LinedList"/>
    <dgm:cxn modelId="{DCB80BB5-0C64-48DB-919E-D4ABE0A4085A}" srcId="{C3B768B3-89B0-4A4B-8582-A222424BFD43}" destId="{AE441E72-AF3C-4A7C-B424-C19D623D1AF1}" srcOrd="6" destOrd="0" parTransId="{5B820A62-AA23-4429-89EB-D63EA53B2ABA}" sibTransId="{8EE37847-D839-49BE-B425-4719C728FF3C}"/>
    <dgm:cxn modelId="{A91787F6-CE8D-4B6D-910D-CDD2A129793D}" srcId="{C3B768B3-89B0-4A4B-8582-A222424BFD43}" destId="{C17967B5-58E4-42A2-9943-973DB26C42CB}" srcOrd="1" destOrd="0" parTransId="{B34FBFB3-C66E-45CE-87FF-7AD2884C41BE}" sibTransId="{33A76FC8-5E01-4427-B4FD-2A9960F4A63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 modelId="{7BE7D37A-4677-4C2B-BE04-9D7ACA95CC66}" type="presParOf" srcId="{A0B7989D-2058-4C00-89CC-5EEF38561F82}" destId="{7C4F6306-B919-481C-91D2-9D071F919977}" srcOrd="20" destOrd="0" presId="urn:microsoft.com/office/officeart/2008/layout/LinedList"/>
    <dgm:cxn modelId="{DDC71ACA-EA99-4CAD-BDCA-764A7CA5164E}" type="presParOf" srcId="{A0B7989D-2058-4C00-89CC-5EEF38561F82}" destId="{468CA947-0609-45AD-9BB1-2B94D8521D1C}" srcOrd="21" destOrd="0" presId="urn:microsoft.com/office/officeart/2008/layout/LinedList"/>
    <dgm:cxn modelId="{C7FF96CE-EC3E-4076-8942-5E6A3E6BC44B}" type="presParOf" srcId="{468CA947-0609-45AD-9BB1-2B94D8521D1C}" destId="{E37E25C9-743F-423E-9630-A111B962EBC2}" srcOrd="0" destOrd="0" presId="urn:microsoft.com/office/officeart/2008/layout/LinedList"/>
    <dgm:cxn modelId="{8D48A552-AB58-45C0-B749-A57B40621FB0}" type="presParOf" srcId="{468CA947-0609-45AD-9BB1-2B94D8521D1C}" destId="{FAF441D8-E253-4990-9359-DBAA4FE1BE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45A215A0-0EFA-46F3-88C1-2AF9EF4B88AD}">
      <dgm:prSet/>
      <dgm:spPr/>
      <dgm:t>
        <a:bodyPr/>
        <a:lstStyle/>
        <a:p>
          <a:r>
            <a:rPr lang="en-US" dirty="0"/>
            <a:t>XII – Fire Control, Laser, Imaging, and Guidance Equipment</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XIII – Materials and Miscellaneous Articles</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XIV – Toxicological Agents, Including Chemical Agents, Biological Agents, and Associated Equipment</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XV – Spacecraft and Related Articles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XVI – Nuclear Weapons Related Articles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XVII – Classified Articles, Technical Data and Defense Services Not Otherwise Enumerated</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XVIII – Directed Energy Weapons</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XIX – Gas Turbine Engines and Associated Equipment</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XX – Submersible Vessels and Related Articles </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XXI – Articles, Technical Data, and Defense Services Not Otherwise Enumerated</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t>
        <a:bodyPr/>
        <a:lstStyle/>
        <a:p>
          <a:endParaRPr lang="en-US"/>
        </a:p>
      </dgm:t>
    </dgm:pt>
    <dgm:pt modelId="{3D389E8C-4F95-42FC-A448-D454C054B583}" type="pres">
      <dgm:prSet presAssocID="{45A215A0-0EFA-46F3-88C1-2AF9EF4B88AD}" presName="thickLine" presStyleLbl="alignNode1" presStyleIdx="0" presStyleCnt="10"/>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0"/>
      <dgm:spPr/>
      <dgm:t>
        <a:bodyPr/>
        <a:lstStyle/>
        <a:p>
          <a:endParaRPr lang="en-US"/>
        </a:p>
      </dgm:t>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0"/>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0"/>
      <dgm:spPr/>
      <dgm:t>
        <a:bodyPr/>
        <a:lstStyle/>
        <a:p>
          <a:endParaRPr lang="en-US"/>
        </a:p>
      </dgm:t>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0"/>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0"/>
      <dgm:spPr/>
      <dgm:t>
        <a:bodyPr/>
        <a:lstStyle/>
        <a:p>
          <a:endParaRPr lang="en-US"/>
        </a:p>
      </dgm:t>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0"/>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0"/>
      <dgm:spPr/>
      <dgm:t>
        <a:bodyPr/>
        <a:lstStyle/>
        <a:p>
          <a:endParaRPr lang="en-US"/>
        </a:p>
      </dgm:t>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0"/>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0"/>
      <dgm:spPr/>
      <dgm:t>
        <a:bodyPr/>
        <a:lstStyle/>
        <a:p>
          <a:endParaRPr lang="en-US"/>
        </a:p>
      </dgm:t>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0"/>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0"/>
      <dgm:spPr/>
      <dgm:t>
        <a:bodyPr/>
        <a:lstStyle/>
        <a:p>
          <a:endParaRPr lang="en-US"/>
        </a:p>
      </dgm:t>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0"/>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0"/>
      <dgm:spPr/>
      <dgm:t>
        <a:bodyPr/>
        <a:lstStyle/>
        <a:p>
          <a:endParaRPr lang="en-US"/>
        </a:p>
      </dgm:t>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0"/>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0"/>
      <dgm:spPr/>
      <dgm:t>
        <a:bodyPr/>
        <a:lstStyle/>
        <a:p>
          <a:endParaRPr lang="en-US"/>
        </a:p>
      </dgm:t>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0"/>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0"/>
      <dgm:spPr/>
      <dgm:t>
        <a:bodyPr/>
        <a:lstStyle/>
        <a:p>
          <a:endParaRPr lang="en-US"/>
        </a:p>
      </dgm:t>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0"/>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0"/>
      <dgm:spPr/>
      <dgm:t>
        <a:bodyPr/>
        <a:lstStyle/>
        <a:p>
          <a:endParaRPr lang="en-US"/>
        </a:p>
      </dgm:t>
    </dgm:pt>
    <dgm:pt modelId="{A2F853A1-78C6-483C-94D2-A7FC7E945B0A}" type="pres">
      <dgm:prSet presAssocID="{6BC4250C-5BAC-44F5-B8BE-4A23F6678449}" presName="vert1" presStyleCnt="0"/>
      <dgm:spPr/>
    </dgm:pt>
  </dgm:ptLst>
  <dgm:cxnLst>
    <dgm:cxn modelId="{F6B32E55-456B-4BDD-904E-C66A5590BEFE}" type="presOf" srcId="{DE39C086-3E61-4569-9E31-CAE112D99132}" destId="{52511723-3864-4E1D-AF4F-0C9D48755576}" srcOrd="0" destOrd="0" presId="urn:microsoft.com/office/officeart/2008/layout/LinedList"/>
    <dgm:cxn modelId="{A12E0BEB-29DD-4E9A-A36B-D4E6B8A15364}" type="presOf" srcId="{C17967B5-58E4-42A2-9943-973DB26C42CB}" destId="{DB33DF16-D36C-4DF2-BC00-688922E1B1D5}" srcOrd="0" destOrd="0" presId="urn:microsoft.com/office/officeart/2008/layout/LinedList"/>
    <dgm:cxn modelId="{5B25B0B5-7F0B-4A22-9666-DCF1A2BC4A55}" type="presOf" srcId="{C2304317-A895-4734-8D39-FD521EE93278}" destId="{4D0D57F4-748D-4B00-AD40-4052C5101F1B}"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D00BE6E6-BDF0-48BC-B84A-08BC14F5B6D6}" srcId="{C3B768B3-89B0-4A4B-8582-A222424BFD43}" destId="{6F3EB039-58B8-4EF9-9681-AF903F51123F}" srcOrd="3" destOrd="0" parTransId="{EEBD4103-0DCD-472C-9733-158E6876852E}" sibTransId="{9BBB13DC-68D6-4E2E-B7EA-126B9173BA76}"/>
    <dgm:cxn modelId="{D24952FD-A489-486C-99AF-17EEE5D3BDC3}" srcId="{C3B768B3-89B0-4A4B-8582-A222424BFD43}" destId="{45A215A0-0EFA-46F3-88C1-2AF9EF4B88AD}" srcOrd="0" destOrd="0" parTransId="{A06B3728-F640-4736-9E18-8C1DBB726F58}" sibTransId="{6AA4CE39-D2E2-4400-BDC9-CC1C87DEB6F0}"/>
    <dgm:cxn modelId="{EC421AE0-FFFB-426A-9B8A-390B114A1117}" type="presOf" srcId="{0961C797-F24E-44D3-B201-F634670973AA}" destId="{AF8ED2CF-723F-4E26-9EEE-5ABA46B21C80}" srcOrd="0" destOrd="0" presId="urn:microsoft.com/office/officeart/2008/layout/LinedList"/>
    <dgm:cxn modelId="{8A97C27B-C215-4740-9DC4-4B2D3D29573A}" srcId="{C3B768B3-89B0-4A4B-8582-A222424BFD43}" destId="{0961C797-F24E-44D3-B201-F634670973AA}" srcOrd="8" destOrd="0" parTransId="{86B212DE-19C1-4AED-B85B-7E307BF9B9DA}" sibTransId="{6A661013-FCEC-445D-883E-035B7C2D12E1}"/>
    <dgm:cxn modelId="{B57D7BD5-D2E7-4616-963D-238C9F3CF976}" type="presOf" srcId="{C2C59857-0915-43A0-B132-DDCFB6E9D233}" destId="{5F07B29F-2D8A-4685-88EC-04720255043C}"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FAB55A9B-709E-4094-8590-99C6B516D2DB}" srcId="{C3B768B3-89B0-4A4B-8582-A222424BFD43}" destId="{91B5B59D-AB46-4B11-8B99-60915A608D31}" srcOrd="4" destOrd="0" parTransId="{A11395F1-2137-4055-8399-99D5CC1C6464}" sibTransId="{C39E338A-8ED7-4F04-BBB4-E365E266FBC7}"/>
    <dgm:cxn modelId="{FB47B841-A1A3-4BE7-9B83-22740CDA7076}" srcId="{C3B768B3-89B0-4A4B-8582-A222424BFD43}" destId="{C2304317-A895-4734-8D39-FD521EE93278}" srcOrd="2" destOrd="0" parTransId="{9F2525DA-B6F3-4B9F-86B2-43C4D5655C47}" sibTransId="{B7538A61-A5FF-4F7A-8879-741D3A4CB35B}"/>
    <dgm:cxn modelId="{06F30504-0A79-47D8-9CF1-CC32D6A12414}" type="presOf" srcId="{45A215A0-0EFA-46F3-88C1-2AF9EF4B88AD}" destId="{4204F8FE-44C1-4CF5-8F82-5070566E9B64}"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23E8C662-540D-401E-B0C1-2CB9A38A7183}" type="presOf" srcId="{AE441E72-AF3C-4A7C-B424-C19D623D1AF1}" destId="{DC2F58A9-4E62-4FE4-BB56-50AD624CAB96}"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C5E99B53-8945-435D-9AEE-E74E6AA5E2A4}" srcId="{C3B768B3-89B0-4A4B-8582-A222424BFD43}" destId="{C2C59857-0915-43A0-B132-DDCFB6E9D233}" srcOrd="7" destOrd="0" parTransId="{47CBBED7-900A-4F51-A221-71D9D059829C}" sibTransId="{73A080B2-6319-4963-B3F7-7633144DE339}"/>
    <dgm:cxn modelId="{DDA4106E-42F3-43F5-9AA1-BA8471F372DA}" type="presOf" srcId="{6BC4250C-5BAC-44F5-B8BE-4A23F6678449}" destId="{287EB9F5-6059-4041-A406-6EF744995F4E}" srcOrd="0" destOrd="0" presId="urn:microsoft.com/office/officeart/2008/layout/LinedList"/>
    <dgm:cxn modelId="{DCB80BB5-0C64-48DB-919E-D4ABE0A4085A}" srcId="{C3B768B3-89B0-4A4B-8582-A222424BFD43}" destId="{AE441E72-AF3C-4A7C-B424-C19D623D1AF1}" srcOrd="6" destOrd="0" parTransId="{5B820A62-AA23-4429-89EB-D63EA53B2ABA}" sibTransId="{8EE37847-D839-49BE-B425-4719C728FF3C}"/>
    <dgm:cxn modelId="{A91787F6-CE8D-4B6D-910D-CDD2A129793D}" srcId="{C3B768B3-89B0-4A4B-8582-A222424BFD43}" destId="{C17967B5-58E4-42A2-9943-973DB26C42CB}" srcOrd="1" destOrd="0" parTransId="{B34FBFB3-C66E-45CE-87FF-7AD2884C41BE}" sibTransId="{33A76FC8-5E01-4427-B4FD-2A9960F4A63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B768B3-89B0-4A4B-8582-A222424BFD43}"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45A215A0-0EFA-46F3-88C1-2AF9EF4B88AD}">
      <dgm:prSet/>
      <dgm:spPr/>
      <dgm:t>
        <a:bodyPr/>
        <a:lstStyle/>
        <a:p>
          <a:r>
            <a:rPr lang="en-US" dirty="0"/>
            <a:t>0 - Nuclear Materials, Facilities &amp; Equipment (Misc. Items)</a:t>
          </a:r>
        </a:p>
      </dgm:t>
    </dgm:pt>
    <dgm:pt modelId="{A06B3728-F640-4736-9E18-8C1DBB726F58}" type="parTrans" cxnId="{D24952FD-A489-486C-99AF-17EEE5D3BDC3}">
      <dgm:prSet/>
      <dgm:spPr/>
      <dgm:t>
        <a:bodyPr/>
        <a:lstStyle/>
        <a:p>
          <a:endParaRPr lang="en-US"/>
        </a:p>
      </dgm:t>
    </dgm:pt>
    <dgm:pt modelId="{6AA4CE39-D2E2-4400-BDC9-CC1C87DEB6F0}" type="sibTrans" cxnId="{D24952FD-A489-486C-99AF-17EEE5D3BDC3}">
      <dgm:prSet/>
      <dgm:spPr/>
      <dgm:t>
        <a:bodyPr/>
        <a:lstStyle/>
        <a:p>
          <a:endParaRPr lang="en-US"/>
        </a:p>
      </dgm:t>
    </dgm:pt>
    <dgm:pt modelId="{C17967B5-58E4-42A2-9943-973DB26C42CB}">
      <dgm:prSet/>
      <dgm:spPr/>
      <dgm:t>
        <a:bodyPr/>
        <a:lstStyle/>
        <a:p>
          <a:r>
            <a:rPr lang="en-US" dirty="0"/>
            <a:t>1 - Materials, Chemicals, Microorganisms, and Toxins</a:t>
          </a:r>
        </a:p>
      </dgm:t>
    </dgm:pt>
    <dgm:pt modelId="{B34FBFB3-C66E-45CE-87FF-7AD2884C41BE}" type="parTrans" cxnId="{A91787F6-CE8D-4B6D-910D-CDD2A129793D}">
      <dgm:prSet/>
      <dgm:spPr/>
      <dgm:t>
        <a:bodyPr/>
        <a:lstStyle/>
        <a:p>
          <a:endParaRPr lang="en-US"/>
        </a:p>
      </dgm:t>
    </dgm:pt>
    <dgm:pt modelId="{33A76FC8-5E01-4427-B4FD-2A9960F4A630}" type="sibTrans" cxnId="{A91787F6-CE8D-4B6D-910D-CDD2A129793D}">
      <dgm:prSet/>
      <dgm:spPr/>
      <dgm:t>
        <a:bodyPr/>
        <a:lstStyle/>
        <a:p>
          <a:endParaRPr lang="en-US"/>
        </a:p>
      </dgm:t>
    </dgm:pt>
    <dgm:pt modelId="{C2304317-A895-4734-8D39-FD521EE93278}">
      <dgm:prSet/>
      <dgm:spPr/>
      <dgm:t>
        <a:bodyPr/>
        <a:lstStyle/>
        <a:p>
          <a:r>
            <a:rPr lang="en-US" dirty="0"/>
            <a:t>2 - Materials Processing</a:t>
          </a:r>
        </a:p>
      </dgm:t>
    </dgm:pt>
    <dgm:pt modelId="{9F2525DA-B6F3-4B9F-86B2-43C4D5655C47}" type="parTrans" cxnId="{FB47B841-A1A3-4BE7-9B83-22740CDA7076}">
      <dgm:prSet/>
      <dgm:spPr/>
      <dgm:t>
        <a:bodyPr/>
        <a:lstStyle/>
        <a:p>
          <a:endParaRPr lang="en-US"/>
        </a:p>
      </dgm:t>
    </dgm:pt>
    <dgm:pt modelId="{B7538A61-A5FF-4F7A-8879-741D3A4CB35B}" type="sibTrans" cxnId="{FB47B841-A1A3-4BE7-9B83-22740CDA7076}">
      <dgm:prSet/>
      <dgm:spPr/>
      <dgm:t>
        <a:bodyPr/>
        <a:lstStyle/>
        <a:p>
          <a:endParaRPr lang="en-US"/>
        </a:p>
      </dgm:t>
    </dgm:pt>
    <dgm:pt modelId="{6F3EB039-58B8-4EF9-9681-AF903F51123F}">
      <dgm:prSet/>
      <dgm:spPr/>
      <dgm:t>
        <a:bodyPr/>
        <a:lstStyle/>
        <a:p>
          <a:r>
            <a:rPr lang="en-US" dirty="0"/>
            <a:t>3 - Electronics</a:t>
          </a:r>
        </a:p>
      </dgm:t>
    </dgm:pt>
    <dgm:pt modelId="{EEBD4103-0DCD-472C-9733-158E6876852E}" type="parTrans" cxnId="{D00BE6E6-BDF0-48BC-B84A-08BC14F5B6D6}">
      <dgm:prSet/>
      <dgm:spPr/>
      <dgm:t>
        <a:bodyPr/>
        <a:lstStyle/>
        <a:p>
          <a:endParaRPr lang="en-US"/>
        </a:p>
      </dgm:t>
    </dgm:pt>
    <dgm:pt modelId="{9BBB13DC-68D6-4E2E-B7EA-126B9173BA76}" type="sibTrans" cxnId="{D00BE6E6-BDF0-48BC-B84A-08BC14F5B6D6}">
      <dgm:prSet/>
      <dgm:spPr/>
      <dgm:t>
        <a:bodyPr/>
        <a:lstStyle/>
        <a:p>
          <a:endParaRPr lang="en-US"/>
        </a:p>
      </dgm:t>
    </dgm:pt>
    <dgm:pt modelId="{91B5B59D-AB46-4B11-8B99-60915A608D31}">
      <dgm:prSet/>
      <dgm:spPr/>
      <dgm:t>
        <a:bodyPr/>
        <a:lstStyle/>
        <a:p>
          <a:r>
            <a:rPr lang="en-US" dirty="0"/>
            <a:t>4 - Computers</a:t>
          </a:r>
        </a:p>
      </dgm:t>
    </dgm:pt>
    <dgm:pt modelId="{A11395F1-2137-4055-8399-99D5CC1C6464}" type="parTrans" cxnId="{FAB55A9B-709E-4094-8590-99C6B516D2DB}">
      <dgm:prSet/>
      <dgm:spPr/>
      <dgm:t>
        <a:bodyPr/>
        <a:lstStyle/>
        <a:p>
          <a:endParaRPr lang="en-US"/>
        </a:p>
      </dgm:t>
    </dgm:pt>
    <dgm:pt modelId="{C39E338A-8ED7-4F04-BBB4-E365E266FBC7}" type="sibTrans" cxnId="{FAB55A9B-709E-4094-8590-99C6B516D2DB}">
      <dgm:prSet/>
      <dgm:spPr/>
      <dgm:t>
        <a:bodyPr/>
        <a:lstStyle/>
        <a:p>
          <a:endParaRPr lang="en-US"/>
        </a:p>
      </dgm:t>
    </dgm:pt>
    <dgm:pt modelId="{DE39C086-3E61-4569-9E31-CAE112D99132}">
      <dgm:prSet/>
      <dgm:spPr/>
      <dgm:t>
        <a:bodyPr/>
        <a:lstStyle/>
        <a:p>
          <a:r>
            <a:rPr lang="en-US" dirty="0"/>
            <a:t>5 - Part 1 – Telecommunication</a:t>
          </a:r>
        </a:p>
      </dgm:t>
    </dgm:pt>
    <dgm:pt modelId="{5B8F70DF-7B78-4EE9-9661-6A92A7048A7F}" type="parTrans" cxnId="{6345250A-4DD9-42A9-AA29-D0A2021341D0}">
      <dgm:prSet/>
      <dgm:spPr/>
      <dgm:t>
        <a:bodyPr/>
        <a:lstStyle/>
        <a:p>
          <a:endParaRPr lang="en-US"/>
        </a:p>
      </dgm:t>
    </dgm:pt>
    <dgm:pt modelId="{C6AE57A2-B433-47C5-B3F7-ECBF4CAF92DC}" type="sibTrans" cxnId="{6345250A-4DD9-42A9-AA29-D0A2021341D0}">
      <dgm:prSet/>
      <dgm:spPr/>
      <dgm:t>
        <a:bodyPr/>
        <a:lstStyle/>
        <a:p>
          <a:endParaRPr lang="en-US"/>
        </a:p>
      </dgm:t>
    </dgm:pt>
    <dgm:pt modelId="{AE441E72-AF3C-4A7C-B424-C19D623D1AF1}">
      <dgm:prSet/>
      <dgm:spPr/>
      <dgm:t>
        <a:bodyPr/>
        <a:lstStyle/>
        <a:p>
          <a:r>
            <a:rPr lang="en-US" dirty="0"/>
            <a:t>5 - Part 2 – Information Security </a:t>
          </a:r>
        </a:p>
      </dgm:t>
    </dgm:pt>
    <dgm:pt modelId="{5B820A62-AA23-4429-89EB-D63EA53B2ABA}" type="parTrans" cxnId="{DCB80BB5-0C64-48DB-919E-D4ABE0A4085A}">
      <dgm:prSet/>
      <dgm:spPr/>
      <dgm:t>
        <a:bodyPr/>
        <a:lstStyle/>
        <a:p>
          <a:endParaRPr lang="en-US"/>
        </a:p>
      </dgm:t>
    </dgm:pt>
    <dgm:pt modelId="{8EE37847-D839-49BE-B425-4719C728FF3C}" type="sibTrans" cxnId="{DCB80BB5-0C64-48DB-919E-D4ABE0A4085A}">
      <dgm:prSet/>
      <dgm:spPr/>
      <dgm:t>
        <a:bodyPr/>
        <a:lstStyle/>
        <a:p>
          <a:endParaRPr lang="en-US"/>
        </a:p>
      </dgm:t>
    </dgm:pt>
    <dgm:pt modelId="{C2C59857-0915-43A0-B132-DDCFB6E9D233}">
      <dgm:prSet/>
      <dgm:spPr/>
      <dgm:t>
        <a:bodyPr/>
        <a:lstStyle/>
        <a:p>
          <a:r>
            <a:rPr lang="en-US" dirty="0"/>
            <a:t>6 - Sensors &amp; Lasers</a:t>
          </a:r>
        </a:p>
      </dgm:t>
    </dgm:pt>
    <dgm:pt modelId="{47CBBED7-900A-4F51-A221-71D9D059829C}" type="parTrans" cxnId="{C5E99B53-8945-435D-9AEE-E74E6AA5E2A4}">
      <dgm:prSet/>
      <dgm:spPr/>
      <dgm:t>
        <a:bodyPr/>
        <a:lstStyle/>
        <a:p>
          <a:endParaRPr lang="en-US"/>
        </a:p>
      </dgm:t>
    </dgm:pt>
    <dgm:pt modelId="{73A080B2-6319-4963-B3F7-7633144DE339}" type="sibTrans" cxnId="{C5E99B53-8945-435D-9AEE-E74E6AA5E2A4}">
      <dgm:prSet/>
      <dgm:spPr/>
      <dgm:t>
        <a:bodyPr/>
        <a:lstStyle/>
        <a:p>
          <a:endParaRPr lang="en-US"/>
        </a:p>
      </dgm:t>
    </dgm:pt>
    <dgm:pt modelId="{0961C797-F24E-44D3-B201-F634670973AA}">
      <dgm:prSet/>
      <dgm:spPr/>
      <dgm:t>
        <a:bodyPr/>
        <a:lstStyle/>
        <a:p>
          <a:r>
            <a:rPr lang="en-US" dirty="0"/>
            <a:t>7 - Navigation &amp; Avionics</a:t>
          </a:r>
        </a:p>
      </dgm:t>
    </dgm:pt>
    <dgm:pt modelId="{86B212DE-19C1-4AED-B85B-7E307BF9B9DA}" type="parTrans" cxnId="{8A97C27B-C215-4740-9DC4-4B2D3D29573A}">
      <dgm:prSet/>
      <dgm:spPr/>
      <dgm:t>
        <a:bodyPr/>
        <a:lstStyle/>
        <a:p>
          <a:endParaRPr lang="en-US"/>
        </a:p>
      </dgm:t>
    </dgm:pt>
    <dgm:pt modelId="{6A661013-FCEC-445D-883E-035B7C2D12E1}" type="sibTrans" cxnId="{8A97C27B-C215-4740-9DC4-4B2D3D29573A}">
      <dgm:prSet/>
      <dgm:spPr/>
      <dgm:t>
        <a:bodyPr/>
        <a:lstStyle/>
        <a:p>
          <a:endParaRPr lang="en-US"/>
        </a:p>
      </dgm:t>
    </dgm:pt>
    <dgm:pt modelId="{6BC4250C-5BAC-44F5-B8BE-4A23F6678449}">
      <dgm:prSet/>
      <dgm:spPr/>
      <dgm:t>
        <a:bodyPr/>
        <a:lstStyle/>
        <a:p>
          <a:r>
            <a:rPr lang="en-US" dirty="0"/>
            <a:t>8 - Marine</a:t>
          </a:r>
        </a:p>
      </dgm:t>
    </dgm:pt>
    <dgm:pt modelId="{9F2C4FBC-D26C-48D7-8D10-54E1FC058E11}" type="parTrans" cxnId="{5361AB56-AE8E-4E27-B60C-4F46C615FADC}">
      <dgm:prSet/>
      <dgm:spPr/>
      <dgm:t>
        <a:bodyPr/>
        <a:lstStyle/>
        <a:p>
          <a:endParaRPr lang="en-US"/>
        </a:p>
      </dgm:t>
    </dgm:pt>
    <dgm:pt modelId="{9F5779EF-1590-4A29-A350-451F825FD8A2}" type="sibTrans" cxnId="{5361AB56-AE8E-4E27-B60C-4F46C615FADC}">
      <dgm:prSet/>
      <dgm:spPr/>
      <dgm:t>
        <a:bodyPr/>
        <a:lstStyle/>
        <a:p>
          <a:endParaRPr lang="en-US"/>
        </a:p>
      </dgm:t>
    </dgm:pt>
    <dgm:pt modelId="{B9F41024-9E26-4872-BE36-416D1DF54831}">
      <dgm:prSet/>
      <dgm:spPr/>
      <dgm:t>
        <a:bodyPr/>
        <a:lstStyle/>
        <a:p>
          <a:r>
            <a:rPr lang="en-US" dirty="0"/>
            <a:t>9 - Aerospace &amp; Propulsion</a:t>
          </a:r>
        </a:p>
      </dgm:t>
    </dgm:pt>
    <dgm:pt modelId="{818022AC-CF00-4D20-AA3D-E23EBB00A133}" type="parTrans" cxnId="{8B8D6A59-2FC5-435D-96E3-56A9FA408A6A}">
      <dgm:prSet/>
      <dgm:spPr/>
      <dgm:t>
        <a:bodyPr/>
        <a:lstStyle/>
        <a:p>
          <a:endParaRPr lang="en-US"/>
        </a:p>
      </dgm:t>
    </dgm:pt>
    <dgm:pt modelId="{8905B797-FFFE-48EB-AA0B-E060F4FE8EAA}" type="sibTrans" cxnId="{8B8D6A59-2FC5-435D-96E3-56A9FA408A6A}">
      <dgm:prSet/>
      <dgm:spPr/>
      <dgm:t>
        <a:bodyPr/>
        <a:lstStyle/>
        <a:p>
          <a:endParaRPr lang="en-US"/>
        </a:p>
      </dgm:t>
    </dgm:pt>
    <dgm:pt modelId="{A0B7989D-2058-4C00-89CC-5EEF38561F82}" type="pres">
      <dgm:prSet presAssocID="{C3B768B3-89B0-4A4B-8582-A222424BFD43}" presName="vert0" presStyleCnt="0">
        <dgm:presLayoutVars>
          <dgm:dir/>
          <dgm:animOne val="branch"/>
          <dgm:animLvl val="lvl"/>
        </dgm:presLayoutVars>
      </dgm:prSet>
      <dgm:spPr/>
      <dgm:t>
        <a:bodyPr/>
        <a:lstStyle/>
        <a:p>
          <a:endParaRPr lang="en-US"/>
        </a:p>
      </dgm:t>
    </dgm:pt>
    <dgm:pt modelId="{3D389E8C-4F95-42FC-A448-D454C054B583}" type="pres">
      <dgm:prSet presAssocID="{45A215A0-0EFA-46F3-88C1-2AF9EF4B88AD}" presName="thickLine" presStyleLbl="alignNode1" presStyleIdx="0" presStyleCnt="11"/>
      <dgm:spPr/>
    </dgm:pt>
    <dgm:pt modelId="{200826CC-5B73-41FD-9221-1839FB6DE9A8}" type="pres">
      <dgm:prSet presAssocID="{45A215A0-0EFA-46F3-88C1-2AF9EF4B88AD}" presName="horz1" presStyleCnt="0"/>
      <dgm:spPr/>
    </dgm:pt>
    <dgm:pt modelId="{4204F8FE-44C1-4CF5-8F82-5070566E9B64}" type="pres">
      <dgm:prSet presAssocID="{45A215A0-0EFA-46F3-88C1-2AF9EF4B88AD}" presName="tx1" presStyleLbl="revTx" presStyleIdx="0" presStyleCnt="11"/>
      <dgm:spPr/>
      <dgm:t>
        <a:bodyPr/>
        <a:lstStyle/>
        <a:p>
          <a:endParaRPr lang="en-US"/>
        </a:p>
      </dgm:t>
    </dgm:pt>
    <dgm:pt modelId="{5F75C533-1B87-48DB-9C03-1143C74723DA}" type="pres">
      <dgm:prSet presAssocID="{45A215A0-0EFA-46F3-88C1-2AF9EF4B88AD}" presName="vert1" presStyleCnt="0"/>
      <dgm:spPr/>
    </dgm:pt>
    <dgm:pt modelId="{4C16BCEF-B973-47FD-A2C0-30FCBFCC3E4A}" type="pres">
      <dgm:prSet presAssocID="{C17967B5-58E4-42A2-9943-973DB26C42CB}" presName="thickLine" presStyleLbl="alignNode1" presStyleIdx="1" presStyleCnt="11"/>
      <dgm:spPr/>
    </dgm:pt>
    <dgm:pt modelId="{7E0F22DD-EA0C-4FB2-8E6C-3BCF9BF0E0E8}" type="pres">
      <dgm:prSet presAssocID="{C17967B5-58E4-42A2-9943-973DB26C42CB}" presName="horz1" presStyleCnt="0"/>
      <dgm:spPr/>
    </dgm:pt>
    <dgm:pt modelId="{DB33DF16-D36C-4DF2-BC00-688922E1B1D5}" type="pres">
      <dgm:prSet presAssocID="{C17967B5-58E4-42A2-9943-973DB26C42CB}" presName="tx1" presStyleLbl="revTx" presStyleIdx="1" presStyleCnt="11"/>
      <dgm:spPr/>
      <dgm:t>
        <a:bodyPr/>
        <a:lstStyle/>
        <a:p>
          <a:endParaRPr lang="en-US"/>
        </a:p>
      </dgm:t>
    </dgm:pt>
    <dgm:pt modelId="{259D1084-B978-413A-AE46-31C69265179D}" type="pres">
      <dgm:prSet presAssocID="{C17967B5-58E4-42A2-9943-973DB26C42CB}" presName="vert1" presStyleCnt="0"/>
      <dgm:spPr/>
    </dgm:pt>
    <dgm:pt modelId="{BB5B3EED-E00B-47C7-988A-EB93C06D4F22}" type="pres">
      <dgm:prSet presAssocID="{C2304317-A895-4734-8D39-FD521EE93278}" presName="thickLine" presStyleLbl="alignNode1" presStyleIdx="2" presStyleCnt="11"/>
      <dgm:spPr/>
    </dgm:pt>
    <dgm:pt modelId="{BFA41A3D-E993-42B9-A8BD-8FFDD94392E1}" type="pres">
      <dgm:prSet presAssocID="{C2304317-A895-4734-8D39-FD521EE93278}" presName="horz1" presStyleCnt="0"/>
      <dgm:spPr/>
    </dgm:pt>
    <dgm:pt modelId="{4D0D57F4-748D-4B00-AD40-4052C5101F1B}" type="pres">
      <dgm:prSet presAssocID="{C2304317-A895-4734-8D39-FD521EE93278}" presName="tx1" presStyleLbl="revTx" presStyleIdx="2" presStyleCnt="11"/>
      <dgm:spPr/>
      <dgm:t>
        <a:bodyPr/>
        <a:lstStyle/>
        <a:p>
          <a:endParaRPr lang="en-US"/>
        </a:p>
      </dgm:t>
    </dgm:pt>
    <dgm:pt modelId="{021725E4-9344-4CF0-8DDE-5F1B78F0D3B9}" type="pres">
      <dgm:prSet presAssocID="{C2304317-A895-4734-8D39-FD521EE93278}" presName="vert1" presStyleCnt="0"/>
      <dgm:spPr/>
    </dgm:pt>
    <dgm:pt modelId="{BA3E4C53-AE95-47AD-8AFF-474724FD6615}" type="pres">
      <dgm:prSet presAssocID="{6F3EB039-58B8-4EF9-9681-AF903F51123F}" presName="thickLine" presStyleLbl="alignNode1" presStyleIdx="3" presStyleCnt="11"/>
      <dgm:spPr/>
    </dgm:pt>
    <dgm:pt modelId="{CE8BCDF4-FB06-43B2-9BE0-9D5DAA058EBB}" type="pres">
      <dgm:prSet presAssocID="{6F3EB039-58B8-4EF9-9681-AF903F51123F}" presName="horz1" presStyleCnt="0"/>
      <dgm:spPr/>
    </dgm:pt>
    <dgm:pt modelId="{8523698D-0ACF-4039-A633-146CE2533F1F}" type="pres">
      <dgm:prSet presAssocID="{6F3EB039-58B8-4EF9-9681-AF903F51123F}" presName="tx1" presStyleLbl="revTx" presStyleIdx="3" presStyleCnt="11"/>
      <dgm:spPr/>
      <dgm:t>
        <a:bodyPr/>
        <a:lstStyle/>
        <a:p>
          <a:endParaRPr lang="en-US"/>
        </a:p>
      </dgm:t>
    </dgm:pt>
    <dgm:pt modelId="{C7E404C3-06DD-415E-A38C-03E94F58813A}" type="pres">
      <dgm:prSet presAssocID="{6F3EB039-58B8-4EF9-9681-AF903F51123F}" presName="vert1" presStyleCnt="0"/>
      <dgm:spPr/>
    </dgm:pt>
    <dgm:pt modelId="{828E83A0-C263-4E94-9183-C739D3EC10C6}" type="pres">
      <dgm:prSet presAssocID="{91B5B59D-AB46-4B11-8B99-60915A608D31}" presName="thickLine" presStyleLbl="alignNode1" presStyleIdx="4" presStyleCnt="11"/>
      <dgm:spPr/>
    </dgm:pt>
    <dgm:pt modelId="{9D9587DF-F53C-49C7-9F30-339630904B8D}" type="pres">
      <dgm:prSet presAssocID="{91B5B59D-AB46-4B11-8B99-60915A608D31}" presName="horz1" presStyleCnt="0"/>
      <dgm:spPr/>
    </dgm:pt>
    <dgm:pt modelId="{54B141D5-F0C7-4D76-BC88-9AEDF7AA8E93}" type="pres">
      <dgm:prSet presAssocID="{91B5B59D-AB46-4B11-8B99-60915A608D31}" presName="tx1" presStyleLbl="revTx" presStyleIdx="4" presStyleCnt="11"/>
      <dgm:spPr/>
      <dgm:t>
        <a:bodyPr/>
        <a:lstStyle/>
        <a:p>
          <a:endParaRPr lang="en-US"/>
        </a:p>
      </dgm:t>
    </dgm:pt>
    <dgm:pt modelId="{DE6D4E99-374D-4050-B31A-40B632EE2F8D}" type="pres">
      <dgm:prSet presAssocID="{91B5B59D-AB46-4B11-8B99-60915A608D31}" presName="vert1" presStyleCnt="0"/>
      <dgm:spPr/>
    </dgm:pt>
    <dgm:pt modelId="{BD57F8D7-D118-4C7A-BAD8-FA7E52AB7B29}" type="pres">
      <dgm:prSet presAssocID="{DE39C086-3E61-4569-9E31-CAE112D99132}" presName="thickLine" presStyleLbl="alignNode1" presStyleIdx="5" presStyleCnt="11"/>
      <dgm:spPr/>
    </dgm:pt>
    <dgm:pt modelId="{F48352BC-96BE-47E9-9669-34F6B5D12F0C}" type="pres">
      <dgm:prSet presAssocID="{DE39C086-3E61-4569-9E31-CAE112D99132}" presName="horz1" presStyleCnt="0"/>
      <dgm:spPr/>
    </dgm:pt>
    <dgm:pt modelId="{52511723-3864-4E1D-AF4F-0C9D48755576}" type="pres">
      <dgm:prSet presAssocID="{DE39C086-3E61-4569-9E31-CAE112D99132}" presName="tx1" presStyleLbl="revTx" presStyleIdx="5" presStyleCnt="11"/>
      <dgm:spPr/>
      <dgm:t>
        <a:bodyPr/>
        <a:lstStyle/>
        <a:p>
          <a:endParaRPr lang="en-US"/>
        </a:p>
      </dgm:t>
    </dgm:pt>
    <dgm:pt modelId="{F18D7F92-2495-4F76-8582-992BF745E6BF}" type="pres">
      <dgm:prSet presAssocID="{DE39C086-3E61-4569-9E31-CAE112D99132}" presName="vert1" presStyleCnt="0"/>
      <dgm:spPr/>
    </dgm:pt>
    <dgm:pt modelId="{87C9922F-975E-401F-8633-055814EAE12F}" type="pres">
      <dgm:prSet presAssocID="{AE441E72-AF3C-4A7C-B424-C19D623D1AF1}" presName="thickLine" presStyleLbl="alignNode1" presStyleIdx="6" presStyleCnt="11"/>
      <dgm:spPr/>
    </dgm:pt>
    <dgm:pt modelId="{0A763E0F-4D43-400B-8608-305F5CACAA56}" type="pres">
      <dgm:prSet presAssocID="{AE441E72-AF3C-4A7C-B424-C19D623D1AF1}" presName="horz1" presStyleCnt="0"/>
      <dgm:spPr/>
    </dgm:pt>
    <dgm:pt modelId="{DC2F58A9-4E62-4FE4-BB56-50AD624CAB96}" type="pres">
      <dgm:prSet presAssocID="{AE441E72-AF3C-4A7C-B424-C19D623D1AF1}" presName="tx1" presStyleLbl="revTx" presStyleIdx="6" presStyleCnt="11"/>
      <dgm:spPr/>
      <dgm:t>
        <a:bodyPr/>
        <a:lstStyle/>
        <a:p>
          <a:endParaRPr lang="en-US"/>
        </a:p>
      </dgm:t>
    </dgm:pt>
    <dgm:pt modelId="{7D6B9426-C5DD-4F0A-B953-FA0DDE5AB6C2}" type="pres">
      <dgm:prSet presAssocID="{AE441E72-AF3C-4A7C-B424-C19D623D1AF1}" presName="vert1" presStyleCnt="0"/>
      <dgm:spPr/>
    </dgm:pt>
    <dgm:pt modelId="{8D9AA4AC-3030-472C-9183-71D5B8FC4761}" type="pres">
      <dgm:prSet presAssocID="{C2C59857-0915-43A0-B132-DDCFB6E9D233}" presName="thickLine" presStyleLbl="alignNode1" presStyleIdx="7" presStyleCnt="11"/>
      <dgm:spPr/>
    </dgm:pt>
    <dgm:pt modelId="{7DA8AE6C-74E3-42E9-8DEE-C2A437A788B5}" type="pres">
      <dgm:prSet presAssocID="{C2C59857-0915-43A0-B132-DDCFB6E9D233}" presName="horz1" presStyleCnt="0"/>
      <dgm:spPr/>
    </dgm:pt>
    <dgm:pt modelId="{5F07B29F-2D8A-4685-88EC-04720255043C}" type="pres">
      <dgm:prSet presAssocID="{C2C59857-0915-43A0-B132-DDCFB6E9D233}" presName="tx1" presStyleLbl="revTx" presStyleIdx="7" presStyleCnt="11"/>
      <dgm:spPr/>
      <dgm:t>
        <a:bodyPr/>
        <a:lstStyle/>
        <a:p>
          <a:endParaRPr lang="en-US"/>
        </a:p>
      </dgm:t>
    </dgm:pt>
    <dgm:pt modelId="{B72D1AD9-8C63-487D-A94B-F7437729A310}" type="pres">
      <dgm:prSet presAssocID="{C2C59857-0915-43A0-B132-DDCFB6E9D233}" presName="vert1" presStyleCnt="0"/>
      <dgm:spPr/>
    </dgm:pt>
    <dgm:pt modelId="{44B55B8A-797B-44C0-88B7-0D9BA4E41F0F}" type="pres">
      <dgm:prSet presAssocID="{0961C797-F24E-44D3-B201-F634670973AA}" presName="thickLine" presStyleLbl="alignNode1" presStyleIdx="8" presStyleCnt="11"/>
      <dgm:spPr/>
    </dgm:pt>
    <dgm:pt modelId="{36EBD2AA-6874-412F-9ADD-8D8B5115A193}" type="pres">
      <dgm:prSet presAssocID="{0961C797-F24E-44D3-B201-F634670973AA}" presName="horz1" presStyleCnt="0"/>
      <dgm:spPr/>
    </dgm:pt>
    <dgm:pt modelId="{AF8ED2CF-723F-4E26-9EEE-5ABA46B21C80}" type="pres">
      <dgm:prSet presAssocID="{0961C797-F24E-44D3-B201-F634670973AA}" presName="tx1" presStyleLbl="revTx" presStyleIdx="8" presStyleCnt="11"/>
      <dgm:spPr/>
      <dgm:t>
        <a:bodyPr/>
        <a:lstStyle/>
        <a:p>
          <a:endParaRPr lang="en-US"/>
        </a:p>
      </dgm:t>
    </dgm:pt>
    <dgm:pt modelId="{9517BBC1-C451-4E74-ACA7-06C0E7C1BC92}" type="pres">
      <dgm:prSet presAssocID="{0961C797-F24E-44D3-B201-F634670973AA}" presName="vert1" presStyleCnt="0"/>
      <dgm:spPr/>
    </dgm:pt>
    <dgm:pt modelId="{B436BB98-DEE1-4099-AAD1-740CFA0680B6}" type="pres">
      <dgm:prSet presAssocID="{6BC4250C-5BAC-44F5-B8BE-4A23F6678449}" presName="thickLine" presStyleLbl="alignNode1" presStyleIdx="9" presStyleCnt="11"/>
      <dgm:spPr/>
    </dgm:pt>
    <dgm:pt modelId="{1CCE5987-C54A-403A-8D09-B94390AEA267}" type="pres">
      <dgm:prSet presAssocID="{6BC4250C-5BAC-44F5-B8BE-4A23F6678449}" presName="horz1" presStyleCnt="0"/>
      <dgm:spPr/>
    </dgm:pt>
    <dgm:pt modelId="{287EB9F5-6059-4041-A406-6EF744995F4E}" type="pres">
      <dgm:prSet presAssocID="{6BC4250C-5BAC-44F5-B8BE-4A23F6678449}" presName="tx1" presStyleLbl="revTx" presStyleIdx="9" presStyleCnt="11"/>
      <dgm:spPr/>
      <dgm:t>
        <a:bodyPr/>
        <a:lstStyle/>
        <a:p>
          <a:endParaRPr lang="en-US"/>
        </a:p>
      </dgm:t>
    </dgm:pt>
    <dgm:pt modelId="{A2F853A1-78C6-483C-94D2-A7FC7E945B0A}" type="pres">
      <dgm:prSet presAssocID="{6BC4250C-5BAC-44F5-B8BE-4A23F6678449}" presName="vert1" presStyleCnt="0"/>
      <dgm:spPr/>
    </dgm:pt>
    <dgm:pt modelId="{7C4F6306-B919-481C-91D2-9D071F919977}" type="pres">
      <dgm:prSet presAssocID="{B9F41024-9E26-4872-BE36-416D1DF54831}" presName="thickLine" presStyleLbl="alignNode1" presStyleIdx="10" presStyleCnt="11"/>
      <dgm:spPr/>
    </dgm:pt>
    <dgm:pt modelId="{468CA947-0609-45AD-9BB1-2B94D8521D1C}" type="pres">
      <dgm:prSet presAssocID="{B9F41024-9E26-4872-BE36-416D1DF54831}" presName="horz1" presStyleCnt="0"/>
      <dgm:spPr/>
    </dgm:pt>
    <dgm:pt modelId="{E37E25C9-743F-423E-9630-A111B962EBC2}" type="pres">
      <dgm:prSet presAssocID="{B9F41024-9E26-4872-BE36-416D1DF54831}" presName="tx1" presStyleLbl="revTx" presStyleIdx="10" presStyleCnt="11"/>
      <dgm:spPr/>
      <dgm:t>
        <a:bodyPr/>
        <a:lstStyle/>
        <a:p>
          <a:endParaRPr lang="en-US"/>
        </a:p>
      </dgm:t>
    </dgm:pt>
    <dgm:pt modelId="{FAF441D8-E253-4990-9359-DBAA4FE1BEC7}" type="pres">
      <dgm:prSet presAssocID="{B9F41024-9E26-4872-BE36-416D1DF54831}" presName="vert1" presStyleCnt="0"/>
      <dgm:spPr/>
    </dgm:pt>
  </dgm:ptLst>
  <dgm:cxnLst>
    <dgm:cxn modelId="{F6B32E55-456B-4BDD-904E-C66A5590BEFE}" type="presOf" srcId="{DE39C086-3E61-4569-9E31-CAE112D99132}" destId="{52511723-3864-4E1D-AF4F-0C9D48755576}" srcOrd="0" destOrd="0" presId="urn:microsoft.com/office/officeart/2008/layout/LinedList"/>
    <dgm:cxn modelId="{A12E0BEB-29DD-4E9A-A36B-D4E6B8A15364}" type="presOf" srcId="{C17967B5-58E4-42A2-9943-973DB26C42CB}" destId="{DB33DF16-D36C-4DF2-BC00-688922E1B1D5}" srcOrd="0" destOrd="0" presId="urn:microsoft.com/office/officeart/2008/layout/LinedList"/>
    <dgm:cxn modelId="{8B8D6A59-2FC5-435D-96E3-56A9FA408A6A}" srcId="{C3B768B3-89B0-4A4B-8582-A222424BFD43}" destId="{B9F41024-9E26-4872-BE36-416D1DF54831}" srcOrd="10" destOrd="0" parTransId="{818022AC-CF00-4D20-AA3D-E23EBB00A133}" sibTransId="{8905B797-FFFE-48EB-AA0B-E060F4FE8EAA}"/>
    <dgm:cxn modelId="{F81CF3EB-DCD3-48C1-B381-FF06F662F06F}" type="presOf" srcId="{B9F41024-9E26-4872-BE36-416D1DF54831}" destId="{E37E25C9-743F-423E-9630-A111B962EBC2}" srcOrd="0" destOrd="0" presId="urn:microsoft.com/office/officeart/2008/layout/LinedList"/>
    <dgm:cxn modelId="{5B25B0B5-7F0B-4A22-9666-DCF1A2BC4A55}" type="presOf" srcId="{C2304317-A895-4734-8D39-FD521EE93278}" destId="{4D0D57F4-748D-4B00-AD40-4052C5101F1B}" srcOrd="0" destOrd="0" presId="urn:microsoft.com/office/officeart/2008/layout/LinedList"/>
    <dgm:cxn modelId="{5361AB56-AE8E-4E27-B60C-4F46C615FADC}" srcId="{C3B768B3-89B0-4A4B-8582-A222424BFD43}" destId="{6BC4250C-5BAC-44F5-B8BE-4A23F6678449}" srcOrd="9" destOrd="0" parTransId="{9F2C4FBC-D26C-48D7-8D10-54E1FC058E11}" sibTransId="{9F5779EF-1590-4A29-A350-451F825FD8A2}"/>
    <dgm:cxn modelId="{D00BE6E6-BDF0-48BC-B84A-08BC14F5B6D6}" srcId="{C3B768B3-89B0-4A4B-8582-A222424BFD43}" destId="{6F3EB039-58B8-4EF9-9681-AF903F51123F}" srcOrd="3" destOrd="0" parTransId="{EEBD4103-0DCD-472C-9733-158E6876852E}" sibTransId="{9BBB13DC-68D6-4E2E-B7EA-126B9173BA76}"/>
    <dgm:cxn modelId="{D24952FD-A489-486C-99AF-17EEE5D3BDC3}" srcId="{C3B768B3-89B0-4A4B-8582-A222424BFD43}" destId="{45A215A0-0EFA-46F3-88C1-2AF9EF4B88AD}" srcOrd="0" destOrd="0" parTransId="{A06B3728-F640-4736-9E18-8C1DBB726F58}" sibTransId="{6AA4CE39-D2E2-4400-BDC9-CC1C87DEB6F0}"/>
    <dgm:cxn modelId="{EC421AE0-FFFB-426A-9B8A-390B114A1117}" type="presOf" srcId="{0961C797-F24E-44D3-B201-F634670973AA}" destId="{AF8ED2CF-723F-4E26-9EEE-5ABA46B21C80}" srcOrd="0" destOrd="0" presId="urn:microsoft.com/office/officeart/2008/layout/LinedList"/>
    <dgm:cxn modelId="{8A97C27B-C215-4740-9DC4-4B2D3D29573A}" srcId="{C3B768B3-89B0-4A4B-8582-A222424BFD43}" destId="{0961C797-F24E-44D3-B201-F634670973AA}" srcOrd="8" destOrd="0" parTransId="{86B212DE-19C1-4AED-B85B-7E307BF9B9DA}" sibTransId="{6A661013-FCEC-445D-883E-035B7C2D12E1}"/>
    <dgm:cxn modelId="{B57D7BD5-D2E7-4616-963D-238C9F3CF976}" type="presOf" srcId="{C2C59857-0915-43A0-B132-DDCFB6E9D233}" destId="{5F07B29F-2D8A-4685-88EC-04720255043C}" srcOrd="0" destOrd="0" presId="urn:microsoft.com/office/officeart/2008/layout/LinedList"/>
    <dgm:cxn modelId="{E7262969-F2FF-4F3B-97C8-5689A28E3887}" type="presOf" srcId="{C3B768B3-89B0-4A4B-8582-A222424BFD43}" destId="{A0B7989D-2058-4C00-89CC-5EEF38561F82}" srcOrd="0" destOrd="0" presId="urn:microsoft.com/office/officeart/2008/layout/LinedList"/>
    <dgm:cxn modelId="{FAB55A9B-709E-4094-8590-99C6B516D2DB}" srcId="{C3B768B3-89B0-4A4B-8582-A222424BFD43}" destId="{91B5B59D-AB46-4B11-8B99-60915A608D31}" srcOrd="4" destOrd="0" parTransId="{A11395F1-2137-4055-8399-99D5CC1C6464}" sibTransId="{C39E338A-8ED7-4F04-BBB4-E365E266FBC7}"/>
    <dgm:cxn modelId="{FB47B841-A1A3-4BE7-9B83-22740CDA7076}" srcId="{C3B768B3-89B0-4A4B-8582-A222424BFD43}" destId="{C2304317-A895-4734-8D39-FD521EE93278}" srcOrd="2" destOrd="0" parTransId="{9F2525DA-B6F3-4B9F-86B2-43C4D5655C47}" sibTransId="{B7538A61-A5FF-4F7A-8879-741D3A4CB35B}"/>
    <dgm:cxn modelId="{06F30504-0A79-47D8-9CF1-CC32D6A12414}" type="presOf" srcId="{45A215A0-0EFA-46F3-88C1-2AF9EF4B88AD}" destId="{4204F8FE-44C1-4CF5-8F82-5070566E9B64}" srcOrd="0" destOrd="0" presId="urn:microsoft.com/office/officeart/2008/layout/LinedList"/>
    <dgm:cxn modelId="{AB78B569-B403-4617-8FE1-61DB90B516E3}" type="presOf" srcId="{6F3EB039-58B8-4EF9-9681-AF903F51123F}" destId="{8523698D-0ACF-4039-A633-146CE2533F1F}" srcOrd="0" destOrd="0" presId="urn:microsoft.com/office/officeart/2008/layout/LinedList"/>
    <dgm:cxn modelId="{C9DCCAC3-A5AF-4593-9800-590413CB5AC7}" type="presOf" srcId="{91B5B59D-AB46-4B11-8B99-60915A608D31}" destId="{54B141D5-F0C7-4D76-BC88-9AEDF7AA8E93}" srcOrd="0" destOrd="0" presId="urn:microsoft.com/office/officeart/2008/layout/LinedList"/>
    <dgm:cxn modelId="{23E8C662-540D-401E-B0C1-2CB9A38A7183}" type="presOf" srcId="{AE441E72-AF3C-4A7C-B424-C19D623D1AF1}" destId="{DC2F58A9-4E62-4FE4-BB56-50AD624CAB96}" srcOrd="0" destOrd="0" presId="urn:microsoft.com/office/officeart/2008/layout/LinedList"/>
    <dgm:cxn modelId="{6345250A-4DD9-42A9-AA29-D0A2021341D0}" srcId="{C3B768B3-89B0-4A4B-8582-A222424BFD43}" destId="{DE39C086-3E61-4569-9E31-CAE112D99132}" srcOrd="5" destOrd="0" parTransId="{5B8F70DF-7B78-4EE9-9661-6A92A7048A7F}" sibTransId="{C6AE57A2-B433-47C5-B3F7-ECBF4CAF92DC}"/>
    <dgm:cxn modelId="{C5E99B53-8945-435D-9AEE-E74E6AA5E2A4}" srcId="{C3B768B3-89B0-4A4B-8582-A222424BFD43}" destId="{C2C59857-0915-43A0-B132-DDCFB6E9D233}" srcOrd="7" destOrd="0" parTransId="{47CBBED7-900A-4F51-A221-71D9D059829C}" sibTransId="{73A080B2-6319-4963-B3F7-7633144DE339}"/>
    <dgm:cxn modelId="{DDA4106E-42F3-43F5-9AA1-BA8471F372DA}" type="presOf" srcId="{6BC4250C-5BAC-44F5-B8BE-4A23F6678449}" destId="{287EB9F5-6059-4041-A406-6EF744995F4E}" srcOrd="0" destOrd="0" presId="urn:microsoft.com/office/officeart/2008/layout/LinedList"/>
    <dgm:cxn modelId="{DCB80BB5-0C64-48DB-919E-D4ABE0A4085A}" srcId="{C3B768B3-89B0-4A4B-8582-A222424BFD43}" destId="{AE441E72-AF3C-4A7C-B424-C19D623D1AF1}" srcOrd="6" destOrd="0" parTransId="{5B820A62-AA23-4429-89EB-D63EA53B2ABA}" sibTransId="{8EE37847-D839-49BE-B425-4719C728FF3C}"/>
    <dgm:cxn modelId="{A91787F6-CE8D-4B6D-910D-CDD2A129793D}" srcId="{C3B768B3-89B0-4A4B-8582-A222424BFD43}" destId="{C17967B5-58E4-42A2-9943-973DB26C42CB}" srcOrd="1" destOrd="0" parTransId="{B34FBFB3-C66E-45CE-87FF-7AD2884C41BE}" sibTransId="{33A76FC8-5E01-4427-B4FD-2A9960F4A630}"/>
    <dgm:cxn modelId="{B417E8EB-F22A-4784-BDC2-D36018817D39}" type="presParOf" srcId="{A0B7989D-2058-4C00-89CC-5EEF38561F82}" destId="{3D389E8C-4F95-42FC-A448-D454C054B583}" srcOrd="0" destOrd="0" presId="urn:microsoft.com/office/officeart/2008/layout/LinedList"/>
    <dgm:cxn modelId="{799F6703-02B2-4101-B5B1-26AB4ECEA5C5}" type="presParOf" srcId="{A0B7989D-2058-4C00-89CC-5EEF38561F82}" destId="{200826CC-5B73-41FD-9221-1839FB6DE9A8}" srcOrd="1" destOrd="0" presId="urn:microsoft.com/office/officeart/2008/layout/LinedList"/>
    <dgm:cxn modelId="{2D06E4A9-F2DE-4633-BD32-9BB0049AA517}" type="presParOf" srcId="{200826CC-5B73-41FD-9221-1839FB6DE9A8}" destId="{4204F8FE-44C1-4CF5-8F82-5070566E9B64}" srcOrd="0" destOrd="0" presId="urn:microsoft.com/office/officeart/2008/layout/LinedList"/>
    <dgm:cxn modelId="{E92A3212-E0E8-486E-8350-6C15C0C35EA5}" type="presParOf" srcId="{200826CC-5B73-41FD-9221-1839FB6DE9A8}" destId="{5F75C533-1B87-48DB-9C03-1143C74723DA}" srcOrd="1" destOrd="0" presId="urn:microsoft.com/office/officeart/2008/layout/LinedList"/>
    <dgm:cxn modelId="{68D3DD14-F2E7-4F67-BAC2-95F474B7ACD7}" type="presParOf" srcId="{A0B7989D-2058-4C00-89CC-5EEF38561F82}" destId="{4C16BCEF-B973-47FD-A2C0-30FCBFCC3E4A}" srcOrd="2" destOrd="0" presId="urn:microsoft.com/office/officeart/2008/layout/LinedList"/>
    <dgm:cxn modelId="{D673F72A-7677-447E-B7EE-004D5D799665}" type="presParOf" srcId="{A0B7989D-2058-4C00-89CC-5EEF38561F82}" destId="{7E0F22DD-EA0C-4FB2-8E6C-3BCF9BF0E0E8}" srcOrd="3" destOrd="0" presId="urn:microsoft.com/office/officeart/2008/layout/LinedList"/>
    <dgm:cxn modelId="{B351A97D-7F6A-4349-93D4-4157B5790DFF}" type="presParOf" srcId="{7E0F22DD-EA0C-4FB2-8E6C-3BCF9BF0E0E8}" destId="{DB33DF16-D36C-4DF2-BC00-688922E1B1D5}" srcOrd="0" destOrd="0" presId="urn:microsoft.com/office/officeart/2008/layout/LinedList"/>
    <dgm:cxn modelId="{4AD2EC5B-117B-4604-B655-6D22DFFD0F61}" type="presParOf" srcId="{7E0F22DD-EA0C-4FB2-8E6C-3BCF9BF0E0E8}" destId="{259D1084-B978-413A-AE46-31C69265179D}" srcOrd="1" destOrd="0" presId="urn:microsoft.com/office/officeart/2008/layout/LinedList"/>
    <dgm:cxn modelId="{30FB7DF6-2511-40AC-B174-A3F454A6BB98}" type="presParOf" srcId="{A0B7989D-2058-4C00-89CC-5EEF38561F82}" destId="{BB5B3EED-E00B-47C7-988A-EB93C06D4F22}" srcOrd="4" destOrd="0" presId="urn:microsoft.com/office/officeart/2008/layout/LinedList"/>
    <dgm:cxn modelId="{102FB192-F258-469B-BA47-7357E853D99B}" type="presParOf" srcId="{A0B7989D-2058-4C00-89CC-5EEF38561F82}" destId="{BFA41A3D-E993-42B9-A8BD-8FFDD94392E1}" srcOrd="5" destOrd="0" presId="urn:microsoft.com/office/officeart/2008/layout/LinedList"/>
    <dgm:cxn modelId="{BF78A805-0C0D-4FAE-836A-FA8CFF8C7FC8}" type="presParOf" srcId="{BFA41A3D-E993-42B9-A8BD-8FFDD94392E1}" destId="{4D0D57F4-748D-4B00-AD40-4052C5101F1B}" srcOrd="0" destOrd="0" presId="urn:microsoft.com/office/officeart/2008/layout/LinedList"/>
    <dgm:cxn modelId="{82722F84-C557-4830-A762-2FD205DB6A99}" type="presParOf" srcId="{BFA41A3D-E993-42B9-A8BD-8FFDD94392E1}" destId="{021725E4-9344-4CF0-8DDE-5F1B78F0D3B9}" srcOrd="1" destOrd="0" presId="urn:microsoft.com/office/officeart/2008/layout/LinedList"/>
    <dgm:cxn modelId="{F985CB3D-B381-45F2-89E0-3CD6F0E5D133}" type="presParOf" srcId="{A0B7989D-2058-4C00-89CC-5EEF38561F82}" destId="{BA3E4C53-AE95-47AD-8AFF-474724FD6615}" srcOrd="6" destOrd="0" presId="urn:microsoft.com/office/officeart/2008/layout/LinedList"/>
    <dgm:cxn modelId="{E05D21EA-B789-4355-A018-CE45414487E7}" type="presParOf" srcId="{A0B7989D-2058-4C00-89CC-5EEF38561F82}" destId="{CE8BCDF4-FB06-43B2-9BE0-9D5DAA058EBB}" srcOrd="7" destOrd="0" presId="urn:microsoft.com/office/officeart/2008/layout/LinedList"/>
    <dgm:cxn modelId="{65D30481-5017-42FB-B819-DBB61729FCC6}" type="presParOf" srcId="{CE8BCDF4-FB06-43B2-9BE0-9D5DAA058EBB}" destId="{8523698D-0ACF-4039-A633-146CE2533F1F}" srcOrd="0" destOrd="0" presId="urn:microsoft.com/office/officeart/2008/layout/LinedList"/>
    <dgm:cxn modelId="{6877DF41-940E-4A9A-94D0-B99C9D312C4B}" type="presParOf" srcId="{CE8BCDF4-FB06-43B2-9BE0-9D5DAA058EBB}" destId="{C7E404C3-06DD-415E-A38C-03E94F58813A}" srcOrd="1" destOrd="0" presId="urn:microsoft.com/office/officeart/2008/layout/LinedList"/>
    <dgm:cxn modelId="{733E9BF7-6726-4F87-AA25-CEEBF158C23C}" type="presParOf" srcId="{A0B7989D-2058-4C00-89CC-5EEF38561F82}" destId="{828E83A0-C263-4E94-9183-C739D3EC10C6}" srcOrd="8" destOrd="0" presId="urn:microsoft.com/office/officeart/2008/layout/LinedList"/>
    <dgm:cxn modelId="{7EEB9D72-AA01-4CE4-8983-3650E2B41415}" type="presParOf" srcId="{A0B7989D-2058-4C00-89CC-5EEF38561F82}" destId="{9D9587DF-F53C-49C7-9F30-339630904B8D}" srcOrd="9" destOrd="0" presId="urn:microsoft.com/office/officeart/2008/layout/LinedList"/>
    <dgm:cxn modelId="{66E0004C-51F8-4390-87EC-943706C469F7}" type="presParOf" srcId="{9D9587DF-F53C-49C7-9F30-339630904B8D}" destId="{54B141D5-F0C7-4D76-BC88-9AEDF7AA8E93}" srcOrd="0" destOrd="0" presId="urn:microsoft.com/office/officeart/2008/layout/LinedList"/>
    <dgm:cxn modelId="{1BB9E36D-2465-4FBA-A555-0AE0A25E0D64}" type="presParOf" srcId="{9D9587DF-F53C-49C7-9F30-339630904B8D}" destId="{DE6D4E99-374D-4050-B31A-40B632EE2F8D}" srcOrd="1" destOrd="0" presId="urn:microsoft.com/office/officeart/2008/layout/LinedList"/>
    <dgm:cxn modelId="{A422DA9A-04EB-41CC-B261-CB02DC669B82}" type="presParOf" srcId="{A0B7989D-2058-4C00-89CC-5EEF38561F82}" destId="{BD57F8D7-D118-4C7A-BAD8-FA7E52AB7B29}" srcOrd="10" destOrd="0" presId="urn:microsoft.com/office/officeart/2008/layout/LinedList"/>
    <dgm:cxn modelId="{6EB48728-A788-466F-A019-1BCDE7012DE3}" type="presParOf" srcId="{A0B7989D-2058-4C00-89CC-5EEF38561F82}" destId="{F48352BC-96BE-47E9-9669-34F6B5D12F0C}" srcOrd="11" destOrd="0" presId="urn:microsoft.com/office/officeart/2008/layout/LinedList"/>
    <dgm:cxn modelId="{4FA053BE-3FFE-45D2-AC96-C800535BCCBF}" type="presParOf" srcId="{F48352BC-96BE-47E9-9669-34F6B5D12F0C}" destId="{52511723-3864-4E1D-AF4F-0C9D48755576}" srcOrd="0" destOrd="0" presId="urn:microsoft.com/office/officeart/2008/layout/LinedList"/>
    <dgm:cxn modelId="{14FECE72-7211-4604-8577-114227A87C9E}" type="presParOf" srcId="{F48352BC-96BE-47E9-9669-34F6B5D12F0C}" destId="{F18D7F92-2495-4F76-8582-992BF745E6BF}" srcOrd="1" destOrd="0" presId="urn:microsoft.com/office/officeart/2008/layout/LinedList"/>
    <dgm:cxn modelId="{57249259-4813-4056-B837-A1D8B1227097}" type="presParOf" srcId="{A0B7989D-2058-4C00-89CC-5EEF38561F82}" destId="{87C9922F-975E-401F-8633-055814EAE12F}" srcOrd="12" destOrd="0" presId="urn:microsoft.com/office/officeart/2008/layout/LinedList"/>
    <dgm:cxn modelId="{63B0C83F-799B-497C-A268-14F444EF40ED}" type="presParOf" srcId="{A0B7989D-2058-4C00-89CC-5EEF38561F82}" destId="{0A763E0F-4D43-400B-8608-305F5CACAA56}" srcOrd="13" destOrd="0" presId="urn:microsoft.com/office/officeart/2008/layout/LinedList"/>
    <dgm:cxn modelId="{437A5762-BD86-4DD0-81CB-FC5486478E36}" type="presParOf" srcId="{0A763E0F-4D43-400B-8608-305F5CACAA56}" destId="{DC2F58A9-4E62-4FE4-BB56-50AD624CAB96}" srcOrd="0" destOrd="0" presId="urn:microsoft.com/office/officeart/2008/layout/LinedList"/>
    <dgm:cxn modelId="{34C52691-2DF8-4F1E-92E0-FA6C5778834E}" type="presParOf" srcId="{0A763E0F-4D43-400B-8608-305F5CACAA56}" destId="{7D6B9426-C5DD-4F0A-B953-FA0DDE5AB6C2}" srcOrd="1" destOrd="0" presId="urn:microsoft.com/office/officeart/2008/layout/LinedList"/>
    <dgm:cxn modelId="{62CB67DE-C88B-42C7-947D-AF05DEC597E6}" type="presParOf" srcId="{A0B7989D-2058-4C00-89CC-5EEF38561F82}" destId="{8D9AA4AC-3030-472C-9183-71D5B8FC4761}" srcOrd="14" destOrd="0" presId="urn:microsoft.com/office/officeart/2008/layout/LinedList"/>
    <dgm:cxn modelId="{D5C68ED2-7DA5-418E-A3D2-0D81C669D369}" type="presParOf" srcId="{A0B7989D-2058-4C00-89CC-5EEF38561F82}" destId="{7DA8AE6C-74E3-42E9-8DEE-C2A437A788B5}" srcOrd="15" destOrd="0" presId="urn:microsoft.com/office/officeart/2008/layout/LinedList"/>
    <dgm:cxn modelId="{B9272CF2-14FC-47F1-92E6-DE6A44E8F2B5}" type="presParOf" srcId="{7DA8AE6C-74E3-42E9-8DEE-C2A437A788B5}" destId="{5F07B29F-2D8A-4685-88EC-04720255043C}" srcOrd="0" destOrd="0" presId="urn:microsoft.com/office/officeart/2008/layout/LinedList"/>
    <dgm:cxn modelId="{ADA9E361-68B3-41AE-AE60-CA7B0F428DD3}" type="presParOf" srcId="{7DA8AE6C-74E3-42E9-8DEE-C2A437A788B5}" destId="{B72D1AD9-8C63-487D-A94B-F7437729A310}" srcOrd="1" destOrd="0" presId="urn:microsoft.com/office/officeart/2008/layout/LinedList"/>
    <dgm:cxn modelId="{630DD6EA-466F-4521-86F6-2F10437E6AFF}" type="presParOf" srcId="{A0B7989D-2058-4C00-89CC-5EEF38561F82}" destId="{44B55B8A-797B-44C0-88B7-0D9BA4E41F0F}" srcOrd="16" destOrd="0" presId="urn:microsoft.com/office/officeart/2008/layout/LinedList"/>
    <dgm:cxn modelId="{F33FC3D4-CDFF-4CC8-A03B-24EF17456BF2}" type="presParOf" srcId="{A0B7989D-2058-4C00-89CC-5EEF38561F82}" destId="{36EBD2AA-6874-412F-9ADD-8D8B5115A193}" srcOrd="17" destOrd="0" presId="urn:microsoft.com/office/officeart/2008/layout/LinedList"/>
    <dgm:cxn modelId="{7F1ABB79-3661-4EAD-8CDF-9DA22CEF537A}" type="presParOf" srcId="{36EBD2AA-6874-412F-9ADD-8D8B5115A193}" destId="{AF8ED2CF-723F-4E26-9EEE-5ABA46B21C80}" srcOrd="0" destOrd="0" presId="urn:microsoft.com/office/officeart/2008/layout/LinedList"/>
    <dgm:cxn modelId="{6979940D-21E5-449F-B67F-B3E7B98F161B}" type="presParOf" srcId="{36EBD2AA-6874-412F-9ADD-8D8B5115A193}" destId="{9517BBC1-C451-4E74-ACA7-06C0E7C1BC92}" srcOrd="1" destOrd="0" presId="urn:microsoft.com/office/officeart/2008/layout/LinedList"/>
    <dgm:cxn modelId="{51A85185-B1E5-4836-B287-BEE12AFC8ED8}" type="presParOf" srcId="{A0B7989D-2058-4C00-89CC-5EEF38561F82}" destId="{B436BB98-DEE1-4099-AAD1-740CFA0680B6}" srcOrd="18" destOrd="0" presId="urn:microsoft.com/office/officeart/2008/layout/LinedList"/>
    <dgm:cxn modelId="{E733A7B0-50A8-4135-B1C9-4AD5E2AF2BCE}" type="presParOf" srcId="{A0B7989D-2058-4C00-89CC-5EEF38561F82}" destId="{1CCE5987-C54A-403A-8D09-B94390AEA267}" srcOrd="19" destOrd="0" presId="urn:microsoft.com/office/officeart/2008/layout/LinedList"/>
    <dgm:cxn modelId="{502F4FEE-21D6-456F-B98F-D7ADEFBB7BCF}" type="presParOf" srcId="{1CCE5987-C54A-403A-8D09-B94390AEA267}" destId="{287EB9F5-6059-4041-A406-6EF744995F4E}" srcOrd="0" destOrd="0" presId="urn:microsoft.com/office/officeart/2008/layout/LinedList"/>
    <dgm:cxn modelId="{23471E29-6B51-4445-8CFD-507FE1D51933}" type="presParOf" srcId="{1CCE5987-C54A-403A-8D09-B94390AEA267}" destId="{A2F853A1-78C6-483C-94D2-A7FC7E945B0A}" srcOrd="1" destOrd="0" presId="urn:microsoft.com/office/officeart/2008/layout/LinedList"/>
    <dgm:cxn modelId="{7BE7D37A-4677-4C2B-BE04-9D7ACA95CC66}" type="presParOf" srcId="{A0B7989D-2058-4C00-89CC-5EEF38561F82}" destId="{7C4F6306-B919-481C-91D2-9D071F919977}" srcOrd="20" destOrd="0" presId="urn:microsoft.com/office/officeart/2008/layout/LinedList"/>
    <dgm:cxn modelId="{DDC71ACA-EA99-4CAD-BDCA-764A7CA5164E}" type="presParOf" srcId="{A0B7989D-2058-4C00-89CC-5EEF38561F82}" destId="{468CA947-0609-45AD-9BB1-2B94D8521D1C}" srcOrd="21" destOrd="0" presId="urn:microsoft.com/office/officeart/2008/layout/LinedList"/>
    <dgm:cxn modelId="{C7FF96CE-EC3E-4076-8942-5E6A3E6BC44B}" type="presParOf" srcId="{468CA947-0609-45AD-9BB1-2B94D8521D1C}" destId="{E37E25C9-743F-423E-9630-A111B962EBC2}" srcOrd="0" destOrd="0" presId="urn:microsoft.com/office/officeart/2008/layout/LinedList"/>
    <dgm:cxn modelId="{8D48A552-AB58-45C0-B749-A57B40621FB0}" type="presParOf" srcId="{468CA947-0609-45AD-9BB1-2B94D8521D1C}" destId="{FAF441D8-E253-4990-9359-DBAA4FE1BE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A4E1-80C7-4F35-ADBC-8186F1513664}">
      <dsp:nvSpPr>
        <dsp:cNvPr id="0" name=""/>
        <dsp:cNvSpPr/>
      </dsp:nvSpPr>
      <dsp:spPr>
        <a:xfrm>
          <a:off x="457199" y="0"/>
          <a:ext cx="5181600" cy="4064000"/>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A9ACFE5A-061E-40E9-8661-0F240EFB4C3B}">
      <dsp:nvSpPr>
        <dsp:cNvPr id="0" name=""/>
        <dsp:cNvSpPr/>
      </dsp:nvSpPr>
      <dsp:spPr>
        <a:xfrm>
          <a:off x="2299"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ITAR</a:t>
          </a:r>
        </a:p>
        <a:p>
          <a:pPr lvl="0" algn="ctr" defTabSz="533400">
            <a:lnSpc>
              <a:spcPct val="90000"/>
            </a:lnSpc>
            <a:spcBef>
              <a:spcPct val="0"/>
            </a:spcBef>
            <a:spcAft>
              <a:spcPct val="35000"/>
            </a:spcAft>
          </a:pPr>
          <a:r>
            <a:rPr lang="en-US" sz="1200" kern="1200" dirty="0">
              <a:solidFill>
                <a:schemeClr val="tx1"/>
              </a:solidFill>
            </a:rPr>
            <a:t>USML</a:t>
          </a:r>
        </a:p>
      </dsp:txBody>
      <dsp:txXfrm>
        <a:off x="48402" y="1265302"/>
        <a:ext cx="852210" cy="1533394"/>
      </dsp:txXfrm>
    </dsp:sp>
    <dsp:sp modelId="{BD1A4399-3406-443B-BADE-B3BBEDF739F9}">
      <dsp:nvSpPr>
        <dsp:cNvPr id="0" name=""/>
        <dsp:cNvSpPr/>
      </dsp:nvSpPr>
      <dsp:spPr>
        <a:xfrm>
          <a:off x="1031696"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ITAR Specially Designed*</a:t>
          </a:r>
        </a:p>
      </dsp:txBody>
      <dsp:txXfrm>
        <a:off x="1077799" y="1265302"/>
        <a:ext cx="852210" cy="1533394"/>
      </dsp:txXfrm>
    </dsp:sp>
    <dsp:sp modelId="{E1AF7824-F1AD-4910-BE00-C8A7E06637A2}">
      <dsp:nvSpPr>
        <dsp:cNvPr id="0" name=""/>
        <dsp:cNvSpPr/>
      </dsp:nvSpPr>
      <dsp:spPr>
        <a:xfrm>
          <a:off x="2061093"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EAR</a:t>
          </a:r>
        </a:p>
        <a:p>
          <a:pPr lvl="0" algn="ctr" defTabSz="533400">
            <a:lnSpc>
              <a:spcPct val="90000"/>
            </a:lnSpc>
            <a:spcBef>
              <a:spcPct val="0"/>
            </a:spcBef>
            <a:spcAft>
              <a:spcPct val="35000"/>
            </a:spcAft>
          </a:pPr>
          <a:r>
            <a:rPr lang="en-US" sz="1200" kern="1200" dirty="0">
              <a:solidFill>
                <a:schemeClr val="tx1"/>
              </a:solidFill>
            </a:rPr>
            <a:t>600 Series</a:t>
          </a:r>
        </a:p>
      </dsp:txBody>
      <dsp:txXfrm>
        <a:off x="2107196" y="1265302"/>
        <a:ext cx="852210" cy="1533394"/>
      </dsp:txXfrm>
    </dsp:sp>
    <dsp:sp modelId="{70C849C8-F46A-4418-AC29-D0BDF822E6FE}">
      <dsp:nvSpPr>
        <dsp:cNvPr id="0" name=""/>
        <dsp:cNvSpPr/>
      </dsp:nvSpPr>
      <dsp:spPr>
        <a:xfrm>
          <a:off x="3090490"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EAR Specially Designed</a:t>
          </a:r>
        </a:p>
      </dsp:txBody>
      <dsp:txXfrm>
        <a:off x="3136593" y="1265302"/>
        <a:ext cx="852210" cy="1533394"/>
      </dsp:txXfrm>
    </dsp:sp>
    <dsp:sp modelId="{A70ADDB7-6C55-4BFD-AD8F-C292623CA880}">
      <dsp:nvSpPr>
        <dsp:cNvPr id="0" name=""/>
        <dsp:cNvSpPr/>
      </dsp:nvSpPr>
      <dsp:spPr>
        <a:xfrm>
          <a:off x="4119887"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EAR</a:t>
          </a:r>
        </a:p>
        <a:p>
          <a:pPr lvl="0" algn="ctr" defTabSz="533400">
            <a:lnSpc>
              <a:spcPct val="90000"/>
            </a:lnSpc>
            <a:spcBef>
              <a:spcPct val="0"/>
            </a:spcBef>
            <a:spcAft>
              <a:spcPct val="35000"/>
            </a:spcAft>
          </a:pPr>
          <a:r>
            <a:rPr lang="en-US" sz="1200" kern="1200" dirty="0">
              <a:solidFill>
                <a:schemeClr val="tx1"/>
              </a:solidFill>
            </a:rPr>
            <a:t>CCL</a:t>
          </a:r>
        </a:p>
      </dsp:txBody>
      <dsp:txXfrm>
        <a:off x="4165990" y="1265302"/>
        <a:ext cx="852210" cy="1533394"/>
      </dsp:txXfrm>
    </dsp:sp>
    <dsp:sp modelId="{90092F94-5E03-4B2F-A2D4-A648ECAA1454}">
      <dsp:nvSpPr>
        <dsp:cNvPr id="0" name=""/>
        <dsp:cNvSpPr/>
      </dsp:nvSpPr>
      <dsp:spPr>
        <a:xfrm>
          <a:off x="5149284"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EAR99</a:t>
          </a:r>
        </a:p>
      </dsp:txBody>
      <dsp:txXfrm>
        <a:off x="5195387" y="1265302"/>
        <a:ext cx="852210" cy="1533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270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270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 – Firearms, Close Assault Weapons and Combat Shotguns</a:t>
          </a:r>
        </a:p>
      </dsp:txBody>
      <dsp:txXfrm>
        <a:off x="0" y="2703"/>
        <a:ext cx="5184184" cy="502861"/>
      </dsp:txXfrm>
    </dsp:sp>
    <dsp:sp modelId="{4C16BCEF-B973-47FD-A2C0-30FCBFCC3E4A}">
      <dsp:nvSpPr>
        <dsp:cNvPr id="0" name=""/>
        <dsp:cNvSpPr/>
      </dsp:nvSpPr>
      <dsp:spPr>
        <a:xfrm>
          <a:off x="0" y="50556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0556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II – Guns and Armament</a:t>
          </a:r>
        </a:p>
      </dsp:txBody>
      <dsp:txXfrm>
        <a:off x="0" y="505565"/>
        <a:ext cx="5184184" cy="502861"/>
      </dsp:txXfrm>
    </dsp:sp>
    <dsp:sp modelId="{BB5B3EED-E00B-47C7-988A-EB93C06D4F22}">
      <dsp:nvSpPr>
        <dsp:cNvPr id="0" name=""/>
        <dsp:cNvSpPr/>
      </dsp:nvSpPr>
      <dsp:spPr>
        <a:xfrm>
          <a:off x="0" y="100842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00842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III – Ammunition/Ordnance</a:t>
          </a:r>
        </a:p>
      </dsp:txBody>
      <dsp:txXfrm>
        <a:off x="0" y="1008426"/>
        <a:ext cx="5184184" cy="502861"/>
      </dsp:txXfrm>
    </dsp:sp>
    <dsp:sp modelId="{BA3E4C53-AE95-47AD-8AFF-474724FD6615}">
      <dsp:nvSpPr>
        <dsp:cNvPr id="0" name=""/>
        <dsp:cNvSpPr/>
      </dsp:nvSpPr>
      <dsp:spPr>
        <a:xfrm>
          <a:off x="0" y="151128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51128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IV – Launch vehicles, Guided Missiles, Ballistic Missiles, Rockets, Torpedoes, Bombs, and Mines</a:t>
          </a:r>
        </a:p>
      </dsp:txBody>
      <dsp:txXfrm>
        <a:off x="0" y="1511287"/>
        <a:ext cx="5184184" cy="502861"/>
      </dsp:txXfrm>
    </dsp:sp>
    <dsp:sp modelId="{828E83A0-C263-4E94-9183-C739D3EC10C6}">
      <dsp:nvSpPr>
        <dsp:cNvPr id="0" name=""/>
        <dsp:cNvSpPr/>
      </dsp:nvSpPr>
      <dsp:spPr>
        <a:xfrm>
          <a:off x="0" y="201414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014149"/>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V – Explosives and Energetic Materials, Propellants, Incendiary Agents, and Their Constituents</a:t>
          </a:r>
        </a:p>
      </dsp:txBody>
      <dsp:txXfrm>
        <a:off x="0" y="2014149"/>
        <a:ext cx="5184184" cy="502861"/>
      </dsp:txXfrm>
    </dsp:sp>
    <dsp:sp modelId="{BD57F8D7-D118-4C7A-BAD8-FA7E52AB7B29}">
      <dsp:nvSpPr>
        <dsp:cNvPr id="0" name=""/>
        <dsp:cNvSpPr/>
      </dsp:nvSpPr>
      <dsp:spPr>
        <a:xfrm>
          <a:off x="0" y="251701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517010"/>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VI – Surface Vessels of War and Special Naval Equipment</a:t>
          </a:r>
        </a:p>
      </dsp:txBody>
      <dsp:txXfrm>
        <a:off x="0" y="2517010"/>
        <a:ext cx="5184184" cy="502861"/>
      </dsp:txXfrm>
    </dsp:sp>
    <dsp:sp modelId="{87C9922F-975E-401F-8633-055814EAE12F}">
      <dsp:nvSpPr>
        <dsp:cNvPr id="0" name=""/>
        <dsp:cNvSpPr/>
      </dsp:nvSpPr>
      <dsp:spPr>
        <a:xfrm>
          <a:off x="0" y="301987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019872"/>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VII – Ground Vehicles</a:t>
          </a:r>
        </a:p>
      </dsp:txBody>
      <dsp:txXfrm>
        <a:off x="0" y="3019872"/>
        <a:ext cx="5184184" cy="502861"/>
      </dsp:txXfrm>
    </dsp:sp>
    <dsp:sp modelId="{8D9AA4AC-3030-472C-9183-71D5B8FC4761}">
      <dsp:nvSpPr>
        <dsp:cNvPr id="0" name=""/>
        <dsp:cNvSpPr/>
      </dsp:nvSpPr>
      <dsp:spPr>
        <a:xfrm>
          <a:off x="0" y="352273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52273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VIII – Aircraft and Related Articles</a:t>
          </a:r>
        </a:p>
      </dsp:txBody>
      <dsp:txXfrm>
        <a:off x="0" y="3522733"/>
        <a:ext cx="5184184" cy="502861"/>
      </dsp:txXfrm>
    </dsp:sp>
    <dsp:sp modelId="{44B55B8A-797B-44C0-88B7-0D9BA4E41F0F}">
      <dsp:nvSpPr>
        <dsp:cNvPr id="0" name=""/>
        <dsp:cNvSpPr/>
      </dsp:nvSpPr>
      <dsp:spPr>
        <a:xfrm>
          <a:off x="0" y="402559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02559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IX – Military Training Equipment and Training</a:t>
          </a:r>
        </a:p>
      </dsp:txBody>
      <dsp:txXfrm>
        <a:off x="0" y="4025595"/>
        <a:ext cx="5184184" cy="502861"/>
      </dsp:txXfrm>
    </dsp:sp>
    <dsp:sp modelId="{B436BB98-DEE1-4099-AAD1-740CFA0680B6}">
      <dsp:nvSpPr>
        <dsp:cNvPr id="0" name=""/>
        <dsp:cNvSpPr/>
      </dsp:nvSpPr>
      <dsp:spPr>
        <a:xfrm>
          <a:off x="0" y="452845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52845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X – Personal Protective Equipment</a:t>
          </a:r>
        </a:p>
      </dsp:txBody>
      <dsp:txXfrm>
        <a:off x="0" y="4528456"/>
        <a:ext cx="5184184" cy="502861"/>
      </dsp:txXfrm>
    </dsp:sp>
    <dsp:sp modelId="{7C4F6306-B919-481C-91D2-9D071F919977}">
      <dsp:nvSpPr>
        <dsp:cNvPr id="0" name=""/>
        <dsp:cNvSpPr/>
      </dsp:nvSpPr>
      <dsp:spPr>
        <a:xfrm>
          <a:off x="0" y="503131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E25C9-743F-423E-9630-A111B962EBC2}">
      <dsp:nvSpPr>
        <dsp:cNvPr id="0" name=""/>
        <dsp:cNvSpPr/>
      </dsp:nvSpPr>
      <dsp:spPr>
        <a:xfrm>
          <a:off x="0" y="503131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XI – Military Electronics</a:t>
          </a:r>
        </a:p>
      </dsp:txBody>
      <dsp:txXfrm>
        <a:off x="0" y="5031317"/>
        <a:ext cx="5184184" cy="502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67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675"/>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XII – Fire Control, Laser, Imaging, and Guidance Equipment</a:t>
          </a:r>
        </a:p>
      </dsp:txBody>
      <dsp:txXfrm>
        <a:off x="0" y="675"/>
        <a:ext cx="5184184" cy="553553"/>
      </dsp:txXfrm>
    </dsp:sp>
    <dsp:sp modelId="{4C16BCEF-B973-47FD-A2C0-30FCBFCC3E4A}">
      <dsp:nvSpPr>
        <dsp:cNvPr id="0" name=""/>
        <dsp:cNvSpPr/>
      </dsp:nvSpPr>
      <dsp:spPr>
        <a:xfrm>
          <a:off x="0" y="55422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54229"/>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XIII – Materials and Miscellaneous Articles</a:t>
          </a:r>
        </a:p>
      </dsp:txBody>
      <dsp:txXfrm>
        <a:off x="0" y="554229"/>
        <a:ext cx="5184184" cy="553553"/>
      </dsp:txXfrm>
    </dsp:sp>
    <dsp:sp modelId="{BB5B3EED-E00B-47C7-988A-EB93C06D4F22}">
      <dsp:nvSpPr>
        <dsp:cNvPr id="0" name=""/>
        <dsp:cNvSpPr/>
      </dsp:nvSpPr>
      <dsp:spPr>
        <a:xfrm>
          <a:off x="0" y="110778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107782"/>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XIV – Toxicological Agents, Including Chemical Agents, Biological Agents, and Associated Equipment</a:t>
          </a:r>
        </a:p>
      </dsp:txBody>
      <dsp:txXfrm>
        <a:off x="0" y="1107782"/>
        <a:ext cx="5184184" cy="553553"/>
      </dsp:txXfrm>
    </dsp:sp>
    <dsp:sp modelId="{BA3E4C53-AE95-47AD-8AFF-474724FD6615}">
      <dsp:nvSpPr>
        <dsp:cNvPr id="0" name=""/>
        <dsp:cNvSpPr/>
      </dsp:nvSpPr>
      <dsp:spPr>
        <a:xfrm>
          <a:off x="0" y="166133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661335"/>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XV – Spacecraft and Related Articles</a:t>
          </a:r>
        </a:p>
      </dsp:txBody>
      <dsp:txXfrm>
        <a:off x="0" y="1661335"/>
        <a:ext cx="5184184" cy="553553"/>
      </dsp:txXfrm>
    </dsp:sp>
    <dsp:sp modelId="{828E83A0-C263-4E94-9183-C739D3EC10C6}">
      <dsp:nvSpPr>
        <dsp:cNvPr id="0" name=""/>
        <dsp:cNvSpPr/>
      </dsp:nvSpPr>
      <dsp:spPr>
        <a:xfrm>
          <a:off x="0" y="2214888"/>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214888"/>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XVI – Nuclear Weapons Related Articles</a:t>
          </a:r>
        </a:p>
      </dsp:txBody>
      <dsp:txXfrm>
        <a:off x="0" y="2214888"/>
        <a:ext cx="5184184" cy="553553"/>
      </dsp:txXfrm>
    </dsp:sp>
    <dsp:sp modelId="{BD57F8D7-D118-4C7A-BAD8-FA7E52AB7B29}">
      <dsp:nvSpPr>
        <dsp:cNvPr id="0" name=""/>
        <dsp:cNvSpPr/>
      </dsp:nvSpPr>
      <dsp:spPr>
        <a:xfrm>
          <a:off x="0" y="2768441"/>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768441"/>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XVII – Classified Articles, Technical Data and Defense Services Not Otherwise Enumerated</a:t>
          </a:r>
        </a:p>
      </dsp:txBody>
      <dsp:txXfrm>
        <a:off x="0" y="2768441"/>
        <a:ext cx="5184184" cy="553553"/>
      </dsp:txXfrm>
    </dsp:sp>
    <dsp:sp modelId="{87C9922F-975E-401F-8633-055814EAE12F}">
      <dsp:nvSpPr>
        <dsp:cNvPr id="0" name=""/>
        <dsp:cNvSpPr/>
      </dsp:nvSpPr>
      <dsp:spPr>
        <a:xfrm>
          <a:off x="0" y="3321994"/>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321994"/>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XVIII – Directed Energy Weapons</a:t>
          </a:r>
        </a:p>
      </dsp:txBody>
      <dsp:txXfrm>
        <a:off x="0" y="3321994"/>
        <a:ext cx="5184184" cy="553553"/>
      </dsp:txXfrm>
    </dsp:sp>
    <dsp:sp modelId="{8D9AA4AC-3030-472C-9183-71D5B8FC4761}">
      <dsp:nvSpPr>
        <dsp:cNvPr id="0" name=""/>
        <dsp:cNvSpPr/>
      </dsp:nvSpPr>
      <dsp:spPr>
        <a:xfrm>
          <a:off x="0" y="387554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875547"/>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XIX – Gas Turbine Engines and Associated Equipment</a:t>
          </a:r>
        </a:p>
      </dsp:txBody>
      <dsp:txXfrm>
        <a:off x="0" y="3875547"/>
        <a:ext cx="5184184" cy="553553"/>
      </dsp:txXfrm>
    </dsp:sp>
    <dsp:sp modelId="{44B55B8A-797B-44C0-88B7-0D9BA4E41F0F}">
      <dsp:nvSpPr>
        <dsp:cNvPr id="0" name=""/>
        <dsp:cNvSpPr/>
      </dsp:nvSpPr>
      <dsp:spPr>
        <a:xfrm>
          <a:off x="0" y="442910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429100"/>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XX – Submersible Vessels and Related Articles </a:t>
          </a:r>
        </a:p>
      </dsp:txBody>
      <dsp:txXfrm>
        <a:off x="0" y="4429100"/>
        <a:ext cx="5184184" cy="553553"/>
      </dsp:txXfrm>
    </dsp:sp>
    <dsp:sp modelId="{B436BB98-DEE1-4099-AAD1-740CFA0680B6}">
      <dsp:nvSpPr>
        <dsp:cNvPr id="0" name=""/>
        <dsp:cNvSpPr/>
      </dsp:nvSpPr>
      <dsp:spPr>
        <a:xfrm>
          <a:off x="0" y="498265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982653"/>
          <a:ext cx="5184184" cy="55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XXI – Articles, Technical Data, and Defense Services Not Otherwise Enumerated</a:t>
          </a:r>
        </a:p>
      </dsp:txBody>
      <dsp:txXfrm>
        <a:off x="0" y="4982653"/>
        <a:ext cx="5184184" cy="55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89E8C-4F95-42FC-A448-D454C054B583}">
      <dsp:nvSpPr>
        <dsp:cNvPr id="0" name=""/>
        <dsp:cNvSpPr/>
      </dsp:nvSpPr>
      <dsp:spPr>
        <a:xfrm>
          <a:off x="0" y="270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04F8FE-44C1-4CF5-8F82-5070566E9B64}">
      <dsp:nvSpPr>
        <dsp:cNvPr id="0" name=""/>
        <dsp:cNvSpPr/>
      </dsp:nvSpPr>
      <dsp:spPr>
        <a:xfrm>
          <a:off x="0" y="270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0 - Nuclear Materials, Facilities &amp; Equipment (Misc. Items)</a:t>
          </a:r>
        </a:p>
      </dsp:txBody>
      <dsp:txXfrm>
        <a:off x="0" y="2703"/>
        <a:ext cx="5184184" cy="502861"/>
      </dsp:txXfrm>
    </dsp:sp>
    <dsp:sp modelId="{4C16BCEF-B973-47FD-A2C0-30FCBFCC3E4A}">
      <dsp:nvSpPr>
        <dsp:cNvPr id="0" name=""/>
        <dsp:cNvSpPr/>
      </dsp:nvSpPr>
      <dsp:spPr>
        <a:xfrm>
          <a:off x="0" y="50556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33DF16-D36C-4DF2-BC00-688922E1B1D5}">
      <dsp:nvSpPr>
        <dsp:cNvPr id="0" name=""/>
        <dsp:cNvSpPr/>
      </dsp:nvSpPr>
      <dsp:spPr>
        <a:xfrm>
          <a:off x="0" y="50556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1 - Materials, Chemicals, Microorganisms, and Toxins</a:t>
          </a:r>
        </a:p>
      </dsp:txBody>
      <dsp:txXfrm>
        <a:off x="0" y="505565"/>
        <a:ext cx="5184184" cy="502861"/>
      </dsp:txXfrm>
    </dsp:sp>
    <dsp:sp modelId="{BB5B3EED-E00B-47C7-988A-EB93C06D4F22}">
      <dsp:nvSpPr>
        <dsp:cNvPr id="0" name=""/>
        <dsp:cNvSpPr/>
      </dsp:nvSpPr>
      <dsp:spPr>
        <a:xfrm>
          <a:off x="0" y="100842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0D57F4-748D-4B00-AD40-4052C5101F1B}">
      <dsp:nvSpPr>
        <dsp:cNvPr id="0" name=""/>
        <dsp:cNvSpPr/>
      </dsp:nvSpPr>
      <dsp:spPr>
        <a:xfrm>
          <a:off x="0" y="100842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2 - Materials Processing</a:t>
          </a:r>
        </a:p>
      </dsp:txBody>
      <dsp:txXfrm>
        <a:off x="0" y="1008426"/>
        <a:ext cx="5184184" cy="502861"/>
      </dsp:txXfrm>
    </dsp:sp>
    <dsp:sp modelId="{BA3E4C53-AE95-47AD-8AFF-474724FD6615}">
      <dsp:nvSpPr>
        <dsp:cNvPr id="0" name=""/>
        <dsp:cNvSpPr/>
      </dsp:nvSpPr>
      <dsp:spPr>
        <a:xfrm>
          <a:off x="0" y="151128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23698D-0ACF-4039-A633-146CE2533F1F}">
      <dsp:nvSpPr>
        <dsp:cNvPr id="0" name=""/>
        <dsp:cNvSpPr/>
      </dsp:nvSpPr>
      <dsp:spPr>
        <a:xfrm>
          <a:off x="0" y="151128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3 - Electronics</a:t>
          </a:r>
        </a:p>
      </dsp:txBody>
      <dsp:txXfrm>
        <a:off x="0" y="1511287"/>
        <a:ext cx="5184184" cy="502861"/>
      </dsp:txXfrm>
    </dsp:sp>
    <dsp:sp modelId="{828E83A0-C263-4E94-9183-C739D3EC10C6}">
      <dsp:nvSpPr>
        <dsp:cNvPr id="0" name=""/>
        <dsp:cNvSpPr/>
      </dsp:nvSpPr>
      <dsp:spPr>
        <a:xfrm>
          <a:off x="0" y="2014149"/>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B141D5-F0C7-4D76-BC88-9AEDF7AA8E93}">
      <dsp:nvSpPr>
        <dsp:cNvPr id="0" name=""/>
        <dsp:cNvSpPr/>
      </dsp:nvSpPr>
      <dsp:spPr>
        <a:xfrm>
          <a:off x="0" y="2014149"/>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4 - Computers</a:t>
          </a:r>
        </a:p>
      </dsp:txBody>
      <dsp:txXfrm>
        <a:off x="0" y="2014149"/>
        <a:ext cx="5184184" cy="502861"/>
      </dsp:txXfrm>
    </dsp:sp>
    <dsp:sp modelId="{BD57F8D7-D118-4C7A-BAD8-FA7E52AB7B29}">
      <dsp:nvSpPr>
        <dsp:cNvPr id="0" name=""/>
        <dsp:cNvSpPr/>
      </dsp:nvSpPr>
      <dsp:spPr>
        <a:xfrm>
          <a:off x="0" y="2517010"/>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2511723-3864-4E1D-AF4F-0C9D48755576}">
      <dsp:nvSpPr>
        <dsp:cNvPr id="0" name=""/>
        <dsp:cNvSpPr/>
      </dsp:nvSpPr>
      <dsp:spPr>
        <a:xfrm>
          <a:off x="0" y="2517010"/>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5 - Part 1 – Telecommunication</a:t>
          </a:r>
        </a:p>
      </dsp:txBody>
      <dsp:txXfrm>
        <a:off x="0" y="2517010"/>
        <a:ext cx="5184184" cy="502861"/>
      </dsp:txXfrm>
    </dsp:sp>
    <dsp:sp modelId="{87C9922F-975E-401F-8633-055814EAE12F}">
      <dsp:nvSpPr>
        <dsp:cNvPr id="0" name=""/>
        <dsp:cNvSpPr/>
      </dsp:nvSpPr>
      <dsp:spPr>
        <a:xfrm>
          <a:off x="0" y="3019872"/>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2F58A9-4E62-4FE4-BB56-50AD624CAB96}">
      <dsp:nvSpPr>
        <dsp:cNvPr id="0" name=""/>
        <dsp:cNvSpPr/>
      </dsp:nvSpPr>
      <dsp:spPr>
        <a:xfrm>
          <a:off x="0" y="3019872"/>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5 - Part 2 – Information Security </a:t>
          </a:r>
        </a:p>
      </dsp:txBody>
      <dsp:txXfrm>
        <a:off x="0" y="3019872"/>
        <a:ext cx="5184184" cy="502861"/>
      </dsp:txXfrm>
    </dsp:sp>
    <dsp:sp modelId="{8D9AA4AC-3030-472C-9183-71D5B8FC4761}">
      <dsp:nvSpPr>
        <dsp:cNvPr id="0" name=""/>
        <dsp:cNvSpPr/>
      </dsp:nvSpPr>
      <dsp:spPr>
        <a:xfrm>
          <a:off x="0" y="3522733"/>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7B29F-2D8A-4685-88EC-04720255043C}">
      <dsp:nvSpPr>
        <dsp:cNvPr id="0" name=""/>
        <dsp:cNvSpPr/>
      </dsp:nvSpPr>
      <dsp:spPr>
        <a:xfrm>
          <a:off x="0" y="3522733"/>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6 - Sensors &amp; Lasers</a:t>
          </a:r>
        </a:p>
      </dsp:txBody>
      <dsp:txXfrm>
        <a:off x="0" y="3522733"/>
        <a:ext cx="5184184" cy="502861"/>
      </dsp:txXfrm>
    </dsp:sp>
    <dsp:sp modelId="{44B55B8A-797B-44C0-88B7-0D9BA4E41F0F}">
      <dsp:nvSpPr>
        <dsp:cNvPr id="0" name=""/>
        <dsp:cNvSpPr/>
      </dsp:nvSpPr>
      <dsp:spPr>
        <a:xfrm>
          <a:off x="0" y="4025595"/>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8ED2CF-723F-4E26-9EEE-5ABA46B21C80}">
      <dsp:nvSpPr>
        <dsp:cNvPr id="0" name=""/>
        <dsp:cNvSpPr/>
      </dsp:nvSpPr>
      <dsp:spPr>
        <a:xfrm>
          <a:off x="0" y="4025595"/>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7 - Navigation &amp; Avionics</a:t>
          </a:r>
        </a:p>
      </dsp:txBody>
      <dsp:txXfrm>
        <a:off x="0" y="4025595"/>
        <a:ext cx="5184184" cy="502861"/>
      </dsp:txXfrm>
    </dsp:sp>
    <dsp:sp modelId="{B436BB98-DEE1-4099-AAD1-740CFA0680B6}">
      <dsp:nvSpPr>
        <dsp:cNvPr id="0" name=""/>
        <dsp:cNvSpPr/>
      </dsp:nvSpPr>
      <dsp:spPr>
        <a:xfrm>
          <a:off x="0" y="4528456"/>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7EB9F5-6059-4041-A406-6EF744995F4E}">
      <dsp:nvSpPr>
        <dsp:cNvPr id="0" name=""/>
        <dsp:cNvSpPr/>
      </dsp:nvSpPr>
      <dsp:spPr>
        <a:xfrm>
          <a:off x="0" y="4528456"/>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8 - Marine</a:t>
          </a:r>
        </a:p>
      </dsp:txBody>
      <dsp:txXfrm>
        <a:off x="0" y="4528456"/>
        <a:ext cx="5184184" cy="502861"/>
      </dsp:txXfrm>
    </dsp:sp>
    <dsp:sp modelId="{7C4F6306-B919-481C-91D2-9D071F919977}">
      <dsp:nvSpPr>
        <dsp:cNvPr id="0" name=""/>
        <dsp:cNvSpPr/>
      </dsp:nvSpPr>
      <dsp:spPr>
        <a:xfrm>
          <a:off x="0" y="5031317"/>
          <a:ext cx="5184184"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E25C9-743F-423E-9630-A111B962EBC2}">
      <dsp:nvSpPr>
        <dsp:cNvPr id="0" name=""/>
        <dsp:cNvSpPr/>
      </dsp:nvSpPr>
      <dsp:spPr>
        <a:xfrm>
          <a:off x="0" y="5031317"/>
          <a:ext cx="5184184" cy="50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9 - Aerospace &amp; Propulsion</a:t>
          </a:r>
        </a:p>
      </dsp:txBody>
      <dsp:txXfrm>
        <a:off x="0" y="5031317"/>
        <a:ext cx="5184184" cy="5028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is.doc.gov/index.php/component/docman/?task=doc_download&amp;gid=2336" TargetMode="External"/><Relationship Id="rId13" Type="http://schemas.openxmlformats.org/officeDocument/2006/relationships/hyperlink" Target="https://www.bis.doc.gov/index.php/component/docman/?task=doc_download&amp;gid=2340" TargetMode="External"/><Relationship Id="rId3" Type="http://schemas.openxmlformats.org/officeDocument/2006/relationships/hyperlink" Target="https://www.bis.doc.gov/index.php/component/docman/?task=doc_download&amp;gid=2331" TargetMode="External"/><Relationship Id="rId7" Type="http://schemas.openxmlformats.org/officeDocument/2006/relationships/hyperlink" Target="https://www.bis.doc.gov/index.php/component/docman/?task=doc_download&amp;gid=2335" TargetMode="External"/><Relationship Id="rId12" Type="http://schemas.openxmlformats.org/officeDocument/2006/relationships/hyperlink" Target="https://www.bis.doc.gov/index.php/documents/regulations-docs/federal-register-notices/federal-register-2014/954-ccl8/fil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bis.doc.gov/index.php/component/docman/?task=doc_download&amp;gid=2334" TargetMode="External"/><Relationship Id="rId11" Type="http://schemas.openxmlformats.org/officeDocument/2006/relationships/hyperlink" Target="https://www.bis.doc.gov/index.php/component/docman/?task=doc_download&amp;gid=2339" TargetMode="External"/><Relationship Id="rId5" Type="http://schemas.openxmlformats.org/officeDocument/2006/relationships/hyperlink" Target="https://www.bis.doc.gov/index.php/component/docman/?task=doc_download&amp;gid=2333" TargetMode="External"/><Relationship Id="rId10" Type="http://schemas.openxmlformats.org/officeDocument/2006/relationships/hyperlink" Target="https://www.bis.doc.gov/index.php/component/docman/?task=doc_download&amp;gid=2338" TargetMode="External"/><Relationship Id="rId4" Type="http://schemas.openxmlformats.org/officeDocument/2006/relationships/hyperlink" Target="https://www.bis.doc.gov/index.php/component/docman/?task=doc_download&amp;gid=2332" TargetMode="External"/><Relationship Id="rId9" Type="http://schemas.openxmlformats.org/officeDocument/2006/relationships/hyperlink" Target="https://www.bis.doc.gov/index.php/component/docman/?task=doc_download&amp;gid=233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CCL</a:t>
            </a:r>
            <a:r>
              <a:rPr lang="en-US" baseline="0" dirty="0"/>
              <a:t> Categories: </a:t>
            </a:r>
          </a:p>
          <a:p>
            <a:endParaRPr lang="en-US" baseline="0" dirty="0"/>
          </a:p>
          <a:p>
            <a:r>
              <a:rPr kumimoji="1" lang="en-US" sz="1600" u="none" strike="noStrike" kern="1200" dirty="0">
                <a:solidFill>
                  <a:schemeClr val="tx1"/>
                </a:solidFill>
                <a:effectLst/>
                <a:latin typeface="Arial" charset="0"/>
                <a:ea typeface="+mn-ea"/>
                <a:cs typeface="+mn-cs"/>
                <a:hlinkClick r:id="rId3"/>
              </a:rPr>
              <a:t>Category 0 - Nuclear Materials Facilities &amp; Equipment [and Miscellaneous Items]</a:t>
            </a:r>
            <a:endParaRPr lang="en-US" dirty="0">
              <a:effectLst/>
            </a:endParaRPr>
          </a:p>
          <a:p>
            <a:r>
              <a:rPr lang="en-US" dirty="0">
                <a:effectLst/>
              </a:rPr>
              <a:t>2018-10-29</a:t>
            </a:r>
          </a:p>
          <a:p>
            <a:r>
              <a:rPr kumimoji="1" lang="en-US" sz="1600" u="none" strike="noStrike" kern="1200" dirty="0">
                <a:solidFill>
                  <a:schemeClr val="tx1"/>
                </a:solidFill>
                <a:effectLst/>
                <a:latin typeface="Arial" charset="0"/>
                <a:ea typeface="+mn-ea"/>
                <a:cs typeface="+mn-cs"/>
                <a:hlinkClick r:id="rId4"/>
              </a:rPr>
              <a:t>Category 1 - Materials Chemicals Microorganisms and Toxins</a:t>
            </a:r>
            <a:endParaRPr lang="en-US" dirty="0">
              <a:effectLst/>
            </a:endParaRPr>
          </a:p>
          <a:p>
            <a:r>
              <a:rPr lang="en-US" dirty="0">
                <a:effectLst/>
              </a:rPr>
              <a:t>2018-10-29</a:t>
            </a:r>
          </a:p>
          <a:p>
            <a:r>
              <a:rPr kumimoji="1" lang="en-US" sz="1600" u="none" strike="noStrike" kern="1200" dirty="0">
                <a:solidFill>
                  <a:schemeClr val="tx1"/>
                </a:solidFill>
                <a:effectLst/>
                <a:latin typeface="Arial" charset="0"/>
                <a:ea typeface="+mn-ea"/>
                <a:cs typeface="+mn-cs"/>
                <a:hlinkClick r:id="rId5"/>
              </a:rPr>
              <a:t>Category 2 - Materials Processing</a:t>
            </a:r>
            <a:endParaRPr lang="en-US" dirty="0">
              <a:effectLst/>
            </a:endParaRPr>
          </a:p>
          <a:p>
            <a:r>
              <a:rPr lang="en-US" dirty="0">
                <a:effectLst/>
              </a:rPr>
              <a:t>2018-10-29</a:t>
            </a:r>
          </a:p>
          <a:p>
            <a:r>
              <a:rPr kumimoji="1" lang="en-US" sz="1600" u="none" strike="noStrike" kern="1200" dirty="0">
                <a:solidFill>
                  <a:schemeClr val="tx1"/>
                </a:solidFill>
                <a:effectLst/>
                <a:latin typeface="Arial" charset="0"/>
                <a:ea typeface="+mn-ea"/>
                <a:cs typeface="+mn-cs"/>
                <a:hlinkClick r:id="rId6"/>
              </a:rPr>
              <a:t>Category 3 - Electronics Design Development and Production</a:t>
            </a:r>
            <a:endParaRPr lang="en-US" dirty="0">
              <a:effectLst/>
            </a:endParaRPr>
          </a:p>
          <a:p>
            <a:r>
              <a:rPr lang="en-US" dirty="0">
                <a:effectLst/>
              </a:rPr>
              <a:t>2019-05-23</a:t>
            </a:r>
          </a:p>
          <a:p>
            <a:r>
              <a:rPr kumimoji="1" lang="en-US" sz="1600" u="none" strike="noStrike" kern="1200" dirty="0">
                <a:solidFill>
                  <a:schemeClr val="tx1"/>
                </a:solidFill>
                <a:effectLst/>
                <a:latin typeface="Arial" charset="0"/>
                <a:ea typeface="+mn-ea"/>
                <a:cs typeface="+mn-cs"/>
                <a:hlinkClick r:id="rId7"/>
              </a:rPr>
              <a:t>Category 4 - Computers</a:t>
            </a:r>
            <a:endParaRPr lang="en-US" dirty="0">
              <a:effectLst/>
            </a:endParaRPr>
          </a:p>
          <a:p>
            <a:r>
              <a:rPr lang="en-US" dirty="0">
                <a:effectLst/>
              </a:rPr>
              <a:t>2018-10-29</a:t>
            </a:r>
          </a:p>
          <a:p>
            <a:r>
              <a:rPr kumimoji="1" lang="en-US" sz="1600" u="none" strike="noStrike" kern="1200" dirty="0">
                <a:solidFill>
                  <a:schemeClr val="tx1"/>
                </a:solidFill>
                <a:effectLst/>
                <a:latin typeface="Arial" charset="0"/>
                <a:ea typeface="+mn-ea"/>
                <a:cs typeface="+mn-cs"/>
                <a:hlinkClick r:id="rId8"/>
              </a:rPr>
              <a:t>Category 5 Part 1 - Telecommunications</a:t>
            </a:r>
            <a:endParaRPr lang="en-US" dirty="0">
              <a:effectLst/>
            </a:endParaRPr>
          </a:p>
          <a:p>
            <a:r>
              <a:rPr lang="en-US" dirty="0">
                <a:effectLst/>
              </a:rPr>
              <a:t>2018-10-29</a:t>
            </a:r>
          </a:p>
          <a:p>
            <a:r>
              <a:rPr kumimoji="1" lang="en-US" sz="1600" u="none" strike="noStrike" kern="1200" dirty="0">
                <a:solidFill>
                  <a:schemeClr val="tx1"/>
                </a:solidFill>
                <a:effectLst/>
                <a:latin typeface="Arial" charset="0"/>
                <a:ea typeface="+mn-ea"/>
                <a:cs typeface="+mn-cs"/>
                <a:hlinkClick r:id="rId9"/>
              </a:rPr>
              <a:t>Category 5 Part 2 - Information Security</a:t>
            </a:r>
            <a:endParaRPr lang="en-US" dirty="0">
              <a:effectLst/>
            </a:endParaRPr>
          </a:p>
          <a:p>
            <a:r>
              <a:rPr lang="en-US" dirty="0">
                <a:effectLst/>
              </a:rPr>
              <a:t>2019-05-23</a:t>
            </a:r>
          </a:p>
          <a:p>
            <a:r>
              <a:rPr kumimoji="1" lang="en-US" sz="1600" u="none" strike="noStrike" kern="1200" dirty="0">
                <a:solidFill>
                  <a:schemeClr val="tx1"/>
                </a:solidFill>
                <a:effectLst/>
                <a:latin typeface="Arial" charset="0"/>
                <a:ea typeface="+mn-ea"/>
                <a:cs typeface="+mn-cs"/>
                <a:hlinkClick r:id="rId10"/>
              </a:rPr>
              <a:t>Category 6 - Sensors and Lasers</a:t>
            </a:r>
            <a:endParaRPr lang="en-US" dirty="0">
              <a:effectLst/>
            </a:endParaRPr>
          </a:p>
          <a:p>
            <a:r>
              <a:rPr lang="en-US" dirty="0">
                <a:effectLst/>
              </a:rPr>
              <a:t>2019-05-23</a:t>
            </a:r>
          </a:p>
          <a:p>
            <a:r>
              <a:rPr kumimoji="1" lang="en-US" sz="1600" u="none" strike="noStrike" kern="1200" dirty="0">
                <a:solidFill>
                  <a:schemeClr val="tx1"/>
                </a:solidFill>
                <a:effectLst/>
                <a:latin typeface="Arial" charset="0"/>
                <a:ea typeface="+mn-ea"/>
                <a:cs typeface="+mn-cs"/>
                <a:hlinkClick r:id="rId11"/>
              </a:rPr>
              <a:t>Category 7 - Navigation and Avionics</a:t>
            </a:r>
            <a:endParaRPr lang="en-US" dirty="0">
              <a:effectLst/>
            </a:endParaRPr>
          </a:p>
          <a:p>
            <a:r>
              <a:rPr lang="en-US" dirty="0">
                <a:effectLst/>
              </a:rPr>
              <a:t>2018-12-20</a:t>
            </a:r>
          </a:p>
          <a:p>
            <a:r>
              <a:rPr kumimoji="1" lang="en-US" sz="1600" u="none" strike="noStrike" kern="1200" dirty="0">
                <a:solidFill>
                  <a:schemeClr val="tx1"/>
                </a:solidFill>
                <a:effectLst/>
                <a:latin typeface="Arial" charset="0"/>
                <a:ea typeface="+mn-ea"/>
                <a:cs typeface="+mn-cs"/>
                <a:hlinkClick r:id="rId12"/>
              </a:rPr>
              <a:t>Category 8 - Marine</a:t>
            </a:r>
            <a:endParaRPr lang="en-US" dirty="0">
              <a:effectLst/>
            </a:endParaRPr>
          </a:p>
          <a:p>
            <a:r>
              <a:rPr lang="en-US" dirty="0">
                <a:effectLst/>
              </a:rPr>
              <a:t>2018-01-08</a:t>
            </a:r>
          </a:p>
          <a:p>
            <a:r>
              <a:rPr kumimoji="1" lang="en-US" sz="1600" u="none" strike="noStrike" kern="1200" dirty="0">
                <a:solidFill>
                  <a:schemeClr val="tx1"/>
                </a:solidFill>
                <a:effectLst/>
                <a:latin typeface="Arial" charset="0"/>
                <a:ea typeface="+mn-ea"/>
                <a:cs typeface="+mn-cs"/>
                <a:hlinkClick r:id="rId13"/>
              </a:rPr>
              <a:t>Category 9 - Aerospace and Propulsion</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428635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Restriction on export 600</a:t>
            </a:r>
            <a:r>
              <a:rPr lang="en-US" baseline="0" dirty="0"/>
              <a:t> series items to China</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69320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 creating a trainer for a foreign aircraft or other platform</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 modifying software to the needs of a foreign customer</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51771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2B13A05-05B5-46E8-96EC-96362DDA1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E077847-27D3-474F-8E02-F2E58340A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EB7761AB-7564-4696-BCF6-2352BA752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023533-C545-4A25-A8D4-27286DDCEE75}"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37416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E3A27EC-86C9-464A-BCCB-BA7B84FB9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BE7EDEF-AF76-4ED4-A7AA-BE047BFE09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a:extLst>
              <a:ext uri="{FF2B5EF4-FFF2-40B4-BE49-F238E27FC236}">
                <a16:creationId xmlns:a16="http://schemas.microsoft.com/office/drawing/2014/main" id="{CD33432A-D0E5-40B1-ADE8-9D87E053B6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BD1B3E-AFE5-4C54-AD8F-A30821492E3B}" type="slidenum">
              <a:rPr lang="en-US" altLang="en-US" smtClean="0"/>
              <a:pPr/>
              <a:t>27</a:t>
            </a:fld>
            <a:endParaRPr lang="en-US" altLang="en-US"/>
          </a:p>
        </p:txBody>
      </p:sp>
    </p:spTree>
    <p:extLst>
      <p:ext uri="{BB962C8B-B14F-4D97-AF65-F5344CB8AC3E}">
        <p14:creationId xmlns:p14="http://schemas.microsoft.com/office/powerpoint/2010/main" val="257266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972DB58-596B-4B43-9D9C-F0910DC67D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02FBAE7-0C9A-459C-96CD-9FC5C16E2A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87401BCB-2592-4517-A8D8-D5804FD454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1B99A3-E419-41A9-AA3A-E42ED39D2DB3}" type="slidenum">
              <a:rPr lang="en-US" altLang="en-US" smtClean="0"/>
              <a:pPr/>
              <a:t>35</a:t>
            </a:fld>
            <a:endParaRPr lang="en-US" altLang="en-US"/>
          </a:p>
        </p:txBody>
      </p:sp>
    </p:spTree>
    <p:extLst>
      <p:ext uri="{BB962C8B-B14F-4D97-AF65-F5344CB8AC3E}">
        <p14:creationId xmlns:p14="http://schemas.microsoft.com/office/powerpoint/2010/main" val="196284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753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releases</a:t>
            </a:r>
            <a:r>
              <a:rPr lang="en-US" baseline="0" dirty="0"/>
              <a:t> under the EAR</a:t>
            </a:r>
          </a:p>
          <a:p>
            <a:r>
              <a:rPr lang="en-US" baseline="0" dirty="0"/>
              <a:t>Same concepts reflected in both definitions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263683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dirty="0">
                <a:cs typeface="Times New Roman" pitchFamily="18" charset="0"/>
              </a:rPr>
              <a:t>“Equivalent” is defined to mean form has been modified solely for fit purposes.</a:t>
            </a:r>
          </a:p>
          <a:p>
            <a:pPr lvl="1" eaLnBrk="1" hangingPunct="1"/>
            <a:r>
              <a:rPr lang="en-US" dirty="0">
                <a:cs typeface="Times New Roman" pitchFamily="18" charset="0"/>
              </a:rPr>
              <a:t>“Production” means all production stages, such as product engineering, manufacture, integration, assembly (mounting), inspection, testing and quality assurance.</a:t>
            </a:r>
          </a:p>
          <a:p>
            <a:pPr lvl="1" eaLnBrk="1" hangingPunct="1"/>
            <a:r>
              <a:rPr lang="en-US" dirty="0">
                <a:cs typeface="Times New Roman" pitchFamily="18" charset="0"/>
              </a:rPr>
              <a:t>“Development” is related to all stages prior to serial production, such as: design, design research, design analyses, design concepts, assembly and testing of prototypes, pilot production schemes, design data, process of transforming design data into a product, configuration, design, integration design, layouts.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358751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54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C8D6DF3-177F-4C42-AB32-613C3BCD3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3F8D9A56-1F9F-417E-AC2C-26E4955916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Benefits include protecting proprietary information for companies</a:t>
            </a:r>
          </a:p>
        </p:txBody>
      </p:sp>
    </p:spTree>
    <p:extLst>
      <p:ext uri="{BB962C8B-B14F-4D97-AF65-F5344CB8AC3E}">
        <p14:creationId xmlns:p14="http://schemas.microsoft.com/office/powerpoint/2010/main" val="277787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dirty="0">
                <a:cs typeface="Times New Roman" pitchFamily="18" charset="0"/>
              </a:rPr>
              <a:t>Must have documents contemporaneous with development</a:t>
            </a:r>
          </a:p>
          <a:p>
            <a:pPr lvl="1">
              <a:spcBef>
                <a:spcPts val="0"/>
              </a:spcBef>
              <a:spcAft>
                <a:spcPts val="600"/>
              </a:spcAft>
            </a:pPr>
            <a:r>
              <a:rPr lang="en-US" b="1" u="sng" dirty="0">
                <a:cs typeface="Times New Roman" pitchFamily="18" charset="0"/>
              </a:rPr>
              <a:t>Contemporaneous</a:t>
            </a:r>
            <a:r>
              <a:rPr lang="en-US" dirty="0">
                <a:cs typeface="Times New Roman" pitchFamily="18" charset="0"/>
              </a:rPr>
              <a:t> documentation:</a:t>
            </a:r>
          </a:p>
          <a:p>
            <a:pPr lvl="2">
              <a:spcBef>
                <a:spcPts val="0"/>
              </a:spcBef>
              <a:spcAft>
                <a:spcPts val="600"/>
              </a:spcAft>
            </a:pPr>
            <a:r>
              <a:rPr lang="en-US" sz="2000" dirty="0">
                <a:cs typeface="Times New Roman" pitchFamily="18" charset="0"/>
              </a:rPr>
              <a:t>Design information, marketing plans, declarations in patent applications, or contracts</a:t>
            </a:r>
            <a:endParaRPr lang="en-US" sz="1600" dirty="0">
              <a:cs typeface="+mn-cs"/>
            </a:endParaRPr>
          </a:p>
          <a:p>
            <a:pPr lvl="1"/>
            <a:r>
              <a:rPr lang="en-US" sz="2000" dirty="0"/>
              <a:t>If you invoke a release, you need to be able to support the decision</a:t>
            </a:r>
          </a:p>
          <a:p>
            <a:pPr lvl="1"/>
            <a:r>
              <a:rPr lang="en-US" sz="2000" dirty="0"/>
              <a:t>Maintain a record</a:t>
            </a:r>
            <a:endParaRPr lang="en-US" sz="2000" dirty="0">
              <a:cs typeface="Times New Roman"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279405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kern="1200" dirty="0">
                <a:solidFill>
                  <a:schemeClr val="tx1"/>
                </a:solidFill>
                <a:effectLst/>
                <a:latin typeface="Arial" charset="0"/>
                <a:ea typeface="+mn-ea"/>
                <a:cs typeface="+mn-cs"/>
              </a:rPr>
              <a:t>120.50   Release.</a:t>
            </a:r>
          </a:p>
          <a:p>
            <a:r>
              <a:rPr kumimoji="1" lang="en-US" sz="1600" b="0" i="0" kern="1200" dirty="0">
                <a:solidFill>
                  <a:schemeClr val="tx1"/>
                </a:solidFill>
                <a:effectLst/>
                <a:latin typeface="Arial" charset="0"/>
                <a:ea typeface="+mn-ea"/>
                <a:cs typeface="+mn-cs"/>
              </a:rPr>
              <a:t>(a) Technical data is released through:</a:t>
            </a:r>
          </a:p>
          <a:p>
            <a:r>
              <a:rPr kumimoji="1" lang="en-US" sz="1600" b="0" i="0" kern="1200" dirty="0">
                <a:solidFill>
                  <a:schemeClr val="tx1"/>
                </a:solidFill>
                <a:effectLst/>
                <a:latin typeface="Arial" charset="0"/>
                <a:ea typeface="+mn-ea"/>
                <a:cs typeface="+mn-cs"/>
              </a:rPr>
              <a:t>(1) Visual or other inspection by foreign persons of a defense article that reveals technical data to a foreign person;</a:t>
            </a:r>
          </a:p>
          <a:p>
            <a:r>
              <a:rPr kumimoji="1" lang="en-US" sz="1600" b="0" i="0" kern="1200" dirty="0">
                <a:solidFill>
                  <a:schemeClr val="tx1"/>
                </a:solidFill>
                <a:effectLst/>
                <a:latin typeface="Arial" charset="0"/>
                <a:ea typeface="+mn-ea"/>
                <a:cs typeface="+mn-cs"/>
              </a:rPr>
              <a:t>(2) Oral or written exchanges with foreign persons of technical data in the United States or abroad;</a:t>
            </a:r>
          </a:p>
          <a:p>
            <a:r>
              <a:rPr kumimoji="1" lang="en-US" sz="1600" b="0" i="0" kern="1200" dirty="0">
                <a:solidFill>
                  <a:schemeClr val="tx1"/>
                </a:solidFill>
                <a:effectLst/>
                <a:latin typeface="Arial" charset="0"/>
                <a:ea typeface="+mn-ea"/>
                <a:cs typeface="+mn-cs"/>
              </a:rPr>
              <a:t>(3) The use of access information to cause or enable a foreign person, including yourself, to access, view, or possess unencrypted technical data; or</a:t>
            </a:r>
          </a:p>
          <a:p>
            <a:r>
              <a:rPr kumimoji="1" lang="en-US" sz="1600" b="0" i="0" kern="1200" dirty="0">
                <a:solidFill>
                  <a:schemeClr val="tx1"/>
                </a:solidFill>
                <a:effectLst/>
                <a:latin typeface="Arial" charset="0"/>
                <a:ea typeface="+mn-ea"/>
                <a:cs typeface="+mn-cs"/>
              </a:rPr>
              <a:t>(4) The use of access information to cause technical data outside of the United States to be in unencrypted form.</a:t>
            </a:r>
          </a:p>
          <a:p>
            <a:r>
              <a:rPr kumimoji="1" lang="en-US" sz="1600" b="0" i="0" kern="1200" dirty="0">
                <a:solidFill>
                  <a:schemeClr val="tx1"/>
                </a:solidFill>
                <a:effectLst/>
                <a:latin typeface="Arial" charset="0"/>
                <a:ea typeface="+mn-ea"/>
                <a:cs typeface="+mn-cs"/>
              </a:rPr>
              <a:t>(b) Authorization for a release of technical data to a foreign person is required to provide access information to that foreign person, if that access </a:t>
            </a:r>
            <a:r>
              <a:rPr kumimoji="1" lang="en-US" sz="1600" b="0" i="0" kern="1200" dirty="0" err="1">
                <a:solidFill>
                  <a:schemeClr val="tx1"/>
                </a:solidFill>
                <a:effectLst/>
                <a:latin typeface="Arial" charset="0"/>
                <a:ea typeface="+mn-ea"/>
                <a:cs typeface="+mn-cs"/>
              </a:rPr>
              <a:t>infor</a:t>
            </a:r>
            <a:endParaRPr kumimoji="1" lang="en-US" sz="16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269184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from the EAR perspective, a foreign person must actually access controlled technology for an export to have occurred, i.e., opened the network file, not merely received theoretical access to it.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203017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Narrow" panose="020B0606020202030204" pitchFamily="34" charset="0"/>
                <a:ea typeface="ＭＳ Ｐゴシック" panose="020B0600070205080204" pitchFamily="34" charset="-128"/>
              </a:rPr>
              <a:t>“U.S. person” and “foreign person” are the same as under the ITAR except that: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Under the EAR “last in time” citizenship governs.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Under the ITAR, all countries in which the foreign person has held or holds citizenship or permanent residency govern</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2386034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2288389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3200" dirty="0">
                <a:latin typeface="Arial Narrow" panose="020B0606020202030204" pitchFamily="34" charset="0"/>
                <a:ea typeface="ＭＳ Ｐゴシック" panose="020B0600070205080204" pitchFamily="34" charset="-128"/>
              </a:rPr>
              <a:t>Citizenship vs. Nationality</a:t>
            </a:r>
          </a:p>
          <a:p>
            <a:pPr lvl="1" eaLnBrk="1" hangingPunct="1"/>
            <a:r>
              <a:rPr lang="en-US" altLang="en-US" sz="2800" dirty="0">
                <a:solidFill>
                  <a:schemeClr val="tx1"/>
                </a:solidFill>
                <a:latin typeface="Arial Narrow" panose="020B0606020202030204" pitchFamily="34" charset="0"/>
                <a:ea typeface="ＭＳ Ｐゴシック" panose="020B0600070205080204" pitchFamily="34" charset="-128"/>
              </a:rPr>
              <a:t>Citizenship is a legal status that varies by the law of each country.</a:t>
            </a:r>
          </a:p>
          <a:p>
            <a:pPr lvl="1" eaLnBrk="1" hangingPunct="1"/>
            <a:r>
              <a:rPr lang="en-US" altLang="en-US" sz="2800" dirty="0">
                <a:solidFill>
                  <a:schemeClr val="tx1"/>
                </a:solidFill>
                <a:latin typeface="Arial Narrow" panose="020B0606020202030204" pitchFamily="34" charset="0"/>
                <a:ea typeface="ＭＳ Ｐゴシック" panose="020B0600070205080204" pitchFamily="34" charset="-128"/>
              </a:rPr>
              <a:t>Nationality is a concept used by DDTC to cover country of birth and ties back to that country as well as citizenship</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777033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F108496-7F38-4ABD-9D75-F848A7F47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E7CEB3E-3407-4573-91D8-53CFFF616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941F0A84-E39D-4E18-A642-E58CDE1D5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67480F-7B8D-4BA1-8B1A-BECD94701958}" type="slidenum">
              <a:rPr lang="en-US" altLang="en-US" smtClean="0"/>
              <a:pPr/>
              <a:t>55</a:t>
            </a:fld>
            <a:endParaRPr lang="en-US" altLang="en-US"/>
          </a:p>
        </p:txBody>
      </p:sp>
    </p:spTree>
    <p:extLst>
      <p:ext uri="{BB962C8B-B14F-4D97-AF65-F5344CB8AC3E}">
        <p14:creationId xmlns:p14="http://schemas.microsoft.com/office/powerpoint/2010/main" val="4116076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29, 2020 – China, Venezuela</a:t>
            </a:r>
            <a:r>
              <a:rPr lang="en-US" baseline="0" dirty="0"/>
              <a:t> and Russia Military end-use and end-user license requirement.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54165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685FBC1-12DD-4017-ADB2-5B337C538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77EAD2F-375E-484E-AB9A-6ED7991A97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157431F4-63BC-4FA9-A548-4BBB08608E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461E4F-CD80-4A17-A314-7CF9B7FF7103}" type="slidenum">
              <a:rPr lang="en-US" altLang="en-US" smtClean="0"/>
              <a:pPr/>
              <a:t>60</a:t>
            </a:fld>
            <a:endParaRPr lang="en-US" altLang="en-US"/>
          </a:p>
        </p:txBody>
      </p:sp>
    </p:spTree>
    <p:extLst>
      <p:ext uri="{BB962C8B-B14F-4D97-AF65-F5344CB8AC3E}">
        <p14:creationId xmlns:p14="http://schemas.microsoft.com/office/powerpoint/2010/main" val="191770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Huawei</a:t>
            </a:r>
            <a:r>
              <a:rPr lang="en-US" baseline="0" dirty="0"/>
              <a:t> and 69 entities on entities list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45701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of potentially controlled transactions: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Installation of aircraft trainer in Qatar</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Shipment of terrain generation software to the U.K. to a foreign subsidiary</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Demonstrations of simulation software to foreign persons, including at trade shows such as I/ITSEC</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165557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Memoranda</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Notes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Correspondence</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Contracts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Invitations to bid</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Books of account</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Financial records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3128164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30D5291-85DA-4409-8A91-EE5EE86DE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EE6D209D-A9BB-4E0C-9C78-38A55F4E5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id="{B5BCD643-9D53-4713-91A4-115ABDF74F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712E6E-E5B1-4552-AD4B-D07F68D5B0F7}" type="slidenum">
              <a:rPr lang="en-US" altLang="en-US" smtClean="0">
                <a:latin typeface="Arial" panose="020B0604020202020204" pitchFamily="34" charset="0"/>
              </a:rPr>
              <a:pPr>
                <a:spcBef>
                  <a:spcPct val="0"/>
                </a:spcBef>
              </a:pPr>
              <a:t>70</a:t>
            </a:fld>
            <a:endParaRPr lang="en-US" altLang="en-US">
              <a:latin typeface="Arial" panose="020B0604020202020204" pitchFamily="34" charset="0"/>
            </a:endParaRPr>
          </a:p>
        </p:txBody>
      </p:sp>
    </p:spTree>
    <p:extLst>
      <p:ext uri="{BB962C8B-B14F-4D97-AF65-F5344CB8AC3E}">
        <p14:creationId xmlns:p14="http://schemas.microsoft.com/office/powerpoint/2010/main" val="237545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61392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91256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D02E934-6716-4003-BE64-BFBDD810E1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8B0A103D-9FE7-48ED-8E8B-825667275A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Export Control Reform</a:t>
            </a:r>
            <a:r>
              <a:rPr lang="en-US" altLang="en-US" baseline="0" dirty="0"/>
              <a:t> Act (passed August 13, 2018) requires BIS to identify Emerging Technologies essential to national security and implement controls.</a:t>
            </a:r>
            <a:endParaRPr lang="en-US" altLang="en-US" dirty="0"/>
          </a:p>
        </p:txBody>
      </p:sp>
    </p:spTree>
    <p:extLst>
      <p:ext uri="{BB962C8B-B14F-4D97-AF65-F5344CB8AC3E}">
        <p14:creationId xmlns:p14="http://schemas.microsoft.com/office/powerpoint/2010/main" val="363697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minimis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52117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C711FA2-FDF8-4250-892A-975758CEB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EF1C17E-312D-4785-814A-E711D7F2B4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896C1FEA-B420-4DB2-B5C3-F5866A101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403BBA-3830-4FEF-8475-36671748916C}" type="slidenum">
              <a:rPr lang="en-US" altLang="en-US" smtClean="0"/>
              <a:pPr/>
              <a:t>18</a:t>
            </a:fld>
            <a:endParaRPr lang="en-US" altLang="en-US"/>
          </a:p>
        </p:txBody>
      </p:sp>
    </p:spTree>
    <p:extLst>
      <p:ext uri="{BB962C8B-B14F-4D97-AF65-F5344CB8AC3E}">
        <p14:creationId xmlns:p14="http://schemas.microsoft.com/office/powerpoint/2010/main" val="295839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2DE89EC-5ADA-4FE3-B6AD-C32A7434C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9C6C79E-171D-4902-9836-021693207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3D565DDC-6BA2-4157-AE96-67DFA1F95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E797F-D071-4972-AA3C-F2EC765828F9}" type="slidenum">
              <a:rPr lang="en-US" altLang="en-US" smtClean="0"/>
              <a:pPr/>
              <a:t>19</a:t>
            </a:fld>
            <a:endParaRPr lang="en-US" altLang="en-US"/>
          </a:p>
        </p:txBody>
      </p:sp>
    </p:spTree>
    <p:extLst>
      <p:ext uri="{BB962C8B-B14F-4D97-AF65-F5344CB8AC3E}">
        <p14:creationId xmlns:p14="http://schemas.microsoft.com/office/powerpoint/2010/main" val="15601674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17" name="Picture 16">
            <a:extLst>
              <a:ext uri="{FF2B5EF4-FFF2-40B4-BE49-F238E27FC236}">
                <a16:creationId xmlns:a16="http://schemas.microsoft.com/office/drawing/2014/main" id="{3464FB08-3377-BC46-A43E-CA75C9B331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ommons.wikimedia.org/wiki/File:AB5-K8_Gas_Bearing_Assembly.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is.doc.gov/index.php/export-control-classification-interactive-tool" TargetMode="External"/><Relationship Id="rId2" Type="http://schemas.openxmlformats.org/officeDocument/2006/relationships/hyperlink" Target="http://pmddtc.state.gov/licensing/dt_OrderofReview.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pmddtc.state.gov/commodity_jurisdiction/determinatio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reamstime.com/stock-photos-flags-world-globe-arrow-vector-illustration-image33069853"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export.gov/ecr/eg_main_100285.as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siaed.org/" TargetMode="External"/><Relationship Id="rId3" Type="http://schemas.openxmlformats.org/officeDocument/2006/relationships/hyperlink" Target="http://www.pmddtc.state.gov/" TargetMode="External"/><Relationship Id="rId7" Type="http://schemas.openxmlformats.org/officeDocument/2006/relationships/hyperlink" Target="http://elisa.osd.mil/Elisa_Results.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snapr.bis.doc.gov/snapr/" TargetMode="External"/><Relationship Id="rId5" Type="http://schemas.openxmlformats.org/officeDocument/2006/relationships/hyperlink" Target="http://www.bis.doc.gov/" TargetMode="External"/><Relationship Id="rId4" Type="http://schemas.openxmlformats.org/officeDocument/2006/relationships/hyperlink" Target="http://www.pmddtc.state.gov/DTRADE/index.html" TargetMode="External"/><Relationship Id="rId9" Type="http://schemas.openxmlformats.org/officeDocument/2006/relationships/hyperlink" Target="http://www.export.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defenceimages/4604399208"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virtualrealitypost.blogspot.com/p/history-of-vr-technology.html" TargetMode="External"/><Relationship Id="rId5" Type="http://schemas.openxmlformats.org/officeDocument/2006/relationships/image" Target="../media/image11.jpeg"/><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56793" y="2352650"/>
            <a:ext cx="10449813" cy="1229411"/>
          </a:xfrm>
        </p:spPr>
        <p:txBody>
          <a:bodyPr/>
          <a:lstStyle/>
          <a:p>
            <a:r>
              <a:rPr lang="en-US" dirty="0"/>
              <a:t>The Changing World of U.S. Export Controls 2020</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509562" y="3582061"/>
            <a:ext cx="8478838" cy="2003275"/>
          </a:xfrm>
        </p:spPr>
        <p:txBody>
          <a:bodyPr/>
          <a:lstStyle/>
          <a:p>
            <a:r>
              <a:rPr lang="en-US" dirty="0">
                <a:latin typeface="Arial Narrow" pitchFamily="34" charset="0"/>
              </a:rPr>
              <a:t>Darren Riley, Riley Trade Law PLLC</a:t>
            </a:r>
          </a:p>
          <a:p>
            <a:endParaRPr lang="en-US" dirty="0"/>
          </a:p>
        </p:txBody>
      </p:sp>
      <p:pic>
        <p:nvPicPr>
          <p:cNvPr id="4" name="Picture 3" descr="A close up of a sign&#10;&#10;Description automatically generated">
            <a:extLst>
              <a:ext uri="{FF2B5EF4-FFF2-40B4-BE49-F238E27FC236}">
                <a16:creationId xmlns:a16="http://schemas.microsoft.com/office/drawing/2014/main" id="{0980A65C-FD5A-4D1F-963A-FE34812AB7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550" y="4326773"/>
            <a:ext cx="3864062" cy="969397"/>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A911B475-A5ED-4793-9A2D-58C3C2AA033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10</a:t>
            </a:fld>
            <a:endParaRPr lang="en-US" altLang="en-US" sz="1600">
              <a:latin typeface="Arial" panose="020B0604020202020204" pitchFamily="34" charset="0"/>
              <a:ea typeface="ＭＳ Ｐゴシック" panose="020B0600070205080204" pitchFamily="34" charset="-128"/>
            </a:endParaRPr>
          </a:p>
        </p:txBody>
      </p:sp>
      <p:sp>
        <p:nvSpPr>
          <p:cNvPr id="54275" name="Rectangle 2">
            <a:extLst>
              <a:ext uri="{FF2B5EF4-FFF2-40B4-BE49-F238E27FC236}">
                <a16:creationId xmlns:a16="http://schemas.microsoft.com/office/drawing/2014/main" id="{B9794CC6-513A-40D2-8C24-1DB22376EB09}"/>
              </a:ext>
            </a:extLst>
          </p:cNvPr>
          <p:cNvSpPr>
            <a:spLocks noGrp="1" noChangeArrowheads="1"/>
          </p:cNvSpPr>
          <p:nvPr>
            <p:ph type="title"/>
          </p:nvPr>
        </p:nvSpPr>
        <p:spPr>
          <a:xfrm>
            <a:off x="182880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Articles</a:t>
            </a:r>
          </a:p>
        </p:txBody>
      </p:sp>
      <p:sp>
        <p:nvSpPr>
          <p:cNvPr id="54276" name="Rectangle 3">
            <a:extLst>
              <a:ext uri="{FF2B5EF4-FFF2-40B4-BE49-F238E27FC236}">
                <a16:creationId xmlns:a16="http://schemas.microsoft.com/office/drawing/2014/main" id="{5914CEF3-4B0E-48A3-BB54-48CB1B177F6F}"/>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 “defense article”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item or technical data designated on the U.S. Munitions List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It </a:t>
            </a:r>
            <a:r>
              <a:rPr lang="en-US" altLang="en-US" u="sng" dirty="0">
                <a:solidFill>
                  <a:schemeClr val="tx1"/>
                </a:solidFill>
                <a:latin typeface="Arial Narrow" panose="020B0606020202030204" pitchFamily="34" charset="0"/>
                <a:ea typeface="ＭＳ Ｐゴシック" panose="020B0600070205080204" pitchFamily="34" charset="-128"/>
              </a:rPr>
              <a:t>does not include</a:t>
            </a:r>
            <a:r>
              <a:rPr lang="en-US" altLang="en-US" dirty="0">
                <a:solidFill>
                  <a:schemeClr val="tx1"/>
                </a:solidFill>
                <a:latin typeface="Arial Narrow" panose="020B0606020202030204" pitchFamily="34" charset="0"/>
                <a:ea typeface="ＭＳ Ｐゴシック" panose="020B0600070205080204" pitchFamily="34" charset="-128"/>
              </a:rPr>
              <a:t> basic marketing information on function or purpose or general system descriptions – but it may cover demonstrations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Trade shows such as I/ITSEC</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Infrared scene generators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Missile launch trainers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that can be used to model or simulate battle management</a:t>
            </a:r>
          </a:p>
        </p:txBody>
      </p:sp>
    </p:spTree>
    <p:extLst>
      <p:ext uri="{BB962C8B-B14F-4D97-AF65-F5344CB8AC3E}">
        <p14:creationId xmlns:p14="http://schemas.microsoft.com/office/powerpoint/2010/main" val="12471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0BC44C66-2FF3-4847-95BB-B307729280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11</a:t>
            </a:fld>
            <a:endParaRPr lang="en-US" altLang="en-US" sz="1600">
              <a:latin typeface="Arial" panose="020B0604020202020204" pitchFamily="34" charset="0"/>
              <a:ea typeface="ＭＳ Ｐゴシック" panose="020B0600070205080204" pitchFamily="34" charset="-128"/>
            </a:endParaRPr>
          </a:p>
        </p:txBody>
      </p:sp>
      <p:sp>
        <p:nvSpPr>
          <p:cNvPr id="55299" name="Rectangle 2">
            <a:extLst>
              <a:ext uri="{FF2B5EF4-FFF2-40B4-BE49-F238E27FC236}">
                <a16:creationId xmlns:a16="http://schemas.microsoft.com/office/drawing/2014/main" id="{0D74B559-3394-4C57-B41C-B3F93C468DEE}"/>
              </a:ext>
            </a:extLst>
          </p:cNvPr>
          <p:cNvSpPr>
            <a:spLocks noGrp="1" noChangeArrowheads="1"/>
          </p:cNvSpPr>
          <p:nvPr>
            <p:ph type="title"/>
          </p:nvPr>
        </p:nvSpPr>
        <p:spPr>
          <a:xfrm>
            <a:off x="1970881" y="-122237"/>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5300" name="Rectangle 3">
            <a:extLst>
              <a:ext uri="{FF2B5EF4-FFF2-40B4-BE49-F238E27FC236}">
                <a16:creationId xmlns:a16="http://schemas.microsoft.com/office/drawing/2014/main" id="{82A1922C-9EEA-4900-9708-F3CE9B6A1E78}"/>
              </a:ext>
            </a:extLst>
          </p:cNvPr>
          <p:cNvSpPr>
            <a:spLocks noGrp="1" noChangeArrowheads="1"/>
          </p:cNvSpPr>
          <p:nvPr>
            <p:ph sz="quarter" idx="11"/>
          </p:nvPr>
        </p:nvSpPr>
        <p:spPr>
          <a:xfrm>
            <a:off x="479425" y="1046163"/>
            <a:ext cx="11250613" cy="5075237"/>
          </a:xfrm>
        </p:spPr>
        <p:txBody>
          <a:bodyPr/>
          <a:lstStyle/>
          <a:p>
            <a:pPr eaLnBrk="1" hangingPunct="1">
              <a:buFontTx/>
              <a:buNone/>
            </a:pPr>
            <a:endParaRPr lang="en-US" altLang="en-US" dirty="0">
              <a:latin typeface="Arial Narrow" panose="020B0606020202030204" pitchFamily="34" charset="0"/>
              <a:ea typeface="ＭＳ Ｐゴシック" panose="020B0600070205080204" pitchFamily="34" charset="-128"/>
            </a:endParaRPr>
          </a:p>
          <a:p>
            <a:pPr eaLnBrk="1" hangingPunct="1">
              <a:buFontTx/>
              <a:buNone/>
            </a:pPr>
            <a:r>
              <a:rPr lang="en-US" altLang="en-US" dirty="0">
                <a:latin typeface="Arial Narrow" panose="020B0606020202030204" pitchFamily="34" charset="0"/>
                <a:ea typeface="ＭＳ Ｐゴシック" panose="020B0600070205080204" pitchFamily="34" charset="-128"/>
              </a:rPr>
              <a:t>“Technical data” includes:</a:t>
            </a:r>
          </a:p>
          <a:p>
            <a:pPr lvl="1" eaLnBrk="1" hangingPunct="1">
              <a:buFont typeface="Arial Narrow" panose="020B0606020202030204" pitchFamily="34" charset="0"/>
              <a:buChar char="–"/>
            </a:pPr>
            <a:r>
              <a:rPr lang="en-US" altLang="en-US" dirty="0">
                <a:solidFill>
                  <a:schemeClr val="tx1"/>
                </a:solidFill>
                <a:latin typeface="Arial Narrow" panose="020B0606020202030204" pitchFamily="34" charset="0"/>
                <a:ea typeface="ＭＳ Ｐゴシック" panose="020B0600070205080204" pitchFamily="34" charset="-128"/>
              </a:rPr>
              <a:t>Information which is required for the design, development, production, manufacture, assembly, operation, repair, testing, maintenance, or modification of defense articles, including blueprints, drawings, photographs, plans, instructions or documentation – ITAR 120.10 </a:t>
            </a:r>
          </a:p>
        </p:txBody>
      </p:sp>
      <p:sp>
        <p:nvSpPr>
          <p:cNvPr id="120836" name="Text Box 4">
            <a:extLst>
              <a:ext uri="{FF2B5EF4-FFF2-40B4-BE49-F238E27FC236}">
                <a16:creationId xmlns:a16="http://schemas.microsoft.com/office/drawing/2014/main" id="{1ACEDFD1-54CF-4D44-BAF5-24872ADF6B4D}"/>
              </a:ext>
            </a:extLst>
          </p:cNvPr>
          <p:cNvSpPr txBox="1">
            <a:spLocks noChangeArrowheads="1"/>
          </p:cNvSpPr>
          <p:nvPr/>
        </p:nvSpPr>
        <p:spPr bwMode="auto">
          <a:xfrm rot="-562408">
            <a:off x="2684463" y="4216400"/>
            <a:ext cx="5989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If it is technical information related to a defense article it is “technical data”</a:t>
            </a:r>
          </a:p>
        </p:txBody>
      </p:sp>
    </p:spTree>
    <p:extLst>
      <p:ext uri="{BB962C8B-B14F-4D97-AF65-F5344CB8AC3E}">
        <p14:creationId xmlns:p14="http://schemas.microsoft.com/office/powerpoint/2010/main" val="3210287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2083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309109B3-F709-484B-B0FB-531A3FE9577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12</a:t>
            </a:fld>
            <a:endParaRPr lang="en-US" altLang="en-US" sz="1600">
              <a:latin typeface="Arial" panose="020B0604020202020204" pitchFamily="34" charset="0"/>
              <a:ea typeface="ＭＳ Ｐゴシック" panose="020B0600070205080204" pitchFamily="34" charset="-128"/>
            </a:endParaRPr>
          </a:p>
        </p:txBody>
      </p:sp>
      <p:sp>
        <p:nvSpPr>
          <p:cNvPr id="56323" name="Rectangle 2">
            <a:extLst>
              <a:ext uri="{FF2B5EF4-FFF2-40B4-BE49-F238E27FC236}">
                <a16:creationId xmlns:a16="http://schemas.microsoft.com/office/drawing/2014/main" id="{D9F391F5-CAF5-4EF7-BA67-03114BDF3514}"/>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6324" name="Rectangle 3">
            <a:extLst>
              <a:ext uri="{FF2B5EF4-FFF2-40B4-BE49-F238E27FC236}">
                <a16:creationId xmlns:a16="http://schemas.microsoft.com/office/drawing/2014/main" id="{7DDAD01B-EFAB-4854-9FF8-5C88AE06257F}"/>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“Technical Data” also includes: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Classified information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Software related to a defense article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General scientific, mathematical or engineering principles, and public domain information, is generally excluded BUT these categories are specifically defined and limited in the ITAR.</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Simulation software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operator manuals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Design documents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Technical proposals describing  your solution</a:t>
            </a:r>
          </a:p>
        </p:txBody>
      </p:sp>
    </p:spTree>
    <p:extLst>
      <p:ext uri="{BB962C8B-B14F-4D97-AF65-F5344CB8AC3E}">
        <p14:creationId xmlns:p14="http://schemas.microsoft.com/office/powerpoint/2010/main" val="269290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9A6E162-D2F2-455D-A128-263046C1377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13</a:t>
            </a:fld>
            <a:endParaRPr lang="en-US" altLang="en-US" sz="1600">
              <a:latin typeface="Arial" panose="020B0604020202020204" pitchFamily="34" charset="0"/>
              <a:ea typeface="ＭＳ Ｐゴシック" panose="020B0600070205080204" pitchFamily="34" charset="-128"/>
            </a:endParaRPr>
          </a:p>
        </p:txBody>
      </p:sp>
      <p:sp>
        <p:nvSpPr>
          <p:cNvPr id="58371" name="Rectangle 2">
            <a:extLst>
              <a:ext uri="{FF2B5EF4-FFF2-40B4-BE49-F238E27FC236}">
                <a16:creationId xmlns:a16="http://schemas.microsoft.com/office/drawing/2014/main" id="{027A8801-E40E-4563-8851-19964D52B0C5}"/>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8372" name="Rectangle 3">
            <a:extLst>
              <a:ext uri="{FF2B5EF4-FFF2-40B4-BE49-F238E27FC236}">
                <a16:creationId xmlns:a16="http://schemas.microsoft.com/office/drawing/2014/main" id="{1A891F96-42EC-449F-934D-5F6C42057C95}"/>
              </a:ext>
            </a:extLst>
          </p:cNvPr>
          <p:cNvSpPr>
            <a:spLocks noGrp="1" noChangeArrowheads="1"/>
          </p:cNvSpPr>
          <p:nvPr>
            <p:ph sz="quarter" idx="11"/>
          </p:nvPr>
        </p:nvSpPr>
        <p:spPr>
          <a:xfrm>
            <a:off x="479425" y="1046163"/>
            <a:ext cx="11250613" cy="5075237"/>
          </a:xfrm>
        </p:spPr>
        <p:txBody>
          <a:bodyPr/>
          <a:lstStyle/>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r>
              <a:rPr lang="en-US" altLang="en-US" dirty="0">
                <a:latin typeface="Arial Narrow" panose="020B0606020202030204" pitchFamily="34" charset="0"/>
                <a:ea typeface="ＭＳ Ｐゴシック" panose="020B0600070205080204" pitchFamily="34" charset="-128"/>
              </a:rPr>
              <a:t>A “defense service”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Furnishing of assistance (including training) to foreign persons, whether in the U.S. or abroad in the design, development, engineering, manufacture, production, assembly, testing, repair, maintenance, modification, operation, demilitarization, destruction, processing or use of defense articles – ITAR 120.9</a:t>
            </a:r>
          </a:p>
          <a:p>
            <a:pPr eaLnBrk="1" hangingPunct="1"/>
            <a:endParaRPr lang="en-US" altLang="en-US" dirty="0">
              <a:latin typeface="Arial Narrow" panose="020B0606020202030204" pitchFamily="34" charset="0"/>
              <a:ea typeface="ＭＳ Ｐゴシック" panose="020B0600070205080204" pitchFamily="34" charset="-128"/>
            </a:endParaRPr>
          </a:p>
        </p:txBody>
      </p:sp>
      <p:sp>
        <p:nvSpPr>
          <p:cNvPr id="122884" name="Text Box 4">
            <a:extLst>
              <a:ext uri="{FF2B5EF4-FFF2-40B4-BE49-F238E27FC236}">
                <a16:creationId xmlns:a16="http://schemas.microsoft.com/office/drawing/2014/main" id="{2E912C5E-5698-49B8-85FD-BC2BA550FDA9}"/>
              </a:ext>
            </a:extLst>
          </p:cNvPr>
          <p:cNvSpPr txBox="1">
            <a:spLocks noChangeArrowheads="1"/>
          </p:cNvSpPr>
          <p:nvPr/>
        </p:nvSpPr>
        <p:spPr bwMode="auto">
          <a:xfrm>
            <a:off x="2106613" y="4068763"/>
            <a:ext cx="8097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Translation – If you are helping a foreign person and it relates to any type of military product or application, it is likely an ITAR-controlled defense service.</a:t>
            </a:r>
          </a:p>
        </p:txBody>
      </p:sp>
    </p:spTree>
    <p:extLst>
      <p:ext uri="{BB962C8B-B14F-4D97-AF65-F5344CB8AC3E}">
        <p14:creationId xmlns:p14="http://schemas.microsoft.com/office/powerpoint/2010/main" val="385820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C9160DF4-D80B-412A-AD4A-636A281A837F}"/>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14</a:t>
            </a:fld>
            <a:endParaRPr lang="en-US" altLang="en-US" sz="1600">
              <a:latin typeface="Arial" panose="020B0604020202020204" pitchFamily="34" charset="0"/>
              <a:ea typeface="ＭＳ Ｐゴシック" panose="020B0600070205080204" pitchFamily="34" charset="-128"/>
            </a:endParaRPr>
          </a:p>
        </p:txBody>
      </p:sp>
      <p:sp>
        <p:nvSpPr>
          <p:cNvPr id="59395" name="Rectangle 2">
            <a:extLst>
              <a:ext uri="{FF2B5EF4-FFF2-40B4-BE49-F238E27FC236}">
                <a16:creationId xmlns:a16="http://schemas.microsoft.com/office/drawing/2014/main" id="{8EFAE77A-D1AC-418C-BFBE-0913FAB03AE6}"/>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9396" name="Rectangle 3">
            <a:extLst>
              <a:ext uri="{FF2B5EF4-FFF2-40B4-BE49-F238E27FC236}">
                <a16:creationId xmlns:a16="http://schemas.microsoft.com/office/drawing/2014/main" id="{CAA3CA6D-87C9-43CE-AC55-0EB9E9C66479}"/>
              </a:ext>
            </a:extLst>
          </p:cNvPr>
          <p:cNvSpPr>
            <a:spLocks noGrp="1" noChangeArrowheads="1"/>
          </p:cNvSpPr>
          <p:nvPr>
            <p:ph sz="quarter" idx="11"/>
          </p:nvPr>
        </p:nvSpPr>
        <p:spPr>
          <a:xfrm>
            <a:off x="470693" y="891381"/>
            <a:ext cx="11250613" cy="5075237"/>
          </a:xfrm>
        </p:spPr>
        <p:txBody>
          <a:bodyPr>
            <a:noAutofit/>
          </a:bodyPr>
          <a:lstStyle/>
          <a:p>
            <a:pPr eaLnBrk="1" hangingPunct="1">
              <a:defRPr/>
            </a:pPr>
            <a:r>
              <a:rPr lang="en-US" altLang="en-US" sz="2800" dirty="0">
                <a:latin typeface="Arial Narrow" panose="020B0606020202030204" pitchFamily="34" charset="0"/>
                <a:ea typeface="ＭＳ Ｐゴシック" panose="020B0600070205080204" pitchFamily="34" charset="-128"/>
              </a:rPr>
              <a:t>“Defense services” also include: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Furnishing to foreign persons of any technical data controlled under the ITAR</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Military training of foreign units and forces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Be aware that defense services may be provided on the basis of only public domain information!</a:t>
            </a:r>
          </a:p>
          <a:p>
            <a:pPr eaLnBrk="1" hangingPunct="1">
              <a:defRPr/>
            </a:pPr>
            <a:r>
              <a:rPr lang="en-US" altLang="en-US" sz="2800" dirty="0">
                <a:latin typeface="Arial Narrow" panose="020B0606020202030204" pitchFamily="34" charset="0"/>
                <a:ea typeface="ＭＳ Ｐゴシック" panose="020B0600070205080204" pitchFamily="34" charset="-128"/>
              </a:rPr>
              <a:t>Examples: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Technical support for simulation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Installation of equipment or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Training on use of a trainer</a:t>
            </a:r>
          </a:p>
        </p:txBody>
      </p:sp>
    </p:spTree>
    <p:extLst>
      <p:ext uri="{BB962C8B-B14F-4D97-AF65-F5344CB8AC3E}">
        <p14:creationId xmlns:p14="http://schemas.microsoft.com/office/powerpoint/2010/main" val="302213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15</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1874520" y="15240"/>
            <a:ext cx="7416800" cy="990600"/>
          </a:xfrm>
        </p:spPr>
        <p:txBody>
          <a:bodyPr/>
          <a:lstStyle/>
          <a:p>
            <a:pPr eaLnBrk="1" hangingPunct="1"/>
            <a:r>
              <a:rPr lang="en-US" altLang="en-US" dirty="0">
                <a:solidFill>
                  <a:schemeClr val="bg1"/>
                </a:solidFill>
                <a:ea typeface="ＭＳ Ｐゴシック" panose="020B0600070205080204" pitchFamily="34" charset="-128"/>
              </a:rPr>
              <a:t>ITAR and Simulation</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fontScale="92500" lnSpcReduction="20000"/>
          </a:bodyPr>
          <a:lstStyle/>
          <a:p>
            <a:pPr marL="457200" lvl="1" indent="-457200">
              <a:buClrTx/>
              <a:defRPr/>
            </a:pPr>
            <a:r>
              <a:rPr lang="en-US" altLang="en-US" sz="2600" dirty="0">
                <a:solidFill>
                  <a:schemeClr val="tx1"/>
                </a:solidFill>
                <a:latin typeface="Arial Narrow" panose="020B0606020202030204" pitchFamily="34" charset="0"/>
                <a:ea typeface="ＭＳ Ｐゴシック" panose="020B0600070205080204" pitchFamily="34" charset="-128"/>
              </a:rPr>
              <a:t>ITAR USML Category IX pre-Export </a:t>
            </a:r>
            <a:r>
              <a:rPr lang="en-US" altLang="en-US" sz="2600" dirty="0">
                <a:latin typeface="Arial Narrow" panose="020B0606020202030204" pitchFamily="34" charset="0"/>
                <a:ea typeface="ＭＳ Ｐゴシック" panose="020B0600070205080204" pitchFamily="34" charset="-128"/>
              </a:rPr>
              <a:t>C</a:t>
            </a:r>
            <a:r>
              <a:rPr lang="en-US" altLang="en-US" sz="2600" dirty="0">
                <a:solidFill>
                  <a:schemeClr val="tx1"/>
                </a:solidFill>
                <a:latin typeface="Arial Narrow" panose="020B0606020202030204" pitchFamily="34" charset="0"/>
                <a:ea typeface="ＭＳ Ｐゴシック" panose="020B0600070205080204" pitchFamily="34" charset="-128"/>
              </a:rPr>
              <a:t>ontrol Reform (ECR): </a:t>
            </a:r>
          </a:p>
          <a:p>
            <a:pPr marL="742950" lvl="2" indent="-342900" eaLnBrk="1" hangingPunct="1">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Training equipment specifically designed, modified, configured or adapted for military purposes; simulation devices for ITAR-controlled articles</a:t>
            </a:r>
          </a:p>
          <a:p>
            <a:pPr eaLnBrk="1" hangingPunct="1">
              <a:defRPr/>
            </a:pPr>
            <a:r>
              <a:rPr lang="en-US" altLang="en-US" sz="2600" dirty="0">
                <a:latin typeface="Arial Narrow" panose="020B0606020202030204" pitchFamily="34" charset="0"/>
                <a:ea typeface="ＭＳ Ｐゴシック" panose="020B0600070205080204" pitchFamily="34" charset="-128"/>
              </a:rPr>
              <a:t>ITAR USML Category IX post-ECR (excerpts):</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Devices that are mockups of articles enumerated in the ITAR subchapter used for maintenance training or disposal training for ordnance enumerated in this subchapter</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Air combat maneuvering instrumentation and ground stations therefor</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Physiological flight trainers for fighter aircraft or attack helicopters</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Radar trainers specially designed for training on radar controlled by USML Category XI</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Anti-submarine warfare trainers </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Missile launch trainers </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Radar target generators</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Infrared scene generators</a:t>
            </a:r>
          </a:p>
          <a:p>
            <a:pPr marL="800100" lvl="3" indent="-342900" eaLnBrk="1" hangingPunct="1">
              <a:buClr>
                <a:schemeClr val="tx1"/>
              </a:buClr>
              <a:buFont typeface="Wingdings" panose="05000000000000000000" pitchFamily="2" charset="2"/>
              <a:buChar char="Ø"/>
              <a:defRPr/>
            </a:pPr>
            <a:r>
              <a:rPr lang="en-US" altLang="en-US" sz="2400" dirty="0">
                <a:latin typeface="Arial Narrow" panose="020B0606020202030204" pitchFamily="34" charset="0"/>
                <a:ea typeface="ＭＳ Ｐゴシック" panose="020B0600070205080204" pitchFamily="34" charset="-128"/>
              </a:rPr>
              <a:t>Software that can be used to model or simulate battle management or military test scenarios/models or effects of weapons enumerated in the ITAR</a:t>
            </a:r>
          </a:p>
          <a:p>
            <a:pPr eaLnBrk="1" hangingPunct="1">
              <a:defRPr/>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9337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3B3E60-F0A7-430C-A458-8BAE611666F1}"/>
              </a:ext>
            </a:extLst>
          </p:cNvPr>
          <p:cNvSpPr txBox="1">
            <a:spLocks noGrp="1"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endParaRPr lang="en-US" altLang="en-US" sz="1200">
              <a:latin typeface="Arial" panose="020B0604020202020204" pitchFamily="34" charset="0"/>
            </a:endParaRPr>
          </a:p>
        </p:txBody>
      </p:sp>
      <p:sp>
        <p:nvSpPr>
          <p:cNvPr id="35843" name="Slide Number Placeholder 4">
            <a:extLst>
              <a:ext uri="{FF2B5EF4-FFF2-40B4-BE49-F238E27FC236}">
                <a16:creationId xmlns:a16="http://schemas.microsoft.com/office/drawing/2014/main" id="{AD4D02B6-FE31-42E9-8A53-D619382BF86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16</a:t>
            </a:fld>
            <a:endParaRPr lang="en-US" altLang="en-US" sz="1600">
              <a:latin typeface="Arial" panose="020B0604020202020204" pitchFamily="34" charset="0"/>
              <a:ea typeface="ＭＳ Ｐゴシック" panose="020B0600070205080204" pitchFamily="34" charset="-128"/>
            </a:endParaRPr>
          </a:p>
        </p:txBody>
      </p:sp>
      <p:sp>
        <p:nvSpPr>
          <p:cNvPr id="35844" name="Rectangle 2">
            <a:extLst>
              <a:ext uri="{FF2B5EF4-FFF2-40B4-BE49-F238E27FC236}">
                <a16:creationId xmlns:a16="http://schemas.microsoft.com/office/drawing/2014/main" id="{8E3C06B2-4D06-4247-8B3E-52DD822FC0A8}"/>
              </a:ext>
            </a:extLst>
          </p:cNvPr>
          <p:cNvSpPr>
            <a:spLocks noGrp="1" noChangeArrowheads="1"/>
          </p:cNvSpPr>
          <p:nvPr>
            <p:ph type="title"/>
          </p:nvPr>
        </p:nvSpPr>
        <p:spPr>
          <a:xfrm>
            <a:off x="1905000" y="55563"/>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7172" name="Rectangle 3">
            <a:extLst>
              <a:ext uri="{FF2B5EF4-FFF2-40B4-BE49-F238E27FC236}">
                <a16:creationId xmlns:a16="http://schemas.microsoft.com/office/drawing/2014/main" id="{3B431E17-4167-476C-A7BA-C0A223EAE336}"/>
              </a:ext>
            </a:extLst>
          </p:cNvPr>
          <p:cNvSpPr>
            <a:spLocks noGrp="1" noChangeArrowheads="1"/>
          </p:cNvSpPr>
          <p:nvPr>
            <p:ph sz="quarter" idx="11"/>
          </p:nvPr>
        </p:nvSpPr>
        <p:spPr>
          <a:xfrm>
            <a:off x="479425" y="1046163"/>
            <a:ext cx="11250613" cy="5075237"/>
          </a:xfrm>
        </p:spPr>
        <p:txBody>
          <a:bodyPr/>
          <a:lstStyle/>
          <a:p>
            <a:pPr>
              <a:defRPr/>
            </a:pPr>
            <a:r>
              <a:rPr lang="en-US" dirty="0">
                <a:latin typeface="Arial Narrow" panose="020B0606020202030204" pitchFamily="34" charset="0"/>
              </a:rPr>
              <a:t>Export Administration Regulations (EAR)</a:t>
            </a:r>
          </a:p>
          <a:p>
            <a:pPr marL="1009650" lvl="1" indent="-609600" eaLnBrk="1" hangingPunct="1">
              <a:defRPr/>
            </a:pPr>
            <a:r>
              <a:rPr lang="en-US" dirty="0">
                <a:solidFill>
                  <a:schemeClr val="tx1"/>
                </a:solidFill>
                <a:latin typeface="Arial Narrow" panose="020B0606020202030204" pitchFamily="34" charset="0"/>
              </a:rPr>
              <a:t>Administered by the Department of Commerce, Bureau of Industry and Security (BIS)</a:t>
            </a:r>
          </a:p>
          <a:p>
            <a:pPr marL="1009650" lvl="1" indent="-609600" eaLnBrk="1" hangingPunct="1">
              <a:defRPr/>
            </a:pPr>
            <a:r>
              <a:rPr lang="en-US" dirty="0">
                <a:solidFill>
                  <a:schemeClr val="tx1"/>
                </a:solidFill>
                <a:latin typeface="Arial Narrow" panose="020B0606020202030204" pitchFamily="34" charset="0"/>
              </a:rPr>
              <a:t>Control temporary and permanent exports and retransfers of equipment, materials, software and technology identified on the Commerce Control List (CCL) by Export Control Classification Number (ECCN) including some defense articles</a:t>
            </a:r>
          </a:p>
          <a:p>
            <a:pPr marL="990600" lvl="1" indent="-533400" eaLnBrk="1" hangingPunct="1">
              <a:defRPr/>
            </a:pPr>
            <a:r>
              <a:rPr lang="en-US" dirty="0">
                <a:solidFill>
                  <a:schemeClr val="tx1"/>
                </a:solidFill>
                <a:latin typeface="Arial Narrow" panose="020B0606020202030204" pitchFamily="34" charset="0"/>
              </a:rPr>
              <a:t>Examples: human rated centrifuges, equipment “specially designed” for military training not on the USML</a:t>
            </a:r>
          </a:p>
        </p:txBody>
      </p:sp>
      <p:pic>
        <p:nvPicPr>
          <p:cNvPr id="35846" name="Picture 3">
            <a:extLst>
              <a:ext uri="{FF2B5EF4-FFF2-40B4-BE49-F238E27FC236}">
                <a16:creationId xmlns:a16="http://schemas.microsoft.com/office/drawing/2014/main" id="{E44DE341-BE24-4901-B7E6-CA50086ED4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777" y="4784559"/>
            <a:ext cx="1463841" cy="14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0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92F26E16-A93B-4C79-A12C-BB64591D368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17</a:t>
            </a:fld>
            <a:endParaRPr lang="en-US" altLang="en-US" sz="1600">
              <a:latin typeface="Arial" panose="020B0604020202020204" pitchFamily="34" charset="0"/>
              <a:ea typeface="ＭＳ Ｐゴシック" panose="020B0600070205080204" pitchFamily="34" charset="-128"/>
            </a:endParaRPr>
          </a:p>
        </p:txBody>
      </p:sp>
      <p:sp>
        <p:nvSpPr>
          <p:cNvPr id="60419" name="Rectangle 2">
            <a:extLst>
              <a:ext uri="{FF2B5EF4-FFF2-40B4-BE49-F238E27FC236}">
                <a16:creationId xmlns:a16="http://schemas.microsoft.com/office/drawing/2014/main" id="{ACE797DD-2749-428B-A885-DEE23CA7055F}"/>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Scope of the EAR</a:t>
            </a:r>
          </a:p>
        </p:txBody>
      </p:sp>
      <p:sp>
        <p:nvSpPr>
          <p:cNvPr id="60420" name="Rectangle 3">
            <a:extLst>
              <a:ext uri="{FF2B5EF4-FFF2-40B4-BE49-F238E27FC236}">
                <a16:creationId xmlns:a16="http://schemas.microsoft.com/office/drawing/2014/main" id="{C74FF2BA-6B42-4F46-B3F3-7E4A2CF9361D}"/>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EAR 734</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t>
            </a:r>
            <a:r>
              <a:rPr lang="en-US" altLang="en-US" i="1" dirty="0">
                <a:solidFill>
                  <a:schemeClr val="tx1"/>
                </a:solidFill>
                <a:latin typeface="Arial Narrow" panose="020B0606020202030204" pitchFamily="34" charset="0"/>
                <a:ea typeface="ＭＳ Ｐゴシック" panose="020B0600070205080204" pitchFamily="34" charset="-128"/>
              </a:rPr>
              <a:t>Subject to the EAR</a:t>
            </a:r>
            <a:r>
              <a:rPr lang="en-US" altLang="en-US" dirty="0">
                <a:solidFill>
                  <a:schemeClr val="tx1"/>
                </a:solidFill>
                <a:latin typeface="Arial Narrow" panose="020B0606020202030204" pitchFamily="34" charset="0"/>
                <a:ea typeface="ＭＳ Ｐゴシック" panose="020B0600070205080204" pitchFamily="34" charset="-128"/>
              </a:rPr>
              <a:t>”:  Those items and activities over which BIS exercises regulatory jurisdiction under the EAR</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 the United States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 integrated into foreign products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Foreign-made products of U.S. origin technology</a:t>
            </a:r>
          </a:p>
          <a:p>
            <a:pPr eaLnBrk="1" hangingPunct="1"/>
            <a:r>
              <a:rPr lang="en-US" altLang="en-US" dirty="0">
                <a:latin typeface="Arial Narrow" panose="020B0606020202030204" pitchFamily="34" charset="0"/>
                <a:ea typeface="ＭＳ Ｐゴシック" panose="020B0600070205080204" pitchFamily="34" charset="-128"/>
              </a:rPr>
              <a:t>EAR 738 – Commerce Control List Overview &amp; Country Chart (Supplement No. 1)</a:t>
            </a:r>
          </a:p>
          <a:p>
            <a:pPr eaLnBrk="1" hangingPunct="1"/>
            <a:r>
              <a:rPr lang="en-US" altLang="en-US" dirty="0">
                <a:latin typeface="Arial Narrow" panose="020B0606020202030204" pitchFamily="34" charset="0"/>
                <a:ea typeface="ＭＳ Ｐゴシック" panose="020B0600070205080204" pitchFamily="34" charset="-128"/>
              </a:rPr>
              <a:t>EAR 774 – Commerce Control List</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9198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19955F4D-7165-4464-9FCB-FEB0538858F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18</a:t>
            </a:fld>
            <a:endParaRPr lang="en-US" altLang="en-US" sz="1600"/>
          </a:p>
        </p:txBody>
      </p:sp>
      <p:sp>
        <p:nvSpPr>
          <p:cNvPr id="65539" name="Title 1">
            <a:extLst>
              <a:ext uri="{FF2B5EF4-FFF2-40B4-BE49-F238E27FC236}">
                <a16:creationId xmlns:a16="http://schemas.microsoft.com/office/drawing/2014/main" id="{0EF1A8BE-1360-4F98-8E03-36EA06A4D91F}"/>
              </a:ext>
            </a:extLst>
          </p:cNvPr>
          <p:cNvSpPr>
            <a:spLocks noGrp="1"/>
          </p:cNvSpPr>
          <p:nvPr>
            <p:ph type="title"/>
          </p:nvPr>
        </p:nvSpPr>
        <p:spPr>
          <a:xfrm>
            <a:off x="1950720" y="-122237"/>
            <a:ext cx="7416800" cy="990600"/>
          </a:xfrm>
        </p:spPr>
        <p:txBody>
          <a:bodyPr/>
          <a:lstStyle/>
          <a:p>
            <a:pPr eaLnBrk="1" hangingPunct="1"/>
            <a:r>
              <a:rPr lang="en-US" altLang="en-US" dirty="0">
                <a:solidFill>
                  <a:schemeClr val="bg1"/>
                </a:solidFill>
              </a:rPr>
              <a:t>EAR Technology</a:t>
            </a:r>
          </a:p>
        </p:txBody>
      </p:sp>
      <p:sp>
        <p:nvSpPr>
          <p:cNvPr id="65540" name="Content Placeholder 2">
            <a:extLst>
              <a:ext uri="{FF2B5EF4-FFF2-40B4-BE49-F238E27FC236}">
                <a16:creationId xmlns:a16="http://schemas.microsoft.com/office/drawing/2014/main" id="{599934CA-82CD-43C6-B367-C4928D81BF5B}"/>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“Technology” consists of specific information necessary for the “development”, “production”, or “use” of a product. The information takes the form of ‘technical data’ or ‘technical assistance’.</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Similar to ITAR concept of technical data and defense service, but generally considered to be more narrow.</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A service is only controlled under the EAR if it involves an export of technology.</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Installation, for example, may not be controlled if you are not teaching a foreign person.</a:t>
            </a:r>
          </a:p>
        </p:txBody>
      </p:sp>
    </p:spTree>
    <p:extLst>
      <p:ext uri="{BB962C8B-B14F-4D97-AF65-F5344CB8AC3E}">
        <p14:creationId xmlns:p14="http://schemas.microsoft.com/office/powerpoint/2010/main" val="261513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a:extLst>
              <a:ext uri="{FF2B5EF4-FFF2-40B4-BE49-F238E27FC236}">
                <a16:creationId xmlns:a16="http://schemas.microsoft.com/office/drawing/2014/main" id="{D9257CC0-E8DF-4A7C-AC4D-AB2D31FFC0F8}"/>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19</a:t>
            </a:fld>
            <a:endParaRPr lang="en-US" altLang="en-US" sz="1600"/>
          </a:p>
        </p:txBody>
      </p:sp>
      <p:sp>
        <p:nvSpPr>
          <p:cNvPr id="67587" name="Title 1">
            <a:extLst>
              <a:ext uri="{FF2B5EF4-FFF2-40B4-BE49-F238E27FC236}">
                <a16:creationId xmlns:a16="http://schemas.microsoft.com/office/drawing/2014/main" id="{4DCF39B3-7BDB-46FA-A2FE-3371385EF492}"/>
              </a:ext>
            </a:extLst>
          </p:cNvPr>
          <p:cNvSpPr>
            <a:spLocks noGrp="1"/>
          </p:cNvSpPr>
          <p:nvPr>
            <p:ph type="title"/>
          </p:nvPr>
        </p:nvSpPr>
        <p:spPr>
          <a:xfrm>
            <a:off x="1874520" y="-122237"/>
            <a:ext cx="7416800" cy="990600"/>
          </a:xfrm>
        </p:spPr>
        <p:txBody>
          <a:bodyPr/>
          <a:lstStyle/>
          <a:p>
            <a:pPr eaLnBrk="1" hangingPunct="1"/>
            <a:r>
              <a:rPr lang="en-US" altLang="en-US" dirty="0">
                <a:solidFill>
                  <a:schemeClr val="bg1"/>
                </a:solidFill>
              </a:rPr>
              <a:t>EAR Technology</a:t>
            </a:r>
          </a:p>
        </p:txBody>
      </p:sp>
      <p:sp>
        <p:nvSpPr>
          <p:cNvPr id="67588" name="Content Placeholder 2">
            <a:extLst>
              <a:ext uri="{FF2B5EF4-FFF2-40B4-BE49-F238E27FC236}">
                <a16:creationId xmlns:a16="http://schemas.microsoft.com/office/drawing/2014/main" id="{C1726D84-4EF0-47F9-ADBA-7F3BB276A12A}"/>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it is possible to perform an ITAR-controlled defense service on purely EAR-controlled hardware/software. </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Modify an EAR-controlled trainer to incorporate specific battle management techniques?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Incorporate ITAR-controlled missile behaviors into an EAR-controlled trainer?</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Provide tactical training to a foreign military using EAR-controlled simulation software?</a:t>
            </a:r>
          </a:p>
        </p:txBody>
      </p:sp>
      <p:pic>
        <p:nvPicPr>
          <p:cNvPr id="67589" name="Picture 1">
            <a:extLst>
              <a:ext uri="{FF2B5EF4-FFF2-40B4-BE49-F238E27FC236}">
                <a16:creationId xmlns:a16="http://schemas.microsoft.com/office/drawing/2014/main" id="{07872B7A-3447-400E-B7A5-EAB762958D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211" y="4422336"/>
            <a:ext cx="1667577" cy="138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4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9D662FFF-5ABC-4E08-97EE-A275C30D049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a:t>
            </a:fld>
            <a:endParaRPr lang="en-US" altLang="en-US" sz="1600">
              <a:latin typeface="Arial" panose="020B0604020202020204" pitchFamily="34" charset="0"/>
              <a:ea typeface="ＭＳ Ｐゴシック" panose="020B0600070205080204" pitchFamily="34" charset="-128"/>
            </a:endParaRPr>
          </a:p>
        </p:txBody>
      </p:sp>
      <p:sp>
        <p:nvSpPr>
          <p:cNvPr id="24579" name="Rectangle 2">
            <a:extLst>
              <a:ext uri="{FF2B5EF4-FFF2-40B4-BE49-F238E27FC236}">
                <a16:creationId xmlns:a16="http://schemas.microsoft.com/office/drawing/2014/main" id="{B36EA5BE-EB07-4D63-8EB3-06952F9D75DF}"/>
              </a:ext>
            </a:extLst>
          </p:cNvPr>
          <p:cNvSpPr>
            <a:spLocks noGrp="1" noChangeArrowheads="1"/>
          </p:cNvSpPr>
          <p:nvPr>
            <p:ph type="title"/>
          </p:nvPr>
        </p:nvSpPr>
        <p:spPr>
          <a:xfrm>
            <a:off x="1874520" y="0"/>
            <a:ext cx="7416800" cy="990600"/>
          </a:xfrm>
        </p:spPr>
        <p:txBody>
          <a:bodyPr/>
          <a:lstStyle/>
          <a:p>
            <a:pPr eaLnBrk="1" hangingPunct="1"/>
            <a:r>
              <a:rPr lang="en-US" altLang="en-US" dirty="0">
                <a:solidFill>
                  <a:schemeClr val="bg1"/>
                </a:solidFill>
                <a:ea typeface="ＭＳ Ｐゴシック" panose="020B0600070205080204" pitchFamily="34" charset="-128"/>
              </a:rPr>
              <a:t>Learning Objectives</a:t>
            </a:r>
          </a:p>
        </p:txBody>
      </p:sp>
      <p:sp>
        <p:nvSpPr>
          <p:cNvPr id="112643" name="Rectangle 3">
            <a:extLst>
              <a:ext uri="{FF2B5EF4-FFF2-40B4-BE49-F238E27FC236}">
                <a16:creationId xmlns:a16="http://schemas.microsoft.com/office/drawing/2014/main" id="{812CC608-EBA4-4449-8F49-06D47AE43BD9}"/>
              </a:ext>
            </a:extLst>
          </p:cNvPr>
          <p:cNvSpPr>
            <a:spLocks noGrp="1" noChangeArrowheads="1"/>
          </p:cNvSpPr>
          <p:nvPr>
            <p:ph sz="quarter" idx="11"/>
          </p:nvPr>
        </p:nvSpPr>
        <p:spPr>
          <a:xfrm>
            <a:off x="479425" y="1046163"/>
            <a:ext cx="11250613" cy="5075237"/>
          </a:xfrm>
        </p:spPr>
        <p:txBody>
          <a:bodyPr/>
          <a:lstStyle/>
          <a:p>
            <a:pPr marL="514350" indent="-514350" eaLnBrk="1" hangingPunct="1">
              <a:buFont typeface="Wingdings" charset="2"/>
              <a:buChar char="Ø"/>
              <a:defRPr/>
            </a:pPr>
            <a:endParaRPr lang="en-US" dirty="0"/>
          </a:p>
          <a:p>
            <a:pPr lvl="0"/>
            <a:r>
              <a:rPr lang="en-US" sz="2400" dirty="0"/>
              <a:t>Develop awareness and the ability to identify and apply the requirements of the U.S. export laws that govern exports of simulation-related data, software, hardware and services to international transactions.</a:t>
            </a:r>
          </a:p>
          <a:p>
            <a:pPr lvl="0"/>
            <a:r>
              <a:rPr lang="en-US" sz="2400" dirty="0"/>
              <a:t>Develop a practical understanding of the Order of Review.</a:t>
            </a:r>
          </a:p>
          <a:p>
            <a:r>
              <a:rPr lang="en-US" sz="2400" dirty="0"/>
              <a:t>Identify business advantages in implementing export compliance systems to successfully address the requirements of the U.S. export laws.</a:t>
            </a:r>
          </a:p>
          <a:p>
            <a:pPr marL="0" indent="0" eaLnBrk="1" hangingPunct="1">
              <a:buNone/>
              <a:defRPr/>
            </a:pPr>
            <a:endParaRPr lang="en-US" sz="2400" dirty="0"/>
          </a:p>
          <a:p>
            <a:pPr marL="0" indent="0" eaLnBrk="1" hangingPunct="1">
              <a:buNone/>
              <a:defRPr/>
            </a:pPr>
            <a:endParaRPr lang="en-US" dirty="0"/>
          </a:p>
        </p:txBody>
      </p:sp>
    </p:spTree>
    <p:extLst>
      <p:ext uri="{BB962C8B-B14F-4D97-AF65-F5344CB8AC3E}">
        <p14:creationId xmlns:p14="http://schemas.microsoft.com/office/powerpoint/2010/main" val="43843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94BCDA3B-FD0E-463D-B3FE-8A9C518FDB0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20</a:t>
            </a:fld>
            <a:endParaRPr lang="en-US" altLang="en-US" sz="1600">
              <a:latin typeface="Arial" panose="020B0604020202020204" pitchFamily="34" charset="0"/>
              <a:ea typeface="ＭＳ Ｐゴシック" panose="020B0600070205080204" pitchFamily="34" charset="-128"/>
            </a:endParaRPr>
          </a:p>
        </p:txBody>
      </p:sp>
      <p:sp>
        <p:nvSpPr>
          <p:cNvPr id="61443" name="Rectangle 2">
            <a:extLst>
              <a:ext uri="{FF2B5EF4-FFF2-40B4-BE49-F238E27FC236}">
                <a16:creationId xmlns:a16="http://schemas.microsoft.com/office/drawing/2014/main" id="{1743A3A9-5C3C-458B-B7C0-B1B75B601C16}"/>
              </a:ext>
            </a:extLst>
          </p:cNvPr>
          <p:cNvSpPr>
            <a:spLocks noGrp="1" noChangeArrowheads="1"/>
          </p:cNvSpPr>
          <p:nvPr>
            <p:ph type="title"/>
          </p:nvPr>
        </p:nvSpPr>
        <p:spPr>
          <a:xfrm>
            <a:off x="1889760" y="55563"/>
            <a:ext cx="7416800" cy="990600"/>
          </a:xfrm>
        </p:spPr>
        <p:txBody>
          <a:bodyPr/>
          <a:lstStyle/>
          <a:p>
            <a:pPr eaLnBrk="1" hangingPunct="1"/>
            <a:r>
              <a:rPr lang="en-US" altLang="en-US" dirty="0">
                <a:solidFill>
                  <a:schemeClr val="bg1"/>
                </a:solidFill>
                <a:ea typeface="ＭＳ Ｐゴシック" panose="020B0600070205080204" pitchFamily="34" charset="-128"/>
              </a:rPr>
              <a:t>EAR Control</a:t>
            </a:r>
          </a:p>
        </p:txBody>
      </p:sp>
      <p:sp>
        <p:nvSpPr>
          <p:cNvPr id="61444" name="Rectangle 3">
            <a:extLst>
              <a:ext uri="{FF2B5EF4-FFF2-40B4-BE49-F238E27FC236}">
                <a16:creationId xmlns:a16="http://schemas.microsoft.com/office/drawing/2014/main" id="{3627CC36-7CE1-4264-8F40-0F7D97B8A1D7}"/>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Determining ECCN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Review general characteristics of the item and determine category on the CCL</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Consider CCL index</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Determine particular group</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Identify specific ECCN</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Ask the people with knowledge of the item</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If no ECCN fits, item may be EAR99</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“600 series” items are items moved from the ITAR and will be subject to more restrictive licensing (and no export to China)</a:t>
            </a: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47869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D74D4E77-F871-42B4-855E-31E572E9BA4B}"/>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21</a:t>
            </a:fld>
            <a:endParaRPr lang="en-US" altLang="en-US" sz="1600">
              <a:latin typeface="Arial" panose="020B0604020202020204" pitchFamily="34" charset="0"/>
              <a:ea typeface="ＭＳ Ｐゴシック" panose="020B0600070205080204" pitchFamily="34" charset="-128"/>
            </a:endParaRPr>
          </a:p>
        </p:txBody>
      </p:sp>
      <p:sp>
        <p:nvSpPr>
          <p:cNvPr id="62467" name="Rectangle 2">
            <a:extLst>
              <a:ext uri="{FF2B5EF4-FFF2-40B4-BE49-F238E27FC236}">
                <a16:creationId xmlns:a16="http://schemas.microsoft.com/office/drawing/2014/main" id="{61F2C036-742E-43D3-98E3-7B9E72B6E772}"/>
              </a:ext>
            </a:extLst>
          </p:cNvPr>
          <p:cNvSpPr>
            <a:spLocks noGrp="1" noChangeArrowheads="1"/>
          </p:cNvSpPr>
          <p:nvPr>
            <p:ph type="title"/>
          </p:nvPr>
        </p:nvSpPr>
        <p:spPr>
          <a:xfrm>
            <a:off x="2057400" y="-122237"/>
            <a:ext cx="7416800" cy="990600"/>
          </a:xfrm>
        </p:spPr>
        <p:txBody>
          <a:bodyPr/>
          <a:lstStyle/>
          <a:p>
            <a:pPr eaLnBrk="1" hangingPunct="1"/>
            <a:r>
              <a:rPr lang="en-US" altLang="en-US" dirty="0">
                <a:solidFill>
                  <a:schemeClr val="bg1"/>
                </a:solidFill>
                <a:ea typeface="ＭＳ Ｐゴシック" panose="020B0600070205080204" pitchFamily="34" charset="-128"/>
              </a:rPr>
              <a:t>EAR ECCNs</a:t>
            </a:r>
          </a:p>
        </p:txBody>
      </p:sp>
      <p:sp>
        <p:nvSpPr>
          <p:cNvPr id="62468" name="Rectangle 3">
            <a:extLst>
              <a:ext uri="{FF2B5EF4-FFF2-40B4-BE49-F238E27FC236}">
                <a16:creationId xmlns:a16="http://schemas.microsoft.com/office/drawing/2014/main" id="{6F404AD3-EDF7-4D97-99FF-1A486B7698E0}"/>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Each category organized into five groups (identified by letters A-E) controlled by the EAR:</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Equipment, Assemblies and Components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B: Test, Inspection and Production Equipment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C: Materials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D: Software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E: Technology</a:t>
            </a:r>
          </a:p>
          <a:p>
            <a:pPr eaLnBrk="1" hangingPunct="1"/>
            <a:r>
              <a:rPr lang="en-US" altLang="en-US" dirty="0">
                <a:latin typeface="Arial Narrow" panose="020B0606020202030204" pitchFamily="34" charset="0"/>
                <a:ea typeface="ＭＳ Ｐゴシック" panose="020B0600070205080204" pitchFamily="34" charset="-128"/>
              </a:rPr>
              <a:t>All defined in EAR 772.</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428485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782CF8BD-B4FA-48BB-B454-840874D02AD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22</a:t>
            </a:fld>
            <a:endParaRPr lang="en-US" altLang="en-US" sz="1600">
              <a:latin typeface="Arial" panose="020B0604020202020204" pitchFamily="34" charset="0"/>
            </a:endParaRPr>
          </a:p>
        </p:txBody>
      </p:sp>
      <p:sp>
        <p:nvSpPr>
          <p:cNvPr id="51203" name="Title 1">
            <a:extLst>
              <a:ext uri="{FF2B5EF4-FFF2-40B4-BE49-F238E27FC236}">
                <a16:creationId xmlns:a16="http://schemas.microsoft.com/office/drawing/2014/main" id="{3576F7FF-228F-481C-BA02-68ADEBB46DCC}"/>
              </a:ext>
            </a:extLst>
          </p:cNvPr>
          <p:cNvSpPr>
            <a:spLocks noGrp="1"/>
          </p:cNvSpPr>
          <p:nvPr>
            <p:ph type="title"/>
          </p:nvPr>
        </p:nvSpPr>
        <p:spPr>
          <a:xfrm>
            <a:off x="1911350" y="55563"/>
            <a:ext cx="7416800" cy="990600"/>
          </a:xfrm>
        </p:spPr>
        <p:txBody>
          <a:bodyPr/>
          <a:lstStyle/>
          <a:p>
            <a:pPr eaLnBrk="1" hangingPunct="1"/>
            <a:r>
              <a:rPr lang="en-US" altLang="en-US" dirty="0">
                <a:solidFill>
                  <a:schemeClr val="bg1"/>
                </a:solidFill>
              </a:rPr>
              <a:t>Sample ECCN - EAR</a:t>
            </a:r>
          </a:p>
        </p:txBody>
      </p:sp>
      <p:sp>
        <p:nvSpPr>
          <p:cNvPr id="51204" name="Content Placeholder 1">
            <a:extLst>
              <a:ext uri="{FF2B5EF4-FFF2-40B4-BE49-F238E27FC236}">
                <a16:creationId xmlns:a16="http://schemas.microsoft.com/office/drawing/2014/main" id="{E6889F7C-8019-4308-917A-9EF095C56508}"/>
              </a:ext>
            </a:extLst>
          </p:cNvPr>
          <p:cNvSpPr>
            <a:spLocks noGrp="1"/>
          </p:cNvSpPr>
          <p:nvPr>
            <p:ph sz="quarter" idx="11"/>
          </p:nvPr>
        </p:nvSpPr>
        <p:spPr>
          <a:xfrm>
            <a:off x="479425" y="1046163"/>
            <a:ext cx="11250613" cy="5075237"/>
          </a:xfrm>
        </p:spPr>
        <p:txBody>
          <a:bodyPr/>
          <a:lstStyle/>
          <a:p>
            <a:pPr marL="0" indent="0" eaLnBrk="1" hangingPunct="1">
              <a:buNone/>
            </a:pPr>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51205" name="TextBox 5">
            <a:extLst>
              <a:ext uri="{FF2B5EF4-FFF2-40B4-BE49-F238E27FC236}">
                <a16:creationId xmlns:a16="http://schemas.microsoft.com/office/drawing/2014/main" id="{FC16711F-9DFC-444F-B8F8-90B2E0029D78}"/>
              </a:ext>
            </a:extLst>
          </p:cNvPr>
          <p:cNvSpPr txBox="1">
            <a:spLocks noChangeArrowheads="1"/>
          </p:cNvSpPr>
          <p:nvPr/>
        </p:nvSpPr>
        <p:spPr bwMode="auto">
          <a:xfrm>
            <a:off x="1911350" y="1762125"/>
            <a:ext cx="419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spcBef>
                <a:spcPct val="0"/>
              </a:spcBef>
              <a:buClrTx/>
              <a:buSzTx/>
              <a:buFontTx/>
              <a:buNone/>
            </a:pPr>
            <a:r>
              <a:rPr lang="en-US" altLang="en-US" sz="1800" dirty="0">
                <a:latin typeface="Arial" panose="020B0604020202020204" pitchFamily="34" charset="0"/>
              </a:rPr>
              <a:t>“0” is the CCL Category</a:t>
            </a:r>
          </a:p>
          <a:p>
            <a:pPr>
              <a:spcBef>
                <a:spcPct val="0"/>
              </a:spcBef>
              <a:buClrTx/>
              <a:buSzTx/>
              <a:buFontTx/>
              <a:buNone/>
            </a:pPr>
            <a:r>
              <a:rPr lang="en-US" altLang="en-US" sz="1800" dirty="0">
                <a:latin typeface="Arial" panose="020B0604020202020204" pitchFamily="34" charset="0"/>
              </a:rPr>
              <a:t>“A” the Product Group</a:t>
            </a:r>
          </a:p>
          <a:p>
            <a:pPr>
              <a:spcBef>
                <a:spcPct val="0"/>
              </a:spcBef>
              <a:buClrTx/>
              <a:buSzTx/>
              <a:buFontTx/>
              <a:buNone/>
            </a:pPr>
            <a:r>
              <a:rPr lang="en-US" altLang="en-US" sz="1800" dirty="0">
                <a:latin typeface="Arial" panose="020B0604020202020204" pitchFamily="34" charset="0"/>
              </a:rPr>
              <a:t>	A -Systems, Equipment and 	Components</a:t>
            </a:r>
          </a:p>
          <a:p>
            <a:pPr>
              <a:spcBef>
                <a:spcPct val="0"/>
              </a:spcBef>
              <a:buClrTx/>
              <a:buSzTx/>
              <a:buFontTx/>
              <a:buNone/>
            </a:pPr>
            <a:r>
              <a:rPr lang="en-US" altLang="en-US" sz="1800" dirty="0">
                <a:latin typeface="Arial" panose="020B0604020202020204" pitchFamily="34" charset="0"/>
              </a:rPr>
              <a:t>	B - Test, Inspection and 	Production Equipment</a:t>
            </a:r>
          </a:p>
          <a:p>
            <a:pPr>
              <a:spcBef>
                <a:spcPct val="0"/>
              </a:spcBef>
              <a:buClrTx/>
              <a:buSzTx/>
              <a:buFontTx/>
              <a:buNone/>
            </a:pPr>
            <a:r>
              <a:rPr lang="en-US" altLang="en-US" sz="1800" dirty="0">
                <a:latin typeface="Arial" panose="020B0604020202020204" pitchFamily="34" charset="0"/>
              </a:rPr>
              <a:t>	C – Material</a:t>
            </a:r>
          </a:p>
          <a:p>
            <a:pPr>
              <a:spcBef>
                <a:spcPct val="0"/>
              </a:spcBef>
              <a:buClrTx/>
              <a:buSzTx/>
              <a:buFontTx/>
              <a:buNone/>
            </a:pPr>
            <a:r>
              <a:rPr lang="en-US" altLang="en-US" sz="1800" dirty="0">
                <a:latin typeface="Arial" panose="020B0604020202020204" pitchFamily="34" charset="0"/>
              </a:rPr>
              <a:t>	D - Software</a:t>
            </a:r>
          </a:p>
          <a:p>
            <a:pPr>
              <a:spcBef>
                <a:spcPct val="0"/>
              </a:spcBef>
              <a:buClrTx/>
              <a:buSzTx/>
              <a:buFontTx/>
              <a:buNone/>
            </a:pPr>
            <a:r>
              <a:rPr lang="en-US" altLang="en-US" sz="1800" dirty="0">
                <a:latin typeface="Arial" panose="020B0604020202020204" pitchFamily="34" charset="0"/>
              </a:rPr>
              <a:t>	E – Technology</a:t>
            </a:r>
          </a:p>
          <a:p>
            <a:pPr>
              <a:spcBef>
                <a:spcPct val="0"/>
              </a:spcBef>
              <a:buClrTx/>
              <a:buSzTx/>
              <a:buFontTx/>
              <a:buNone/>
            </a:pPr>
            <a:r>
              <a:rPr lang="en-US" altLang="en-US" sz="1800" dirty="0">
                <a:latin typeface="Arial" panose="020B0604020202020204" pitchFamily="34" charset="0"/>
              </a:rPr>
              <a:t>“6” indicates 600 series</a:t>
            </a:r>
          </a:p>
          <a:p>
            <a:pPr>
              <a:spcBef>
                <a:spcPct val="0"/>
              </a:spcBef>
              <a:buClrTx/>
              <a:buSzTx/>
              <a:buFontTx/>
              <a:buNone/>
            </a:pPr>
            <a:r>
              <a:rPr lang="en-US" altLang="en-US" sz="1800" dirty="0">
                <a:latin typeface="Arial" panose="020B0604020202020204" pitchFamily="34" charset="0"/>
              </a:rPr>
              <a:t>“14” generally tracks multilateral regime</a:t>
            </a:r>
          </a:p>
          <a:p>
            <a:pPr>
              <a:spcBef>
                <a:spcPct val="0"/>
              </a:spcBef>
              <a:buClrTx/>
              <a:buSzTx/>
              <a:buFontTx/>
              <a:buNone/>
            </a:pPr>
            <a:r>
              <a:rPr lang="en-US" altLang="en-US" sz="1800" dirty="0">
                <a:latin typeface="Arial" panose="020B0604020202020204" pitchFamily="34" charset="0"/>
              </a:rPr>
              <a:t>Identifies certain license exceptions, definitions and descriptions of controlled items</a:t>
            </a:r>
          </a:p>
        </p:txBody>
      </p:sp>
      <p:pic>
        <p:nvPicPr>
          <p:cNvPr id="51206" name="Picture 5">
            <a:extLst>
              <a:ext uri="{FF2B5EF4-FFF2-40B4-BE49-F238E27FC236}">
                <a16:creationId xmlns:a16="http://schemas.microsoft.com/office/drawing/2014/main" id="{EC8FDC6C-A04A-46A1-88E6-EE1EB5A14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9719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90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3A8F694C-3018-4EF0-B13B-FD8287E4BB9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23</a:t>
            </a:fld>
            <a:endParaRPr lang="en-US" altLang="en-US" sz="1600">
              <a:latin typeface="Arial" panose="020B0604020202020204" pitchFamily="34" charset="0"/>
            </a:endParaRPr>
          </a:p>
        </p:txBody>
      </p:sp>
      <p:sp>
        <p:nvSpPr>
          <p:cNvPr id="40963" name="Title 1">
            <a:extLst>
              <a:ext uri="{FF2B5EF4-FFF2-40B4-BE49-F238E27FC236}">
                <a16:creationId xmlns:a16="http://schemas.microsoft.com/office/drawing/2014/main" id="{CFC51021-A590-41CF-AFBA-C3A089CC13E4}"/>
              </a:ext>
            </a:extLst>
          </p:cNvPr>
          <p:cNvSpPr>
            <a:spLocks noGrp="1"/>
          </p:cNvSpPr>
          <p:nvPr>
            <p:ph type="title"/>
          </p:nvPr>
        </p:nvSpPr>
        <p:spPr>
          <a:xfrm>
            <a:off x="1920240" y="0"/>
            <a:ext cx="7416800" cy="990600"/>
          </a:xfrm>
        </p:spPr>
        <p:txBody>
          <a:bodyPr/>
          <a:lstStyle/>
          <a:p>
            <a:pPr eaLnBrk="1" hangingPunct="1"/>
            <a:r>
              <a:rPr lang="en-US" altLang="en-US" dirty="0">
                <a:solidFill>
                  <a:schemeClr val="bg1"/>
                </a:solidFill>
              </a:rPr>
              <a:t>EAR and Simulation</a:t>
            </a:r>
          </a:p>
        </p:txBody>
      </p:sp>
      <p:sp>
        <p:nvSpPr>
          <p:cNvPr id="40964" name="Content Placeholder 2">
            <a:extLst>
              <a:ext uri="{FF2B5EF4-FFF2-40B4-BE49-F238E27FC236}">
                <a16:creationId xmlns:a16="http://schemas.microsoft.com/office/drawing/2014/main" id="{E1AE2C14-0FCE-46B3-A7F6-5F0F332542D9}"/>
              </a:ext>
            </a:extLst>
          </p:cNvPr>
          <p:cNvSpPr>
            <a:spLocks noGrp="1"/>
          </p:cNvSpPr>
          <p:nvPr>
            <p:ph sz="quarter" idx="11"/>
          </p:nvPr>
        </p:nvSpPr>
        <p:spPr>
          <a:xfrm>
            <a:off x="470693" y="1180916"/>
            <a:ext cx="11250613" cy="5075237"/>
          </a:xfrm>
        </p:spPr>
        <p:txBody>
          <a:bodyPr/>
          <a:lstStyle/>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0A614 – Military Training Equipment</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“Equipment” “specially designed” for military training that is not enumerated or otherwise described in USML Category IX</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“This entry includes operational flight trainers, radar target trainers, flight simulators for aircraft classified under ECCN 9A610.a, human-rated centrifuges, instrument flight trainers for military aircraft, navigation trainers for military items, target equipment, armament trainers, military pilotless aircraft trainers, mobile training units and training “equipment” for ground military operation.”</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0D614 – Software related to military training equipment</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0E614 – Technology required for the development, production, operation, installation, maintenance, repair, overhaul, or refurbishing of commodities or software controlled by ECCNs 0A614, 0B614, or 0D614</a:t>
            </a:r>
          </a:p>
        </p:txBody>
      </p:sp>
    </p:spTree>
    <p:extLst>
      <p:ext uri="{BB962C8B-B14F-4D97-AF65-F5344CB8AC3E}">
        <p14:creationId xmlns:p14="http://schemas.microsoft.com/office/powerpoint/2010/main" val="397075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066F-2891-40A7-A3E9-EBA95F797572}"/>
              </a:ext>
            </a:extLst>
          </p:cNvPr>
          <p:cNvSpPr>
            <a:spLocks noGrp="1"/>
          </p:cNvSpPr>
          <p:nvPr>
            <p:ph type="title"/>
          </p:nvPr>
        </p:nvSpPr>
        <p:spPr>
          <a:xfrm>
            <a:off x="1751308" y="0"/>
            <a:ext cx="7416800" cy="990600"/>
          </a:xfrm>
        </p:spPr>
        <p:txBody>
          <a:bodyPr/>
          <a:lstStyle/>
          <a:p>
            <a:r>
              <a:rPr lang="en-US" altLang="en-US" dirty="0">
                <a:solidFill>
                  <a:schemeClr val="bg1"/>
                </a:solidFill>
                <a:ea typeface="ＭＳ Ｐゴシック" panose="020B0600070205080204" pitchFamily="34" charset="-128"/>
              </a:rPr>
              <a:t>Things to be Aware of:</a:t>
            </a:r>
            <a:endParaRPr lang="en-US" dirty="0"/>
          </a:p>
        </p:txBody>
      </p:sp>
      <p:sp>
        <p:nvSpPr>
          <p:cNvPr id="3" name="Content Placeholder 2">
            <a:extLst>
              <a:ext uri="{FF2B5EF4-FFF2-40B4-BE49-F238E27FC236}">
                <a16:creationId xmlns:a16="http://schemas.microsoft.com/office/drawing/2014/main" id="{397503DF-F0A2-4F37-8487-2FEC9CB1C9AD}"/>
              </a:ext>
            </a:extLst>
          </p:cNvPr>
          <p:cNvSpPr>
            <a:spLocks noGrp="1"/>
          </p:cNvSpPr>
          <p:nvPr>
            <p:ph sz="quarter" idx="11"/>
          </p:nvPr>
        </p:nvSpPr>
        <p:spPr/>
        <p:txBody>
          <a:bodyPr/>
          <a:lstStyle/>
          <a:p>
            <a:pPr eaLnBrk="1" hangingPunct="1"/>
            <a:r>
              <a:rPr lang="en-US" altLang="en-US" sz="2800" dirty="0">
                <a:latin typeface="Arial Narrow" panose="020B0606020202030204" pitchFamily="34" charset="0"/>
                <a:ea typeface="ＭＳ Ｐゴシック" panose="020B0600070205080204" pitchFamily="34" charset="-128"/>
              </a:rPr>
              <a:t>Foreign origin items in the U.S. or that include U.S. parts or technology, can be subject to the ITAR or EAR.</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Foreign subsidiaries?</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Foreign partners?</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Joint ventures?</a:t>
            </a:r>
          </a:p>
          <a:p>
            <a:pPr marL="609585" lvl="1" indent="0" eaLnBrk="1" hangingPunct="1">
              <a:buNone/>
            </a:pPr>
            <a:endParaRPr lang="en-US" altLang="en-US" sz="2400" dirty="0">
              <a:solidFill>
                <a:schemeClr val="tx1"/>
              </a:solidFill>
              <a:latin typeface="Arial Narrow" panose="020B0606020202030204" pitchFamily="34" charset="0"/>
              <a:ea typeface="ＭＳ Ｐゴシック" panose="020B0600070205080204" pitchFamily="34" charset="-128"/>
            </a:endParaRPr>
          </a:p>
          <a:p>
            <a:r>
              <a:rPr lang="en-US" altLang="en-US" dirty="0">
                <a:latin typeface="Arial Narrow" panose="020B0606020202030204" pitchFamily="34" charset="0"/>
                <a:ea typeface="ＭＳ Ｐゴシック" panose="020B0600070205080204" pitchFamily="34" charset="-128"/>
              </a:rPr>
              <a:t>If a U.S. person modifies a foreign technology that has military applications, that can also create ITAR or EAR control</a:t>
            </a:r>
            <a:endParaRPr lang="en-US" altLang="en-US" dirty="0">
              <a:solidFill>
                <a:schemeClr val="tx1"/>
              </a:solidFill>
              <a:latin typeface="Arial Narrow" panose="020B0606020202030204" pitchFamily="34" charset="0"/>
              <a:ea typeface="ＭＳ Ｐゴシック" panose="020B0600070205080204" pitchFamily="34" charset="-128"/>
            </a:endParaRPr>
          </a:p>
          <a:p>
            <a:endParaRPr lang="en-US" dirty="0"/>
          </a:p>
        </p:txBody>
      </p:sp>
      <p:pic>
        <p:nvPicPr>
          <p:cNvPr id="5" name="Picture 4" descr="A close up of a device&#10;&#10;Description generated with high confidence">
            <a:extLst>
              <a:ext uri="{FF2B5EF4-FFF2-40B4-BE49-F238E27FC236}">
                <a16:creationId xmlns:a16="http://schemas.microsoft.com/office/drawing/2014/main" id="{554ED689-52D4-4843-A1BA-E7D6C3E264C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112725" y="1661584"/>
            <a:ext cx="3350623" cy="1839518"/>
          </a:xfrm>
          <a:prstGeom prst="rect">
            <a:avLst/>
          </a:prstGeom>
        </p:spPr>
      </p:pic>
    </p:spTree>
    <p:extLst>
      <p:ext uri="{BB962C8B-B14F-4D97-AF65-F5344CB8AC3E}">
        <p14:creationId xmlns:p14="http://schemas.microsoft.com/office/powerpoint/2010/main" val="751506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08DF135D-2D41-4155-820B-020B2AED4E3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25</a:t>
            </a:fld>
            <a:endParaRPr lang="en-US" altLang="en-US" sz="1600">
              <a:latin typeface="Arial" panose="020B0604020202020204" pitchFamily="34" charset="0"/>
            </a:endParaRPr>
          </a:p>
        </p:txBody>
      </p:sp>
      <p:sp>
        <p:nvSpPr>
          <p:cNvPr id="46083" name="Title 1">
            <a:extLst>
              <a:ext uri="{FF2B5EF4-FFF2-40B4-BE49-F238E27FC236}">
                <a16:creationId xmlns:a16="http://schemas.microsoft.com/office/drawing/2014/main" id="{996C1F49-6E08-475A-AF04-0F54A7587258}"/>
              </a:ext>
            </a:extLst>
          </p:cNvPr>
          <p:cNvSpPr>
            <a:spLocks noGrp="1"/>
          </p:cNvSpPr>
          <p:nvPr>
            <p:ph type="title"/>
          </p:nvPr>
        </p:nvSpPr>
        <p:spPr>
          <a:xfrm>
            <a:off x="1950720" y="0"/>
            <a:ext cx="7416800" cy="990600"/>
          </a:xfrm>
        </p:spPr>
        <p:txBody>
          <a:bodyPr/>
          <a:lstStyle/>
          <a:p>
            <a:pPr eaLnBrk="1" hangingPunct="1"/>
            <a:r>
              <a:rPr lang="en-US" altLang="en-US" dirty="0">
                <a:solidFill>
                  <a:schemeClr val="bg1"/>
                </a:solidFill>
              </a:rPr>
              <a:t>Determining Export Control Jurisdiction</a:t>
            </a:r>
          </a:p>
        </p:txBody>
      </p:sp>
      <p:sp>
        <p:nvSpPr>
          <p:cNvPr id="3" name="Content Placeholder 2">
            <a:extLst>
              <a:ext uri="{FF2B5EF4-FFF2-40B4-BE49-F238E27FC236}">
                <a16:creationId xmlns:a16="http://schemas.microsoft.com/office/drawing/2014/main" id="{3857747C-0895-4276-A683-75DAB8685007}"/>
              </a:ext>
            </a:extLst>
          </p:cNvPr>
          <p:cNvSpPr>
            <a:spLocks noGrp="1"/>
          </p:cNvSpPr>
          <p:nvPr>
            <p:ph sz="quarter" idx="11"/>
          </p:nvPr>
        </p:nvSpPr>
        <p:spPr>
          <a:xfrm>
            <a:off x="479425" y="1046163"/>
            <a:ext cx="11250613" cy="5075237"/>
          </a:xfrm>
        </p:spPr>
        <p:txBody>
          <a:bodyPr>
            <a:normAutofit/>
          </a:bodyPr>
          <a:lstStyle/>
          <a:p>
            <a:pPr>
              <a:defRPr/>
            </a:pPr>
            <a:r>
              <a:rPr lang="en-US" dirty="0">
                <a:latin typeface="Arial Narrow" panose="020B0606020202030204" pitchFamily="34" charset="0"/>
              </a:rPr>
              <a:t>Which Regulations apply to the F-35 Cockpit Simulator System?</a:t>
            </a:r>
          </a:p>
          <a:p>
            <a:pPr>
              <a:defRPr/>
            </a:pPr>
            <a:r>
              <a:rPr lang="en-US" sz="2800" dirty="0">
                <a:latin typeface="Arial Narrow" panose="020B0606020202030204" pitchFamily="34" charset="0"/>
              </a:rPr>
              <a:t>The jurisdiction and classification process is governed by an “Order of Review”</a:t>
            </a:r>
          </a:p>
          <a:p>
            <a:pPr marL="742931" lvl="1" indent="-285743" eaLnBrk="1" hangingPunct="1">
              <a:defRPr/>
            </a:pPr>
            <a:r>
              <a:rPr lang="en-US" sz="2400" dirty="0">
                <a:solidFill>
                  <a:schemeClr val="tx1"/>
                </a:solidFill>
                <a:latin typeface="Arial Narrow" panose="020B0606020202030204" pitchFamily="34" charset="0"/>
              </a:rPr>
              <a:t>ITAR 121.1(b)(1)</a:t>
            </a:r>
          </a:p>
          <a:p>
            <a:pPr lvl="2" eaLnBrk="1" hangingPunct="1">
              <a:defRPr/>
            </a:pPr>
            <a:r>
              <a:rPr lang="en-US" sz="2200" dirty="0">
                <a:latin typeface="Arial Narrow" panose="020B0606020202030204" pitchFamily="34" charset="0"/>
              </a:rPr>
              <a:t>Online Decision Tool: </a:t>
            </a:r>
          </a:p>
          <a:p>
            <a:pPr marL="914400" lvl="2" indent="0" eaLnBrk="1" hangingPunct="1">
              <a:buFont typeface="Wingdings" charset="2"/>
              <a:buNone/>
              <a:defRPr/>
            </a:pPr>
            <a:r>
              <a:rPr lang="en-US" sz="2400" dirty="0">
                <a:hlinkClick r:id="rId2"/>
              </a:rPr>
              <a:t>http://pmddtc.state.gov/licensing/dt_OrderofReview.htm</a:t>
            </a:r>
            <a:endParaRPr lang="en-US" sz="2400" dirty="0"/>
          </a:p>
          <a:p>
            <a:pPr marL="742931" lvl="1" indent="-285743" eaLnBrk="1" hangingPunct="1">
              <a:defRPr/>
            </a:pPr>
            <a:r>
              <a:rPr lang="en-US" sz="2400" dirty="0">
                <a:solidFill>
                  <a:schemeClr val="tx1"/>
                </a:solidFill>
                <a:latin typeface="Arial Narrow" panose="020B0606020202030204" pitchFamily="34" charset="0"/>
              </a:rPr>
              <a:t>EAR 774 Supplement No. 4</a:t>
            </a:r>
          </a:p>
          <a:p>
            <a:pPr lvl="2" eaLnBrk="1" hangingPunct="1">
              <a:defRPr/>
            </a:pPr>
            <a:r>
              <a:rPr lang="en-US" sz="2200" dirty="0">
                <a:latin typeface="Arial Narrow" panose="020B0606020202030204" pitchFamily="34" charset="0"/>
              </a:rPr>
              <a:t>Online Decision Tool:</a:t>
            </a:r>
          </a:p>
          <a:p>
            <a:pPr marL="914400" lvl="2" indent="0" eaLnBrk="1" hangingPunct="1">
              <a:buFont typeface="Wingdings" charset="2"/>
              <a:buNone/>
              <a:defRPr/>
            </a:pPr>
            <a:r>
              <a:rPr lang="en-US" sz="2400" dirty="0">
                <a:hlinkClick r:id="rId3"/>
              </a:rPr>
              <a:t>http://www.bis.doc.gov/index.php/export-control-classification-interactive-tool</a:t>
            </a:r>
            <a:endParaRPr lang="en-US" sz="2400" dirty="0"/>
          </a:p>
          <a:p>
            <a:pPr>
              <a:defRPr/>
            </a:pPr>
            <a:r>
              <a:rPr lang="en-US" sz="2800" dirty="0">
                <a:latin typeface="Arial Narrow" panose="020B0606020202030204" pitchFamily="34" charset="0"/>
              </a:rPr>
              <a:t>The Order of Review defines the steps for reviewing the ITAR and then the EAR to assess jurisdiction and classification.</a:t>
            </a:r>
          </a:p>
          <a:p>
            <a:pPr marL="914400" lvl="2" indent="0" eaLnBrk="1" hangingPunct="1">
              <a:buFont typeface="Wingdings" charset="2"/>
              <a:buNone/>
              <a:defRPr/>
            </a:pPr>
            <a:endParaRPr lang="en-US" dirty="0"/>
          </a:p>
        </p:txBody>
      </p:sp>
    </p:spTree>
    <p:extLst>
      <p:ext uri="{BB962C8B-B14F-4D97-AF65-F5344CB8AC3E}">
        <p14:creationId xmlns:p14="http://schemas.microsoft.com/office/powerpoint/2010/main" val="92999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72BBE449-626C-4724-9C44-B27737FB0D8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26</a:t>
            </a:fld>
            <a:endParaRPr lang="en-US" altLang="en-US" sz="1600">
              <a:latin typeface="Arial" panose="020B0604020202020204" pitchFamily="34" charset="0"/>
              <a:ea typeface="ＭＳ Ｐゴシック" panose="020B0600070205080204" pitchFamily="34" charset="-128"/>
            </a:endParaRPr>
          </a:p>
        </p:txBody>
      </p:sp>
      <p:sp>
        <p:nvSpPr>
          <p:cNvPr id="44035" name="Rectangle 2">
            <a:extLst>
              <a:ext uri="{FF2B5EF4-FFF2-40B4-BE49-F238E27FC236}">
                <a16:creationId xmlns:a16="http://schemas.microsoft.com/office/drawing/2014/main" id="{30AA1CDD-9439-4EB4-A635-E6DAFE348784}"/>
              </a:ext>
            </a:extLst>
          </p:cNvPr>
          <p:cNvSpPr>
            <a:spLocks noGrp="1" noChangeArrowheads="1"/>
          </p:cNvSpPr>
          <p:nvPr>
            <p:ph type="title"/>
          </p:nvPr>
        </p:nvSpPr>
        <p:spPr>
          <a:xfrm>
            <a:off x="1981200" y="0"/>
            <a:ext cx="7416800" cy="990600"/>
          </a:xfrm>
        </p:spPr>
        <p:txBody>
          <a:bodyPr/>
          <a:lstStyle/>
          <a:p>
            <a:pPr eaLnBrk="1" hangingPunct="1"/>
            <a:r>
              <a:rPr lang="en-US" altLang="en-US" dirty="0">
                <a:solidFill>
                  <a:schemeClr val="bg1"/>
                </a:solidFill>
                <a:ea typeface="ＭＳ Ｐゴシック" panose="020B0600070205080204" pitchFamily="34" charset="-128"/>
              </a:rPr>
              <a:t>ITAR or EAR?</a:t>
            </a:r>
          </a:p>
        </p:txBody>
      </p:sp>
      <p:sp>
        <p:nvSpPr>
          <p:cNvPr id="44036" name="Rectangle 3">
            <a:extLst>
              <a:ext uri="{FF2B5EF4-FFF2-40B4-BE49-F238E27FC236}">
                <a16:creationId xmlns:a16="http://schemas.microsoft.com/office/drawing/2014/main" id="{3DBFAEE9-5DBD-4B34-A3C9-59FE65D89695}"/>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“Order of Review”</a:t>
            </a:r>
          </a:p>
        </p:txBody>
      </p:sp>
      <p:graphicFrame>
        <p:nvGraphicFramePr>
          <p:cNvPr id="5" name="Diagram 4">
            <a:extLst>
              <a:ext uri="{FF2B5EF4-FFF2-40B4-BE49-F238E27FC236}">
                <a16:creationId xmlns:a16="http://schemas.microsoft.com/office/drawing/2014/main" id="{BF421037-4A1E-4852-A4A9-E4DC9E0C23A4}"/>
              </a:ext>
            </a:extLst>
          </p:cNvPr>
          <p:cNvGraphicFramePr/>
          <p:nvPr/>
        </p:nvGraphicFramePr>
        <p:xfrm>
          <a:off x="3048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40" name="TextBox 7">
            <a:extLst>
              <a:ext uri="{FF2B5EF4-FFF2-40B4-BE49-F238E27FC236}">
                <a16:creationId xmlns:a16="http://schemas.microsoft.com/office/drawing/2014/main" id="{6D46BB77-7CC9-4A5A-9F8D-1D0D97B2C6CA}"/>
              </a:ext>
            </a:extLst>
          </p:cNvPr>
          <p:cNvSpPr txBox="1">
            <a:spLocks noChangeArrowheads="1"/>
          </p:cNvSpPr>
          <p:nvPr/>
        </p:nvSpPr>
        <p:spPr bwMode="auto">
          <a:xfrm>
            <a:off x="2667000" y="5791200"/>
            <a:ext cx="702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eaLnBrk="1" hangingPunct="1">
              <a:spcBef>
                <a:spcPct val="0"/>
              </a:spcBef>
              <a:buClrTx/>
              <a:buSzTx/>
              <a:buFontTx/>
              <a:buNone/>
            </a:pPr>
            <a:r>
              <a:rPr lang="en-US" altLang="en-US" sz="1600" dirty="0">
                <a:latin typeface="Arial" panose="020B0604020202020204" pitchFamily="34" charset="0"/>
              </a:rPr>
              <a:t>Only analyze “specially designed” if term is used in a catch-all paragraph</a:t>
            </a:r>
          </a:p>
        </p:txBody>
      </p:sp>
    </p:spTree>
    <p:extLst>
      <p:ext uri="{BB962C8B-B14F-4D97-AF65-F5344CB8AC3E}">
        <p14:creationId xmlns:p14="http://schemas.microsoft.com/office/powerpoint/2010/main" val="75052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99EC7B94-5B98-42CA-AB37-39DC99598CFF}"/>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27</a:t>
            </a:fld>
            <a:endParaRPr lang="en-US" altLang="en-US" sz="1600"/>
          </a:p>
        </p:txBody>
      </p:sp>
      <p:sp>
        <p:nvSpPr>
          <p:cNvPr id="47107" name="Title 1">
            <a:extLst>
              <a:ext uri="{FF2B5EF4-FFF2-40B4-BE49-F238E27FC236}">
                <a16:creationId xmlns:a16="http://schemas.microsoft.com/office/drawing/2014/main" id="{212DA8FD-E19D-4FCA-BDCE-FA502B9E68F8}"/>
              </a:ext>
            </a:extLst>
          </p:cNvPr>
          <p:cNvSpPr>
            <a:spLocks noGrp="1"/>
          </p:cNvSpPr>
          <p:nvPr>
            <p:ph type="title"/>
          </p:nvPr>
        </p:nvSpPr>
        <p:spPr>
          <a:xfrm>
            <a:off x="1905000" y="7936"/>
            <a:ext cx="7416800" cy="990600"/>
          </a:xfrm>
        </p:spPr>
        <p:txBody>
          <a:bodyPr/>
          <a:lstStyle/>
          <a:p>
            <a:pPr eaLnBrk="1" hangingPunct="1"/>
            <a:r>
              <a:rPr lang="en-US" altLang="en-US" dirty="0">
                <a:solidFill>
                  <a:schemeClr val="bg1"/>
                </a:solidFill>
              </a:rPr>
              <a:t>Jurisdiction/Classification</a:t>
            </a:r>
          </a:p>
        </p:txBody>
      </p:sp>
      <p:sp>
        <p:nvSpPr>
          <p:cNvPr id="3" name="Content Placeholder 2">
            <a:extLst>
              <a:ext uri="{FF2B5EF4-FFF2-40B4-BE49-F238E27FC236}">
                <a16:creationId xmlns:a16="http://schemas.microsoft.com/office/drawing/2014/main" id="{679B5F6C-F06D-4593-AA0B-5F572743E002}"/>
              </a:ext>
            </a:extLst>
          </p:cNvPr>
          <p:cNvSpPr>
            <a:spLocks noGrp="1"/>
          </p:cNvSpPr>
          <p:nvPr>
            <p:ph sz="quarter" idx="11"/>
          </p:nvPr>
        </p:nvSpPr>
        <p:spPr>
          <a:xfrm>
            <a:off x="566052" y="952500"/>
            <a:ext cx="11250613" cy="5075237"/>
          </a:xfrm>
        </p:spPr>
        <p:txBody>
          <a:bodyPr/>
          <a:lstStyle/>
          <a:p>
            <a:pPr>
              <a:defRPr/>
            </a:pPr>
            <a:r>
              <a:rPr lang="en-US" sz="2800" dirty="0">
                <a:latin typeface="Arial Narrow" panose="020B0606020202030204" pitchFamily="34" charset="0"/>
              </a:rPr>
              <a:t>Always review the ITAR first!</a:t>
            </a:r>
          </a:p>
          <a:p>
            <a:pPr marL="742931" lvl="1" indent="-285743" eaLnBrk="1" hangingPunct="1">
              <a:defRPr/>
            </a:pPr>
            <a:r>
              <a:rPr lang="en-US" sz="2400" dirty="0">
                <a:solidFill>
                  <a:schemeClr val="tx1"/>
                </a:solidFill>
                <a:latin typeface="Arial Narrow" panose="020B0606020202030204" pitchFamily="34" charset="0"/>
              </a:rPr>
              <a:t>Review the USML and determine whether any paragraph potentially captures your item.</a:t>
            </a:r>
          </a:p>
          <a:p>
            <a:pPr marL="742931" lvl="1" indent="-285743" eaLnBrk="1" hangingPunct="1">
              <a:defRPr/>
            </a:pPr>
            <a:r>
              <a:rPr lang="en-US" sz="2400" dirty="0">
                <a:solidFill>
                  <a:schemeClr val="tx1"/>
                </a:solidFill>
                <a:latin typeface="Arial Narrow" panose="020B0606020202030204" pitchFamily="34" charset="0"/>
              </a:rPr>
              <a:t>This may include applying the “specially designed” analysis.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If you are unable to determine whether the item is included on the USML, ITAR 120.4 allows the submission of a Commodity Jurisdiction request to DDTC.</a:t>
            </a:r>
          </a:p>
          <a:p>
            <a:pPr marL="876286" lvl="1" indent="-342900">
              <a:defRPr/>
            </a:pPr>
            <a:r>
              <a:rPr lang="en-US" sz="2400" dirty="0">
                <a:solidFill>
                  <a:schemeClr val="tx1"/>
                </a:solidFill>
                <a:latin typeface="Arial Narrow" panose="020B0606020202030204" pitchFamily="34" charset="0"/>
              </a:rPr>
              <a:t>New DECCS system for submission of CJs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DDTC CJ Determination Database may also be helpful:</a:t>
            </a:r>
          </a:p>
          <a:p>
            <a:pPr marL="0" indent="0" eaLnBrk="1" hangingPunct="1">
              <a:buFont typeface="Wingdings" panose="05000000000000000000" pitchFamily="2" charset="2"/>
              <a:buNone/>
              <a:defRPr/>
            </a:pPr>
            <a:r>
              <a:rPr lang="en-US" sz="2400" dirty="0">
                <a:hlinkClick r:id="rId3"/>
              </a:rPr>
              <a:t>http://pmddtc.state.gov/commodity_jurisdiction/determination.html</a:t>
            </a:r>
            <a:endParaRPr lang="en-US" sz="2400" dirty="0"/>
          </a:p>
          <a:p>
            <a:pPr marL="342892" indent="-342892" eaLnBrk="1" hangingPunct="1">
              <a:buFont typeface="Wingdings" charset="2"/>
              <a:buChar char="Ø"/>
              <a:defRPr/>
            </a:pPr>
            <a:endParaRPr lang="en-US" dirty="0"/>
          </a:p>
        </p:txBody>
      </p:sp>
    </p:spTree>
    <p:extLst>
      <p:ext uri="{BB962C8B-B14F-4D97-AF65-F5344CB8AC3E}">
        <p14:creationId xmlns:p14="http://schemas.microsoft.com/office/powerpoint/2010/main" val="5375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cap="small" dirty="0">
                <a:latin typeface="+mn-lt"/>
                <a:cs typeface="Times New Roman" pitchFamily="18" charset="0"/>
              </a:rPr>
              <a:t>Order of Review</a:t>
            </a:r>
          </a:p>
        </p:txBody>
      </p:sp>
      <p:sp>
        <p:nvSpPr>
          <p:cNvPr id="9219" name="Rectangle 3"/>
          <p:cNvSpPr>
            <a:spLocks noGrp="1" noChangeArrowheads="1"/>
          </p:cNvSpPr>
          <p:nvPr>
            <p:ph idx="1"/>
          </p:nvPr>
        </p:nvSpPr>
        <p:spPr>
          <a:xfrm>
            <a:off x="701040" y="1219200"/>
            <a:ext cx="8229600" cy="4419600"/>
          </a:xfrm>
        </p:spPr>
        <p:txBody>
          <a:bodyPr>
            <a:normAutofit/>
          </a:bodyPr>
          <a:lstStyle/>
          <a:p>
            <a:pPr eaLnBrk="1" hangingPunct="1"/>
            <a:r>
              <a:rPr lang="en-US" dirty="0">
                <a:cs typeface="Times New Roman" pitchFamily="18" charset="0"/>
              </a:rPr>
              <a:t>Is your item specifically enumerated within the United States Munitions List (USML)?</a:t>
            </a:r>
          </a:p>
          <a:p>
            <a:pPr lvl="1" eaLnBrk="1" hangingPunct="1"/>
            <a:r>
              <a:rPr lang="en-US" dirty="0">
                <a:cs typeface="Times New Roman" pitchFamily="18" charset="0"/>
              </a:rPr>
              <a:t>USML is divided into 21 categories, </a:t>
            </a:r>
            <a:r>
              <a:rPr lang="en-US" i="1" dirty="0">
                <a:cs typeface="Times New Roman" pitchFamily="18" charset="0"/>
              </a:rPr>
              <a:t>e.g.</a:t>
            </a:r>
            <a:r>
              <a:rPr lang="en-US" dirty="0">
                <a:cs typeface="Times New Roman" pitchFamily="18" charset="0"/>
              </a:rPr>
              <a:t>, Ground Vehicles </a:t>
            </a:r>
            <a:r>
              <a:rPr lang="en-US" dirty="0"/>
              <a:t>All USML Categories have been revised per ECR</a:t>
            </a:r>
            <a:endParaRPr lang="en-US" dirty="0">
              <a:cs typeface="Times New Roman" pitchFamily="18" charset="0"/>
            </a:endParaRPr>
          </a:p>
          <a:p>
            <a:pPr lvl="1" eaLnBrk="1" hangingPunct="1"/>
            <a:r>
              <a:rPr lang="en-US" dirty="0">
                <a:cs typeface="Times New Roman" pitchFamily="18" charset="0"/>
              </a:rPr>
              <a:t>Each category includes paragraphs for articles, technical data, and defense services</a:t>
            </a:r>
          </a:p>
          <a:p>
            <a:pPr lvl="1" eaLnBrk="1" hangingPunct="1"/>
            <a:r>
              <a:rPr lang="en-US" dirty="0">
                <a:cs typeface="Times New Roman" pitchFamily="18" charset="0"/>
              </a:rPr>
              <a:t>Review each category to determine whether your item is specifically listed (“enumerated”)</a:t>
            </a:r>
          </a:p>
          <a:p>
            <a:pPr lvl="2"/>
            <a:r>
              <a:rPr lang="en-US" dirty="0">
                <a:cs typeface="Times New Roman" pitchFamily="18" charset="0"/>
              </a:rPr>
              <a:t>If yes, your analysis is complete and the item is ITAR controlled</a:t>
            </a:r>
            <a:endParaRPr lang="en-US" sz="28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28</a:t>
            </a:fld>
            <a:endParaRPr lang="en-US" dirty="0">
              <a:solidFill>
                <a:srgbClr val="FFFFFF"/>
              </a:solidFill>
            </a:endParaRPr>
          </a:p>
        </p:txBody>
      </p:sp>
      <p:pic>
        <p:nvPicPr>
          <p:cNvPr id="2" name="Picture 1">
            <a:extLst>
              <a:ext uri="{FF2B5EF4-FFF2-40B4-BE49-F238E27FC236}">
                <a16:creationId xmlns:a16="http://schemas.microsoft.com/office/drawing/2014/main" id="{9AA90B6B-DBAF-471A-A3CA-0AA8D0E3A9AD}"/>
              </a:ext>
            </a:extLst>
          </p:cNvPr>
          <p:cNvPicPr>
            <a:picLocks noChangeAspect="1"/>
          </p:cNvPicPr>
          <p:nvPr/>
        </p:nvPicPr>
        <p:blipFill>
          <a:blip r:embed="rId2"/>
          <a:stretch>
            <a:fillRect/>
          </a:stretch>
        </p:blipFill>
        <p:spPr>
          <a:xfrm>
            <a:off x="9621521" y="934721"/>
            <a:ext cx="2209800" cy="1781175"/>
          </a:xfrm>
          <a:prstGeom prst="rect">
            <a:avLst/>
          </a:prstGeom>
        </p:spPr>
      </p:pic>
    </p:spTree>
    <p:extLst>
      <p:ext uri="{BB962C8B-B14F-4D97-AF65-F5344CB8AC3E}">
        <p14:creationId xmlns:p14="http://schemas.microsoft.com/office/powerpoint/2010/main" val="512401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80" y="1349681"/>
            <a:ext cx="2552326" cy="2079319"/>
          </a:xfrm>
        </p:spPr>
        <p:txBody>
          <a:bodyPr anchor="t">
            <a:normAutofit/>
          </a:bodyPr>
          <a:lstStyle/>
          <a:p>
            <a:r>
              <a:rPr lang="en-US" sz="3300" cap="small" dirty="0">
                <a:solidFill>
                  <a:schemeClr val="tx1"/>
                </a:solidFill>
              </a:rPr>
              <a:t>USML Categories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Aft>
                <a:spcPts val="600"/>
              </a:spcAft>
            </a:pPr>
            <a:fld id="{05A5A5C3-8902-438B-9106-6EFBC43B4FBF}" type="slidenum">
              <a:rPr lang="en-US" altLang="en-US" smtClean="0">
                <a:solidFill>
                  <a:srgbClr val="000000"/>
                </a:solidFill>
              </a:rPr>
              <a:pPr>
                <a:spcAft>
                  <a:spcPts val="600"/>
                </a:spcAft>
              </a:pPr>
              <a:t>29</a:t>
            </a:fld>
            <a:endParaRPr lang="en-US" altLang="en-US" dirty="0"/>
          </a:p>
        </p:txBody>
      </p:sp>
      <p:graphicFrame>
        <p:nvGraphicFramePr>
          <p:cNvPr id="6" name="Content Placeholder 2">
            <a:extLst>
              <a:ext uri="{FF2B5EF4-FFF2-40B4-BE49-F238E27FC236}">
                <a16:creationId xmlns:a16="http://schemas.microsoft.com/office/drawing/2014/main" id="{5DF981E3-6C66-4663-B500-C0219B36E685}"/>
              </a:ext>
            </a:extLst>
          </p:cNvPr>
          <p:cNvGraphicFramePr>
            <a:graphicFrameLocks noGrp="1"/>
          </p:cNvGraphicFramePr>
          <p:nvPr>
            <p:ph idx="1"/>
          </p:nvPr>
        </p:nvGraphicFramePr>
        <p:xfrm>
          <a:off x="5020579" y="640076"/>
          <a:ext cx="5184184"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77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C1E2DD2D-CE1F-4DDF-83D2-3960439C2A0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a:t>
            </a:fld>
            <a:endParaRPr lang="en-US" altLang="en-US" sz="1600">
              <a:latin typeface="Arial" panose="020B0604020202020204" pitchFamily="34" charset="0"/>
              <a:ea typeface="ＭＳ Ｐゴシック" panose="020B0600070205080204" pitchFamily="34" charset="-128"/>
            </a:endParaRPr>
          </a:p>
        </p:txBody>
      </p:sp>
      <p:sp>
        <p:nvSpPr>
          <p:cNvPr id="25603" name="Title 1">
            <a:extLst>
              <a:ext uri="{FF2B5EF4-FFF2-40B4-BE49-F238E27FC236}">
                <a16:creationId xmlns:a16="http://schemas.microsoft.com/office/drawing/2014/main" id="{3E449930-AF05-412E-B35D-E8920DC50F2D}"/>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Agenda</a:t>
            </a:r>
          </a:p>
        </p:txBody>
      </p:sp>
      <p:sp>
        <p:nvSpPr>
          <p:cNvPr id="25604" name="Content Placeholder 2">
            <a:extLst>
              <a:ext uri="{FF2B5EF4-FFF2-40B4-BE49-F238E27FC236}">
                <a16:creationId xmlns:a16="http://schemas.microsoft.com/office/drawing/2014/main" id="{1E8FCFD4-D08F-4D2B-9E2A-72A907DCEEE8}"/>
              </a:ext>
            </a:extLst>
          </p:cNvPr>
          <p:cNvSpPr>
            <a:spLocks noGrp="1"/>
          </p:cNvSpPr>
          <p:nvPr>
            <p:ph sz="quarter" idx="11"/>
          </p:nvPr>
        </p:nvSpPr>
        <p:spPr>
          <a:xfrm>
            <a:off x="479425" y="1046163"/>
            <a:ext cx="11250613" cy="5075237"/>
          </a:xfrm>
        </p:spPr>
        <p:txBody>
          <a:bodyPr>
            <a:normAutofit/>
          </a:bodyPr>
          <a:lstStyle/>
          <a:p>
            <a:pPr eaLnBrk="1" hangingPunct="1">
              <a:defRPr/>
            </a:pPr>
            <a:endParaRPr lang="en-US" altLang="en-US"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Overview of the U.S. Export Laws</a:t>
            </a:r>
            <a:endParaRPr lang="en-US" altLang="en-US" sz="2400"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Order of Review -  Export Control Jurisdiction and Classification</a:t>
            </a:r>
            <a:endParaRPr lang="en-US" altLang="en-US" dirty="0">
              <a:solidFill>
                <a:schemeClr val="accent4"/>
              </a:solidFill>
              <a:latin typeface="Arial Narrow" panose="020B0606020202030204" pitchFamily="34" charset="0"/>
              <a:ea typeface="ＭＳ Ｐゴシック" panose="020B0600070205080204" pitchFamily="34" charset="-128"/>
            </a:endParaRP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Determining Export Authorization Requirements</a:t>
            </a: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Discussion of Case Studies</a:t>
            </a:r>
          </a:p>
        </p:txBody>
      </p:sp>
    </p:spTree>
    <p:extLst>
      <p:ext uri="{BB962C8B-B14F-4D97-AF65-F5344CB8AC3E}">
        <p14:creationId xmlns:p14="http://schemas.microsoft.com/office/powerpoint/2010/main" val="1744930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1349681"/>
            <a:ext cx="2501526" cy="1881199"/>
          </a:xfrm>
        </p:spPr>
        <p:txBody>
          <a:bodyPr anchor="t">
            <a:normAutofit/>
          </a:bodyPr>
          <a:lstStyle/>
          <a:p>
            <a:r>
              <a:rPr lang="en-US" sz="3300" cap="small" dirty="0">
                <a:solidFill>
                  <a:schemeClr val="tx1"/>
                </a:solidFill>
              </a:rPr>
              <a:t>USML Categories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Aft>
                <a:spcPts val="600"/>
              </a:spcAft>
            </a:pPr>
            <a:fld id="{05A5A5C3-8902-438B-9106-6EFBC43B4FBF}" type="slidenum">
              <a:rPr lang="en-US" altLang="en-US" smtClean="0">
                <a:solidFill>
                  <a:srgbClr val="000000"/>
                </a:solidFill>
              </a:rPr>
              <a:pPr>
                <a:spcAft>
                  <a:spcPts val="600"/>
                </a:spcAft>
              </a:pPr>
              <a:t>30</a:t>
            </a:fld>
            <a:endParaRPr lang="en-US" altLang="en-US" dirty="0"/>
          </a:p>
        </p:txBody>
      </p:sp>
      <p:graphicFrame>
        <p:nvGraphicFramePr>
          <p:cNvPr id="6" name="Content Placeholder 2">
            <a:extLst>
              <a:ext uri="{FF2B5EF4-FFF2-40B4-BE49-F238E27FC236}">
                <a16:creationId xmlns:a16="http://schemas.microsoft.com/office/drawing/2014/main" id="{5DF981E3-6C66-4663-B500-C0219B36E685}"/>
              </a:ext>
            </a:extLst>
          </p:cNvPr>
          <p:cNvGraphicFramePr>
            <a:graphicFrameLocks noGrp="1"/>
          </p:cNvGraphicFramePr>
          <p:nvPr>
            <p:ph idx="1"/>
          </p:nvPr>
        </p:nvGraphicFramePr>
        <p:xfrm>
          <a:off x="5020579" y="640076"/>
          <a:ext cx="5184184"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195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latin typeface="+mn-lt"/>
                <a:cs typeface="Times New Roman" pitchFamily="18" charset="0"/>
              </a:rPr>
              <a:t>Order of Review</a:t>
            </a:r>
            <a:endParaRPr lang="en-US" dirty="0">
              <a:latin typeface="+mn-lt"/>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The USML is more “positive” and specific than before ECR</a:t>
            </a:r>
          </a:p>
          <a:p>
            <a:pPr lvl="1" eaLnBrk="1" hangingPunct="1"/>
            <a:r>
              <a:rPr lang="en-US" dirty="0">
                <a:cs typeface="Times New Roman" pitchFamily="18" charset="0"/>
              </a:rPr>
              <a:t>For example: </a:t>
            </a:r>
          </a:p>
          <a:p>
            <a:pPr lvl="2"/>
            <a:r>
              <a:rPr lang="en-US" dirty="0">
                <a:cs typeface="Times New Roman" pitchFamily="18" charset="0"/>
              </a:rPr>
              <a:t>Pre- reform Category VIII(a): “Aircraft . . . specifically designed, modified or equipped for military purposes.”</a:t>
            </a:r>
          </a:p>
          <a:p>
            <a:pPr lvl="2"/>
            <a:r>
              <a:rPr lang="en-US" dirty="0">
                <a:cs typeface="Times New Roman" pitchFamily="18" charset="0"/>
              </a:rPr>
              <a:t>Post-reform Category VIII(a): “Aircraft, as follows: bombers, fighters ... attack helicopters, unarmed military unmanned aerial vehicles...”</a:t>
            </a:r>
          </a:p>
          <a:p>
            <a:pPr eaLnBrk="1" hangingPunct="1"/>
            <a:r>
              <a:rPr lang="en-US" dirty="0">
                <a:cs typeface="Times New Roman" pitchFamily="18" charset="0"/>
              </a:rPr>
              <a:t>This should make it easier to determine whether your item is enumerated</a:t>
            </a:r>
          </a:p>
        </p:txBody>
      </p:sp>
      <p:sp>
        <p:nvSpPr>
          <p:cNvPr id="5" name="Slide Number Placeholder 3"/>
          <p:cNvSpPr txBox="1">
            <a:spLocks/>
          </p:cNvSpPr>
          <p:nvPr/>
        </p:nvSpPr>
        <p:spPr>
          <a:xfrm>
            <a:off x="8534400" y="6248400"/>
            <a:ext cx="1905000" cy="49784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31</a:t>
            </a:fld>
            <a:endParaRPr lang="en-US" dirty="0">
              <a:solidFill>
                <a:srgbClr val="FFFFFF"/>
              </a:solidFill>
            </a:endParaRPr>
          </a:p>
        </p:txBody>
      </p:sp>
    </p:spTree>
    <p:extLst>
      <p:ext uri="{BB962C8B-B14F-4D97-AF65-F5344CB8AC3E}">
        <p14:creationId xmlns:p14="http://schemas.microsoft.com/office/powerpoint/2010/main" val="997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Order of Review</a:t>
            </a:r>
          </a:p>
        </p:txBody>
      </p:sp>
      <p:sp>
        <p:nvSpPr>
          <p:cNvPr id="3" name="Content Placeholder 2"/>
          <p:cNvSpPr>
            <a:spLocks noGrp="1"/>
          </p:cNvSpPr>
          <p:nvPr>
            <p:ph idx="1"/>
          </p:nvPr>
        </p:nvSpPr>
        <p:spPr/>
        <p:txBody>
          <a:bodyPr/>
          <a:lstStyle/>
          <a:p>
            <a:r>
              <a:rPr lang="en-US" dirty="0"/>
              <a:t>Example:</a:t>
            </a:r>
          </a:p>
          <a:p>
            <a:pPr lvl="1"/>
            <a:r>
              <a:rPr lang="en-US" dirty="0"/>
              <a:t>USML Cat. IX(b)(1) – Simulators, as follows: </a:t>
            </a:r>
          </a:p>
          <a:p>
            <a:pPr marL="457200" lvl="1" indent="0">
              <a:buNone/>
            </a:pPr>
            <a:r>
              <a:rPr lang="en-US" dirty="0"/>
              <a:t>System specific simulators that replicate the operation of an individual crew station, a mission system, or a weapon of an end-item that is controlled in this subchapter</a:t>
            </a:r>
          </a:p>
          <a:p>
            <a:r>
              <a:rPr lang="en-US" dirty="0"/>
              <a:t>If that is what you are analyzing, your review is complete</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fld id="{05A5A5C3-8902-438B-9106-6EFBC43B4FBF}" type="slidenum">
              <a:rPr lang="en-US" altLang="en-US" smtClean="0">
                <a:solidFill>
                  <a:srgbClr val="000000"/>
                </a:solidFill>
              </a:rPr>
              <a:pPr/>
              <a:t>32</a:t>
            </a:fld>
            <a:endParaRPr lang="en-US" alt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6241" y="2712720"/>
            <a:ext cx="2686289" cy="1920240"/>
          </a:xfrm>
          <a:prstGeom prst="rect">
            <a:avLst/>
          </a:prstGeom>
        </p:spPr>
      </p:pic>
    </p:spTree>
    <p:extLst>
      <p:ext uri="{BB962C8B-B14F-4D97-AF65-F5344CB8AC3E}">
        <p14:creationId xmlns:p14="http://schemas.microsoft.com/office/powerpoint/2010/main" val="385019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latin typeface="+mn-lt"/>
                <a:cs typeface="Times New Roman" pitchFamily="18" charset="0"/>
              </a:rPr>
              <a:t>Order of Review</a:t>
            </a:r>
            <a:endParaRPr lang="en-US" dirty="0">
              <a:latin typeface="+mn-lt"/>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If your item is not enumerated, move to the next step of the ITAR review</a:t>
            </a:r>
          </a:p>
          <a:p>
            <a:pPr eaLnBrk="1" hangingPunct="1"/>
            <a:r>
              <a:rPr lang="en-US" dirty="0">
                <a:cs typeface="Times New Roman" pitchFamily="18" charset="0"/>
              </a:rPr>
              <a:t>Review the USML to determine whether your item is described in a “catch-all” paragraph using the phrase “specially designed”</a:t>
            </a:r>
          </a:p>
          <a:p>
            <a:r>
              <a:rPr lang="en-US" dirty="0">
                <a:cs typeface="Times New Roman" pitchFamily="18" charset="0"/>
              </a:rPr>
              <a:t>Example: </a:t>
            </a:r>
          </a:p>
          <a:p>
            <a:pPr lvl="1"/>
            <a:r>
              <a:rPr lang="en-US" dirty="0">
                <a:cs typeface="Times New Roman" pitchFamily="18" charset="0"/>
              </a:rPr>
              <a:t>USML Cat. XI(c) – Military Electronics</a:t>
            </a:r>
          </a:p>
          <a:p>
            <a:pPr marL="457200" lvl="1" indent="0">
              <a:buNone/>
            </a:pPr>
            <a:r>
              <a:rPr lang="en-US" dirty="0">
                <a:cs typeface="Times New Roman" pitchFamily="18" charset="0"/>
              </a:rPr>
              <a:t>Parts, components, accessories, attachments, and associated equipment as follows: ... (2) Printed Circuit Boards (PCBs) and populated circuit card assemblies for which the layout is specially designed for defense articles in this subchapter; </a:t>
            </a:r>
          </a:p>
          <a:p>
            <a:pPr lvl="2"/>
            <a:r>
              <a:rPr lang="en-US" dirty="0">
                <a:cs typeface="Times New Roman" pitchFamily="18" charset="0"/>
              </a:rPr>
              <a:t>If yes, you must review the definition of “specially designed” in ITAR §120.41</a:t>
            </a:r>
          </a:p>
          <a:p>
            <a:pPr lvl="2"/>
            <a:r>
              <a:rPr lang="en-US" dirty="0">
                <a:cs typeface="Times New Roman" pitchFamily="18" charset="0"/>
              </a:rPr>
              <a:t>If no (and your item is not enumerated), your item is not ITAR-controlled and the review moves to the EAR</a:t>
            </a:r>
          </a:p>
          <a:p>
            <a:pPr eaLnBrk="1" hangingPunct="1"/>
            <a:endParaRPr lang="en-US" sz="24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33</a:t>
            </a:fld>
            <a:endParaRPr lang="en-US" dirty="0">
              <a:solidFill>
                <a:srgbClr val="FFFFFF"/>
              </a:solidFill>
            </a:endParaRPr>
          </a:p>
        </p:txBody>
      </p:sp>
    </p:spTree>
    <p:extLst>
      <p:ext uri="{BB962C8B-B14F-4D97-AF65-F5344CB8AC3E}">
        <p14:creationId xmlns:p14="http://schemas.microsoft.com/office/powerpoint/2010/main" val="3225564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5DB1026C-C4A4-4E0B-867F-265FE303F67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34</a:t>
            </a:fld>
            <a:endParaRPr lang="en-US" altLang="en-US" sz="1600">
              <a:latin typeface="Arial" panose="020B0604020202020204" pitchFamily="34" charset="0"/>
              <a:ea typeface="ＭＳ Ｐゴシック" panose="020B0600070205080204" pitchFamily="34" charset="-128"/>
            </a:endParaRPr>
          </a:p>
        </p:txBody>
      </p:sp>
      <p:sp>
        <p:nvSpPr>
          <p:cNvPr id="50179" name="Rectangle 2">
            <a:extLst>
              <a:ext uri="{FF2B5EF4-FFF2-40B4-BE49-F238E27FC236}">
                <a16:creationId xmlns:a16="http://schemas.microsoft.com/office/drawing/2014/main" id="{C819C3F5-F5AE-4EB2-8163-56DEF3015CA9}"/>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EAR Classification</a:t>
            </a:r>
          </a:p>
        </p:txBody>
      </p:sp>
      <p:sp>
        <p:nvSpPr>
          <p:cNvPr id="50180" name="Rectangle 3">
            <a:extLst>
              <a:ext uri="{FF2B5EF4-FFF2-40B4-BE49-F238E27FC236}">
                <a16:creationId xmlns:a16="http://schemas.microsoft.com/office/drawing/2014/main" id="{CF257001-F4AA-4102-B332-15596228DA1D}"/>
              </a:ext>
            </a:extLst>
          </p:cNvPr>
          <p:cNvSpPr>
            <a:spLocks noGrp="1" noChangeArrowheads="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If your item is not on the USML, then you move to a review of the EAR, starting with “600 series” and “9x515” ECCNs.</a:t>
            </a:r>
          </a:p>
          <a:p>
            <a:pPr eaLnBrk="1" hangingPunct="1"/>
            <a:r>
              <a:rPr lang="en-US" altLang="en-US" sz="2800" dirty="0">
                <a:latin typeface="Arial Narrow" panose="020B0606020202030204" pitchFamily="34" charset="0"/>
                <a:ea typeface="ＭＳ Ｐゴシック" panose="020B0600070205080204" pitchFamily="34" charset="-128"/>
              </a:rPr>
              <a:t>Export Control Classification Numbers (ECCN) and destination</a:t>
            </a:r>
            <a:r>
              <a:rPr lang="en-US" altLang="en-US" sz="2800" dirty="0">
                <a:solidFill>
                  <a:srgbClr val="FF0000"/>
                </a:solidFill>
                <a:latin typeface="Arial Narrow" panose="020B0606020202030204" pitchFamily="34" charset="0"/>
                <a:ea typeface="ＭＳ Ｐゴシック" panose="020B0600070205080204" pitchFamily="34" charset="-128"/>
              </a:rPr>
              <a:t> </a:t>
            </a:r>
            <a:r>
              <a:rPr lang="en-US" altLang="en-US" sz="2800" dirty="0">
                <a:latin typeface="Arial Narrow" panose="020B0606020202030204" pitchFamily="34" charset="0"/>
                <a:ea typeface="ＭＳ Ｐゴシック" panose="020B0600070205080204" pitchFamily="34" charset="-128"/>
              </a:rPr>
              <a:t>determine whether an export license is needed.</a:t>
            </a:r>
          </a:p>
          <a:p>
            <a:pPr eaLnBrk="1" hangingPunct="1"/>
            <a:r>
              <a:rPr lang="en-US" altLang="en-US" sz="2800" dirty="0">
                <a:latin typeface="Arial Narrow" panose="020B0606020202030204" pitchFamily="34" charset="0"/>
                <a:ea typeface="ＭＳ Ｐゴシック" panose="020B0600070205080204" pitchFamily="34" charset="-128"/>
              </a:rPr>
              <a:t>The ECCN is an alpha-numeric code:</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describes a particular item or type of item </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shows the controls placed on that item </a:t>
            </a:r>
          </a:p>
          <a:p>
            <a:pPr eaLnBrk="1" hangingPunct="1"/>
            <a:r>
              <a:rPr lang="en-US" altLang="en-US" sz="2800" dirty="0">
                <a:latin typeface="Arial Narrow" panose="020B0606020202030204" pitchFamily="34" charset="0"/>
                <a:ea typeface="ＭＳ Ｐゴシック" panose="020B0600070205080204" pitchFamily="34" charset="-128"/>
              </a:rPr>
              <a:t>ECCN found in the CCL at Part 774 of the EAR.</a:t>
            </a:r>
          </a:p>
          <a:p>
            <a:pPr eaLnBrk="1" hangingPunct="1"/>
            <a:r>
              <a:rPr lang="en-US" altLang="en-US" sz="2800" dirty="0">
                <a:latin typeface="Arial Narrow" panose="020B0606020202030204" pitchFamily="34" charset="0"/>
                <a:ea typeface="ＭＳ Ｐゴシック" panose="020B0600070205080204" pitchFamily="34" charset="-128"/>
              </a:rPr>
              <a:t>Note - EAR99: a type of classification for items that are covered by the EAR but are not specified on the CCL.</a:t>
            </a:r>
          </a:p>
          <a:p>
            <a:pPr lvl="1"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52982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1">
            <a:extLst>
              <a:ext uri="{FF2B5EF4-FFF2-40B4-BE49-F238E27FC236}">
                <a16:creationId xmlns:a16="http://schemas.microsoft.com/office/drawing/2014/main" id="{511452BB-0BEF-4A3C-98D2-1F352B876E1C}"/>
              </a:ext>
            </a:extLst>
          </p:cNvPr>
          <p:cNvSpPr>
            <a:spLocks noGrp="1"/>
          </p:cNvSpPr>
          <p:nvPr>
            <p:ph type="sldNum" sz="quarter" idx="12"/>
          </p:nvPr>
        </p:nvSpPr>
        <p:spPr bwMode="auto">
          <a:xfrm>
            <a:off x="8432800" y="6477001"/>
            <a:ext cx="28448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35</a:t>
            </a:fld>
            <a:endParaRPr lang="en-US" altLang="en-US" dirty="0"/>
          </a:p>
        </p:txBody>
      </p:sp>
      <p:sp>
        <p:nvSpPr>
          <p:cNvPr id="52227" name="Title 1">
            <a:extLst>
              <a:ext uri="{FF2B5EF4-FFF2-40B4-BE49-F238E27FC236}">
                <a16:creationId xmlns:a16="http://schemas.microsoft.com/office/drawing/2014/main" id="{B8830955-E06A-4C53-8236-66EF1415EFFF}"/>
              </a:ext>
            </a:extLst>
          </p:cNvPr>
          <p:cNvSpPr>
            <a:spLocks noGrp="1"/>
          </p:cNvSpPr>
          <p:nvPr>
            <p:ph type="title"/>
          </p:nvPr>
        </p:nvSpPr>
        <p:spPr>
          <a:xfrm>
            <a:off x="1844040" y="55563"/>
            <a:ext cx="7416800" cy="990600"/>
          </a:xfrm>
        </p:spPr>
        <p:txBody>
          <a:bodyPr/>
          <a:lstStyle/>
          <a:p>
            <a:pPr eaLnBrk="1" hangingPunct="1"/>
            <a:r>
              <a:rPr lang="en-US" altLang="en-US" dirty="0">
                <a:solidFill>
                  <a:schemeClr val="bg1"/>
                </a:solidFill>
              </a:rPr>
              <a:t>EAR Classification</a:t>
            </a:r>
          </a:p>
        </p:txBody>
      </p:sp>
      <p:sp>
        <p:nvSpPr>
          <p:cNvPr id="52228" name="Content Placeholder 2">
            <a:extLst>
              <a:ext uri="{FF2B5EF4-FFF2-40B4-BE49-F238E27FC236}">
                <a16:creationId xmlns:a16="http://schemas.microsoft.com/office/drawing/2014/main" id="{B72C901A-DB24-4141-B0B7-BEC15DBD2AD3}"/>
              </a:ext>
            </a:extLst>
          </p:cNvPr>
          <p:cNvSpPr>
            <a:spLocks noGrp="1"/>
          </p:cNvSpPr>
          <p:nvPr>
            <p:ph sz="quarter" idx="11"/>
          </p:nvPr>
        </p:nvSpPr>
        <p:spPr>
          <a:xfrm>
            <a:off x="479425" y="1046163"/>
            <a:ext cx="11250613" cy="5075237"/>
          </a:xfrm>
        </p:spPr>
        <p:txBody>
          <a:bodyPr/>
          <a:lstStyle/>
          <a:p>
            <a:pPr eaLnBrk="1" hangingPunct="1"/>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EAR provides a process, similar to the ITAR Commodity Jurisdiction, that permits submission of a Classification Request to BIS:</a:t>
            </a:r>
          </a:p>
          <a:p>
            <a:pPr marL="398463" lvl="1" indent="0" eaLnBrk="1" hangingPunct="1">
              <a:buFont typeface="Wingdings" panose="05000000000000000000" pitchFamily="2" charset="2"/>
              <a:buNone/>
            </a:pPr>
            <a:endPar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endParaRPr>
          </a:p>
          <a:p>
            <a:pPr marL="398463" lvl="1" indent="0" eaLnBrk="1" hangingPunct="1">
              <a:buFont typeface="Wingdings" panose="05000000000000000000" pitchFamily="2" charset="2"/>
              <a:buNone/>
            </a:pPr>
            <a:r>
              <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rPr>
              <a:t>http://www.bis.doc.gov/index.php/licensing/commerce-control-list-classification/classification-request-guidelines</a:t>
            </a:r>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Note, this is not legally binding if the ITAR should have governed the item!</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50650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80" y="1349681"/>
            <a:ext cx="2603126" cy="2165679"/>
          </a:xfrm>
        </p:spPr>
        <p:txBody>
          <a:bodyPr anchor="t">
            <a:normAutofit/>
          </a:bodyPr>
          <a:lstStyle/>
          <a:p>
            <a:r>
              <a:rPr lang="en-US" sz="3300" cap="small" dirty="0">
                <a:solidFill>
                  <a:schemeClr val="tx1"/>
                </a:solidFill>
              </a:rPr>
              <a:t>CCL Categories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Aft>
                <a:spcPts val="600"/>
              </a:spcAft>
            </a:pPr>
            <a:fld id="{05A5A5C3-8902-438B-9106-6EFBC43B4FBF}" type="slidenum">
              <a:rPr lang="en-US" altLang="en-US" smtClean="0">
                <a:solidFill>
                  <a:srgbClr val="000000"/>
                </a:solidFill>
              </a:rPr>
              <a:pPr>
                <a:spcAft>
                  <a:spcPts val="600"/>
                </a:spcAft>
              </a:pPr>
              <a:t>36</a:t>
            </a:fld>
            <a:endParaRPr lang="en-US" altLang="en-US" dirty="0"/>
          </a:p>
        </p:txBody>
      </p:sp>
      <p:graphicFrame>
        <p:nvGraphicFramePr>
          <p:cNvPr id="6" name="Content Placeholder 2">
            <a:extLst>
              <a:ext uri="{FF2B5EF4-FFF2-40B4-BE49-F238E27FC236}">
                <a16:creationId xmlns:a16="http://schemas.microsoft.com/office/drawing/2014/main" id="{5DF981E3-6C66-4663-B500-C0219B36E685}"/>
              </a:ext>
            </a:extLst>
          </p:cNvPr>
          <p:cNvGraphicFramePr>
            <a:graphicFrameLocks noGrp="1"/>
          </p:cNvGraphicFramePr>
          <p:nvPr>
            <p:ph idx="1"/>
          </p:nvPr>
        </p:nvGraphicFramePr>
        <p:xfrm>
          <a:off x="5020579" y="640076"/>
          <a:ext cx="5184184" cy="553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31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1988344" y="-48418"/>
            <a:ext cx="8229600" cy="1371600"/>
          </a:xfrm>
        </p:spPr>
        <p:txBody>
          <a:bodyPr/>
          <a:lstStyle/>
          <a:p>
            <a:r>
              <a:rPr lang="en-US" altLang="en-US" dirty="0"/>
              <a:t/>
            </a:r>
            <a:br>
              <a:rPr lang="en-US" altLang="en-US" dirty="0"/>
            </a:br>
            <a:r>
              <a:rPr lang="en-US" altLang="en-US" dirty="0"/>
              <a:t>Sample ECCN</a:t>
            </a:r>
          </a:p>
        </p:txBody>
      </p:sp>
      <p:pic>
        <p:nvPicPr>
          <p:cNvPr id="6" name="Content Placeholder 5"/>
          <p:cNvPicPr>
            <a:picLocks noGrp="1" noChangeAspect="1"/>
          </p:cNvPicPr>
          <p:nvPr>
            <p:ph sz="quarter" idx="11"/>
          </p:nvPr>
        </p:nvPicPr>
        <p:blipFill>
          <a:blip r:embed="rId2"/>
          <a:stretch>
            <a:fillRect/>
          </a:stretch>
        </p:blipFill>
        <p:spPr>
          <a:xfrm>
            <a:off x="6137264" y="503223"/>
            <a:ext cx="4251321" cy="1798004"/>
          </a:xfrm>
          <a:prstGeom prst="rect">
            <a:avLst/>
          </a:prstGeom>
        </p:spPr>
      </p:pic>
      <p:sp>
        <p:nvSpPr>
          <p:cNvPr id="44034" name="Slide Number Placeholder 5"/>
          <p:cNvSpPr>
            <a:spLocks noGrp="1"/>
          </p:cNvSpPr>
          <p:nvPr>
            <p:ph type="sldNum" sz="quarter" idx="12"/>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ClrTx/>
              <a:buSzTx/>
              <a:buFontTx/>
              <a:buNone/>
              <a:defRPr/>
            </a:pPr>
            <a:fld id="{05826234-BB17-461C-B764-EBBB9C49AD1F}" type="slidenum">
              <a:rPr lang="en-US" smtClean="0"/>
              <a:pPr>
                <a:spcBef>
                  <a:spcPct val="0"/>
                </a:spcBef>
                <a:buClrTx/>
                <a:buSzTx/>
                <a:buFontTx/>
                <a:buNone/>
                <a:defRPr/>
              </a:pPr>
              <a:t>37</a:t>
            </a:fld>
            <a:endParaRPr lang="en-US" altLang="en-US" sz="1200" dirty="0">
              <a:latin typeface="Arial Black" panose="020B0A04020102020204" pitchFamily="34" charset="0"/>
            </a:endParaRPr>
          </a:p>
        </p:txBody>
      </p:sp>
      <p:sp>
        <p:nvSpPr>
          <p:cNvPr id="44037" name="TextBox 5"/>
          <p:cNvSpPr txBox="1">
            <a:spLocks noChangeArrowheads="1"/>
          </p:cNvSpPr>
          <p:nvPr/>
        </p:nvSpPr>
        <p:spPr bwMode="auto">
          <a:xfrm>
            <a:off x="2057400" y="1981201"/>
            <a:ext cx="4191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1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marL="285750" indent="-285750">
              <a:spcBef>
                <a:spcPct val="0"/>
              </a:spcBef>
              <a:buClrTx/>
              <a:buSzTx/>
              <a:buFont typeface="Wingdings" panose="05000000000000000000" pitchFamily="2" charset="2"/>
              <a:buChar char="q"/>
            </a:pPr>
            <a:r>
              <a:rPr lang="en-US" altLang="en-US" sz="1800" dirty="0">
                <a:latin typeface="Arial" panose="020B0604020202020204" pitchFamily="34" charset="0"/>
              </a:rPr>
              <a:t>ECCN 7A611</a:t>
            </a:r>
          </a:p>
          <a:p>
            <a:pPr>
              <a:spcBef>
                <a:spcPct val="0"/>
              </a:spcBef>
              <a:buClrTx/>
              <a:buSzTx/>
              <a:buFontTx/>
              <a:buNone/>
            </a:pPr>
            <a:r>
              <a:rPr lang="en-US" altLang="en-US" sz="1800" dirty="0">
                <a:latin typeface="Arial" panose="020B0604020202020204" pitchFamily="34" charset="0"/>
              </a:rPr>
              <a:t>“7” is the CCL Category</a:t>
            </a:r>
          </a:p>
          <a:p>
            <a:pPr>
              <a:spcBef>
                <a:spcPct val="0"/>
              </a:spcBef>
              <a:buClrTx/>
              <a:buSzTx/>
              <a:buFontTx/>
              <a:buNone/>
            </a:pPr>
            <a:r>
              <a:rPr lang="en-US" altLang="en-US" sz="1800" dirty="0">
                <a:latin typeface="Arial" panose="020B0604020202020204" pitchFamily="34" charset="0"/>
              </a:rPr>
              <a:t>“A” the Product Group</a:t>
            </a:r>
          </a:p>
          <a:p>
            <a:pPr>
              <a:spcBef>
                <a:spcPct val="0"/>
              </a:spcBef>
              <a:buClrTx/>
              <a:buSzTx/>
              <a:buFontTx/>
              <a:buNone/>
            </a:pPr>
            <a:r>
              <a:rPr lang="en-US" altLang="en-US" sz="1800" dirty="0">
                <a:latin typeface="Arial" panose="020B0604020202020204" pitchFamily="34" charset="0"/>
              </a:rPr>
              <a:t>	A -Systems, Equipment and 	Components</a:t>
            </a:r>
          </a:p>
          <a:p>
            <a:pPr>
              <a:spcBef>
                <a:spcPct val="0"/>
              </a:spcBef>
              <a:buClrTx/>
              <a:buSzTx/>
              <a:buFontTx/>
              <a:buNone/>
            </a:pPr>
            <a:r>
              <a:rPr lang="en-US" altLang="en-US" sz="1800" dirty="0">
                <a:latin typeface="Arial" panose="020B0604020202020204" pitchFamily="34" charset="0"/>
              </a:rPr>
              <a:t>	B - Test, Inspection and 	Production Equipment</a:t>
            </a:r>
          </a:p>
          <a:p>
            <a:pPr>
              <a:spcBef>
                <a:spcPct val="0"/>
              </a:spcBef>
              <a:buClrTx/>
              <a:buSzTx/>
              <a:buFontTx/>
              <a:buNone/>
            </a:pPr>
            <a:r>
              <a:rPr lang="en-US" altLang="en-US" sz="1800" dirty="0">
                <a:latin typeface="Arial" panose="020B0604020202020204" pitchFamily="34" charset="0"/>
              </a:rPr>
              <a:t>	C – Material</a:t>
            </a:r>
          </a:p>
          <a:p>
            <a:pPr>
              <a:spcBef>
                <a:spcPct val="0"/>
              </a:spcBef>
              <a:buClrTx/>
              <a:buSzTx/>
              <a:buFontTx/>
              <a:buNone/>
            </a:pPr>
            <a:r>
              <a:rPr lang="en-US" altLang="en-US" sz="1800" dirty="0">
                <a:latin typeface="Arial" panose="020B0604020202020204" pitchFamily="34" charset="0"/>
              </a:rPr>
              <a:t>	D - Software</a:t>
            </a:r>
          </a:p>
          <a:p>
            <a:pPr>
              <a:spcBef>
                <a:spcPct val="0"/>
              </a:spcBef>
              <a:buClrTx/>
              <a:buSzTx/>
              <a:buFontTx/>
              <a:buNone/>
            </a:pPr>
            <a:r>
              <a:rPr lang="en-US" altLang="en-US" sz="1800" dirty="0">
                <a:latin typeface="Arial" panose="020B0604020202020204" pitchFamily="34" charset="0"/>
              </a:rPr>
              <a:t>	E – Technology</a:t>
            </a:r>
          </a:p>
          <a:p>
            <a:pPr>
              <a:spcBef>
                <a:spcPct val="0"/>
              </a:spcBef>
              <a:buClrTx/>
              <a:buSzTx/>
              <a:buFontTx/>
              <a:buNone/>
            </a:pPr>
            <a:r>
              <a:rPr lang="en-US" altLang="en-US" sz="1800" dirty="0">
                <a:latin typeface="Arial" panose="020B0604020202020204" pitchFamily="34" charset="0"/>
              </a:rPr>
              <a:t>“6” indicates 600 series</a:t>
            </a:r>
          </a:p>
          <a:p>
            <a:pPr>
              <a:spcBef>
                <a:spcPct val="0"/>
              </a:spcBef>
              <a:buClrTx/>
              <a:buSzTx/>
              <a:buFontTx/>
              <a:buNone/>
            </a:pPr>
            <a:r>
              <a:rPr lang="en-US" altLang="en-US" sz="1800" dirty="0">
                <a:latin typeface="Arial" panose="020B0604020202020204" pitchFamily="34" charset="0"/>
              </a:rPr>
              <a:t>“11” generally tracks multilateral regime</a:t>
            </a:r>
          </a:p>
          <a:p>
            <a:pPr>
              <a:spcBef>
                <a:spcPct val="0"/>
              </a:spcBef>
              <a:buClrTx/>
              <a:buSzTx/>
              <a:buFontTx/>
              <a:buNone/>
            </a:pPr>
            <a:r>
              <a:rPr lang="en-US" altLang="en-US" sz="1800" dirty="0">
                <a:latin typeface="Arial" panose="020B0604020202020204" pitchFamily="34" charset="0"/>
              </a:rPr>
              <a:t>Identifies certain license exceptions, definitions and descriptions of controlled items</a:t>
            </a:r>
          </a:p>
        </p:txBody>
      </p:sp>
      <p:pic>
        <p:nvPicPr>
          <p:cNvPr id="7" name="Picture 6"/>
          <p:cNvPicPr>
            <a:picLocks noChangeAspect="1"/>
          </p:cNvPicPr>
          <p:nvPr/>
        </p:nvPicPr>
        <p:blipFill>
          <a:blip r:embed="rId3"/>
          <a:stretch>
            <a:fillRect/>
          </a:stretch>
        </p:blipFill>
        <p:spPr>
          <a:xfrm>
            <a:off x="6858001" y="2270760"/>
            <a:ext cx="2819400" cy="4206240"/>
          </a:xfrm>
          <a:prstGeom prst="rect">
            <a:avLst/>
          </a:prstGeom>
        </p:spPr>
      </p:pic>
    </p:spTree>
    <p:extLst>
      <p:ext uri="{BB962C8B-B14F-4D97-AF65-F5344CB8AC3E}">
        <p14:creationId xmlns:p14="http://schemas.microsoft.com/office/powerpoint/2010/main" val="1347296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981200" y="685800"/>
            <a:ext cx="8229600" cy="762000"/>
          </a:xfrm>
        </p:spPr>
        <p:txBody>
          <a:bodyPr>
            <a:normAutofit fontScale="90000"/>
          </a:bodyPr>
          <a:lstStyle/>
          <a:p>
            <a:r>
              <a:rPr lang="en-US" altLang="en-US" cap="small" dirty="0"/>
              <a:t>Order of Review</a:t>
            </a:r>
            <a:br>
              <a:rPr lang="en-US" altLang="en-US" cap="small" dirty="0"/>
            </a:br>
            <a:endParaRPr lang="en-US" altLang="en-US" cap="small" dirty="0"/>
          </a:p>
        </p:txBody>
      </p:sp>
      <p:sp>
        <p:nvSpPr>
          <p:cNvPr id="119811"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Use the same information you used on the ITAR side, to review the CCL</a:t>
            </a:r>
          </a:p>
          <a:p>
            <a:pPr lvl="1"/>
            <a:r>
              <a:rPr lang="en-US" altLang="en-US" sz="2000" dirty="0"/>
              <a:t>Review characteristics of item to determine applicable CCL category and product group, </a:t>
            </a:r>
            <a:r>
              <a:rPr lang="en-US" altLang="en-US" sz="2000" i="1" dirty="0"/>
              <a:t>e.g.</a:t>
            </a:r>
            <a:r>
              <a:rPr lang="en-US" altLang="en-US" sz="2000" dirty="0"/>
              <a:t>, aircraft part, start with Category 9 </a:t>
            </a:r>
          </a:p>
          <a:p>
            <a:pPr lvl="1"/>
            <a:r>
              <a:rPr lang="en-US" altLang="en-US" sz="2000" dirty="0"/>
              <a:t>Review applicable 600 series/515 ECCNs</a:t>
            </a:r>
          </a:p>
          <a:p>
            <a:pPr lvl="2"/>
            <a:r>
              <a:rPr lang="en-US" altLang="en-US" sz="1800" dirty="0"/>
              <a:t>Specifically enumerated items</a:t>
            </a:r>
          </a:p>
          <a:p>
            <a:pPr lvl="2"/>
            <a:r>
              <a:rPr lang="en-US" altLang="en-US" sz="1800" dirty="0"/>
              <a:t>“Catch-all” controls and EAR definition of “specially designed”</a:t>
            </a:r>
          </a:p>
          <a:p>
            <a:pPr lvl="1"/>
            <a:r>
              <a:rPr lang="en-US" altLang="en-US" sz="2000" dirty="0"/>
              <a:t>Review applicable non-600/non-515 series ECCNs</a:t>
            </a:r>
          </a:p>
        </p:txBody>
      </p:sp>
      <p:sp>
        <p:nvSpPr>
          <p:cNvPr id="2" name="Slide Number Placeholder 1"/>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fld id="{05A5A5C3-8902-438B-9106-6EFBC43B4FBF}" type="slidenum">
              <a:rPr lang="en-US" altLang="en-US" smtClean="0">
                <a:solidFill>
                  <a:srgbClr val="000000"/>
                </a:solidFill>
              </a:rPr>
              <a:pPr/>
              <a:t>38</a:t>
            </a:fld>
            <a:endParaRPr lang="en-US" altLang="en-US"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6E9C4B8-A2C9-455E-A3EB-EF256E72B12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39</a:t>
            </a:fld>
            <a:endParaRPr lang="en-US" altLang="en-US" sz="1600">
              <a:latin typeface="Arial" panose="020B0604020202020204" pitchFamily="34" charset="0"/>
              <a:ea typeface="ＭＳ Ｐゴシック" panose="020B0600070205080204" pitchFamily="34" charset="-128"/>
            </a:endParaRPr>
          </a:p>
        </p:txBody>
      </p:sp>
      <p:sp>
        <p:nvSpPr>
          <p:cNvPr id="49155" name="Title 1">
            <a:extLst>
              <a:ext uri="{FF2B5EF4-FFF2-40B4-BE49-F238E27FC236}">
                <a16:creationId xmlns:a16="http://schemas.microsoft.com/office/drawing/2014/main" id="{6A8363A9-69BB-4C96-B045-59461E304254}"/>
              </a:ext>
            </a:extLst>
          </p:cNvPr>
          <p:cNvSpPr>
            <a:spLocks noGrp="1"/>
          </p:cNvSpPr>
          <p:nvPr>
            <p:ph type="title"/>
          </p:nvPr>
        </p:nvSpPr>
        <p:spPr>
          <a:xfrm>
            <a:off x="1889760" y="0"/>
            <a:ext cx="7416800" cy="990600"/>
          </a:xfrm>
        </p:spPr>
        <p:txBody>
          <a:bodyPr/>
          <a:lstStyle/>
          <a:p>
            <a:pPr eaLnBrk="1" hangingPunct="1"/>
            <a:r>
              <a:rPr lang="en-US" altLang="en-US" dirty="0">
                <a:solidFill>
                  <a:schemeClr val="bg1"/>
                </a:solidFill>
                <a:ea typeface="ＭＳ Ｐゴシック" panose="020B0600070205080204" pitchFamily="34" charset="-128"/>
              </a:rPr>
              <a:t>“Specially Designed”</a:t>
            </a:r>
          </a:p>
        </p:txBody>
      </p:sp>
      <p:sp>
        <p:nvSpPr>
          <p:cNvPr id="49156" name="Content Placeholder 2">
            <a:extLst>
              <a:ext uri="{FF2B5EF4-FFF2-40B4-BE49-F238E27FC236}">
                <a16:creationId xmlns:a16="http://schemas.microsoft.com/office/drawing/2014/main" id="{48772191-E7B7-44AE-BDA3-9F20621A445A}"/>
              </a:ext>
            </a:extLst>
          </p:cNvPr>
          <p:cNvSpPr>
            <a:spLocks noGrp="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ECR implemented a definition of the term “specially designed” which will be used in USML Categories and ECCNs, e.g., “radar trainers “specially designed” for training on radars controlled by Category XI.</a:t>
            </a:r>
          </a:p>
          <a:p>
            <a:pPr eaLnBrk="1" hangingPunct="1"/>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ITAR 120.41 “specially designed” provides catch and release analysis for items used in defense articles with releases for such things as: minor items (screws, bolts, springs, wires); items that have equivalent commercial versions; or that were developed for military and commercial purposes.</a:t>
            </a:r>
          </a:p>
          <a:p>
            <a:pPr eaLnBrk="1" hangingPunct="1"/>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A similar but not identical definition is found in EAR 772</a:t>
            </a:r>
          </a:p>
        </p:txBody>
      </p:sp>
    </p:spTree>
    <p:extLst>
      <p:ext uri="{BB962C8B-B14F-4D97-AF65-F5344CB8AC3E}">
        <p14:creationId xmlns:p14="http://schemas.microsoft.com/office/powerpoint/2010/main" val="188559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8611-EE57-4F7D-9625-CF275A775F46}"/>
              </a:ext>
            </a:extLst>
          </p:cNvPr>
          <p:cNvSpPr>
            <a:spLocks noGrp="1"/>
          </p:cNvSpPr>
          <p:nvPr>
            <p:ph type="title"/>
          </p:nvPr>
        </p:nvSpPr>
        <p:spPr/>
        <p:txBody>
          <a:bodyPr/>
          <a:lstStyle/>
          <a:p>
            <a:r>
              <a:rPr lang="en-US" dirty="0"/>
              <a:t>The U.S. export laws in the news</a:t>
            </a:r>
          </a:p>
        </p:txBody>
      </p:sp>
      <p:sp>
        <p:nvSpPr>
          <p:cNvPr id="3" name="Content Placeholder 2">
            <a:extLst>
              <a:ext uri="{FF2B5EF4-FFF2-40B4-BE49-F238E27FC236}">
                <a16:creationId xmlns:a16="http://schemas.microsoft.com/office/drawing/2014/main" id="{47C365D6-8E99-403F-B61F-468D8525046C}"/>
              </a:ext>
            </a:extLst>
          </p:cNvPr>
          <p:cNvSpPr>
            <a:spLocks noGrp="1"/>
          </p:cNvSpPr>
          <p:nvPr>
            <p:ph sz="quarter" idx="11"/>
          </p:nvPr>
        </p:nvSpPr>
        <p:spPr>
          <a:xfrm>
            <a:off x="480132" y="1046715"/>
            <a:ext cx="11250613" cy="5206601"/>
          </a:xfrm>
        </p:spPr>
        <p:txBody>
          <a:bodyPr/>
          <a:lstStyle/>
          <a:p>
            <a:r>
              <a:rPr lang="en-US" dirty="0"/>
              <a:t>U.S. - China Trade Disputes</a:t>
            </a:r>
          </a:p>
          <a:p>
            <a:pPr lvl="1"/>
            <a:r>
              <a:rPr lang="en-US" dirty="0"/>
              <a:t>Prohibitions against Huawei</a:t>
            </a:r>
          </a:p>
          <a:p>
            <a:pPr lvl="1"/>
            <a:r>
              <a:rPr lang="en-US" dirty="0"/>
              <a:t>WeChat and </a:t>
            </a:r>
            <a:r>
              <a:rPr lang="en-US" dirty="0" err="1"/>
              <a:t>TikTok</a:t>
            </a:r>
            <a:r>
              <a:rPr lang="en-US" dirty="0"/>
              <a:t> bans</a:t>
            </a:r>
          </a:p>
          <a:p>
            <a:pPr lvl="1"/>
            <a:r>
              <a:rPr lang="en-US" dirty="0"/>
              <a:t>Prohibitions against Chinese government</a:t>
            </a:r>
          </a:p>
          <a:p>
            <a:r>
              <a:rPr lang="en-US" dirty="0"/>
              <a:t>Venezuela and the Maduro regime</a:t>
            </a:r>
          </a:p>
          <a:p>
            <a:pPr lvl="1"/>
            <a:r>
              <a:rPr lang="en-US" dirty="0"/>
              <a:t>Sanctions on individuals affiliated with Maduro</a:t>
            </a:r>
          </a:p>
          <a:p>
            <a:pPr lvl="1"/>
            <a:r>
              <a:rPr lang="en-US" dirty="0"/>
              <a:t>Sanctions on Venezuelan governmental entities</a:t>
            </a:r>
          </a:p>
          <a:p>
            <a:pPr lvl="1"/>
            <a:r>
              <a:rPr lang="en-US" dirty="0"/>
              <a:t>Sanctions on government owned entities</a:t>
            </a:r>
          </a:p>
          <a:p>
            <a:r>
              <a:rPr lang="en-US" dirty="0"/>
              <a:t>Russia</a:t>
            </a:r>
          </a:p>
          <a:p>
            <a:pPr lvl="1"/>
            <a:r>
              <a:rPr lang="en-US" dirty="0"/>
              <a:t>Sanctions in individuals and entities involved with election interference</a:t>
            </a:r>
          </a:p>
          <a:p>
            <a:pPr lvl="1"/>
            <a:r>
              <a:rPr lang="en-US" dirty="0"/>
              <a:t>Sanctions on certain industry sectors result of Ukraine invasion</a:t>
            </a:r>
          </a:p>
          <a:p>
            <a:pPr lvl="1"/>
            <a:endParaRPr lang="en-US" dirty="0"/>
          </a:p>
        </p:txBody>
      </p:sp>
    </p:spTree>
    <p:extLst>
      <p:ext uri="{BB962C8B-B14F-4D97-AF65-F5344CB8AC3E}">
        <p14:creationId xmlns:p14="http://schemas.microsoft.com/office/powerpoint/2010/main" val="87872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4339"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“Specially Designed” uses a “catch and release” structure.  There are two “catches,” in paragraph (a).</a:t>
            </a:r>
          </a:p>
          <a:p>
            <a:pPr eaLnBrk="1" hangingPunct="1"/>
            <a:r>
              <a:rPr lang="en-US" dirty="0">
                <a:cs typeface="Times New Roman" pitchFamily="18" charset="0"/>
              </a:rPr>
              <a:t>A commodity or software is specially designed if it:</a:t>
            </a:r>
          </a:p>
          <a:p>
            <a:pPr lvl="1" eaLnBrk="1" hangingPunct="1"/>
            <a:r>
              <a:rPr lang="en-US" dirty="0">
                <a:cs typeface="Times New Roman" pitchFamily="18" charset="0"/>
              </a:rPr>
              <a:t>(a)(1) As a result of development, has properties peculiarly responsible for achieving or exceeding the controlled performance levels, characteristics, or functions described in the relevant USML paragraph; or</a:t>
            </a:r>
          </a:p>
          <a:p>
            <a:pPr lvl="1"/>
            <a:r>
              <a:rPr lang="en-US" dirty="0">
                <a:cs typeface="Times New Roman" pitchFamily="18" charset="0"/>
              </a:rPr>
              <a:t>a)(2) Is a part, component, accessory, attachment, or software for use in or with a defense article</a:t>
            </a:r>
          </a:p>
          <a:p>
            <a:pPr lvl="2"/>
            <a:r>
              <a:rPr lang="en-US" sz="2400" dirty="0">
                <a:latin typeface="Arial Narrow" panose="020B0606020202030204" pitchFamily="34" charset="0"/>
                <a:cs typeface="Times New Roman" pitchFamily="18" charset="0"/>
              </a:rPr>
              <a:t>This is a very broad catch; the item need only be used in or with a defense article</a:t>
            </a: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40</a:t>
            </a:fld>
            <a:endParaRPr lang="en-US" dirty="0">
              <a:solidFill>
                <a:srgbClr val="FFFFFF"/>
              </a:solidFill>
            </a:endParaRPr>
          </a:p>
        </p:txBody>
      </p:sp>
    </p:spTree>
    <p:extLst>
      <p:ext uri="{BB962C8B-B14F-4D97-AF65-F5344CB8AC3E}">
        <p14:creationId xmlns:p14="http://schemas.microsoft.com/office/powerpoint/2010/main" val="148208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6387" name="Content Placeholder 2"/>
          <p:cNvSpPr>
            <a:spLocks noGrp="1"/>
          </p:cNvSpPr>
          <p:nvPr>
            <p:ph idx="1"/>
          </p:nvPr>
        </p:nvSpPr>
        <p:spPr>
          <a:xfrm>
            <a:off x="1889760" y="1181100"/>
            <a:ext cx="8229600" cy="4495800"/>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dirty="0">
                <a:cs typeface="Times New Roman" pitchFamily="18" charset="0"/>
              </a:rPr>
              <a:t>There are five possible “releases” in paragraph (b) that are only applicable to parts, components, accessories, attachments or software:</a:t>
            </a:r>
          </a:p>
          <a:p>
            <a:pPr eaLnBrk="1" hangingPunct="1"/>
            <a:r>
              <a:rPr lang="en-US" dirty="0">
                <a:cs typeface="Times New Roman" pitchFamily="18" charset="0"/>
              </a:rPr>
              <a:t>First release:</a:t>
            </a:r>
          </a:p>
          <a:p>
            <a:pPr lvl="1" eaLnBrk="1" hangingPunct="1"/>
            <a:r>
              <a:rPr lang="en-US" dirty="0">
                <a:cs typeface="Times New Roman" pitchFamily="18" charset="0"/>
              </a:rPr>
              <a:t>(b)(1) Is subject to the EAR pursuant to a CJ</a:t>
            </a:r>
          </a:p>
          <a:p>
            <a:pPr eaLnBrk="1" hangingPunct="1"/>
            <a:r>
              <a:rPr lang="en-US" dirty="0">
                <a:cs typeface="Times New Roman" pitchFamily="18" charset="0"/>
              </a:rPr>
              <a:t>Second release:</a:t>
            </a:r>
          </a:p>
          <a:p>
            <a:pPr lvl="1" eaLnBrk="1" hangingPunct="1"/>
            <a:r>
              <a:rPr lang="en-US" dirty="0">
                <a:cs typeface="Times New Roman" pitchFamily="18" charset="0"/>
              </a:rPr>
              <a:t>(b)(2) Is, regardless of form or fit, a fastener (</a:t>
            </a:r>
            <a:r>
              <a:rPr lang="en-US" i="1" dirty="0">
                <a:cs typeface="Times New Roman" pitchFamily="18" charset="0"/>
              </a:rPr>
              <a:t>e.g.</a:t>
            </a:r>
            <a:r>
              <a:rPr lang="en-US" dirty="0">
                <a:cs typeface="Times New Roman" pitchFamily="18" charset="0"/>
              </a:rPr>
              <a:t>, screws, bolts, nuts, nut plates, studs, inserts, clips, rivets, pins), washer, spacer, insulator, grommet, bushing, spring, wire, or solder</a:t>
            </a:r>
          </a:p>
          <a:p>
            <a:pPr lvl="1" eaLnBrk="1" hangingPunct="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41</a:t>
            </a:fld>
            <a:endParaRPr lang="en-US" dirty="0">
              <a:solidFill>
                <a:srgbClr val="FFFFFF"/>
              </a:solidFill>
            </a:endParaRPr>
          </a:p>
        </p:txBody>
      </p:sp>
    </p:spTree>
    <p:extLst>
      <p:ext uri="{BB962C8B-B14F-4D97-AF65-F5344CB8AC3E}">
        <p14:creationId xmlns:p14="http://schemas.microsoft.com/office/powerpoint/2010/main" val="26952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Third release:</a:t>
            </a:r>
          </a:p>
          <a:p>
            <a:pPr lvl="1" eaLnBrk="1" hangingPunct="1"/>
            <a:r>
              <a:rPr lang="en-US" dirty="0">
                <a:cs typeface="Times New Roman" pitchFamily="18" charset="0"/>
              </a:rPr>
              <a:t>(b)(3) Has the same function, performance capabilities, and the same or “equivalent” form and fit as a commodity or software used in or with a commodity that:</a:t>
            </a:r>
          </a:p>
          <a:p>
            <a:pPr lvl="2" eaLnBrk="1" hangingPunct="1"/>
            <a:r>
              <a:rPr lang="en-US" sz="2000" dirty="0">
                <a:cs typeface="Times New Roman" pitchFamily="18" charset="0"/>
              </a:rPr>
              <a:t>Is or was in production (i.e., not in development); and</a:t>
            </a:r>
          </a:p>
          <a:p>
            <a:pPr lvl="2" eaLnBrk="1" hangingPunct="1"/>
            <a:r>
              <a:rPr lang="en-US" sz="2000" dirty="0">
                <a:cs typeface="Times New Roman" pitchFamily="18" charset="0"/>
              </a:rPr>
              <a:t>Is not enumerated on the USML</a:t>
            </a:r>
          </a:p>
          <a:p>
            <a:pPr lvl="1"/>
            <a:r>
              <a:rPr lang="en-US" dirty="0">
                <a:cs typeface="Times New Roman" pitchFamily="18" charset="0"/>
              </a:rPr>
              <a:t>Is there another item out there that does the same thing but is used in a non-ITAR item?</a:t>
            </a:r>
          </a:p>
          <a:p>
            <a:pPr eaLnBrk="1" hangingPunct="1"/>
            <a:endParaRPr lang="en-US" dirty="0">
              <a:latin typeface="Times New Roman" pitchFamily="18" charset="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42</a:t>
            </a:fld>
            <a:endParaRPr lang="en-US" dirty="0">
              <a:solidFill>
                <a:srgbClr val="FFFFFF"/>
              </a:solidFill>
            </a:endParaRPr>
          </a:p>
        </p:txBody>
      </p:sp>
    </p:spTree>
    <p:extLst>
      <p:ext uri="{BB962C8B-B14F-4D97-AF65-F5344CB8AC3E}">
        <p14:creationId xmlns:p14="http://schemas.microsoft.com/office/powerpoint/2010/main" val="29762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3" name="Content Placeholder 2"/>
          <p:cNvSpPr>
            <a:spLocks noGrp="1"/>
          </p:cNvSpPr>
          <p:nvPr>
            <p:ph idx="1"/>
          </p:nvPr>
        </p:nvSpPr>
        <p:spPr>
          <a:xfrm>
            <a:off x="1456509" y="1367246"/>
            <a:ext cx="8708571" cy="42672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dirty="0">
                <a:cs typeface="Times New Roman" pitchFamily="18" charset="0"/>
              </a:rPr>
              <a:t>Form, Fit, Function and Performance Capability:</a:t>
            </a:r>
          </a:p>
          <a:p>
            <a:pPr lvl="1" eaLnBrk="1" hangingPunct="1"/>
            <a:r>
              <a:rPr lang="en-US" dirty="0">
                <a:cs typeface="Times New Roman" pitchFamily="18" charset="0"/>
              </a:rPr>
              <a:t>“Form” is defined by its configuration (including the geometrically measured configuration), material, and material properties that uniquely characterize it </a:t>
            </a:r>
          </a:p>
          <a:p>
            <a:pPr lvl="1" eaLnBrk="1" hangingPunct="1"/>
            <a:r>
              <a:rPr lang="en-US" dirty="0">
                <a:cs typeface="Times New Roman" pitchFamily="18" charset="0"/>
              </a:rPr>
              <a:t>“Fit” is defined by its ability to physically interface or connect with or become an integral part of another commodity </a:t>
            </a:r>
          </a:p>
          <a:p>
            <a:pPr lvl="1" eaLnBrk="1" hangingPunct="1"/>
            <a:r>
              <a:rPr lang="en-US" dirty="0">
                <a:cs typeface="Times New Roman" pitchFamily="18" charset="0"/>
              </a:rPr>
              <a:t>“Function” means the action or actions it is designed to perform </a:t>
            </a:r>
          </a:p>
          <a:p>
            <a:pPr lvl="1" eaLnBrk="1" hangingPunct="1"/>
            <a:r>
              <a:rPr lang="en-US" dirty="0">
                <a:cs typeface="Times New Roman" pitchFamily="18" charset="0"/>
              </a:rPr>
              <a:t>“Performance capability” is the measure of a commodity's effectiveness to perform a designated function in a given environment </a:t>
            </a:r>
          </a:p>
        </p:txBody>
      </p:sp>
      <p:sp>
        <p:nvSpPr>
          <p:cNvPr id="4" name="Slide Number Placeholder 3"/>
          <p:cNvSpPr>
            <a:spLocks noGrp="1"/>
          </p:cNvSpPr>
          <p:nvPr>
            <p:ph type="sldNum" sz="quarter" idx="12"/>
          </p:nvPr>
        </p:nvSpPr>
        <p:spPr>
          <a:xfrm>
            <a:off x="10893288" y="6477001"/>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05A5A5C3-8902-438B-9106-6EFBC43B4FBF}" type="slidenum">
              <a:rPr lang="en-US" altLang="en-US" smtClean="0">
                <a:solidFill>
                  <a:srgbClr val="000000"/>
                </a:solidFill>
              </a:rPr>
              <a:pPr>
                <a:defRPr/>
              </a:pPr>
              <a:t>43</a:t>
            </a:fld>
            <a:endParaRPr lang="en-US" dirty="0"/>
          </a:p>
        </p:txBody>
      </p:sp>
    </p:spTree>
    <p:extLst>
      <p:ext uri="{BB962C8B-B14F-4D97-AF65-F5344CB8AC3E}">
        <p14:creationId xmlns:p14="http://schemas.microsoft.com/office/powerpoint/2010/main" val="305295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Fourth release:</a:t>
            </a:r>
          </a:p>
          <a:p>
            <a:pPr lvl="1" eaLnBrk="1" hangingPunct="1"/>
            <a:r>
              <a:rPr lang="en-US" dirty="0">
                <a:cs typeface="Times New Roman" pitchFamily="18" charset="0"/>
              </a:rPr>
              <a:t>(b)(4) Was or is being developed with knowledge that it is or would be for use in or with both defense articles and commodities not on the USML</a:t>
            </a:r>
          </a:p>
          <a:p>
            <a:pPr eaLnBrk="1" hangingPunct="1"/>
            <a:r>
              <a:rPr lang="en-US" dirty="0">
                <a:cs typeface="Times New Roman" pitchFamily="18" charset="0"/>
              </a:rPr>
              <a:t>Fifth release:</a:t>
            </a:r>
          </a:p>
          <a:p>
            <a:pPr lvl="1" eaLnBrk="1" hangingPunct="1"/>
            <a:r>
              <a:rPr lang="en-US" dirty="0">
                <a:cs typeface="Times New Roman" pitchFamily="18" charset="0"/>
              </a:rPr>
              <a:t>(b)(5) Was or is being developed as a general purpose commodity or software, with no knowledge for use in or with a particular commodity or type of commodity (</a:t>
            </a:r>
            <a:r>
              <a:rPr lang="en-US" i="1" dirty="0">
                <a:cs typeface="Times New Roman" pitchFamily="18" charset="0"/>
              </a:rPr>
              <a:t>e.g.</a:t>
            </a:r>
            <a:r>
              <a:rPr lang="en-US" dirty="0">
                <a:cs typeface="Times New Roman" pitchFamily="18" charset="0"/>
              </a:rPr>
              <a:t>, an aircraft or machine tool)</a:t>
            </a:r>
          </a:p>
          <a:p>
            <a:r>
              <a:rPr lang="en-US" dirty="0">
                <a:cs typeface="Times New Roman" pitchFamily="18" charset="0"/>
              </a:rPr>
              <a:t>EAR Definition has a sixth release:</a:t>
            </a:r>
          </a:p>
          <a:p>
            <a:pPr lvl="1"/>
            <a:r>
              <a:rPr lang="en-US" dirty="0">
                <a:cs typeface="Times New Roman" pitchFamily="18" charset="0"/>
              </a:rPr>
              <a:t>(b)(6) Was or is being developed with knowledge that it would be for use in or with commodities or software described:</a:t>
            </a:r>
          </a:p>
          <a:p>
            <a:pPr lvl="2"/>
            <a:r>
              <a:rPr lang="en-US" sz="2000" dirty="0">
                <a:cs typeface="Times New Roman" pitchFamily="18" charset="0"/>
              </a:rPr>
              <a:t>In an ECCN controlled for AT-only reasons and also EAR99 commodities or software; or</a:t>
            </a:r>
          </a:p>
          <a:p>
            <a:pPr lvl="2"/>
            <a:r>
              <a:rPr lang="en-US" sz="2000" dirty="0">
                <a:cs typeface="Times New Roman" pitchFamily="18" charset="0"/>
              </a:rPr>
              <a:t>Exclusively for use in or with EAR99 commodities or software</a:t>
            </a:r>
          </a:p>
          <a:p>
            <a:pPr lvl="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44</a:t>
            </a:fld>
            <a:endParaRPr lang="en-US" dirty="0">
              <a:solidFill>
                <a:srgbClr val="FFFFFF"/>
              </a:solidFill>
            </a:endParaRPr>
          </a:p>
        </p:txBody>
      </p:sp>
    </p:spTree>
    <p:extLst>
      <p:ext uri="{BB962C8B-B14F-4D97-AF65-F5344CB8AC3E}">
        <p14:creationId xmlns:p14="http://schemas.microsoft.com/office/powerpoint/2010/main" val="1999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5532-3A7E-4D4E-A864-7968AC028ECF}"/>
              </a:ext>
            </a:extLst>
          </p:cNvPr>
          <p:cNvSpPr>
            <a:spLocks noGrp="1"/>
          </p:cNvSpPr>
          <p:nvPr>
            <p:ph type="title"/>
          </p:nvPr>
        </p:nvSpPr>
        <p:spPr/>
        <p:txBody>
          <a:bodyPr/>
          <a:lstStyle/>
          <a:p>
            <a:r>
              <a:rPr lang="en-US" dirty="0"/>
              <a:t>Let’s Practice</a:t>
            </a:r>
          </a:p>
        </p:txBody>
      </p:sp>
      <p:sp>
        <p:nvSpPr>
          <p:cNvPr id="3" name="Content Placeholder 2">
            <a:extLst>
              <a:ext uri="{FF2B5EF4-FFF2-40B4-BE49-F238E27FC236}">
                <a16:creationId xmlns:a16="http://schemas.microsoft.com/office/drawing/2014/main" id="{9EEB2F15-F211-41E8-A915-FF5E39B6464C}"/>
              </a:ext>
            </a:extLst>
          </p:cNvPr>
          <p:cNvSpPr>
            <a:spLocks noGrp="1"/>
          </p:cNvSpPr>
          <p:nvPr>
            <p:ph idx="1"/>
          </p:nvPr>
        </p:nvSpPr>
        <p:spPr/>
        <p:txBody>
          <a:bodyPr/>
          <a:lstStyle/>
          <a:p>
            <a:r>
              <a:rPr lang="en-US" dirty="0"/>
              <a:t>What is the jurisdiction and classification of the F-35 Cockpit Simulator System?</a:t>
            </a:r>
          </a:p>
          <a:p>
            <a:r>
              <a:rPr lang="en-US" dirty="0"/>
              <a:t>The MTB Company manufactures and exports various military simulation systems.  The MASH Simulation System is used to train medical personnel and simulates real-time battlefield medical support scenarios.   The MTB Company developed the MASH Simulation System for the US Army.  What’s the jurisdiction and classification?</a:t>
            </a:r>
          </a:p>
        </p:txBody>
      </p:sp>
    </p:spTree>
    <p:extLst>
      <p:ext uri="{BB962C8B-B14F-4D97-AF65-F5344CB8AC3E}">
        <p14:creationId xmlns:p14="http://schemas.microsoft.com/office/powerpoint/2010/main" val="2251647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8834F339-C29F-4FB3-9947-36AF96903D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46</a:t>
            </a:fld>
            <a:endParaRPr lang="en-US" altLang="en-US" sz="1600">
              <a:latin typeface="Arial" panose="020B0604020202020204" pitchFamily="34" charset="0"/>
              <a:ea typeface="ＭＳ Ｐゴシック" panose="020B0600070205080204" pitchFamily="34" charset="-128"/>
            </a:endParaRPr>
          </a:p>
        </p:txBody>
      </p:sp>
      <p:sp>
        <p:nvSpPr>
          <p:cNvPr id="69635" name="Rectangle 2">
            <a:extLst>
              <a:ext uri="{FF2B5EF4-FFF2-40B4-BE49-F238E27FC236}">
                <a16:creationId xmlns:a16="http://schemas.microsoft.com/office/drawing/2014/main" id="{49FBEEFF-B0F9-4CCA-A53A-EE5B4D3B4905}"/>
              </a:ext>
            </a:extLst>
          </p:cNvPr>
          <p:cNvSpPr>
            <a:spLocks noGrp="1" noChangeArrowheads="1"/>
          </p:cNvSpPr>
          <p:nvPr>
            <p:ph type="title"/>
          </p:nvPr>
        </p:nvSpPr>
        <p:spPr>
          <a:xfrm>
            <a:off x="1908175" y="-71438"/>
            <a:ext cx="7416800" cy="1012825"/>
          </a:xfrm>
        </p:spPr>
        <p:txBody>
          <a:bodyPr/>
          <a:lstStyle/>
          <a:p>
            <a:pPr eaLnBrk="1" hangingPunct="1"/>
            <a:r>
              <a:rPr lang="en-US" altLang="en-US" dirty="0">
                <a:solidFill>
                  <a:schemeClr val="bg1"/>
                </a:solidFill>
                <a:ea typeface="ＭＳ Ｐゴシック" panose="020B0600070205080204" pitchFamily="34" charset="-128"/>
              </a:rPr>
              <a:t>ITAR Export</a:t>
            </a:r>
          </a:p>
        </p:txBody>
      </p:sp>
      <p:sp>
        <p:nvSpPr>
          <p:cNvPr id="69636" name="Rectangle 3">
            <a:extLst>
              <a:ext uri="{FF2B5EF4-FFF2-40B4-BE49-F238E27FC236}">
                <a16:creationId xmlns:a16="http://schemas.microsoft.com/office/drawing/2014/main" id="{82E0A3CA-89E5-41DE-8091-940CA4D251B3}"/>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What is an “export”?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Sending or taking a defense article out of the United States in any manner</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Releasing or transferring technical data to a foreign person 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Performing a defense service on behalf of, or for the benefit of, a foreign person, whether in the United States or abroad</a:t>
            </a:r>
          </a:p>
        </p:txBody>
      </p:sp>
      <p:sp>
        <p:nvSpPr>
          <p:cNvPr id="69637" name="Text Box 4">
            <a:extLst>
              <a:ext uri="{FF2B5EF4-FFF2-40B4-BE49-F238E27FC236}">
                <a16:creationId xmlns:a16="http://schemas.microsoft.com/office/drawing/2014/main" id="{A81ECFC9-58A9-4614-B8A0-3304B887088A}"/>
              </a:ext>
            </a:extLst>
          </p:cNvPr>
          <p:cNvSpPr txBox="1">
            <a:spLocks noChangeArrowheads="1"/>
          </p:cNvSpPr>
          <p:nvPr/>
        </p:nvSpPr>
        <p:spPr bwMode="auto">
          <a:xfrm>
            <a:off x="1908175" y="3583781"/>
            <a:ext cx="8323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Beware – an export does not require any person or product to leave the United States!</a:t>
            </a:r>
          </a:p>
        </p:txBody>
      </p:sp>
    </p:spTree>
    <p:extLst>
      <p:ext uri="{BB962C8B-B14F-4D97-AF65-F5344CB8AC3E}">
        <p14:creationId xmlns:p14="http://schemas.microsoft.com/office/powerpoint/2010/main" val="570589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2FC-32BA-415B-8790-1A4DAED81BE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91BA70B-2217-4F80-AB0A-44CDF8D83846}"/>
              </a:ext>
            </a:extLst>
          </p:cNvPr>
          <p:cNvSpPr>
            <a:spLocks noGrp="1"/>
          </p:cNvSpPr>
          <p:nvPr>
            <p:ph sz="quarter" idx="11"/>
          </p:nvPr>
        </p:nvSpPr>
        <p:spPr/>
        <p:txBody>
          <a:bodyPr/>
          <a:lstStyle/>
          <a:p>
            <a:r>
              <a:rPr lang="en-US" dirty="0"/>
              <a:t>ITAR 120.54 – Activities that are not Exports, Reexports, Retransfers, or Temporary Imports</a:t>
            </a:r>
          </a:p>
          <a:p>
            <a:r>
              <a:rPr lang="en-US" dirty="0"/>
              <a:t>Added March 25, 2020</a:t>
            </a:r>
          </a:p>
          <a:p>
            <a:r>
              <a:rPr lang="en-US" dirty="0"/>
              <a:t>Key Provisions:</a:t>
            </a:r>
          </a:p>
          <a:p>
            <a:pPr lvl="1"/>
            <a:r>
              <a:rPr lang="en-US" dirty="0"/>
              <a:t>120.54(a)(5) – Sending, taking or storing technical data that is:</a:t>
            </a:r>
          </a:p>
          <a:p>
            <a:pPr lvl="2"/>
            <a:r>
              <a:rPr lang="en-US" dirty="0"/>
              <a:t>Unclassified</a:t>
            </a:r>
          </a:p>
          <a:p>
            <a:pPr lvl="2"/>
            <a:r>
              <a:rPr lang="en-US" dirty="0"/>
              <a:t>Secured using end-to-end encryption;</a:t>
            </a:r>
          </a:p>
          <a:p>
            <a:pPr lvl="2"/>
            <a:r>
              <a:rPr lang="en-US" dirty="0"/>
              <a:t>Secured using cryptographic modules (hardware or software) compliant with FIPS 140-2….or by other cryptographic means that provide security strength that is at least comparable to the minimum 128 bits of security strength achieved by AES-128;</a:t>
            </a:r>
          </a:p>
          <a:p>
            <a:pPr lvl="2"/>
            <a:r>
              <a:rPr lang="en-US" dirty="0"/>
              <a:t>Not intentionally sent to or stored in a proscribed 126.1 country or the Russian Federation; and </a:t>
            </a:r>
          </a:p>
          <a:p>
            <a:pPr lvl="2"/>
            <a:r>
              <a:rPr lang="en-US" dirty="0"/>
              <a:t>Not sent from a proscribed 126.1 country or the Russian Federation</a:t>
            </a:r>
          </a:p>
        </p:txBody>
      </p:sp>
    </p:spTree>
    <p:extLst>
      <p:ext uri="{BB962C8B-B14F-4D97-AF65-F5344CB8AC3E}">
        <p14:creationId xmlns:p14="http://schemas.microsoft.com/office/powerpoint/2010/main" val="364007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D5E-1C4E-4E8C-AFB8-1C0088A7AA3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4A57993-23CE-4683-A8A3-42CBDFEBD703}"/>
              </a:ext>
            </a:extLst>
          </p:cNvPr>
          <p:cNvSpPr>
            <a:spLocks noGrp="1"/>
          </p:cNvSpPr>
          <p:nvPr>
            <p:ph sz="quarter" idx="11"/>
          </p:nvPr>
        </p:nvSpPr>
        <p:spPr>
          <a:xfrm>
            <a:off x="480132" y="1046715"/>
            <a:ext cx="11250613" cy="5242325"/>
          </a:xfrm>
        </p:spPr>
        <p:txBody>
          <a:bodyPr/>
          <a:lstStyle/>
          <a:p>
            <a:r>
              <a:rPr lang="en-US" dirty="0"/>
              <a:t>120.54(b)(1) defines end-to-end encryption as:</a:t>
            </a:r>
          </a:p>
          <a:p>
            <a:pPr lvl="1"/>
            <a:r>
              <a:rPr lang="en-US" dirty="0"/>
              <a:t>The provision of cryptographic protection of data, such that the data is not in an unencrypted form, between an originator (or the originator’s in-country security boundary) and an intended recipient (or the recipient’s in-country security boundary); and</a:t>
            </a:r>
          </a:p>
          <a:p>
            <a:pPr lvl="1"/>
            <a:r>
              <a:rPr lang="en-US" dirty="0"/>
              <a:t>The means of decryption are not provided to any third party. </a:t>
            </a:r>
          </a:p>
          <a:p>
            <a:r>
              <a:rPr lang="en-US" dirty="0"/>
              <a:t>120.54(b)(2) - The originator and the intended recipient may be the same person. The intended recipient must be the originator, a U.S. person in the United States, or a person otherwise authorized to receive the technical data, such as by a license or other approval pursuant to this subchapter</a:t>
            </a:r>
          </a:p>
          <a:p>
            <a:r>
              <a:rPr lang="en-US" dirty="0"/>
              <a:t>120.54(c) - The ability to access technical data in encrypted form that satisfies the criteria set forth in paragraph (a)(5) of this section does not constitute the release or export of such technical data</a:t>
            </a:r>
          </a:p>
        </p:txBody>
      </p:sp>
    </p:spTree>
    <p:extLst>
      <p:ext uri="{BB962C8B-B14F-4D97-AF65-F5344CB8AC3E}">
        <p14:creationId xmlns:p14="http://schemas.microsoft.com/office/powerpoint/2010/main" val="2477119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E2944FDC-5EB8-431A-973A-9E62F242878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49</a:t>
            </a:fld>
            <a:endParaRPr lang="en-US" altLang="en-US" sz="1600">
              <a:latin typeface="Arial" panose="020B0604020202020204" pitchFamily="34" charset="0"/>
              <a:ea typeface="ＭＳ Ｐゴシック" panose="020B0600070205080204" pitchFamily="34" charset="-128"/>
            </a:endParaRPr>
          </a:p>
        </p:txBody>
      </p:sp>
      <p:sp>
        <p:nvSpPr>
          <p:cNvPr id="70659" name="Rectangle 2">
            <a:extLst>
              <a:ext uri="{FF2B5EF4-FFF2-40B4-BE49-F238E27FC236}">
                <a16:creationId xmlns:a16="http://schemas.microsoft.com/office/drawing/2014/main" id="{5C885A0D-E990-43F1-B4CD-C7A4FF680FF4}"/>
              </a:ext>
            </a:extLst>
          </p:cNvPr>
          <p:cNvSpPr>
            <a:spLocks noGrp="1" noChangeArrowheads="1"/>
          </p:cNvSpPr>
          <p:nvPr>
            <p:ph type="title"/>
          </p:nvPr>
        </p:nvSpPr>
        <p:spPr>
          <a:xfrm>
            <a:off x="1874520" y="17146"/>
            <a:ext cx="7416800" cy="990600"/>
          </a:xfrm>
        </p:spPr>
        <p:txBody>
          <a:bodyPr/>
          <a:lstStyle/>
          <a:p>
            <a:pPr eaLnBrk="1" hangingPunct="1"/>
            <a:r>
              <a:rPr lang="en-US" altLang="en-US" dirty="0">
                <a:solidFill>
                  <a:schemeClr val="bg1"/>
                </a:solidFill>
                <a:ea typeface="ＭＳ Ｐゴシック" panose="020B0600070205080204" pitchFamily="34" charset="-128"/>
              </a:rPr>
              <a:t>EAR Export</a:t>
            </a:r>
          </a:p>
        </p:txBody>
      </p:sp>
      <p:sp>
        <p:nvSpPr>
          <p:cNvPr id="70660" name="Rectangle 3">
            <a:extLst>
              <a:ext uri="{FF2B5EF4-FFF2-40B4-BE49-F238E27FC236}">
                <a16:creationId xmlns:a16="http://schemas.microsoft.com/office/drawing/2014/main" id="{404D15B8-B8AF-4633-8EBE-3A213B6CD22E}"/>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An actual shipment or transmission of items subject to the EAR out of the United States; or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Release of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Visual or other inspection by foreign national that reveals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Oral or written exchange of technology or source code in the United States or abroad</a:t>
            </a:r>
          </a:p>
          <a:p>
            <a:r>
              <a:rPr lang="en-US" altLang="en-US" dirty="0">
                <a:latin typeface="Arial Narrow" panose="020B0606020202030204" pitchFamily="34" charset="0"/>
                <a:ea typeface="ＭＳ Ｐゴシック" panose="020B0600070205080204" pitchFamily="34" charset="-128"/>
              </a:rPr>
              <a:t>EAR 734.18 Activities that are Not Exports, Reexports or Transfers has provision that is the same as the ITAR encryption provision</a:t>
            </a:r>
          </a:p>
        </p:txBody>
      </p:sp>
    </p:spTree>
    <p:extLst>
      <p:ext uri="{BB962C8B-B14F-4D97-AF65-F5344CB8AC3E}">
        <p14:creationId xmlns:p14="http://schemas.microsoft.com/office/powerpoint/2010/main" val="96003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1F96F7E-8AF1-4B0B-8CAD-709E52039E09}"/>
              </a:ext>
            </a:extLst>
          </p:cNvPr>
          <p:cNvSpPr txBox="1">
            <a:spLocks noGrp="1" noChangeArrowheads="1"/>
          </p:cNvSpPr>
          <p:nvPr/>
        </p:nvSpPr>
        <p:spPr bwMode="auto">
          <a:xfrm>
            <a:off x="4572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r>
              <a:rPr lang="en-US" altLang="en-US" sz="1200">
                <a:latin typeface="Arial" panose="020B0604020202020204" pitchFamily="34" charset="0"/>
              </a:rPr>
              <a:t> </a:t>
            </a:r>
          </a:p>
        </p:txBody>
      </p:sp>
      <p:sp>
        <p:nvSpPr>
          <p:cNvPr id="26627" name="Slide Number Placeholder 5">
            <a:extLst>
              <a:ext uri="{FF2B5EF4-FFF2-40B4-BE49-F238E27FC236}">
                <a16:creationId xmlns:a16="http://schemas.microsoft.com/office/drawing/2014/main" id="{1F11324B-F63B-4058-9B71-DA3B4A461238}"/>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a:t>
            </a:fld>
            <a:endParaRPr lang="en-US" altLang="en-US" sz="1600">
              <a:latin typeface="Arial" panose="020B0604020202020204" pitchFamily="34" charset="0"/>
              <a:ea typeface="ＭＳ Ｐゴシック" panose="020B0600070205080204" pitchFamily="34" charset="-128"/>
            </a:endParaRPr>
          </a:p>
        </p:txBody>
      </p:sp>
      <p:sp>
        <p:nvSpPr>
          <p:cNvPr id="26628" name="Rectangle 2">
            <a:extLst>
              <a:ext uri="{FF2B5EF4-FFF2-40B4-BE49-F238E27FC236}">
                <a16:creationId xmlns:a16="http://schemas.microsoft.com/office/drawing/2014/main" id="{9A796796-EF78-450F-8464-715A85C4D551}"/>
              </a:ext>
            </a:extLst>
          </p:cNvPr>
          <p:cNvSpPr>
            <a:spLocks noGrp="1" noChangeArrowheads="1"/>
          </p:cNvSpPr>
          <p:nvPr>
            <p:ph type="title"/>
          </p:nvPr>
        </p:nvSpPr>
        <p:spPr>
          <a:xfrm>
            <a:off x="1935480" y="0"/>
            <a:ext cx="7416800" cy="990600"/>
          </a:xfrm>
        </p:spPr>
        <p:txBody>
          <a:bodyPr/>
          <a:lstStyle/>
          <a:p>
            <a:pPr eaLnBrk="1" hangingPunct="1"/>
            <a:r>
              <a:rPr lang="en-US" altLang="en-US" dirty="0">
                <a:ea typeface="ＭＳ Ｐゴシック" panose="020B0600070205080204" pitchFamily="34" charset="-128"/>
              </a:rPr>
              <a:t/>
            </a:r>
            <a:br>
              <a:rPr lang="en-US" altLang="en-US" dirty="0">
                <a:ea typeface="ＭＳ Ｐゴシック" panose="020B0600070205080204" pitchFamily="34" charset="-128"/>
              </a:rPr>
            </a:br>
            <a:r>
              <a:rPr lang="en-US" altLang="en-US" dirty="0">
                <a:solidFill>
                  <a:schemeClr val="bg1"/>
                </a:solidFill>
                <a:ea typeface="ＭＳ Ｐゴシック" panose="020B0600070205080204" pitchFamily="34" charset="-128"/>
              </a:rPr>
              <a:t>What are the U.S. export laws?</a:t>
            </a: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26629" name="Rectangle 6">
            <a:extLst>
              <a:ext uri="{FF2B5EF4-FFF2-40B4-BE49-F238E27FC236}">
                <a16:creationId xmlns:a16="http://schemas.microsoft.com/office/drawing/2014/main" id="{E76E4F64-03A9-45D7-958C-9A4DBF5542D5}"/>
              </a:ext>
            </a:extLst>
          </p:cNvPr>
          <p:cNvSpPr>
            <a:spLocks noGrp="1" noChangeArrowheads="1"/>
          </p:cNvSpPr>
          <p:nvPr>
            <p:ph sz="quarter" idx="11"/>
          </p:nvPr>
        </p:nvSpPr>
        <p:spPr>
          <a:xfrm>
            <a:off x="479425" y="1046163"/>
            <a:ext cx="11250613" cy="5075237"/>
          </a:xfrm>
        </p:spPr>
        <p:txBody>
          <a:bodyPr/>
          <a:lstStyle/>
          <a:p>
            <a:pPr eaLnBrk="1" hangingPunct="1">
              <a:lnSpc>
                <a:spcPct val="8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The Primary Export Control Laws:</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International Traffic in Arms Regulations (ITAR)</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Export Administration Regulations (EAR)</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Other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Office of Foreign Asset Control Regulations (OFAC Regulations) </a:t>
            </a:r>
          </a:p>
          <a:p>
            <a:pPr lvl="1">
              <a:lnSpc>
                <a:spcPct val="80000"/>
              </a:lnSpc>
            </a:pPr>
            <a:r>
              <a:rPr lang="en-US" altLang="en-US" dirty="0">
                <a:latin typeface="Arial Narrow" panose="020B0606020202030204" pitchFamily="34" charset="0"/>
                <a:ea typeface="ＭＳ Ｐゴシック" panose="020B0600070205080204" pitchFamily="34" charset="-128"/>
              </a:rPr>
              <a:t>U.S. Customs &amp; Border Protection</a:t>
            </a:r>
          </a:p>
          <a:p>
            <a:pPr lvl="1">
              <a:lnSpc>
                <a:spcPct val="80000"/>
              </a:lnSpc>
            </a:pPr>
            <a:r>
              <a:rPr lang="en-US" altLang="en-US" dirty="0">
                <a:latin typeface="Arial Narrow" panose="020B0606020202030204" pitchFamily="34" charset="0"/>
                <a:ea typeface="ＭＳ Ｐゴシック" panose="020B0600070205080204" pitchFamily="34" charset="-128"/>
              </a:rPr>
              <a:t>Bureau of Alcohol Tobacco Firearms &amp; Explosives</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Reasons for the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Protect national security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Advance foreign policy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Further interoperability with allies</a:t>
            </a:r>
          </a:p>
          <a:p>
            <a:pPr marL="609585" lvl="1" indent="0" eaLnBrk="1" hangingPunct="1">
              <a:lnSpc>
                <a:spcPct val="80000"/>
              </a:lnSpc>
              <a:buNone/>
            </a:pPr>
            <a:endParaRPr lang="en-US" altLang="en-US" dirty="0">
              <a:solidFill>
                <a:schemeClr val="accent4"/>
              </a:solidFill>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02212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757A25D5-9C1E-4126-8589-5AB405F53F5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50</a:t>
            </a:fld>
            <a:endParaRPr lang="en-US" altLang="en-US" sz="1600">
              <a:latin typeface="Arial" panose="020B0604020202020204" pitchFamily="34" charset="0"/>
              <a:ea typeface="ＭＳ Ｐゴシック" panose="020B0600070205080204" pitchFamily="34" charset="-128"/>
            </a:endParaRPr>
          </a:p>
        </p:txBody>
      </p:sp>
      <p:sp>
        <p:nvSpPr>
          <p:cNvPr id="71683" name="Rectangle 2">
            <a:extLst>
              <a:ext uri="{FF2B5EF4-FFF2-40B4-BE49-F238E27FC236}">
                <a16:creationId xmlns:a16="http://schemas.microsoft.com/office/drawing/2014/main" id="{B9DC607E-2990-4002-B720-628C4550BC55}"/>
              </a:ext>
            </a:extLst>
          </p:cNvPr>
          <p:cNvSpPr>
            <a:spLocks noGrp="1" noChangeArrowheads="1"/>
          </p:cNvSpPr>
          <p:nvPr>
            <p:ph type="title"/>
          </p:nvPr>
        </p:nvSpPr>
        <p:spPr>
          <a:xfrm>
            <a:off x="1844040" y="35877"/>
            <a:ext cx="7416800" cy="990600"/>
          </a:xfrm>
        </p:spPr>
        <p:txBody>
          <a:bodyPr/>
          <a:lstStyle/>
          <a:p>
            <a:pPr eaLnBrk="1" hangingPunct="1"/>
            <a:r>
              <a:rPr lang="en-US" altLang="en-US" dirty="0">
                <a:solidFill>
                  <a:schemeClr val="bg1"/>
                </a:solidFill>
                <a:ea typeface="ＭＳ Ｐゴシック" panose="020B0600070205080204" pitchFamily="34" charset="-128"/>
              </a:rPr>
              <a:t>EAR Deemed Export</a:t>
            </a:r>
          </a:p>
        </p:txBody>
      </p:sp>
      <p:sp>
        <p:nvSpPr>
          <p:cNvPr id="71684" name="Rectangle 3">
            <a:extLst>
              <a:ext uri="{FF2B5EF4-FFF2-40B4-BE49-F238E27FC236}">
                <a16:creationId xmlns:a16="http://schemas.microsoft.com/office/drawing/2014/main" id="{A53026D5-EF31-48DE-8E4A-E40B8D4145C7}"/>
              </a:ext>
            </a:extLst>
          </p:cNvPr>
          <p:cNvSpPr>
            <a:spLocks noGrp="1" noChangeArrowheads="1"/>
          </p:cNvSpPr>
          <p:nvPr>
            <p:ph sz="quarter" idx="11"/>
          </p:nvPr>
        </p:nvSpPr>
        <p:spPr>
          <a:xfrm>
            <a:off x="470693" y="1183908"/>
            <a:ext cx="11250613" cy="5072246"/>
          </a:xfrm>
        </p:spPr>
        <p:txBody>
          <a:bodyPr/>
          <a:lstStyle/>
          <a:p>
            <a:pPr eaLnBrk="1" hangingPunct="1"/>
            <a:r>
              <a:rPr lang="en-US" altLang="en-US" dirty="0">
                <a:latin typeface="Arial Narrow" panose="020B0606020202030204" pitchFamily="34" charset="0"/>
                <a:ea typeface="ＭＳ Ｐゴシック" panose="020B0600070205080204" pitchFamily="34" charset="-128"/>
              </a:rPr>
              <a:t>Deemed Export:  the release of software or technology to a foreign national within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“Deemed” to be an export to the foreign person’s country of nationality</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3" name="Picture 2" descr="A picture containing transport, aircraft&#10;&#10;Description automatically generated">
            <a:extLst>
              <a:ext uri="{FF2B5EF4-FFF2-40B4-BE49-F238E27FC236}">
                <a16:creationId xmlns:a16="http://schemas.microsoft.com/office/drawing/2014/main" id="{7B5F7BF4-95FA-4F5B-A6BB-DAD07AAEE2F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182744" y="2733269"/>
            <a:ext cx="3602719" cy="3680316"/>
          </a:xfrm>
          <a:prstGeom prst="rect">
            <a:avLst/>
          </a:prstGeom>
        </p:spPr>
      </p:pic>
    </p:spTree>
    <p:extLst>
      <p:ext uri="{BB962C8B-B14F-4D97-AF65-F5344CB8AC3E}">
        <p14:creationId xmlns:p14="http://schemas.microsoft.com/office/powerpoint/2010/main" val="2091987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6E7BAA7C-AD40-4898-825F-8892926DFA8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51</a:t>
            </a:fld>
            <a:endParaRPr lang="en-US" altLang="en-US" sz="1600">
              <a:latin typeface="Arial" panose="020B0604020202020204" pitchFamily="34" charset="0"/>
              <a:ea typeface="ＭＳ Ｐゴシック" panose="020B0600070205080204" pitchFamily="34" charset="-128"/>
            </a:endParaRPr>
          </a:p>
        </p:txBody>
      </p:sp>
      <p:sp>
        <p:nvSpPr>
          <p:cNvPr id="73731" name="Rectangle 2">
            <a:extLst>
              <a:ext uri="{FF2B5EF4-FFF2-40B4-BE49-F238E27FC236}">
                <a16:creationId xmlns:a16="http://schemas.microsoft.com/office/drawing/2014/main" id="{424375DA-3ED4-4A5D-A8D6-F274F1D20D10}"/>
              </a:ext>
            </a:extLst>
          </p:cNvPr>
          <p:cNvSpPr>
            <a:spLocks noGrp="1" noChangeArrowheads="1"/>
          </p:cNvSpPr>
          <p:nvPr>
            <p:ph type="title"/>
          </p:nvPr>
        </p:nvSpPr>
        <p:spPr>
          <a:xfrm>
            <a:off x="1965960" y="-38100"/>
            <a:ext cx="7416800" cy="990600"/>
          </a:xfrm>
        </p:spPr>
        <p:txBody>
          <a:bodyPr/>
          <a:lstStyle/>
          <a:p>
            <a:pPr eaLnBrk="1" hangingPunct="1"/>
            <a:r>
              <a:rPr lang="en-US" altLang="en-US" dirty="0">
                <a:solidFill>
                  <a:schemeClr val="bg1"/>
                </a:solidFill>
                <a:ea typeface="ＭＳ Ｐゴシック" panose="020B0600070205080204" pitchFamily="34" charset="-128"/>
              </a:rPr>
              <a:t>Reexports</a:t>
            </a:r>
          </a:p>
        </p:txBody>
      </p:sp>
      <p:sp>
        <p:nvSpPr>
          <p:cNvPr id="73732" name="Rectangle 3">
            <a:extLst>
              <a:ext uri="{FF2B5EF4-FFF2-40B4-BE49-F238E27FC236}">
                <a16:creationId xmlns:a16="http://schemas.microsoft.com/office/drawing/2014/main" id="{16974980-1E72-4556-813C-15D9022E167B}"/>
              </a:ext>
            </a:extLst>
          </p:cNvPr>
          <p:cNvSpPr>
            <a:spLocks noGrp="1" noChangeArrowheads="1"/>
          </p:cNvSpPr>
          <p:nvPr>
            <p:ph sz="quarter" idx="11"/>
          </p:nvPr>
        </p:nvSpPr>
        <p:spPr>
          <a:xfrm>
            <a:off x="470693" y="952500"/>
            <a:ext cx="11250613" cy="5075237"/>
          </a:xfrm>
        </p:spPr>
        <p:txBody>
          <a:bodyPr/>
          <a:lstStyle/>
          <a:p>
            <a:pPr eaLnBrk="1" hangingPunct="1">
              <a:spcAft>
                <a:spcPts val="600"/>
              </a:spcAft>
            </a:pPr>
            <a:r>
              <a:rPr lang="en-US" altLang="en-US" dirty="0">
                <a:latin typeface="Arial Narrow" panose="020B0606020202030204" pitchFamily="34" charset="0"/>
                <a:ea typeface="ＭＳ Ｐゴシック" panose="020B0600070205080204" pitchFamily="34" charset="-128"/>
              </a:rPr>
              <a:t>The ITAR and EAR also control “reexports”.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Exported items generally remain subject to the ITAR and EAR even after leaving the United States.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This means that foreign recipients must continue to track and identify ITAR and EAR-controlled items</a:t>
            </a:r>
          </a:p>
          <a:p>
            <a:pPr eaLnBrk="1" hangingPunct="1"/>
            <a:r>
              <a:rPr lang="en-US" altLang="en-US" dirty="0">
                <a:latin typeface="Arial Narrow" panose="020B0606020202030204" pitchFamily="34" charset="0"/>
                <a:ea typeface="ＭＳ Ｐゴシック" panose="020B0600070205080204" pitchFamily="34" charset="-128"/>
              </a:rPr>
              <a:t>Real-life impact: If you deliver software for a combat flight trainer to a prime contractor in France, and they incorporate it into the finished trainer, when they send it to their customer, the Australian Ministry of </a:t>
            </a:r>
            <a:r>
              <a:rPr lang="en-US" altLang="en-US" dirty="0" err="1">
                <a:latin typeface="Arial Narrow" panose="020B0606020202030204" pitchFamily="34" charset="0"/>
                <a:ea typeface="ＭＳ Ｐゴシック" panose="020B0600070205080204" pitchFamily="34" charset="-128"/>
              </a:rPr>
              <a:t>Defence</a:t>
            </a:r>
            <a:r>
              <a:rPr lang="en-US" altLang="en-US" dirty="0">
                <a:latin typeface="Arial Narrow" panose="020B0606020202030204" pitchFamily="34" charset="0"/>
                <a:ea typeface="ＭＳ Ｐゴシック" panose="020B0600070205080204" pitchFamily="34" charset="-128"/>
              </a:rPr>
              <a:t>, they need a reexport authorization from the U.S. Government.</a:t>
            </a:r>
          </a:p>
        </p:txBody>
      </p:sp>
    </p:spTree>
    <p:extLst>
      <p:ext uri="{BB962C8B-B14F-4D97-AF65-F5344CB8AC3E}">
        <p14:creationId xmlns:p14="http://schemas.microsoft.com/office/powerpoint/2010/main" val="3178501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D5D56D7B-7D37-4250-97D6-F1C2230A6A0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52</a:t>
            </a:fld>
            <a:endParaRPr lang="en-US" altLang="en-US" sz="1600">
              <a:latin typeface="Arial" panose="020B0604020202020204" pitchFamily="34" charset="0"/>
              <a:ea typeface="ＭＳ Ｐゴシック" panose="020B0600070205080204" pitchFamily="34" charset="-128"/>
            </a:endParaRPr>
          </a:p>
        </p:txBody>
      </p:sp>
      <p:sp>
        <p:nvSpPr>
          <p:cNvPr id="74755" name="Rectangle 2">
            <a:extLst>
              <a:ext uri="{FF2B5EF4-FFF2-40B4-BE49-F238E27FC236}">
                <a16:creationId xmlns:a16="http://schemas.microsoft.com/office/drawing/2014/main" id="{26EF4D8E-05F3-4AB3-8FA6-DFF6897B1D31}"/>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Who is a U.S. Person?</a:t>
            </a:r>
          </a:p>
        </p:txBody>
      </p:sp>
      <p:sp>
        <p:nvSpPr>
          <p:cNvPr id="74756" name="Rectangle 3">
            <a:extLst>
              <a:ext uri="{FF2B5EF4-FFF2-40B4-BE49-F238E27FC236}">
                <a16:creationId xmlns:a16="http://schemas.microsoft.com/office/drawing/2014/main" id="{16CD78D6-71EE-4C1F-9BD1-38732DAB0A75}"/>
              </a:ext>
            </a:extLst>
          </p:cNvPr>
          <p:cNvSpPr>
            <a:spLocks noGrp="1" noChangeArrowheads="1"/>
          </p:cNvSpPr>
          <p:nvPr>
            <p:ph sz="quarter" idx="11"/>
          </p:nvPr>
        </p:nvSpPr>
        <p:spPr>
          <a:xfrm>
            <a:off x="585303"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ITAR and EAR U.S.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U.S. citizen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lawful permanent resident [of the U.S., also known as a green card holder]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protected individual as defined by 8 U.S.C. 1324b(a)(3) (refugee, asylee)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corporation, business, association, partnership, society, trust, or any other entity organization or group that is incorporated to do business in the United States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governmental entity</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42577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EA4C82A1-3798-4390-8CEB-3A34847EB10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53</a:t>
            </a:fld>
            <a:endParaRPr lang="en-US" altLang="en-US" sz="1600">
              <a:latin typeface="Arial" panose="020B0604020202020204" pitchFamily="34" charset="0"/>
              <a:ea typeface="ＭＳ Ｐゴシック" panose="020B0600070205080204" pitchFamily="34" charset="-128"/>
            </a:endParaRPr>
          </a:p>
        </p:txBody>
      </p:sp>
      <p:sp>
        <p:nvSpPr>
          <p:cNvPr id="75779" name="Rectangle 2">
            <a:extLst>
              <a:ext uri="{FF2B5EF4-FFF2-40B4-BE49-F238E27FC236}">
                <a16:creationId xmlns:a16="http://schemas.microsoft.com/office/drawing/2014/main" id="{521F63A9-E259-4EAA-A624-2DC5906BB050}"/>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Who is a Foreign Person?</a:t>
            </a:r>
          </a:p>
        </p:txBody>
      </p:sp>
      <p:sp>
        <p:nvSpPr>
          <p:cNvPr id="75780" name="Rectangle 3">
            <a:extLst>
              <a:ext uri="{FF2B5EF4-FFF2-40B4-BE49-F238E27FC236}">
                <a16:creationId xmlns:a16="http://schemas.microsoft.com/office/drawing/2014/main" id="{DE02053E-7151-49B4-A042-941A4B48B8E9}"/>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ITAR and EAR Foreign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natural person or entity who is not a U.S.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This includes: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Persons in the U.S. on visas (e.g., H1B);</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 government entities;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 companies or organizations such as NATO; and</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Persons in the U.S., regardless of citizenship, who represent a foreign entity.</a:t>
            </a:r>
          </a:p>
          <a:p>
            <a:pPr lvl="1" eaLnBrk="1" hangingPunct="1"/>
            <a:r>
              <a:rPr lang="en-US" altLang="en-US" i="1" dirty="0">
                <a:solidFill>
                  <a:schemeClr val="tx1"/>
                </a:solidFill>
                <a:latin typeface="Arial Narrow" panose="020B0606020202030204" pitchFamily="34" charset="0"/>
                <a:ea typeface="ＭＳ Ｐゴシック" panose="020B0600070205080204" pitchFamily="34" charset="-128"/>
              </a:rPr>
              <a:t>NOTE WELL: A foreign person located in the United States is still a foreign person, even if they are on a U.S. Government installation or employed by a U.S. company.</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769249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6">
            <a:extLst>
              <a:ext uri="{FF2B5EF4-FFF2-40B4-BE49-F238E27FC236}">
                <a16:creationId xmlns:a16="http://schemas.microsoft.com/office/drawing/2014/main" id="{F32A623B-56FC-4CAA-BAF4-C845C9831E2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54</a:t>
            </a:fld>
            <a:endParaRPr lang="en-US" altLang="en-US" sz="1600">
              <a:latin typeface="Arial" panose="020B0604020202020204" pitchFamily="34" charset="0"/>
              <a:ea typeface="ＭＳ Ｐゴシック" panose="020B0600070205080204" pitchFamily="34" charset="-128"/>
            </a:endParaRPr>
          </a:p>
        </p:txBody>
      </p:sp>
      <p:sp>
        <p:nvSpPr>
          <p:cNvPr id="77827" name="Rectangle 2">
            <a:extLst>
              <a:ext uri="{FF2B5EF4-FFF2-40B4-BE49-F238E27FC236}">
                <a16:creationId xmlns:a16="http://schemas.microsoft.com/office/drawing/2014/main" id="{3BE5428D-E48A-4144-8D25-55B74B2D0DC7}"/>
              </a:ext>
            </a:extLst>
          </p:cNvPr>
          <p:cNvSpPr>
            <a:spLocks noGrp="1" noChangeArrowheads="1"/>
          </p:cNvSpPr>
          <p:nvPr>
            <p:ph type="title"/>
          </p:nvPr>
        </p:nvSpPr>
        <p:spPr>
          <a:xfrm>
            <a:off x="1743075" y="0"/>
            <a:ext cx="7416800" cy="990600"/>
          </a:xfrm>
        </p:spPr>
        <p:txBody>
          <a:bodyPr/>
          <a:lstStyle/>
          <a:p>
            <a:pPr eaLnBrk="1" hangingPunct="1"/>
            <a:r>
              <a:rPr lang="en-US" altLang="en-US" dirty="0">
                <a:solidFill>
                  <a:schemeClr val="bg1"/>
                </a:solidFill>
                <a:ea typeface="ＭＳ Ｐゴシック" panose="020B0600070205080204" pitchFamily="34" charset="-128"/>
              </a:rPr>
              <a:t>Foreign Persons</a:t>
            </a:r>
          </a:p>
        </p:txBody>
      </p:sp>
      <p:sp>
        <p:nvSpPr>
          <p:cNvPr id="77828" name="Rectangle 3">
            <a:extLst>
              <a:ext uri="{FF2B5EF4-FFF2-40B4-BE49-F238E27FC236}">
                <a16:creationId xmlns:a16="http://schemas.microsoft.com/office/drawing/2014/main" id="{C8A00B19-AB58-4640-9056-224C3B42CF17}"/>
              </a:ext>
            </a:extLst>
          </p:cNvPr>
          <p:cNvSpPr>
            <a:spLocks noGrp="1" noChangeArrowheads="1"/>
          </p:cNvSpPr>
          <p:nvPr>
            <p:ph sz="quarter" idx="11"/>
          </p:nvPr>
        </p:nvSpPr>
        <p:spPr>
          <a:xfrm>
            <a:off x="479425" y="1046163"/>
            <a:ext cx="11250613" cy="5075237"/>
          </a:xfrm>
        </p:spPr>
        <p:txBody>
          <a:bodyPr/>
          <a:lstStyle/>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Persons may hold more than one citizenship or nationality – dual nationalities.  Also may hold citizenship/nationality different than their foreign employer – third country nationals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Like U.S. companies, foreign companies employ persons from around the world.</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You  need to be confident that no one with a nationality or citizenship of an ITAR 126.1 country is involved, unless you are able to satisfy the requirements of ITAR 126.18</a:t>
            </a:r>
          </a:p>
          <a:p>
            <a:pPr lvl="1" eaLnBrk="1" hangingPunct="1"/>
            <a:endParaRPr lang="en-US" altLang="en-US" dirty="0">
              <a:latin typeface="Arial Narrow" panose="020B0606020202030204" pitchFamily="34" charset="0"/>
              <a:ea typeface="ＭＳ Ｐゴシック" panose="020B0600070205080204" pitchFamily="34" charset="-128"/>
            </a:endParaRPr>
          </a:p>
        </p:txBody>
      </p:sp>
      <p:pic>
        <p:nvPicPr>
          <p:cNvPr id="77829" name="Picture 5" descr="resfiles_output">
            <a:extLst>
              <a:ext uri="{FF2B5EF4-FFF2-40B4-BE49-F238E27FC236}">
                <a16:creationId xmlns:a16="http://schemas.microsoft.com/office/drawing/2014/main" id="{C8401312-6128-461C-B82A-0BA6F299D83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4025" y="4978615"/>
            <a:ext cx="14081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7" descr="resfiles_output">
            <a:extLst>
              <a:ext uri="{FF2B5EF4-FFF2-40B4-BE49-F238E27FC236}">
                <a16:creationId xmlns:a16="http://schemas.microsoft.com/office/drawing/2014/main" id="{BBDA9704-442E-4D00-B7CE-87D4608601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09862" y="4956176"/>
            <a:ext cx="1447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9" descr="resfiles_output">
            <a:extLst>
              <a:ext uri="{FF2B5EF4-FFF2-40B4-BE49-F238E27FC236}">
                <a16:creationId xmlns:a16="http://schemas.microsoft.com/office/drawing/2014/main" id="{61784C19-B287-42ED-93A6-D8A04D8E746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51475" y="4957520"/>
            <a:ext cx="1447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98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Slide Number Placeholder 1">
            <a:extLst>
              <a:ext uri="{FF2B5EF4-FFF2-40B4-BE49-F238E27FC236}">
                <a16:creationId xmlns:a16="http://schemas.microsoft.com/office/drawing/2014/main" id="{E821CE04-412D-43B4-8B01-733804158B21}"/>
              </a:ext>
            </a:extLst>
          </p:cNvPr>
          <p:cNvSpPr>
            <a:spLocks noGrp="1"/>
          </p:cNvSpPr>
          <p:nvPr>
            <p:ph type="sldNum" sz="quarter" idx="12"/>
          </p:nvPr>
        </p:nvSpPr>
        <p:spPr bwMode="auto">
          <a:xfrm>
            <a:off x="8432800" y="6477001"/>
            <a:ext cx="28448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55</a:t>
            </a:fld>
            <a:endParaRPr lang="en-US" altLang="en-US" dirty="0"/>
          </a:p>
        </p:txBody>
      </p:sp>
      <p:sp>
        <p:nvSpPr>
          <p:cNvPr id="80899" name="Title 1">
            <a:extLst>
              <a:ext uri="{FF2B5EF4-FFF2-40B4-BE49-F238E27FC236}">
                <a16:creationId xmlns:a16="http://schemas.microsoft.com/office/drawing/2014/main" id="{1E1539E6-533E-4DCD-99C8-47979D917E99}"/>
              </a:ext>
            </a:extLst>
          </p:cNvPr>
          <p:cNvSpPr>
            <a:spLocks noGrp="1"/>
          </p:cNvSpPr>
          <p:nvPr>
            <p:ph type="title"/>
          </p:nvPr>
        </p:nvSpPr>
        <p:spPr>
          <a:xfrm>
            <a:off x="1828800" y="0"/>
            <a:ext cx="7416800" cy="990600"/>
          </a:xfrm>
        </p:spPr>
        <p:txBody>
          <a:bodyPr/>
          <a:lstStyle/>
          <a:p>
            <a:pPr eaLnBrk="1" hangingPunct="1"/>
            <a:r>
              <a:rPr lang="en-US" altLang="en-US" dirty="0">
                <a:solidFill>
                  <a:schemeClr val="bg1"/>
                </a:solidFill>
              </a:rPr>
              <a:t>Export Steps</a:t>
            </a:r>
          </a:p>
        </p:txBody>
      </p:sp>
      <p:sp>
        <p:nvSpPr>
          <p:cNvPr id="80900" name="Content Placeholder 2">
            <a:extLst>
              <a:ext uri="{FF2B5EF4-FFF2-40B4-BE49-F238E27FC236}">
                <a16:creationId xmlns:a16="http://schemas.microsoft.com/office/drawing/2014/main" id="{207854E7-DA83-452C-B0E8-6DE8205616D1}"/>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Determine jurisdiction/classification of item.</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Identify applicable licensing requirements based 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Jurisdiction/classification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Destinations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End-users and Consignees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End-uses</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Conduct screening.</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Maintain appropriate records.</a:t>
            </a:r>
          </a:p>
        </p:txBody>
      </p:sp>
    </p:spTree>
    <p:extLst>
      <p:ext uri="{BB962C8B-B14F-4D97-AF65-F5344CB8AC3E}">
        <p14:creationId xmlns:p14="http://schemas.microsoft.com/office/powerpoint/2010/main" val="3009434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CE0ABEE0-DED1-436F-A77E-9F0A61598E1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56</a:t>
            </a:fld>
            <a:endParaRPr lang="en-US" altLang="en-US" sz="1600">
              <a:latin typeface="Arial" panose="020B0604020202020204" pitchFamily="34" charset="0"/>
              <a:ea typeface="ＭＳ Ｐゴシック" panose="020B0600070205080204" pitchFamily="34" charset="-128"/>
            </a:endParaRPr>
          </a:p>
        </p:txBody>
      </p:sp>
      <p:sp>
        <p:nvSpPr>
          <p:cNvPr id="82947" name="Rectangle 2">
            <a:extLst>
              <a:ext uri="{FF2B5EF4-FFF2-40B4-BE49-F238E27FC236}">
                <a16:creationId xmlns:a16="http://schemas.microsoft.com/office/drawing/2014/main" id="{A371FB23-56E5-4BDF-B1EC-CFB0016B7DE7}"/>
              </a:ext>
            </a:extLst>
          </p:cNvPr>
          <p:cNvSpPr>
            <a:spLocks noGrp="1" noChangeArrowheads="1"/>
          </p:cNvSpPr>
          <p:nvPr>
            <p:ph type="title"/>
          </p:nvPr>
        </p:nvSpPr>
        <p:spPr>
          <a:xfrm>
            <a:off x="2087880" y="72224"/>
            <a:ext cx="7416800" cy="990600"/>
          </a:xfrm>
        </p:spPr>
        <p:txBody>
          <a:bodyPr/>
          <a:lstStyle/>
          <a:p>
            <a:pPr eaLnBrk="1" hangingPunct="1"/>
            <a:r>
              <a:rPr lang="en-US" altLang="en-US" dirty="0">
                <a:solidFill>
                  <a:schemeClr val="bg1"/>
                </a:solidFill>
                <a:ea typeface="ＭＳ Ｐゴシック" panose="020B0600070205080204" pitchFamily="34" charset="-128"/>
              </a:rPr>
              <a:t>ITAR Export Licenses</a:t>
            </a:r>
          </a:p>
        </p:txBody>
      </p:sp>
      <p:sp>
        <p:nvSpPr>
          <p:cNvPr id="82948" name="Rectangle 3">
            <a:extLst>
              <a:ext uri="{FF2B5EF4-FFF2-40B4-BE49-F238E27FC236}">
                <a16:creationId xmlns:a16="http://schemas.microsoft.com/office/drawing/2014/main" id="{CF4860A4-BCD1-4A1E-983A-4532D57332F4}"/>
              </a:ext>
            </a:extLst>
          </p:cNvPr>
          <p:cNvSpPr>
            <a:spLocks noGrp="1" noChangeArrowheads="1"/>
          </p:cNvSpPr>
          <p:nvPr>
            <p:ph sz="quarter" idx="11"/>
          </p:nvPr>
        </p:nvSpPr>
        <p:spPr>
          <a:xfrm>
            <a:off x="470693" y="1180917"/>
            <a:ext cx="11250613" cy="5075237"/>
          </a:xfrm>
        </p:spPr>
        <p:txBody>
          <a:bodyPr/>
          <a:lstStyle/>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Nearly all ITAR exports will require an authorization from the Department of State.</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Defense Export Control </a:t>
            </a:r>
            <a:r>
              <a:rPr lang="en-US" altLang="en-US" dirty="0">
                <a:latin typeface="Arial Narrow" panose="020B0606020202030204" pitchFamily="34" charset="0"/>
                <a:ea typeface="ＭＳ Ｐゴシック" panose="020B0600070205080204" pitchFamily="34" charset="-128"/>
              </a:rPr>
              <a:t>and Compliance System (DECCS)</a:t>
            </a:r>
          </a:p>
          <a:p>
            <a:pPr lvl="1">
              <a:lnSpc>
                <a:spcPct val="80000"/>
              </a:lnSpc>
            </a:pPr>
            <a:r>
              <a:rPr lang="en-US" altLang="en-US" dirty="0">
                <a:latin typeface="Arial Narrow" panose="020B0606020202030204" pitchFamily="34" charset="0"/>
                <a:ea typeface="ＭＳ Ｐゴシック" panose="020B0600070205080204" pitchFamily="34" charset="-128"/>
              </a:rPr>
              <a:t>New System for ITAR Submissions</a:t>
            </a:r>
          </a:p>
          <a:p>
            <a:pPr lvl="1">
              <a:lnSpc>
                <a:spcPct val="80000"/>
              </a:lnSpc>
            </a:pPr>
            <a:r>
              <a:rPr lang="en-US" altLang="en-US" dirty="0">
                <a:latin typeface="Arial Narrow" panose="020B0606020202030204" pitchFamily="34" charset="0"/>
                <a:ea typeface="ＭＳ Ｐゴシック" panose="020B0600070205080204" pitchFamily="34" charset="-128"/>
              </a:rPr>
              <a:t>Used for Commodity Jurisdiction Requests, Advisory Opinions, Registration, Licensing</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Licenses/Agreements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D-Trade system permits electronic application and approval of licenses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DSP-5 (6) - permanent export of unclassified defense articles and technical data</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DSP-61 (62) – temporary imports of unclassified defense articles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DSP-73 (74)– temporary exports of unclassified defense articles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Require identification of articles and data, quantity, value, end-users, consignees and end-use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valid for four (4) years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approved in 30-60 days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All exports must be decremented on the license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License must be returned to DDTC when exhausted or expired</a:t>
            </a: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851103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0AEEAEA-2C0B-4014-A08F-7CD7B2A86E4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57</a:t>
            </a:fld>
            <a:endParaRPr lang="en-US" altLang="en-US" sz="1600">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3C06024A-B5EE-4EE9-9658-1A41D7D2B8C4}"/>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ITAR Export Authorizations</a:t>
            </a:r>
          </a:p>
        </p:txBody>
      </p:sp>
      <p:sp>
        <p:nvSpPr>
          <p:cNvPr id="83972" name="Rectangle 3">
            <a:extLst>
              <a:ext uri="{FF2B5EF4-FFF2-40B4-BE49-F238E27FC236}">
                <a16:creationId xmlns:a16="http://schemas.microsoft.com/office/drawing/2014/main" id="{32D2D47C-73E1-4BC1-ADB6-EFDC00F335D9}"/>
              </a:ext>
            </a:extLst>
          </p:cNvPr>
          <p:cNvSpPr>
            <a:spLocks noGrp="1" noChangeArrowheads="1"/>
          </p:cNvSpPr>
          <p:nvPr>
            <p:ph sz="quarter" idx="11"/>
          </p:nvPr>
        </p:nvSpPr>
        <p:spPr>
          <a:xfrm>
            <a:off x="470693" y="122904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Technical Assistance Agreement (TAA)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Used for exports of technical data and defense services (assistance)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Format may change to a DSP-5</a:t>
            </a:r>
          </a:p>
          <a:p>
            <a:pPr eaLnBrk="1" hangingPunct="1"/>
            <a:r>
              <a:rPr lang="en-US" altLang="en-US" dirty="0">
                <a:latin typeface="Arial Narrow" panose="020B0606020202030204" pitchFamily="34" charset="0"/>
                <a:ea typeface="ＭＳ Ｐゴシック" panose="020B0600070205080204" pitchFamily="34" charset="-128"/>
              </a:rPr>
              <a:t>Manufacturing License Agreement (MLA)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Similar in form to a TAA, but includes manufacturing know-how/licensed manufacture of defense articles</a:t>
            </a:r>
          </a:p>
          <a:p>
            <a:pPr eaLnBrk="1" hangingPunct="1"/>
            <a:r>
              <a:rPr lang="en-US" altLang="en-US" dirty="0">
                <a:latin typeface="Arial Narrow" panose="020B0606020202030204" pitchFamily="34" charset="0"/>
                <a:ea typeface="ＭＳ Ｐゴシック" panose="020B0600070205080204" pitchFamily="34" charset="-128"/>
              </a:rPr>
              <a:t>Warehouse Distribution Agreement (WDA)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Authorizes establishment of a warehouse and distribution point abroad for defense articles exported from the U.S. and distribution within an approved sales territory</a:t>
            </a:r>
          </a:p>
          <a:p>
            <a:pPr eaLnBrk="1" hangingPunct="1"/>
            <a:r>
              <a:rPr lang="en-US" altLang="en-US" dirty="0">
                <a:latin typeface="Arial Narrow" panose="020B0606020202030204" pitchFamily="34" charset="0"/>
                <a:ea typeface="ＭＳ Ｐゴシック" panose="020B0600070205080204" pitchFamily="34" charset="-128"/>
              </a:rPr>
              <a:t>Let’s Practice:  What type of licensing and/or authorization will be required for Simulation R’ Us to proceed with activities with the UK MoD?</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a:p>
            <a:pPr lvl="1"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782881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16A350D8-196A-4573-8572-86C7C417D98B}"/>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58</a:t>
            </a:fld>
            <a:endParaRPr lang="en-US" altLang="en-US" sz="1600">
              <a:latin typeface="Arial" panose="020B0604020202020204" pitchFamily="34" charset="0"/>
              <a:ea typeface="ＭＳ Ｐゴシック" panose="020B0600070205080204" pitchFamily="34" charset="-128"/>
            </a:endParaRPr>
          </a:p>
        </p:txBody>
      </p:sp>
      <p:sp>
        <p:nvSpPr>
          <p:cNvPr id="84995" name="Rectangle 2">
            <a:extLst>
              <a:ext uri="{FF2B5EF4-FFF2-40B4-BE49-F238E27FC236}">
                <a16:creationId xmlns:a16="http://schemas.microsoft.com/office/drawing/2014/main" id="{D26AE5A1-0D3E-4F92-862A-073CE4F397AB}"/>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ITAR Exemptions</a:t>
            </a:r>
          </a:p>
        </p:txBody>
      </p:sp>
      <p:sp>
        <p:nvSpPr>
          <p:cNvPr id="73732" name="Rectangle 3">
            <a:extLst>
              <a:ext uri="{FF2B5EF4-FFF2-40B4-BE49-F238E27FC236}">
                <a16:creationId xmlns:a16="http://schemas.microsoft.com/office/drawing/2014/main" id="{CFB7D994-5955-4D62-B02E-8882EFDB39BF}"/>
              </a:ext>
            </a:extLst>
          </p:cNvPr>
          <p:cNvSpPr>
            <a:spLocks noGrp="1" noChangeArrowheads="1"/>
          </p:cNvSpPr>
          <p:nvPr>
            <p:ph sz="quarter" idx="11"/>
          </p:nvPr>
        </p:nvSpPr>
        <p:spPr>
          <a:xfrm>
            <a:off x="383172" y="1229043"/>
            <a:ext cx="11250613" cy="5075237"/>
          </a:xfrm>
        </p:spPr>
        <p:txBody>
          <a:bodyPr>
            <a:normAutofit fontScale="92500" lnSpcReduction="20000"/>
          </a:bodyPr>
          <a:lstStyle/>
          <a:p>
            <a:pPr>
              <a:defRPr/>
            </a:pPr>
            <a:r>
              <a:rPr lang="en-US" altLang="en-US" sz="3300" dirty="0">
                <a:latin typeface="Arial Narrow" panose="020B0606020202030204" pitchFamily="34" charset="0"/>
                <a:ea typeface="ＭＳ Ｐゴシック" panose="020B0600070205080204" pitchFamily="34" charset="-128"/>
              </a:rPr>
              <a:t>In certain situations, the ITAR provide exemptions that permit exports or imports without prior approval from DDTC.</a:t>
            </a:r>
          </a:p>
          <a:p>
            <a:pPr>
              <a:defRPr/>
            </a:pPr>
            <a:r>
              <a:rPr lang="en-US" altLang="en-US" sz="3300" dirty="0">
                <a:latin typeface="Arial Narrow" panose="020B0606020202030204" pitchFamily="34" charset="0"/>
                <a:ea typeface="ＭＳ Ｐゴシック" panose="020B0600070205080204" pitchFamily="34" charset="-128"/>
              </a:rPr>
              <a:t>Each exemption includes specific requirements that must be fully satisfied </a:t>
            </a:r>
            <a:r>
              <a:rPr lang="en-US" altLang="en-US" sz="3300" i="1" dirty="0">
                <a:latin typeface="Arial Narrow" panose="020B0606020202030204" pitchFamily="34" charset="0"/>
                <a:ea typeface="ＭＳ Ｐゴシック" panose="020B0600070205080204" pitchFamily="34" charset="-128"/>
              </a:rPr>
              <a:t>before</a:t>
            </a:r>
            <a:r>
              <a:rPr lang="en-US" altLang="en-US" sz="3300" dirty="0">
                <a:latin typeface="Arial Narrow" panose="020B0606020202030204" pitchFamily="34" charset="0"/>
                <a:ea typeface="ＭＳ Ｐゴシック" panose="020B0600070205080204" pitchFamily="34" charset="-128"/>
              </a:rPr>
              <a:t> invoking the exemption.</a:t>
            </a:r>
          </a:p>
          <a:p>
            <a:pPr>
              <a:defRPr/>
            </a:pPr>
            <a:r>
              <a:rPr lang="en-US" altLang="en-US" sz="3300" dirty="0">
                <a:latin typeface="Arial Narrow" panose="020B0606020202030204" pitchFamily="34" charset="0"/>
                <a:ea typeface="ＭＳ Ｐゴシック" panose="020B0600070205080204" pitchFamily="34" charset="-128"/>
              </a:rPr>
              <a:t>Examples: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123.4 – Temporary imports of defense articles for specific purposes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124.2(a) – Training in the basic operation and maintenance of defense articles lawfully export or authorized for export to the same recipient</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125.4(b)(1) – Exports of technical data disclosed pursuant to an official request or directive from the U.S. DoD</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125.4(b)(9) – Exports of technical data sent by a U.S. corporation to a U.S. person employed by that corporation overseas or to a U.S. Government agency</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126.5 (Canadian exemption) – Exports of technical data and defense articles to Canada</a:t>
            </a:r>
          </a:p>
          <a:p>
            <a:pPr marL="457189" indent="-457189" eaLnBrk="1" hangingPunct="1">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245648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FBA03808-0317-43BE-9F11-95C0AB4FD3A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59</a:t>
            </a:fld>
            <a:endParaRPr lang="en-US" altLang="en-US" sz="1600">
              <a:latin typeface="Arial" panose="020B0604020202020204" pitchFamily="34" charset="0"/>
              <a:ea typeface="ＭＳ Ｐゴシック" panose="020B0600070205080204" pitchFamily="34" charset="-128"/>
            </a:endParaRPr>
          </a:p>
        </p:txBody>
      </p:sp>
      <p:sp>
        <p:nvSpPr>
          <p:cNvPr id="86019" name="Rectangle 2">
            <a:extLst>
              <a:ext uri="{FF2B5EF4-FFF2-40B4-BE49-F238E27FC236}">
                <a16:creationId xmlns:a16="http://schemas.microsoft.com/office/drawing/2014/main" id="{91B2B1D1-923E-4C28-9467-C15F86D11684}"/>
              </a:ext>
            </a:extLst>
          </p:cNvPr>
          <p:cNvSpPr>
            <a:spLocks noGrp="1" noChangeArrowheads="1"/>
          </p:cNvSpPr>
          <p:nvPr>
            <p:ph type="title"/>
          </p:nvPr>
        </p:nvSpPr>
        <p:spPr>
          <a:xfrm>
            <a:off x="1920240" y="0"/>
            <a:ext cx="7416800" cy="990600"/>
          </a:xfrm>
        </p:spPr>
        <p:txBody>
          <a:bodyPr/>
          <a:lstStyle/>
          <a:p>
            <a:pPr eaLnBrk="1" hangingPunct="1"/>
            <a:r>
              <a:rPr lang="en-US" altLang="en-US" dirty="0">
                <a:solidFill>
                  <a:schemeClr val="bg1"/>
                </a:solidFill>
                <a:ea typeface="ＭＳ Ｐゴシック" panose="020B0600070205080204" pitchFamily="34" charset="-128"/>
              </a:rPr>
              <a:t>EAR Licensing</a:t>
            </a:r>
          </a:p>
        </p:txBody>
      </p:sp>
      <p:sp>
        <p:nvSpPr>
          <p:cNvPr id="74756" name="Rectangle 3">
            <a:extLst>
              <a:ext uri="{FF2B5EF4-FFF2-40B4-BE49-F238E27FC236}">
                <a16:creationId xmlns:a16="http://schemas.microsoft.com/office/drawing/2014/main" id="{DC2B1163-B940-4CD6-826C-1129854F1A4F}"/>
              </a:ext>
            </a:extLst>
          </p:cNvPr>
          <p:cNvSpPr>
            <a:spLocks noGrp="1" noChangeArrowheads="1"/>
          </p:cNvSpPr>
          <p:nvPr>
            <p:ph sz="quarter" idx="11"/>
          </p:nvPr>
        </p:nvSpPr>
        <p:spPr>
          <a:xfrm>
            <a:off x="470693" y="1209793"/>
            <a:ext cx="11250613" cy="5075237"/>
          </a:xfrm>
        </p:spPr>
        <p:txBody>
          <a:bodyPr>
            <a:normAutofit fontScale="55000" lnSpcReduction="20000"/>
          </a:bodyPr>
          <a:lstStyle/>
          <a:p>
            <a:pPr>
              <a:lnSpc>
                <a:spcPct val="90000"/>
              </a:lnSpc>
              <a:defRPr/>
            </a:pPr>
            <a:r>
              <a:rPr lang="en-US" altLang="en-US" sz="5100" dirty="0">
                <a:latin typeface="Arial Narrow" panose="020B0606020202030204" pitchFamily="34" charset="0"/>
                <a:ea typeface="ＭＳ Ｐゴシック" panose="020B0600070205080204" pitchFamily="34" charset="-128"/>
              </a:rPr>
              <a:t>License determinations require a review of the ECCN, Country Chart and Reasons for Control.</a:t>
            </a:r>
          </a:p>
          <a:p>
            <a:pPr>
              <a:lnSpc>
                <a:spcPct val="90000"/>
              </a:lnSpc>
              <a:defRPr/>
            </a:pPr>
            <a:r>
              <a:rPr lang="en-US" altLang="en-US" sz="5100" dirty="0">
                <a:latin typeface="Arial Narrow" panose="020B0606020202030204" pitchFamily="34" charset="0"/>
                <a:ea typeface="ＭＳ Ｐゴシック" panose="020B0600070205080204" pitchFamily="34" charset="-128"/>
              </a:rPr>
              <a:t>Also should include a review of General Prohibitions and Red Flags.</a:t>
            </a:r>
          </a:p>
          <a:p>
            <a:pPr>
              <a:lnSpc>
                <a:spcPct val="90000"/>
              </a:lnSpc>
              <a:defRPr/>
            </a:pPr>
            <a:r>
              <a:rPr lang="en-US" altLang="en-US" sz="5100" dirty="0">
                <a:latin typeface="Arial Narrow" panose="020B0606020202030204" pitchFamily="34" charset="0"/>
                <a:ea typeface="ＭＳ Ｐゴシック" panose="020B0600070205080204" pitchFamily="34" charset="-128"/>
              </a:rPr>
              <a:t>Review the EAR General Prohibitions – EAR 736.2(b) including:</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and reexport of controlled items to listed countries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foreign-made items incorporating more than a de minimis amount of controlled U.S. content</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the foreign produced direct product of U.S. technology and software</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prohibited end-uses or end-users</a:t>
            </a:r>
          </a:p>
          <a:p>
            <a:pPr lvl="2" indent="-380990">
              <a:lnSpc>
                <a:spcPct val="90000"/>
              </a:lnSpc>
              <a:defRPr/>
            </a:pPr>
            <a:r>
              <a:rPr lang="en-US" altLang="en-US" sz="3600" dirty="0">
                <a:latin typeface="Arial Narrow" panose="020B0606020202030204" pitchFamily="34" charset="0"/>
                <a:ea typeface="ＭＳ Ｐゴシック" panose="020B0600070205080204" pitchFamily="34" charset="-128"/>
              </a:rPr>
              <a:t>New China, Russia and Venezuela military end-use and end-user restrictions</a:t>
            </a:r>
            <a:endParaRPr lang="en-US" altLang="en-US" sz="3600" dirty="0">
              <a:solidFill>
                <a:schemeClr val="tx1"/>
              </a:solidFill>
              <a:latin typeface="Arial Narrow" panose="020B0606020202030204" pitchFamily="34" charset="0"/>
              <a:ea typeface="ＭＳ Ｐゴシック" panose="020B0600070205080204" pitchFamily="34" charset="-128"/>
            </a:endParaRP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embargoed destinations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Support of proliferation activities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Proceeding with transactions with knowledge that a violation has occurred or is about to occur</a:t>
            </a: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182551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4F4E-E895-45CA-983C-3E59259C2B68}"/>
              </a:ext>
            </a:extLst>
          </p:cNvPr>
          <p:cNvSpPr>
            <a:spLocks noGrp="1"/>
          </p:cNvSpPr>
          <p:nvPr>
            <p:ph type="title"/>
          </p:nvPr>
        </p:nvSpPr>
        <p:spPr/>
        <p:txBody>
          <a:bodyPr/>
          <a:lstStyle/>
          <a:p>
            <a:r>
              <a:rPr lang="en-US" dirty="0"/>
              <a:t>The Scenario</a:t>
            </a:r>
          </a:p>
        </p:txBody>
      </p:sp>
      <p:sp>
        <p:nvSpPr>
          <p:cNvPr id="3" name="Content Placeholder 2">
            <a:extLst>
              <a:ext uri="{FF2B5EF4-FFF2-40B4-BE49-F238E27FC236}">
                <a16:creationId xmlns:a16="http://schemas.microsoft.com/office/drawing/2014/main" id="{7EE01691-9400-41FA-BAB9-ED7C39D4E29F}"/>
              </a:ext>
            </a:extLst>
          </p:cNvPr>
          <p:cNvSpPr>
            <a:spLocks noGrp="1"/>
          </p:cNvSpPr>
          <p:nvPr>
            <p:ph sz="quarter" idx="11"/>
          </p:nvPr>
        </p:nvSpPr>
        <p:spPr/>
        <p:txBody>
          <a:bodyPr/>
          <a:lstStyle/>
          <a:p>
            <a:pPr marL="0" indent="0">
              <a:buNone/>
            </a:pPr>
            <a:r>
              <a:rPr lang="en-US" dirty="0"/>
              <a:t>Simulations R’ Us, Inc., is a U.S. company that manufactures an F-35 cockpit training simulator system with a 360-degree visual display system and accurately replicates all sensors, weapons and software used in the F-35.  The UK MoD has purchased 4 of the training systems from  Simulations R’ Us along with 5 years of technical support and training.  The support includes periodic updates to the software used in the system.  The systems are to be delivered by June 30, 2021.  The UK MoD will use the systems to train pilots to fly the F-35.  </a:t>
            </a:r>
          </a:p>
          <a:p>
            <a:pPr marL="0" indent="0">
              <a:buNone/>
            </a:pPr>
            <a:endParaRPr lang="en-US" dirty="0"/>
          </a:p>
          <a:p>
            <a:pPr marL="0" indent="0" algn="ctr">
              <a:buNone/>
            </a:pPr>
            <a:r>
              <a:rPr lang="en-US" i="1" dirty="0"/>
              <a:t>What is happening in this scenario?</a:t>
            </a:r>
          </a:p>
        </p:txBody>
      </p:sp>
    </p:spTree>
    <p:extLst>
      <p:ext uri="{BB962C8B-B14F-4D97-AF65-F5344CB8AC3E}">
        <p14:creationId xmlns:p14="http://schemas.microsoft.com/office/powerpoint/2010/main" val="488923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1">
            <a:extLst>
              <a:ext uri="{FF2B5EF4-FFF2-40B4-BE49-F238E27FC236}">
                <a16:creationId xmlns:a16="http://schemas.microsoft.com/office/drawing/2014/main" id="{996DD4C8-2D86-41E8-9B59-CD9DE0199459}"/>
              </a:ext>
            </a:extLst>
          </p:cNvPr>
          <p:cNvSpPr>
            <a:spLocks noGrp="1"/>
          </p:cNvSpPr>
          <p:nvPr>
            <p:ph type="sldNum" sz="quarter" idx="12"/>
          </p:nvPr>
        </p:nvSpPr>
        <p:spPr bwMode="auto">
          <a:xfrm>
            <a:off x="8432800" y="6477001"/>
            <a:ext cx="28448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60</a:t>
            </a:fld>
            <a:endParaRPr lang="en-US" altLang="en-US" dirty="0"/>
          </a:p>
        </p:txBody>
      </p:sp>
      <p:sp>
        <p:nvSpPr>
          <p:cNvPr id="90115" name="Title 1">
            <a:extLst>
              <a:ext uri="{FF2B5EF4-FFF2-40B4-BE49-F238E27FC236}">
                <a16:creationId xmlns:a16="http://schemas.microsoft.com/office/drawing/2014/main" id="{1AEEB4BB-B981-4B19-B2D7-36C2843B4A16}"/>
              </a:ext>
            </a:extLst>
          </p:cNvPr>
          <p:cNvSpPr>
            <a:spLocks noGrp="1"/>
          </p:cNvSpPr>
          <p:nvPr>
            <p:ph type="title"/>
          </p:nvPr>
        </p:nvSpPr>
        <p:spPr>
          <a:xfrm>
            <a:off x="1828800" y="0"/>
            <a:ext cx="7416800" cy="990600"/>
          </a:xfrm>
        </p:spPr>
        <p:txBody>
          <a:bodyPr/>
          <a:lstStyle/>
          <a:p>
            <a:pPr eaLnBrk="1" hangingPunct="1"/>
            <a:r>
              <a:rPr lang="en-US" altLang="en-US" dirty="0">
                <a:solidFill>
                  <a:schemeClr val="bg1"/>
                </a:solidFill>
              </a:rPr>
              <a:t>EAR License Exceptions</a:t>
            </a:r>
          </a:p>
        </p:txBody>
      </p:sp>
      <p:sp>
        <p:nvSpPr>
          <p:cNvPr id="90116" name="Content Placeholder 2">
            <a:extLst>
              <a:ext uri="{FF2B5EF4-FFF2-40B4-BE49-F238E27FC236}">
                <a16:creationId xmlns:a16="http://schemas.microsoft.com/office/drawing/2014/main" id="{148E742C-52E8-4F1E-8210-D94A5A63ECBB}"/>
              </a:ext>
            </a:extLst>
          </p:cNvPr>
          <p:cNvSpPr>
            <a:spLocks noGrp="1"/>
          </p:cNvSpPr>
          <p:nvPr>
            <p:ph sz="quarter" idx="11"/>
          </p:nvPr>
        </p:nvSpPr>
        <p:spPr>
          <a:xfrm>
            <a:off x="470693" y="1325563"/>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Many EAR-controlled exports will be eligible for a License Exception.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Pre-approved authorization to export items controlled under the EAR to certain destinations.</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No need for license application.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Certain requirements need to be met.</a:t>
            </a:r>
          </a:p>
          <a:p>
            <a:pPr eaLnBrk="1" hangingPunct="1"/>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14132252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6C-C02F-48E3-B281-C6B3602DC7C2}"/>
              </a:ext>
            </a:extLst>
          </p:cNvPr>
          <p:cNvSpPr>
            <a:spLocks noGrp="1"/>
          </p:cNvSpPr>
          <p:nvPr>
            <p:ph type="title"/>
          </p:nvPr>
        </p:nvSpPr>
        <p:spPr>
          <a:xfrm>
            <a:off x="1859796" y="0"/>
            <a:ext cx="7416800" cy="990600"/>
          </a:xfrm>
        </p:spPr>
        <p:txBody>
          <a:bodyPr/>
          <a:lstStyle/>
          <a:p>
            <a:r>
              <a:rPr lang="en-US" altLang="en-US" dirty="0">
                <a:solidFill>
                  <a:schemeClr val="bg1"/>
                </a:solidFill>
              </a:rPr>
              <a:t>EAR License Exceptions</a:t>
            </a:r>
            <a:endParaRPr lang="en-US" dirty="0"/>
          </a:p>
        </p:txBody>
      </p:sp>
      <p:sp>
        <p:nvSpPr>
          <p:cNvPr id="3" name="Content Placeholder 2">
            <a:extLst>
              <a:ext uri="{FF2B5EF4-FFF2-40B4-BE49-F238E27FC236}">
                <a16:creationId xmlns:a16="http://schemas.microsoft.com/office/drawing/2014/main" id="{110FAF77-687F-4D48-A68D-A15D06F93071}"/>
              </a:ext>
            </a:extLst>
          </p:cNvPr>
          <p:cNvSpPr>
            <a:spLocks noGrp="1"/>
          </p:cNvSpPr>
          <p:nvPr>
            <p:ph sz="quarter" idx="1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17 license exceptions available, depending on circumstances and purpose</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include: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STA – Strategic Trade Authorization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GOV – Governments, International Organizations and International Inspections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TMP – Temporary Imports, Exports and Reexports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TSU – Technology and Software (Unrestricted)</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TSR – Technology and Software Under Restriction</a:t>
            </a:r>
          </a:p>
          <a:p>
            <a:endParaRPr lang="en-US" dirty="0"/>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578866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D0F8F121-2902-4FB6-A3AF-72D1A17045A0}"/>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62</a:t>
            </a:fld>
            <a:endParaRPr lang="en-US" altLang="en-US" sz="16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87DD912D-ED8F-430B-9291-503FD51DA6AF}"/>
              </a:ext>
            </a:extLst>
          </p:cNvPr>
          <p:cNvSpPr>
            <a:spLocks noGrp="1" noChangeArrowheads="1"/>
          </p:cNvSpPr>
          <p:nvPr>
            <p:ph type="title"/>
          </p:nvPr>
        </p:nvSpPr>
        <p:spPr>
          <a:xfrm>
            <a:off x="1906571" y="-20636"/>
            <a:ext cx="7416800" cy="990600"/>
          </a:xfrm>
        </p:spPr>
        <p:txBody>
          <a:bodyPr/>
          <a:lstStyle/>
          <a:p>
            <a:pPr eaLnBrk="1" hangingPunct="1"/>
            <a:r>
              <a:rPr lang="en-US" altLang="en-US" dirty="0">
                <a:solidFill>
                  <a:schemeClr val="bg1"/>
                </a:solidFill>
                <a:ea typeface="ＭＳ Ｐゴシック" panose="020B0600070205080204" pitchFamily="34" charset="-128"/>
              </a:rPr>
              <a:t>EAR Red Flags</a:t>
            </a:r>
          </a:p>
        </p:txBody>
      </p:sp>
      <p:sp>
        <p:nvSpPr>
          <p:cNvPr id="87044" name="Rectangle 3">
            <a:extLst>
              <a:ext uri="{FF2B5EF4-FFF2-40B4-BE49-F238E27FC236}">
                <a16:creationId xmlns:a16="http://schemas.microsoft.com/office/drawing/2014/main" id="{C459F317-CDAA-4FA3-8E85-06F11BD08FF8}"/>
              </a:ext>
            </a:extLst>
          </p:cNvPr>
          <p:cNvSpPr>
            <a:spLocks noGrp="1" noChangeArrowheads="1"/>
          </p:cNvSpPr>
          <p:nvPr>
            <p:ph sz="quarter" idx="11"/>
          </p:nvPr>
        </p:nvSpPr>
        <p:spPr>
          <a:xfrm>
            <a:off x="470693" y="1185864"/>
            <a:ext cx="11250613" cy="5075237"/>
          </a:xfrm>
        </p:spPr>
        <p:txBody>
          <a:bodyPr/>
          <a:lstStyle/>
          <a:p>
            <a:pPr eaLnBrk="1" hangingPunct="1">
              <a:lnSpc>
                <a:spcPct val="80000"/>
              </a:lnSpc>
            </a:pPr>
            <a:r>
              <a:rPr lang="en-US" altLang="en-US" dirty="0">
                <a:latin typeface="Arial Narrow" panose="020B0606020202030204" pitchFamily="34" charset="0"/>
                <a:ea typeface="ＭＳ Ｐゴシック" panose="020B0600070205080204" pitchFamily="34" charset="-128"/>
              </a:rPr>
              <a:t>Make sure the transaction passes the “smell test”</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Examples of red flags include:</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The customer or its address is similar to one of the parties found on a list</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The customer or purchasing agent is reluctant to offer information about the end-use of the item</a:t>
            </a:r>
          </a:p>
          <a:p>
            <a:pPr marL="590588" lvl="1" indent="-457200">
              <a:lnSpc>
                <a:spcPct val="80000"/>
              </a:lnSpc>
            </a:pPr>
            <a:r>
              <a:rPr lang="en-US" altLang="en-US" dirty="0">
                <a:solidFill>
                  <a:schemeClr val="tx1"/>
                </a:solidFill>
                <a:latin typeface="Arial Narrow" panose="020B0606020202030204" pitchFamily="34" charset="0"/>
                <a:ea typeface="ＭＳ Ｐゴシック" panose="020B0600070205080204" pitchFamily="34" charset="-128"/>
              </a:rPr>
              <a:t>Routine installation, training, or maintenance services are declined by the customer</a:t>
            </a:r>
          </a:p>
          <a:p>
            <a:r>
              <a:rPr lang="en-US" altLang="en-US" dirty="0">
                <a:latin typeface="Arial Narrow" panose="020B0606020202030204" pitchFamily="34" charset="0"/>
                <a:ea typeface="ＭＳ Ｐゴシック" panose="020B0600070205080204" pitchFamily="34" charset="-128"/>
              </a:rPr>
              <a:t>Addressing Red Flags</a:t>
            </a:r>
          </a:p>
          <a:p>
            <a:pPr lvl="1"/>
            <a:r>
              <a:rPr lang="en-US" altLang="en-US" dirty="0">
                <a:latin typeface="Arial Narrow" panose="020B0606020202030204" pitchFamily="34" charset="0"/>
                <a:ea typeface="ＭＳ Ｐゴシック" panose="020B0600070205080204" pitchFamily="34" charset="-128"/>
              </a:rPr>
              <a:t>Duty to check out the suspicious circumstances and inquire about the end-use, end-user, or ultimate country of destination</a:t>
            </a:r>
          </a:p>
          <a:p>
            <a:pPr lvl="1"/>
            <a:r>
              <a:rPr lang="en-US" altLang="en-US" dirty="0">
                <a:latin typeface="Arial Narrow" panose="020B0606020202030204" pitchFamily="34" charset="0"/>
                <a:ea typeface="ＭＳ Ｐゴシック" panose="020B0600070205080204" pitchFamily="34" charset="-128"/>
              </a:rPr>
              <a:t>Document this review</a:t>
            </a:r>
          </a:p>
          <a:p>
            <a:pPr lvl="1"/>
            <a:r>
              <a:rPr lang="en-US" altLang="en-US" dirty="0">
                <a:latin typeface="Arial Narrow" panose="020B0606020202030204" pitchFamily="34" charset="0"/>
                <a:ea typeface="ＭＳ Ｐゴシック" panose="020B0600070205080204" pitchFamily="34" charset="-128"/>
              </a:rPr>
              <a:t>Contact BIS if necessary – (800) 424-2980</a:t>
            </a:r>
          </a:p>
          <a:p>
            <a:r>
              <a:rPr lang="en-US" altLang="en-US" dirty="0">
                <a:latin typeface="Arial Narrow" panose="020B0606020202030204" pitchFamily="34" charset="0"/>
                <a:ea typeface="ＭＳ Ｐゴシック" panose="020B0600070205080204" pitchFamily="34" charset="-128"/>
              </a:rPr>
              <a:t>These Red Flags apply to ITAR transactions too!</a:t>
            </a:r>
            <a:endParaRPr lang="en-US" altLang="en-US" sz="2000" dirty="0">
              <a:latin typeface="Arial Narrow" panose="020B0606020202030204" pitchFamily="34" charset="0"/>
              <a:ea typeface="ＭＳ Ｐゴシック" panose="020B0600070205080204" pitchFamily="34" charset="-128"/>
            </a:endParaRPr>
          </a:p>
        </p:txBody>
      </p:sp>
      <p:pic>
        <p:nvPicPr>
          <p:cNvPr id="87045" name="Picture 5" descr="MCj04339170000[1]">
            <a:extLst>
              <a:ext uri="{FF2B5EF4-FFF2-40B4-BE49-F238E27FC236}">
                <a16:creationId xmlns:a16="http://schemas.microsoft.com/office/drawing/2014/main" id="{A0A82EB6-5618-4071-812E-CC3AC5F5A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154" y="792512"/>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765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6EC35B4F-0F67-4E53-A5E9-A1465783A0C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63</a:t>
            </a:fld>
            <a:endParaRPr lang="en-US" altLang="en-US" sz="16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8E6F977F-0717-4F46-9BE4-1B11A2CAE543}"/>
              </a:ext>
            </a:extLst>
          </p:cNvPr>
          <p:cNvSpPr>
            <a:spLocks noGrp="1" noChangeArrowheads="1"/>
          </p:cNvSpPr>
          <p:nvPr>
            <p:ph type="title"/>
          </p:nvPr>
        </p:nvSpPr>
        <p:spPr>
          <a:xfrm>
            <a:off x="1874520" y="-91757"/>
            <a:ext cx="7416800" cy="990600"/>
          </a:xfrm>
        </p:spPr>
        <p:txBody>
          <a:bodyPr/>
          <a:lstStyle/>
          <a:p>
            <a:pPr eaLnBrk="1" hangingPunct="1"/>
            <a:r>
              <a:rPr lang="en-US" altLang="en-US" dirty="0">
                <a:solidFill>
                  <a:schemeClr val="bg1"/>
                </a:solidFill>
                <a:ea typeface="ＭＳ Ｐゴシック" panose="020B0600070205080204" pitchFamily="34" charset="-128"/>
              </a:rPr>
              <a:t>Screening</a:t>
            </a:r>
          </a:p>
        </p:txBody>
      </p:sp>
      <p:sp>
        <p:nvSpPr>
          <p:cNvPr id="89092" name="Rectangle 3">
            <a:extLst>
              <a:ext uri="{FF2B5EF4-FFF2-40B4-BE49-F238E27FC236}">
                <a16:creationId xmlns:a16="http://schemas.microsoft.com/office/drawing/2014/main" id="{02879E47-60B1-4CC4-A6A2-2BAB95DB0375}"/>
              </a:ext>
            </a:extLst>
          </p:cNvPr>
          <p:cNvSpPr>
            <a:spLocks noGrp="1" noChangeArrowheads="1"/>
          </p:cNvSpPr>
          <p:nvPr>
            <p:ph sz="quarter" idx="11"/>
          </p:nvPr>
        </p:nvSpPr>
        <p:spPr>
          <a:xfrm>
            <a:off x="585302" y="1447800"/>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 all parties to the transaction against the U.S. Government’s denied party lists:</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Denied Persons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Unverified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Entity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Specially Designated Nationals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Debarred List</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Screening should be done regardless if dealing with ITAR or EAR technology.</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Know the parties to the transaction!</a:t>
            </a:r>
          </a:p>
        </p:txBody>
      </p:sp>
      <p:pic>
        <p:nvPicPr>
          <p:cNvPr id="89093" name="Picture 4" descr="MMj02839360000[1]">
            <a:extLst>
              <a:ext uri="{FF2B5EF4-FFF2-40B4-BE49-F238E27FC236}">
                <a16:creationId xmlns:a16="http://schemas.microsoft.com/office/drawing/2014/main" id="{CC40B1B2-FF23-4BB0-969B-8B9F2A4C1FA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08017" y="2724150"/>
            <a:ext cx="17192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617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3E7E05C1-1E84-4490-8F12-9003454977B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64</a:t>
            </a:fld>
            <a:endParaRPr lang="en-US" altLang="en-US" sz="16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C200DE51-F265-4F0E-BA6C-DBC79C6EE38F}"/>
              </a:ext>
            </a:extLst>
          </p:cNvPr>
          <p:cNvSpPr>
            <a:spLocks noGrp="1" noChangeArrowheads="1"/>
          </p:cNvSpPr>
          <p:nvPr>
            <p:ph type="title"/>
          </p:nvPr>
        </p:nvSpPr>
        <p:spPr>
          <a:xfrm>
            <a:off x="1874520" y="-38100"/>
            <a:ext cx="7416800" cy="990600"/>
          </a:xfrm>
        </p:spPr>
        <p:txBody>
          <a:bodyPr/>
          <a:lstStyle/>
          <a:p>
            <a:pPr eaLnBrk="1" hangingPunct="1"/>
            <a:r>
              <a:rPr lang="en-US" altLang="en-US" dirty="0">
                <a:solidFill>
                  <a:schemeClr val="bg1"/>
                </a:solidFill>
                <a:ea typeface="ＭＳ Ｐゴシック" panose="020B0600070205080204" pitchFamily="34" charset="-128"/>
              </a:rPr>
              <a:t>Requesting an EAR License</a:t>
            </a:r>
          </a:p>
        </p:txBody>
      </p:sp>
      <p:sp>
        <p:nvSpPr>
          <p:cNvPr id="93188" name="Rectangle 3">
            <a:extLst>
              <a:ext uri="{FF2B5EF4-FFF2-40B4-BE49-F238E27FC236}">
                <a16:creationId xmlns:a16="http://schemas.microsoft.com/office/drawing/2014/main" id="{31105FBB-836E-466F-9FE9-E7C72CD3BFE0}"/>
              </a:ext>
            </a:extLst>
          </p:cNvPr>
          <p:cNvSpPr>
            <a:spLocks noGrp="1" noChangeArrowheads="1"/>
          </p:cNvSpPr>
          <p:nvPr>
            <p:ph sz="quarter" idx="11"/>
          </p:nvPr>
        </p:nvSpPr>
        <p:spPr>
          <a:xfrm>
            <a:off x="575677"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BIS 748-P: Multipurpose Application Form</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Used for all exports</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Classification requests</a:t>
            </a:r>
          </a:p>
          <a:p>
            <a:pPr eaLnBrk="1" hangingPunct="1"/>
            <a:r>
              <a:rPr lang="en-US" altLang="en-US" dirty="0">
                <a:latin typeface="Arial Narrow" panose="020B0606020202030204" pitchFamily="34" charset="0"/>
                <a:ea typeface="ＭＳ Ｐゴシック" panose="020B0600070205080204" pitchFamily="34" charset="-128"/>
              </a:rPr>
              <a:t>SNAP-R:  Simple Network Application Process Redesign</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Permits the submission of export and reexport applications, and commodity classification requests via the Internet in a secure environment.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same day acknowledgment of your submission.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online validations (e.g. electronic facsimile of export license) from BIS</a:t>
            </a:r>
            <a:r>
              <a:rPr lang="en-US" altLang="en-US" sz="3600" dirty="0">
                <a:latin typeface="Arial Narrow" panose="020B0606020202030204" pitchFamily="34" charset="0"/>
                <a:ea typeface="ＭＳ Ｐゴシック" panose="020B0600070205080204" pitchFamily="34" charset="-128"/>
              </a:rPr>
              <a:t>. </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93189" name="Picture 6" descr="seal">
            <a:extLst>
              <a:ext uri="{FF2B5EF4-FFF2-40B4-BE49-F238E27FC236}">
                <a16:creationId xmlns:a16="http://schemas.microsoft.com/office/drawing/2014/main" id="{D155FB4E-887A-4188-ABA4-EF2DEA720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970" y="188479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924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a:extLst>
              <a:ext uri="{FF2B5EF4-FFF2-40B4-BE49-F238E27FC236}">
                <a16:creationId xmlns:a16="http://schemas.microsoft.com/office/drawing/2014/main" id="{D544B76B-BFFF-4576-A66A-80F7610BC8D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65</a:t>
            </a:fld>
            <a:endParaRPr lang="en-US" altLang="en-US" sz="16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D59D2886-DF60-4CDC-817F-D954F47AB251}"/>
              </a:ext>
            </a:extLst>
          </p:cNvPr>
          <p:cNvSpPr>
            <a:spLocks noGrp="1" noChangeArrowheads="1"/>
          </p:cNvSpPr>
          <p:nvPr>
            <p:ph type="title"/>
          </p:nvPr>
        </p:nvSpPr>
        <p:spPr>
          <a:xfrm>
            <a:off x="1854210" y="-38100"/>
            <a:ext cx="7416800" cy="990600"/>
          </a:xfrm>
        </p:spPr>
        <p:txBody>
          <a:bodyPr/>
          <a:lstStyle/>
          <a:p>
            <a:pPr eaLnBrk="1" hangingPunct="1"/>
            <a:r>
              <a:rPr lang="en-US" altLang="en-US" dirty="0">
                <a:solidFill>
                  <a:schemeClr val="bg1"/>
                </a:solidFill>
                <a:ea typeface="ＭＳ Ｐゴシック" panose="020B0600070205080204" pitchFamily="34" charset="-128"/>
              </a:rPr>
              <a:t>Licensing</a:t>
            </a:r>
          </a:p>
        </p:txBody>
      </p:sp>
      <p:sp>
        <p:nvSpPr>
          <p:cNvPr id="69635" name="Rectangle 3">
            <a:extLst>
              <a:ext uri="{FF2B5EF4-FFF2-40B4-BE49-F238E27FC236}">
                <a16:creationId xmlns:a16="http://schemas.microsoft.com/office/drawing/2014/main" id="{16EBE87C-9200-4B64-9918-2DF1F6E23EC9}"/>
              </a:ext>
            </a:extLst>
          </p:cNvPr>
          <p:cNvSpPr>
            <a:spLocks noGrp="1" noChangeArrowheads="1"/>
          </p:cNvSpPr>
          <p:nvPr>
            <p:ph sz="quarter" idx="11"/>
          </p:nvPr>
        </p:nvSpPr>
        <p:spPr>
          <a:xfrm>
            <a:off x="470693" y="1325563"/>
            <a:ext cx="11250613" cy="5075237"/>
          </a:xfrm>
        </p:spPr>
        <p:txBody>
          <a:bodyPr/>
          <a:lstStyle/>
          <a:p>
            <a:pPr>
              <a:lnSpc>
                <a:spcPct val="90000"/>
              </a:lnSpc>
              <a:defRPr/>
            </a:pPr>
            <a:r>
              <a:rPr lang="en-US" altLang="en-US" dirty="0">
                <a:ea typeface="ＭＳ Ｐゴシック" panose="020B0600070205080204" pitchFamily="34" charset="-128"/>
              </a:rPr>
              <a:t>DDTC and BIS are working toward a single license form.</a:t>
            </a:r>
          </a:p>
          <a:p>
            <a:pPr>
              <a:lnSpc>
                <a:spcPct val="90000"/>
              </a:lnSpc>
              <a:defRPr/>
            </a:pPr>
            <a:r>
              <a:rPr lang="en-US" altLang="en-US" dirty="0">
                <a:ea typeface="ＭＳ Ｐゴシック" panose="020B0600070205080204" pitchFamily="34" charset="-128"/>
              </a:rPr>
              <a:t>Established the portal that will eventually lead to this form:</a:t>
            </a:r>
          </a:p>
          <a:p>
            <a:pPr marL="0" indent="0" eaLnBrk="1" hangingPunct="1">
              <a:lnSpc>
                <a:spcPct val="90000"/>
              </a:lnSpc>
              <a:buFont typeface="Wingdings" panose="05000000000000000000" pitchFamily="2" charset="2"/>
              <a:buNone/>
              <a:defRPr/>
            </a:pPr>
            <a:r>
              <a:rPr lang="en-US" altLang="en-US" dirty="0">
                <a:ea typeface="ＭＳ Ｐゴシック" panose="020B0600070205080204" pitchFamily="34" charset="-128"/>
              </a:rPr>
              <a:t>	</a:t>
            </a:r>
            <a:r>
              <a:rPr lang="en-US" altLang="en-US" dirty="0">
                <a:ea typeface="ＭＳ Ｐゴシック" panose="020B0600070205080204" pitchFamily="34" charset="-128"/>
                <a:hlinkClick r:id="rId2"/>
              </a:rPr>
              <a:t>http://www.export.gov/ecr/eg_main_100285.asp</a:t>
            </a:r>
            <a:endParaRPr lang="en-US" altLang="en-US" dirty="0">
              <a:ea typeface="ＭＳ Ｐゴシック" panose="020B0600070205080204" pitchFamily="34" charset="-128"/>
            </a:endParaRPr>
          </a:p>
          <a:p>
            <a:pPr marL="0" indent="0" eaLnBrk="1" hangingPunct="1">
              <a:lnSpc>
                <a:spcPct val="90000"/>
              </a:lnSpc>
              <a:buFont typeface="Wingdings" panose="05000000000000000000" pitchFamily="2" charset="2"/>
              <a:buNone/>
              <a:defRPr/>
            </a:pPr>
            <a:endParaRPr lang="en-US" altLang="en-US" dirty="0">
              <a:ea typeface="ＭＳ Ｐゴシック" panose="020B0600070205080204" pitchFamily="34" charset="-128"/>
            </a:endParaRPr>
          </a:p>
          <a:p>
            <a:pPr marL="342892" indent="-342892" eaLnBrk="1" hangingPunct="1">
              <a:lnSpc>
                <a:spcPct val="90000"/>
              </a:lnSpc>
              <a:buFont typeface="Wingdings" charset="2"/>
              <a:buChar char="Ø"/>
              <a:defRPr/>
            </a:pPr>
            <a:endParaRPr lang="en-US" altLang="en-US" dirty="0">
              <a:ea typeface="ＭＳ Ｐゴシック" panose="020B0600070205080204" pitchFamily="34" charset="-128"/>
            </a:endParaRPr>
          </a:p>
          <a:p>
            <a:pPr marL="0" indent="0" eaLnBrk="1" hangingPunct="1">
              <a:lnSpc>
                <a:spcPct val="90000"/>
              </a:lnSpc>
              <a:buFont typeface="Wingdings" panose="05000000000000000000" pitchFamily="2" charset="2"/>
              <a:buNone/>
              <a:defRPr/>
            </a:pPr>
            <a:endParaRPr lang="en-US" altLang="en-US" dirty="0">
              <a:ea typeface="ＭＳ Ｐゴシック" panose="020B0600070205080204" pitchFamily="34" charset="-128"/>
            </a:endParaRPr>
          </a:p>
          <a:p>
            <a:pPr marL="342892" indent="-342892" eaLnBrk="1" hangingPunct="1">
              <a:lnSpc>
                <a:spcPct val="90000"/>
              </a:lnSpc>
              <a:buFont typeface="Wingdings" charset="2"/>
              <a:buChar char="Ø"/>
              <a:defRPr/>
            </a:pPr>
            <a:endParaRPr lang="en-US" altLang="en-US" dirty="0">
              <a:ea typeface="ＭＳ Ｐゴシック" panose="020B0600070205080204" pitchFamily="34" charset="-128"/>
            </a:endParaRPr>
          </a:p>
        </p:txBody>
      </p:sp>
      <p:pic>
        <p:nvPicPr>
          <p:cNvPr id="94213" name="Picture 1">
            <a:extLst>
              <a:ext uri="{FF2B5EF4-FFF2-40B4-BE49-F238E27FC236}">
                <a16:creationId xmlns:a16="http://schemas.microsoft.com/office/drawing/2014/main" id="{C39E713A-8DE6-450A-827F-B16E7B883771}"/>
              </a:ext>
            </a:extLst>
          </p:cNvPr>
          <p:cNvPicPr>
            <a:picLocks noChangeAspect="1"/>
          </p:cNvPicPr>
          <p:nvPr/>
        </p:nvPicPr>
        <p:blipFill>
          <a:blip r:embed="rId3" cstate="print">
            <a:extLst>
              <a:ext uri="{28A0092B-C50C-407E-A947-70E740481C1C}">
                <a14:useLocalDpi xmlns:a14="http://schemas.microsoft.com/office/drawing/2010/main" val="0"/>
              </a:ext>
            </a:extLst>
          </a:blip>
          <a:srcRect t="-952" b="-952"/>
          <a:stretch>
            <a:fillRect/>
          </a:stretch>
        </p:blipFill>
        <p:spPr bwMode="auto">
          <a:xfrm>
            <a:off x="3088124" y="3198495"/>
            <a:ext cx="4948972" cy="278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1041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F26D-07C1-404B-9C48-E21601C18D8E}"/>
              </a:ext>
            </a:extLst>
          </p:cNvPr>
          <p:cNvSpPr>
            <a:spLocks noGrp="1"/>
          </p:cNvSpPr>
          <p:nvPr>
            <p:ph type="title"/>
          </p:nvPr>
        </p:nvSpPr>
        <p:spPr/>
        <p:txBody>
          <a:bodyPr/>
          <a:lstStyle/>
          <a:p>
            <a:r>
              <a:rPr lang="en-US" dirty="0"/>
              <a:t>Time to Export	</a:t>
            </a:r>
          </a:p>
        </p:txBody>
      </p:sp>
      <p:sp>
        <p:nvSpPr>
          <p:cNvPr id="3" name="Content Placeholder 2">
            <a:extLst>
              <a:ext uri="{FF2B5EF4-FFF2-40B4-BE49-F238E27FC236}">
                <a16:creationId xmlns:a16="http://schemas.microsoft.com/office/drawing/2014/main" id="{1D9D58E4-0BC0-4FE1-A9D1-78813B5D7B2A}"/>
              </a:ext>
            </a:extLst>
          </p:cNvPr>
          <p:cNvSpPr>
            <a:spLocks noGrp="1"/>
          </p:cNvSpPr>
          <p:nvPr>
            <p:ph sz="quarter" idx="11"/>
          </p:nvPr>
        </p:nvSpPr>
        <p:spPr/>
        <p:txBody>
          <a:bodyPr/>
          <a:lstStyle/>
          <a:p>
            <a:pPr marL="0" indent="0">
              <a:buNone/>
            </a:pPr>
            <a:r>
              <a:rPr lang="en-US" dirty="0"/>
              <a:t>The MTB Company has sold the MASH Simulator Systems to the Japan MoD.  You are the MTB trade compliance genius.  What steps do you need to take to export the system?</a:t>
            </a:r>
          </a:p>
        </p:txBody>
      </p:sp>
    </p:spTree>
    <p:extLst>
      <p:ext uri="{BB962C8B-B14F-4D97-AF65-F5344CB8AC3E}">
        <p14:creationId xmlns:p14="http://schemas.microsoft.com/office/powerpoint/2010/main" val="15725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47564F46-EDB8-473B-A3F6-1C5553B64755}"/>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67</a:t>
            </a:fld>
            <a:endParaRPr lang="en-US" altLang="en-US" sz="16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90ADEA56-DF8C-4ED1-878C-3646D29B411C}"/>
              </a:ext>
            </a:extLst>
          </p:cNvPr>
          <p:cNvSpPr>
            <a:spLocks noGrp="1" noChangeArrowheads="1"/>
          </p:cNvSpPr>
          <p:nvPr>
            <p:ph type="title"/>
          </p:nvPr>
        </p:nvSpPr>
        <p:spPr>
          <a:xfrm>
            <a:off x="1935480" y="-38100"/>
            <a:ext cx="7416800" cy="990600"/>
          </a:xfrm>
        </p:spPr>
        <p:txBody>
          <a:bodyPr/>
          <a:lstStyle/>
          <a:p>
            <a:pPr eaLnBrk="1" hangingPunct="1"/>
            <a:r>
              <a:rPr lang="en-US" altLang="en-US" dirty="0">
                <a:solidFill>
                  <a:schemeClr val="bg1"/>
                </a:solidFill>
                <a:ea typeface="ＭＳ Ｐゴシック" panose="020B0600070205080204" pitchFamily="34" charset="-128"/>
              </a:rPr>
              <a:t>Recordkeeping</a:t>
            </a:r>
          </a:p>
        </p:txBody>
      </p:sp>
      <p:sp>
        <p:nvSpPr>
          <p:cNvPr id="95236" name="Rectangle 3">
            <a:extLst>
              <a:ext uri="{FF2B5EF4-FFF2-40B4-BE49-F238E27FC236}">
                <a16:creationId xmlns:a16="http://schemas.microsoft.com/office/drawing/2014/main" id="{4A29B5FE-31C9-4AB1-9ECD-04B82604C942}"/>
              </a:ext>
            </a:extLst>
          </p:cNvPr>
          <p:cNvSpPr>
            <a:spLocks noGrp="1" noChangeArrowheads="1"/>
          </p:cNvSpPr>
          <p:nvPr>
            <p:ph sz="quarter" idx="11"/>
          </p:nvPr>
        </p:nvSpPr>
        <p:spPr>
          <a:xfrm>
            <a:off x="546802" y="1325563"/>
            <a:ext cx="11250613" cy="5075237"/>
          </a:xfrm>
        </p:spPr>
        <p:txBody>
          <a:bodyPr/>
          <a:lstStyle/>
          <a:p>
            <a:pPr eaLnBrk="1" hangingPunct="1">
              <a:lnSpc>
                <a:spcPct val="90000"/>
              </a:lnSpc>
            </a:pPr>
            <a:r>
              <a:rPr lang="en-US" altLang="en-US" sz="2800" dirty="0">
                <a:latin typeface="Arial Narrow" panose="020B0606020202030204" pitchFamily="34" charset="0"/>
                <a:ea typeface="ＭＳ Ｐゴシック" panose="020B0600070205080204" pitchFamily="34" charset="-128"/>
              </a:rPr>
              <a:t>ITAR </a:t>
            </a: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§122.5 requires that all records concerning the manufacture, acquisition, and disposition of defense articles, technical data, and defense services, brokering, and political contributions, fees, and commissions be maintained for five years from the date of the transaction.</a:t>
            </a:r>
          </a:p>
          <a:p>
            <a:pPr>
              <a:lnSpc>
                <a:spcPct val="90000"/>
              </a:lnSpc>
            </a:pPr>
            <a:r>
              <a:rPr lang="en-US" altLang="en-US" dirty="0">
                <a:latin typeface="Arial Narrow" panose="020B0606020202030204" pitchFamily="34" charset="0"/>
                <a:ea typeface="ＭＳ Ｐゴシック" panose="020B0600070205080204" pitchFamily="34" charset="-128"/>
              </a:rPr>
              <a:t>EAR §762 - All export records must be maintained</a:t>
            </a:r>
            <a:endPar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endParaRP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Documents must be readable and available for review in short order (rule of thumb is 48 hours).</a:t>
            </a: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May be maintained electronically or in hard-copy, as long as they have a “high-degree of legibility and readability.”</a:t>
            </a:r>
            <a:endParaRPr lang="en-US" altLang="en-US" dirty="0">
              <a:solidFill>
                <a:schemeClr val="tx1"/>
              </a:solidFill>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016079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1776F9AB-37EB-4D02-8E4C-263DB60E20E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68</a:t>
            </a:fld>
            <a:endParaRPr lang="en-US" altLang="en-US" sz="16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C323396F-4526-46DD-99C6-D79EC00476CF}"/>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7284" name="Rectangle 3">
            <a:extLst>
              <a:ext uri="{FF2B5EF4-FFF2-40B4-BE49-F238E27FC236}">
                <a16:creationId xmlns:a16="http://schemas.microsoft.com/office/drawing/2014/main" id="{47EFACB0-574F-4642-BE44-A2B8787F383A}"/>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ITAR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Upwards of $1,000,000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EAR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$300,000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Criminal prosecutions of export violations are rising and the Department of Justice has established a task force to increase focus on export violations</a:t>
            </a:r>
          </a:p>
          <a:p>
            <a:pPr eaLnBrk="1" hangingPunct="1">
              <a:lnSpc>
                <a:spcPct val="90000"/>
              </a:lnSpc>
            </a:pPr>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endParaRPr lang="en-US" altLang="en-US" sz="2000"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207194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6E003600-6EC1-4022-850C-4B203CEA653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69</a:t>
            </a:fld>
            <a:endParaRPr lang="en-US" altLang="en-US" sz="1600">
              <a:latin typeface="Arial" panose="020B0604020202020204" pitchFamily="34" charset="0"/>
              <a:ea typeface="ＭＳ Ｐゴシック" panose="020B0600070205080204" pitchFamily="34" charset="-128"/>
            </a:endParaRPr>
          </a:p>
        </p:txBody>
      </p:sp>
      <p:sp>
        <p:nvSpPr>
          <p:cNvPr id="98307" name="Title 1">
            <a:extLst>
              <a:ext uri="{FF2B5EF4-FFF2-40B4-BE49-F238E27FC236}">
                <a16:creationId xmlns:a16="http://schemas.microsoft.com/office/drawing/2014/main" id="{F4716C61-884D-4A4A-8317-07AF8B57D849}"/>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8308" name="Content Placeholder 2">
            <a:extLst>
              <a:ext uri="{FF2B5EF4-FFF2-40B4-BE49-F238E27FC236}">
                <a16:creationId xmlns:a16="http://schemas.microsoft.com/office/drawing/2014/main" id="{9D74DDB8-7910-4239-AFDF-87F886303BFB}"/>
              </a:ext>
            </a:extLst>
          </p:cNvPr>
          <p:cNvSpPr>
            <a:spLocks noGrp="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dirty="0">
                <a:latin typeface="Arial Narrow" panose="020B0606020202030204" pitchFamily="34" charset="0"/>
                <a:ea typeface="ＭＳ Ｐゴシック" panose="020B0600070205080204" pitchFamily="34" charset="-128"/>
                <a:cs typeface="Times New Roman" panose="02020603050405020304" pitchFamily="18" charset="0"/>
              </a:rPr>
              <a:t>State can also impose administrative requirements including:</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debarment or suspending export privileges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special compliance officials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periodic internal and outside audits with reports provided to DDTC</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revised and upgraded compliance programs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compliance hotlines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electronic licensing systems documenting compliance and licensing decisions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certifications of compliance by the Board of Directors or Senior Management</a:t>
            </a:r>
          </a:p>
          <a:p>
            <a:pPr eaLnBrk="1" hangingPunct="1"/>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806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83E9-4924-41E1-9FC6-93F6E0D9F255}"/>
              </a:ext>
            </a:extLst>
          </p:cNvPr>
          <p:cNvSpPr>
            <a:spLocks noGrp="1"/>
          </p:cNvSpPr>
          <p:nvPr>
            <p:ph type="title"/>
          </p:nvPr>
        </p:nvSpPr>
        <p:spPr/>
        <p:txBody>
          <a:bodyPr/>
          <a:lstStyle/>
          <a:p>
            <a:r>
              <a:rPr lang="en-US" dirty="0"/>
              <a:t>The Scenario</a:t>
            </a:r>
          </a:p>
        </p:txBody>
      </p:sp>
      <p:sp>
        <p:nvSpPr>
          <p:cNvPr id="3" name="Content Placeholder 2">
            <a:extLst>
              <a:ext uri="{FF2B5EF4-FFF2-40B4-BE49-F238E27FC236}">
                <a16:creationId xmlns:a16="http://schemas.microsoft.com/office/drawing/2014/main" id="{E678D456-45A2-433A-8381-75E75F2F651D}"/>
              </a:ext>
            </a:extLst>
          </p:cNvPr>
          <p:cNvSpPr>
            <a:spLocks noGrp="1"/>
          </p:cNvSpPr>
          <p:nvPr>
            <p:ph sz="quarter" idx="11"/>
          </p:nvPr>
        </p:nvSpPr>
        <p:spPr/>
        <p:txBody>
          <a:bodyPr/>
          <a:lstStyle/>
          <a:p>
            <a:pPr marL="0" indent="0">
              <a:buNone/>
            </a:pPr>
            <a:r>
              <a:rPr lang="en-US" dirty="0"/>
              <a:t>Initial Questions:</a:t>
            </a:r>
          </a:p>
          <a:p>
            <a:r>
              <a:rPr lang="en-US" dirty="0"/>
              <a:t>What is the U.S. company providing?</a:t>
            </a:r>
          </a:p>
          <a:p>
            <a:r>
              <a:rPr lang="en-US" dirty="0"/>
              <a:t>Where is it going?</a:t>
            </a:r>
          </a:p>
          <a:p>
            <a:r>
              <a:rPr lang="en-US" dirty="0"/>
              <a:t>What is the transaction?</a:t>
            </a:r>
          </a:p>
          <a:p>
            <a:r>
              <a:rPr lang="en-US" dirty="0"/>
              <a:t>Who are the parties involved?</a:t>
            </a:r>
          </a:p>
          <a:p>
            <a:r>
              <a:rPr lang="en-US" dirty="0"/>
              <a:t>How will the items be used?</a:t>
            </a:r>
          </a:p>
        </p:txBody>
      </p:sp>
      <p:pic>
        <p:nvPicPr>
          <p:cNvPr id="5" name="Graphic 4" descr="Badge Question Mark">
            <a:extLst>
              <a:ext uri="{FF2B5EF4-FFF2-40B4-BE49-F238E27FC236}">
                <a16:creationId xmlns:a16="http://schemas.microsoft.com/office/drawing/2014/main" id="{0C9F412A-0FDE-423B-AF65-1D0FBC618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20519" y="1420238"/>
            <a:ext cx="3048000" cy="3161490"/>
          </a:xfrm>
          <a:prstGeom prst="rect">
            <a:avLst/>
          </a:prstGeom>
        </p:spPr>
      </p:pic>
    </p:spTree>
    <p:extLst>
      <p:ext uri="{BB962C8B-B14F-4D97-AF65-F5344CB8AC3E}">
        <p14:creationId xmlns:p14="http://schemas.microsoft.com/office/powerpoint/2010/main" val="3257627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a:extLst>
              <a:ext uri="{FF2B5EF4-FFF2-40B4-BE49-F238E27FC236}">
                <a16:creationId xmlns:a16="http://schemas.microsoft.com/office/drawing/2014/main" id="{3573CB6B-0B6B-45E7-BA3C-AA3A9052702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70</a:t>
            </a:fld>
            <a:endParaRPr lang="en-US" altLang="en-US" sz="16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01745C75-C30F-498C-A4C3-737363D84305}"/>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Resources</a:t>
            </a:r>
          </a:p>
        </p:txBody>
      </p:sp>
      <p:sp>
        <p:nvSpPr>
          <p:cNvPr id="103428" name="Rectangle 3">
            <a:extLst>
              <a:ext uri="{FF2B5EF4-FFF2-40B4-BE49-F238E27FC236}">
                <a16:creationId xmlns:a16="http://schemas.microsoft.com/office/drawing/2014/main" id="{A4CB8596-2FE2-42F0-9908-A49F0639FA46}"/>
              </a:ext>
            </a:extLst>
          </p:cNvPr>
          <p:cNvSpPr>
            <a:spLocks noGrp="1" noChangeArrowheads="1"/>
          </p:cNvSpPr>
          <p:nvPr>
            <p:ph sz="quarter" idx="11"/>
          </p:nvPr>
        </p:nvSpPr>
        <p:spPr>
          <a:xfrm>
            <a:off x="470693" y="1094290"/>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DDTC: </a:t>
            </a:r>
            <a:r>
              <a:rPr lang="en-US" altLang="en-US" sz="2800" dirty="0">
                <a:latin typeface="Arial Narrow" panose="020B0606020202030204" pitchFamily="34" charset="0"/>
                <a:ea typeface="ＭＳ Ｐゴシック" panose="020B0600070205080204" pitchFamily="34" charset="-128"/>
                <a:hlinkClick r:id="rId3"/>
              </a:rPr>
              <a:t>www.pmddtc.state.gov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D-Trade: </a:t>
            </a:r>
            <a:r>
              <a:rPr lang="en-US" altLang="en-US" sz="2800" dirty="0">
                <a:latin typeface="Arial Narrow" panose="020B0606020202030204" pitchFamily="34" charset="0"/>
                <a:ea typeface="ＭＳ Ｐゴシック" panose="020B0600070205080204" pitchFamily="34" charset="-128"/>
                <a:hlinkClick r:id="rId4"/>
              </a:rPr>
              <a:t>http://www.pmddtc.state.gov/DTRADE/index.html</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BIS: </a:t>
            </a:r>
            <a:r>
              <a:rPr lang="en-US" altLang="en-US" sz="2800" dirty="0">
                <a:latin typeface="Arial Narrow" panose="020B0606020202030204" pitchFamily="34" charset="0"/>
                <a:ea typeface="ＭＳ Ｐゴシック" panose="020B0600070205080204" pitchFamily="34" charset="-128"/>
                <a:hlinkClick r:id="rId5"/>
              </a:rPr>
              <a:t>www.bis.doc.gov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SNAP-R: </a:t>
            </a:r>
            <a:r>
              <a:rPr lang="en-US" altLang="en-US" sz="2800" dirty="0">
                <a:latin typeface="Arial Narrow" panose="020B0606020202030204" pitchFamily="34" charset="0"/>
                <a:ea typeface="ＭＳ Ｐゴシック" panose="020B0600070205080204" pitchFamily="34" charset="-128"/>
                <a:hlinkClick r:id="rId6"/>
              </a:rPr>
              <a:t>https://snapr.bis.doc.gov/snapr/</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ITAR: 22 CFR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800" dirty="0">
                <a:latin typeface="Arial Narrow" panose="020B0606020202030204" pitchFamily="34" charset="0"/>
                <a:ea typeface="ＭＳ Ｐゴシック" panose="020B0600070205080204" pitchFamily="34" charset="-128"/>
              </a:rPr>
              <a:t>120-130</a:t>
            </a:r>
          </a:p>
          <a:p>
            <a:pPr eaLnBrk="1" hangingPunct="1"/>
            <a:r>
              <a:rPr lang="en-US" altLang="en-US" sz="2800" dirty="0">
                <a:latin typeface="Arial Narrow" panose="020B0606020202030204" pitchFamily="34" charset="0"/>
                <a:ea typeface="ＭＳ Ｐゴシック" panose="020B0600070205080204" pitchFamily="34" charset="-128"/>
              </a:rPr>
              <a:t>EAR: 15 CFR </a:t>
            </a:r>
            <a:r>
              <a:rPr lang="en-US" altLang="en-US" sz="2800" dirty="0">
                <a:latin typeface="Times New Roman" panose="02020603050405020304" pitchFamily="18" charset="0"/>
                <a:ea typeface="ＭＳ Ｐゴシック" panose="020B0600070205080204" pitchFamily="34" charset="-128"/>
              </a:rPr>
              <a:t>§§</a:t>
            </a:r>
            <a:r>
              <a:rPr lang="en-US" altLang="en-US" sz="2800" dirty="0">
                <a:latin typeface="Arial Narrow" panose="020B0606020202030204" pitchFamily="34" charset="0"/>
                <a:ea typeface="ＭＳ Ｐゴシック" panose="020B0600070205080204" pitchFamily="34" charset="-128"/>
              </a:rPr>
              <a:t>730-774</a:t>
            </a:r>
          </a:p>
          <a:p>
            <a:pPr eaLnBrk="1" hangingPunct="1"/>
            <a:r>
              <a:rPr lang="en-US" altLang="en-US" sz="2800" dirty="0">
                <a:latin typeface="Arial Narrow" panose="020B0606020202030204" pitchFamily="34" charset="0"/>
                <a:ea typeface="ＭＳ Ｐゴシック" panose="020B0600070205080204" pitchFamily="34" charset="-128"/>
              </a:rPr>
              <a:t>DoD ELISA: </a:t>
            </a:r>
            <a:r>
              <a:rPr lang="en-US" altLang="en-US" sz="2800" dirty="0">
                <a:latin typeface="Arial Narrow" panose="020B0606020202030204" pitchFamily="34" charset="0"/>
                <a:ea typeface="ＭＳ Ｐゴシック" panose="020B0600070205080204" pitchFamily="34" charset="-128"/>
                <a:hlinkClick r:id="rId7"/>
              </a:rPr>
              <a:t>http://elisa.osd.mil/Elisa_Results.aspx</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Society for International Affairs (international trade education): </a:t>
            </a:r>
            <a:r>
              <a:rPr lang="en-US" altLang="en-US" sz="2800" dirty="0">
                <a:latin typeface="Arial Narrow" panose="020B0606020202030204" pitchFamily="34" charset="0"/>
                <a:ea typeface="ＭＳ Ｐゴシック" panose="020B0600070205080204" pitchFamily="34" charset="-128"/>
                <a:hlinkClick r:id="rId8"/>
              </a:rPr>
              <a:t>www.siaed.org</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Screening: </a:t>
            </a:r>
            <a:r>
              <a:rPr lang="en-US" altLang="en-US" sz="2800" dirty="0">
                <a:latin typeface="Arial Narrow" panose="020B0606020202030204" pitchFamily="34" charset="0"/>
                <a:ea typeface="ＭＳ Ｐゴシック" panose="020B0600070205080204" pitchFamily="34" charset="-128"/>
                <a:hlinkClick r:id="rId9"/>
              </a:rPr>
              <a:t>www.export.gov</a:t>
            </a:r>
            <a:endParaRPr lang="en-US" altLang="en-US" sz="2800"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9712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D39A4951-111A-4976-9504-D9D0DEF7BB4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8</a:t>
            </a:fld>
            <a:endParaRPr lang="en-US" altLang="en-US" sz="1600">
              <a:latin typeface="Arial" panose="020B0604020202020204" pitchFamily="34" charset="0"/>
              <a:ea typeface="ＭＳ Ｐゴシック" panose="020B0600070205080204" pitchFamily="34" charset="-128"/>
            </a:endParaRPr>
          </a:p>
        </p:txBody>
      </p:sp>
      <p:sp>
        <p:nvSpPr>
          <p:cNvPr id="28675" name="Title 1">
            <a:extLst>
              <a:ext uri="{FF2B5EF4-FFF2-40B4-BE49-F238E27FC236}">
                <a16:creationId xmlns:a16="http://schemas.microsoft.com/office/drawing/2014/main" id="{A25AA033-CA76-4955-B45F-3165D61127CE}"/>
              </a:ext>
            </a:extLst>
          </p:cNvPr>
          <p:cNvSpPr>
            <a:spLocks noGrp="1"/>
          </p:cNvSpPr>
          <p:nvPr>
            <p:ph type="title"/>
          </p:nvPr>
        </p:nvSpPr>
        <p:spPr>
          <a:xfrm>
            <a:off x="1803400" y="55563"/>
            <a:ext cx="7416800" cy="990600"/>
          </a:xfrm>
        </p:spPr>
        <p:txBody>
          <a:bodyPr/>
          <a:lstStyle/>
          <a:p>
            <a:pPr eaLnBrk="1" hangingPunct="1"/>
            <a:r>
              <a:rPr lang="en-US" altLang="en-US" dirty="0">
                <a:solidFill>
                  <a:schemeClr val="bg1"/>
                </a:solidFill>
                <a:ea typeface="ＭＳ Ｐゴシック" panose="020B0600070205080204" pitchFamily="34" charset="-128"/>
              </a:rPr>
              <a:t>What is controlled?</a:t>
            </a:r>
          </a:p>
        </p:txBody>
      </p:sp>
      <p:sp>
        <p:nvSpPr>
          <p:cNvPr id="28676" name="Content Placeholder 2">
            <a:extLst>
              <a:ext uri="{FF2B5EF4-FFF2-40B4-BE49-F238E27FC236}">
                <a16:creationId xmlns:a16="http://schemas.microsoft.com/office/drawing/2014/main" id="{098781BB-BACC-42E9-90D9-D2C243E34E69}"/>
              </a:ext>
            </a:extLst>
          </p:cNvPr>
          <p:cNvSpPr>
            <a:spLocks noGrp="1"/>
          </p:cNvSpPr>
          <p:nvPr>
            <p:ph sz="quarter" idx="11"/>
          </p:nvPr>
        </p:nvSpPr>
        <p:spPr>
          <a:xfrm>
            <a:off x="479425" y="1046163"/>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Hardware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Computer systems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weapons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equipment</a:t>
            </a:r>
          </a:p>
          <a:p>
            <a:pPr eaLnBrk="1" hangingPunct="1"/>
            <a:r>
              <a:rPr lang="en-US" altLang="en-US" sz="2800" dirty="0">
                <a:latin typeface="Arial Narrow" panose="020B0606020202030204" pitchFamily="34" charset="0"/>
                <a:ea typeface="ＭＳ Ｐゴシック" panose="020B0600070205080204" pitchFamily="34" charset="-128"/>
              </a:rPr>
              <a:t>Data and Technology (including software)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Simulation programs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Databases</a:t>
            </a:r>
          </a:p>
          <a:p>
            <a:pPr eaLnBrk="1" hangingPunct="1"/>
            <a:r>
              <a:rPr lang="en-US" altLang="en-US" sz="2800" dirty="0">
                <a:latin typeface="Arial Narrow" panose="020B0606020202030204" pitchFamily="34" charset="0"/>
                <a:ea typeface="ＭＳ Ｐゴシック" panose="020B0600070205080204" pitchFamily="34" charset="-128"/>
              </a:rPr>
              <a:t>Services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Installation</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Training</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Design/Customization</a:t>
            </a:r>
          </a:p>
          <a:p>
            <a:pPr eaLnBrk="1" hangingPunct="1">
              <a:buFontTx/>
              <a:buNone/>
            </a:pPr>
            <a:r>
              <a:rPr lang="en-US" altLang="en-US" sz="8800" dirty="0">
                <a:solidFill>
                  <a:srgbClr val="FF9900"/>
                </a:solidFill>
                <a:latin typeface="Arial Narrow" panose="020B0606020202030204" pitchFamily="34" charset="0"/>
                <a:ea typeface="ＭＳ Ｐゴシック" panose="020B0600070205080204" pitchFamily="34" charset="-128"/>
              </a:rPr>
              <a:t>			</a:t>
            </a:r>
          </a:p>
        </p:txBody>
      </p:sp>
      <p:sp>
        <p:nvSpPr>
          <p:cNvPr id="4" name="TextBox 3">
            <a:extLst>
              <a:ext uri="{FF2B5EF4-FFF2-40B4-BE49-F238E27FC236}">
                <a16:creationId xmlns:a16="http://schemas.microsoft.com/office/drawing/2014/main" id="{5F7221AF-7373-4AF5-B570-99A6FE2FD503}"/>
              </a:ext>
            </a:extLst>
          </p:cNvPr>
          <p:cNvSpPr txBox="1"/>
          <p:nvPr/>
        </p:nvSpPr>
        <p:spPr>
          <a:xfrm>
            <a:off x="2038350" y="6134100"/>
            <a:ext cx="8115300" cy="230832"/>
          </a:xfrm>
          <a:prstGeom prst="rect">
            <a:avLst/>
          </a:prstGeom>
          <a:noFill/>
        </p:spPr>
        <p:txBody>
          <a:bodyPr wrap="square" rtlCol="0">
            <a:spAutoFit/>
          </a:bodyPr>
          <a:lstStyle/>
          <a:p>
            <a:r>
              <a:rPr lang="en-US" sz="900">
                <a:hlinkClick r:id="rId3" tooltip="https://www.flickr.com/photos/defenceimages/4604399208"/>
              </a:rPr>
              <a:t>This Photo</a:t>
            </a:r>
            <a:r>
              <a:rPr lang="en-US" sz="900"/>
              <a:t> by Unknown Author is licensed under </a:t>
            </a:r>
            <a:r>
              <a:rPr lang="en-US" sz="900">
                <a:hlinkClick r:id="rId4" tooltip="https://creativecommons.org/licenses/by-nc-nd/3.0/"/>
              </a:rPr>
              <a:t>CC BY-NC-ND</a:t>
            </a:r>
            <a:endParaRPr lang="en-US" sz="900"/>
          </a:p>
        </p:txBody>
      </p:sp>
      <p:pic>
        <p:nvPicPr>
          <p:cNvPr id="6" name="Picture 5" descr="A picture containing car, indoor, sitting, computer&#10;&#10;Description automatically generated">
            <a:extLst>
              <a:ext uri="{FF2B5EF4-FFF2-40B4-BE49-F238E27FC236}">
                <a16:creationId xmlns:a16="http://schemas.microsoft.com/office/drawing/2014/main" id="{A9C63232-3427-4D88-AF46-7A9C04A2BC1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546668" y="1315403"/>
            <a:ext cx="5445035" cy="4083776"/>
          </a:xfrm>
          <a:prstGeom prst="rect">
            <a:avLst/>
          </a:prstGeom>
        </p:spPr>
      </p:pic>
      <p:sp>
        <p:nvSpPr>
          <p:cNvPr id="7" name="TextBox 6">
            <a:extLst>
              <a:ext uri="{FF2B5EF4-FFF2-40B4-BE49-F238E27FC236}">
                <a16:creationId xmlns:a16="http://schemas.microsoft.com/office/drawing/2014/main" id="{802FA3CA-E655-4E9F-B338-138B8B4FABF8}"/>
              </a:ext>
            </a:extLst>
          </p:cNvPr>
          <p:cNvSpPr txBox="1"/>
          <p:nvPr/>
        </p:nvSpPr>
        <p:spPr>
          <a:xfrm>
            <a:off x="1524000" y="6858000"/>
            <a:ext cx="2349137" cy="369332"/>
          </a:xfrm>
          <a:prstGeom prst="rect">
            <a:avLst/>
          </a:prstGeom>
          <a:noFill/>
        </p:spPr>
        <p:txBody>
          <a:bodyPr wrap="square" rtlCol="0">
            <a:spAutoFit/>
          </a:bodyPr>
          <a:lstStyle/>
          <a:p>
            <a:r>
              <a:rPr lang="en-US" sz="900">
                <a:hlinkClick r:id="rId6" tooltip="http://virtualrealitypost.blogspot.com/p/history-of-vr-technology.html"/>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146737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754BC914-C0EC-4032-9278-4E990A7464E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9</a:t>
            </a:fld>
            <a:endParaRPr lang="en-US" altLang="en-US" sz="1600">
              <a:latin typeface="Arial" panose="020B0604020202020204" pitchFamily="34" charset="0"/>
              <a:ea typeface="ＭＳ Ｐゴシック" panose="020B0600070205080204" pitchFamily="34" charset="-128"/>
            </a:endParaRPr>
          </a:p>
        </p:txBody>
      </p:sp>
      <p:sp>
        <p:nvSpPr>
          <p:cNvPr id="34819" name="Title 1">
            <a:extLst>
              <a:ext uri="{FF2B5EF4-FFF2-40B4-BE49-F238E27FC236}">
                <a16:creationId xmlns:a16="http://schemas.microsoft.com/office/drawing/2014/main" id="{9E7DE1AC-D62B-4E90-BF9D-AD9B3E9264AF}"/>
              </a:ext>
            </a:extLst>
          </p:cNvPr>
          <p:cNvSpPr>
            <a:spLocks noGrp="1"/>
          </p:cNvSpPr>
          <p:nvPr>
            <p:ph type="title"/>
          </p:nvPr>
        </p:nvSpPr>
        <p:spPr>
          <a:xfrm>
            <a:off x="1813560" y="0"/>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26627" name="Content Placeholder 2">
            <a:extLst>
              <a:ext uri="{FF2B5EF4-FFF2-40B4-BE49-F238E27FC236}">
                <a16:creationId xmlns:a16="http://schemas.microsoft.com/office/drawing/2014/main" id="{2746F654-36FC-470B-80EB-E6127E114C64}"/>
              </a:ext>
            </a:extLst>
          </p:cNvPr>
          <p:cNvSpPr>
            <a:spLocks noGrp="1"/>
          </p:cNvSpPr>
          <p:nvPr>
            <p:ph sz="quarter" idx="11"/>
          </p:nvPr>
        </p:nvSpPr>
        <p:spPr>
          <a:xfrm>
            <a:off x="470693" y="1296194"/>
            <a:ext cx="11250613" cy="5075237"/>
          </a:xfrm>
        </p:spPr>
        <p:txBody>
          <a:bodyPr/>
          <a:lstStyle/>
          <a:p>
            <a:pPr>
              <a:defRPr/>
            </a:pPr>
            <a:r>
              <a:rPr lang="en-US" altLang="en-US" sz="2800" dirty="0">
                <a:latin typeface="Arial Narrow" panose="020B0606020202030204" pitchFamily="34" charset="0"/>
                <a:ea typeface="ＭＳ Ｐゴシック" panose="020B0600070205080204" pitchFamily="34" charset="-128"/>
              </a:rPr>
              <a:t>International Traffic in Arms Regulations (ITAR)</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Administered by the Department of State, Directorate of Defense Trade Controls (DDTC)</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Control defense articles, technical data, and defense services on the U.S. Munitions List (USML):</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and permanent 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imports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reexports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brokering</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Examples: physiological flight trainers for fighter aircraft, weapons system simulators, battle management simulation software</a:t>
            </a: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a:p>
            <a:pPr marL="742950" lvl="1" indent="-342900" eaLnBrk="1" hangingPunct="1">
              <a:buFont typeface="Wingdings" panose="05000000000000000000" pitchFamily="2" charset="2"/>
              <a:buChar char="Ø"/>
              <a:defRPr/>
            </a:pPr>
            <a:endParaRPr lang="en-US" altLang="en-US" dirty="0">
              <a:ea typeface="ＭＳ Ｐゴシック" panose="020B0600070205080204" pitchFamily="34" charset="-128"/>
            </a:endParaRP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p:txBody>
      </p:sp>
      <p:pic>
        <p:nvPicPr>
          <p:cNvPr id="34821" name="Picture 1">
            <a:extLst>
              <a:ext uri="{FF2B5EF4-FFF2-40B4-BE49-F238E27FC236}">
                <a16:creationId xmlns:a16="http://schemas.microsoft.com/office/drawing/2014/main" id="{B46A870A-05CA-4412-A68D-7D639AF26D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93" y="3045618"/>
            <a:ext cx="15541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10068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2158</TotalTime>
  <Words>6199</Words>
  <Application>Microsoft Office PowerPoint</Application>
  <PresentationFormat>Widescreen</PresentationFormat>
  <Paragraphs>712</Paragraphs>
  <Slides>70</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MS PGothic</vt:lpstr>
      <vt:lpstr>MS PGothic</vt:lpstr>
      <vt:lpstr>Arial</vt:lpstr>
      <vt:lpstr>Arial Black</vt:lpstr>
      <vt:lpstr>Arial Narrow</vt:lpstr>
      <vt:lpstr>Tahoma</vt:lpstr>
      <vt:lpstr>Times New Roman</vt:lpstr>
      <vt:lpstr>Wingdings</vt:lpstr>
      <vt:lpstr>Blends</vt:lpstr>
      <vt:lpstr>PowerPoint Presentation</vt:lpstr>
      <vt:lpstr>Learning Objectives</vt:lpstr>
      <vt:lpstr>Agenda</vt:lpstr>
      <vt:lpstr>The U.S. export laws in the news</vt:lpstr>
      <vt:lpstr> What are the U.S. export laws? </vt:lpstr>
      <vt:lpstr>The Scenario</vt:lpstr>
      <vt:lpstr>The Scenario</vt:lpstr>
      <vt:lpstr>What is controlled?</vt:lpstr>
      <vt:lpstr>The U.S. Export Laws</vt:lpstr>
      <vt:lpstr>ITAR Defense Articles</vt:lpstr>
      <vt:lpstr>ITAR Technical Data</vt:lpstr>
      <vt:lpstr>ITAR Technical Data</vt:lpstr>
      <vt:lpstr>ITAR Defense Service</vt:lpstr>
      <vt:lpstr>ITAR Defense Service</vt:lpstr>
      <vt:lpstr>ITAR and Simulation</vt:lpstr>
      <vt:lpstr>The U.S. Export Laws</vt:lpstr>
      <vt:lpstr>Scope of the EAR</vt:lpstr>
      <vt:lpstr>EAR Technology</vt:lpstr>
      <vt:lpstr>EAR Technology</vt:lpstr>
      <vt:lpstr>EAR Control</vt:lpstr>
      <vt:lpstr>EAR ECCNs</vt:lpstr>
      <vt:lpstr>Sample ECCN - EAR</vt:lpstr>
      <vt:lpstr>EAR and Simulation</vt:lpstr>
      <vt:lpstr>Things to be Aware of:</vt:lpstr>
      <vt:lpstr>Determining Export Control Jurisdiction</vt:lpstr>
      <vt:lpstr>ITAR or EAR?</vt:lpstr>
      <vt:lpstr>Jurisdiction/Classification</vt:lpstr>
      <vt:lpstr>Order of Review</vt:lpstr>
      <vt:lpstr>USML Categories</vt:lpstr>
      <vt:lpstr>USML Categories</vt:lpstr>
      <vt:lpstr>Order of Review</vt:lpstr>
      <vt:lpstr>Order of Review</vt:lpstr>
      <vt:lpstr>Order of Review</vt:lpstr>
      <vt:lpstr>EAR Classification</vt:lpstr>
      <vt:lpstr>EAR Classification</vt:lpstr>
      <vt:lpstr>CCL Categories</vt:lpstr>
      <vt:lpstr> Sample ECCN</vt:lpstr>
      <vt:lpstr>Order of Review </vt:lpstr>
      <vt:lpstr>“Specially Designed”</vt:lpstr>
      <vt:lpstr>Specially Designed</vt:lpstr>
      <vt:lpstr>Specially Designed</vt:lpstr>
      <vt:lpstr>Specially Designed</vt:lpstr>
      <vt:lpstr>Specially Designed</vt:lpstr>
      <vt:lpstr>Specially Designed</vt:lpstr>
      <vt:lpstr>Let’s Practice</vt:lpstr>
      <vt:lpstr>ITAR Export</vt:lpstr>
      <vt:lpstr>What is Not an Export?</vt:lpstr>
      <vt:lpstr>What is Not an Export?</vt:lpstr>
      <vt:lpstr>EAR Export</vt:lpstr>
      <vt:lpstr>EAR Deemed Export</vt:lpstr>
      <vt:lpstr>Reexports</vt:lpstr>
      <vt:lpstr>Who is a U.S. Person?</vt:lpstr>
      <vt:lpstr>Who is a Foreign Person?</vt:lpstr>
      <vt:lpstr>Foreign Persons</vt:lpstr>
      <vt:lpstr>Export Steps</vt:lpstr>
      <vt:lpstr>ITAR Export Licenses</vt:lpstr>
      <vt:lpstr>ITAR Export Authorizations</vt:lpstr>
      <vt:lpstr>ITAR Exemptions</vt:lpstr>
      <vt:lpstr>EAR Licensing</vt:lpstr>
      <vt:lpstr>EAR License Exceptions</vt:lpstr>
      <vt:lpstr>EAR License Exceptions</vt:lpstr>
      <vt:lpstr>EAR Red Flags</vt:lpstr>
      <vt:lpstr>Screening</vt:lpstr>
      <vt:lpstr>Requesting an EAR License</vt:lpstr>
      <vt:lpstr>Licensing</vt:lpstr>
      <vt:lpstr>Time to Export </vt:lpstr>
      <vt:lpstr>Recordkeeping</vt:lpstr>
      <vt:lpstr>Consequences</vt:lpstr>
      <vt:lpstr>Consequences</vt:lpstr>
      <vt:lpstr>Resources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Lisa Holt</cp:lastModifiedBy>
  <cp:revision>63</cp:revision>
  <cp:lastPrinted>1601-01-01T00:00:00Z</cp:lastPrinted>
  <dcterms:created xsi:type="dcterms:W3CDTF">2016-03-29T15:29:36Z</dcterms:created>
  <dcterms:modified xsi:type="dcterms:W3CDTF">2020-10-06T18:07:28Z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