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81"/>
  </p:notesMasterIdLst>
  <p:handoutMasterIdLst>
    <p:handoutMasterId r:id="rId82"/>
  </p:handoutMasterIdLst>
  <p:sldIdLst>
    <p:sldId id="289" r:id="rId5"/>
    <p:sldId id="374" r:id="rId6"/>
    <p:sldId id="291" r:id="rId7"/>
    <p:sldId id="292" r:id="rId8"/>
    <p:sldId id="359" r:id="rId9"/>
    <p:sldId id="360" r:id="rId10"/>
    <p:sldId id="295" r:id="rId11"/>
    <p:sldId id="296" r:id="rId12"/>
    <p:sldId id="298" r:id="rId13"/>
    <p:sldId id="300" r:id="rId14"/>
    <p:sldId id="361" r:id="rId15"/>
    <p:sldId id="301" r:id="rId16"/>
    <p:sldId id="302" r:id="rId17"/>
    <p:sldId id="299" r:id="rId18"/>
    <p:sldId id="304" r:id="rId19"/>
    <p:sldId id="305" r:id="rId20"/>
    <p:sldId id="306" r:id="rId21"/>
    <p:sldId id="308" r:id="rId22"/>
    <p:sldId id="309" r:id="rId23"/>
    <p:sldId id="36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70" r:id="rId39"/>
    <p:sldId id="371"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1" r:id="rId57"/>
    <p:sldId id="342" r:id="rId58"/>
    <p:sldId id="343" r:id="rId59"/>
    <p:sldId id="344" r:id="rId60"/>
    <p:sldId id="345" r:id="rId61"/>
    <p:sldId id="346" r:id="rId62"/>
    <p:sldId id="363" r:id="rId63"/>
    <p:sldId id="365" r:id="rId64"/>
    <p:sldId id="364" r:id="rId65"/>
    <p:sldId id="348" r:id="rId66"/>
    <p:sldId id="349" r:id="rId67"/>
    <p:sldId id="362" r:id="rId68"/>
    <p:sldId id="350" r:id="rId69"/>
    <p:sldId id="351" r:id="rId70"/>
    <p:sldId id="352" r:id="rId71"/>
    <p:sldId id="353" r:id="rId72"/>
    <p:sldId id="354" r:id="rId73"/>
    <p:sldId id="355" r:id="rId74"/>
    <p:sldId id="356" r:id="rId75"/>
    <p:sldId id="357" r:id="rId76"/>
    <p:sldId id="358" r:id="rId77"/>
    <p:sldId id="373" r:id="rId78"/>
    <p:sldId id="375" r:id="rId79"/>
    <p:sldId id="372" r:id="rId80"/>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36"/>
    <a:srgbClr val="2A57BA"/>
    <a:srgbClr val="CC3300"/>
    <a:srgbClr val="22458A"/>
    <a:srgbClr val="2B56AB"/>
    <a:srgbClr val="0033CC"/>
    <a:srgbClr val="3366CC"/>
    <a:srgbClr val="0066CC"/>
    <a:srgbClr val="F77B0B"/>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5" autoAdjust="0"/>
    <p:restoredTop sz="78891" autoAdjust="0"/>
  </p:normalViewPr>
  <p:slideViewPr>
    <p:cSldViewPr snapToGrid="0">
      <p:cViewPr varScale="1">
        <p:scale>
          <a:sx n="81" d="100"/>
          <a:sy n="81" d="100"/>
        </p:scale>
        <p:origin x="463" y="31"/>
      </p:cViewPr>
      <p:guideLst>
        <p:guide orient="horz" pos="2160"/>
        <p:guide pos="3840"/>
      </p:guideLst>
    </p:cSldViewPr>
  </p:slideViewPr>
  <p:outlineViewPr>
    <p:cViewPr>
      <p:scale>
        <a:sx n="33" d="100"/>
        <a:sy n="33" d="100"/>
      </p:scale>
      <p:origin x="0" y="-2246"/>
    </p:cViewPr>
  </p:outlin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70" d="100"/>
          <a:sy n="70" d="100"/>
        </p:scale>
        <p:origin x="-281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defTabSz="966719">
              <a:defRPr sz="1300"/>
            </a:lvl1pPr>
          </a:lstStyle>
          <a:p>
            <a:endParaRPr lang="en-US" dirty="0"/>
          </a:p>
        </p:txBody>
      </p:sp>
      <p:sp>
        <p:nvSpPr>
          <p:cNvPr id="108547" name="Rectangle 3"/>
          <p:cNvSpPr>
            <a:spLocks noGrp="1" noChangeArrowheads="1"/>
          </p:cNvSpPr>
          <p:nvPr>
            <p:ph type="dt" sz="quarter" idx="1"/>
          </p:nvPr>
        </p:nvSpPr>
        <p:spPr bwMode="auto">
          <a:xfrm>
            <a:off x="4145279"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r" defTabSz="966719">
              <a:defRPr sz="1300"/>
            </a:lvl1pPr>
          </a:lstStyle>
          <a:p>
            <a:endParaRPr lang="en-US" dirty="0"/>
          </a:p>
        </p:txBody>
      </p:sp>
      <p:sp>
        <p:nvSpPr>
          <p:cNvPr id="108548" name="Rectangle 4"/>
          <p:cNvSpPr>
            <a:spLocks noGrp="1" noChangeArrowheads="1"/>
          </p:cNvSpPr>
          <p:nvPr>
            <p:ph type="ftr" sz="quarter" idx="2"/>
          </p:nvPr>
        </p:nvSpPr>
        <p:spPr bwMode="auto">
          <a:xfrm>
            <a:off x="0"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defTabSz="966719">
              <a:defRPr sz="1300"/>
            </a:lvl1pPr>
          </a:lstStyle>
          <a:p>
            <a:endParaRPr lang="en-US" dirty="0"/>
          </a:p>
        </p:txBody>
      </p:sp>
      <p:sp>
        <p:nvSpPr>
          <p:cNvPr id="108549" name="Rectangle 5"/>
          <p:cNvSpPr>
            <a:spLocks noGrp="1" noChangeArrowheads="1"/>
          </p:cNvSpPr>
          <p:nvPr>
            <p:ph type="sldNum" sz="quarter" idx="3"/>
          </p:nvPr>
        </p:nvSpPr>
        <p:spPr bwMode="auto">
          <a:xfrm>
            <a:off x="4145279"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r" defTabSz="966719">
              <a:defRPr sz="13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defTabSz="966719">
              <a:defRPr sz="1300"/>
            </a:lvl1pPr>
          </a:lstStyle>
          <a:p>
            <a:endParaRPr lang="en-US" dirty="0"/>
          </a:p>
        </p:txBody>
      </p:sp>
      <p:sp>
        <p:nvSpPr>
          <p:cNvPr id="105475" name="Rectangle 3"/>
          <p:cNvSpPr>
            <a:spLocks noGrp="1" noChangeArrowheads="1"/>
          </p:cNvSpPr>
          <p:nvPr>
            <p:ph type="dt" idx="1"/>
          </p:nvPr>
        </p:nvSpPr>
        <p:spPr bwMode="auto">
          <a:xfrm>
            <a:off x="4145279"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r" defTabSz="966719">
              <a:defRPr sz="1300"/>
            </a:lvl1pPr>
          </a:lstStyle>
          <a:p>
            <a:endParaRPr lang="en-US" dirty="0"/>
          </a:p>
        </p:txBody>
      </p:sp>
      <p:sp>
        <p:nvSpPr>
          <p:cNvPr id="105476"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75361" y="4560909"/>
            <a:ext cx="5364480" cy="4321215"/>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8" name="Rectangle 6"/>
          <p:cNvSpPr>
            <a:spLocks noGrp="1" noChangeArrowheads="1"/>
          </p:cNvSpPr>
          <p:nvPr>
            <p:ph type="ftr" sz="quarter" idx="4"/>
          </p:nvPr>
        </p:nvSpPr>
        <p:spPr bwMode="auto">
          <a:xfrm>
            <a:off x="0"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defTabSz="966719">
              <a:defRPr sz="1300"/>
            </a:lvl1pPr>
          </a:lstStyle>
          <a:p>
            <a:endParaRPr lang="en-US" dirty="0"/>
          </a:p>
        </p:txBody>
      </p:sp>
      <p:sp>
        <p:nvSpPr>
          <p:cNvPr id="105479" name="Rectangle 7"/>
          <p:cNvSpPr>
            <a:spLocks noGrp="1" noChangeArrowheads="1"/>
          </p:cNvSpPr>
          <p:nvPr>
            <p:ph type="sldNum" sz="quarter" idx="5"/>
          </p:nvPr>
        </p:nvSpPr>
        <p:spPr bwMode="auto">
          <a:xfrm>
            <a:off x="4145279"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r" defTabSz="966719">
              <a:defRPr sz="13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57200" y="719138"/>
            <a:ext cx="6400800" cy="3600450"/>
          </a:xfrm>
          <a:ln/>
        </p:spPr>
      </p:sp>
      <p:sp>
        <p:nvSpPr>
          <p:cNvPr id="132099" name="Rectangle 3"/>
          <p:cNvSpPr>
            <a:spLocks noGrp="1" noChangeArrowheads="1"/>
          </p:cNvSpPr>
          <p:nvPr>
            <p:ph type="body" idx="1"/>
          </p:nvPr>
        </p:nvSpPr>
        <p:spPr/>
        <p:txBody>
          <a:bodyPr/>
          <a:lstStyle/>
          <a:p>
            <a:pPr lvl="0"/>
            <a:r>
              <a:rPr lang="en-US" sz="1000" dirty="0" smtClean="0"/>
              <a:t>Note</a:t>
            </a:r>
            <a:r>
              <a:rPr lang="en-US" sz="1000" baseline="0" dirty="0" smtClean="0"/>
              <a:t> that this tutorial is essential to core design of current Modeling and Simulation architectures.  It complements I/ITSEC tutorials on </a:t>
            </a:r>
            <a:r>
              <a:rPr lang="en-US" sz="1000" dirty="0" smtClean="0"/>
              <a:t>Test and Training Enabling Architecture (TENA)</a:t>
            </a:r>
            <a:r>
              <a:rPr lang="en-US" sz="1000" baseline="0" dirty="0" smtClean="0"/>
              <a:t> and </a:t>
            </a:r>
            <a:r>
              <a:rPr lang="en-US" sz="1000" dirty="0" smtClean="0"/>
              <a:t>High Level Architecture</a:t>
            </a:r>
            <a:r>
              <a:rPr lang="en-US" sz="1000" baseline="0" dirty="0" smtClean="0"/>
              <a:t> (HLA).</a:t>
            </a:r>
          </a:p>
          <a:p>
            <a:pPr lvl="0"/>
            <a:endParaRPr lang="en-US" sz="1000" baseline="0" dirty="0" smtClean="0"/>
          </a:p>
          <a:p>
            <a:pPr lvl="0"/>
            <a:r>
              <a:rPr lang="en-US" sz="1000" baseline="0" dirty="0" smtClean="0"/>
              <a:t>Intended Audience. Practitioners interested in networking, simulation interoperability and shared virtual environments using open standards.</a:t>
            </a:r>
          </a:p>
          <a:p>
            <a:pPr lvl="0"/>
            <a:endParaRPr lang="en-US" sz="1000" baseline="0" dirty="0" smtClean="0"/>
          </a:p>
          <a:p>
            <a:pPr lvl="0"/>
            <a:r>
              <a:rPr lang="en-US" sz="1000" baseline="0" dirty="0" smtClean="0"/>
              <a:t>Abstract. </a:t>
            </a:r>
            <a:r>
              <a:rPr lang="en-US" sz="1000" dirty="0" smtClean="0"/>
              <a:t>The Distributed Interactive Simulation (DIS) protocol is a well-established IEEE standard for packet-level exchange of state information between entities in military simulations. DIS facilitates simulation interoperability through a consistent over-the-wire format for information, widely agreed upon constant enumeration values, and community-consensus semantics. Anyone can obtain the IEEE-1278 standard and implement their own compliant, interoperable, DIS application. A large variety of tools and codebases simplify this effort, and enable multi-architecture integration of simulations using the DIS stand baseline. DIS focus begins with real-time, physics-based, entity-scale simulations, providing state update and interaction mechanisms which can scale to large virtual environments. This tutorial is a "DIS 101" introduction for software implementers and an introduction to the DIS philosophy for simulation systems integrators. Examples are provided using the open-source Open-DIS library for DIS v7 and Enumerations support, available in multiple programming languages. Ongoing work is included in unit testing of DIS streams, and Web-based implementations using X3D Graphics, as well as Compressed DIS and DISv8 development. </a:t>
            </a:r>
          </a:p>
          <a:p>
            <a:pPr lvl="0"/>
            <a:endParaRPr lang="en-US" sz="10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smtClean="0"/>
              <a:t>Grateful acknowledgement: this tutorial was originally developed by Don McGregor NPS.</a:t>
            </a:r>
          </a:p>
          <a:p>
            <a:pPr lvl="0"/>
            <a:endParaRPr lang="en-US" sz="1000"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Stable</a:t>
            </a:r>
            <a:r>
              <a:rPr lang="en-US" baseline="0" dirty="0" smtClean="0"/>
              <a:t> interoperability is essential for long-term use, re-use, sharing and advancing progress.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384788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a:t>
            </a:r>
            <a:r>
              <a:rPr lang="en-US" baseline="0" dirty="0" smtClean="0"/>
              <a:t> entities have best knowledge of their real-time state, and so each is typically sending their own information.  This helps us achieve best realism.</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417737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CORBA = Common Object Request Broker Architecture</a:t>
            </a:r>
            <a:r>
              <a:rPr lang="en-US" baseline="0" dirty="0" smtClean="0"/>
              <a:t>, a distributed object model. https://en.wikipedia.org/wiki/Common_Object_Request_Broker_Architecture </a:t>
            </a:r>
            <a:endParaRPr lang="en-US"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306313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Encourage participation in all three IITSEC tutorials, the technologies </a:t>
            </a:r>
            <a:r>
              <a:rPr lang="en-US" smtClean="0"/>
              <a:t>are complementary</a:t>
            </a:r>
            <a:endParaRPr lang="en-US" dirty="0" smtClean="0"/>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60501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Encourage participation in all three IITSEC tutorials, the technologies are complementary</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73301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Essentials.  All the detail flows</a:t>
            </a:r>
            <a:r>
              <a:rPr lang="en-US" baseline="0" dirty="0" smtClean="0"/>
              <a:t> from these design principles.  Meaningful results are not otherwise possible.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47156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TCP/IP is the underlying substrate for almost all network communications. Web servers, streaming video, email and almost everything else you use on the internet all rely on </a:t>
            </a:r>
            <a:r>
              <a:rPr lang="en-US" sz="1000" dirty="0" smtClean="0"/>
              <a:t>TCP/IP.</a:t>
            </a:r>
            <a:endParaRPr lang="en-US" sz="1000" dirty="0"/>
          </a:p>
          <a:p>
            <a:r>
              <a:rPr lang="en-US" sz="1000" dirty="0"/>
              <a:t>Users typically implement things at the “application layer” at the top of the stack. This is where DIS lives</a:t>
            </a:r>
          </a:p>
          <a:p>
            <a:pPr lvl="1"/>
            <a:r>
              <a:rPr lang="en-US" sz="1000" dirty="0"/>
              <a:t>Somewhat confusingly, the DIS protocol is considered part of the “application layer” in addition to what users think of as the “application”, the visual simulation</a:t>
            </a:r>
          </a:p>
          <a:p>
            <a:r>
              <a:rPr lang="en-US" sz="1000" dirty="0"/>
              <a:t>The lower layers of the stack are responsible for delivering messages. We can usually ignore this part; it’s all handled by operating system vendors</a:t>
            </a:r>
          </a:p>
          <a:p>
            <a:r>
              <a:rPr lang="en-US" sz="1000" dirty="0"/>
              <a:t>We interact with the TCP/IP stack via either the User Datagram Protocol (UDP) or Transmission Control Protocol (TCP) APIs. </a:t>
            </a:r>
          </a:p>
          <a:p>
            <a:r>
              <a:rPr lang="en-US" sz="1000" dirty="0"/>
              <a:t>UDP messages are like postcards: they contain a fairly small amount of data, and we need to address them to a destination</a:t>
            </a:r>
          </a:p>
          <a:p>
            <a:pPr lvl="1"/>
            <a:r>
              <a:rPr lang="en-US" sz="1000" dirty="0"/>
              <a:t>We can send them to one host (based on IP number): called </a:t>
            </a:r>
            <a:r>
              <a:rPr lang="en-US" sz="1000" i="1" dirty="0"/>
              <a:t>unicast</a:t>
            </a:r>
          </a:p>
          <a:p>
            <a:pPr lvl="1"/>
            <a:r>
              <a:rPr lang="en-US" sz="1000" dirty="0"/>
              <a:t>We can send them to all hosts on a local network: called </a:t>
            </a:r>
            <a:r>
              <a:rPr lang="en-US" sz="1000" i="1" dirty="0"/>
              <a:t>broadcast</a:t>
            </a:r>
          </a:p>
          <a:p>
            <a:pPr lvl="1"/>
            <a:r>
              <a:rPr lang="en-US" sz="1000" dirty="0"/>
              <a:t>We can send them to those hosts, on the local network or not, that are interested in the message: called </a:t>
            </a:r>
            <a:r>
              <a:rPr lang="en-US" sz="1000" i="1" dirty="0"/>
              <a:t>multicast</a:t>
            </a:r>
          </a:p>
          <a:p>
            <a:r>
              <a:rPr lang="en-US" sz="1000" dirty="0"/>
              <a:t>DIS messages are contained inside of UDP packets and can use any one of these addressing schemes. Broadcast is very common. Multicast is better.</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294723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ways TCP/UDP are yin/yang of networking.  Helping participants understand</a:t>
            </a:r>
            <a:r>
              <a:rPr lang="en-US" baseline="0" dirty="0" smtClean="0"/>
              <a:t> this point helps them comprehend many other DIS design decisions.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154604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PDUs are messages.  So are email,</a:t>
            </a:r>
            <a:r>
              <a:rPr lang="en-US" baseline="0" dirty="0" smtClean="0"/>
              <a:t> SMS text, 2-way web-browser interactions, and even object-oriented method invocations.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298870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 is a big place, many years of work by M+S community</a:t>
            </a:r>
            <a:r>
              <a:rPr lang="en-US" baseline="0" dirty="0" smtClean="0"/>
              <a:t> have established a rich vocabulary of messages supporting modeling and information sharing that reflects the real world.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186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Discuss how connecting all manner of simulations, namely Live Virtual Constructive LVC, is the necessary path for connecting to Command and Control (C2) systems.  Establishing such connections between traditionally separate domains is central to conference theme,</a:t>
            </a:r>
          </a:p>
          <a:p>
            <a:pPr marL="304212" indent="-304212">
              <a:buFont typeface="Arial" panose="020B0604020202020204" pitchFamily="34" charset="0"/>
              <a:buChar char="•"/>
            </a:pPr>
            <a:r>
              <a:rPr lang="en-US" sz="1700" dirty="0" smtClean="0"/>
              <a:t>“The Future is Now“</a:t>
            </a:r>
            <a:endParaRPr lang="en-US" sz="1700" dirty="0"/>
          </a:p>
          <a:p>
            <a:pPr defTabSz="973479">
              <a:defRPr/>
            </a:pPr>
            <a:endParaRPr lang="en-US" sz="1700" dirty="0"/>
          </a:p>
          <a:p>
            <a:pPr defTabSz="973479">
              <a:defRPr/>
            </a:pPr>
            <a:r>
              <a:rPr lang="en-US" sz="1700" dirty="0"/>
              <a:t>Note that, for example, common tutorial topic “</a:t>
            </a:r>
            <a:r>
              <a:rPr lang="en-US" sz="1800" dirty="0"/>
              <a:t>What coordinate systems are used?” is also central to requirements for connecting C2 and M+S.</a:t>
            </a:r>
          </a:p>
          <a:p>
            <a:pPr defTabSz="973479">
              <a:defRPr/>
            </a:pPr>
            <a:r>
              <a:rPr lang="en-US" sz="1800" dirty="0"/>
              <a:t>Slide 2 and last slide are identical.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2030635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if they have knowledge of any of these domains.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4113103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ESPDU is workhorse</a:t>
            </a:r>
            <a:r>
              <a:rPr lang="en-US" baseline="0" dirty="0" smtClean="0"/>
              <a:t> PDU, and also affects how other PDUs are interpreted.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81198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In</a:t>
            </a:r>
            <a:r>
              <a:rPr lang="en-US" i="0" baseline="0" dirty="0" smtClean="0"/>
              <a:t> practice, the site/application/entity hierarchy of “who is who in the zoo” is good way to keep track of many entities.</a:t>
            </a:r>
            <a:endParaRPr lang="en-US" i="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55927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94375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“aha”</a:t>
            </a:r>
            <a:r>
              <a:rPr lang="en-US" baseline="0" dirty="0" smtClean="0"/>
              <a:t> moment: each of these triples designate “who” sent a given PDU, and thus identify any participant uniquely.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408853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Designates “what” kind of thing this entity</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47292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Subcategories flesh out the details and variations corresponding to each entity type.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123538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this community has met for years.  EBV values available in Word, XML and derivative forms.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597583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Enumeration Bit Values (EBV) documentation for Entity Type goes to great pains to maintain backwards compatibility, so almost everything stays stable over time.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013513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specify the location of an entity in DIS, you have to specify it in terms of how far from the center of the earth it is. You should also agree on the shape of the earth (</a:t>
            </a:r>
            <a:r>
              <a:rPr lang="en-US" dirty="0" err="1"/>
              <a:t>eg</a:t>
            </a:r>
            <a:r>
              <a:rPr lang="en-US" dirty="0"/>
              <a:t> WGS-84) and </a:t>
            </a:r>
            <a:r>
              <a:rPr lang="en-US" dirty="0" smtClean="0"/>
              <a:t>terrain.</a:t>
            </a:r>
            <a:endParaRPr lang="en-US" dirty="0"/>
          </a:p>
          <a:p>
            <a:r>
              <a:rPr lang="en-US" dirty="0"/>
              <a:t>Using geocentric coordinates may seem strange, but DIS has to account for curvature of the earth issues if the simulation demands it. The geospatial people have done the math to convert geocentric coordinates to latitude, longitude, altitude,  MGRS, or other coordinate systems. The geocentric coordinate system is often used in TENA and HLA</a:t>
            </a:r>
          </a:p>
          <a:p>
            <a:r>
              <a:rPr lang="en-US" dirty="0"/>
              <a:t>SEDRIS has provided an open source framework for dealing with these issues in their Spatial Reference Model (http://</a:t>
            </a:r>
            <a:r>
              <a:rPr lang="en-US" dirty="0" err="1"/>
              <a:t>www.sedris.org</a:t>
            </a:r>
            <a:r>
              <a:rPr lang="en-US" dirty="0"/>
              <a:t>/hdr1trpl.htm)</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87246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that this is a broad</a:t>
            </a:r>
            <a:r>
              <a:rPr lang="en-US" baseline="0" dirty="0" smtClean="0"/>
              <a:t> and deep topic.  Much information is available.  Ace card for participants: DIS “just works” across many systems, is much tested and strives to match/represent real-world activities.  So experience in each domain being simulated is useful.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977821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Utility methods for conversions are how codebases comply and cooperate.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8009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participants understand these fundamental concepts: multiple coordinate systems, all uniquely </a:t>
            </a:r>
            <a:r>
              <a:rPr lang="en-US" dirty="0" err="1" smtClean="0"/>
              <a:t>correlatable</a:t>
            </a:r>
            <a:r>
              <a:rPr lang="en-US" dirty="0" smtClean="0"/>
              <a: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821297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applying</a:t>
            </a:r>
            <a:r>
              <a:rPr lang="en-US" baseline="0" dirty="0" smtClean="0"/>
              <a:t> relatively simple math to everyday physics.  This is conceptual similar to how people fly, sail and drive.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928547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High-order </a:t>
            </a:r>
            <a:r>
              <a:rPr lang="en-US" dirty="0" err="1" smtClean="0"/>
              <a:t>handwaving</a:t>
            </a:r>
            <a:r>
              <a:rPr lang="en-US" dirty="0" smtClean="0"/>
              <a:t>!  Walk through</a:t>
            </a:r>
            <a:r>
              <a:rPr lang="en-US" baseline="0" dirty="0" smtClean="0"/>
              <a:t> a maneuver, describe what happens from each participant’s perspective.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2743807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Box:  “All models are wrong,</a:t>
            </a:r>
            <a:r>
              <a:rPr lang="en-US" baseline="0" dirty="0" smtClean="0"/>
              <a:t> some are useful.”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957598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Hitting the “sweet</a:t>
            </a:r>
            <a:r>
              <a:rPr lang="en-US" baseline="0" dirty="0" smtClean="0"/>
              <a:t> spot” of where physics, math, networking, modeling, simulation, perception and reality align acceptably.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45246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single optimization is possible.  This is a tradeoff so that DIS can meet the shared expectations</a:t>
            </a:r>
            <a:r>
              <a:rPr lang="en-US" baseline="0" dirty="0" smtClean="0"/>
              <a:t> of participants.  Cheating is… boring.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360316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Discovery of new entities,</a:t>
            </a:r>
            <a:r>
              <a:rPr lang="en-US" baseline="0" dirty="0" smtClean="0"/>
              <a:t> confirmation of known entities, learning of lost entities.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2368744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Accurate shared time is a great benefit that helps</a:t>
            </a:r>
            <a:r>
              <a:rPr lang="en-US" baseline="0" dirty="0" smtClean="0"/>
              <a:t> DIS accurately model interactions occurring across the network.</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1432543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OMG</a:t>
            </a:r>
            <a:r>
              <a:rPr lang="en-US" baseline="0" dirty="0" smtClean="0"/>
              <a:t> the network isn’t perfect??  That is correct… this is an example of how we cope.</a:t>
            </a:r>
          </a:p>
          <a:p>
            <a:endParaRPr lang="en-US" baseline="0" dirty="0" smtClean="0"/>
          </a:p>
          <a:p>
            <a:r>
              <a:rPr lang="en-US" baseline="0" dirty="0" smtClean="0"/>
              <a:t>Note how DIS design turns a potential weakness into a robustness feature.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412775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terminological</a:t>
            </a:r>
            <a:r>
              <a:rPr lang="en-US" baseline="0" dirty="0" smtClean="0"/>
              <a:t> clarity is always important when modeling cross-domain interactions.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412108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wait there’s more… a</a:t>
            </a:r>
            <a:r>
              <a:rPr lang="en-US" baseline="0" dirty="0" smtClean="0"/>
              <a:t> lot more.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709278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Theme to convey: vive la difference.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1867215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all just get along?  Yes, with commonly understood messages.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3483445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Can we all just get along?  Yes, with commonly accessed federated</a:t>
            </a:r>
            <a:r>
              <a:rPr lang="en-US" baseline="0" dirty="0" smtClean="0"/>
              <a:t> object models</a:t>
            </a:r>
            <a:r>
              <a:rPr lang="en-US" dirty="0" smtClean="0"/>
              <a: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1099561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Programmers need some kind of API to create and read PDUs.  You may</a:t>
            </a:r>
            <a:r>
              <a:rPr lang="en-US" baseline="0" dirty="0" smtClean="0"/>
              <a:t> use any from a variety of software libraries (for example Open-DIS) but your PDU messaging mileage won’t vary.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320372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Attention</a:t>
            </a:r>
            <a:r>
              <a:rPr lang="en-US" baseline="0" dirty="0" smtClean="0"/>
              <a:t> to detail is necessary for the simulation plumbing to work properly.  Pipes + water == network sockets + PDU messages.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23346166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Theme</a:t>
            </a:r>
            <a:r>
              <a:rPr lang="en-US" baseline="0" dirty="0" smtClean="0"/>
              <a:t> to convey: be not afraid, the IEEE DIS specification explains everything well.  Proof point is decades of interoperability by diverse participants.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873697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moving from theory to practice.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2955669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a:t>
            </a:r>
            <a:r>
              <a:rPr lang="en-US" dirty="0" err="1" smtClean="0"/>
              <a:t>wireshark’s</a:t>
            </a:r>
            <a:r>
              <a:rPr lang="en-US" dirty="0" smtClean="0"/>
              <a:t> immense generality, availability,</a:t>
            </a:r>
            <a:r>
              <a:rPr lang="en-US" baseline="0" dirty="0" smtClean="0"/>
              <a:t> capability.  Viva open source!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4279480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Wireshark does DIS too.</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48407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final point, encourage participants to consider LVC in their individual domains of interest.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35881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Drill down to any/every</a:t>
            </a:r>
            <a:r>
              <a:rPr lang="en-US" baseline="0" dirty="0" smtClean="0"/>
              <a:t> level of detail lets everyone know what is really happening/working (and also enables debugging occasional mysteries).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2917896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checkpoint.</a:t>
            </a:r>
            <a:r>
              <a:rPr lang="en-US" baseline="0" dirty="0" smtClean="0"/>
              <a:t>  We’ve covered a lot – everyone on board?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76243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fun out there.  Emphasize that Open-DIS strives for exact compliance, and errors (actual or perceived) can be fixed by the community.</a:t>
            </a:r>
          </a:p>
          <a:p>
            <a:endParaRPr lang="en-US" baseline="0" dirty="0" smtClean="0"/>
          </a:p>
          <a:p>
            <a:r>
              <a:rPr lang="en-US" baseline="0" dirty="0" smtClean="0"/>
              <a:t>Note current work to establish a DIS unit-test suite to confirm repeatability by software applications and API libraries.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881172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2963137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code excerpt</a:t>
            </a:r>
            <a:r>
              <a:rPr lang="en-US" baseline="0" dirty="0" smtClean="0"/>
              <a:t> for sending, uses Open-DIS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3593350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Typical code excerpt</a:t>
            </a:r>
            <a:r>
              <a:rPr lang="en-US" baseline="0" dirty="0" smtClean="0"/>
              <a:t> for sending to a web browser, uses Open-DIS</a:t>
            </a:r>
            <a:endParaRPr lang="en-US" dirty="0" smtClean="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307480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Typical code excerpt</a:t>
            </a:r>
            <a:r>
              <a:rPr lang="en-US" baseline="0" dirty="0" smtClean="0"/>
              <a:t> for receiving, uses Open-DIS</a:t>
            </a:r>
            <a:endParaRPr lang="en-US" dirty="0" smtClean="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2948482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Virtue</a:t>
            </a:r>
            <a:r>
              <a:rPr lang="en-US" baseline="0" dirty="0" smtClean="0"/>
              <a:t> of programming: you only have to get it right once!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1554068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Exemplar</a:t>
            </a:r>
            <a:r>
              <a:rPr lang="en-US" baseline="0" dirty="0" smtClean="0"/>
              <a:t> demo.  Server is being moved, will be ready for IITSEC (being updated for 2 classes at MOVES).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239462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script</a:t>
            </a:r>
            <a:r>
              <a:rPr lang="en-US" baseline="0" dirty="0" smtClean="0"/>
              <a:t> moves entities around a </a:t>
            </a:r>
            <a:r>
              <a:rPr lang="en-US" baseline="0" dirty="0" err="1" smtClean="0"/>
              <a:t>GoogleMaps</a:t>
            </a:r>
            <a:r>
              <a:rPr lang="en-US" baseline="0" dirty="0" smtClean="0"/>
              <a:t> display by animating KML </a:t>
            </a:r>
            <a:r>
              <a:rPr lang="en-US" baseline="0" dirty="0" err="1" smtClean="0"/>
              <a:t>placemarks</a:t>
            </a:r>
            <a:r>
              <a:rPr lang="en-US" baseline="0" dirty="0" smtClean="0"/>
              <a:t> with 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209922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is not</a:t>
            </a:r>
            <a:r>
              <a:rPr lang="en-US" baseline="0" dirty="0" smtClean="0"/>
              <a:t> showing “one way to do things,” rather many alternative variations are possible depending on scenarios of interest.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164581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smtClean="0"/>
              <a:t>A script</a:t>
            </a:r>
            <a:r>
              <a:rPr lang="en-US" baseline="0" dirty="0" smtClean="0"/>
              <a:t> moves entities around an </a:t>
            </a:r>
            <a:r>
              <a:rPr lang="en-US" baseline="0" dirty="0" err="1" smtClean="0"/>
              <a:t>OpenStreetMaps</a:t>
            </a:r>
            <a:r>
              <a:rPr lang="en-US" baseline="0" dirty="0" smtClean="0"/>
              <a:t> display by animating KML </a:t>
            </a:r>
            <a:r>
              <a:rPr lang="en-US" baseline="0" dirty="0" err="1" smtClean="0"/>
              <a:t>placemarks</a:t>
            </a:r>
            <a:r>
              <a:rPr lang="en-US" baseline="0" dirty="0" smtClean="0"/>
              <a:t> with DIS.</a:t>
            </a:r>
            <a:endParaRPr lang="en-US" dirty="0" smtClean="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554764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HTML web-page form</a:t>
            </a:r>
            <a:r>
              <a:rPr lang="en-US" baseline="0" dirty="0" smtClean="0"/>
              <a:t> is used to create and send DIS ESPDU stream, source-code script uses Open-DIS JavaScript library with HTML.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2097907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moving from sending/receiving</a:t>
            </a:r>
            <a:r>
              <a:rPr lang="en-US" baseline="0" dirty="0" smtClean="0"/>
              <a:t> to interacting.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2433359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 state for collision dynamics is fundamental to many</a:t>
            </a:r>
            <a:r>
              <a:rPr lang="en-US" baseline="0" dirty="0" smtClean="0"/>
              <a:t> </a:t>
            </a:r>
            <a:r>
              <a:rPr lang="en-US" baseline="0" dirty="0" err="1" smtClean="0"/>
              <a:t>many</a:t>
            </a:r>
            <a:r>
              <a:rPr lang="en-US" baseline="0" dirty="0" smtClean="0"/>
              <a:t> virtual environment interactions: driving, shooting, sensing, tracking, etc. etc. etc.</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166790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an</a:t>
            </a:r>
            <a:r>
              <a:rPr lang="en-US" baseline="0" dirty="0" smtClean="0"/>
              <a:t> interaction.</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1770280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protocol is a handshake,</a:t>
            </a:r>
            <a:r>
              <a:rPr lang="en-US" baseline="0" dirty="0" smtClean="0"/>
              <a:t> carefully choreographed.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1534028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more can be</a:t>
            </a:r>
            <a:r>
              <a:rPr lang="en-US" baseline="0" dirty="0" smtClean="0"/>
              <a:t> said!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66</a:t>
            </a:fld>
            <a:endParaRPr lang="en-US" dirty="0"/>
          </a:p>
        </p:txBody>
      </p:sp>
    </p:spTree>
    <p:extLst>
      <p:ext uri="{BB962C8B-B14F-4D97-AF65-F5344CB8AC3E}">
        <p14:creationId xmlns:p14="http://schemas.microsoft.com/office/powerpoint/2010/main" val="349648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large community of practitioners and programmers out there.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35439446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work, slowly</a:t>
            </a:r>
            <a:r>
              <a:rPr lang="en-US" baseline="0" dirty="0" smtClean="0"/>
              <a:t> steadily progressing.  Web technology provides the greatest possible footprint, either on big internet or private military networks.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68</a:t>
            </a:fld>
            <a:endParaRPr lang="en-US" dirty="0"/>
          </a:p>
        </p:txBody>
      </p:sp>
    </p:spTree>
    <p:extLst>
      <p:ext uri="{BB962C8B-B14F-4D97-AF65-F5344CB8AC3E}">
        <p14:creationId xmlns:p14="http://schemas.microsoft.com/office/powerpoint/2010/main" val="1058979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it has to be simple to be repeatable</a:t>
            </a:r>
            <a:r>
              <a:rPr lang="en-US" baseline="0" dirty="0" smtClean="0"/>
              <a:t> and reusable.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69</a:t>
            </a:fld>
            <a:endParaRPr lang="en-US" dirty="0"/>
          </a:p>
        </p:txBody>
      </p:sp>
    </p:spTree>
    <p:extLst>
      <p:ext uri="{BB962C8B-B14F-4D97-AF65-F5344CB8AC3E}">
        <p14:creationId xmlns:p14="http://schemas.microsoft.com/office/powerpoint/2010/main" val="389990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 state is the essence of a distributed virtual environment.  If participants can’t communicate well, then they can’t interact</a:t>
            </a:r>
            <a:r>
              <a:rPr lang="en-US" baseline="0" dirty="0" smtClean="0"/>
              <a:t> well.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2204616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  Server may change, details will be confirmed at IITSEC.</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1230877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one single</a:t>
            </a:r>
            <a:r>
              <a:rPr lang="en-US" baseline="0" dirty="0" smtClean="0"/>
              <a:t> way to do it!  There are many ways… and more work to do.  Participants have an important role to play.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22177758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we clear?</a:t>
            </a:r>
            <a:r>
              <a:rPr lang="en-US" baseline="0" dirty="0" smtClean="0"/>
              <a:t>  Remembering key points remaining constant among many details.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3902702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references available online.  This takes</a:t>
            </a:r>
            <a:r>
              <a:rPr lang="en-US" baseline="0" dirty="0" smtClean="0"/>
              <a:t> study and, of course, we learn most of all from actual practice.  Questions welcome, the community learns together.</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755003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396661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a:t>
            </a:r>
            <a:r>
              <a:rPr kumimoji="1" lang="en-US" sz="1600" b="0" i="0" u="none" strike="noStrike" kern="1200" baseline="0" dirty="0" smtClean="0">
                <a:solidFill>
                  <a:schemeClr val="tx1"/>
                </a:solidFill>
                <a:latin typeface="Arial" charset="0"/>
                <a:ea typeface="+mn-ea"/>
                <a:cs typeface="+mn-cs"/>
              </a:rPr>
              <a:t>The IEEE Distributed Interactive Simulation (DIS) protocol is used for high-fidelity real-time information sharing among simulations and trainers across the entire international Modeling and Simulation (M&amp;S) community. If archivally saved and replayed, DIS streams have the potential to become a valuable source of Big Data. The availability of archived prerecorded behavior streams for replay, adaptation, and analysis can benefit an immense variety of application areas. The computer science principle “a stream is a stream” indicates that data in motion is equivalent to data at rest. This characteristic can enable powerful capabilities for DIS.</a:t>
            </a:r>
          </a:p>
          <a:p>
            <a:r>
              <a:rPr kumimoji="1" lang="en-US" sz="1600" b="0" i="0" u="none" strike="noStrike" kern="1200" baseline="0" dirty="0" smtClean="0">
                <a:solidFill>
                  <a:schemeClr val="tx1"/>
                </a:solidFill>
                <a:latin typeface="Arial" charset="0"/>
                <a:ea typeface="+mn-ea"/>
                <a:cs typeface="+mn-cs"/>
              </a:rPr>
              <a:t>   This thesis presents prototypes to demonstrate how various forms of repeatability are key to gaining improved benefits from DIS stream analysis. Unit testing of DIS behavior streams allows confirmation of both repeatability and correctness when testing all manner of applications, exercises, simulations, and training sessions. A related use case is automated after-action review (AAR) from recorded DIS streams. This thesis also shows how a DIS stream is converted into autogenerated code that can animate an X3D Graphics model. Many obstacles were overcome during this work, and so various best practices are provided. Of note is that unit testing might even become a contract requirement for incrementally developing and stably maintaining Live Virtual Constructive (LVC) code bases. This progress provides many opportunities for future work.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40972514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Discuss how connecting all manner of simulations, namely Live Virtual Constructive LVC, is the necessary path for connecting to Command and Control (C2) systems.  Establishing such connections between traditionally separate domains is central to conference theme,</a:t>
            </a:r>
          </a:p>
          <a:p>
            <a:pPr marL="304212" indent="-304212">
              <a:buFont typeface="Arial" panose="020B0604020202020204" pitchFamily="34" charset="0"/>
              <a:buChar char="•"/>
            </a:pPr>
            <a:r>
              <a:rPr lang="en-US" sz="1700" dirty="0" smtClean="0"/>
              <a:t>“The Future is Now“</a:t>
            </a:r>
            <a:endParaRPr lang="en-US" sz="1700" dirty="0"/>
          </a:p>
          <a:p>
            <a:pPr defTabSz="973479">
              <a:defRPr/>
            </a:pPr>
            <a:endParaRPr lang="en-US" sz="1700" dirty="0"/>
          </a:p>
          <a:p>
            <a:pPr defTabSz="973479">
              <a:defRPr/>
            </a:pPr>
            <a:r>
              <a:rPr lang="en-US" sz="1700" dirty="0"/>
              <a:t>Note that, for example, common tutorial topic “</a:t>
            </a:r>
            <a:r>
              <a:rPr lang="en-US" sz="1800" dirty="0"/>
              <a:t>What coordinate systems are used?” is also central to requirements for connecting C2 and M+S.</a:t>
            </a:r>
          </a:p>
          <a:p>
            <a:pPr defTabSz="973479">
              <a:defRPr/>
            </a:pPr>
            <a:r>
              <a:rPr lang="en-US" sz="1800" dirty="0"/>
              <a:t>Slide 2 and last slide are identical.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409541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tank &amp; helicopter in the simulation are controlled by different hosts. The simulation running the tank needs to know about the helicopter’s position, and the helicopter needs to know about the tank’s position</a:t>
            </a:r>
          </a:p>
          <a:p>
            <a:r>
              <a:rPr lang="en-US" dirty="0"/>
              <a:t>We have to come to all sorts of agreements to exchange information. It’s harder than it looks!</a:t>
            </a:r>
          </a:p>
          <a:p>
            <a:r>
              <a:rPr lang="en-US" dirty="0"/>
              <a:t>We want the information to be in a standard format, because we don’t want to be locked into one </a:t>
            </a:r>
            <a:r>
              <a:rPr lang="en-US" dirty="0" smtClean="0"/>
              <a:t>vendor.</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46141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Convey that all of this complexity must be handled</a:t>
            </a:r>
            <a:r>
              <a:rPr lang="en-US" baseline="0" dirty="0" smtClean="0"/>
              <a:t> sensibly and </a:t>
            </a:r>
            <a:r>
              <a:rPr lang="en-US" baseline="0" dirty="0" err="1" smtClean="0"/>
              <a:t>sharably</a:t>
            </a:r>
            <a:r>
              <a:rPr lang="en-US" baseline="0" dirty="0" smtClean="0"/>
              <a:t>, which is design basis of 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6742506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hyperlink" Target="https://twitter.com/iitsec" TargetMode="External"/><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hyperlink" Target="https://www.youtube.com/user/NTSAToday" TargetMode="Externa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p:cNvSpPr/>
          <p:nvPr userDrawn="1"/>
        </p:nvSpPr>
        <p:spPr bwMode="auto">
          <a:xfrm>
            <a:off x="-5080" y="13020"/>
            <a:ext cx="12210880" cy="1367558"/>
          </a:xfrm>
          <a:prstGeom prst="rect">
            <a:avLst/>
          </a:prstGeom>
          <a:solidFill>
            <a:srgbClr val="001236"/>
          </a:solidFill>
          <a:ln w="9525" cap="flat" cmpd="sng" algn="ctr">
            <a:solidFill>
              <a:schemeClr val="tx2">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dirty="0"/>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cxnSp>
        <p:nvCxnSpPr>
          <p:cNvPr id="27" name="Straight Connector 26"/>
          <p:cNvCxnSpPr/>
          <p:nvPr/>
        </p:nvCxnSpPr>
        <p:spPr bwMode="auto">
          <a:xfrm>
            <a:off x="0" y="1371705"/>
            <a:ext cx="12221092" cy="8873"/>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0" name="Picture 19" descr="A close up of a logo&#10;&#10;Description automatically generated">
            <a:extLst>
              <a:ext uri="{FF2B5EF4-FFF2-40B4-BE49-F238E27FC236}">
                <a16:creationId xmlns:a16="http://schemas.microsoft.com/office/drawing/2014/main" id="{C105E57D-0CA4-437D-8A4C-816B52600E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21" name="Picture 20" descr="A close up of a logo&#10;&#10;Description automatically generated">
            <a:extLst>
              <a:ext uri="{FF2B5EF4-FFF2-40B4-BE49-F238E27FC236}">
                <a16:creationId xmlns:a16="http://schemas.microsoft.com/office/drawing/2014/main" id="{06610D10-5C5F-40CD-B509-1B26D1E756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22" name="Rectangle 21">
            <a:extLst>
              <a:ext uri="{FF2B5EF4-FFF2-40B4-BE49-F238E27FC236}">
                <a16:creationId xmlns:a16="http://schemas.microsoft.com/office/drawing/2014/main" id="{6A2A4FAC-5661-44F8-AD24-542C0B40F4B9}"/>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3" name="Rectangle 22">
            <a:extLst>
              <a:ext uri="{FF2B5EF4-FFF2-40B4-BE49-F238E27FC236}">
                <a16:creationId xmlns:a16="http://schemas.microsoft.com/office/drawing/2014/main" id="{CFC284C0-8A43-485A-BAC6-90A96B4A4E7D}"/>
              </a:ext>
            </a:extLst>
          </p:cNvPr>
          <p:cNvSpPr/>
          <p:nvPr userDrawn="1"/>
        </p:nvSpPr>
        <p:spPr>
          <a:xfrm>
            <a:off x="1414053" y="6517601"/>
            <a:ext cx="910827" cy="246221"/>
          </a:xfrm>
          <a:prstGeom prst="rect">
            <a:avLst/>
          </a:prstGeom>
        </p:spPr>
        <p:txBody>
          <a:bodyPr wrap="none">
            <a:spAutoFit/>
          </a:bodyPr>
          <a:lstStyle/>
          <a:p>
            <a:r>
              <a:rPr lang="en-US" sz="1000" b="1" dirty="0">
                <a:latin typeface="Arial"/>
                <a:cs typeface="Arial"/>
              </a:rPr>
              <a:t>NTSAToday</a:t>
            </a:r>
          </a:p>
        </p:txBody>
      </p:sp>
      <p:pic>
        <p:nvPicPr>
          <p:cNvPr id="24" name="Picture 23" descr="A picture containing drawing&#10;&#10;Description automatically generated">
            <a:extLst>
              <a:ext uri="{FF2B5EF4-FFF2-40B4-BE49-F238E27FC236}">
                <a16:creationId xmlns:a16="http://schemas.microsoft.com/office/drawing/2014/main" id="{07EE2BE9-7E71-4412-8F3B-2E9EF011FC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5" name="Picture 24" descr="A close up of a logo&#10;&#10;Description automatically generated">
            <a:extLst>
              <a:ext uri="{FF2B5EF4-FFF2-40B4-BE49-F238E27FC236}">
                <a16:creationId xmlns:a16="http://schemas.microsoft.com/office/drawing/2014/main" id="{0850C208-E2D6-445E-B696-B41DC863B9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534B00AE-24F0-4946-A821-88ACCADAFFA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8" name="Rectangle 27">
            <a:extLst>
              <a:ext uri="{FF2B5EF4-FFF2-40B4-BE49-F238E27FC236}">
                <a16:creationId xmlns:a16="http://schemas.microsoft.com/office/drawing/2014/main" id="{19591FB2-2FED-4652-904A-26011E5E92CA}"/>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64B0D66-3F39-4EB1-B296-CC03D2056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9DBBAE5A-7C45-4012-9F22-C2360594F968}"/>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993D31B-F1DB-4522-A302-4544CC40756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32" name="Picture 31">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extLst>
      <p:ext uri="{BB962C8B-B14F-4D97-AF65-F5344CB8AC3E}">
        <p14:creationId xmlns:p14="http://schemas.microsoft.com/office/powerpoint/2010/main" val="41300474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EA92BB1-1BFC-4C8D-B286-A5631F3A9F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3495" y="6444494"/>
            <a:ext cx="416042" cy="413506"/>
          </a:xfrm>
          <a:prstGeom prst="rect">
            <a:avLst/>
          </a:prstGeom>
        </p:spPr>
      </p:pic>
      <p:sp>
        <p:nvSpPr>
          <p:cNvPr id="6"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24566198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FEA92BB1-1BFC-4C8D-B286-A5631F3A9F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3495" y="6444494"/>
            <a:ext cx="416042" cy="413506"/>
          </a:xfrm>
          <a:prstGeom prst="rect">
            <a:avLst/>
          </a:prstGeom>
        </p:spPr>
      </p:pic>
      <p:sp>
        <p:nvSpPr>
          <p:cNvPr id="10"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33764478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a:prstGeom prst="rect">
            <a:avLst/>
          </a:prstGeom>
        </p:spPr>
        <p:txBody>
          <a:bodyPr/>
          <a:lstStyle>
            <a:lvl1pPr>
              <a:defRPr sz="2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38571247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10" name="Group 9"/>
          <p:cNvGrpSpPr/>
          <p:nvPr userDrawn="1"/>
        </p:nvGrpSpPr>
        <p:grpSpPr>
          <a:xfrm>
            <a:off x="33704" y="6418437"/>
            <a:ext cx="4269453" cy="463442"/>
            <a:chOff x="25277" y="6418446"/>
            <a:chExt cx="3202090" cy="463442"/>
          </a:xfrm>
        </p:grpSpPr>
        <p:grpSp>
          <p:nvGrpSpPr>
            <p:cNvPr id="11" name="Group 10"/>
            <p:cNvGrpSpPr/>
            <p:nvPr/>
          </p:nvGrpSpPr>
          <p:grpSpPr>
            <a:xfrm>
              <a:off x="25277" y="6420223"/>
              <a:ext cx="1401712" cy="461665"/>
              <a:chOff x="180446" y="6396335"/>
              <a:chExt cx="1401712" cy="461665"/>
            </a:xfrm>
          </p:grpSpPr>
          <p:sp>
            <p:nvSpPr>
              <p:cNvPr id="15" name="Rectangle 14"/>
              <p:cNvSpPr/>
              <p:nvPr/>
            </p:nvSpPr>
            <p:spPr>
              <a:xfrm>
                <a:off x="466227" y="6396335"/>
                <a:ext cx="1115931"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smtClean="0">
                    <a:latin typeface="Arial"/>
                    <a:cs typeface="Arial"/>
                  </a:rPr>
                  <a:t>@</a:t>
                </a:r>
                <a:r>
                  <a:rPr lang="en-US" sz="2400" dirty="0" smtClean="0">
                    <a:latin typeface="Arial"/>
                    <a:cs typeface="Arial"/>
                    <a:hlinkClick r:id="rId2"/>
                  </a:rPr>
                  <a:t>IITSEC</a:t>
                </a:r>
                <a:endParaRPr lang="en-US" sz="2400" dirty="0">
                  <a:latin typeface="Arial"/>
                  <a:cs typeface="Arial"/>
                </a:endParaRPr>
              </a:p>
            </p:txBody>
          </p:sp>
          <p:pic>
            <p:nvPicPr>
              <p:cNvPr id="16" name="Picture 15" descr="twitterlogo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46" y="6463594"/>
                <a:ext cx="357753" cy="289780"/>
              </a:xfrm>
              <a:prstGeom prst="rect">
                <a:avLst/>
              </a:prstGeom>
            </p:spPr>
          </p:pic>
        </p:grpSp>
        <p:grpSp>
          <p:nvGrpSpPr>
            <p:cNvPr id="12" name="Group 11"/>
            <p:cNvGrpSpPr/>
            <p:nvPr/>
          </p:nvGrpSpPr>
          <p:grpSpPr>
            <a:xfrm>
              <a:off x="1552672" y="6418446"/>
              <a:ext cx="1674695" cy="461665"/>
              <a:chOff x="1820513" y="6459130"/>
              <a:chExt cx="1674695" cy="461665"/>
            </a:xfrm>
          </p:grpSpPr>
          <p:pic>
            <p:nvPicPr>
              <p:cNvPr id="13" name="Picture 12" descr="YouTube_icon_blo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513" y="6485187"/>
                <a:ext cx="343275" cy="343275"/>
              </a:xfrm>
              <a:prstGeom prst="rect">
                <a:avLst/>
              </a:prstGeom>
            </p:spPr>
          </p:pic>
          <p:sp>
            <p:nvSpPr>
              <p:cNvPr id="14" name="Rectangle 13">
                <a:hlinkClick r:id="rId5"/>
              </p:cNvPr>
              <p:cNvSpPr/>
              <p:nvPr/>
            </p:nvSpPr>
            <p:spPr>
              <a:xfrm>
                <a:off x="2141616" y="6459130"/>
                <a:ext cx="1353592"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err="1" smtClean="0">
                    <a:latin typeface="Arial"/>
                    <a:cs typeface="Arial"/>
                    <a:hlinkClick r:id="rId5"/>
                  </a:rPr>
                  <a:t>NTSAToday</a:t>
                </a:r>
                <a:endParaRPr lang="en-US" sz="2400" dirty="0">
                  <a:latin typeface="Arial"/>
                  <a:cs typeface="Arial"/>
                </a:endParaRPr>
              </a:p>
            </p:txBody>
          </p:sp>
        </p:grpSp>
      </p:grpSp>
      <p:pic>
        <p:nvPicPr>
          <p:cNvPr id="26" name="Picture 25" descr="itsec_ppt_fro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833"/>
            <a:ext cx="12192000" cy="1134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p:nvPr/>
        </p:nvCxnSpPr>
        <p:spPr bwMode="auto">
          <a:xfrm>
            <a:off x="0" y="1123206"/>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r="38754" b="-5959"/>
          <a:stretch/>
        </p:blipFill>
        <p:spPr>
          <a:xfrm>
            <a:off x="15070" y="-21322"/>
            <a:ext cx="647540" cy="31287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0347" y="-26977"/>
            <a:ext cx="1737119" cy="1152140"/>
          </a:xfrm>
          <a:prstGeom prst="rect">
            <a:avLst/>
          </a:prstGeom>
        </p:spPr>
      </p:pic>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smtClean="0"/>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smtClean="0"/>
              <a:t>Click to edit Master text styles</a:t>
            </a:r>
          </a:p>
        </p:txBody>
      </p:sp>
      <p:pic>
        <p:nvPicPr>
          <p:cNvPr id="2" name="Picture 1"/>
          <p:cNvPicPr>
            <a:picLocks noChangeAspect="1"/>
          </p:cNvPicPr>
          <p:nvPr userDrawn="1"/>
        </p:nvPicPr>
        <p:blipFill>
          <a:blip r:embed="rId9"/>
          <a:stretch>
            <a:fillRect/>
          </a:stretch>
        </p:blipFill>
        <p:spPr>
          <a:xfrm>
            <a:off x="4303157" y="-13724"/>
            <a:ext cx="3161130" cy="1116680"/>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34731" y="-13724"/>
            <a:ext cx="1156117" cy="114911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4" name="Title 3"/>
          <p:cNvSpPr>
            <a:spLocks noGrp="1"/>
          </p:cNvSpPr>
          <p:nvPr>
            <p:ph type="title"/>
          </p:nvPr>
        </p:nvSpPr>
        <p:spPr>
          <a:xfrm>
            <a:off x="2397039" y="0"/>
            <a:ext cx="7416800" cy="795130"/>
          </a:xfrm>
          <a:prstGeom prst="rect">
            <a:avLst/>
          </a:prstGeom>
        </p:spPr>
        <p:txBody>
          <a:bodyPr/>
          <a:lstStyle/>
          <a:p>
            <a:r>
              <a:rPr lang="en-US" smtClean="0"/>
              <a:t>Click to edit Master title style</a:t>
            </a:r>
            <a:endParaRPr lang="en-US"/>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810832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smtClean="0"/>
              <a:t>Click icon to add picture</a:t>
            </a:r>
            <a:endParaRPr lang="en-US"/>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332139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15" name="Picture 14" descr="A close up of a logo&#10;&#10;Description automatically generated">
            <a:extLst>
              <a:ext uri="{FF2B5EF4-FFF2-40B4-BE49-F238E27FC236}">
                <a16:creationId xmlns:a16="http://schemas.microsoft.com/office/drawing/2014/main" id="{C105E57D-0CA4-437D-8A4C-816B52600EC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6" name="Picture 15" descr="A close up of a logo&#10;&#10;Description automatically generated">
            <a:extLst>
              <a:ext uri="{FF2B5EF4-FFF2-40B4-BE49-F238E27FC236}">
                <a16:creationId xmlns:a16="http://schemas.microsoft.com/office/drawing/2014/main" id="{06610D10-5C5F-40CD-B509-1B26D1E756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7" name="Rectangle 16">
            <a:extLst>
              <a:ext uri="{FF2B5EF4-FFF2-40B4-BE49-F238E27FC236}">
                <a16:creationId xmlns:a16="http://schemas.microsoft.com/office/drawing/2014/main" id="{6A2A4FAC-5661-44F8-AD24-542C0B40F4B9}"/>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8" name="Rectangle 17">
            <a:extLst>
              <a:ext uri="{FF2B5EF4-FFF2-40B4-BE49-F238E27FC236}">
                <a16:creationId xmlns:a16="http://schemas.microsoft.com/office/drawing/2014/main" id="{CFC284C0-8A43-485A-BAC6-90A96B4A4E7D}"/>
              </a:ext>
            </a:extLst>
          </p:cNvPr>
          <p:cNvSpPr/>
          <p:nvPr userDrawn="1"/>
        </p:nvSpPr>
        <p:spPr>
          <a:xfrm>
            <a:off x="1414053" y="6517601"/>
            <a:ext cx="910827" cy="246221"/>
          </a:xfrm>
          <a:prstGeom prst="rect">
            <a:avLst/>
          </a:prstGeom>
        </p:spPr>
        <p:txBody>
          <a:bodyPr wrap="none">
            <a:spAutoFit/>
          </a:bodyPr>
          <a:lstStyle/>
          <a:p>
            <a:r>
              <a:rPr lang="en-US" sz="1000" b="1" dirty="0">
                <a:latin typeface="Arial"/>
                <a:cs typeface="Arial"/>
              </a:rPr>
              <a:t>NTSAToday</a:t>
            </a:r>
          </a:p>
        </p:txBody>
      </p:sp>
      <p:pic>
        <p:nvPicPr>
          <p:cNvPr id="19" name="Picture 18" descr="A picture containing drawing&#10;&#10;Description automatically generated">
            <a:extLst>
              <a:ext uri="{FF2B5EF4-FFF2-40B4-BE49-F238E27FC236}">
                <a16:creationId xmlns:a16="http://schemas.microsoft.com/office/drawing/2014/main" id="{07EE2BE9-7E71-4412-8F3B-2E9EF011FCD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0" name="Picture 19" descr="A close up of a logo&#10;&#10;Description automatically generated">
            <a:extLst>
              <a:ext uri="{FF2B5EF4-FFF2-40B4-BE49-F238E27FC236}">
                <a16:creationId xmlns:a16="http://schemas.microsoft.com/office/drawing/2014/main" id="{0850C208-E2D6-445E-B696-B41DC863B9F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534B00AE-24F0-4946-A821-88ACCADAFF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8" name="Rectangle 27">
            <a:extLst>
              <a:ext uri="{FF2B5EF4-FFF2-40B4-BE49-F238E27FC236}">
                <a16:creationId xmlns:a16="http://schemas.microsoft.com/office/drawing/2014/main" id="{19591FB2-2FED-4652-904A-26011E5E92CA}"/>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64B0D66-3F39-4EB1-B296-CC03D205685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9DBBAE5A-7C45-4012-9F22-C2360594F968}"/>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993D31B-F1DB-4522-A302-4544CC40756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36" name="Picture 35">
            <a:extLst>
              <a:ext uri="{FF2B5EF4-FFF2-40B4-BE49-F238E27FC236}">
                <a16:creationId xmlns:a16="http://schemas.microsoft.com/office/drawing/2014/main" id="{0C737CB2-B05C-4895-829B-1363FF0AA02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37"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Tree>
    <p:extLst>
      <p:ext uri="{BB962C8B-B14F-4D97-AF65-F5344CB8AC3E}">
        <p14:creationId xmlns:p14="http://schemas.microsoft.com/office/powerpoint/2010/main" val="9082498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0" r:id="rId5"/>
    <p:sldLayoutId id="2147483661" r:id="rId6"/>
    <p:sldLayoutId id="2147483662" r:id="rId7"/>
  </p:sldLayoutIdLst>
  <p:timing>
    <p:tnLst>
      <p:par>
        <p:cTn id="1" dur="indefinite" restart="never" nodeType="tmRoot"/>
      </p:par>
    </p:tnLst>
  </p:timing>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mailto:brutzman@nps.edu" TargetMode="External"/><Relationship Id="rId7" Type="http://schemas.openxmlformats.org/officeDocument/2006/relationships/hyperlink" Target="https://www.np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my.nps.edu/web/moves" TargetMode="External"/><Relationship Id="rId4" Type="http://schemas.openxmlformats.org/officeDocument/2006/relationships/hyperlink" Target="mailto:christian.fitzpatrick@nps.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tena-sda.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www.mak.co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www.pitch.se/hlatutorial" TargetMode="External"/><Relationship Id="rId5" Type="http://schemas.openxmlformats.org/officeDocument/2006/relationships/hyperlink" Target="http://porticoproject.org" TargetMode="External"/><Relationship Id="rId4" Type="http://schemas.openxmlformats.org/officeDocument/2006/relationships/hyperlink" Target="http://www.pitch.s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sisostds.org/DesktopModules/Bring2mind/DMX/API/Entries/Download?Command=Core_Download&amp;EntryId=29289&amp;PortalId=0&amp;TabId=105"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wireshark.org/"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sourceforge.net/p/forge/site-support/2040/" TargetMode="External"/><Relationship Id="rId3" Type="http://schemas.openxmlformats.org/officeDocument/2006/relationships/hyperlink" Target="https://github.com/open-dis" TargetMode="External"/><Relationship Id="rId7" Type="http://schemas.openxmlformats.org/officeDocument/2006/relationships/hyperlink" Target="http://sourceforge.net/projects/aquariusdispdu"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http://sourceforge.net/projects/kdis" TargetMode="External"/><Relationship Id="rId5" Type="http://schemas.openxmlformats.org/officeDocument/2006/relationships/hyperlink" Target="https://github.com/open-dis/open-dis7-java" TargetMode="External"/><Relationship Id="rId4" Type="http://schemas.openxmlformats.org/officeDocument/2006/relationships/hyperlink" Target="http://open-dis.sourceforge.net" TargetMode="External"/><Relationship Id="rId9" Type="http://schemas.openxmlformats.org/officeDocument/2006/relationships/hyperlink" Target="http://sourceforge.net/projects/jdi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open-dis"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gitlab.nps.edu/Savage/NetworkedGraphicsMV350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github.com/open-dis/DISWebGatewa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track.movesinstitute.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sisostds.org/productspublications/standards/sisostandards.aspx"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github.com/open-dis"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hyperlink" Target="https://en.wikipedia.org/wiki/Virtual_world_framework" TargetMode="External"/><Relationship Id="rId5" Type="http://schemas.openxmlformats.org/officeDocument/2006/relationships/hyperlink" Target="http://virtualworldframework.com/" TargetMode="External"/><Relationship Id="rId4" Type="http://schemas.openxmlformats.org/officeDocument/2006/relationships/hyperlink" Target="https://www.sisostds.org/StandardsActivities/DevelopmentGroups/WebLVCPDG.aspx"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wireshark.org" TargetMode="External"/><Relationship Id="rId13" Type="http://schemas.openxmlformats.org/officeDocument/2006/relationships/hyperlink" Target="http://tools.ietf.org/html/rfc6455" TargetMode="External"/><Relationship Id="rId3" Type="http://schemas.openxmlformats.org/officeDocument/2006/relationships/hyperlink" Target="http://sisostds.org" TargetMode="External"/><Relationship Id="rId7" Type="http://schemas.openxmlformats.org/officeDocument/2006/relationships/hyperlink" Target="http://kdis.sourceforge.net" TargetMode="External"/><Relationship Id="rId12" Type="http://schemas.openxmlformats.org/officeDocument/2006/relationships/hyperlink" Target="https://www.sisostds.org/StandardsActivities/DevelopmentGroups.aspx" TargetMode="External"/><Relationship Id="rId2" Type="http://schemas.openxmlformats.org/officeDocument/2006/relationships/notesSlide" Target="../notesSlides/notesSlide73.xml"/><Relationship Id="rId16" Type="http://schemas.openxmlformats.org/officeDocument/2006/relationships/hyperlink" Target="https://github.com/open-dis/open-dis7-java" TargetMode="External"/><Relationship Id="rId1" Type="http://schemas.openxmlformats.org/officeDocument/2006/relationships/slideLayout" Target="../slideLayouts/slideLayout4.xml"/><Relationship Id="rId6" Type="http://schemas.openxmlformats.org/officeDocument/2006/relationships/hyperlink" Target="http://sedris.org" TargetMode="External"/><Relationship Id="rId11" Type="http://schemas.openxmlformats.org/officeDocument/2006/relationships/hyperlink" Target="http://www.khronos.org/webgl" TargetMode="External"/><Relationship Id="rId5" Type="http://schemas.openxmlformats.org/officeDocument/2006/relationships/hyperlink" Target="https://github.com/open-dis" TargetMode="External"/><Relationship Id="rId15" Type="http://schemas.openxmlformats.org/officeDocument/2006/relationships/hyperlink" Target="https://gitlab.nps.edu/Savage/NetworkedGraphicsMV3500" TargetMode="External"/><Relationship Id="rId10" Type="http://schemas.openxmlformats.org/officeDocument/2006/relationships/hyperlink" Target="http://x3dgraphics.com/slidesets" TargetMode="External"/><Relationship Id="rId4" Type="http://schemas.openxmlformats.org/officeDocument/2006/relationships/hyperlink" Target="https://www.sisostds.org/StandardsActivities/SupportGroups.aspx" TargetMode="External"/><Relationship Id="rId9" Type="http://schemas.openxmlformats.org/officeDocument/2006/relationships/hyperlink" Target="http://www.web3d.org/x3d/what-x3d" TargetMode="External"/><Relationship Id="rId14" Type="http://schemas.openxmlformats.org/officeDocument/2006/relationships/hyperlink" Target="http://www.w3.org/TR/websockets"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gitlab.nps.edu/Savage/NetworkedGraphicsMV3500/-/tree/master/documentation/theses"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17445" y="2189527"/>
            <a:ext cx="11945923" cy="898230"/>
          </a:xfrm>
        </p:spPr>
        <p:txBody>
          <a:bodyPr/>
          <a:lstStyle/>
          <a:p>
            <a:r>
              <a:rPr lang="en-US" sz="3200" dirty="0" smtClean="0"/>
              <a:t>Distributed Interactive Simulation (DIS) 101: The Basics</a:t>
            </a:r>
            <a:endParaRPr lang="en-US" sz="3200" dirty="0"/>
          </a:p>
        </p:txBody>
      </p:sp>
      <p:sp>
        <p:nvSpPr>
          <p:cNvPr id="10" name="Text Placeholder 9"/>
          <p:cNvSpPr>
            <a:spLocks noGrp="1"/>
          </p:cNvSpPr>
          <p:nvPr>
            <p:ph type="body" sz="quarter" idx="11"/>
          </p:nvPr>
        </p:nvSpPr>
        <p:spPr>
          <a:xfrm>
            <a:off x="0" y="3223647"/>
            <a:ext cx="12192000" cy="2679957"/>
          </a:xfrm>
        </p:spPr>
        <p:txBody>
          <a:bodyPr/>
          <a:lstStyle/>
          <a:p>
            <a:r>
              <a:rPr lang="en-US" sz="2800" dirty="0">
                <a:latin typeface="Arial Narrow" pitchFamily="34" charset="0"/>
              </a:rPr>
              <a:t>Don Brutzman </a:t>
            </a:r>
            <a:r>
              <a:rPr lang="en-US" sz="2800" dirty="0" smtClean="0">
                <a:latin typeface="Arial Narrow" pitchFamily="34" charset="0"/>
              </a:rPr>
              <a:t>and Chris Fitzpatrick</a:t>
            </a:r>
            <a:endParaRPr lang="en-US" sz="2800" dirty="0">
              <a:latin typeface="Arial Narrow" pitchFamily="34" charset="0"/>
            </a:endParaRPr>
          </a:p>
          <a:p>
            <a:r>
              <a:rPr lang="en-US" dirty="0" smtClean="0">
                <a:latin typeface="Arial Narrow" pitchFamily="34" charset="0"/>
              </a:rPr>
              <a:t>Modeling, Virtual Environments, Simulation (MOVES) Institute</a:t>
            </a:r>
          </a:p>
          <a:p>
            <a:r>
              <a:rPr lang="en-US" dirty="0">
                <a:latin typeface="Arial Narrow" pitchFamily="34" charset="0"/>
              </a:rPr>
              <a:t>Naval Postgraduate School (NPS</a:t>
            </a:r>
            <a:r>
              <a:rPr lang="en-US" dirty="0" smtClean="0">
                <a:latin typeface="Arial Narrow" pitchFamily="34" charset="0"/>
              </a:rPr>
              <a:t>), Monterey California USA</a:t>
            </a:r>
          </a:p>
          <a:p>
            <a:r>
              <a:rPr lang="en-US" dirty="0" smtClean="0">
                <a:latin typeface="Arial Narrow" pitchFamily="34" charset="0"/>
                <a:hlinkClick r:id="rId3"/>
              </a:rPr>
              <a:t>brutzman@nps.edu</a:t>
            </a:r>
            <a:r>
              <a:rPr lang="en-US" dirty="0" smtClean="0">
                <a:latin typeface="Arial Narrow" pitchFamily="34" charset="0"/>
              </a:rPr>
              <a:t> </a:t>
            </a:r>
            <a:r>
              <a:rPr lang="en-US" dirty="0">
                <a:latin typeface="Arial Narrow" pitchFamily="34" charset="0"/>
              </a:rPr>
              <a:t>    </a:t>
            </a:r>
            <a:r>
              <a:rPr lang="en-US" dirty="0" smtClean="0">
                <a:latin typeface="Arial Narrow" pitchFamily="34" charset="0"/>
                <a:hlinkClick r:id="rId4"/>
              </a:rPr>
              <a:t>christian.fitzpatrick@nps.edu</a:t>
            </a:r>
            <a:r>
              <a:rPr lang="en-US" dirty="0" smtClean="0">
                <a:latin typeface="Arial Narrow" pitchFamily="34" charset="0"/>
              </a:rPr>
              <a:t> </a:t>
            </a:r>
            <a:endParaRPr lang="en-US" dirty="0">
              <a:latin typeface="Arial Narrow" pitchFamily="34" charset="0"/>
            </a:endParaRPr>
          </a:p>
          <a:p>
            <a:endParaRPr lang="en-US" dirty="0"/>
          </a:p>
        </p:txBody>
      </p:sp>
      <p:pic>
        <p:nvPicPr>
          <p:cNvPr id="3" name="Picture 2">
            <a:hlinkClick r:id="rId5"/>
          </p:cNvPr>
          <p:cNvPicPr>
            <a:picLocks noChangeAspect="1"/>
          </p:cNvPicPr>
          <p:nvPr/>
        </p:nvPicPr>
        <p:blipFill>
          <a:blip r:embed="rId6"/>
          <a:stretch>
            <a:fillRect/>
          </a:stretch>
        </p:blipFill>
        <p:spPr>
          <a:xfrm>
            <a:off x="7793214" y="5756135"/>
            <a:ext cx="3235983" cy="932792"/>
          </a:xfrm>
          <a:prstGeom prst="rect">
            <a:avLst/>
          </a:prstGeom>
        </p:spPr>
      </p:pic>
      <p:pic>
        <p:nvPicPr>
          <p:cNvPr id="4" name="Picture 3">
            <a:hlinkClick r:id="rId7"/>
          </p:cNvPr>
          <p:cNvPicPr>
            <a:picLocks noChangeAspect="1"/>
          </p:cNvPicPr>
          <p:nvPr/>
        </p:nvPicPr>
        <p:blipFill>
          <a:blip r:embed="rId8"/>
          <a:stretch>
            <a:fillRect/>
          </a:stretch>
        </p:blipFill>
        <p:spPr>
          <a:xfrm>
            <a:off x="5648632" y="5698682"/>
            <a:ext cx="1502028" cy="1047699"/>
          </a:xfrm>
          <a:prstGeom prst="rect">
            <a:avLst/>
          </a:prstGeom>
        </p:spPr>
      </p:pic>
    </p:spTree>
    <p:extLst>
      <p:ext uri="{BB962C8B-B14F-4D97-AF65-F5344CB8AC3E}">
        <p14:creationId xmlns:p14="http://schemas.microsoft.com/office/powerpoint/2010/main" val="3664686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Simulation Standards</a:t>
            </a:r>
            <a:endParaRPr lang="en-US" dirty="0"/>
          </a:p>
        </p:txBody>
      </p:sp>
      <p:sp>
        <p:nvSpPr>
          <p:cNvPr id="3" name="Content Placeholder 2"/>
          <p:cNvSpPr>
            <a:spLocks noGrp="1"/>
          </p:cNvSpPr>
          <p:nvPr>
            <p:ph idx="1"/>
          </p:nvPr>
        </p:nvSpPr>
        <p:spPr/>
        <p:txBody>
          <a:bodyPr/>
          <a:lstStyle/>
          <a:p>
            <a:r>
              <a:rPr lang="en-US" dirty="0"/>
              <a:t>There are many ways to exchange the state information, but we want a </a:t>
            </a:r>
            <a:r>
              <a:rPr lang="en-US" i="1" dirty="0"/>
              <a:t>standard</a:t>
            </a:r>
            <a:r>
              <a:rPr lang="en-US" dirty="0"/>
              <a:t> way so we can interoperate with simulations from many vendors rather than being locked </a:t>
            </a:r>
            <a:r>
              <a:rPr lang="en-US" dirty="0" smtClean="0"/>
              <a:t>in to one. We don’t want to use only one vendor’s proprietary method, for which we will pay dearly.</a:t>
            </a:r>
          </a:p>
          <a:p>
            <a:r>
              <a:rPr lang="en-US" dirty="0" smtClean="0"/>
              <a:t>In </a:t>
            </a:r>
            <a:r>
              <a:rPr lang="en-US" dirty="0"/>
              <a:t>the case of defense modeling and simulation, the </a:t>
            </a:r>
            <a:r>
              <a:rPr lang="en-US" dirty="0" smtClean="0"/>
              <a:t>“big three” </a:t>
            </a:r>
            <a:r>
              <a:rPr lang="en-US" dirty="0"/>
              <a:t>are</a:t>
            </a:r>
          </a:p>
          <a:p>
            <a:pPr lvl="1"/>
            <a:r>
              <a:rPr lang="en-US" dirty="0"/>
              <a:t>TENA: Test and Training Enabling Architecture</a:t>
            </a:r>
          </a:p>
          <a:p>
            <a:pPr lvl="1"/>
            <a:r>
              <a:rPr lang="en-US" dirty="0"/>
              <a:t>HLA: High Level Architecture</a:t>
            </a:r>
          </a:p>
          <a:p>
            <a:pPr lvl="1"/>
            <a:r>
              <a:rPr lang="en-US" dirty="0"/>
              <a:t>DIS: Distributed Interactive </a:t>
            </a:r>
            <a:r>
              <a:rPr lang="en-US" dirty="0" smtClean="0"/>
              <a:t>Simulation</a:t>
            </a:r>
          </a:p>
          <a:p>
            <a:r>
              <a:rPr lang="en-US" dirty="0" smtClean="0"/>
              <a:t>TENA </a:t>
            </a:r>
            <a:r>
              <a:rPr lang="en-US" dirty="0"/>
              <a:t>and </a:t>
            </a:r>
            <a:r>
              <a:rPr lang="en-US" dirty="0" smtClean="0"/>
              <a:t>HLA borrow many semantic </a:t>
            </a:r>
            <a:r>
              <a:rPr lang="en-US" dirty="0"/>
              <a:t>concepts from DIS. Understanding DIS has many </a:t>
            </a:r>
            <a:r>
              <a:rPr lang="en-US" dirty="0" smtClean="0"/>
              <a:t>carry-over benefits when working with other standards.</a:t>
            </a:r>
            <a:endParaRPr lang="en-US" dirty="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10</a:t>
            </a:fld>
            <a:endParaRPr lang="en-US"/>
          </a:p>
        </p:txBody>
      </p:sp>
    </p:spTree>
    <p:extLst>
      <p:ext uri="{BB962C8B-B14F-4D97-AF65-F5344CB8AC3E}">
        <p14:creationId xmlns:p14="http://schemas.microsoft.com/office/powerpoint/2010/main" val="2408968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Information Exchange Standards</a:t>
            </a:r>
            <a:endParaRPr lang="en-US" dirty="0"/>
          </a:p>
        </p:txBody>
      </p:sp>
      <p:sp>
        <p:nvSpPr>
          <p:cNvPr id="15"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11</a:t>
            </a:fld>
            <a:endParaRPr lang="en-US"/>
          </a:p>
        </p:txBody>
      </p:sp>
      <p:pic>
        <p:nvPicPr>
          <p:cNvPr id="16" name="Picture 15"/>
          <p:cNvPicPr>
            <a:picLocks noChangeAspect="1"/>
          </p:cNvPicPr>
          <p:nvPr/>
        </p:nvPicPr>
        <p:blipFill>
          <a:blip r:embed="rId3"/>
          <a:stretch>
            <a:fillRect/>
          </a:stretch>
        </p:blipFill>
        <p:spPr>
          <a:xfrm>
            <a:off x="140124" y="2739633"/>
            <a:ext cx="3839880" cy="1821543"/>
          </a:xfrm>
          <a:prstGeom prst="rect">
            <a:avLst/>
          </a:prstGeom>
        </p:spPr>
      </p:pic>
      <p:pic>
        <p:nvPicPr>
          <p:cNvPr id="17" name="Picture 16"/>
          <p:cNvPicPr>
            <a:picLocks noChangeAspect="1"/>
          </p:cNvPicPr>
          <p:nvPr/>
        </p:nvPicPr>
        <p:blipFill>
          <a:blip r:embed="rId3"/>
          <a:stretch>
            <a:fillRect/>
          </a:stretch>
        </p:blipFill>
        <p:spPr>
          <a:xfrm>
            <a:off x="8194342" y="2739633"/>
            <a:ext cx="3839880" cy="1821543"/>
          </a:xfrm>
          <a:prstGeom prst="rect">
            <a:avLst/>
          </a:prstGeom>
        </p:spPr>
      </p:pic>
      <p:sp>
        <p:nvSpPr>
          <p:cNvPr id="20" name="TextBox 19"/>
          <p:cNvSpPr txBox="1"/>
          <p:nvPr/>
        </p:nvSpPr>
        <p:spPr>
          <a:xfrm>
            <a:off x="305087" y="4627517"/>
            <a:ext cx="3082895" cy="584776"/>
          </a:xfrm>
          <a:prstGeom prst="rect">
            <a:avLst/>
          </a:prstGeom>
          <a:noFill/>
        </p:spPr>
        <p:txBody>
          <a:bodyPr wrap="none" rtlCol="0">
            <a:spAutoFit/>
          </a:bodyPr>
          <a:lstStyle/>
          <a:p>
            <a:r>
              <a:rPr lang="en-US" dirty="0" smtClean="0"/>
              <a:t>Controlling Host</a:t>
            </a:r>
            <a:endParaRPr lang="en-US" dirty="0"/>
          </a:p>
        </p:txBody>
      </p:sp>
      <p:sp>
        <p:nvSpPr>
          <p:cNvPr id="21" name="TextBox 20"/>
          <p:cNvSpPr txBox="1"/>
          <p:nvPr/>
        </p:nvSpPr>
        <p:spPr>
          <a:xfrm>
            <a:off x="8641161" y="4654659"/>
            <a:ext cx="2852063" cy="584776"/>
          </a:xfrm>
          <a:prstGeom prst="rect">
            <a:avLst/>
          </a:prstGeom>
          <a:noFill/>
        </p:spPr>
        <p:txBody>
          <a:bodyPr wrap="none" rtlCol="0">
            <a:spAutoFit/>
          </a:bodyPr>
          <a:lstStyle/>
          <a:p>
            <a:r>
              <a:rPr lang="en-US" dirty="0" smtClean="0"/>
              <a:t>Receiving Host</a:t>
            </a:r>
          </a:p>
        </p:txBody>
      </p:sp>
      <p:sp>
        <p:nvSpPr>
          <p:cNvPr id="22" name="Rectangle 21"/>
          <p:cNvSpPr/>
          <p:nvPr/>
        </p:nvSpPr>
        <p:spPr bwMode="auto">
          <a:xfrm>
            <a:off x="4732392" y="2591863"/>
            <a:ext cx="2470588"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DIS</a:t>
            </a:r>
          </a:p>
        </p:txBody>
      </p:sp>
      <p:sp>
        <p:nvSpPr>
          <p:cNvPr id="23" name="Rectangle 22"/>
          <p:cNvSpPr/>
          <p:nvPr/>
        </p:nvSpPr>
        <p:spPr bwMode="auto">
          <a:xfrm>
            <a:off x="4745604" y="3596620"/>
            <a:ext cx="2418392"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HLA</a:t>
            </a:r>
          </a:p>
        </p:txBody>
      </p:sp>
      <p:sp>
        <p:nvSpPr>
          <p:cNvPr id="24" name="Rectangle 23"/>
          <p:cNvSpPr/>
          <p:nvPr/>
        </p:nvSpPr>
        <p:spPr bwMode="auto">
          <a:xfrm>
            <a:off x="4745604" y="4883854"/>
            <a:ext cx="2418392"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TENA</a:t>
            </a:r>
          </a:p>
        </p:txBody>
      </p:sp>
      <p:cxnSp>
        <p:nvCxnSpPr>
          <p:cNvPr id="26" name="Straight Connector 25"/>
          <p:cNvCxnSpPr/>
          <p:nvPr/>
        </p:nvCxnSpPr>
        <p:spPr bwMode="auto">
          <a:xfrm flipH="1">
            <a:off x="3914664" y="2852789"/>
            <a:ext cx="17400" cy="2348332"/>
          </a:xfrm>
          <a:prstGeom prst="line">
            <a:avLst/>
          </a:prstGeom>
          <a:solidFill>
            <a:schemeClr val="accent1"/>
          </a:solidFill>
          <a:ln w="50800" cap="flat" cmpd="sng" algn="ctr">
            <a:solidFill>
              <a:schemeClr val="tx1"/>
            </a:solidFill>
            <a:prstDash val="solid"/>
            <a:miter lim="800000"/>
            <a:headEnd type="none" w="med" len="med"/>
            <a:tailEnd type="none" w="med" len="med"/>
          </a:ln>
          <a:effectLst/>
        </p:spPr>
      </p:cxnSp>
      <p:cxnSp>
        <p:nvCxnSpPr>
          <p:cNvPr id="28" name="Straight Arrow Connector 27"/>
          <p:cNvCxnSpPr>
            <a:endCxn id="22" idx="1"/>
          </p:cNvCxnSpPr>
          <p:nvPr/>
        </p:nvCxnSpPr>
        <p:spPr bwMode="auto">
          <a:xfrm>
            <a:off x="3932062" y="2852789"/>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3" name="Straight Arrow Connector 32"/>
          <p:cNvCxnSpPr/>
          <p:nvPr/>
        </p:nvCxnSpPr>
        <p:spPr bwMode="auto">
          <a:xfrm>
            <a:off x="3927876" y="3892337"/>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4" name="Straight Arrow Connector 33"/>
          <p:cNvCxnSpPr/>
          <p:nvPr/>
        </p:nvCxnSpPr>
        <p:spPr bwMode="auto">
          <a:xfrm>
            <a:off x="3910477" y="5144781"/>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6" name="Straight Arrow Connector 35"/>
          <p:cNvCxnSpPr/>
          <p:nvPr/>
        </p:nvCxnSpPr>
        <p:spPr bwMode="auto">
          <a:xfrm>
            <a:off x="7390178" y="2848634"/>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7" name="Straight Arrow Connector 36"/>
          <p:cNvCxnSpPr/>
          <p:nvPr/>
        </p:nvCxnSpPr>
        <p:spPr bwMode="auto">
          <a:xfrm>
            <a:off x="7385992" y="3888182"/>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8" name="Straight Arrow Connector 37"/>
          <p:cNvCxnSpPr/>
          <p:nvPr/>
        </p:nvCxnSpPr>
        <p:spPr bwMode="auto">
          <a:xfrm>
            <a:off x="7368593" y="5140626"/>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39" name="TextBox 38"/>
          <p:cNvSpPr txBox="1"/>
          <p:nvPr/>
        </p:nvSpPr>
        <p:spPr>
          <a:xfrm>
            <a:off x="817730" y="1374209"/>
            <a:ext cx="10247317" cy="1077218"/>
          </a:xfrm>
          <a:prstGeom prst="rect">
            <a:avLst/>
          </a:prstGeom>
          <a:noFill/>
        </p:spPr>
        <p:txBody>
          <a:bodyPr wrap="none" rtlCol="0">
            <a:spAutoFit/>
          </a:bodyPr>
          <a:lstStyle/>
          <a:p>
            <a:r>
              <a:rPr lang="en-US" dirty="0" smtClean="0"/>
              <a:t>The controlling host sends the state information update</a:t>
            </a:r>
          </a:p>
          <a:p>
            <a:r>
              <a:rPr lang="en-US" dirty="0" smtClean="0"/>
              <a:t>via one of the standards to other hosts</a:t>
            </a:r>
            <a:endParaRPr lang="en-US" dirty="0"/>
          </a:p>
        </p:txBody>
      </p:sp>
      <p:sp>
        <p:nvSpPr>
          <p:cNvPr id="40" name="TextBox 39"/>
          <p:cNvSpPr txBox="1"/>
          <p:nvPr/>
        </p:nvSpPr>
        <p:spPr>
          <a:xfrm>
            <a:off x="3949460" y="5670788"/>
            <a:ext cx="4970231" cy="584776"/>
          </a:xfrm>
          <a:prstGeom prst="rect">
            <a:avLst/>
          </a:prstGeom>
          <a:noFill/>
        </p:spPr>
        <p:txBody>
          <a:bodyPr wrap="none" rtlCol="0">
            <a:spAutoFit/>
          </a:bodyPr>
          <a:lstStyle/>
          <a:p>
            <a:r>
              <a:rPr lang="en-US" dirty="0" smtClean="0">
                <a:solidFill>
                  <a:srgbClr val="FF0000"/>
                </a:solidFill>
              </a:rPr>
              <a:t>State Information Updates</a:t>
            </a:r>
            <a:endParaRPr lang="en-US" dirty="0">
              <a:solidFill>
                <a:srgbClr val="FF0000"/>
              </a:solidFill>
            </a:endParaRPr>
          </a:p>
        </p:txBody>
      </p:sp>
    </p:spTree>
    <p:extLst>
      <p:ext uri="{BB962C8B-B14F-4D97-AF65-F5344CB8AC3E}">
        <p14:creationId xmlns:p14="http://schemas.microsoft.com/office/powerpoint/2010/main" val="1785777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TENA</a:t>
            </a:r>
            <a:endParaRPr lang="en-US" dirty="0"/>
          </a:p>
        </p:txBody>
      </p:sp>
      <p:sp>
        <p:nvSpPr>
          <p:cNvPr id="3" name="Content Placeholder 2"/>
          <p:cNvSpPr>
            <a:spLocks noGrp="1"/>
          </p:cNvSpPr>
          <p:nvPr>
            <p:ph idx="1"/>
          </p:nvPr>
        </p:nvSpPr>
        <p:spPr>
          <a:xfrm>
            <a:off x="593061" y="1053389"/>
            <a:ext cx="11459239" cy="4890211"/>
          </a:xfrm>
        </p:spPr>
        <p:txBody>
          <a:bodyPr/>
          <a:lstStyle/>
          <a:p>
            <a:r>
              <a:rPr lang="en-US" sz="3200" dirty="0"/>
              <a:t>Used on ranges; often the “L” in Live-Virtual-Constructive </a:t>
            </a:r>
            <a:r>
              <a:rPr lang="en-US" sz="3200" dirty="0" smtClean="0"/>
              <a:t>simulations.</a:t>
            </a:r>
            <a:endParaRPr lang="en-US" sz="3200" dirty="0"/>
          </a:p>
          <a:p>
            <a:r>
              <a:rPr lang="en-US" sz="3200" dirty="0"/>
              <a:t>Designed for real time and embedded systems, real sensor systems, </a:t>
            </a:r>
            <a:r>
              <a:rPr lang="en-US" sz="3200" dirty="0" smtClean="0"/>
              <a:t>etc.</a:t>
            </a:r>
            <a:endParaRPr lang="en-US" sz="3200" dirty="0"/>
          </a:p>
          <a:p>
            <a:r>
              <a:rPr lang="en-US" sz="3200" dirty="0"/>
              <a:t>In effect it is thinly disguised CORBA distributed objects with </a:t>
            </a:r>
            <a:r>
              <a:rPr lang="en-US" sz="3200" dirty="0" smtClean="0"/>
              <a:t>multiple new </a:t>
            </a:r>
            <a:r>
              <a:rPr lang="en-US" sz="3200" dirty="0"/>
              <a:t>features to help it work in a simulation </a:t>
            </a:r>
            <a:r>
              <a:rPr lang="en-US" sz="3200" dirty="0" smtClean="0"/>
              <a:t>environment.</a:t>
            </a:r>
          </a:p>
          <a:p>
            <a:r>
              <a:rPr lang="en-US" sz="3200" dirty="0" smtClean="0"/>
              <a:t>Can </a:t>
            </a:r>
            <a:r>
              <a:rPr lang="en-US" sz="3200" dirty="0"/>
              <a:t>gateway it to other standards, such as DIS or </a:t>
            </a:r>
            <a:r>
              <a:rPr lang="en-US" sz="3200" dirty="0" smtClean="0"/>
              <a:t>HLA.</a:t>
            </a:r>
            <a:endParaRPr lang="en-US" sz="3200" dirty="0"/>
          </a:p>
          <a:p>
            <a:r>
              <a:rPr lang="en-US" sz="3200" dirty="0"/>
              <a:t>See </a:t>
            </a:r>
            <a:r>
              <a:rPr lang="en-US" sz="3200" dirty="0">
                <a:hlinkClick r:id="rId3"/>
              </a:rPr>
              <a:t>http://</a:t>
            </a:r>
            <a:r>
              <a:rPr lang="en-US" sz="3200" dirty="0" err="1">
                <a:hlinkClick r:id="rId3"/>
              </a:rPr>
              <a:t>tena-sda.org</a:t>
            </a:r>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12</a:t>
            </a:fld>
            <a:endParaRPr lang="en-US"/>
          </a:p>
        </p:txBody>
      </p:sp>
      <p:pic>
        <p:nvPicPr>
          <p:cNvPr id="5" name="Picture 4"/>
          <p:cNvPicPr>
            <a:picLocks noChangeAspect="1"/>
          </p:cNvPicPr>
          <p:nvPr/>
        </p:nvPicPr>
        <p:blipFill>
          <a:blip r:embed="rId4"/>
          <a:stretch>
            <a:fillRect/>
          </a:stretch>
        </p:blipFill>
        <p:spPr>
          <a:xfrm>
            <a:off x="9145668" y="4431905"/>
            <a:ext cx="1625600" cy="1473200"/>
          </a:xfrm>
          <a:prstGeom prst="rect">
            <a:avLst/>
          </a:prstGeom>
        </p:spPr>
      </p:pic>
    </p:spTree>
    <p:extLst>
      <p:ext uri="{BB962C8B-B14F-4D97-AF65-F5344CB8AC3E}">
        <p14:creationId xmlns:p14="http://schemas.microsoft.com/office/powerpoint/2010/main" val="23113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Architecture (HLA)</a:t>
            </a:r>
            <a:endParaRPr lang="en-US" dirty="0"/>
          </a:p>
        </p:txBody>
      </p:sp>
      <p:sp>
        <p:nvSpPr>
          <p:cNvPr id="3" name="Content Placeholder 2"/>
          <p:cNvSpPr>
            <a:spLocks noGrp="1"/>
          </p:cNvSpPr>
          <p:nvPr>
            <p:ph idx="1"/>
          </p:nvPr>
        </p:nvSpPr>
        <p:spPr/>
        <p:txBody>
          <a:bodyPr/>
          <a:lstStyle/>
          <a:p>
            <a:r>
              <a:rPr lang="en-US" dirty="0"/>
              <a:t>HLA is very general and intended to cover most </a:t>
            </a:r>
            <a:r>
              <a:rPr lang="en-US" dirty="0" smtClean="0"/>
              <a:t>defense </a:t>
            </a:r>
            <a:r>
              <a:rPr lang="en-US" dirty="0"/>
              <a:t>modeling domains including training, </a:t>
            </a:r>
            <a:r>
              <a:rPr lang="en-US" dirty="0" smtClean="0"/>
              <a:t>analysis, </a:t>
            </a:r>
            <a:r>
              <a:rPr lang="en-US" dirty="0"/>
              <a:t>and engineering in addition to virtual </a:t>
            </a:r>
            <a:r>
              <a:rPr lang="en-US" dirty="0" smtClean="0"/>
              <a:t>worlds.</a:t>
            </a:r>
            <a:endParaRPr lang="en-US" dirty="0"/>
          </a:p>
          <a:p>
            <a:r>
              <a:rPr lang="en-US" dirty="0"/>
              <a:t>Participants communicate via an agreed-upon </a:t>
            </a:r>
            <a:r>
              <a:rPr lang="en-US" i="1" dirty="0"/>
              <a:t>Federation Object Model</a:t>
            </a:r>
            <a:r>
              <a:rPr lang="en-US" dirty="0"/>
              <a:t> (FOM) and an API associated with a </a:t>
            </a:r>
            <a:r>
              <a:rPr lang="en-US" i="1" dirty="0"/>
              <a:t>Run-Time Infrastructure </a:t>
            </a:r>
            <a:r>
              <a:rPr lang="en-US" dirty="0"/>
              <a:t>(RTI</a:t>
            </a:r>
            <a:r>
              <a:rPr lang="en-US" dirty="0" smtClean="0"/>
              <a:t>).</a:t>
            </a:r>
            <a:endParaRPr lang="en-US" dirty="0"/>
          </a:p>
          <a:p>
            <a:r>
              <a:rPr lang="en-US" dirty="0"/>
              <a:t>Specification is maintained by SISO (http://sisostds.org), </a:t>
            </a:r>
            <a:r>
              <a:rPr lang="en-US" dirty="0" smtClean="0"/>
              <a:t>is IEEE standard 1516</a:t>
            </a:r>
            <a:r>
              <a:rPr lang="en-US" dirty="0"/>
              <a:t> </a:t>
            </a:r>
            <a:r>
              <a:rPr lang="en-US" dirty="0" smtClean="0"/>
              <a:t>and has implementations by</a:t>
            </a:r>
          </a:p>
          <a:p>
            <a:pPr lvl="1"/>
            <a:r>
              <a:rPr lang="en-US" dirty="0" smtClean="0"/>
              <a:t>MAK </a:t>
            </a:r>
            <a:r>
              <a:rPr lang="en-US" dirty="0"/>
              <a:t>(</a:t>
            </a:r>
            <a:r>
              <a:rPr lang="en-US" dirty="0">
                <a:hlinkClick r:id="rId3"/>
              </a:rPr>
              <a:t>http://</a:t>
            </a:r>
            <a:r>
              <a:rPr lang="en-US" dirty="0" smtClean="0">
                <a:hlinkClick r:id="rId3"/>
              </a:rPr>
              <a:t>www.mak.com</a:t>
            </a:r>
            <a:r>
              <a:rPr lang="en-US" dirty="0" smtClean="0"/>
              <a:t>), </a:t>
            </a:r>
          </a:p>
          <a:p>
            <a:pPr lvl="1"/>
            <a:r>
              <a:rPr lang="en-US" dirty="0" smtClean="0"/>
              <a:t>Pitch </a:t>
            </a:r>
            <a:r>
              <a:rPr lang="en-US" dirty="0"/>
              <a:t>(</a:t>
            </a:r>
            <a:r>
              <a:rPr lang="en-US" dirty="0">
                <a:hlinkClick r:id="rId4"/>
              </a:rPr>
              <a:t>http://www.pitch.se</a:t>
            </a:r>
            <a:r>
              <a:rPr lang="en-US" dirty="0" smtClean="0"/>
              <a:t>),  </a:t>
            </a:r>
          </a:p>
          <a:p>
            <a:pPr lvl="1"/>
            <a:r>
              <a:rPr lang="en-US" dirty="0" smtClean="0"/>
              <a:t>Portico (older version) (</a:t>
            </a:r>
            <a:r>
              <a:rPr lang="en-US" dirty="0">
                <a:hlinkClick r:id="rId5"/>
              </a:rPr>
              <a:t>http://porticoproject.org</a:t>
            </a:r>
            <a:r>
              <a:rPr lang="en-US" dirty="0" smtClean="0"/>
              <a:t>) and others.</a:t>
            </a:r>
          </a:p>
          <a:p>
            <a:r>
              <a:rPr lang="en-US" dirty="0">
                <a:hlinkClick r:id="rId6"/>
              </a:rPr>
              <a:t>http://www.pitch.se/</a:t>
            </a:r>
            <a:r>
              <a:rPr lang="en-US" dirty="0" smtClean="0">
                <a:hlinkClick r:id="rId6"/>
              </a:rPr>
              <a:t>hlatutorial</a:t>
            </a:r>
            <a:r>
              <a:rPr lang="en-US" dirty="0" smtClean="0"/>
              <a:t> is a good introduction to HLA.</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13</a:t>
            </a:fld>
            <a:endParaRPr lang="en-US"/>
          </a:p>
        </p:txBody>
      </p:sp>
    </p:spTree>
    <p:extLst>
      <p:ext uri="{BB962C8B-B14F-4D97-AF65-F5344CB8AC3E}">
        <p14:creationId xmlns:p14="http://schemas.microsoft.com/office/powerpoint/2010/main" val="1037246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Interactive Simulation (DIS)</a:t>
            </a:r>
            <a:endParaRPr lang="en-US" dirty="0"/>
          </a:p>
        </p:txBody>
      </p:sp>
      <p:sp>
        <p:nvSpPr>
          <p:cNvPr id="3" name="Content Placeholder 2"/>
          <p:cNvSpPr>
            <a:spLocks noGrp="1"/>
          </p:cNvSpPr>
          <p:nvPr>
            <p:ph idx="1"/>
          </p:nvPr>
        </p:nvSpPr>
        <p:spPr>
          <a:xfrm>
            <a:off x="593061" y="1053389"/>
            <a:ext cx="10928351" cy="5175192"/>
          </a:xfrm>
        </p:spPr>
        <p:txBody>
          <a:bodyPr/>
          <a:lstStyle/>
          <a:p>
            <a:r>
              <a:rPr lang="en-US" dirty="0" smtClean="0"/>
              <a:t>DIS was the first standard to tackle these problems in a systematic way.</a:t>
            </a:r>
          </a:p>
          <a:p>
            <a:r>
              <a:rPr lang="en-US" dirty="0" smtClean="0"/>
              <a:t>Originated in the SIMNET project in the 80’s. DARPA supported converting the SIMNET research into a standard; SISO developed the standard and took it to IEEE for approval. </a:t>
            </a:r>
            <a:endParaRPr lang="en-US" dirty="0"/>
          </a:p>
          <a:p>
            <a:r>
              <a:rPr lang="en-US" dirty="0" smtClean="0"/>
              <a:t>Anyone can get standard from IEEE, implement it, and participate in simulation.</a:t>
            </a:r>
          </a:p>
          <a:p>
            <a:endParaRPr lang="en-US" dirty="0" smtClean="0"/>
          </a:p>
          <a:p>
            <a:r>
              <a:rPr lang="en-US" dirty="0" smtClean="0"/>
              <a:t>Development of standard continues; updated DIS standard version 7 is the latest approved version. SISO maintains DIS, presents it to IEEE for approval.</a:t>
            </a:r>
          </a:p>
          <a:p>
            <a:r>
              <a:rPr lang="en-US" dirty="0"/>
              <a:t>Substantial commercial support, open source implementations, many home grown implementations of portions of the </a:t>
            </a:r>
            <a:r>
              <a:rPr lang="en-US" dirty="0" smtClean="0"/>
              <a:t>standard.</a:t>
            </a:r>
            <a:endParaRPr lang="en-US" dirty="0"/>
          </a:p>
          <a:p>
            <a:endParaRPr lang="en-US" dirty="0" smtClean="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14</a:t>
            </a:fld>
            <a:endParaRPr lang="en-US"/>
          </a:p>
        </p:txBody>
      </p:sp>
    </p:spTree>
    <p:extLst>
      <p:ext uri="{BB962C8B-B14F-4D97-AF65-F5344CB8AC3E}">
        <p14:creationId xmlns:p14="http://schemas.microsoft.com/office/powerpoint/2010/main" val="4115138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4" y="0"/>
            <a:ext cx="8617226" cy="841248"/>
          </a:xfrm>
        </p:spPr>
        <p:txBody>
          <a:bodyPr/>
          <a:lstStyle/>
          <a:p>
            <a:r>
              <a:rPr lang="en-US" dirty="0" smtClean="0"/>
              <a:t>Distributed Interactive Simulation (DIS) functionality</a:t>
            </a:r>
            <a:endParaRPr lang="en-US" dirty="0"/>
          </a:p>
        </p:txBody>
      </p:sp>
      <p:sp>
        <p:nvSpPr>
          <p:cNvPr id="3" name="Content Placeholder 2"/>
          <p:cNvSpPr>
            <a:spLocks noGrp="1"/>
          </p:cNvSpPr>
          <p:nvPr>
            <p:ph idx="1"/>
          </p:nvPr>
        </p:nvSpPr>
        <p:spPr/>
        <p:txBody>
          <a:bodyPr/>
          <a:lstStyle/>
          <a:p>
            <a:r>
              <a:rPr lang="en-US" sz="3600" dirty="0"/>
              <a:t>What </a:t>
            </a:r>
            <a:r>
              <a:rPr lang="en-US" sz="3600" dirty="0" smtClean="0"/>
              <a:t>does DIS support?</a:t>
            </a:r>
            <a:endParaRPr lang="en-US" sz="3600" dirty="0"/>
          </a:p>
          <a:p>
            <a:pPr lvl="1"/>
            <a:r>
              <a:rPr lang="en-US" sz="3200" dirty="0"/>
              <a:t>A standardized way to exchange messages about entities in a virtual </a:t>
            </a:r>
            <a:r>
              <a:rPr lang="en-US" sz="3200" dirty="0" smtClean="0"/>
              <a:t>world</a:t>
            </a:r>
            <a:endParaRPr lang="en-US" sz="3200" dirty="0"/>
          </a:p>
          <a:p>
            <a:pPr lvl="1"/>
            <a:endParaRPr lang="en-US" sz="3200" dirty="0" smtClean="0"/>
          </a:p>
          <a:p>
            <a:pPr lvl="1"/>
            <a:r>
              <a:rPr lang="en-US" sz="3200" dirty="0" smtClean="0"/>
              <a:t>Common </a:t>
            </a:r>
            <a:r>
              <a:rPr lang="en-US" sz="3200" dirty="0"/>
              <a:t>semantics </a:t>
            </a:r>
            <a:r>
              <a:rPr lang="en-US" sz="3200" dirty="0" smtClean="0"/>
              <a:t>for </a:t>
            </a:r>
            <a:r>
              <a:rPr lang="en-US" sz="3200" dirty="0"/>
              <a:t>coordinate </a:t>
            </a:r>
            <a:r>
              <a:rPr lang="en-US" sz="3200" dirty="0" smtClean="0"/>
              <a:t>systems and other information, such as how </a:t>
            </a:r>
            <a:r>
              <a:rPr lang="en-US" sz="3200" dirty="0"/>
              <a:t>to describe </a:t>
            </a:r>
            <a:r>
              <a:rPr lang="en-US" sz="3200" dirty="0" smtClean="0"/>
              <a:t>and specify entities</a:t>
            </a:r>
            <a:endParaRPr lang="en-US" sz="3200" dirty="0"/>
          </a:p>
          <a:p>
            <a:pPr lvl="1"/>
            <a:endParaRPr lang="en-US" sz="3200" dirty="0" smtClean="0"/>
          </a:p>
          <a:p>
            <a:pPr lvl="1"/>
            <a:r>
              <a:rPr lang="en-US" sz="3200" dirty="0" smtClean="0"/>
              <a:t>Common </a:t>
            </a:r>
            <a:r>
              <a:rPr lang="en-US" sz="3200" dirty="0"/>
              <a:t>practices to ensure interoperability </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15</a:t>
            </a:fld>
            <a:endParaRPr lang="en-US"/>
          </a:p>
        </p:txBody>
      </p:sp>
    </p:spTree>
    <p:extLst>
      <p:ext uri="{BB962C8B-B14F-4D97-AF65-F5344CB8AC3E}">
        <p14:creationId xmlns:p14="http://schemas.microsoft.com/office/powerpoint/2010/main" val="277055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the Protocol Stack</a:t>
            </a:r>
            <a:endParaRPr lang="en-US" dirty="0"/>
          </a:p>
        </p:txBody>
      </p:sp>
      <p:sp>
        <p:nvSpPr>
          <p:cNvPr id="3" name="Content Placeholder 2"/>
          <p:cNvSpPr>
            <a:spLocks noGrp="1"/>
          </p:cNvSpPr>
          <p:nvPr>
            <p:ph idx="1"/>
          </p:nvPr>
        </p:nvSpPr>
        <p:spPr>
          <a:xfrm>
            <a:off x="593061" y="1053389"/>
            <a:ext cx="11309379" cy="4890211"/>
          </a:xfrm>
        </p:spPr>
        <p:txBody>
          <a:bodyPr/>
          <a:lstStyle/>
          <a:p>
            <a:r>
              <a:rPr lang="en-US" sz="3200" dirty="0" smtClean="0"/>
              <a:t>DIS defines the format of the messages, but doesn’t specify how to get the messages from one host to another. Almost always this is done via TCP/IP network protocol.</a:t>
            </a:r>
          </a:p>
          <a:p>
            <a:r>
              <a:rPr lang="en-US" sz="3200" dirty="0" smtClean="0"/>
              <a:t>Knowing network basics helps you be a better simulation designer/user!</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16</a:t>
            </a:fld>
            <a:endParaRPr lang="en-US"/>
          </a:p>
        </p:txBody>
      </p:sp>
      <p:sp>
        <p:nvSpPr>
          <p:cNvPr id="12" name="TextBox 11"/>
          <p:cNvSpPr txBox="1"/>
          <p:nvPr/>
        </p:nvSpPr>
        <p:spPr>
          <a:xfrm>
            <a:off x="191004" y="3462934"/>
            <a:ext cx="1706471" cy="1200329"/>
          </a:xfrm>
          <a:prstGeom prst="rect">
            <a:avLst/>
          </a:prstGeom>
          <a:noFill/>
        </p:spPr>
        <p:txBody>
          <a:bodyPr wrap="square" rtlCol="0">
            <a:spAutoFit/>
          </a:bodyPr>
          <a:lstStyle/>
          <a:p>
            <a:pPr algn="ctr"/>
            <a:r>
              <a:rPr lang="en-US" sz="2400" dirty="0" smtClean="0"/>
              <a:t>DIS software libraries</a:t>
            </a:r>
            <a:endParaRPr lang="en-US" sz="2400" dirty="0"/>
          </a:p>
        </p:txBody>
      </p:sp>
      <p:sp>
        <p:nvSpPr>
          <p:cNvPr id="13" name="TextBox 12"/>
          <p:cNvSpPr txBox="1"/>
          <p:nvPr/>
        </p:nvSpPr>
        <p:spPr>
          <a:xfrm>
            <a:off x="8872888" y="3725509"/>
            <a:ext cx="2904741" cy="2308324"/>
          </a:xfrm>
          <a:prstGeom prst="rect">
            <a:avLst/>
          </a:prstGeom>
          <a:noFill/>
        </p:spPr>
        <p:txBody>
          <a:bodyPr wrap="square" rtlCol="0">
            <a:spAutoFit/>
          </a:bodyPr>
          <a:lstStyle/>
          <a:p>
            <a:r>
              <a:rPr lang="en-US" sz="2400" dirty="0" smtClean="0"/>
              <a:t>Message passing</a:t>
            </a:r>
          </a:p>
          <a:p>
            <a:r>
              <a:rPr lang="en-US" sz="2400" dirty="0" smtClean="0"/>
              <a:t>between hosts: </a:t>
            </a:r>
          </a:p>
          <a:p>
            <a:r>
              <a:rPr lang="en-US" sz="2400" dirty="0" smtClean="0"/>
              <a:t>TCP/IP protocol, implemented by </a:t>
            </a:r>
          </a:p>
          <a:p>
            <a:r>
              <a:rPr lang="en-US" sz="2400" dirty="0"/>
              <a:t>e</a:t>
            </a:r>
            <a:r>
              <a:rPr lang="en-US" sz="2400" dirty="0" smtClean="0"/>
              <a:t>ach host machine’s operating  system</a:t>
            </a:r>
            <a:endParaRPr lang="en-US" sz="2400" dirty="0"/>
          </a:p>
        </p:txBody>
      </p:sp>
      <p:grpSp>
        <p:nvGrpSpPr>
          <p:cNvPr id="9" name="Group 8"/>
          <p:cNvGrpSpPr/>
          <p:nvPr/>
        </p:nvGrpSpPr>
        <p:grpSpPr>
          <a:xfrm>
            <a:off x="1513074" y="3526846"/>
            <a:ext cx="7032728" cy="2438400"/>
            <a:chOff x="2743200" y="3200400"/>
            <a:chExt cx="7032728" cy="2438400"/>
          </a:xfrm>
        </p:grpSpPr>
        <p:sp>
          <p:nvSpPr>
            <p:cNvPr id="5" name="Rectangle 4"/>
            <p:cNvSpPr/>
            <p:nvPr/>
          </p:nvSpPr>
          <p:spPr>
            <a:xfrm>
              <a:off x="3657599" y="5029200"/>
              <a:ext cx="5320027"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Link and Physical</a:t>
              </a:r>
              <a:endParaRPr lang="en-US" dirty="0"/>
            </a:p>
          </p:txBody>
        </p:sp>
        <p:sp>
          <p:nvSpPr>
            <p:cNvPr id="6" name="Rectangle 5"/>
            <p:cNvSpPr/>
            <p:nvPr/>
          </p:nvSpPr>
          <p:spPr>
            <a:xfrm>
              <a:off x="3653498" y="4419600"/>
              <a:ext cx="530262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a:t>
              </a:r>
              <a:endParaRPr lang="en-US" dirty="0"/>
            </a:p>
          </p:txBody>
        </p:sp>
        <p:sp>
          <p:nvSpPr>
            <p:cNvPr id="7" name="Rectangle 6"/>
            <p:cNvSpPr/>
            <p:nvPr/>
          </p:nvSpPr>
          <p:spPr>
            <a:xfrm>
              <a:off x="3657600" y="3810000"/>
              <a:ext cx="264065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TCP Sockets</a:t>
              </a:r>
              <a:endParaRPr lang="en-US" dirty="0"/>
            </a:p>
          </p:txBody>
        </p:sp>
        <p:sp>
          <p:nvSpPr>
            <p:cNvPr id="10" name="Rectangle 9"/>
            <p:cNvSpPr/>
            <p:nvPr/>
          </p:nvSpPr>
          <p:spPr>
            <a:xfrm>
              <a:off x="3657600" y="3200400"/>
              <a:ext cx="530262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Application</a:t>
              </a:r>
              <a:endParaRPr lang="en-US" dirty="0"/>
            </a:p>
          </p:txBody>
        </p:sp>
        <p:sp>
          <p:nvSpPr>
            <p:cNvPr id="16" name="Right Brace 15"/>
            <p:cNvSpPr/>
            <p:nvPr/>
          </p:nvSpPr>
          <p:spPr>
            <a:xfrm>
              <a:off x="9064728" y="3799225"/>
              <a:ext cx="711200" cy="1752600"/>
            </a:xfrm>
            <a:prstGeom prst="rightBrace">
              <a:avLst>
                <a:gd name="adj1" fmla="val 8333"/>
                <a:gd name="adj2" fmla="val 51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Left Brace 16"/>
            <p:cNvSpPr/>
            <p:nvPr/>
          </p:nvSpPr>
          <p:spPr>
            <a:xfrm>
              <a:off x="2743200" y="3200400"/>
              <a:ext cx="508000" cy="6096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6315385" y="3820757"/>
              <a:ext cx="264065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UDP Sockets</a:t>
              </a:r>
              <a:endParaRPr lang="en-US" dirty="0"/>
            </a:p>
          </p:txBody>
        </p:sp>
      </p:grpSp>
    </p:spTree>
    <p:extLst>
      <p:ext uri="{BB962C8B-B14F-4D97-AF65-F5344CB8AC3E}">
        <p14:creationId xmlns:p14="http://schemas.microsoft.com/office/powerpoint/2010/main" val="1709123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TCP/IP and UDP</a:t>
            </a:r>
            <a:endParaRPr lang="en-US" dirty="0"/>
          </a:p>
        </p:txBody>
      </p:sp>
      <p:sp>
        <p:nvSpPr>
          <p:cNvPr id="3" name="Content Placeholder 2"/>
          <p:cNvSpPr>
            <a:spLocks noGrp="1"/>
          </p:cNvSpPr>
          <p:nvPr>
            <p:ph idx="1"/>
          </p:nvPr>
        </p:nvSpPr>
        <p:spPr>
          <a:xfrm>
            <a:off x="593062" y="1053389"/>
            <a:ext cx="10789784" cy="5367913"/>
          </a:xfrm>
        </p:spPr>
        <p:txBody>
          <a:bodyPr/>
          <a:lstStyle/>
          <a:p>
            <a:r>
              <a:rPr lang="en-US" sz="2400" dirty="0" smtClean="0"/>
              <a:t>TCP sockets have higher latency, higher </a:t>
            </a:r>
            <a:r>
              <a:rPr lang="en-US" sz="2400" i="1" dirty="0" smtClean="0"/>
              <a:t>jitter</a:t>
            </a:r>
            <a:r>
              <a:rPr lang="en-US" sz="2400" dirty="0" smtClean="0"/>
              <a:t> (variation in latency), and doesn’t scale to large numbers of hosts as well.</a:t>
            </a:r>
          </a:p>
          <a:p>
            <a:endParaRPr lang="en-US" sz="2400" dirty="0" smtClean="0"/>
          </a:p>
          <a:p>
            <a:r>
              <a:rPr lang="en-US" sz="2400" dirty="0" smtClean="0"/>
              <a:t>UDP sockets have lower latency, lower jitter, scales to large numbers of participants better, but are unreliable.</a:t>
            </a:r>
          </a:p>
          <a:p>
            <a:r>
              <a:rPr lang="en-US" sz="2400" dirty="0" smtClean="0"/>
              <a:t>DIS typically uses UDP.  </a:t>
            </a:r>
          </a:p>
          <a:p>
            <a:r>
              <a:rPr lang="en-US" sz="2400" dirty="0" smtClean="0"/>
              <a:t>Hold on—UDP is </a:t>
            </a:r>
            <a:r>
              <a:rPr lang="en-US" sz="2400" i="1" dirty="0" smtClean="0"/>
              <a:t>unreliable</a:t>
            </a:r>
            <a:r>
              <a:rPr lang="en-US" sz="2400" dirty="0" smtClean="0"/>
              <a:t>? What’s up with that?</a:t>
            </a:r>
          </a:p>
          <a:p>
            <a:pPr lvl="1"/>
            <a:r>
              <a:rPr lang="en-US" dirty="0" smtClean="0"/>
              <a:t>Individual UDP messages may be dropped by the network; there’s no guarantee that each UDP message will be delivered. This tradeoff achieves lower latency and jitter, which in turn brings better scalability.</a:t>
            </a:r>
          </a:p>
          <a:p>
            <a:pPr lvl="1"/>
            <a:r>
              <a:rPr lang="en-US" dirty="0" smtClean="0"/>
              <a:t>Not as big a deal as it might seem. If we get position updates from entity every 1/30</a:t>
            </a:r>
            <a:r>
              <a:rPr lang="en-US" baseline="30000" dirty="0" smtClean="0"/>
              <a:t>th</a:t>
            </a:r>
            <a:r>
              <a:rPr lang="en-US" dirty="0" smtClean="0"/>
              <a:t> of a second, does it matter if we drop one? </a:t>
            </a:r>
            <a:r>
              <a:rPr lang="en-US" dirty="0"/>
              <a:t> </a:t>
            </a:r>
            <a:r>
              <a:rPr lang="en-US" dirty="0" smtClean="0"/>
              <a:t>Better information is coming along shortly, so why resend dropped messages?</a:t>
            </a:r>
          </a:p>
          <a:p>
            <a:pPr lvl="1"/>
            <a:endParaRPr lang="en-US" dirty="0" smtClean="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17</a:t>
            </a:fld>
            <a:endParaRPr lang="en-US"/>
          </a:p>
        </p:txBody>
      </p:sp>
    </p:spTree>
    <p:extLst>
      <p:ext uri="{BB962C8B-B14F-4D97-AF65-F5344CB8AC3E}">
        <p14:creationId xmlns:p14="http://schemas.microsoft.com/office/powerpoint/2010/main" val="3217780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Messages</a:t>
            </a:r>
            <a:endParaRPr lang="en-US" dirty="0"/>
          </a:p>
        </p:txBody>
      </p:sp>
      <p:sp>
        <p:nvSpPr>
          <p:cNvPr id="3" name="Content Placeholder 2"/>
          <p:cNvSpPr>
            <a:spLocks noGrp="1"/>
          </p:cNvSpPr>
          <p:nvPr>
            <p:ph idx="1"/>
          </p:nvPr>
        </p:nvSpPr>
        <p:spPr/>
        <p:txBody>
          <a:bodyPr/>
          <a:lstStyle/>
          <a:p>
            <a:r>
              <a:rPr lang="en-US" dirty="0" smtClean="0"/>
              <a:t>We know </a:t>
            </a:r>
            <a:r>
              <a:rPr lang="en-US" b="1" dirty="0" smtClean="0"/>
              <a:t>what</a:t>
            </a:r>
            <a:r>
              <a:rPr lang="en-US" dirty="0" smtClean="0"/>
              <a:t> we want to do: send a message that tells another host what the state of an entity is.</a:t>
            </a:r>
          </a:p>
          <a:p>
            <a:endParaRPr lang="en-US" dirty="0" smtClean="0"/>
          </a:p>
          <a:p>
            <a:r>
              <a:rPr lang="en-US" dirty="0" smtClean="0"/>
              <a:t>We know </a:t>
            </a:r>
            <a:r>
              <a:rPr lang="en-US" b="1" dirty="0" smtClean="0"/>
              <a:t>how</a:t>
            </a:r>
            <a:r>
              <a:rPr lang="en-US" dirty="0" smtClean="0"/>
              <a:t> we do this: send the message via TCP/IP, typically in a UDP message over broadcast or multicast.</a:t>
            </a:r>
          </a:p>
          <a:p>
            <a:endParaRPr lang="en-US" dirty="0" smtClean="0"/>
          </a:p>
          <a:p>
            <a:r>
              <a:rPr lang="en-US" dirty="0" smtClean="0"/>
              <a:t>What is </a:t>
            </a:r>
            <a:r>
              <a:rPr lang="en-US" b="1" dirty="0" smtClean="0"/>
              <a:t>actual format </a:t>
            </a:r>
            <a:r>
              <a:rPr lang="en-US" dirty="0" smtClean="0"/>
              <a:t>of the messages? This is specified by the DIS standard. </a:t>
            </a:r>
          </a:p>
          <a:p>
            <a:pPr lvl="1"/>
            <a:r>
              <a:rPr lang="en-US" dirty="0" smtClean="0"/>
              <a:t>There are dozens of possible messages to send, relating to everything from logistics to electronic warfare to radio communications.</a:t>
            </a:r>
          </a:p>
          <a:p>
            <a:pPr lvl="1"/>
            <a:r>
              <a:rPr lang="en-US" dirty="0" smtClean="0"/>
              <a:t>Each message type is called a “Protocol Data Unit” (PDU).</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18</a:t>
            </a:fld>
            <a:endParaRPr lang="en-US" dirty="0"/>
          </a:p>
        </p:txBody>
      </p:sp>
    </p:spTree>
    <p:extLst>
      <p:ext uri="{BB962C8B-B14F-4D97-AF65-F5344CB8AC3E}">
        <p14:creationId xmlns:p14="http://schemas.microsoft.com/office/powerpoint/2010/main" val="3511124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Messages</a:t>
            </a:r>
            <a:endParaRPr lang="en-US" dirty="0"/>
          </a:p>
        </p:txBody>
      </p:sp>
      <p:sp>
        <p:nvSpPr>
          <p:cNvPr id="4" name="Rounded Rectangle 3"/>
          <p:cNvSpPr/>
          <p:nvPr/>
        </p:nvSpPr>
        <p:spPr bwMode="auto">
          <a:xfrm>
            <a:off x="5040099" y="1058276"/>
            <a:ext cx="2056360"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PDU</a:t>
            </a:r>
          </a:p>
        </p:txBody>
      </p:sp>
      <p:sp>
        <p:nvSpPr>
          <p:cNvPr id="5" name="Rounded Rectangle 4"/>
          <p:cNvSpPr/>
          <p:nvPr/>
        </p:nvSpPr>
        <p:spPr bwMode="auto">
          <a:xfrm>
            <a:off x="887058" y="2208478"/>
            <a:ext cx="3689351"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Entity Information</a:t>
            </a:r>
          </a:p>
        </p:txBody>
      </p:sp>
      <p:sp>
        <p:nvSpPr>
          <p:cNvPr id="6" name="Rounded Rectangle 5"/>
          <p:cNvSpPr/>
          <p:nvPr/>
        </p:nvSpPr>
        <p:spPr bwMode="auto">
          <a:xfrm>
            <a:off x="263683" y="3298207"/>
            <a:ext cx="2679736"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Entity State</a:t>
            </a:r>
          </a:p>
        </p:txBody>
      </p:sp>
      <p:sp>
        <p:nvSpPr>
          <p:cNvPr id="7" name="Rounded Rectangle 6"/>
          <p:cNvSpPr/>
          <p:nvPr/>
        </p:nvSpPr>
        <p:spPr bwMode="auto">
          <a:xfrm>
            <a:off x="3249017" y="3314541"/>
            <a:ext cx="2679736"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Collision</a:t>
            </a:r>
          </a:p>
        </p:txBody>
      </p:sp>
      <p:sp>
        <p:nvSpPr>
          <p:cNvPr id="8" name="Rounded Rectangle 7"/>
          <p:cNvSpPr/>
          <p:nvPr/>
        </p:nvSpPr>
        <p:spPr bwMode="auto">
          <a:xfrm>
            <a:off x="6090038" y="2255051"/>
            <a:ext cx="3689351"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Warfare</a:t>
            </a:r>
          </a:p>
        </p:txBody>
      </p:sp>
      <p:sp>
        <p:nvSpPr>
          <p:cNvPr id="9" name="Rounded Rectangle 8"/>
          <p:cNvSpPr/>
          <p:nvPr/>
        </p:nvSpPr>
        <p:spPr bwMode="auto">
          <a:xfrm>
            <a:off x="6355314" y="3315760"/>
            <a:ext cx="1648364"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Fire</a:t>
            </a:r>
          </a:p>
        </p:txBody>
      </p:sp>
      <p:sp>
        <p:nvSpPr>
          <p:cNvPr id="10" name="Rounded Rectangle 9"/>
          <p:cNvSpPr/>
          <p:nvPr/>
        </p:nvSpPr>
        <p:spPr bwMode="auto">
          <a:xfrm>
            <a:off x="8473751" y="3301857"/>
            <a:ext cx="1949173"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Detonate</a:t>
            </a:r>
          </a:p>
        </p:txBody>
      </p:sp>
      <p:cxnSp>
        <p:nvCxnSpPr>
          <p:cNvPr id="12" name="Straight Connector 11"/>
          <p:cNvCxnSpPr>
            <a:stCxn id="4" idx="2"/>
            <a:endCxn id="5" idx="0"/>
          </p:cNvCxnSpPr>
          <p:nvPr/>
        </p:nvCxnSpPr>
        <p:spPr bwMode="auto">
          <a:xfrm flipH="1">
            <a:off x="2731734" y="1678123"/>
            <a:ext cx="3336545" cy="530355"/>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4" name="Straight Connector 13"/>
          <p:cNvCxnSpPr>
            <a:endCxn id="6" idx="0"/>
          </p:cNvCxnSpPr>
          <p:nvPr/>
        </p:nvCxnSpPr>
        <p:spPr bwMode="auto">
          <a:xfrm flipH="1">
            <a:off x="1603552" y="2798087"/>
            <a:ext cx="1208825" cy="50012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p:cNvCxnSpPr>
            <a:stCxn id="5" idx="2"/>
            <a:endCxn id="7" idx="0"/>
          </p:cNvCxnSpPr>
          <p:nvPr/>
        </p:nvCxnSpPr>
        <p:spPr bwMode="auto">
          <a:xfrm>
            <a:off x="2731733" y="2828325"/>
            <a:ext cx="1857152" cy="486217"/>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a:endCxn id="8" idx="0"/>
          </p:cNvCxnSpPr>
          <p:nvPr/>
        </p:nvCxnSpPr>
        <p:spPr bwMode="auto">
          <a:xfrm>
            <a:off x="6128761" y="1708360"/>
            <a:ext cx="1805953" cy="54669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a:stCxn id="8" idx="2"/>
            <a:endCxn id="9" idx="0"/>
          </p:cNvCxnSpPr>
          <p:nvPr/>
        </p:nvCxnSpPr>
        <p:spPr bwMode="auto">
          <a:xfrm flipH="1">
            <a:off x="7179497" y="2874898"/>
            <a:ext cx="755217" cy="44086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2" name="Straight Connector 21"/>
          <p:cNvCxnSpPr>
            <a:stCxn id="8" idx="2"/>
            <a:endCxn id="10" idx="0"/>
          </p:cNvCxnSpPr>
          <p:nvPr/>
        </p:nvCxnSpPr>
        <p:spPr bwMode="auto">
          <a:xfrm>
            <a:off x="7934713" y="2874897"/>
            <a:ext cx="1513624" cy="42696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5" name="Rounded Rectangle 24"/>
          <p:cNvSpPr/>
          <p:nvPr/>
        </p:nvSpPr>
        <p:spPr bwMode="auto">
          <a:xfrm>
            <a:off x="10200910" y="2228466"/>
            <a:ext cx="1648364"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a:t>
            </a:r>
          </a:p>
        </p:txBody>
      </p:sp>
      <p:cxnSp>
        <p:nvCxnSpPr>
          <p:cNvPr id="32" name="Straight Connector 31"/>
          <p:cNvCxnSpPr>
            <a:stCxn id="4" idx="2"/>
            <a:endCxn id="25" idx="0"/>
          </p:cNvCxnSpPr>
          <p:nvPr/>
        </p:nvCxnSpPr>
        <p:spPr bwMode="auto">
          <a:xfrm>
            <a:off x="6068279" y="1678123"/>
            <a:ext cx="4956813" cy="55034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47" name="TextBox 46"/>
          <p:cNvSpPr txBox="1"/>
          <p:nvPr/>
        </p:nvSpPr>
        <p:spPr>
          <a:xfrm>
            <a:off x="1132852" y="4266889"/>
            <a:ext cx="11052898" cy="2062103"/>
          </a:xfrm>
          <a:prstGeom prst="rect">
            <a:avLst/>
          </a:prstGeom>
          <a:noFill/>
        </p:spPr>
        <p:txBody>
          <a:bodyPr wrap="none" rtlCol="0">
            <a:spAutoFit/>
          </a:bodyPr>
          <a:lstStyle/>
          <a:p>
            <a:r>
              <a:rPr lang="en-US" dirty="0" smtClean="0"/>
              <a:t>Several dozen different message types (called Protocol Data</a:t>
            </a:r>
          </a:p>
          <a:p>
            <a:r>
              <a:rPr lang="en-US" dirty="0" smtClean="0"/>
              <a:t>Units, or PDUs) to describe</a:t>
            </a:r>
            <a:r>
              <a:rPr lang="en-US" dirty="0"/>
              <a:t> </a:t>
            </a:r>
            <a:r>
              <a:rPr lang="en-US" dirty="0" smtClean="0"/>
              <a:t>entity movement, collisions, </a:t>
            </a:r>
          </a:p>
          <a:p>
            <a:r>
              <a:rPr lang="en-US" dirty="0" smtClean="0"/>
              <a:t>combat, radio  communications, logistics, and many more. </a:t>
            </a:r>
          </a:p>
          <a:p>
            <a:r>
              <a:rPr lang="en-US" dirty="0" smtClean="0"/>
              <a:t>The Entity State PDU is the most widely used.</a:t>
            </a:r>
            <a:endParaRPr lang="en-US" dirty="0"/>
          </a:p>
        </p:txBody>
      </p:sp>
      <p:sp>
        <p:nvSpPr>
          <p:cNvPr id="23"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19</a:t>
            </a:r>
            <a:endParaRPr lang="en-US" dirty="0"/>
          </a:p>
        </p:txBody>
      </p:sp>
    </p:spTree>
    <p:extLst>
      <p:ext uri="{BB962C8B-B14F-4D97-AF65-F5344CB8AC3E}">
        <p14:creationId xmlns:p14="http://schemas.microsoft.com/office/powerpoint/2010/main" val="3929867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marL="0" indent="0">
              <a:lnSpc>
                <a:spcPct val="150000"/>
              </a:lnSpc>
              <a:buNone/>
            </a:pPr>
            <a:r>
              <a:rPr lang="en-US" dirty="0" smtClean="0"/>
              <a:t>The learner will be able to…</a:t>
            </a:r>
            <a:endParaRPr lang="en-US" dirty="0"/>
          </a:p>
          <a:p>
            <a:pPr>
              <a:lnSpc>
                <a:spcPct val="150000"/>
              </a:lnSpc>
            </a:pPr>
            <a:r>
              <a:rPr lang="en-US" dirty="0" smtClean="0"/>
              <a:t>Identify what standards are used by distributed simulations for military use.</a:t>
            </a:r>
          </a:p>
          <a:p>
            <a:pPr>
              <a:lnSpc>
                <a:spcPct val="150000"/>
              </a:lnSpc>
            </a:pPr>
            <a:r>
              <a:rPr lang="en-US" dirty="0"/>
              <a:t>Identify what types </a:t>
            </a:r>
            <a:r>
              <a:rPr lang="en-US" dirty="0" smtClean="0"/>
              <a:t>of communication protocols are used for various networks.</a:t>
            </a:r>
          </a:p>
          <a:p>
            <a:r>
              <a:rPr lang="en-US" dirty="0"/>
              <a:t>Identify </a:t>
            </a:r>
            <a:r>
              <a:rPr lang="en-US" dirty="0" smtClean="0"/>
              <a:t>what aspects </a:t>
            </a:r>
            <a:r>
              <a:rPr lang="en-US" dirty="0"/>
              <a:t>needs </a:t>
            </a:r>
            <a:r>
              <a:rPr lang="en-US" dirty="0" smtClean="0"/>
              <a:t>to be standardized, and what aspects can be customized, to support </a:t>
            </a:r>
            <a:r>
              <a:rPr lang="en-US" dirty="0"/>
              <a:t>diverse simulations </a:t>
            </a:r>
            <a:r>
              <a:rPr lang="en-US" dirty="0" smtClean="0"/>
              <a:t>with differing </a:t>
            </a:r>
            <a:r>
              <a:rPr lang="en-US" dirty="0"/>
              <a:t>models </a:t>
            </a:r>
            <a:r>
              <a:rPr lang="en-US" dirty="0" smtClean="0"/>
              <a:t>and goals. </a:t>
            </a:r>
          </a:p>
          <a:p>
            <a:r>
              <a:rPr lang="en-US" dirty="0"/>
              <a:t>Identify </a:t>
            </a:r>
            <a:r>
              <a:rPr lang="en-US" dirty="0" smtClean="0"/>
              <a:t>how DIS techniques for dead reckoning (DR), visual smoothing and distributed collision detection can reduce network traffic.</a:t>
            </a:r>
          </a:p>
          <a:p>
            <a:pPr>
              <a:lnSpc>
                <a:spcPct val="150000"/>
              </a:lnSpc>
            </a:pPr>
            <a:r>
              <a:rPr lang="en-US" dirty="0" smtClean="0"/>
              <a:t>Learn how to apply new capabilities expected for Compressed DIS and DISv8.</a:t>
            </a:r>
          </a:p>
          <a:p>
            <a:endParaRPr lang="en-US" dirty="0" smtClean="0"/>
          </a:p>
          <a:p>
            <a:endParaRPr lang="en-US" dirty="0" smtClean="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a:t>
            </a:fld>
            <a:endParaRPr lang="en-US"/>
          </a:p>
        </p:txBody>
      </p:sp>
      <p:sp>
        <p:nvSpPr>
          <p:cNvPr id="5" name="TextBox 4"/>
          <p:cNvSpPr txBox="1"/>
          <p:nvPr/>
        </p:nvSpPr>
        <p:spPr>
          <a:xfrm>
            <a:off x="11872148" y="6702779"/>
            <a:ext cx="184666" cy="58477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3479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PDU Families are Diverse</a:t>
            </a:r>
            <a:endParaRPr lang="en-US" dirty="0"/>
          </a:p>
        </p:txBody>
      </p:sp>
      <p:sp>
        <p:nvSpPr>
          <p:cNvPr id="3" name="Content Placeholder 2"/>
          <p:cNvSpPr>
            <a:spLocks noGrp="1"/>
          </p:cNvSpPr>
          <p:nvPr>
            <p:ph idx="1"/>
          </p:nvPr>
        </p:nvSpPr>
        <p:spPr>
          <a:xfrm>
            <a:off x="8137003" y="1053389"/>
            <a:ext cx="3848608" cy="4890211"/>
          </a:xfrm>
        </p:spPr>
        <p:txBody>
          <a:bodyPr/>
          <a:lstStyle/>
          <a:p>
            <a:pPr marL="0" indent="0">
              <a:buNone/>
            </a:pPr>
            <a:r>
              <a:rPr lang="en-US" dirty="0" smtClean="0"/>
              <a:t>Credit: from </a:t>
            </a:r>
            <a:r>
              <a:rPr lang="en-US" dirty="0"/>
              <a:t>SISO</a:t>
            </a:r>
            <a:r>
              <a:rPr lang="en-US" dirty="0" smtClean="0"/>
              <a:t> </a:t>
            </a:r>
            <a:r>
              <a:rPr lang="en-US" dirty="0" err="1" smtClean="0"/>
              <a:t>slideset</a:t>
            </a:r>
            <a:endParaRPr lang="en-US" dirty="0" smtClean="0"/>
          </a:p>
          <a:p>
            <a:pPr marL="0" indent="0">
              <a:buNone/>
            </a:pPr>
            <a:r>
              <a:rPr lang="en-US" dirty="0" smtClean="0">
                <a:hlinkClick r:id="rId3"/>
              </a:rPr>
              <a:t>IEEE 1278 Distributed Interactive Simulation (DIS) </a:t>
            </a:r>
            <a:r>
              <a:rPr lang="en-US" dirty="0" smtClean="0"/>
              <a:t>by Mark McCall and Bob Murray, 26 May 2010.</a:t>
            </a:r>
            <a:endParaRPr lang="en-US" dirty="0"/>
          </a:p>
          <a:p>
            <a:endParaRPr lang="en-US" dirty="0" smtClean="0"/>
          </a:p>
          <a:p>
            <a:pPr marL="0" indent="0">
              <a:buNone/>
            </a:pPr>
            <a:r>
              <a:rPr lang="en-US" dirty="0" smtClean="0"/>
              <a:t>Many people have used and extended DIS Protocol so you can likely find what your system needs to do.</a:t>
            </a:r>
            <a:endParaRPr lang="en-US" dirty="0"/>
          </a:p>
        </p:txBody>
      </p:sp>
      <p:pic>
        <p:nvPicPr>
          <p:cNvPr id="4" name="Picture 3"/>
          <p:cNvPicPr>
            <a:picLocks noChangeAspect="1"/>
          </p:cNvPicPr>
          <p:nvPr/>
        </p:nvPicPr>
        <p:blipFill>
          <a:blip r:embed="rId4"/>
          <a:stretch>
            <a:fillRect/>
          </a:stretch>
        </p:blipFill>
        <p:spPr>
          <a:xfrm>
            <a:off x="488889" y="1053389"/>
            <a:ext cx="7486068" cy="5147796"/>
          </a:xfrm>
          <a:prstGeom prst="rect">
            <a:avLst/>
          </a:prstGeom>
        </p:spPr>
      </p:pic>
      <p:sp>
        <p:nvSpPr>
          <p:cNvPr id="5"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20</a:t>
            </a:r>
            <a:endParaRPr lang="en-US" dirty="0"/>
          </a:p>
        </p:txBody>
      </p:sp>
    </p:spTree>
    <p:extLst>
      <p:ext uri="{BB962C8B-B14F-4D97-AF65-F5344CB8AC3E}">
        <p14:creationId xmlns:p14="http://schemas.microsoft.com/office/powerpoint/2010/main" val="933370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Messages: Entity State PDU</a:t>
            </a:r>
            <a:endParaRPr lang="en-US" dirty="0"/>
          </a:p>
        </p:txBody>
      </p:sp>
      <p:sp>
        <p:nvSpPr>
          <p:cNvPr id="3" name="Content Placeholder 2"/>
          <p:cNvSpPr>
            <a:spLocks noGrp="1"/>
          </p:cNvSpPr>
          <p:nvPr>
            <p:ph idx="1"/>
          </p:nvPr>
        </p:nvSpPr>
        <p:spPr/>
        <p:txBody>
          <a:bodyPr/>
          <a:lstStyle/>
          <a:p>
            <a:r>
              <a:rPr lang="en-US" dirty="0" smtClean="0"/>
              <a:t>We use ESPDU when want to inform other hosts of the position of an entity we control—the most common PDU</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21</a:t>
            </a:fld>
            <a:endParaRPr lang="en-US"/>
          </a:p>
        </p:txBody>
      </p:sp>
      <p:pic>
        <p:nvPicPr>
          <p:cNvPr id="6" name="Picture 5"/>
          <p:cNvPicPr>
            <a:picLocks noChangeAspect="1"/>
          </p:cNvPicPr>
          <p:nvPr/>
        </p:nvPicPr>
        <p:blipFill>
          <a:blip r:embed="rId3"/>
          <a:stretch>
            <a:fillRect/>
          </a:stretch>
        </p:blipFill>
        <p:spPr>
          <a:xfrm>
            <a:off x="645132" y="1920013"/>
            <a:ext cx="5927035" cy="1992014"/>
          </a:xfrm>
          <a:prstGeom prst="rect">
            <a:avLst/>
          </a:prstGeom>
        </p:spPr>
      </p:pic>
      <p:pic>
        <p:nvPicPr>
          <p:cNvPr id="7" name="Picture 6"/>
          <p:cNvPicPr>
            <a:picLocks noChangeAspect="1"/>
          </p:cNvPicPr>
          <p:nvPr/>
        </p:nvPicPr>
        <p:blipFill>
          <a:blip r:embed="rId4"/>
          <a:stretch>
            <a:fillRect/>
          </a:stretch>
        </p:blipFill>
        <p:spPr>
          <a:xfrm>
            <a:off x="1489124" y="4550582"/>
            <a:ext cx="2217339" cy="1663004"/>
          </a:xfrm>
          <a:prstGeom prst="rect">
            <a:avLst/>
          </a:prstGeom>
        </p:spPr>
      </p:pic>
      <p:cxnSp>
        <p:nvCxnSpPr>
          <p:cNvPr id="9" name="Straight Arrow Connector 8"/>
          <p:cNvCxnSpPr>
            <a:endCxn id="7" idx="0"/>
          </p:cNvCxnSpPr>
          <p:nvPr/>
        </p:nvCxnSpPr>
        <p:spPr bwMode="auto">
          <a:xfrm flipH="1">
            <a:off x="2597794" y="3764436"/>
            <a:ext cx="2897" cy="786147"/>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sp>
        <p:nvSpPr>
          <p:cNvPr id="11" name="TextBox 10"/>
          <p:cNvSpPr txBox="1"/>
          <p:nvPr/>
        </p:nvSpPr>
        <p:spPr>
          <a:xfrm>
            <a:off x="4718755" y="3671851"/>
            <a:ext cx="7473245" cy="2677656"/>
          </a:xfrm>
          <a:prstGeom prst="rect">
            <a:avLst/>
          </a:prstGeom>
          <a:noFill/>
        </p:spPr>
        <p:txBody>
          <a:bodyPr wrap="none" rtlCol="0">
            <a:spAutoFit/>
          </a:bodyPr>
          <a:lstStyle/>
          <a:p>
            <a:r>
              <a:rPr lang="en-US" sz="2800" dirty="0" smtClean="0"/>
              <a:t>Entity sends ESPDU with</a:t>
            </a:r>
          </a:p>
          <a:p>
            <a:r>
              <a:rPr lang="en-US" sz="2800" dirty="0" smtClean="0"/>
              <a:t>• Unique ID</a:t>
            </a:r>
          </a:p>
          <a:p>
            <a:r>
              <a:rPr lang="en-US" sz="2800" dirty="0" smtClean="0"/>
              <a:t>• Position (xyz) in standard coordinate system</a:t>
            </a:r>
          </a:p>
          <a:p>
            <a:r>
              <a:rPr lang="en-US" sz="2800" dirty="0" smtClean="0"/>
              <a:t>• Orientation</a:t>
            </a:r>
          </a:p>
          <a:p>
            <a:r>
              <a:rPr lang="en-US" sz="2800" dirty="0" smtClean="0"/>
              <a:t>• What type of vehicle it is</a:t>
            </a:r>
          </a:p>
          <a:p>
            <a:r>
              <a:rPr lang="en-US" sz="2800" dirty="0" smtClean="0"/>
              <a:t>• More</a:t>
            </a:r>
            <a:r>
              <a:rPr lang="is-IS" sz="2800" dirty="0" smtClean="0"/>
              <a:t>….</a:t>
            </a:r>
            <a:endParaRPr lang="en-US" sz="2800" dirty="0" smtClean="0"/>
          </a:p>
        </p:txBody>
      </p:sp>
    </p:spTree>
    <p:extLst>
      <p:ext uri="{BB962C8B-B14F-4D97-AF65-F5344CB8AC3E}">
        <p14:creationId xmlns:p14="http://schemas.microsoft.com/office/powerpoint/2010/main" val="2928809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Application, Entity ID: a Unique Identifier</a:t>
            </a:r>
            <a:endParaRPr lang="en-US" dirty="0"/>
          </a:p>
        </p:txBody>
      </p:sp>
      <p:sp>
        <p:nvSpPr>
          <p:cNvPr id="3" name="Content Placeholder 2"/>
          <p:cNvSpPr>
            <a:spLocks noGrp="1"/>
          </p:cNvSpPr>
          <p:nvPr>
            <p:ph idx="1"/>
          </p:nvPr>
        </p:nvSpPr>
        <p:spPr>
          <a:xfrm>
            <a:off x="593061" y="1053389"/>
            <a:ext cx="6832851" cy="4890211"/>
          </a:xfrm>
        </p:spPr>
        <p:txBody>
          <a:bodyPr/>
          <a:lstStyle/>
          <a:p>
            <a:r>
              <a:rPr lang="en-US" i="1" dirty="0"/>
              <a:t>Before</a:t>
            </a:r>
            <a:r>
              <a:rPr lang="en-US" dirty="0"/>
              <a:t> </a:t>
            </a:r>
            <a:r>
              <a:rPr lang="en-US" dirty="0" smtClean="0"/>
              <a:t>telling entities </a:t>
            </a:r>
            <a:r>
              <a:rPr lang="en-US" dirty="0"/>
              <a:t>“hey </a:t>
            </a:r>
            <a:r>
              <a:rPr lang="en-US" dirty="0" smtClean="0"/>
              <a:t>you there, </a:t>
            </a:r>
            <a:r>
              <a:rPr lang="en-US" dirty="0"/>
              <a:t>do that” we need a way to differentiate between </a:t>
            </a:r>
            <a:r>
              <a:rPr lang="en-US" dirty="0" smtClean="0"/>
              <a:t>entities.</a:t>
            </a:r>
            <a:endParaRPr lang="en-US" dirty="0"/>
          </a:p>
          <a:p>
            <a:endParaRPr lang="en-US" dirty="0" smtClean="0"/>
          </a:p>
          <a:p>
            <a:r>
              <a:rPr lang="en-US" dirty="0" smtClean="0"/>
              <a:t>The entity ID is a unique identifier for each simulation object in the world. In DIS this is accomplished via a triplet of three numbers: </a:t>
            </a:r>
            <a:r>
              <a:rPr lang="en-US" i="1" dirty="0" smtClean="0"/>
              <a:t>Site</a:t>
            </a:r>
            <a:r>
              <a:rPr lang="en-US" dirty="0" smtClean="0"/>
              <a:t>, </a:t>
            </a:r>
            <a:r>
              <a:rPr lang="en-US" i="1" dirty="0" smtClean="0"/>
              <a:t>Application</a:t>
            </a:r>
            <a:r>
              <a:rPr lang="en-US" dirty="0" smtClean="0"/>
              <a:t>, and </a:t>
            </a:r>
            <a:r>
              <a:rPr lang="en-US" i="1" dirty="0" smtClean="0"/>
              <a:t>Entity</a:t>
            </a:r>
            <a:r>
              <a:rPr lang="en-US" dirty="0" smtClean="0"/>
              <a:t> ID numbers.</a:t>
            </a:r>
          </a:p>
          <a:p>
            <a:endParaRPr lang="en-US" dirty="0" smtClean="0"/>
          </a:p>
          <a:p>
            <a:r>
              <a:rPr lang="en-US" dirty="0" smtClean="0"/>
              <a:t>This triplet of three numbers taken together must be unique for each entity.</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22</a:t>
            </a:fld>
            <a:endParaRPr lang="en-US"/>
          </a:p>
        </p:txBody>
      </p:sp>
      <p:pic>
        <p:nvPicPr>
          <p:cNvPr id="5" name="Picture 4"/>
          <p:cNvPicPr>
            <a:picLocks noChangeAspect="1"/>
          </p:cNvPicPr>
          <p:nvPr/>
        </p:nvPicPr>
        <p:blipFill>
          <a:blip r:embed="rId3"/>
          <a:stretch>
            <a:fillRect/>
          </a:stretch>
        </p:blipFill>
        <p:spPr>
          <a:xfrm>
            <a:off x="7555929" y="2524848"/>
            <a:ext cx="4414308" cy="2207154"/>
          </a:xfrm>
          <a:prstGeom prst="rect">
            <a:avLst/>
          </a:prstGeom>
        </p:spPr>
      </p:pic>
    </p:spTree>
    <p:extLst>
      <p:ext uri="{BB962C8B-B14F-4D97-AF65-F5344CB8AC3E}">
        <p14:creationId xmlns:p14="http://schemas.microsoft.com/office/powerpoint/2010/main" val="1549888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Entity IDs</a:t>
            </a:r>
            <a:endParaRPr lang="en-US" dirty="0"/>
          </a:p>
        </p:txBody>
      </p:sp>
      <p:sp>
        <p:nvSpPr>
          <p:cNvPr id="3" name="Content Placeholder 2"/>
          <p:cNvSpPr>
            <a:spLocks noGrp="1"/>
          </p:cNvSpPr>
          <p:nvPr>
            <p:ph idx="1"/>
          </p:nvPr>
        </p:nvSpPr>
        <p:spPr/>
        <p:txBody>
          <a:bodyPr/>
          <a:lstStyle/>
          <a:p>
            <a:r>
              <a:rPr lang="en-US" dirty="0" smtClean="0"/>
              <a:t>Example: before the simulation starts we agree, simulation-wide, on the following arbitrary numbers.  Here are simple possibilities:</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63285805"/>
              </p:ext>
            </p:extLst>
          </p:nvPr>
        </p:nvGraphicFramePr>
        <p:xfrm>
          <a:off x="1750389" y="2289312"/>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smtClean="0"/>
                        <a:t>Site</a:t>
                      </a:r>
                      <a:endParaRPr lang="en-US" dirty="0"/>
                    </a:p>
                  </a:txBody>
                  <a:tcPr marL="121920" marR="121920"/>
                </a:tc>
                <a:tc>
                  <a:txBody>
                    <a:bodyPr/>
                    <a:lstStyle/>
                    <a:p>
                      <a:r>
                        <a:rPr lang="en-US" dirty="0" smtClean="0"/>
                        <a:t>Number</a:t>
                      </a:r>
                      <a:endParaRPr lang="en-US" dirty="0"/>
                    </a:p>
                  </a:txBody>
                  <a:tcPr marL="121920" marR="121920"/>
                </a:tc>
                <a:extLst>
                  <a:ext uri="{0D108BD9-81ED-4DB2-BD59-A6C34878D82A}">
                    <a16:rowId xmlns:a16="http://schemas.microsoft.com/office/drawing/2014/main" val="10000"/>
                  </a:ext>
                </a:extLst>
              </a:tr>
              <a:tr h="370840">
                <a:tc>
                  <a:txBody>
                    <a:bodyPr/>
                    <a:lstStyle/>
                    <a:p>
                      <a:r>
                        <a:rPr lang="en-US" dirty="0" smtClean="0"/>
                        <a:t>China Lake</a:t>
                      </a:r>
                      <a:endParaRPr lang="en-US" dirty="0"/>
                    </a:p>
                  </a:txBody>
                  <a:tcPr marL="121920" marR="121920"/>
                </a:tc>
                <a:tc>
                  <a:txBody>
                    <a:bodyPr/>
                    <a:lstStyle/>
                    <a:p>
                      <a:r>
                        <a:rPr lang="en-US" dirty="0" smtClean="0"/>
                        <a:t>42</a:t>
                      </a:r>
                      <a:endParaRPr lang="en-US" dirty="0"/>
                    </a:p>
                  </a:txBody>
                  <a:tcPr marL="121920" marR="121920"/>
                </a:tc>
                <a:extLst>
                  <a:ext uri="{0D108BD9-81ED-4DB2-BD59-A6C34878D82A}">
                    <a16:rowId xmlns:a16="http://schemas.microsoft.com/office/drawing/2014/main" val="10001"/>
                  </a:ext>
                </a:extLst>
              </a:tr>
              <a:tr h="370840">
                <a:tc>
                  <a:txBody>
                    <a:bodyPr/>
                    <a:lstStyle/>
                    <a:p>
                      <a:r>
                        <a:rPr lang="en-US" dirty="0" smtClean="0"/>
                        <a:t>Norfolk</a:t>
                      </a:r>
                      <a:endParaRPr lang="en-US" dirty="0"/>
                    </a:p>
                  </a:txBody>
                  <a:tcPr marL="121920" marR="121920"/>
                </a:tc>
                <a:tc>
                  <a:txBody>
                    <a:bodyPr/>
                    <a:lstStyle/>
                    <a:p>
                      <a:r>
                        <a:rPr lang="en-US" dirty="0" smtClean="0"/>
                        <a:t>17</a:t>
                      </a:r>
                      <a:endParaRPr lang="en-US" dirty="0"/>
                    </a:p>
                  </a:txBody>
                  <a:tcPr marL="121920" marR="121920"/>
                </a:tc>
                <a:extLst>
                  <a:ext uri="{0D108BD9-81ED-4DB2-BD59-A6C34878D82A}">
                    <a16:rowId xmlns:a16="http://schemas.microsoft.com/office/drawing/2014/main" val="10002"/>
                  </a:ext>
                </a:extLst>
              </a:tr>
              <a:tr h="370840">
                <a:tc>
                  <a:txBody>
                    <a:bodyPr/>
                    <a:lstStyle/>
                    <a:p>
                      <a:r>
                        <a:rPr lang="en-US" dirty="0" smtClean="0"/>
                        <a:t>Orlando</a:t>
                      </a:r>
                      <a:endParaRPr lang="en-US" dirty="0"/>
                    </a:p>
                  </a:txBody>
                  <a:tcPr marL="121920" marR="121920"/>
                </a:tc>
                <a:tc>
                  <a:txBody>
                    <a:bodyPr/>
                    <a:lstStyle/>
                    <a:p>
                      <a:r>
                        <a:rPr lang="en-US" dirty="0" smtClean="0"/>
                        <a:t>23</a:t>
                      </a:r>
                      <a:endParaRPr lang="en-US" dirty="0"/>
                    </a:p>
                  </a:txBody>
                  <a:tcPr marL="121920" marR="12192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86020468"/>
              </p:ext>
            </p:extLst>
          </p:nvPr>
        </p:nvGraphicFramePr>
        <p:xfrm>
          <a:off x="1742660" y="4270512"/>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smtClean="0"/>
                        <a:t>Application</a:t>
                      </a:r>
                      <a:endParaRPr lang="en-US" dirty="0"/>
                    </a:p>
                  </a:txBody>
                  <a:tcPr marL="121920" marR="121920"/>
                </a:tc>
                <a:tc>
                  <a:txBody>
                    <a:bodyPr/>
                    <a:lstStyle/>
                    <a:p>
                      <a:r>
                        <a:rPr lang="en-US" dirty="0" smtClean="0"/>
                        <a:t>Number</a:t>
                      </a:r>
                      <a:endParaRPr lang="en-US" dirty="0"/>
                    </a:p>
                  </a:txBody>
                  <a:tcPr marL="121920" marR="121920"/>
                </a:tc>
                <a:extLst>
                  <a:ext uri="{0D108BD9-81ED-4DB2-BD59-A6C34878D82A}">
                    <a16:rowId xmlns:a16="http://schemas.microsoft.com/office/drawing/2014/main" val="10000"/>
                  </a:ext>
                </a:extLst>
              </a:tr>
              <a:tr h="370840">
                <a:tc>
                  <a:txBody>
                    <a:bodyPr/>
                    <a:lstStyle/>
                    <a:p>
                      <a:r>
                        <a:rPr lang="en-US" baseline="0" dirty="0" err="1" smtClean="0"/>
                        <a:t>YoYoDyne</a:t>
                      </a:r>
                      <a:r>
                        <a:rPr lang="en-US" baseline="0" dirty="0" smtClean="0"/>
                        <a:t> M1A2 Simulator</a:t>
                      </a:r>
                      <a:endParaRPr lang="en-US" dirty="0"/>
                    </a:p>
                  </a:txBody>
                  <a:tcPr marL="121920" marR="121920"/>
                </a:tc>
                <a:tc>
                  <a:txBody>
                    <a:bodyPr/>
                    <a:lstStyle/>
                    <a:p>
                      <a:r>
                        <a:rPr lang="en-US" dirty="0" smtClean="0"/>
                        <a:t>112</a:t>
                      </a:r>
                      <a:endParaRPr lang="en-US" dirty="0"/>
                    </a:p>
                  </a:txBody>
                  <a:tcPr marL="121920" marR="121920"/>
                </a:tc>
                <a:extLst>
                  <a:ext uri="{0D108BD9-81ED-4DB2-BD59-A6C34878D82A}">
                    <a16:rowId xmlns:a16="http://schemas.microsoft.com/office/drawing/2014/main" val="10001"/>
                  </a:ext>
                </a:extLst>
              </a:tr>
              <a:tr h="370840">
                <a:tc>
                  <a:txBody>
                    <a:bodyPr/>
                    <a:lstStyle/>
                    <a:p>
                      <a:r>
                        <a:rPr lang="en-US" dirty="0" smtClean="0"/>
                        <a:t>ACME UCAV Simulator</a:t>
                      </a:r>
                      <a:endParaRPr lang="en-US" dirty="0"/>
                    </a:p>
                  </a:txBody>
                  <a:tcPr marL="121920" marR="121920"/>
                </a:tc>
                <a:tc>
                  <a:txBody>
                    <a:bodyPr/>
                    <a:lstStyle/>
                    <a:p>
                      <a:r>
                        <a:rPr lang="en-US" dirty="0" smtClean="0"/>
                        <a:t>417</a:t>
                      </a:r>
                      <a:endParaRPr lang="en-US" dirty="0"/>
                    </a:p>
                  </a:txBody>
                  <a:tcPr marL="121920" marR="121920"/>
                </a:tc>
                <a:extLst>
                  <a:ext uri="{0D108BD9-81ED-4DB2-BD59-A6C34878D82A}">
                    <a16:rowId xmlns:a16="http://schemas.microsoft.com/office/drawing/2014/main" val="10002"/>
                  </a:ext>
                </a:extLst>
              </a:tr>
              <a:tr h="370840">
                <a:tc>
                  <a:txBody>
                    <a:bodyPr/>
                    <a:lstStyle/>
                    <a:p>
                      <a:r>
                        <a:rPr lang="en-US" dirty="0" smtClean="0"/>
                        <a:t>JCATS</a:t>
                      </a:r>
                      <a:endParaRPr lang="en-US" dirty="0"/>
                    </a:p>
                  </a:txBody>
                  <a:tcPr marL="121920" marR="121920"/>
                </a:tc>
                <a:tc>
                  <a:txBody>
                    <a:bodyPr/>
                    <a:lstStyle/>
                    <a:p>
                      <a:r>
                        <a:rPr lang="en-US" dirty="0" smtClean="0"/>
                        <a:t>512</a:t>
                      </a:r>
                      <a:endParaRPr lang="en-US" dirty="0"/>
                    </a:p>
                  </a:txBody>
                  <a:tcPr marL="121920" marR="12192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96503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IDs</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24</a:t>
            </a:fld>
            <a:endParaRPr lang="en-US"/>
          </a:p>
        </p:txBody>
      </p:sp>
      <p:pic>
        <p:nvPicPr>
          <p:cNvPr id="5" name="Picture 4"/>
          <p:cNvPicPr>
            <a:picLocks noChangeAspect="1"/>
          </p:cNvPicPr>
          <p:nvPr/>
        </p:nvPicPr>
        <p:blipFill>
          <a:blip r:embed="rId3"/>
          <a:stretch>
            <a:fillRect/>
          </a:stretch>
        </p:blipFill>
        <p:spPr>
          <a:xfrm>
            <a:off x="614164" y="2320514"/>
            <a:ext cx="1390273" cy="1042705"/>
          </a:xfrm>
          <a:prstGeom prst="rect">
            <a:avLst/>
          </a:prstGeom>
          <a:ln>
            <a:solidFill>
              <a:srgbClr val="4F81BD"/>
            </a:solidFill>
          </a:ln>
        </p:spPr>
      </p:pic>
      <p:pic>
        <p:nvPicPr>
          <p:cNvPr id="7" name="Content Placeholder 21"/>
          <p:cNvPicPr>
            <a:picLocks noChangeAspect="1"/>
          </p:cNvPicPr>
          <p:nvPr/>
        </p:nvPicPr>
        <p:blipFill>
          <a:blip r:embed="rId4"/>
          <a:srcRect t="13161" b="13161"/>
          <a:stretch>
            <a:fillRect/>
          </a:stretch>
        </p:blipFill>
        <p:spPr bwMode="auto">
          <a:xfrm>
            <a:off x="3556001" y="914400"/>
            <a:ext cx="5413828" cy="2233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cxnSp>
        <p:nvCxnSpPr>
          <p:cNvPr id="8" name="Straight Arrow Connector 7"/>
          <p:cNvCxnSpPr/>
          <p:nvPr/>
        </p:nvCxnSpPr>
        <p:spPr>
          <a:xfrm flipV="1">
            <a:off x="2056361" y="2743200"/>
            <a:ext cx="2138268" cy="5072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7213601" y="2438402"/>
            <a:ext cx="2443231" cy="106902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4127" y="3528597"/>
            <a:ext cx="2776722" cy="1200329"/>
          </a:xfrm>
          <a:prstGeom prst="rect">
            <a:avLst/>
          </a:prstGeom>
          <a:noFill/>
        </p:spPr>
        <p:txBody>
          <a:bodyPr wrap="none" rtlCol="0">
            <a:spAutoFit/>
          </a:bodyPr>
          <a:lstStyle/>
          <a:p>
            <a:r>
              <a:rPr lang="en-US" sz="2400" dirty="0" smtClean="0"/>
              <a:t>Tank Simulator</a:t>
            </a:r>
          </a:p>
          <a:p>
            <a:r>
              <a:rPr lang="en-US" sz="2400" dirty="0" smtClean="0"/>
              <a:t>EID: (42, 112, 18) </a:t>
            </a:r>
          </a:p>
          <a:p>
            <a:r>
              <a:rPr lang="en-US" sz="2400" dirty="0" smtClean="0"/>
              <a:t>EID: (42, 112, 19)</a:t>
            </a:r>
            <a:endParaRPr lang="en-US" sz="2400" dirty="0"/>
          </a:p>
        </p:txBody>
      </p:sp>
      <p:sp>
        <p:nvSpPr>
          <p:cNvPr id="11" name="TextBox 10"/>
          <p:cNvSpPr txBox="1"/>
          <p:nvPr/>
        </p:nvSpPr>
        <p:spPr>
          <a:xfrm>
            <a:off x="8025996" y="3841853"/>
            <a:ext cx="2635401" cy="830997"/>
          </a:xfrm>
          <a:prstGeom prst="rect">
            <a:avLst/>
          </a:prstGeom>
          <a:noFill/>
        </p:spPr>
        <p:txBody>
          <a:bodyPr wrap="none" rtlCol="0">
            <a:spAutoFit/>
          </a:bodyPr>
          <a:lstStyle/>
          <a:p>
            <a:r>
              <a:rPr lang="en-US" sz="2400" dirty="0" smtClean="0"/>
              <a:t>Helicopter</a:t>
            </a:r>
          </a:p>
          <a:p>
            <a:r>
              <a:rPr lang="en-US" sz="2400" dirty="0" smtClean="0"/>
              <a:t>EID: (</a:t>
            </a:r>
            <a:r>
              <a:rPr lang="en-US" sz="2400" dirty="0"/>
              <a:t>17, 417, </a:t>
            </a:r>
            <a:r>
              <a:rPr lang="en-US" sz="2400" dirty="0" smtClean="0"/>
              <a:t>18)</a:t>
            </a:r>
            <a:endParaRPr lang="en-US" sz="2400" dirty="0"/>
          </a:p>
        </p:txBody>
      </p:sp>
      <p:cxnSp>
        <p:nvCxnSpPr>
          <p:cNvPr id="12" name="Straight Arrow Connector 11"/>
          <p:cNvCxnSpPr/>
          <p:nvPr/>
        </p:nvCxnSpPr>
        <p:spPr>
          <a:xfrm flipV="1">
            <a:off x="2056361" y="1706882"/>
            <a:ext cx="6076719" cy="8737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020718" y="4815407"/>
            <a:ext cx="4071949" cy="1200329"/>
          </a:xfrm>
          <a:prstGeom prst="rect">
            <a:avLst/>
          </a:prstGeom>
          <a:noFill/>
        </p:spPr>
        <p:txBody>
          <a:bodyPr wrap="none" rtlCol="0">
            <a:spAutoFit/>
          </a:bodyPr>
          <a:lstStyle/>
          <a:p>
            <a:r>
              <a:rPr lang="en-US" sz="2400" b="1" dirty="0" smtClean="0"/>
              <a:t>ACME (417) simulator at </a:t>
            </a:r>
          </a:p>
          <a:p>
            <a:r>
              <a:rPr lang="en-US" sz="2400" b="1" dirty="0" smtClean="0"/>
              <a:t>Norfolk (17) </a:t>
            </a:r>
            <a:r>
              <a:rPr lang="en-US" sz="2400" b="1" dirty="0"/>
              <a:t> </a:t>
            </a:r>
            <a:r>
              <a:rPr lang="en-US" sz="2400" b="1" dirty="0" smtClean="0"/>
              <a:t>controls a </a:t>
            </a:r>
          </a:p>
          <a:p>
            <a:r>
              <a:rPr lang="en-US" sz="2400" b="1" dirty="0" smtClean="0"/>
              <a:t>Helicopter (entity 18)</a:t>
            </a:r>
            <a:endParaRPr lang="en-US" sz="2400" b="1" dirty="0"/>
          </a:p>
        </p:txBody>
      </p:sp>
      <p:sp>
        <p:nvSpPr>
          <p:cNvPr id="16" name="TextBox 15"/>
          <p:cNvSpPr txBox="1"/>
          <p:nvPr/>
        </p:nvSpPr>
        <p:spPr>
          <a:xfrm>
            <a:off x="464127" y="4894304"/>
            <a:ext cx="4846198" cy="1200329"/>
          </a:xfrm>
          <a:prstGeom prst="rect">
            <a:avLst/>
          </a:prstGeom>
          <a:noFill/>
        </p:spPr>
        <p:txBody>
          <a:bodyPr wrap="none" rtlCol="0">
            <a:spAutoFit/>
          </a:bodyPr>
          <a:lstStyle/>
          <a:p>
            <a:r>
              <a:rPr lang="en-US" sz="2400" b="1" dirty="0" err="1" smtClean="0"/>
              <a:t>YoYoDyne</a:t>
            </a:r>
            <a:r>
              <a:rPr lang="en-US" sz="2400" b="1" dirty="0" smtClean="0"/>
              <a:t> simulator (112) at </a:t>
            </a:r>
          </a:p>
          <a:p>
            <a:r>
              <a:rPr lang="en-US" sz="2400" b="1" dirty="0" smtClean="0"/>
              <a:t>China </a:t>
            </a:r>
            <a:r>
              <a:rPr lang="en-US" sz="2400" b="1" dirty="0"/>
              <a:t>Lake  </a:t>
            </a:r>
            <a:r>
              <a:rPr lang="en-US" sz="2400" b="1" dirty="0" smtClean="0"/>
              <a:t>(42) controls two </a:t>
            </a:r>
          </a:p>
          <a:p>
            <a:r>
              <a:rPr lang="en-US" sz="2400" b="1" dirty="0" smtClean="0"/>
              <a:t>distinct tanks, 18 and 19</a:t>
            </a:r>
            <a:endParaRPr lang="en-US" sz="2400" b="1" dirty="0"/>
          </a:p>
        </p:txBody>
      </p:sp>
      <p:pic>
        <p:nvPicPr>
          <p:cNvPr id="19" name="Picture 18"/>
          <p:cNvPicPr>
            <a:picLocks noChangeAspect="1"/>
          </p:cNvPicPr>
          <p:nvPr/>
        </p:nvPicPr>
        <p:blipFill>
          <a:blip r:embed="rId3"/>
          <a:stretch>
            <a:fillRect/>
          </a:stretch>
        </p:blipFill>
        <p:spPr>
          <a:xfrm>
            <a:off x="9762541" y="3125604"/>
            <a:ext cx="1390273" cy="1042705"/>
          </a:xfrm>
          <a:prstGeom prst="rect">
            <a:avLst/>
          </a:prstGeom>
          <a:ln>
            <a:solidFill>
              <a:srgbClr val="4F81BD"/>
            </a:solidFill>
          </a:ln>
        </p:spPr>
      </p:pic>
    </p:spTree>
    <p:extLst>
      <p:ext uri="{BB962C8B-B14F-4D97-AF65-F5344CB8AC3E}">
        <p14:creationId xmlns:p14="http://schemas.microsoft.com/office/powerpoint/2010/main" val="3076430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Entity Type</a:t>
            </a:r>
            <a:endParaRPr lang="en-US" dirty="0"/>
          </a:p>
        </p:txBody>
      </p:sp>
      <p:sp>
        <p:nvSpPr>
          <p:cNvPr id="3" name="Content Placeholder 2"/>
          <p:cNvSpPr>
            <a:spLocks noGrp="1"/>
          </p:cNvSpPr>
          <p:nvPr>
            <p:ph idx="1"/>
          </p:nvPr>
        </p:nvSpPr>
        <p:spPr/>
        <p:txBody>
          <a:bodyPr/>
          <a:lstStyle/>
          <a:p>
            <a:r>
              <a:rPr lang="en-US" sz="3600" dirty="0" smtClean="0"/>
              <a:t>We may need some other information. What if we want to draw this entity? We need to know what kind of entity this is—a tank, a helicopter, a ship?</a:t>
            </a:r>
          </a:p>
          <a:p>
            <a:r>
              <a:rPr lang="en-US" sz="3600" dirty="0" smtClean="0"/>
              <a:t>This is done via a field called the </a:t>
            </a:r>
            <a:r>
              <a:rPr lang="en-US" sz="3600" i="1" dirty="0" smtClean="0"/>
              <a:t>Entity Type</a:t>
            </a:r>
            <a:r>
              <a:rPr lang="en-US" sz="3600" dirty="0" smtClean="0"/>
              <a:t>, which in turn depends on a SISO document called the “</a:t>
            </a:r>
            <a:r>
              <a:rPr lang="en-US" sz="3600" dirty="0"/>
              <a:t>Enumeration and Bit Encoded </a:t>
            </a:r>
            <a:r>
              <a:rPr lang="en-US" sz="3600" dirty="0" smtClean="0"/>
              <a:t>Values” (EBV).</a:t>
            </a:r>
          </a:p>
          <a:p>
            <a:r>
              <a:rPr lang="en-US" sz="3600" dirty="0" smtClean="0"/>
              <a:t>The EBV document is a long listing of standardized record values that lets us identify military hardware.</a:t>
            </a:r>
            <a:endParaRPr lang="en-US" sz="36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25</a:t>
            </a:fld>
            <a:endParaRPr lang="en-US"/>
          </a:p>
        </p:txBody>
      </p:sp>
    </p:spTree>
    <p:extLst>
      <p:ext uri="{BB962C8B-B14F-4D97-AF65-F5344CB8AC3E}">
        <p14:creationId xmlns:p14="http://schemas.microsoft.com/office/powerpoint/2010/main" val="4177017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Type</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26</a:t>
            </a:fld>
            <a:endParaRPr lang="en-US"/>
          </a:p>
        </p:txBody>
      </p:sp>
      <p:sp>
        <p:nvSpPr>
          <p:cNvPr id="6" name="TextBox 5"/>
          <p:cNvSpPr txBox="1"/>
          <p:nvPr/>
        </p:nvSpPr>
        <p:spPr>
          <a:xfrm>
            <a:off x="406400" y="1524000"/>
            <a:ext cx="3451185" cy="3046988"/>
          </a:xfrm>
          <a:prstGeom prst="rect">
            <a:avLst/>
          </a:prstGeom>
          <a:noFill/>
        </p:spPr>
        <p:txBody>
          <a:bodyPr wrap="none" rtlCol="0">
            <a:spAutoFit/>
          </a:bodyPr>
          <a:lstStyle/>
          <a:p>
            <a:r>
              <a:rPr lang="en-US" sz="2400" b="1" dirty="0" smtClean="0"/>
              <a:t>{</a:t>
            </a:r>
          </a:p>
          <a:p>
            <a:r>
              <a:rPr lang="en-US" sz="2400" b="1" dirty="0" smtClean="0"/>
              <a:t>  Kind: 1 (entity)</a:t>
            </a:r>
          </a:p>
          <a:p>
            <a:r>
              <a:rPr lang="en-US" sz="2400" b="1" dirty="0"/>
              <a:t> </a:t>
            </a:r>
            <a:r>
              <a:rPr lang="en-US" sz="2400" b="1" dirty="0" smtClean="0"/>
              <a:t> Domain: 1 (Land)</a:t>
            </a:r>
          </a:p>
          <a:p>
            <a:r>
              <a:rPr lang="en-US" sz="2400" b="1" dirty="0" smtClean="0"/>
              <a:t>  Country: 225 (US) </a:t>
            </a:r>
          </a:p>
          <a:p>
            <a:r>
              <a:rPr lang="en-US" sz="2400" b="1" dirty="0" smtClean="0"/>
              <a:t>  Category: 1 (Tank)</a:t>
            </a:r>
          </a:p>
          <a:p>
            <a:r>
              <a:rPr lang="en-US" sz="2400" b="1" dirty="0" smtClean="0"/>
              <a:t>  Subcategory:1 (M1)</a:t>
            </a:r>
          </a:p>
          <a:p>
            <a:r>
              <a:rPr lang="en-US" sz="2400" b="1" dirty="0" smtClean="0"/>
              <a:t>  Specific: 6  (M1A2)</a:t>
            </a:r>
          </a:p>
          <a:p>
            <a:r>
              <a:rPr lang="en-US" sz="2400" b="1" dirty="0"/>
              <a:t>}</a:t>
            </a:r>
          </a:p>
        </p:txBody>
      </p:sp>
      <p:sp>
        <p:nvSpPr>
          <p:cNvPr id="7" name="Equal 6"/>
          <p:cNvSpPr/>
          <p:nvPr/>
        </p:nvSpPr>
        <p:spPr>
          <a:xfrm>
            <a:off x="4357636" y="2667000"/>
            <a:ext cx="1625600" cy="10668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1" y="2209800"/>
            <a:ext cx="5086626" cy="1993900"/>
          </a:xfrm>
          <a:prstGeom prst="rect">
            <a:avLst/>
          </a:prstGeom>
        </p:spPr>
      </p:pic>
      <p:sp>
        <p:nvSpPr>
          <p:cNvPr id="9" name="TextBox 8"/>
          <p:cNvSpPr txBox="1"/>
          <p:nvPr/>
        </p:nvSpPr>
        <p:spPr>
          <a:xfrm>
            <a:off x="407200" y="4666973"/>
            <a:ext cx="11328283" cy="1569660"/>
          </a:xfrm>
          <a:prstGeom prst="rect">
            <a:avLst/>
          </a:prstGeom>
          <a:noFill/>
        </p:spPr>
        <p:txBody>
          <a:bodyPr wrap="square" rtlCol="0">
            <a:spAutoFit/>
          </a:bodyPr>
          <a:lstStyle/>
          <a:p>
            <a:r>
              <a:rPr lang="en-US" sz="2400" dirty="0" smtClean="0"/>
              <a:t>Whenever a DIS message has an entity type record with the above settings </a:t>
            </a:r>
          </a:p>
          <a:p>
            <a:r>
              <a:rPr lang="en-US" sz="2400" dirty="0" smtClean="0"/>
              <a:t>we know it’s referring to an M1A2 tank. What the numbers are doesn’t matter, as long as </a:t>
            </a:r>
            <a:r>
              <a:rPr lang="en-US" sz="2400" i="1" dirty="0" smtClean="0"/>
              <a:t>all</a:t>
            </a:r>
            <a:r>
              <a:rPr lang="en-US" sz="2400" dirty="0" smtClean="0"/>
              <a:t> participants agree on what they mean. SISO maintains the master list of arbitrary numbers, called the EBV document.</a:t>
            </a:r>
            <a:endParaRPr lang="en-US" sz="2400" dirty="0"/>
          </a:p>
        </p:txBody>
      </p:sp>
    </p:spTree>
    <p:extLst>
      <p:ext uri="{BB962C8B-B14F-4D97-AF65-F5344CB8AC3E}">
        <p14:creationId xmlns:p14="http://schemas.microsoft.com/office/powerpoint/2010/main" val="2148236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Type From EBV Document</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27</a:t>
            </a:fld>
            <a:endParaRPr lang="en-US"/>
          </a:p>
        </p:txBody>
      </p:sp>
      <p:pic>
        <p:nvPicPr>
          <p:cNvPr id="5" name="Picture 4"/>
          <p:cNvPicPr>
            <a:picLocks noChangeAspect="1"/>
          </p:cNvPicPr>
          <p:nvPr/>
        </p:nvPicPr>
        <p:blipFill>
          <a:blip r:embed="rId3"/>
          <a:stretch>
            <a:fillRect/>
          </a:stretch>
        </p:blipFill>
        <p:spPr>
          <a:xfrm>
            <a:off x="1168400" y="1092200"/>
            <a:ext cx="9838267" cy="4673600"/>
          </a:xfrm>
          <a:prstGeom prst="rect">
            <a:avLst/>
          </a:prstGeom>
        </p:spPr>
      </p:pic>
    </p:spTree>
    <p:extLst>
      <p:ext uri="{BB962C8B-B14F-4D97-AF65-F5344CB8AC3E}">
        <p14:creationId xmlns:p14="http://schemas.microsoft.com/office/powerpoint/2010/main" val="83536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Type and EBV Values</a:t>
            </a:r>
            <a:endParaRPr lang="en-US" dirty="0"/>
          </a:p>
        </p:txBody>
      </p:sp>
      <p:sp>
        <p:nvSpPr>
          <p:cNvPr id="3" name="Content Placeholder 2"/>
          <p:cNvSpPr>
            <a:spLocks noGrp="1"/>
          </p:cNvSpPr>
          <p:nvPr>
            <p:ph idx="1"/>
          </p:nvPr>
        </p:nvSpPr>
        <p:spPr>
          <a:xfrm>
            <a:off x="593061" y="1053389"/>
            <a:ext cx="10936330" cy="5139593"/>
          </a:xfrm>
        </p:spPr>
        <p:txBody>
          <a:bodyPr/>
          <a:lstStyle/>
          <a:p>
            <a:r>
              <a:rPr lang="en-US" dirty="0" smtClean="0"/>
              <a:t>The EBV document has gone through many versions as new hardware has been added. An important checkpoint for consistency: all participants in the simulation </a:t>
            </a:r>
            <a:r>
              <a:rPr lang="en-US" i="1" dirty="0" smtClean="0"/>
              <a:t>should</a:t>
            </a:r>
            <a:r>
              <a:rPr lang="en-US" dirty="0" smtClean="0"/>
              <a:t> agree on the current </a:t>
            </a:r>
            <a:r>
              <a:rPr lang="en-US" dirty="0"/>
              <a:t>version </a:t>
            </a:r>
            <a:r>
              <a:rPr lang="en-US" dirty="0" smtClean="0"/>
              <a:t>of EBV document being used.</a:t>
            </a:r>
          </a:p>
          <a:p>
            <a:r>
              <a:rPr lang="en-US" dirty="0" smtClean="0"/>
              <a:t>In reality this can sometimes be hard; some simulations have not been updated to reflect new EBV documents, and sometimes those implementing a simulation simply make up numbers, and </a:t>
            </a:r>
            <a:r>
              <a:rPr lang="en-US" i="1" dirty="0" smtClean="0"/>
              <a:t>no</a:t>
            </a:r>
            <a:r>
              <a:rPr lang="en-US" dirty="0" smtClean="0"/>
              <a:t> simulation implements all entities in the EBV.</a:t>
            </a:r>
          </a:p>
          <a:p>
            <a:r>
              <a:rPr lang="en-US" dirty="0" smtClean="0"/>
              <a:t>You may need a gateway such as Joint Simulation Bus (JBUS) to act as a “shim” connection between simulations and change entity type values to match what is expected. The gateway can rewrite the entity type values in the PDUs to force them to match expectations.</a:t>
            </a:r>
            <a:endParaRPr lang="en-US" dirty="0"/>
          </a:p>
          <a:p>
            <a:r>
              <a:rPr lang="en-US" dirty="0" smtClean="0"/>
              <a:t>The EBV enumerations are also often used in HLA RPR-FOM and in TENA.</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28</a:t>
            </a:fld>
            <a:endParaRPr lang="en-US"/>
          </a:p>
        </p:txBody>
      </p:sp>
    </p:spTree>
    <p:extLst>
      <p:ext uri="{BB962C8B-B14F-4D97-AF65-F5344CB8AC3E}">
        <p14:creationId xmlns:p14="http://schemas.microsoft.com/office/powerpoint/2010/main" val="2536872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43487" y="2295939"/>
            <a:ext cx="4674319" cy="4100345"/>
          </a:xfrm>
          <a:prstGeom prst="rect">
            <a:avLst/>
          </a:prstGeom>
        </p:spPr>
      </p:pic>
      <p:sp>
        <p:nvSpPr>
          <p:cNvPr id="2" name="Title 1"/>
          <p:cNvSpPr>
            <a:spLocks noGrp="1"/>
          </p:cNvSpPr>
          <p:nvPr>
            <p:ph type="title"/>
          </p:nvPr>
        </p:nvSpPr>
        <p:spPr/>
        <p:txBody>
          <a:bodyPr/>
          <a:lstStyle/>
          <a:p>
            <a:r>
              <a:rPr lang="en-US" dirty="0" smtClean="0"/>
              <a:t>Entity State PDU: Position</a:t>
            </a:r>
            <a:endParaRPr lang="en-US" dirty="0"/>
          </a:p>
        </p:txBody>
      </p:sp>
      <p:sp>
        <p:nvSpPr>
          <p:cNvPr id="3" name="Content Placeholder 2"/>
          <p:cNvSpPr>
            <a:spLocks noGrp="1"/>
          </p:cNvSpPr>
          <p:nvPr>
            <p:ph idx="1"/>
          </p:nvPr>
        </p:nvSpPr>
        <p:spPr>
          <a:xfrm>
            <a:off x="593061" y="1053389"/>
            <a:ext cx="10928351" cy="1879546"/>
          </a:xfrm>
        </p:spPr>
        <p:txBody>
          <a:bodyPr/>
          <a:lstStyle/>
          <a:p>
            <a:r>
              <a:rPr lang="en-US" dirty="0" smtClean="0"/>
              <a:t>What does it mean if we say an entity is at (x, y, z)? This has no meaning without a coordinate system. We need to agree on one, and where the origin is.</a:t>
            </a:r>
          </a:p>
          <a:p>
            <a:r>
              <a:rPr lang="en-US" dirty="0" smtClean="0"/>
              <a:t>DIS chose to use a </a:t>
            </a:r>
            <a:r>
              <a:rPr lang="en-US" dirty="0"/>
              <a:t>C</a:t>
            </a:r>
            <a:r>
              <a:rPr lang="en-US" dirty="0" smtClean="0"/>
              <a:t>artesian, geocentric coordinate system because</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29</a:t>
            </a:fld>
            <a:endParaRPr lang="en-US"/>
          </a:p>
        </p:txBody>
      </p:sp>
      <p:sp>
        <p:nvSpPr>
          <p:cNvPr id="8" name="Content Placeholder 2"/>
          <p:cNvSpPr txBox="1">
            <a:spLocks/>
          </p:cNvSpPr>
          <p:nvPr/>
        </p:nvSpPr>
        <p:spPr bwMode="auto">
          <a:xfrm>
            <a:off x="1127940" y="2492113"/>
            <a:ext cx="5715548" cy="187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dirty="0" smtClean="0"/>
              <a:t>It’s easy to convert from that  to other coordinate systems,  such as geodetic</a:t>
            </a:r>
          </a:p>
          <a:p>
            <a:pPr marL="0" indent="0">
              <a:buNone/>
            </a:pPr>
            <a:r>
              <a:rPr lang="en-US" dirty="0" smtClean="0"/>
              <a:t>(latitude, longitude, altitude) or military</a:t>
            </a:r>
          </a:p>
          <a:p>
            <a:pPr marL="0" indent="0">
              <a:buNone/>
            </a:pPr>
            <a:r>
              <a:rPr lang="en-US" dirty="0" smtClean="0"/>
              <a:t>Systems such as MGRS.</a:t>
            </a:r>
            <a:endParaRPr lang="en-US" dirty="0"/>
          </a:p>
        </p:txBody>
      </p:sp>
    </p:spTree>
    <p:extLst>
      <p:ext uri="{BB962C8B-B14F-4D97-AF65-F5344CB8AC3E}">
        <p14:creationId xmlns:p14="http://schemas.microsoft.com/office/powerpoint/2010/main" val="2555321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a:xfrm>
            <a:off x="593061" y="1132901"/>
            <a:ext cx="10928351" cy="4890211"/>
          </a:xfrm>
        </p:spPr>
        <p:txBody>
          <a:bodyPr/>
          <a:lstStyle/>
          <a:p>
            <a:r>
              <a:rPr lang="en-US" dirty="0" smtClean="0"/>
              <a:t>What</a:t>
            </a:r>
            <a:r>
              <a:rPr lang="en-US" dirty="0"/>
              <a:t> </a:t>
            </a:r>
            <a:r>
              <a:rPr lang="en-US" dirty="0" smtClean="0"/>
              <a:t>is distributed simulation?  Scaling from isolated networks to the Web.</a:t>
            </a:r>
          </a:p>
          <a:p>
            <a:r>
              <a:rPr lang="en-US" dirty="0" smtClean="0"/>
              <a:t>Military modeling &amp; simulation, distributed simulation standards, interoperability</a:t>
            </a:r>
          </a:p>
          <a:p>
            <a:r>
              <a:rPr lang="en-US" dirty="0" smtClean="0"/>
              <a:t>Underlying TCP/IP network requirements common to all distributed simulations</a:t>
            </a:r>
          </a:p>
          <a:p>
            <a:r>
              <a:rPr lang="en-US" dirty="0" smtClean="0"/>
              <a:t>DIS: goals, design principles, basic structure, Entity State PDUs explained</a:t>
            </a:r>
          </a:p>
          <a:p>
            <a:r>
              <a:rPr lang="en-US" dirty="0" smtClean="0"/>
              <a:t>DIS: distributed identification of all participants, Entity Types and Entity IDs</a:t>
            </a:r>
          </a:p>
          <a:p>
            <a:r>
              <a:rPr lang="en-US" dirty="0" smtClean="0"/>
              <a:t>DIS: tracks and Coordinate Systems, real time clocks, packet PDUS, code APIs</a:t>
            </a:r>
          </a:p>
          <a:p>
            <a:r>
              <a:rPr lang="en-US" dirty="0" smtClean="0"/>
              <a:t>DIS: collisions, shooting, Dead Reckoning, Smoothing, visual synchronization</a:t>
            </a:r>
          </a:p>
          <a:p>
            <a:r>
              <a:rPr lang="en-US" dirty="0"/>
              <a:t>DIS </a:t>
            </a:r>
            <a:r>
              <a:rPr lang="en-US" dirty="0" smtClean="0"/>
              <a:t>and Open-DIS: DIS standard development, ongoing implementation efforts</a:t>
            </a:r>
          </a:p>
          <a:p>
            <a:r>
              <a:rPr lang="en-US" dirty="0" smtClean="0"/>
              <a:t>Resources and References for further activity, including latest software builds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a:t>
            </a:fld>
            <a:endParaRPr lang="en-US"/>
          </a:p>
        </p:txBody>
      </p:sp>
    </p:spTree>
    <p:extLst>
      <p:ext uri="{BB962C8B-B14F-4D97-AF65-F5344CB8AC3E}">
        <p14:creationId xmlns:p14="http://schemas.microsoft.com/office/powerpoint/2010/main" val="4048016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Coordinate Systems</a:t>
            </a:r>
            <a:endParaRPr lang="en-US" dirty="0"/>
          </a:p>
        </p:txBody>
      </p:sp>
      <p:sp>
        <p:nvSpPr>
          <p:cNvPr id="3" name="Content Placeholder 2"/>
          <p:cNvSpPr>
            <a:spLocks noGrp="1"/>
          </p:cNvSpPr>
          <p:nvPr>
            <p:ph idx="1"/>
          </p:nvPr>
        </p:nvSpPr>
        <p:spPr>
          <a:xfrm>
            <a:off x="593062" y="1130679"/>
            <a:ext cx="5931376" cy="4812921"/>
          </a:xfrm>
        </p:spPr>
        <p:txBody>
          <a:bodyPr/>
          <a:lstStyle/>
          <a:p>
            <a:r>
              <a:rPr lang="en-US" dirty="0" smtClean="0"/>
              <a:t>Very often simulations set up a local, flat-plane coordinate system at a point tangent to a point on the earth’s surface, using that for local physics movement. When ESPDU is actually sent, local coordinates are changed back to the global coordinate system. The SEDRIS SRM package can do all the math.</a:t>
            </a:r>
          </a:p>
          <a:p>
            <a:r>
              <a:rPr lang="en-US" dirty="0" smtClean="0"/>
              <a:t>Nobody will ever agree on which way the local coordinate system axes should point for all simulations.</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30</a:t>
            </a:fld>
            <a:endParaRPr lang="en-US"/>
          </a:p>
        </p:txBody>
      </p:sp>
      <p:pic>
        <p:nvPicPr>
          <p:cNvPr id="6" name="Picture 5"/>
          <p:cNvPicPr>
            <a:picLocks noChangeAspect="1"/>
          </p:cNvPicPr>
          <p:nvPr/>
        </p:nvPicPr>
        <p:blipFill>
          <a:blip r:embed="rId3"/>
          <a:stretch>
            <a:fillRect/>
          </a:stretch>
        </p:blipFill>
        <p:spPr>
          <a:xfrm>
            <a:off x="6768185" y="942852"/>
            <a:ext cx="5423815" cy="5214998"/>
          </a:xfrm>
          <a:prstGeom prst="rect">
            <a:avLst/>
          </a:prstGeom>
        </p:spPr>
      </p:pic>
    </p:spTree>
    <p:extLst>
      <p:ext uri="{BB962C8B-B14F-4D97-AF65-F5344CB8AC3E}">
        <p14:creationId xmlns:p14="http://schemas.microsoft.com/office/powerpoint/2010/main" val="431939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 Systems</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31</a:t>
            </a:fld>
            <a:endParaRPr lang="en-US"/>
          </a:p>
        </p:txBody>
      </p:sp>
      <p:sp>
        <p:nvSpPr>
          <p:cNvPr id="12" name="TextBox 11"/>
          <p:cNvSpPr txBox="1"/>
          <p:nvPr/>
        </p:nvSpPr>
        <p:spPr>
          <a:xfrm>
            <a:off x="205726" y="907346"/>
            <a:ext cx="11984810" cy="1569660"/>
          </a:xfrm>
          <a:prstGeom prst="rect">
            <a:avLst/>
          </a:prstGeom>
          <a:noFill/>
        </p:spPr>
        <p:txBody>
          <a:bodyPr wrap="square" rtlCol="0">
            <a:spAutoFit/>
          </a:bodyPr>
          <a:lstStyle/>
          <a:p>
            <a:r>
              <a:rPr lang="en-US" sz="2400" dirty="0" smtClean="0"/>
              <a:t>A local Cartesian coordinate system origin is set at {</a:t>
            </a:r>
            <a:r>
              <a:rPr lang="en-US" sz="2400" dirty="0" err="1" smtClean="0"/>
              <a:t>lat</a:t>
            </a:r>
            <a:r>
              <a:rPr lang="en-US" sz="2400" dirty="0" smtClean="0"/>
              <a:t>, </a:t>
            </a:r>
            <a:r>
              <a:rPr lang="en-US" sz="2400" dirty="0" err="1" smtClean="0"/>
              <a:t>lon</a:t>
            </a:r>
            <a:r>
              <a:rPr lang="en-US" sz="2400" dirty="0" smtClean="0"/>
              <a:t>, alt}. The simulation </a:t>
            </a:r>
          </a:p>
          <a:p>
            <a:r>
              <a:rPr lang="en-US" sz="2400" dirty="0" smtClean="0"/>
              <a:t>does all calculations and movement in this coordinate system, because </a:t>
            </a:r>
            <a:r>
              <a:rPr lang="en-US" sz="2400" dirty="0"/>
              <a:t>it’s </a:t>
            </a:r>
            <a:r>
              <a:rPr lang="en-US" sz="2400" dirty="0" smtClean="0"/>
              <a:t>convenient.  Before sending entity information out in a DIS ESPDU, convert from local to geocentric (DIS) coordinates:</a:t>
            </a:r>
            <a:endParaRPr lang="en-US" sz="2400" dirty="0"/>
          </a:p>
        </p:txBody>
      </p:sp>
      <p:sp>
        <p:nvSpPr>
          <p:cNvPr id="33" name="TextBox 32"/>
          <p:cNvSpPr txBox="1"/>
          <p:nvPr/>
        </p:nvSpPr>
        <p:spPr>
          <a:xfrm>
            <a:off x="564818" y="5512261"/>
            <a:ext cx="5502404" cy="830997"/>
          </a:xfrm>
          <a:prstGeom prst="rect">
            <a:avLst/>
          </a:prstGeom>
          <a:noFill/>
        </p:spPr>
        <p:txBody>
          <a:bodyPr wrap="none" rtlCol="0">
            <a:spAutoFit/>
          </a:bodyPr>
          <a:lstStyle/>
          <a:p>
            <a:r>
              <a:rPr lang="en-US" sz="2400" dirty="0" smtClean="0"/>
              <a:t>Local coordinate system origin at</a:t>
            </a:r>
          </a:p>
          <a:p>
            <a:r>
              <a:rPr lang="en-US" sz="2400" dirty="0" err="1" smtClean="0"/>
              <a:t>lat</a:t>
            </a:r>
            <a:r>
              <a:rPr lang="en-US" sz="2400" dirty="0" smtClean="0"/>
              <a:t> 43.21, </a:t>
            </a:r>
            <a:r>
              <a:rPr lang="en-US" sz="2400" dirty="0" err="1" smtClean="0"/>
              <a:t>lon</a:t>
            </a:r>
            <a:r>
              <a:rPr lang="en-US" sz="2400" dirty="0" smtClean="0"/>
              <a:t> 78.12, alt 120m, WGS 84</a:t>
            </a:r>
            <a:endParaRPr lang="en-US" sz="2400" dirty="0"/>
          </a:p>
        </p:txBody>
      </p:sp>
      <p:grpSp>
        <p:nvGrpSpPr>
          <p:cNvPr id="8" name="Group 7"/>
          <p:cNvGrpSpPr/>
          <p:nvPr/>
        </p:nvGrpSpPr>
        <p:grpSpPr>
          <a:xfrm>
            <a:off x="617689" y="2420749"/>
            <a:ext cx="6326671" cy="3677384"/>
            <a:chOff x="237909" y="2207458"/>
            <a:chExt cx="6700807" cy="3890676"/>
          </a:xfrm>
        </p:grpSpPr>
        <p:sp>
          <p:nvSpPr>
            <p:cNvPr id="28" name="Rectangle 27"/>
            <p:cNvSpPr/>
            <p:nvPr/>
          </p:nvSpPr>
          <p:spPr bwMode="auto">
            <a:xfrm>
              <a:off x="415190" y="2302355"/>
              <a:ext cx="5826356" cy="3326007"/>
            </a:xfrm>
            <a:prstGeom prst="rect">
              <a:avLst/>
            </a:prstGeom>
            <a:solidFill>
              <a:schemeClr val="accent1"/>
            </a:solidFill>
            <a:ln w="9525" cap="flat" cmpd="sng" algn="ctr">
              <a:solidFill>
                <a:schemeClr val="tx1"/>
              </a:solidFill>
              <a:prstDash val="solid"/>
              <a:miter lim="800000"/>
              <a:headEnd type="none" w="med" len="med"/>
              <a:tailEnd type="none" w="med" len="med"/>
            </a:ln>
            <a:effectLst/>
            <a:scene3d>
              <a:camera prst="perspectiveFront">
                <a:rot lat="19800000" lon="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grpSp>
          <p:nvGrpSpPr>
            <p:cNvPr id="5" name="Group 4"/>
            <p:cNvGrpSpPr/>
            <p:nvPr/>
          </p:nvGrpSpPr>
          <p:grpSpPr>
            <a:xfrm>
              <a:off x="237909" y="2207458"/>
              <a:ext cx="6700807" cy="3890676"/>
              <a:chOff x="354749" y="1994235"/>
              <a:chExt cx="6700807" cy="3890676"/>
            </a:xfrm>
          </p:grpSpPr>
          <p:sp>
            <p:nvSpPr>
              <p:cNvPr id="11" name="TextBox 10"/>
              <p:cNvSpPr txBox="1"/>
              <p:nvPr/>
            </p:nvSpPr>
            <p:spPr>
              <a:xfrm>
                <a:off x="5727231" y="5300135"/>
                <a:ext cx="1328325" cy="584776"/>
              </a:xfrm>
              <a:prstGeom prst="rect">
                <a:avLst/>
              </a:prstGeom>
              <a:noFill/>
            </p:spPr>
            <p:txBody>
              <a:bodyPr wrap="square" rtlCol="0">
                <a:spAutoFit/>
              </a:bodyPr>
              <a:lstStyle/>
              <a:p>
                <a:r>
                  <a:rPr lang="en-US" dirty="0" smtClean="0">
                    <a:solidFill>
                      <a:schemeClr val="bg1"/>
                    </a:solidFill>
                  </a:rPr>
                  <a:t>X</a:t>
                </a:r>
                <a:endParaRPr lang="en-US" dirty="0">
                  <a:solidFill>
                    <a:schemeClr val="bg1"/>
                  </a:solidFill>
                </a:endParaRPr>
              </a:p>
            </p:txBody>
          </p:sp>
          <p:pic>
            <p:nvPicPr>
              <p:cNvPr id="29" name="Picture 28" descr="Tank-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471" y="2968587"/>
                <a:ext cx="1088440" cy="816329"/>
              </a:xfrm>
              <a:prstGeom prst="rect">
                <a:avLst/>
              </a:prstGeom>
            </p:spPr>
          </p:pic>
          <p:cxnSp>
            <p:nvCxnSpPr>
              <p:cNvPr id="30" name="Straight Arrow Connector 29"/>
              <p:cNvCxnSpPr/>
              <p:nvPr/>
            </p:nvCxnSpPr>
            <p:spPr bwMode="auto">
              <a:xfrm flipV="1">
                <a:off x="362755" y="1994235"/>
                <a:ext cx="381088" cy="32806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1" name="Straight Arrow Connector 30"/>
              <p:cNvCxnSpPr/>
              <p:nvPr/>
            </p:nvCxnSpPr>
            <p:spPr bwMode="auto">
              <a:xfrm>
                <a:off x="362755" y="5274835"/>
                <a:ext cx="6411139" cy="18531"/>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2" name="Straight Arrow Connector 31"/>
              <p:cNvCxnSpPr/>
              <p:nvPr/>
            </p:nvCxnSpPr>
            <p:spPr bwMode="auto">
              <a:xfrm flipV="1">
                <a:off x="354749" y="3465074"/>
                <a:ext cx="8006" cy="1820917"/>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34" name="TextBox 33"/>
              <p:cNvSpPr txBox="1"/>
              <p:nvPr/>
            </p:nvSpPr>
            <p:spPr>
              <a:xfrm>
                <a:off x="4858300" y="4654681"/>
                <a:ext cx="1631376" cy="584776"/>
              </a:xfrm>
              <a:prstGeom prst="rect">
                <a:avLst/>
              </a:prstGeom>
              <a:noFill/>
            </p:spPr>
            <p:txBody>
              <a:bodyPr wrap="none" rtlCol="0">
                <a:spAutoFit/>
              </a:bodyPr>
              <a:lstStyle/>
              <a:p>
                <a:r>
                  <a:rPr lang="en-US" dirty="0" smtClean="0"/>
                  <a:t>z (East)</a:t>
                </a:r>
                <a:endParaRPr lang="en-US" dirty="0"/>
              </a:p>
            </p:txBody>
          </p:sp>
          <p:sp>
            <p:nvSpPr>
              <p:cNvPr id="35" name="TextBox 34"/>
              <p:cNvSpPr txBox="1"/>
              <p:nvPr/>
            </p:nvSpPr>
            <p:spPr>
              <a:xfrm>
                <a:off x="627273" y="2306888"/>
                <a:ext cx="1875835" cy="584775"/>
              </a:xfrm>
              <a:prstGeom prst="rect">
                <a:avLst/>
              </a:prstGeom>
              <a:noFill/>
            </p:spPr>
            <p:txBody>
              <a:bodyPr wrap="none" rtlCol="0">
                <a:spAutoFit/>
              </a:bodyPr>
              <a:lstStyle/>
              <a:p>
                <a:r>
                  <a:rPr lang="en-US" dirty="0" smtClean="0"/>
                  <a:t>y (North)</a:t>
                </a:r>
                <a:endParaRPr lang="en-US" dirty="0"/>
              </a:p>
            </p:txBody>
          </p:sp>
        </p:grpSp>
      </p:grpSp>
      <p:sp>
        <p:nvSpPr>
          <p:cNvPr id="36" name="TextBox 35"/>
          <p:cNvSpPr txBox="1"/>
          <p:nvPr/>
        </p:nvSpPr>
        <p:spPr>
          <a:xfrm>
            <a:off x="6613446" y="2474875"/>
            <a:ext cx="5578554" cy="3847207"/>
          </a:xfrm>
          <a:prstGeom prst="rect">
            <a:avLst/>
          </a:prstGeom>
          <a:noFill/>
        </p:spPr>
        <p:txBody>
          <a:bodyPr wrap="square" rtlCol="0">
            <a:spAutoFit/>
          </a:bodyPr>
          <a:lstStyle/>
          <a:p>
            <a:r>
              <a:rPr lang="en-US" sz="2400" dirty="0" smtClean="0"/>
              <a:t>Entity position can be expressed in:</a:t>
            </a:r>
          </a:p>
          <a:p>
            <a:endParaRPr lang="en-US" sz="2400" dirty="0" smtClean="0"/>
          </a:p>
          <a:p>
            <a:r>
              <a:rPr lang="en-US" sz="2000" dirty="0" smtClean="0">
                <a:solidFill>
                  <a:schemeClr val="accent1"/>
                </a:solidFill>
              </a:rPr>
              <a:t>Local:        (10, 10, 1.4)</a:t>
            </a:r>
          </a:p>
          <a:p>
            <a:r>
              <a:rPr lang="en-US" sz="2000" dirty="0" smtClean="0">
                <a:solidFill>
                  <a:srgbClr val="008000"/>
                </a:solidFill>
              </a:rPr>
              <a:t>Geodetic:   43.21001 N, 78.12012W, 1.4</a:t>
            </a:r>
          </a:p>
          <a:p>
            <a:r>
              <a:rPr lang="en-US" sz="2000" dirty="0" smtClean="0">
                <a:solidFill>
                  <a:schemeClr val="tx2"/>
                </a:solidFill>
              </a:rPr>
              <a:t>UTM: Zone 44N, 266061E, 4788172N, 1.4M</a:t>
            </a:r>
          </a:p>
          <a:p>
            <a:r>
              <a:rPr lang="en-US" sz="2000" dirty="0" smtClean="0">
                <a:solidFill>
                  <a:srgbClr val="FF0000"/>
                </a:solidFill>
              </a:rPr>
              <a:t>DIS:          958506.1, 455637.2, 4344627.4</a:t>
            </a:r>
          </a:p>
          <a:p>
            <a:endParaRPr lang="en-US" sz="2000" dirty="0">
              <a:solidFill>
                <a:srgbClr val="FF0000"/>
              </a:solidFill>
            </a:endParaRPr>
          </a:p>
          <a:p>
            <a:r>
              <a:rPr lang="en-US" sz="2400" i="1" dirty="0" smtClean="0">
                <a:solidFill>
                  <a:srgbClr val="FF0000"/>
                </a:solidFill>
              </a:rPr>
              <a:t>We have enough information to convert</a:t>
            </a:r>
          </a:p>
          <a:p>
            <a:r>
              <a:rPr lang="en-US" sz="2400" i="1" dirty="0">
                <a:solidFill>
                  <a:srgbClr val="FF0000"/>
                </a:solidFill>
              </a:rPr>
              <a:t>f</a:t>
            </a:r>
            <a:r>
              <a:rPr lang="en-US" sz="2400" i="1" dirty="0" smtClean="0">
                <a:solidFill>
                  <a:srgbClr val="FF0000"/>
                </a:solidFill>
              </a:rPr>
              <a:t>rom one coordinate system to another,</a:t>
            </a:r>
          </a:p>
          <a:p>
            <a:r>
              <a:rPr lang="en-US" sz="2400" i="1" dirty="0" smtClean="0">
                <a:solidFill>
                  <a:srgbClr val="FF0000"/>
                </a:solidFill>
              </a:rPr>
              <a:t>if local coordinate system origin known.</a:t>
            </a:r>
          </a:p>
          <a:p>
            <a:r>
              <a:rPr lang="en-US" sz="2400" i="1" dirty="0" smtClean="0">
                <a:solidFill>
                  <a:srgbClr val="FF0000"/>
                </a:solidFill>
              </a:rPr>
              <a:t>Trusted validated algorithms necessary.</a:t>
            </a:r>
            <a:endParaRPr lang="en-US" sz="2400" dirty="0" smtClean="0">
              <a:solidFill>
                <a:srgbClr val="FF0000"/>
              </a:solidFill>
            </a:endParaRPr>
          </a:p>
        </p:txBody>
      </p:sp>
      <p:sp>
        <p:nvSpPr>
          <p:cNvPr id="20" name="Rectangle 19"/>
          <p:cNvSpPr/>
          <p:nvPr/>
        </p:nvSpPr>
        <p:spPr>
          <a:xfrm>
            <a:off x="417350" y="3253820"/>
            <a:ext cx="367408" cy="584775"/>
          </a:xfrm>
          <a:prstGeom prst="rect">
            <a:avLst/>
          </a:prstGeom>
        </p:spPr>
        <p:txBody>
          <a:bodyPr wrap="none">
            <a:spAutoFit/>
          </a:bodyPr>
          <a:lstStyle/>
          <a:p>
            <a:r>
              <a:rPr lang="en-US" dirty="0" smtClean="0"/>
              <a:t>z</a:t>
            </a:r>
            <a:endParaRPr lang="en-US" dirty="0"/>
          </a:p>
        </p:txBody>
      </p:sp>
    </p:spTree>
    <p:extLst>
      <p:ext uri="{BB962C8B-B14F-4D97-AF65-F5344CB8AC3E}">
        <p14:creationId xmlns:p14="http://schemas.microsoft.com/office/powerpoint/2010/main" val="3048463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Dead Reckoning (DR) Algorithms</a:t>
            </a:r>
            <a:endParaRPr lang="en-US" dirty="0"/>
          </a:p>
        </p:txBody>
      </p:sp>
      <p:sp>
        <p:nvSpPr>
          <p:cNvPr id="3" name="Content Placeholder 2"/>
          <p:cNvSpPr>
            <a:spLocks noGrp="1"/>
          </p:cNvSpPr>
          <p:nvPr>
            <p:ph idx="1"/>
          </p:nvPr>
        </p:nvSpPr>
        <p:spPr/>
        <p:txBody>
          <a:bodyPr/>
          <a:lstStyle/>
          <a:p>
            <a:r>
              <a:rPr lang="en-US" dirty="0" smtClean="0"/>
              <a:t>If we’re running a visual simulation, how often do we need to send ESPDUs?</a:t>
            </a:r>
          </a:p>
          <a:p>
            <a:r>
              <a:rPr lang="en-US" dirty="0" smtClean="0"/>
              <a:t>If running at frame rate, maybe about every 1/30</a:t>
            </a:r>
            <a:r>
              <a:rPr lang="en-US" baseline="30000" dirty="0" smtClean="0"/>
              <a:t>th</a:t>
            </a:r>
            <a:r>
              <a:rPr lang="en-US" dirty="0" smtClean="0"/>
              <a:t> of a second. </a:t>
            </a:r>
          </a:p>
          <a:p>
            <a:pPr lvl="1"/>
            <a:r>
              <a:rPr lang="en-US" dirty="0" smtClean="0"/>
              <a:t>If we have 500 entities in a simulation, this works out to 15,000 UDP messages per second. If you’re doing other computation on host, this will tax your CPU and network.</a:t>
            </a:r>
          </a:p>
          <a:p>
            <a:r>
              <a:rPr lang="en-US" dirty="0" smtClean="0"/>
              <a:t>Do we </a:t>
            </a:r>
            <a:r>
              <a:rPr lang="en-US" i="1" dirty="0" smtClean="0"/>
              <a:t>really</a:t>
            </a:r>
            <a:r>
              <a:rPr lang="en-US" dirty="0" smtClean="0"/>
              <a:t> need to send that fast? If we know how fast and in what direction an entity is moving, we can “dead reckon” in between receiving each ESPDU and then interpolate position to draw our entity there.</a:t>
            </a:r>
          </a:p>
          <a:p>
            <a:pPr lvl="1"/>
            <a:r>
              <a:rPr lang="en-US" dirty="0" smtClean="0"/>
              <a:t>Sure, we’re lying to the user. Got a problem with that? If our DR is wrong, we just correct our position stealthily when we get better info on the next packet. The user won’t know the difference, probably.</a:t>
            </a:r>
          </a:p>
          <a:p>
            <a:pPr lvl="1"/>
            <a:r>
              <a:rPr lang="en-US" dirty="0" smtClean="0"/>
              <a:t>Due to latency all simulation participants are a little out of sync anyway.</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32</a:t>
            </a:fld>
            <a:endParaRPr lang="en-US"/>
          </a:p>
        </p:txBody>
      </p:sp>
    </p:spTree>
    <p:extLst>
      <p:ext uri="{BB962C8B-B14F-4D97-AF65-F5344CB8AC3E}">
        <p14:creationId xmlns:p14="http://schemas.microsoft.com/office/powerpoint/2010/main" val="2426263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724960" cy="841248"/>
          </a:xfrm>
        </p:spPr>
        <p:txBody>
          <a:bodyPr/>
          <a:lstStyle/>
          <a:p>
            <a:r>
              <a:rPr lang="en-US" dirty="0" smtClean="0"/>
              <a:t>DIS: Dead Reckoning between ESPDU Snapshots</a:t>
            </a:r>
            <a:endParaRPr lang="en-US" dirty="0"/>
          </a:p>
        </p:txBody>
      </p:sp>
      <p:cxnSp>
        <p:nvCxnSpPr>
          <p:cNvPr id="5" name="Straight Arrow Connector 4"/>
          <p:cNvCxnSpPr/>
          <p:nvPr/>
        </p:nvCxnSpPr>
        <p:spPr bwMode="auto">
          <a:xfrm flipV="1">
            <a:off x="1310427" y="4066800"/>
            <a:ext cx="10564047" cy="15120"/>
          </a:xfrm>
          <a:prstGeom prst="straightConnector1">
            <a:avLst/>
          </a:prstGeom>
          <a:solidFill>
            <a:schemeClr val="accent1"/>
          </a:solidFill>
          <a:ln w="57150" cap="flat" cmpd="sng" algn="ctr">
            <a:solidFill>
              <a:schemeClr val="accent1"/>
            </a:solidFill>
            <a:prstDash val="solid"/>
            <a:miter lim="800000"/>
            <a:headEnd type="none" w="med" len="med"/>
            <a:tailEnd type="arrow"/>
          </a:ln>
          <a:effectLst/>
        </p:spPr>
      </p:cxnSp>
      <p:sp>
        <p:nvSpPr>
          <p:cNvPr id="6" name="TextBox 5"/>
          <p:cNvSpPr txBox="1"/>
          <p:nvPr/>
        </p:nvSpPr>
        <p:spPr>
          <a:xfrm>
            <a:off x="0" y="3900499"/>
            <a:ext cx="1078741" cy="584776"/>
          </a:xfrm>
          <a:prstGeom prst="rect">
            <a:avLst/>
          </a:prstGeom>
          <a:noFill/>
        </p:spPr>
        <p:txBody>
          <a:bodyPr wrap="none" rtlCol="0">
            <a:spAutoFit/>
          </a:bodyPr>
          <a:lstStyle/>
          <a:p>
            <a:r>
              <a:rPr lang="en-US" dirty="0" smtClean="0"/>
              <a:t>Time</a:t>
            </a:r>
            <a:endParaRPr lang="en-US" dirty="0"/>
          </a:p>
        </p:txBody>
      </p:sp>
      <p:cxnSp>
        <p:nvCxnSpPr>
          <p:cNvPr id="8" name="Straight Arrow Connector 7"/>
          <p:cNvCxnSpPr/>
          <p:nvPr/>
        </p:nvCxnSpPr>
        <p:spPr bwMode="auto">
          <a:xfrm flipH="1" flipV="1">
            <a:off x="1632992" y="4038832"/>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cxnSp>
        <p:nvCxnSpPr>
          <p:cNvPr id="13" name="Straight Arrow Connector 12"/>
          <p:cNvCxnSpPr/>
          <p:nvPr/>
        </p:nvCxnSpPr>
        <p:spPr bwMode="auto">
          <a:xfrm flipH="1" flipV="1">
            <a:off x="6352120" y="4113373"/>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cxnSp>
        <p:nvCxnSpPr>
          <p:cNvPr id="14" name="Straight Arrow Connector 13"/>
          <p:cNvCxnSpPr/>
          <p:nvPr/>
        </p:nvCxnSpPr>
        <p:spPr bwMode="auto">
          <a:xfrm flipH="1" flipV="1">
            <a:off x="10170329" y="4113372"/>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sp>
        <p:nvSpPr>
          <p:cNvPr id="15" name="TextBox 14"/>
          <p:cNvSpPr txBox="1"/>
          <p:nvPr/>
        </p:nvSpPr>
        <p:spPr>
          <a:xfrm>
            <a:off x="1936993" y="4582038"/>
            <a:ext cx="3019977" cy="584776"/>
          </a:xfrm>
          <a:prstGeom prst="rect">
            <a:avLst/>
          </a:prstGeom>
          <a:noFill/>
        </p:spPr>
        <p:txBody>
          <a:bodyPr wrap="none" rtlCol="0">
            <a:spAutoFit/>
          </a:bodyPr>
          <a:lstStyle/>
          <a:p>
            <a:r>
              <a:rPr lang="en-US" dirty="0" smtClean="0">
                <a:solidFill>
                  <a:srgbClr val="FF0000"/>
                </a:solidFill>
              </a:rPr>
              <a:t>ESPDU Updates</a:t>
            </a:r>
            <a:endParaRPr lang="en-US" dirty="0">
              <a:solidFill>
                <a:srgbClr val="FF0000"/>
              </a:solidFill>
            </a:endParaRPr>
          </a:p>
        </p:txBody>
      </p:sp>
      <p:pic>
        <p:nvPicPr>
          <p:cNvPr id="18" name="Picture 17"/>
          <p:cNvPicPr>
            <a:picLocks noChangeAspect="1"/>
          </p:cNvPicPr>
          <p:nvPr/>
        </p:nvPicPr>
        <p:blipFill>
          <a:blip r:embed="rId3"/>
          <a:stretch>
            <a:fillRect/>
          </a:stretch>
        </p:blipFill>
        <p:spPr>
          <a:xfrm rot="5400000">
            <a:off x="1031737" y="1081489"/>
            <a:ext cx="1545966" cy="1580320"/>
          </a:xfrm>
          <a:prstGeom prst="rect">
            <a:avLst/>
          </a:prstGeom>
        </p:spPr>
      </p:pic>
      <p:pic>
        <p:nvPicPr>
          <p:cNvPr id="19" name="Picture 18"/>
          <p:cNvPicPr>
            <a:picLocks noChangeAspect="1"/>
          </p:cNvPicPr>
          <p:nvPr/>
        </p:nvPicPr>
        <p:blipFill>
          <a:blip r:embed="rId3"/>
          <a:stretch>
            <a:fillRect/>
          </a:stretch>
        </p:blipFill>
        <p:spPr>
          <a:xfrm rot="6234158">
            <a:off x="5267017" y="1082706"/>
            <a:ext cx="1545966" cy="1580320"/>
          </a:xfrm>
          <a:prstGeom prst="rect">
            <a:avLst/>
          </a:prstGeom>
        </p:spPr>
      </p:pic>
      <p:pic>
        <p:nvPicPr>
          <p:cNvPr id="20" name="Picture 19"/>
          <p:cNvPicPr>
            <a:picLocks noChangeAspect="1"/>
          </p:cNvPicPr>
          <p:nvPr/>
        </p:nvPicPr>
        <p:blipFill>
          <a:blip r:embed="rId3"/>
          <a:stretch>
            <a:fillRect/>
          </a:stretch>
        </p:blipFill>
        <p:spPr>
          <a:xfrm rot="7775003">
            <a:off x="9258774" y="1233889"/>
            <a:ext cx="1545966" cy="1580320"/>
          </a:xfrm>
          <a:prstGeom prst="rect">
            <a:avLst/>
          </a:prstGeom>
        </p:spPr>
      </p:pic>
      <p:cxnSp>
        <p:nvCxnSpPr>
          <p:cNvPr id="21" name="Straight Arrow Connector 20"/>
          <p:cNvCxnSpPr/>
          <p:nvPr/>
        </p:nvCxnSpPr>
        <p:spPr bwMode="auto">
          <a:xfrm flipH="1" flipV="1">
            <a:off x="2563561" y="3101670"/>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3" name="Straight Arrow Connector 22"/>
          <p:cNvCxnSpPr/>
          <p:nvPr/>
        </p:nvCxnSpPr>
        <p:spPr bwMode="auto">
          <a:xfrm flipH="1" flipV="1">
            <a:off x="3149809" y="3118007"/>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4" name="Straight Arrow Connector 23"/>
          <p:cNvCxnSpPr/>
          <p:nvPr/>
        </p:nvCxnSpPr>
        <p:spPr bwMode="auto">
          <a:xfrm flipH="1" flipV="1">
            <a:off x="3794943" y="3118007"/>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5" name="Straight Arrow Connector 24"/>
          <p:cNvCxnSpPr/>
          <p:nvPr/>
        </p:nvCxnSpPr>
        <p:spPr bwMode="auto">
          <a:xfrm flipH="1" flipV="1">
            <a:off x="4440075" y="3118006"/>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5" name="Straight Arrow Connector 34"/>
          <p:cNvCxnSpPr/>
          <p:nvPr/>
        </p:nvCxnSpPr>
        <p:spPr bwMode="auto">
          <a:xfrm flipH="1" flipV="1">
            <a:off x="5286811" y="3133124"/>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1" name="Straight Arrow Connector 30"/>
          <p:cNvCxnSpPr/>
          <p:nvPr/>
        </p:nvCxnSpPr>
        <p:spPr bwMode="auto">
          <a:xfrm flipH="1" flipV="1">
            <a:off x="7707653" y="3149461"/>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2" name="Straight Arrow Connector 31"/>
          <p:cNvCxnSpPr/>
          <p:nvPr/>
        </p:nvCxnSpPr>
        <p:spPr bwMode="auto">
          <a:xfrm flipH="1" flipV="1">
            <a:off x="8473749" y="31343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sp>
        <p:nvSpPr>
          <p:cNvPr id="39" name="TextBox 38"/>
          <p:cNvSpPr txBox="1"/>
          <p:nvPr/>
        </p:nvSpPr>
        <p:spPr>
          <a:xfrm>
            <a:off x="1271701" y="5579840"/>
            <a:ext cx="10727291" cy="400110"/>
          </a:xfrm>
          <a:prstGeom prst="rect">
            <a:avLst/>
          </a:prstGeom>
          <a:noFill/>
        </p:spPr>
        <p:txBody>
          <a:bodyPr wrap="none" rtlCol="0">
            <a:spAutoFit/>
          </a:bodyPr>
          <a:lstStyle/>
          <a:p>
            <a:r>
              <a:rPr lang="en-US" sz="2000" dirty="0" smtClean="0">
                <a:solidFill>
                  <a:schemeClr val="tx2"/>
                </a:solidFill>
              </a:rPr>
              <a:t>Aircraft position &amp; orientation updated by dead reckoning updates between ESPDU messages</a:t>
            </a:r>
            <a:endParaRPr lang="en-US" sz="2000" dirty="0">
              <a:solidFill>
                <a:schemeClr val="tx2"/>
              </a:solidFill>
            </a:endParaRPr>
          </a:p>
        </p:txBody>
      </p:sp>
      <p:sp>
        <p:nvSpPr>
          <p:cNvPr id="40" name="TextBox 39"/>
          <p:cNvSpPr txBox="1"/>
          <p:nvPr/>
        </p:nvSpPr>
        <p:spPr>
          <a:xfrm>
            <a:off x="6716602" y="4568137"/>
            <a:ext cx="1769435" cy="584776"/>
          </a:xfrm>
          <a:prstGeom prst="rect">
            <a:avLst/>
          </a:prstGeom>
          <a:noFill/>
        </p:spPr>
        <p:txBody>
          <a:bodyPr wrap="none" rtlCol="0">
            <a:spAutoFit/>
          </a:bodyPr>
          <a:lstStyle/>
          <a:p>
            <a:r>
              <a:rPr lang="en-US" dirty="0" smtClean="0">
                <a:solidFill>
                  <a:srgbClr val="FF0000"/>
                </a:solidFill>
              </a:rPr>
              <a:t>ESPDU 2</a:t>
            </a:r>
            <a:endParaRPr lang="en-US" dirty="0">
              <a:solidFill>
                <a:srgbClr val="FF0000"/>
              </a:solidFill>
            </a:endParaRPr>
          </a:p>
        </p:txBody>
      </p:sp>
      <p:sp>
        <p:nvSpPr>
          <p:cNvPr id="41" name="TextBox 40"/>
          <p:cNvSpPr txBox="1"/>
          <p:nvPr/>
        </p:nvSpPr>
        <p:spPr>
          <a:xfrm>
            <a:off x="10361010" y="4568138"/>
            <a:ext cx="1769435" cy="584776"/>
          </a:xfrm>
          <a:prstGeom prst="rect">
            <a:avLst/>
          </a:prstGeom>
          <a:noFill/>
        </p:spPr>
        <p:txBody>
          <a:bodyPr wrap="none" rtlCol="0">
            <a:spAutoFit/>
          </a:bodyPr>
          <a:lstStyle/>
          <a:p>
            <a:r>
              <a:rPr lang="en-US" dirty="0" smtClean="0">
                <a:solidFill>
                  <a:srgbClr val="FF0000"/>
                </a:solidFill>
              </a:rPr>
              <a:t>ESPDU 3</a:t>
            </a:r>
            <a:endParaRPr lang="en-US" dirty="0">
              <a:solidFill>
                <a:srgbClr val="FF0000"/>
              </a:solidFill>
            </a:endParaRPr>
          </a:p>
        </p:txBody>
      </p:sp>
      <p:cxnSp>
        <p:nvCxnSpPr>
          <p:cNvPr id="42" name="Straight Arrow Connector 41"/>
          <p:cNvCxnSpPr/>
          <p:nvPr/>
        </p:nvCxnSpPr>
        <p:spPr bwMode="auto">
          <a:xfrm flipH="1" flipV="1">
            <a:off x="9483365" y="3150678"/>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43" name="Straight Arrow Connector 42"/>
          <p:cNvCxnSpPr/>
          <p:nvPr/>
        </p:nvCxnSpPr>
        <p:spPr bwMode="auto">
          <a:xfrm flipH="1" flipV="1">
            <a:off x="10592187" y="31204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44" name="Straight Arrow Connector 43"/>
          <p:cNvCxnSpPr/>
          <p:nvPr/>
        </p:nvCxnSpPr>
        <p:spPr bwMode="auto">
          <a:xfrm flipH="1" flipV="1">
            <a:off x="11297801" y="31204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sp>
        <p:nvSpPr>
          <p:cNvPr id="3" name="TextBox 2"/>
          <p:cNvSpPr txBox="1"/>
          <p:nvPr/>
        </p:nvSpPr>
        <p:spPr>
          <a:xfrm>
            <a:off x="5410935" y="2922369"/>
            <a:ext cx="2280192" cy="584776"/>
          </a:xfrm>
          <a:prstGeom prst="rect">
            <a:avLst/>
          </a:prstGeom>
          <a:noFill/>
        </p:spPr>
        <p:txBody>
          <a:bodyPr wrap="none" rtlCol="0">
            <a:spAutoFit/>
          </a:bodyPr>
          <a:lstStyle/>
          <a:p>
            <a:r>
              <a:rPr lang="en-US" dirty="0" smtClean="0">
                <a:solidFill>
                  <a:schemeClr val="tx2"/>
                </a:solidFill>
              </a:rPr>
              <a:t>DR updates</a:t>
            </a:r>
          </a:p>
        </p:txBody>
      </p:sp>
      <p:sp>
        <p:nvSpPr>
          <p:cNvPr id="26"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33</a:t>
            </a:r>
            <a:endParaRPr lang="en-US" dirty="0"/>
          </a:p>
        </p:txBody>
      </p:sp>
      <p:sp>
        <p:nvSpPr>
          <p:cNvPr id="28" name="Oval 27"/>
          <p:cNvSpPr/>
          <p:nvPr/>
        </p:nvSpPr>
        <p:spPr bwMode="auto">
          <a:xfrm>
            <a:off x="2114670" y="1841010"/>
            <a:ext cx="61451" cy="61277"/>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sp>
        <p:nvSpPr>
          <p:cNvPr id="30" name="Oval 29"/>
          <p:cNvSpPr/>
          <p:nvPr/>
        </p:nvSpPr>
        <p:spPr bwMode="auto">
          <a:xfrm>
            <a:off x="6331474" y="1925451"/>
            <a:ext cx="61451" cy="61277"/>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sp>
        <p:nvSpPr>
          <p:cNvPr id="33" name="Oval 32"/>
          <p:cNvSpPr/>
          <p:nvPr/>
        </p:nvSpPr>
        <p:spPr bwMode="auto">
          <a:xfrm>
            <a:off x="10257015" y="2193896"/>
            <a:ext cx="61451" cy="61277"/>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charset="0"/>
            </a:endParaRPr>
          </a:p>
        </p:txBody>
      </p:sp>
    </p:spTree>
    <p:extLst>
      <p:ext uri="{BB962C8B-B14F-4D97-AF65-F5344CB8AC3E}">
        <p14:creationId xmlns:p14="http://schemas.microsoft.com/office/powerpoint/2010/main" val="3004777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Dead Reckoning</a:t>
            </a:r>
            <a:endParaRPr lang="en-US" dirty="0"/>
          </a:p>
        </p:txBody>
      </p:sp>
      <p:sp>
        <p:nvSpPr>
          <p:cNvPr id="3" name="Content Placeholder 2"/>
          <p:cNvSpPr>
            <a:spLocks noGrp="1"/>
          </p:cNvSpPr>
          <p:nvPr>
            <p:ph idx="1"/>
          </p:nvPr>
        </p:nvSpPr>
        <p:spPr/>
        <p:txBody>
          <a:bodyPr/>
          <a:lstStyle/>
          <a:p>
            <a:r>
              <a:rPr lang="en-US" sz="3200" dirty="0" smtClean="0"/>
              <a:t>What DR algorithm is best? (… wait for it…)</a:t>
            </a:r>
          </a:p>
          <a:p>
            <a:r>
              <a:rPr lang="en-US" sz="3200" i="1" dirty="0" smtClean="0"/>
              <a:t>It depends! </a:t>
            </a:r>
            <a:r>
              <a:rPr lang="en-US" sz="3200" dirty="0" smtClean="0"/>
              <a:t>In some situations we might want to include acceleration or angular velocity, but not in others. The ESPDU sender specifies what DR algorithm to use.</a:t>
            </a:r>
          </a:p>
          <a:p>
            <a:endParaRPr lang="en-US" sz="3200" dirty="0" smtClean="0"/>
          </a:p>
          <a:p>
            <a:r>
              <a:rPr lang="en-US" sz="3200" dirty="0" smtClean="0"/>
              <a:t>The sender can also perform its own DR to determine what the recipients are seeing. If the sender decides the clients are probably wrong in their guess about where the entity is, it can issue another ESPDU with better location information.</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34</a:t>
            </a:fld>
            <a:endParaRPr lang="en-US"/>
          </a:p>
        </p:txBody>
      </p:sp>
    </p:spTree>
    <p:extLst>
      <p:ext uri="{BB962C8B-B14F-4D97-AF65-F5344CB8AC3E}">
        <p14:creationId xmlns:p14="http://schemas.microsoft.com/office/powerpoint/2010/main" val="1857089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8090164" cy="841248"/>
          </a:xfrm>
        </p:spPr>
        <p:txBody>
          <a:bodyPr/>
          <a:lstStyle/>
          <a:p>
            <a:r>
              <a:rPr lang="en-US" dirty="0" smtClean="0"/>
              <a:t>Dead Reckoning (DR), Smoothing, Synchronization</a:t>
            </a:r>
            <a:endParaRPr lang="en-US" dirty="0"/>
          </a:p>
        </p:txBody>
      </p:sp>
      <p:sp>
        <p:nvSpPr>
          <p:cNvPr id="3" name="Content Placeholder 2"/>
          <p:cNvSpPr>
            <a:spLocks noGrp="1"/>
          </p:cNvSpPr>
          <p:nvPr>
            <p:ph idx="1"/>
          </p:nvPr>
        </p:nvSpPr>
        <p:spPr>
          <a:xfrm>
            <a:off x="593061" y="1053389"/>
            <a:ext cx="11089117" cy="4890211"/>
          </a:xfrm>
        </p:spPr>
        <p:txBody>
          <a:bodyPr/>
          <a:lstStyle/>
          <a:p>
            <a:r>
              <a:rPr lang="en-US" b="1" dirty="0" smtClean="0"/>
              <a:t>Dead Reckoning (DR) </a:t>
            </a:r>
            <a:r>
              <a:rPr lang="en-US" dirty="0" smtClean="0"/>
              <a:t>is projection of entity location based on last received timestamp, position and vector-based velocities/accelerations.</a:t>
            </a:r>
          </a:p>
          <a:p>
            <a:pPr lvl="1"/>
            <a:r>
              <a:rPr lang="en-US" dirty="0" smtClean="0"/>
              <a:t>Enables recipients to more accurately estimate entity state in-between PDU updates.</a:t>
            </a:r>
          </a:p>
          <a:p>
            <a:pPr lvl="1"/>
            <a:r>
              <a:rPr lang="en-US" dirty="0" smtClean="0"/>
              <a:t>Enables senders to more accurately estimate when to send more-frequent updates.</a:t>
            </a:r>
          </a:p>
          <a:p>
            <a:r>
              <a:rPr lang="en-US" b="1" dirty="0" smtClean="0"/>
              <a:t>Smoothing</a:t>
            </a:r>
            <a:r>
              <a:rPr lang="en-US" dirty="0" smtClean="0"/>
              <a:t> is a recipient-presentation technique for handling dropped packets.</a:t>
            </a:r>
          </a:p>
          <a:p>
            <a:pPr lvl="1"/>
            <a:r>
              <a:rPr lang="en-US" dirty="0" smtClean="0"/>
              <a:t>Avoid sudden jerky jumps in motion, instead interpolate from prior estimate to new state.</a:t>
            </a:r>
          </a:p>
          <a:p>
            <a:pPr lvl="1"/>
            <a:r>
              <a:rPr lang="en-US" dirty="0" smtClean="0"/>
              <a:t>No need to improperly distract user with corrective actions when recovery is satisfactory.</a:t>
            </a:r>
          </a:p>
          <a:p>
            <a:r>
              <a:rPr lang="en-US" b="1" dirty="0" smtClean="0"/>
              <a:t>Synchronization</a:t>
            </a:r>
            <a:r>
              <a:rPr lang="en-US" dirty="0" smtClean="0"/>
              <a:t> among multiple players is a blend of capabilities.</a:t>
            </a:r>
          </a:p>
          <a:p>
            <a:pPr lvl="1"/>
            <a:r>
              <a:rPr lang="en-US" dirty="0" smtClean="0"/>
              <a:t>Networking monitoring and management, simulation management, logging, etc.</a:t>
            </a:r>
          </a:p>
          <a:p>
            <a:pPr lvl="1"/>
            <a:r>
              <a:rPr lang="en-US" dirty="0" smtClean="0"/>
              <a:t>Measurable metric: is a “fair fight” taking place among distributed participants?</a:t>
            </a:r>
          </a:p>
          <a:p>
            <a:endParaRPr lang="en-US" dirty="0"/>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35</a:t>
            </a:r>
            <a:endParaRPr lang="en-US" dirty="0"/>
          </a:p>
        </p:txBody>
      </p:sp>
    </p:spTree>
    <p:extLst>
      <p:ext uri="{BB962C8B-B14F-4D97-AF65-F5344CB8AC3E}">
        <p14:creationId xmlns:p14="http://schemas.microsoft.com/office/powerpoint/2010/main" val="2086551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848" y="0"/>
            <a:ext cx="8279652" cy="841248"/>
          </a:xfrm>
        </p:spPr>
        <p:txBody>
          <a:bodyPr/>
          <a:lstStyle/>
          <a:p>
            <a:r>
              <a:rPr lang="en-US" dirty="0" smtClean="0"/>
              <a:t>DIS: “keeping it real” with less throughput required</a:t>
            </a:r>
            <a:endParaRPr lang="en-US" dirty="0"/>
          </a:p>
        </p:txBody>
      </p:sp>
      <p:sp>
        <p:nvSpPr>
          <p:cNvPr id="3" name="Content Placeholder 2"/>
          <p:cNvSpPr>
            <a:spLocks noGrp="1"/>
          </p:cNvSpPr>
          <p:nvPr>
            <p:ph idx="1"/>
          </p:nvPr>
        </p:nvSpPr>
        <p:spPr>
          <a:xfrm>
            <a:off x="593061" y="1040689"/>
            <a:ext cx="10928351" cy="5195011"/>
          </a:xfrm>
        </p:spPr>
        <p:txBody>
          <a:bodyPr/>
          <a:lstStyle/>
          <a:p>
            <a:r>
              <a:rPr lang="en-US" dirty="0" smtClean="0"/>
              <a:t>Dead Reckoning (DR) algorithms use projected trajectory information (such as linear or rotational velocities and accelerations to compute how often network updates need to be sent.  Helpful for quiet and intensely active intervals.</a:t>
            </a:r>
          </a:p>
          <a:p>
            <a:endParaRPr lang="en-US" dirty="0" smtClean="0"/>
          </a:p>
          <a:p>
            <a:r>
              <a:rPr lang="en-US" dirty="0" smtClean="0"/>
              <a:t>Visual smoothing techniques hide when packets are dropped or arrive late.  Entity display smoothly interpolates to the correct location and direction, avoiding distracting jumps that do not correctly represent behavior anyway.</a:t>
            </a:r>
          </a:p>
          <a:p>
            <a:endParaRPr lang="en-US" dirty="0"/>
          </a:p>
          <a:p>
            <a:r>
              <a:rPr lang="en-US" dirty="0" smtClean="0"/>
              <a:t>Having each individual entity “honorably compute” whether collisions occurred takes advantage of highest fidelity information with least computation, avoiding expensive time delays and greater inaccuracies of server-based adjudications.</a:t>
            </a:r>
          </a:p>
          <a:p>
            <a:endParaRPr lang="en-US" dirty="0"/>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36</a:t>
            </a:r>
            <a:endParaRPr lang="en-US" dirty="0"/>
          </a:p>
        </p:txBody>
      </p:sp>
    </p:spTree>
    <p:extLst>
      <p:ext uri="{BB962C8B-B14F-4D97-AF65-F5344CB8AC3E}">
        <p14:creationId xmlns:p14="http://schemas.microsoft.com/office/powerpoint/2010/main" val="3076552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Learning About the World and Heartbeat</a:t>
            </a:r>
            <a:endParaRPr lang="en-US" dirty="0"/>
          </a:p>
        </p:txBody>
      </p:sp>
      <p:sp>
        <p:nvSpPr>
          <p:cNvPr id="3" name="Content Placeholder 2"/>
          <p:cNvSpPr>
            <a:spLocks noGrp="1"/>
          </p:cNvSpPr>
          <p:nvPr>
            <p:ph idx="1"/>
          </p:nvPr>
        </p:nvSpPr>
        <p:spPr>
          <a:xfrm>
            <a:off x="593061" y="1053389"/>
            <a:ext cx="10928351" cy="5343255"/>
          </a:xfrm>
        </p:spPr>
        <p:txBody>
          <a:bodyPr/>
          <a:lstStyle/>
          <a:p>
            <a:r>
              <a:rPr lang="en-US" dirty="0" smtClean="0"/>
              <a:t>If we run a DIS simulation, how do we learn about all other entities in the world?</a:t>
            </a:r>
          </a:p>
          <a:p>
            <a:pPr lvl="1"/>
            <a:r>
              <a:rPr lang="en-US" dirty="0" smtClean="0"/>
              <a:t>One design possibility is to use a master server. Instead, the designers chose for DIS to be peer-to-peer; there is no central server, and hosts talk to one another directly.</a:t>
            </a:r>
          </a:p>
          <a:p>
            <a:pPr lvl="1"/>
            <a:r>
              <a:rPr lang="en-US" dirty="0" smtClean="0"/>
              <a:t>Discovery process is both essential for interaction and potentially overwhelming for large virtual environments.</a:t>
            </a:r>
          </a:p>
          <a:p>
            <a:r>
              <a:rPr lang="en-US" dirty="0" smtClean="0"/>
              <a:t>In DIS essentially all we have to do is listen for ESPDUs. New-entity ESPDUs contain what we need to know: entity type, location, velocity, orientation. This is simple and avoids a single point of failure, making configuration easier. </a:t>
            </a:r>
          </a:p>
          <a:p>
            <a:pPr lvl="1"/>
            <a:r>
              <a:rPr lang="en-US" dirty="0" smtClean="0"/>
              <a:t>There are also Simulation Management PDUs for announcing arrival, removal, etc.</a:t>
            </a:r>
          </a:p>
          <a:p>
            <a:r>
              <a:rPr lang="en-US" dirty="0"/>
              <a:t>To make this work, every entity </a:t>
            </a:r>
            <a:r>
              <a:rPr lang="en-US" dirty="0" smtClean="0"/>
              <a:t>must periodically </a:t>
            </a:r>
            <a:r>
              <a:rPr lang="en-US" dirty="0"/>
              <a:t>send </a:t>
            </a:r>
            <a:r>
              <a:rPr lang="en-US" dirty="0" smtClean="0"/>
              <a:t>a time-stamped </a:t>
            </a:r>
            <a:r>
              <a:rPr lang="en-US" dirty="0"/>
              <a:t>ESPDU even if its state hasn’t changed. This is called a </a:t>
            </a:r>
            <a:r>
              <a:rPr lang="en-US" i="1" dirty="0" smtClean="0"/>
              <a:t>heartbeat. </a:t>
            </a:r>
            <a:r>
              <a:rPr lang="en-US" dirty="0" smtClean="0"/>
              <a:t>Policy from DIS spec: usually entities must send an ESPDU at least once every five seconds.</a:t>
            </a:r>
          </a:p>
          <a:p>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37</a:t>
            </a:fld>
            <a:endParaRPr lang="en-US"/>
          </a:p>
        </p:txBody>
      </p:sp>
    </p:spTree>
    <p:extLst>
      <p:ext uri="{BB962C8B-B14F-4D97-AF65-F5344CB8AC3E}">
        <p14:creationId xmlns:p14="http://schemas.microsoft.com/office/powerpoint/2010/main" val="831956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Timestamp and out-of-order arrival</a:t>
            </a:r>
            <a:endParaRPr lang="en-US" dirty="0"/>
          </a:p>
        </p:txBody>
      </p:sp>
      <p:sp>
        <p:nvSpPr>
          <p:cNvPr id="3" name="Content Placeholder 2"/>
          <p:cNvSpPr>
            <a:spLocks noGrp="1"/>
          </p:cNvSpPr>
          <p:nvPr>
            <p:ph idx="1"/>
          </p:nvPr>
        </p:nvSpPr>
        <p:spPr>
          <a:xfrm>
            <a:off x="593061" y="894365"/>
            <a:ext cx="10928351" cy="5496496"/>
          </a:xfrm>
        </p:spPr>
        <p:txBody>
          <a:bodyPr/>
          <a:lstStyle/>
          <a:p>
            <a:r>
              <a:rPr lang="en-US" dirty="0" smtClean="0"/>
              <a:t>One of the oddities of UDP is that UDP packets may be </a:t>
            </a:r>
            <a:r>
              <a:rPr lang="en-US" i="1" dirty="0" smtClean="0"/>
              <a:t>duplicated</a:t>
            </a:r>
            <a:r>
              <a:rPr lang="en-US" dirty="0" smtClean="0"/>
              <a:t> during TCP/IP routing; we send a single packet, but two might arrive nevertheless.</a:t>
            </a:r>
          </a:p>
          <a:p>
            <a:endParaRPr lang="en-US" sz="2000" dirty="0" smtClean="0"/>
          </a:p>
          <a:p>
            <a:r>
              <a:rPr lang="en-US" dirty="0" smtClean="0"/>
              <a:t>UDP packets may also arrive </a:t>
            </a:r>
            <a:r>
              <a:rPr lang="en-US" i="1" dirty="0" smtClean="0"/>
              <a:t>out of order</a:t>
            </a:r>
            <a:r>
              <a:rPr lang="en-US" dirty="0" smtClean="0"/>
              <a:t>. We send packets in order A, B, C, but they arrive in order C, A, </a:t>
            </a:r>
            <a:r>
              <a:rPr lang="en-US" dirty="0"/>
              <a:t>B ....</a:t>
            </a:r>
            <a:endParaRPr lang="en-US" dirty="0" smtClean="0"/>
          </a:p>
          <a:p>
            <a:pPr lvl="1"/>
            <a:r>
              <a:rPr lang="en-US" dirty="0" smtClean="0"/>
              <a:t>This creates problems for position updates!  How to handle? ....</a:t>
            </a:r>
          </a:p>
          <a:p>
            <a:endParaRPr lang="en-US" sz="2000" dirty="0" smtClean="0"/>
          </a:p>
          <a:p>
            <a:r>
              <a:rPr lang="en-US" dirty="0" smtClean="0"/>
              <a:t>DIS includes a </a:t>
            </a:r>
            <a:r>
              <a:rPr lang="en-US" i="1" dirty="0" smtClean="0"/>
              <a:t>timestamp</a:t>
            </a:r>
            <a:r>
              <a:rPr lang="en-US" dirty="0" smtClean="0"/>
              <a:t> </a:t>
            </a:r>
            <a:r>
              <a:rPr lang="en-US" dirty="0"/>
              <a:t>field </a:t>
            </a:r>
            <a:r>
              <a:rPr lang="en-US" dirty="0" smtClean="0"/>
              <a:t>to </a:t>
            </a:r>
            <a:r>
              <a:rPr lang="en-US" dirty="0"/>
              <a:t>detect these kinds of </a:t>
            </a:r>
            <a:r>
              <a:rPr lang="en-US" dirty="0" smtClean="0"/>
              <a:t>problems:</a:t>
            </a:r>
          </a:p>
          <a:p>
            <a:pPr lvl="1"/>
            <a:r>
              <a:rPr lang="en-US" dirty="0" smtClean="0"/>
              <a:t>The field typically represents time since the top of the hour (as common practice).</a:t>
            </a:r>
          </a:p>
          <a:p>
            <a:pPr lvl="1"/>
            <a:r>
              <a:rPr lang="en-US" dirty="0" smtClean="0"/>
              <a:t>If the next packet we receive has a timestamp before the last packet we processed, then we can discard it; it’s old information that has been obviated by new data.</a:t>
            </a:r>
          </a:p>
          <a:p>
            <a:pPr lvl="1"/>
            <a:r>
              <a:rPr lang="en-US" dirty="0" smtClean="0"/>
              <a:t>Time coordination between hosts is useful but not required.</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38</a:t>
            </a:r>
            <a:endParaRPr lang="en-US" dirty="0"/>
          </a:p>
        </p:txBody>
      </p:sp>
    </p:spTree>
    <p:extLst>
      <p:ext uri="{BB962C8B-B14F-4D97-AF65-F5344CB8AC3E}">
        <p14:creationId xmlns:p14="http://schemas.microsoft.com/office/powerpoint/2010/main" val="1229925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Timestamp and resolving ambiguity</a:t>
            </a:r>
            <a:endParaRPr lang="en-US" dirty="0"/>
          </a:p>
        </p:txBody>
      </p:sp>
      <p:sp>
        <p:nvSpPr>
          <p:cNvPr id="14" name="TextBox 13"/>
          <p:cNvSpPr txBox="1"/>
          <p:nvPr/>
        </p:nvSpPr>
        <p:spPr>
          <a:xfrm>
            <a:off x="363147" y="4474457"/>
            <a:ext cx="10712387" cy="1569660"/>
          </a:xfrm>
          <a:prstGeom prst="rect">
            <a:avLst/>
          </a:prstGeom>
          <a:noFill/>
        </p:spPr>
        <p:txBody>
          <a:bodyPr wrap="none" rtlCol="0">
            <a:spAutoFit/>
          </a:bodyPr>
          <a:lstStyle/>
          <a:p>
            <a:r>
              <a:rPr lang="en-US" dirty="0" smtClean="0"/>
              <a:t>Host A sends 1 and then 2. Host B receives 2, and then 1. </a:t>
            </a:r>
          </a:p>
          <a:p>
            <a:r>
              <a:rPr lang="en-US" dirty="0" smtClean="0"/>
              <a:t>We should discard 1, because we know it’s older than 2,</a:t>
            </a:r>
          </a:p>
          <a:p>
            <a:r>
              <a:rPr lang="en-US" dirty="0"/>
              <a:t>d</a:t>
            </a:r>
            <a:r>
              <a:rPr lang="en-US" dirty="0" smtClean="0"/>
              <a:t>ue to its older timestamp.</a:t>
            </a:r>
            <a:endParaRPr lang="en-US" dirty="0"/>
          </a:p>
        </p:txBody>
      </p:sp>
      <p:pic>
        <p:nvPicPr>
          <p:cNvPr id="11" name="Picture 10"/>
          <p:cNvPicPr>
            <a:picLocks noChangeAspect="1"/>
          </p:cNvPicPr>
          <p:nvPr/>
        </p:nvPicPr>
        <p:blipFill>
          <a:blip r:embed="rId3"/>
          <a:stretch>
            <a:fillRect/>
          </a:stretch>
        </p:blipFill>
        <p:spPr>
          <a:xfrm>
            <a:off x="8605466" y="3536046"/>
            <a:ext cx="1390273" cy="1042705"/>
          </a:xfrm>
          <a:prstGeom prst="rect">
            <a:avLst/>
          </a:prstGeom>
        </p:spPr>
      </p:pic>
      <p:pic>
        <p:nvPicPr>
          <p:cNvPr id="15" name="Picture 14"/>
          <p:cNvPicPr>
            <a:picLocks noChangeAspect="1"/>
          </p:cNvPicPr>
          <p:nvPr/>
        </p:nvPicPr>
        <p:blipFill>
          <a:blip r:embed="rId3"/>
          <a:stretch>
            <a:fillRect/>
          </a:stretch>
        </p:blipFill>
        <p:spPr>
          <a:xfrm>
            <a:off x="542902" y="1662605"/>
            <a:ext cx="1390273" cy="1042705"/>
          </a:xfrm>
          <a:prstGeom prst="rect">
            <a:avLst/>
          </a:prstGeom>
        </p:spPr>
      </p:pic>
      <p:sp>
        <p:nvSpPr>
          <p:cNvPr id="3" name="Rectangle 2"/>
          <p:cNvSpPr/>
          <p:nvPr/>
        </p:nvSpPr>
        <p:spPr bwMode="auto">
          <a:xfrm>
            <a:off x="2257966" y="2146787"/>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2</a:t>
            </a:r>
          </a:p>
        </p:txBody>
      </p:sp>
      <p:sp>
        <p:nvSpPr>
          <p:cNvPr id="16" name="Rectangle 15"/>
          <p:cNvSpPr/>
          <p:nvPr/>
        </p:nvSpPr>
        <p:spPr bwMode="auto">
          <a:xfrm>
            <a:off x="3731271" y="2148004"/>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1</a:t>
            </a:r>
          </a:p>
        </p:txBody>
      </p:sp>
      <p:sp>
        <p:nvSpPr>
          <p:cNvPr id="17" name="Rectangle 16"/>
          <p:cNvSpPr/>
          <p:nvPr/>
        </p:nvSpPr>
        <p:spPr bwMode="auto">
          <a:xfrm>
            <a:off x="5202979" y="3841244"/>
            <a:ext cx="1068500" cy="438429"/>
          </a:xfrm>
          <a:prstGeom prst="rect">
            <a:avLst/>
          </a:prstGeom>
          <a:solidFill>
            <a:srgbClr val="FF0000"/>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1</a:t>
            </a:r>
          </a:p>
        </p:txBody>
      </p:sp>
      <p:sp>
        <p:nvSpPr>
          <p:cNvPr id="18" name="Rectangle 17"/>
          <p:cNvSpPr/>
          <p:nvPr/>
        </p:nvSpPr>
        <p:spPr bwMode="auto">
          <a:xfrm>
            <a:off x="6676285" y="3842462"/>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2</a:t>
            </a:r>
          </a:p>
        </p:txBody>
      </p:sp>
      <p:cxnSp>
        <p:nvCxnSpPr>
          <p:cNvPr id="19" name="Straight Connector 18"/>
          <p:cNvCxnSpPr/>
          <p:nvPr/>
        </p:nvCxnSpPr>
        <p:spPr bwMode="auto">
          <a:xfrm flipH="1">
            <a:off x="5019940" y="3492308"/>
            <a:ext cx="1310424" cy="1043156"/>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cxnSp>
        <p:nvCxnSpPr>
          <p:cNvPr id="21" name="Straight Connector 20"/>
          <p:cNvCxnSpPr/>
          <p:nvPr/>
        </p:nvCxnSpPr>
        <p:spPr bwMode="auto">
          <a:xfrm>
            <a:off x="5100581" y="3492309"/>
            <a:ext cx="1128983" cy="1103629"/>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cxnSp>
        <p:nvCxnSpPr>
          <p:cNvPr id="26" name="Straight Arrow Connector 25"/>
          <p:cNvCxnSpPr/>
          <p:nvPr/>
        </p:nvCxnSpPr>
        <p:spPr bwMode="auto">
          <a:xfrm>
            <a:off x="2219240" y="4052899"/>
            <a:ext cx="2378927" cy="0"/>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28" name="Straight Connector 27"/>
          <p:cNvCxnSpPr/>
          <p:nvPr/>
        </p:nvCxnSpPr>
        <p:spPr bwMode="auto">
          <a:xfrm>
            <a:off x="6007799" y="2282851"/>
            <a:ext cx="2761975" cy="15118"/>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29" name="Straight Connector 28"/>
          <p:cNvCxnSpPr/>
          <p:nvPr/>
        </p:nvCxnSpPr>
        <p:spPr bwMode="auto">
          <a:xfrm flipH="1">
            <a:off x="8729453" y="2314306"/>
            <a:ext cx="1596" cy="769811"/>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31" name="Straight Connector 30"/>
          <p:cNvCxnSpPr/>
          <p:nvPr/>
        </p:nvCxnSpPr>
        <p:spPr bwMode="auto">
          <a:xfrm>
            <a:off x="2197483" y="3114353"/>
            <a:ext cx="6573887" cy="1219"/>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flipH="1">
            <a:off x="2237805" y="3086552"/>
            <a:ext cx="3193" cy="980248"/>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sp>
        <p:nvSpPr>
          <p:cNvPr id="20"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39</a:t>
            </a:r>
            <a:endParaRPr lang="en-US" dirty="0"/>
          </a:p>
        </p:txBody>
      </p:sp>
    </p:spTree>
    <p:extLst>
      <p:ext uri="{BB962C8B-B14F-4D97-AF65-F5344CB8AC3E}">
        <p14:creationId xmlns:p14="http://schemas.microsoft.com/office/powerpoint/2010/main" val="1959571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Simulation Terms</a:t>
            </a:r>
            <a:endParaRPr lang="en-US" dirty="0"/>
          </a:p>
        </p:txBody>
      </p:sp>
      <p:sp>
        <p:nvSpPr>
          <p:cNvPr id="3" name="Content Placeholder 2"/>
          <p:cNvSpPr>
            <a:spLocks noGrp="1"/>
          </p:cNvSpPr>
          <p:nvPr>
            <p:ph idx="1"/>
          </p:nvPr>
        </p:nvSpPr>
        <p:spPr/>
        <p:txBody>
          <a:bodyPr/>
          <a:lstStyle/>
          <a:p>
            <a:r>
              <a:rPr lang="en-US" dirty="0" smtClean="0"/>
              <a:t>A </a:t>
            </a:r>
            <a:r>
              <a:rPr lang="en-US" i="1" dirty="0" smtClean="0"/>
              <a:t>distributed</a:t>
            </a:r>
            <a:r>
              <a:rPr lang="en-US" dirty="0" smtClean="0"/>
              <a:t> </a:t>
            </a:r>
            <a:r>
              <a:rPr lang="en-US" i="1" dirty="0" smtClean="0"/>
              <a:t>simulation</a:t>
            </a:r>
            <a:r>
              <a:rPr lang="en-US" dirty="0" smtClean="0"/>
              <a:t> runs on multiple cooperating hosts on the network.</a:t>
            </a:r>
          </a:p>
          <a:p>
            <a:endParaRPr lang="en-US" i="1" dirty="0" smtClean="0"/>
          </a:p>
          <a:p>
            <a:r>
              <a:rPr lang="en-US" i="1" dirty="0" smtClean="0"/>
              <a:t>State information </a:t>
            </a:r>
            <a:r>
              <a:rPr lang="en-US" dirty="0" smtClean="0"/>
              <a:t>describes the position, orientation, and other information about an entity at a point in time.</a:t>
            </a:r>
          </a:p>
          <a:p>
            <a:endParaRPr lang="en-US" dirty="0" smtClean="0"/>
          </a:p>
          <a:p>
            <a:r>
              <a:rPr lang="en-US" i="1" dirty="0" smtClean="0"/>
              <a:t>Live</a:t>
            </a:r>
            <a:r>
              <a:rPr lang="en-US" i="1" dirty="0"/>
              <a:t>, Virtual, Constructive</a:t>
            </a:r>
            <a:r>
              <a:rPr lang="en-US" dirty="0"/>
              <a:t> (LVC) simulation involves different hosts doing different aspects of simulation in one cooperative </a:t>
            </a:r>
            <a:r>
              <a:rPr lang="en-US" dirty="0" smtClean="0"/>
              <a:t>system.</a:t>
            </a:r>
            <a:endParaRPr lang="en-US" dirty="0"/>
          </a:p>
          <a:p>
            <a:pPr lvl="1"/>
            <a:r>
              <a:rPr lang="en-US" dirty="0"/>
              <a:t>Live: Real people, real systems</a:t>
            </a:r>
          </a:p>
          <a:p>
            <a:pPr lvl="1"/>
            <a:r>
              <a:rPr lang="en-US" dirty="0"/>
              <a:t>Virtual: Real people, simulated systems (human in loop)</a:t>
            </a:r>
          </a:p>
          <a:p>
            <a:pPr lvl="1"/>
            <a:r>
              <a:rPr lang="en-US" dirty="0"/>
              <a:t>Constructive: simulated people, simulated systems (AI controlled)</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a:t>
            </a:fld>
            <a:endParaRPr lang="en-US" dirty="0"/>
          </a:p>
        </p:txBody>
      </p:sp>
    </p:spTree>
    <p:extLst>
      <p:ext uri="{BB962C8B-B14F-4D97-AF65-F5344CB8AC3E}">
        <p14:creationId xmlns:p14="http://schemas.microsoft.com/office/powerpoint/2010/main" val="2500867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Entity State PDU</a:t>
            </a:r>
            <a:endParaRPr lang="en-US" dirty="0"/>
          </a:p>
        </p:txBody>
      </p:sp>
      <p:sp>
        <p:nvSpPr>
          <p:cNvPr id="3" name="Content Placeholder 2"/>
          <p:cNvSpPr>
            <a:spLocks noGrp="1"/>
          </p:cNvSpPr>
          <p:nvPr>
            <p:ph idx="1"/>
          </p:nvPr>
        </p:nvSpPr>
        <p:spPr/>
        <p:txBody>
          <a:bodyPr/>
          <a:lstStyle/>
          <a:p>
            <a:r>
              <a:rPr lang="en-US" sz="3200" dirty="0" smtClean="0"/>
              <a:t>So far we’ve looked at an ESPDU, which contains</a:t>
            </a:r>
          </a:p>
          <a:p>
            <a:pPr lvl="1"/>
            <a:r>
              <a:rPr lang="en-US" sz="2800" dirty="0"/>
              <a:t>Timestamp </a:t>
            </a:r>
            <a:endParaRPr lang="en-US" sz="2800" dirty="0" smtClean="0"/>
          </a:p>
          <a:p>
            <a:pPr lvl="1"/>
            <a:r>
              <a:rPr lang="en-US" sz="2800" dirty="0" smtClean="0"/>
              <a:t>Entity ID (what and who is the sender)</a:t>
            </a:r>
          </a:p>
          <a:p>
            <a:pPr lvl="1"/>
            <a:r>
              <a:rPr lang="en-US" sz="2800" dirty="0" smtClean="0"/>
              <a:t>Entity Type (in this case, ENTITY STATE PDU)</a:t>
            </a:r>
          </a:p>
          <a:p>
            <a:pPr lvl="1"/>
            <a:r>
              <a:rPr lang="en-US" sz="2800" dirty="0" smtClean="0"/>
              <a:t>Position, orientation, velocities, accelerations, etc.</a:t>
            </a:r>
          </a:p>
          <a:p>
            <a:pPr lvl="1"/>
            <a:r>
              <a:rPr lang="en-US" sz="2800" dirty="0" smtClean="0"/>
              <a:t>Specifies a recommended DR algorithm for the receiver to use</a:t>
            </a:r>
          </a:p>
          <a:p>
            <a:pPr lvl="1"/>
            <a:endParaRPr lang="en-US" sz="2800" dirty="0" smtClean="0"/>
          </a:p>
          <a:p>
            <a:r>
              <a:rPr lang="en-US" sz="3200" dirty="0" smtClean="0"/>
              <a:t>We’ve also seen that we need to agree upon a coordinate system, and agree on the enumerations that describe things like entity type</a:t>
            </a:r>
            <a:r>
              <a:rPr lang="en-US" dirty="0" smtClean="0"/>
              <a:t>.</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40</a:t>
            </a:fld>
            <a:endParaRPr lang="en-US"/>
          </a:p>
        </p:txBody>
      </p:sp>
    </p:spTree>
    <p:extLst>
      <p:ext uri="{BB962C8B-B14F-4D97-AF65-F5344CB8AC3E}">
        <p14:creationId xmlns:p14="http://schemas.microsoft.com/office/powerpoint/2010/main" val="4059972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16" y="0"/>
            <a:ext cx="11885032" cy="841248"/>
          </a:xfrm>
        </p:spPr>
        <p:txBody>
          <a:bodyPr/>
          <a:lstStyle/>
          <a:p>
            <a:r>
              <a:rPr lang="en-US" dirty="0" smtClean="0"/>
              <a:t>DIS: no approved Application Programming Interface (API) per se</a:t>
            </a:r>
            <a:endParaRPr lang="en-US" dirty="0"/>
          </a:p>
        </p:txBody>
      </p:sp>
      <p:sp>
        <p:nvSpPr>
          <p:cNvPr id="3" name="Content Placeholder 2"/>
          <p:cNvSpPr>
            <a:spLocks noGrp="1"/>
          </p:cNvSpPr>
          <p:nvPr>
            <p:ph idx="1"/>
          </p:nvPr>
        </p:nvSpPr>
        <p:spPr/>
        <p:txBody>
          <a:bodyPr/>
          <a:lstStyle/>
          <a:p>
            <a:r>
              <a:rPr lang="en-US" dirty="0" smtClean="0"/>
              <a:t>DIS doesn’t have a common, fixed API. This seems strange to people coming from HLA or TENA, but reflects common practice in networking protocols.</a:t>
            </a:r>
          </a:p>
          <a:p>
            <a:pPr lvl="1"/>
            <a:r>
              <a:rPr lang="en-US" dirty="0" smtClean="0"/>
              <a:t>The standardized part of DIS is the format of the messages on the wire: the bits themselves. The standard is silent about how to create or receive those messages.</a:t>
            </a:r>
          </a:p>
          <a:p>
            <a:pPr lvl="1"/>
            <a:r>
              <a:rPr lang="en-US" dirty="0" smtClean="0"/>
              <a:t>Different DIS vendors have different APIs, </a:t>
            </a:r>
            <a:r>
              <a:rPr lang="en-US" i="1" dirty="0" smtClean="0"/>
              <a:t>but all produce the same format messages</a:t>
            </a:r>
            <a:r>
              <a:rPr lang="en-US" dirty="0" smtClean="0"/>
              <a:t>. This is in contrast to HLA, which has a standard API, but is </a:t>
            </a:r>
            <a:r>
              <a:rPr lang="en-US" i="1" dirty="0" smtClean="0"/>
              <a:t>silent about the format of messages on the wire. </a:t>
            </a:r>
            <a:r>
              <a:rPr lang="en-US" dirty="0" smtClean="0"/>
              <a:t>As a result, different HLA RTI vendors usually use different message formats for exchanging information.  Caveat emptor…</a:t>
            </a:r>
          </a:p>
          <a:p>
            <a:pPr lvl="1"/>
            <a:r>
              <a:rPr lang="en-US" dirty="0" smtClean="0"/>
              <a:t>TENA standardizes the API, and there is a single approved implementation of the RTI equivalent; this sidesteps the wire standard problem because there is only one approved equivalent of the RTI.</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41</a:t>
            </a:fld>
            <a:endParaRPr lang="en-US"/>
          </a:p>
        </p:txBody>
      </p:sp>
    </p:spTree>
    <p:extLst>
      <p:ext uri="{BB962C8B-B14F-4D97-AF65-F5344CB8AC3E}">
        <p14:creationId xmlns:p14="http://schemas.microsoft.com/office/powerpoint/2010/main" val="4218955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Message Format Standardized</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42</a:t>
            </a:fld>
            <a:endParaRPr lang="en-US"/>
          </a:p>
        </p:txBody>
      </p:sp>
      <p:sp>
        <p:nvSpPr>
          <p:cNvPr id="5" name="Rounded Rectangle 4"/>
          <p:cNvSpPr/>
          <p:nvPr/>
        </p:nvSpPr>
        <p:spPr>
          <a:xfrm>
            <a:off x="2013185" y="1842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Vendor A API for DIS</a:t>
            </a:r>
            <a:endParaRPr lang="en-US" sz="2400" dirty="0"/>
          </a:p>
        </p:txBody>
      </p:sp>
      <p:sp>
        <p:nvSpPr>
          <p:cNvPr id="6" name="Rounded Rectangle 5"/>
          <p:cNvSpPr/>
          <p:nvPr/>
        </p:nvSpPr>
        <p:spPr>
          <a:xfrm>
            <a:off x="5873985" y="1842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Vendor B API for DIS</a:t>
            </a:r>
            <a:endParaRPr lang="en-US" sz="2400" dirty="0"/>
          </a:p>
        </p:txBody>
      </p:sp>
      <p:sp>
        <p:nvSpPr>
          <p:cNvPr id="7" name="Rounded Rectangle 6"/>
          <p:cNvSpPr/>
          <p:nvPr/>
        </p:nvSpPr>
        <p:spPr>
          <a:xfrm>
            <a:off x="4127971" y="4761090"/>
            <a:ext cx="26416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Vendor C API for DIS</a:t>
            </a:r>
            <a:endParaRPr lang="en-US" sz="2400" dirty="0"/>
          </a:p>
        </p:txBody>
      </p:sp>
      <p:cxnSp>
        <p:nvCxnSpPr>
          <p:cNvPr id="9" name="Straight Connector 8"/>
          <p:cNvCxnSpPr/>
          <p:nvPr/>
        </p:nvCxnSpPr>
        <p:spPr>
          <a:xfrm>
            <a:off x="730015" y="3993444"/>
            <a:ext cx="83312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75558" y="3062112"/>
            <a:ext cx="6133629" cy="75635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Standard Format Messages</a:t>
            </a:r>
            <a:endParaRPr lang="en-US" dirty="0"/>
          </a:p>
        </p:txBody>
      </p:sp>
      <p:sp>
        <p:nvSpPr>
          <p:cNvPr id="11" name="Rounded Rectangle 10"/>
          <p:cNvSpPr/>
          <p:nvPr/>
        </p:nvSpPr>
        <p:spPr>
          <a:xfrm>
            <a:off x="2013185" y="1080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JCATS </a:t>
            </a:r>
            <a:r>
              <a:rPr lang="en-US" sz="2400" dirty="0" err="1" smtClean="0"/>
              <a:t>Sim</a:t>
            </a:r>
            <a:r>
              <a:rPr lang="en-US" sz="2400" dirty="0" smtClean="0"/>
              <a:t> Code</a:t>
            </a:r>
            <a:endParaRPr lang="en-US" sz="2400" dirty="0"/>
          </a:p>
        </p:txBody>
      </p:sp>
      <p:sp>
        <p:nvSpPr>
          <p:cNvPr id="12" name="Rounded Rectangle 11"/>
          <p:cNvSpPr/>
          <p:nvPr/>
        </p:nvSpPr>
        <p:spPr>
          <a:xfrm>
            <a:off x="5873985" y="1080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ACME </a:t>
            </a:r>
            <a:r>
              <a:rPr lang="en-US" sz="2400" dirty="0" err="1" smtClean="0"/>
              <a:t>Sim</a:t>
            </a:r>
            <a:r>
              <a:rPr lang="en-US" sz="2400" dirty="0" smtClean="0"/>
              <a:t> Code</a:t>
            </a:r>
            <a:endParaRPr lang="en-US" sz="2400" dirty="0"/>
          </a:p>
        </p:txBody>
      </p:sp>
      <p:sp>
        <p:nvSpPr>
          <p:cNvPr id="13" name="Rounded Rectangle 12"/>
          <p:cNvSpPr/>
          <p:nvPr/>
        </p:nvSpPr>
        <p:spPr>
          <a:xfrm>
            <a:off x="4145369" y="5446890"/>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ONE-SAF </a:t>
            </a:r>
            <a:r>
              <a:rPr lang="en-US" sz="2400" dirty="0" err="1" smtClean="0"/>
              <a:t>Sim</a:t>
            </a:r>
            <a:r>
              <a:rPr lang="en-US" sz="2400" dirty="0" smtClean="0"/>
              <a:t> Code</a:t>
            </a:r>
            <a:endParaRPr lang="en-US" sz="2400" dirty="0"/>
          </a:p>
        </p:txBody>
      </p:sp>
      <p:cxnSp>
        <p:nvCxnSpPr>
          <p:cNvPr id="15" name="Straight Arrow Connector 14"/>
          <p:cNvCxnSpPr/>
          <p:nvPr/>
        </p:nvCxnSpPr>
        <p:spPr>
          <a:xfrm>
            <a:off x="3778015" y="2548467"/>
            <a:ext cx="3763" cy="4854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652919" y="25908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421481" y="4083756"/>
            <a:ext cx="0" cy="629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001926" y="4126090"/>
            <a:ext cx="15052" cy="615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53926" y="2576690"/>
            <a:ext cx="15053" cy="499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725363" y="2562577"/>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9433749" y="3826933"/>
            <a:ext cx="1710725" cy="584776"/>
          </a:xfrm>
          <a:prstGeom prst="rect">
            <a:avLst/>
          </a:prstGeom>
          <a:noFill/>
        </p:spPr>
        <p:txBody>
          <a:bodyPr wrap="none" rtlCol="0">
            <a:spAutoFit/>
          </a:bodyPr>
          <a:lstStyle/>
          <a:p>
            <a:r>
              <a:rPr lang="en-US" dirty="0" smtClean="0"/>
              <a:t>Network</a:t>
            </a:r>
            <a:endParaRPr lang="en-US" dirty="0"/>
          </a:p>
        </p:txBody>
      </p:sp>
    </p:spTree>
    <p:extLst>
      <p:ext uri="{BB962C8B-B14F-4D97-AF65-F5344CB8AC3E}">
        <p14:creationId xmlns:p14="http://schemas.microsoft.com/office/powerpoint/2010/main" val="3791450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HLA: API Standardized</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43</a:t>
            </a:fld>
            <a:endParaRPr lang="en-US"/>
          </a:p>
        </p:txBody>
      </p:sp>
      <p:sp>
        <p:nvSpPr>
          <p:cNvPr id="5" name="Rounded Rectangle 4"/>
          <p:cNvSpPr/>
          <p:nvPr/>
        </p:nvSpPr>
        <p:spPr>
          <a:xfrm>
            <a:off x="1561629" y="1828800"/>
            <a:ext cx="2641600" cy="6858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HLA RTI API</a:t>
            </a:r>
            <a:endParaRPr lang="en-US" dirty="0"/>
          </a:p>
        </p:txBody>
      </p:sp>
      <p:sp>
        <p:nvSpPr>
          <p:cNvPr id="6" name="Rounded Rectangle 5"/>
          <p:cNvSpPr/>
          <p:nvPr/>
        </p:nvSpPr>
        <p:spPr>
          <a:xfrm>
            <a:off x="5855169" y="1828800"/>
            <a:ext cx="2641600" cy="6858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HLA RTI API</a:t>
            </a:r>
            <a:endParaRPr lang="en-US" dirty="0"/>
          </a:p>
        </p:txBody>
      </p:sp>
      <p:sp>
        <p:nvSpPr>
          <p:cNvPr id="7" name="Rounded Rectangle 6"/>
          <p:cNvSpPr/>
          <p:nvPr/>
        </p:nvSpPr>
        <p:spPr>
          <a:xfrm>
            <a:off x="4372564" y="4224867"/>
            <a:ext cx="2927584" cy="6096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HLA RTI  API</a:t>
            </a:r>
            <a:endParaRPr lang="en-US" dirty="0"/>
          </a:p>
        </p:txBody>
      </p:sp>
      <p:cxnSp>
        <p:nvCxnSpPr>
          <p:cNvPr id="8" name="Straight Connector 7"/>
          <p:cNvCxnSpPr/>
          <p:nvPr/>
        </p:nvCxnSpPr>
        <p:spPr>
          <a:xfrm>
            <a:off x="692385" y="3697111"/>
            <a:ext cx="8331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201335" y="2818000"/>
            <a:ext cx="5349616" cy="72389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RTI Vendor-Specific Format Messages</a:t>
            </a:r>
            <a:endParaRPr lang="en-US" sz="2800" dirty="0"/>
          </a:p>
        </p:txBody>
      </p:sp>
      <p:sp>
        <p:nvSpPr>
          <p:cNvPr id="10" name="Rounded Rectangle 9"/>
          <p:cNvSpPr/>
          <p:nvPr/>
        </p:nvSpPr>
        <p:spPr>
          <a:xfrm>
            <a:off x="1561629" y="1066800"/>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JCATS</a:t>
            </a:r>
            <a:endParaRPr lang="en-US" sz="2800" dirty="0"/>
          </a:p>
        </p:txBody>
      </p:sp>
      <p:sp>
        <p:nvSpPr>
          <p:cNvPr id="11" name="Rounded Rectangle 10"/>
          <p:cNvSpPr/>
          <p:nvPr/>
        </p:nvSpPr>
        <p:spPr>
          <a:xfrm>
            <a:off x="5855169" y="1066800"/>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ACME </a:t>
            </a:r>
            <a:r>
              <a:rPr lang="en-US" sz="2800" dirty="0" err="1" smtClean="0"/>
              <a:t>Sim</a:t>
            </a:r>
            <a:endParaRPr lang="en-US" sz="2800" dirty="0"/>
          </a:p>
        </p:txBody>
      </p:sp>
      <p:sp>
        <p:nvSpPr>
          <p:cNvPr id="12" name="Rounded Rectangle 11"/>
          <p:cNvSpPr/>
          <p:nvPr/>
        </p:nvSpPr>
        <p:spPr>
          <a:xfrm>
            <a:off x="4560712" y="4882444"/>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ONE-SAF</a:t>
            </a:r>
            <a:endParaRPr lang="en-US" dirty="0"/>
          </a:p>
        </p:txBody>
      </p:sp>
      <p:cxnSp>
        <p:nvCxnSpPr>
          <p:cNvPr id="13" name="Straight Arrow Connector 12"/>
          <p:cNvCxnSpPr/>
          <p:nvPr/>
        </p:nvCxnSpPr>
        <p:spPr>
          <a:xfrm>
            <a:off x="3288829" y="2548466"/>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370697" y="2520244"/>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192889" y="378742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62608" y="3773311"/>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43200" y="2534355"/>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198548" y="2562579"/>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264416" y="3445933"/>
            <a:ext cx="1710725" cy="584776"/>
          </a:xfrm>
          <a:prstGeom prst="rect">
            <a:avLst/>
          </a:prstGeom>
          <a:noFill/>
        </p:spPr>
        <p:txBody>
          <a:bodyPr wrap="none" rtlCol="0">
            <a:spAutoFit/>
          </a:bodyPr>
          <a:lstStyle/>
          <a:p>
            <a:r>
              <a:rPr lang="en-US" dirty="0" smtClean="0"/>
              <a:t>Network</a:t>
            </a:r>
            <a:endParaRPr lang="en-US" dirty="0"/>
          </a:p>
        </p:txBody>
      </p:sp>
      <p:sp>
        <p:nvSpPr>
          <p:cNvPr id="20" name="TextBox 19"/>
          <p:cNvSpPr txBox="1"/>
          <p:nvPr/>
        </p:nvSpPr>
        <p:spPr>
          <a:xfrm>
            <a:off x="406400" y="5622234"/>
            <a:ext cx="11379200" cy="830997"/>
          </a:xfrm>
          <a:prstGeom prst="rect">
            <a:avLst/>
          </a:prstGeom>
          <a:noFill/>
        </p:spPr>
        <p:txBody>
          <a:bodyPr wrap="square" rtlCol="0">
            <a:spAutoFit/>
          </a:bodyPr>
          <a:lstStyle/>
          <a:p>
            <a:r>
              <a:rPr lang="en-US" sz="2400" i="1" dirty="0" smtClean="0"/>
              <a:t>While the API is standard, implementations of HLA RTI API from different vendors are allowed to produce messages in different formats.</a:t>
            </a:r>
            <a:endParaRPr lang="en-US" sz="3600" i="1" dirty="0"/>
          </a:p>
        </p:txBody>
      </p:sp>
    </p:spTree>
    <p:extLst>
      <p:ext uri="{BB962C8B-B14F-4D97-AF65-F5344CB8AC3E}">
        <p14:creationId xmlns:p14="http://schemas.microsoft.com/office/powerpoint/2010/main" val="2841844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API</a:t>
            </a:r>
            <a:endParaRPr lang="en-US" dirty="0"/>
          </a:p>
        </p:txBody>
      </p:sp>
      <p:sp>
        <p:nvSpPr>
          <p:cNvPr id="3" name="Content Placeholder 2"/>
          <p:cNvSpPr>
            <a:spLocks noGrp="1"/>
          </p:cNvSpPr>
          <p:nvPr>
            <p:ph idx="1"/>
          </p:nvPr>
        </p:nvSpPr>
        <p:spPr>
          <a:xfrm>
            <a:off x="593061" y="1053389"/>
            <a:ext cx="10928351" cy="5311851"/>
          </a:xfrm>
        </p:spPr>
        <p:txBody>
          <a:bodyPr/>
          <a:lstStyle/>
          <a:p>
            <a:r>
              <a:rPr lang="en-US" dirty="0" smtClean="0"/>
              <a:t>The implications of this are that while HLA has a standardized API, while by contrast HLA APIs (RTIs) from different vendors can’t typically talk directly to each other. This makes changing vendors easy, but makes getting RTIs from different vendors talking to each other hard--you need to use a gateway.</a:t>
            </a:r>
          </a:p>
          <a:p>
            <a:endParaRPr lang="en-US" dirty="0" smtClean="0"/>
          </a:p>
          <a:p>
            <a:r>
              <a:rPr lang="en-US" dirty="0" smtClean="0"/>
              <a:t>DIS in contrast makes changing vendors hard (since it involves changing the API your simulation code uses) but talking between vendors easy (since all the messages on the wire are in the same format)</a:t>
            </a:r>
          </a:p>
          <a:p>
            <a:pPr lvl="1"/>
            <a:r>
              <a:rPr lang="en-US" dirty="0" smtClean="0"/>
              <a:t>The lack of an API can help when using a variety programming languages, such as Objective-C, C#, Python, and JavaScript. Since there’s no official API, just make one up that fits your application’s programming language. As long as they produce standard messages on the wire, the API creating packets doesn’t affect anyone else.</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44</a:t>
            </a:fld>
            <a:endParaRPr lang="en-US"/>
          </a:p>
        </p:txBody>
      </p:sp>
    </p:spTree>
    <p:extLst>
      <p:ext uri="{BB962C8B-B14F-4D97-AF65-F5344CB8AC3E}">
        <p14:creationId xmlns:p14="http://schemas.microsoft.com/office/powerpoint/2010/main" val="1410553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PDU Format</a:t>
            </a:r>
            <a:endParaRPr lang="en-US" dirty="0"/>
          </a:p>
        </p:txBody>
      </p:sp>
      <p:sp>
        <p:nvSpPr>
          <p:cNvPr id="3" name="Content Placeholder 2"/>
          <p:cNvSpPr>
            <a:spLocks noGrp="1"/>
          </p:cNvSpPr>
          <p:nvPr>
            <p:ph idx="1"/>
          </p:nvPr>
        </p:nvSpPr>
        <p:spPr/>
        <p:txBody>
          <a:bodyPr/>
          <a:lstStyle/>
          <a:p>
            <a:r>
              <a:rPr lang="en-US" dirty="0" smtClean="0"/>
              <a:t>Remember, all this information is being sent in binary format in (typically) a UDP packet.</a:t>
            </a:r>
          </a:p>
          <a:p>
            <a:endParaRPr lang="en-US" dirty="0" smtClean="0"/>
          </a:p>
          <a:p>
            <a:r>
              <a:rPr lang="en-US" dirty="0" smtClean="0"/>
              <a:t>The </a:t>
            </a:r>
            <a:r>
              <a:rPr lang="en-US" i="1" dirty="0" smtClean="0"/>
              <a:t>exact</a:t>
            </a:r>
            <a:r>
              <a:rPr lang="en-US" dirty="0" smtClean="0"/>
              <a:t> format that an ESPDU must have on the wire is specified in the DIS standard. This includes byte order.</a:t>
            </a:r>
          </a:p>
          <a:p>
            <a:endParaRPr lang="en-US" dirty="0" smtClean="0"/>
          </a:p>
          <a:p>
            <a:r>
              <a:rPr lang="en-US" dirty="0" smtClean="0"/>
              <a:t>For example, the EntityID field starts 12 bytes into the ESPDU message, is in the order (site, application, entity), and each field entry is 16 bits long, in network byte order, and unsigned.</a:t>
            </a:r>
          </a:p>
          <a:p>
            <a:endParaRPr lang="en-US" dirty="0" smtClean="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45</a:t>
            </a:fld>
            <a:endParaRPr lang="en-US"/>
          </a:p>
        </p:txBody>
      </p:sp>
    </p:spTree>
    <p:extLst>
      <p:ext uri="{BB962C8B-B14F-4D97-AF65-F5344CB8AC3E}">
        <p14:creationId xmlns:p14="http://schemas.microsoft.com/office/powerpoint/2010/main" val="288736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ESPDU Format</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46</a:t>
            </a:fld>
            <a:endParaRPr lang="en-US"/>
          </a:p>
        </p:txBody>
      </p:sp>
      <p:pic>
        <p:nvPicPr>
          <p:cNvPr id="3" name="Picture 2"/>
          <p:cNvPicPr>
            <a:picLocks noChangeAspect="1"/>
          </p:cNvPicPr>
          <p:nvPr/>
        </p:nvPicPr>
        <p:blipFill>
          <a:blip r:embed="rId3"/>
          <a:stretch>
            <a:fillRect/>
          </a:stretch>
        </p:blipFill>
        <p:spPr>
          <a:xfrm>
            <a:off x="913284" y="966585"/>
            <a:ext cx="10065170" cy="5029200"/>
          </a:xfrm>
          <a:prstGeom prst="rect">
            <a:avLst/>
          </a:prstGeom>
        </p:spPr>
      </p:pic>
    </p:spTree>
    <p:extLst>
      <p:ext uri="{BB962C8B-B14F-4D97-AF65-F5344CB8AC3E}">
        <p14:creationId xmlns:p14="http://schemas.microsoft.com/office/powerpoint/2010/main" val="1571252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Looking at ESPDUs</a:t>
            </a:r>
            <a:endParaRPr lang="en-US" dirty="0"/>
          </a:p>
        </p:txBody>
      </p:sp>
      <p:sp>
        <p:nvSpPr>
          <p:cNvPr id="3" name="Content Placeholder 2"/>
          <p:cNvSpPr>
            <a:spLocks noGrp="1"/>
          </p:cNvSpPr>
          <p:nvPr>
            <p:ph idx="1"/>
          </p:nvPr>
        </p:nvSpPr>
        <p:spPr/>
        <p:txBody>
          <a:bodyPr/>
          <a:lstStyle/>
          <a:p>
            <a:r>
              <a:rPr lang="en-US" sz="3200" dirty="0" smtClean="0"/>
              <a:t>What do ESPDUs look like? We can examine them on the network with a free tool called </a:t>
            </a:r>
            <a:r>
              <a:rPr lang="en-US" sz="3200" dirty="0" err="1" smtClean="0"/>
              <a:t>Wireshark</a:t>
            </a:r>
            <a:r>
              <a:rPr lang="en-US" sz="3200" dirty="0" smtClean="0"/>
              <a:t>, which can decode DIS packets</a:t>
            </a:r>
          </a:p>
          <a:p>
            <a:pPr lvl="1"/>
            <a:r>
              <a:rPr lang="en-US" sz="2800" dirty="0">
                <a:hlinkClick r:id="rId3"/>
              </a:rPr>
              <a:t>http://</a:t>
            </a:r>
            <a:r>
              <a:rPr lang="en-US" sz="2800" dirty="0" smtClean="0">
                <a:hlinkClick r:id="rId3"/>
              </a:rPr>
              <a:t>www.wireshark.org</a:t>
            </a:r>
            <a:endParaRPr lang="en-US" sz="2800" dirty="0" smtClean="0"/>
          </a:p>
          <a:p>
            <a:endParaRPr lang="en-US" sz="3200" dirty="0" smtClean="0"/>
          </a:p>
          <a:p>
            <a:r>
              <a:rPr lang="en-US" sz="3200" dirty="0" smtClean="0"/>
              <a:t>Remember, it’s the format of the messages on the wire that count. The DIS standard specifies the exact format of binary messages, and any tool that produces or consumes those messages is fine with DIS. </a:t>
            </a:r>
            <a:r>
              <a:rPr lang="en-US" sz="3200" i="1" dirty="0" smtClean="0"/>
              <a:t>How</a:t>
            </a:r>
            <a:r>
              <a:rPr lang="en-US" sz="3200" dirty="0" smtClean="0"/>
              <a:t> you create them (or consume them) is none of DIS’s business.</a:t>
            </a:r>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47</a:t>
            </a:fld>
            <a:endParaRPr lang="en-US"/>
          </a:p>
        </p:txBody>
      </p:sp>
    </p:spTree>
    <p:extLst>
      <p:ext uri="{BB962C8B-B14F-4D97-AF65-F5344CB8AC3E}">
        <p14:creationId xmlns:p14="http://schemas.microsoft.com/office/powerpoint/2010/main" val="30914980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Wireshark</a:t>
            </a:r>
            <a:r>
              <a:rPr lang="en-US" dirty="0" smtClean="0"/>
              <a:t>: Capture Packets</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48</a:t>
            </a:fld>
            <a:endParaRPr lang="en-US"/>
          </a:p>
        </p:txBody>
      </p:sp>
      <p:pic>
        <p:nvPicPr>
          <p:cNvPr id="9" name="Picture 8"/>
          <p:cNvPicPr>
            <a:picLocks noChangeAspect="1"/>
          </p:cNvPicPr>
          <p:nvPr/>
        </p:nvPicPr>
        <p:blipFill>
          <a:blip r:embed="rId3"/>
          <a:stretch>
            <a:fillRect/>
          </a:stretch>
        </p:blipFill>
        <p:spPr>
          <a:xfrm>
            <a:off x="85640" y="1560643"/>
            <a:ext cx="12106360" cy="2353244"/>
          </a:xfrm>
          <a:prstGeom prst="rect">
            <a:avLst/>
          </a:prstGeom>
        </p:spPr>
      </p:pic>
    </p:spTree>
    <p:extLst>
      <p:ext uri="{BB962C8B-B14F-4D97-AF65-F5344CB8AC3E}">
        <p14:creationId xmlns:p14="http://schemas.microsoft.com/office/powerpoint/2010/main" val="3375951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Wireshark</a:t>
            </a:r>
            <a:r>
              <a:rPr lang="en-US" dirty="0" smtClean="0"/>
              <a:t>: Decode Packets as DIS</a:t>
            </a:r>
            <a:endParaRPr lang="en-US" dirty="0"/>
          </a:p>
        </p:txBody>
      </p:sp>
      <p:pic>
        <p:nvPicPr>
          <p:cNvPr id="5" name="Content Placeholder 4"/>
          <p:cNvPicPr>
            <a:picLocks noGrp="1" noChangeAspect="1"/>
          </p:cNvPicPr>
          <p:nvPr>
            <p:ph idx="1"/>
          </p:nvPr>
        </p:nvPicPr>
        <p:blipFill>
          <a:blip r:embed="rId3"/>
          <a:stretch>
            <a:fillRect/>
          </a:stretch>
        </p:blipFill>
        <p:spPr>
          <a:xfrm>
            <a:off x="1019175" y="1560512"/>
            <a:ext cx="10077450" cy="3876675"/>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49</a:t>
            </a:fld>
            <a:endParaRPr lang="en-US"/>
          </a:p>
        </p:txBody>
      </p:sp>
    </p:spTree>
    <p:extLst>
      <p:ext uri="{BB962C8B-B14F-4D97-AF65-F5344CB8AC3E}">
        <p14:creationId xmlns:p14="http://schemas.microsoft.com/office/powerpoint/2010/main" val="420213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Virtual, Constructive (LVC) Example</a:t>
            </a:r>
            <a:endParaRPr lang="en-US" dirty="0"/>
          </a:p>
        </p:txBody>
      </p:sp>
      <p:sp>
        <p:nvSpPr>
          <p:cNvPr id="3" name="Content Placeholder 2"/>
          <p:cNvSpPr>
            <a:spLocks noGrp="1"/>
          </p:cNvSpPr>
          <p:nvPr>
            <p:ph idx="1"/>
          </p:nvPr>
        </p:nvSpPr>
        <p:spPr>
          <a:xfrm>
            <a:off x="593061" y="1053389"/>
            <a:ext cx="10928351" cy="5169611"/>
          </a:xfrm>
        </p:spPr>
        <p:txBody>
          <a:bodyPr/>
          <a:lstStyle/>
          <a:p>
            <a:r>
              <a:rPr lang="en-US" dirty="0" smtClean="0"/>
              <a:t>Automatic Identification System (AIS) is a standard for transmitting the current position of commercial ships in the real world; ships have a transmitter and receiver on board and send information in a standard format. This is a </a:t>
            </a:r>
            <a:r>
              <a:rPr lang="en-US" b="1" i="1" dirty="0" smtClean="0"/>
              <a:t>live</a:t>
            </a:r>
            <a:r>
              <a:rPr lang="en-US" dirty="0" smtClean="0"/>
              <a:t> component (real system, real people).</a:t>
            </a:r>
          </a:p>
          <a:p>
            <a:r>
              <a:rPr lang="en-US" dirty="0" smtClean="0"/>
              <a:t>Ship simulators portray a simulated virtual view of navigation from the perspective of a ship’s bridge, perhaps in a “cave” environment with wall-sized screens. This is a </a:t>
            </a:r>
            <a:r>
              <a:rPr lang="en-US" b="1" i="1" dirty="0" smtClean="0"/>
              <a:t>virtual</a:t>
            </a:r>
            <a:r>
              <a:rPr lang="en-US" dirty="0" smtClean="0"/>
              <a:t> component (real people, simulated system).</a:t>
            </a:r>
          </a:p>
          <a:p>
            <a:r>
              <a:rPr lang="en-US" dirty="0" smtClean="0"/>
              <a:t>We </a:t>
            </a:r>
            <a:r>
              <a:rPr lang="en-US" dirty="0"/>
              <a:t>can also inject simulated, computer-generated </a:t>
            </a:r>
            <a:r>
              <a:rPr lang="en-US" dirty="0" smtClean="0"/>
              <a:t>ships controlled by AI </a:t>
            </a:r>
            <a:r>
              <a:rPr lang="en-US" dirty="0"/>
              <a:t>into the </a:t>
            </a:r>
            <a:r>
              <a:rPr lang="en-US" dirty="0" smtClean="0"/>
              <a:t>simulation. This is a </a:t>
            </a:r>
            <a:r>
              <a:rPr lang="en-US" b="1" i="1" dirty="0" smtClean="0"/>
              <a:t>constructive</a:t>
            </a:r>
            <a:r>
              <a:rPr lang="en-US" dirty="0" smtClean="0"/>
              <a:t> component (simulated system controlled by simulated people).</a:t>
            </a:r>
          </a:p>
          <a:p>
            <a:r>
              <a:rPr lang="en-US" dirty="0" smtClean="0"/>
              <a:t>As M+S LVC connects with C2 for warfighters, ever-greater synergies emerge.</a:t>
            </a:r>
          </a:p>
        </p:txBody>
      </p:sp>
      <p:sp>
        <p:nvSpPr>
          <p:cNvPr id="7"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5</a:t>
            </a:r>
            <a:endParaRPr lang="en-US" dirty="0"/>
          </a:p>
        </p:txBody>
      </p:sp>
    </p:spTree>
    <p:extLst>
      <p:ext uri="{BB962C8B-B14F-4D97-AF65-F5344CB8AC3E}">
        <p14:creationId xmlns:p14="http://schemas.microsoft.com/office/powerpoint/2010/main" val="3893980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Wireshark</a:t>
            </a:r>
            <a:r>
              <a:rPr lang="en-US" dirty="0" smtClean="0"/>
              <a:t>: Examine DIS Packets</a:t>
            </a:r>
            <a:endParaRPr lang="en-US" dirty="0"/>
          </a:p>
        </p:txBody>
      </p:sp>
      <p:pic>
        <p:nvPicPr>
          <p:cNvPr id="5" name="Content Placeholder 4"/>
          <p:cNvPicPr>
            <a:picLocks noGrp="1" noChangeAspect="1"/>
          </p:cNvPicPr>
          <p:nvPr>
            <p:ph idx="1"/>
          </p:nvPr>
        </p:nvPicPr>
        <p:blipFill>
          <a:blip r:embed="rId3"/>
          <a:stretch>
            <a:fillRect/>
          </a:stretch>
        </p:blipFill>
        <p:spPr>
          <a:xfrm>
            <a:off x="2423707" y="1054100"/>
            <a:ext cx="7268385" cy="4889500"/>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50</a:t>
            </a:fld>
            <a:endParaRPr lang="en-US"/>
          </a:p>
        </p:txBody>
      </p:sp>
    </p:spTree>
    <p:extLst>
      <p:ext uri="{BB962C8B-B14F-4D97-AF65-F5344CB8AC3E}">
        <p14:creationId xmlns:p14="http://schemas.microsoft.com/office/powerpoint/2010/main" val="922588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Implementations</a:t>
            </a:r>
            <a:endParaRPr lang="en-US" dirty="0"/>
          </a:p>
        </p:txBody>
      </p:sp>
      <p:sp>
        <p:nvSpPr>
          <p:cNvPr id="3" name="Content Placeholder 2"/>
          <p:cNvSpPr>
            <a:spLocks noGrp="1"/>
          </p:cNvSpPr>
          <p:nvPr>
            <p:ph idx="1"/>
          </p:nvPr>
        </p:nvSpPr>
        <p:spPr/>
        <p:txBody>
          <a:bodyPr/>
          <a:lstStyle/>
          <a:p>
            <a:r>
              <a:rPr lang="en-US" sz="3200" dirty="0" smtClean="0"/>
              <a:t>Format</a:t>
            </a:r>
          </a:p>
          <a:p>
            <a:pPr lvl="1"/>
            <a:r>
              <a:rPr lang="en-US" sz="2800" dirty="0" smtClean="0"/>
              <a:t>We know what information we want to send: entity type, entity ID, position, orientation, etc.</a:t>
            </a:r>
          </a:p>
          <a:p>
            <a:pPr lvl="1"/>
            <a:r>
              <a:rPr lang="en-US" sz="2800" dirty="0" smtClean="0"/>
              <a:t>We know what coordinate system we want to use.</a:t>
            </a:r>
          </a:p>
          <a:p>
            <a:pPr lvl="1"/>
            <a:r>
              <a:rPr lang="en-US" sz="2800" dirty="0" smtClean="0"/>
              <a:t>We know where to find arbitrary, agreed-upon enumeration identifier values—the EBV document.</a:t>
            </a:r>
          </a:p>
          <a:p>
            <a:pPr lvl="1"/>
            <a:r>
              <a:rPr lang="en-US" sz="2800" dirty="0" smtClean="0"/>
              <a:t>We know some PDU types: entity state PDU, etc.</a:t>
            </a:r>
          </a:p>
          <a:p>
            <a:r>
              <a:rPr lang="en-US" sz="3200" dirty="0" smtClean="0"/>
              <a:t>How do we get the information into the format we want on the wire?</a:t>
            </a:r>
          </a:p>
          <a:p>
            <a:r>
              <a:rPr lang="en-US" sz="3200" dirty="0" smtClean="0"/>
              <a:t>This is where DIS implementations come in.</a:t>
            </a:r>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51</a:t>
            </a:fld>
            <a:endParaRPr lang="en-US"/>
          </a:p>
        </p:txBody>
      </p:sp>
    </p:spTree>
    <p:extLst>
      <p:ext uri="{BB962C8B-B14F-4D97-AF65-F5344CB8AC3E}">
        <p14:creationId xmlns:p14="http://schemas.microsoft.com/office/powerpoint/2010/main" val="27403513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Implementations</a:t>
            </a:r>
            <a:endParaRPr lang="en-US" dirty="0"/>
          </a:p>
        </p:txBody>
      </p:sp>
      <p:sp>
        <p:nvSpPr>
          <p:cNvPr id="3" name="Content Placeholder 2"/>
          <p:cNvSpPr>
            <a:spLocks noGrp="1"/>
          </p:cNvSpPr>
          <p:nvPr>
            <p:ph idx="1"/>
          </p:nvPr>
        </p:nvSpPr>
        <p:spPr>
          <a:xfrm>
            <a:off x="593061" y="1065690"/>
            <a:ext cx="11326943" cy="4890211"/>
          </a:xfrm>
        </p:spPr>
        <p:txBody>
          <a:bodyPr/>
          <a:lstStyle/>
          <a:p>
            <a:r>
              <a:rPr lang="en-US" dirty="0"/>
              <a:t>Where can you get a DIS implementation?</a:t>
            </a:r>
          </a:p>
          <a:p>
            <a:pPr lvl="1"/>
            <a:r>
              <a:rPr lang="en-US" dirty="0"/>
              <a:t>Write your </a:t>
            </a:r>
            <a:r>
              <a:rPr lang="en-US" dirty="0" smtClean="0"/>
              <a:t>own (cough cough)</a:t>
            </a:r>
            <a:endParaRPr lang="en-US" dirty="0"/>
          </a:p>
          <a:p>
            <a:pPr lvl="1"/>
            <a:r>
              <a:rPr lang="en-US" dirty="0"/>
              <a:t>Buy one. </a:t>
            </a:r>
            <a:r>
              <a:rPr lang="en-US" dirty="0" smtClean="0"/>
              <a:t>There are several commercial implementations and many have excellent support.</a:t>
            </a:r>
            <a:endParaRPr lang="en-US" dirty="0"/>
          </a:p>
          <a:p>
            <a:pPr lvl="1"/>
            <a:r>
              <a:rPr lang="en-US" dirty="0"/>
              <a:t>Use an open source </a:t>
            </a:r>
            <a:r>
              <a:rPr lang="en-US" dirty="0" smtClean="0"/>
              <a:t>version—”free as in free puppy” (also includes freedom to fix)</a:t>
            </a:r>
            <a:endParaRPr lang="en-US" dirty="0"/>
          </a:p>
          <a:p>
            <a:pPr lvl="2"/>
            <a:r>
              <a:rPr lang="en-US" sz="2400" dirty="0"/>
              <a:t>Open-DIS (</a:t>
            </a:r>
            <a:r>
              <a:rPr lang="en-US" sz="2400" dirty="0">
                <a:hlinkClick r:id="rId3"/>
              </a:rPr>
              <a:t>https://</a:t>
            </a:r>
            <a:r>
              <a:rPr lang="en-US" sz="2400" dirty="0" smtClean="0">
                <a:hlinkClick r:id="rId3"/>
              </a:rPr>
              <a:t>github.com/open-dis</a:t>
            </a:r>
            <a:r>
              <a:rPr lang="en-US" sz="2400" dirty="0" smtClean="0"/>
              <a:t> -  formerly </a:t>
            </a:r>
            <a:r>
              <a:rPr lang="en-US" sz="2400" dirty="0" smtClean="0">
                <a:hlinkClick r:id="rId4"/>
              </a:rPr>
              <a:t>http</a:t>
            </a:r>
            <a:r>
              <a:rPr lang="en-US" sz="2400" dirty="0">
                <a:hlinkClick r:id="rId4"/>
              </a:rPr>
              <a:t>://open-</a:t>
            </a:r>
            <a:r>
              <a:rPr lang="en-US" sz="2400" dirty="0" smtClean="0">
                <a:hlinkClick r:id="rId4"/>
              </a:rPr>
              <a:t>dis.sourceforge.net</a:t>
            </a:r>
            <a:r>
              <a:rPr lang="en-US" sz="2400" dirty="0" smtClean="0"/>
              <a:t>)</a:t>
            </a:r>
          </a:p>
          <a:p>
            <a:pPr lvl="3"/>
            <a:r>
              <a:rPr lang="en-US" sz="2400" dirty="0" smtClean="0">
                <a:hlinkClick r:id="rId5"/>
              </a:rPr>
              <a:t>Java</a:t>
            </a:r>
            <a:r>
              <a:rPr lang="en-US" sz="2400" dirty="0" smtClean="0"/>
              <a:t> updated to full coverage of DIS7, planning work on C-DIS and DIS8</a:t>
            </a:r>
            <a:endParaRPr lang="en-US" sz="2400" dirty="0"/>
          </a:p>
          <a:p>
            <a:pPr lvl="3"/>
            <a:r>
              <a:rPr lang="en-US" sz="2400" dirty="0" smtClean="0"/>
              <a:t>Planning to regenerate C++, C#, Objective-C, JavaScript, Python in 2021</a:t>
            </a:r>
          </a:p>
          <a:p>
            <a:pPr lvl="2"/>
            <a:r>
              <a:rPr lang="en-US" sz="2400" dirty="0" smtClean="0"/>
              <a:t>KDIS </a:t>
            </a:r>
            <a:r>
              <a:rPr lang="en-US" sz="2400" dirty="0"/>
              <a:t>(</a:t>
            </a:r>
            <a:r>
              <a:rPr lang="en-US" sz="2400" dirty="0">
                <a:hlinkClick r:id="rId6"/>
              </a:rPr>
              <a:t>http://</a:t>
            </a:r>
            <a:r>
              <a:rPr lang="en-US" sz="2400" dirty="0" smtClean="0">
                <a:hlinkClick r:id="rId6"/>
              </a:rPr>
              <a:t>sourceforge.net/projects/kdis</a:t>
            </a:r>
            <a:r>
              <a:rPr lang="en-US" sz="2400" dirty="0" smtClean="0"/>
              <a:t>) C++ (active)</a:t>
            </a:r>
          </a:p>
          <a:p>
            <a:pPr lvl="2"/>
            <a:r>
              <a:rPr lang="en-US" sz="2400" dirty="0" smtClean="0"/>
              <a:t>Aquarius </a:t>
            </a:r>
            <a:r>
              <a:rPr lang="en-US" sz="2400" dirty="0"/>
              <a:t>(</a:t>
            </a:r>
            <a:r>
              <a:rPr lang="en-US" sz="2400" dirty="0">
                <a:hlinkClick r:id="rId7"/>
              </a:rPr>
              <a:t>http://</a:t>
            </a:r>
            <a:r>
              <a:rPr lang="en-US" sz="2400" dirty="0" smtClean="0">
                <a:hlinkClick r:id="rId7"/>
              </a:rPr>
              <a:t>sourceforge.net/projects/aquariusdispdu</a:t>
            </a:r>
            <a:r>
              <a:rPr lang="en-US" sz="2400" dirty="0" smtClean="0"/>
              <a:t>) C++ (</a:t>
            </a:r>
            <a:r>
              <a:rPr lang="en-US" sz="2400" dirty="0" smtClean="0">
                <a:hlinkClick r:id="rId8"/>
              </a:rPr>
              <a:t>retired</a:t>
            </a:r>
            <a:r>
              <a:rPr lang="en-US" sz="2400" dirty="0" smtClean="0"/>
              <a:t>)</a:t>
            </a:r>
          </a:p>
          <a:p>
            <a:pPr lvl="2"/>
            <a:r>
              <a:rPr lang="en-US" sz="2400" dirty="0"/>
              <a:t>JDIS (</a:t>
            </a:r>
            <a:r>
              <a:rPr lang="en-US" sz="2400" dirty="0">
                <a:hlinkClick r:id="rId9"/>
              </a:rPr>
              <a:t>http://</a:t>
            </a:r>
            <a:r>
              <a:rPr lang="en-US" sz="2400" dirty="0" smtClean="0">
                <a:hlinkClick r:id="rId9"/>
              </a:rPr>
              <a:t>sourceforge.net/projects/jdis</a:t>
            </a:r>
            <a:r>
              <a:rPr lang="en-US" sz="2400" dirty="0" smtClean="0"/>
              <a:t>) Java (inactive)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52</a:t>
            </a:fld>
            <a:endParaRPr lang="en-US"/>
          </a:p>
        </p:txBody>
      </p:sp>
    </p:spTree>
    <p:extLst>
      <p:ext uri="{BB962C8B-B14F-4D97-AF65-F5344CB8AC3E}">
        <p14:creationId xmlns:p14="http://schemas.microsoft.com/office/powerpoint/2010/main" val="4179738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Sending</a:t>
            </a:r>
            <a:endParaRPr lang="en-US" dirty="0"/>
          </a:p>
        </p:txBody>
      </p:sp>
      <p:sp>
        <p:nvSpPr>
          <p:cNvPr id="3" name="Content Placeholder 2"/>
          <p:cNvSpPr>
            <a:spLocks noGrp="1"/>
          </p:cNvSpPr>
          <p:nvPr>
            <p:ph idx="1"/>
          </p:nvPr>
        </p:nvSpPr>
        <p:spPr/>
        <p:txBody>
          <a:bodyPr/>
          <a:lstStyle/>
          <a:p>
            <a:r>
              <a:rPr lang="en-US" dirty="0" smtClean="0"/>
              <a:t>Remember, DIS has no official API. Every implementation is different. This example will use the Open-DIS API codebase. Implementation available at </a:t>
            </a:r>
            <a:r>
              <a:rPr lang="en-US" dirty="0">
                <a:hlinkClick r:id="rId3"/>
              </a:rPr>
              <a:t>https://</a:t>
            </a:r>
            <a:r>
              <a:rPr lang="en-US" dirty="0" smtClean="0">
                <a:hlinkClick r:id="rId3"/>
              </a:rPr>
              <a:t>github.com/open-dis</a:t>
            </a:r>
            <a:endParaRPr lang="en-US" dirty="0" smtClean="0"/>
          </a:p>
          <a:p>
            <a:endParaRPr lang="en-US" dirty="0" smtClean="0"/>
          </a:p>
          <a:p>
            <a:r>
              <a:rPr lang="en-US" dirty="0" smtClean="0"/>
              <a:t>Source code now at </a:t>
            </a:r>
            <a:r>
              <a:rPr lang="en-US" dirty="0">
                <a:hlinkClick r:id="rId4"/>
              </a:rPr>
              <a:t>https://</a:t>
            </a:r>
            <a:r>
              <a:rPr lang="en-US" dirty="0" smtClean="0">
                <a:hlinkClick r:id="rId4"/>
              </a:rPr>
              <a:t>gitlab.nps.edu/Savage/NetworkedGraphicsMV3500</a:t>
            </a:r>
            <a:endParaRPr lang="en-US" dirty="0" smtClean="0"/>
          </a:p>
          <a:p>
            <a:endParaRPr lang="en-US" dirty="0" smtClean="0"/>
          </a:p>
          <a:p>
            <a:r>
              <a:rPr lang="en-US" dirty="0" smtClean="0"/>
              <a:t>Examples may contain supporting libraries for additional independent things .</a:t>
            </a:r>
          </a:p>
          <a:p>
            <a:endParaRPr lang="en-US" dirty="0" smtClean="0"/>
          </a:p>
          <a:p>
            <a:r>
              <a:rPr lang="en-US" dirty="0" smtClean="0"/>
              <a:t>All code is BSD open-source license; nonviral, use any way you see fit.</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53</a:t>
            </a:fld>
            <a:endParaRPr lang="en-US" dirty="0"/>
          </a:p>
        </p:txBody>
      </p:sp>
    </p:spTree>
    <p:extLst>
      <p:ext uri="{BB962C8B-B14F-4D97-AF65-F5344CB8AC3E}">
        <p14:creationId xmlns:p14="http://schemas.microsoft.com/office/powerpoint/2010/main" val="2571898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Send ESPDUs in Java</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54</a:t>
            </a:fld>
            <a:endParaRPr lang="en-US"/>
          </a:p>
        </p:txBody>
      </p:sp>
      <p:pic>
        <p:nvPicPr>
          <p:cNvPr id="5" name="Picture 4"/>
          <p:cNvPicPr>
            <a:picLocks noChangeAspect="1"/>
          </p:cNvPicPr>
          <p:nvPr/>
        </p:nvPicPr>
        <p:blipFill>
          <a:blip r:embed="rId3"/>
          <a:stretch>
            <a:fillRect/>
          </a:stretch>
        </p:blipFill>
        <p:spPr>
          <a:xfrm>
            <a:off x="417565" y="958593"/>
            <a:ext cx="10856665" cy="5253917"/>
          </a:xfrm>
          <a:prstGeom prst="rect">
            <a:avLst/>
          </a:prstGeom>
        </p:spPr>
      </p:pic>
    </p:spTree>
    <p:extLst>
      <p:ext uri="{BB962C8B-B14F-4D97-AF65-F5344CB8AC3E}">
        <p14:creationId xmlns:p14="http://schemas.microsoft.com/office/powerpoint/2010/main" val="33380881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Send PDUs in </a:t>
            </a:r>
            <a:r>
              <a:rPr lang="en-US" dirty="0" err="1" smtClean="0"/>
              <a:t>Javascript</a:t>
            </a:r>
            <a:endParaRPr lang="en-US" dirty="0"/>
          </a:p>
        </p:txBody>
      </p:sp>
      <p:pic>
        <p:nvPicPr>
          <p:cNvPr id="5" name="Picture 4"/>
          <p:cNvPicPr>
            <a:picLocks noChangeAspect="1"/>
          </p:cNvPicPr>
          <p:nvPr/>
        </p:nvPicPr>
        <p:blipFill>
          <a:blip r:embed="rId3"/>
          <a:stretch>
            <a:fillRect/>
          </a:stretch>
        </p:blipFill>
        <p:spPr>
          <a:xfrm>
            <a:off x="12461" y="2198749"/>
            <a:ext cx="12192000" cy="3868202"/>
          </a:xfrm>
          <a:prstGeom prst="rect">
            <a:avLst/>
          </a:prstGeom>
        </p:spPr>
      </p:pic>
      <p:sp>
        <p:nvSpPr>
          <p:cNvPr id="6" name="TextBox 5"/>
          <p:cNvSpPr txBox="1"/>
          <p:nvPr/>
        </p:nvSpPr>
        <p:spPr>
          <a:xfrm>
            <a:off x="524171" y="939426"/>
            <a:ext cx="10983896" cy="1077218"/>
          </a:xfrm>
          <a:prstGeom prst="rect">
            <a:avLst/>
          </a:prstGeom>
          <a:noFill/>
        </p:spPr>
        <p:txBody>
          <a:bodyPr wrap="none" rtlCol="0">
            <a:spAutoFit/>
          </a:bodyPr>
          <a:lstStyle/>
          <a:p>
            <a:r>
              <a:rPr lang="en-US" dirty="0" smtClean="0"/>
              <a:t>Can use HTML5 Browser </a:t>
            </a:r>
            <a:r>
              <a:rPr lang="en-US" dirty="0" err="1" smtClean="0"/>
              <a:t>geolocation</a:t>
            </a:r>
            <a:r>
              <a:rPr lang="en-US" dirty="0" smtClean="0"/>
              <a:t> and </a:t>
            </a:r>
            <a:r>
              <a:rPr lang="en-US" dirty="0" err="1" smtClean="0"/>
              <a:t>Javascript</a:t>
            </a:r>
            <a:r>
              <a:rPr lang="en-US" dirty="0" smtClean="0"/>
              <a:t> to send</a:t>
            </a:r>
          </a:p>
          <a:p>
            <a:r>
              <a:rPr lang="en-US" dirty="0" smtClean="0"/>
              <a:t>DIS from a web page</a:t>
            </a:r>
            <a:endParaRPr lang="en-US" dirty="0"/>
          </a:p>
        </p:txBody>
      </p:sp>
      <p:sp>
        <p:nvSpPr>
          <p:cNvPr id="7"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55</a:t>
            </a:r>
            <a:endParaRPr lang="en-US" dirty="0"/>
          </a:p>
        </p:txBody>
      </p:sp>
    </p:spTree>
    <p:extLst>
      <p:ext uri="{BB962C8B-B14F-4D97-AF65-F5344CB8AC3E}">
        <p14:creationId xmlns:p14="http://schemas.microsoft.com/office/powerpoint/2010/main" val="13076412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Receive PDUs in Java</a:t>
            </a:r>
            <a:endParaRPr lang="en-US" dirty="0"/>
          </a:p>
        </p:txBody>
      </p:sp>
      <p:pic>
        <p:nvPicPr>
          <p:cNvPr id="5" name="Content Placeholder 4"/>
          <p:cNvPicPr>
            <a:picLocks noGrp="1" noChangeAspect="1"/>
          </p:cNvPicPr>
          <p:nvPr>
            <p:ph idx="1"/>
          </p:nvPr>
        </p:nvPicPr>
        <p:blipFill>
          <a:blip r:embed="rId3"/>
          <a:stretch>
            <a:fillRect/>
          </a:stretch>
        </p:blipFill>
        <p:spPr>
          <a:xfrm>
            <a:off x="2813367" y="1054100"/>
            <a:ext cx="6489065" cy="4889500"/>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56</a:t>
            </a:fld>
            <a:endParaRPr lang="en-US"/>
          </a:p>
        </p:txBody>
      </p:sp>
    </p:spTree>
    <p:extLst>
      <p:ext uri="{BB962C8B-B14F-4D97-AF65-F5344CB8AC3E}">
        <p14:creationId xmlns:p14="http://schemas.microsoft.com/office/powerpoint/2010/main" val="3966221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Sending and Receiving PDUs</a:t>
            </a:r>
            <a:endParaRPr lang="en-US" dirty="0"/>
          </a:p>
        </p:txBody>
      </p:sp>
      <p:sp>
        <p:nvSpPr>
          <p:cNvPr id="3" name="Content Placeholder 2"/>
          <p:cNvSpPr>
            <a:spLocks noGrp="1"/>
          </p:cNvSpPr>
          <p:nvPr>
            <p:ph idx="1"/>
          </p:nvPr>
        </p:nvSpPr>
        <p:spPr>
          <a:xfrm>
            <a:off x="593061" y="1053389"/>
            <a:ext cx="11106179" cy="4890211"/>
          </a:xfrm>
        </p:spPr>
        <p:txBody>
          <a:bodyPr/>
          <a:lstStyle/>
          <a:p>
            <a:r>
              <a:rPr lang="en-US" sz="3200" dirty="0" smtClean="0"/>
              <a:t>There are similar idioms for other languages such as C++, Objective-C (IOS/</a:t>
            </a:r>
            <a:r>
              <a:rPr lang="en-US" sz="3200" dirty="0" err="1" smtClean="0"/>
              <a:t>MacOS</a:t>
            </a:r>
            <a:r>
              <a:rPr lang="en-US" sz="3200" dirty="0" smtClean="0"/>
              <a:t>), JavaScript, Python, C# (Windows phone, Unity 3D)</a:t>
            </a:r>
          </a:p>
          <a:p>
            <a:endParaRPr lang="en-US" sz="3200" dirty="0" smtClean="0"/>
          </a:p>
          <a:p>
            <a:r>
              <a:rPr lang="en-US" sz="3200" dirty="0" smtClean="0"/>
              <a:t>Note that this requires that you do a bit of socket programming, which TENA and HLA hide from you. Socket programming isn’t </a:t>
            </a:r>
            <a:r>
              <a:rPr lang="en-US" sz="3200" i="1" dirty="0" smtClean="0"/>
              <a:t>that</a:t>
            </a:r>
            <a:r>
              <a:rPr lang="en-US" sz="3200" dirty="0" smtClean="0"/>
              <a:t> bad…</a:t>
            </a:r>
          </a:p>
          <a:p>
            <a:pPr marL="0" indent="0">
              <a:buNone/>
            </a:pPr>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57</a:t>
            </a:fld>
            <a:endParaRPr lang="en-US"/>
          </a:p>
        </p:txBody>
      </p:sp>
    </p:spTree>
    <p:extLst>
      <p:ext uri="{BB962C8B-B14F-4D97-AF65-F5344CB8AC3E}">
        <p14:creationId xmlns:p14="http://schemas.microsoft.com/office/powerpoint/2010/main" val="4847945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722" y="0"/>
            <a:ext cx="10217425" cy="841248"/>
          </a:xfrm>
        </p:spPr>
        <p:txBody>
          <a:bodyPr/>
          <a:lstStyle/>
          <a:p>
            <a:r>
              <a:rPr lang="en-US" dirty="0" smtClean="0"/>
              <a:t>Visualizing DIS Data via Online Map using </a:t>
            </a:r>
            <a:r>
              <a:rPr lang="en-US" dirty="0" err="1" smtClean="0"/>
              <a:t>DISWebGateway</a:t>
            </a:r>
            <a:endParaRPr lang="en-US" dirty="0"/>
          </a:p>
        </p:txBody>
      </p:sp>
      <p:sp>
        <p:nvSpPr>
          <p:cNvPr id="3" name="Content Placeholder 2"/>
          <p:cNvSpPr>
            <a:spLocks noGrp="1"/>
          </p:cNvSpPr>
          <p:nvPr>
            <p:ph idx="1"/>
          </p:nvPr>
        </p:nvSpPr>
        <p:spPr>
          <a:xfrm>
            <a:off x="258417" y="1470833"/>
            <a:ext cx="4929809" cy="4890211"/>
          </a:xfrm>
        </p:spPr>
        <p:txBody>
          <a:bodyPr/>
          <a:lstStyle/>
          <a:p>
            <a:r>
              <a:rPr lang="en-US" dirty="0" err="1" smtClean="0">
                <a:hlinkClick r:id="rId3"/>
              </a:rPr>
              <a:t>DISWebGateway</a:t>
            </a:r>
            <a:r>
              <a:rPr lang="en-US" dirty="0" smtClean="0"/>
              <a:t> running at </a:t>
            </a:r>
          </a:p>
          <a:p>
            <a:r>
              <a:rPr lang="en-US" dirty="0" smtClean="0">
                <a:hlinkClick r:id="rId4"/>
              </a:rPr>
              <a:t>http</a:t>
            </a:r>
            <a:r>
              <a:rPr lang="en-US" dirty="0">
                <a:hlinkClick r:id="rId4"/>
              </a:rPr>
              <a:t>://</a:t>
            </a:r>
            <a:r>
              <a:rPr lang="en-US" dirty="0" smtClean="0">
                <a:hlinkClick r:id="rId4"/>
              </a:rPr>
              <a:t>track.movesinstitute.org</a:t>
            </a:r>
            <a:r>
              <a:rPr lang="en-US" dirty="0" smtClean="0"/>
              <a:t> </a:t>
            </a:r>
          </a:p>
          <a:p>
            <a:pPr lvl="1"/>
            <a:endParaRPr lang="en-US" dirty="0" smtClean="0"/>
          </a:p>
          <a:p>
            <a:pPr lvl="1"/>
            <a:r>
              <a:rPr lang="en-US" dirty="0" smtClean="0"/>
              <a:t>Java sender &amp; receiver for DIS</a:t>
            </a:r>
          </a:p>
          <a:p>
            <a:pPr lvl="1"/>
            <a:endParaRPr lang="en-US" dirty="0" smtClean="0"/>
          </a:p>
          <a:p>
            <a:pPr lvl="1"/>
            <a:r>
              <a:rPr lang="en-US" dirty="0" smtClean="0"/>
              <a:t>Can receive native DIS from existing DIS applications</a:t>
            </a:r>
          </a:p>
          <a:p>
            <a:pPr lvl="1"/>
            <a:endParaRPr lang="en-US" dirty="0" smtClean="0"/>
          </a:p>
          <a:p>
            <a:pPr lvl="1"/>
            <a:r>
              <a:rPr lang="en-US" dirty="0" smtClean="0"/>
              <a:t>Web-based map that shows DIS entity locations</a:t>
            </a:r>
          </a:p>
          <a:p>
            <a:pPr marL="0" indent="0">
              <a:buNone/>
            </a:pPr>
            <a:endParaRPr lang="en-US" dirty="0"/>
          </a:p>
        </p:txBody>
      </p:sp>
      <p:pic>
        <p:nvPicPr>
          <p:cNvPr id="4" name="Picture 3"/>
          <p:cNvPicPr>
            <a:picLocks noChangeAspect="1"/>
          </p:cNvPicPr>
          <p:nvPr/>
        </p:nvPicPr>
        <p:blipFill>
          <a:blip r:embed="rId5"/>
          <a:stretch>
            <a:fillRect/>
          </a:stretch>
        </p:blipFill>
        <p:spPr>
          <a:xfrm>
            <a:off x="5345149" y="1470833"/>
            <a:ext cx="6663716" cy="4214350"/>
          </a:xfrm>
          <a:prstGeom prst="rect">
            <a:avLst/>
          </a:prstGeom>
        </p:spPr>
      </p:pic>
      <p:sp>
        <p:nvSpPr>
          <p:cNvPr id="5"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58</a:t>
            </a:r>
            <a:endParaRPr lang="en-US" dirty="0"/>
          </a:p>
        </p:txBody>
      </p:sp>
      <p:sp>
        <p:nvSpPr>
          <p:cNvPr id="6" name="TextBox 5"/>
          <p:cNvSpPr txBox="1"/>
          <p:nvPr/>
        </p:nvSpPr>
        <p:spPr>
          <a:xfrm>
            <a:off x="6194157" y="5960825"/>
            <a:ext cx="2758698" cy="707886"/>
          </a:xfrm>
          <a:prstGeom prst="rect">
            <a:avLst/>
          </a:prstGeom>
          <a:noFill/>
          <a:ln>
            <a:solidFill>
              <a:srgbClr val="FFC000"/>
            </a:solidFill>
          </a:ln>
        </p:spPr>
        <p:txBody>
          <a:bodyPr wrap="square" rtlCol="0">
            <a:spAutoFit/>
          </a:bodyPr>
          <a:lstStyle/>
          <a:p>
            <a:pPr algn="ctr"/>
            <a:r>
              <a:rPr lang="en-US" sz="2000" b="1" i="1" dirty="0" smtClean="0">
                <a:solidFill>
                  <a:srgbClr val="FFC000"/>
                </a:solidFill>
              </a:rPr>
              <a:t>Code refurbishment in progress…</a:t>
            </a:r>
            <a:endParaRPr lang="en-US" sz="2000" b="1" i="1" dirty="0">
              <a:solidFill>
                <a:srgbClr val="FFC000"/>
              </a:solidFill>
            </a:endParaRPr>
          </a:p>
        </p:txBody>
      </p:sp>
    </p:spTree>
    <p:extLst>
      <p:ext uri="{BB962C8B-B14F-4D97-AF65-F5344CB8AC3E}">
        <p14:creationId xmlns:p14="http://schemas.microsoft.com/office/powerpoint/2010/main" val="37985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530626" y="-18882"/>
            <a:ext cx="9454598" cy="6876882"/>
          </a:xfrm>
          <a:prstGeom prst="rect">
            <a:avLst/>
          </a:prstGeom>
        </p:spPr>
      </p:pic>
      <p:sp>
        <p:nvSpPr>
          <p:cNvPr id="4" name="Slide Number Placeholder 3"/>
          <p:cNvSpPr>
            <a:spLocks noGrp="1" noChangeArrowheads="1"/>
          </p:cNvSpPr>
          <p:nvPr>
            <p:ph type="sldNum" sz="quarter" idx="4"/>
          </p:nvPr>
        </p:nvSpPr>
        <p:spPr>
          <a:xfrm>
            <a:off x="10283928" y="6477001"/>
            <a:ext cx="1887570" cy="244475"/>
          </a:xfrm>
          <a:prstGeom prst="rect">
            <a:avLst/>
          </a:prstGeom>
        </p:spPr>
        <p:txBody>
          <a:bodyPr/>
          <a:lstStyle>
            <a:lvl1pPr algn="r">
              <a:defRPr sz="1600"/>
            </a:lvl1pPr>
          </a:lstStyle>
          <a:p>
            <a:pPr>
              <a:defRPr/>
            </a:pPr>
            <a:r>
              <a:rPr lang="en-US" dirty="0" smtClean="0">
                <a:solidFill>
                  <a:schemeClr val="bg1"/>
                </a:solidFill>
              </a:rPr>
              <a:t>59</a:t>
            </a:r>
            <a:endParaRPr lang="en-US" dirty="0">
              <a:solidFill>
                <a:schemeClr val="bg1"/>
              </a:solidFill>
            </a:endParaRPr>
          </a:p>
        </p:txBody>
      </p:sp>
    </p:spTree>
    <p:extLst>
      <p:ext uri="{BB962C8B-B14F-4D97-AF65-F5344CB8AC3E}">
        <p14:creationId xmlns:p14="http://schemas.microsoft.com/office/powerpoint/2010/main" val="1854963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51221" y="2765046"/>
            <a:ext cx="5590879" cy="2180165"/>
            <a:chOff x="933746" y="2812671"/>
            <a:chExt cx="5590879" cy="2180165"/>
          </a:xfrm>
        </p:grpSpPr>
        <p:sp>
          <p:nvSpPr>
            <p:cNvPr id="3" name="TextBox 2"/>
            <p:cNvSpPr txBox="1"/>
            <p:nvPr/>
          </p:nvSpPr>
          <p:spPr>
            <a:xfrm>
              <a:off x="933746" y="3915618"/>
              <a:ext cx="3781425" cy="1077218"/>
            </a:xfrm>
            <a:prstGeom prst="rect">
              <a:avLst/>
            </a:prstGeom>
            <a:noFill/>
            <a:ln w="28575">
              <a:solidFill>
                <a:schemeClr val="accent5">
                  <a:lumMod val="25000"/>
                </a:schemeClr>
              </a:solidFill>
            </a:ln>
          </p:spPr>
          <p:txBody>
            <a:bodyPr wrap="square" rtlCol="0">
              <a:spAutoFit/>
            </a:bodyPr>
            <a:lstStyle/>
            <a:p>
              <a:pPr algn="ctr"/>
              <a:r>
                <a:rPr lang="en-US" dirty="0" smtClean="0">
                  <a:solidFill>
                    <a:schemeClr val="accent5">
                      <a:lumMod val="25000"/>
                    </a:schemeClr>
                  </a:solidFill>
                </a:rPr>
                <a:t>Participants may be local or distributed</a:t>
              </a:r>
              <a:endParaRPr lang="en-US" dirty="0">
                <a:solidFill>
                  <a:schemeClr val="accent5">
                    <a:lumMod val="25000"/>
                  </a:schemeClr>
                </a:solidFill>
              </a:endParaRPr>
            </a:p>
          </p:txBody>
        </p:sp>
        <p:cxnSp>
          <p:nvCxnSpPr>
            <p:cNvPr id="12" name="Straight Connector 11"/>
            <p:cNvCxnSpPr/>
            <p:nvPr/>
          </p:nvCxnSpPr>
          <p:spPr bwMode="auto">
            <a:xfrm>
              <a:off x="4571683" y="3915618"/>
              <a:ext cx="1952942" cy="37257"/>
            </a:xfrm>
            <a:prstGeom prst="line">
              <a:avLst/>
            </a:prstGeom>
            <a:solidFill>
              <a:schemeClr val="accent1"/>
            </a:solidFill>
            <a:ln w="28575" cap="flat" cmpd="sng" algn="ctr">
              <a:solidFill>
                <a:schemeClr val="accent5">
                  <a:lumMod val="25000"/>
                </a:schemeClr>
              </a:solidFill>
              <a:prstDash val="solid"/>
              <a:miter lim="800000"/>
              <a:headEnd type="none" w="med" len="med"/>
              <a:tailEnd type="none" w="med" len="med"/>
            </a:ln>
            <a:effectLst/>
          </p:spPr>
        </p:cxnSp>
        <p:cxnSp>
          <p:nvCxnSpPr>
            <p:cNvPr id="16" name="Straight Connector 15"/>
            <p:cNvCxnSpPr/>
            <p:nvPr/>
          </p:nvCxnSpPr>
          <p:spPr bwMode="auto">
            <a:xfrm flipV="1">
              <a:off x="4715171" y="2812671"/>
              <a:ext cx="0" cy="1294074"/>
            </a:xfrm>
            <a:prstGeom prst="line">
              <a:avLst/>
            </a:prstGeom>
            <a:solidFill>
              <a:schemeClr val="accent1"/>
            </a:solidFill>
            <a:ln w="28575" cap="flat" cmpd="sng" algn="ctr">
              <a:solidFill>
                <a:schemeClr val="accent5">
                  <a:lumMod val="25000"/>
                </a:schemeClr>
              </a:solidFill>
              <a:prstDash val="solid"/>
              <a:miter lim="800000"/>
              <a:headEnd type="none" w="med" len="med"/>
              <a:tailEnd type="none" w="med" len="med"/>
            </a:ln>
            <a:effectLst/>
          </p:spPr>
        </p:cxnSp>
      </p:grpSp>
      <p:sp>
        <p:nvSpPr>
          <p:cNvPr id="2" name="Title 1"/>
          <p:cNvSpPr>
            <a:spLocks noGrp="1"/>
          </p:cNvSpPr>
          <p:nvPr>
            <p:ph type="title"/>
          </p:nvPr>
        </p:nvSpPr>
        <p:spPr>
          <a:xfrm>
            <a:off x="1421476" y="0"/>
            <a:ext cx="9567949" cy="841248"/>
          </a:xfrm>
        </p:spPr>
        <p:txBody>
          <a:bodyPr/>
          <a:lstStyle/>
          <a:p>
            <a:r>
              <a:rPr lang="en-US" dirty="0" smtClean="0"/>
              <a:t>Live, Virtual, Constructive (LVC) Example, Illustrated</a:t>
            </a:r>
            <a:endParaRPr lang="en-US" dirty="0"/>
          </a:p>
        </p:txBody>
      </p:sp>
      <p:pic>
        <p:nvPicPr>
          <p:cNvPr id="5" name="Picture 4"/>
          <p:cNvPicPr>
            <a:picLocks noChangeAspect="1"/>
          </p:cNvPicPr>
          <p:nvPr/>
        </p:nvPicPr>
        <p:blipFill>
          <a:blip r:embed="rId3"/>
          <a:stretch>
            <a:fillRect/>
          </a:stretch>
        </p:blipFill>
        <p:spPr>
          <a:xfrm>
            <a:off x="8878346" y="1703001"/>
            <a:ext cx="2210233" cy="2210234"/>
          </a:xfrm>
          <a:prstGeom prst="rect">
            <a:avLst/>
          </a:prstGeom>
        </p:spPr>
      </p:pic>
      <p:sp>
        <p:nvSpPr>
          <p:cNvPr id="6" name="TextBox 5"/>
          <p:cNvSpPr txBox="1"/>
          <p:nvPr/>
        </p:nvSpPr>
        <p:spPr>
          <a:xfrm>
            <a:off x="128294" y="1118226"/>
            <a:ext cx="4560864" cy="584775"/>
          </a:xfrm>
          <a:prstGeom prst="rect">
            <a:avLst/>
          </a:prstGeom>
          <a:noFill/>
        </p:spPr>
        <p:txBody>
          <a:bodyPr wrap="none" rtlCol="0">
            <a:spAutoFit/>
          </a:bodyPr>
          <a:lstStyle/>
          <a:p>
            <a:r>
              <a:rPr lang="en-US" dirty="0" smtClean="0"/>
              <a:t>Virtual: bridge simulator</a:t>
            </a:r>
            <a:endParaRPr lang="en-US" dirty="0"/>
          </a:p>
        </p:txBody>
      </p:sp>
      <p:sp>
        <p:nvSpPr>
          <p:cNvPr id="7" name="TextBox 6"/>
          <p:cNvSpPr txBox="1"/>
          <p:nvPr/>
        </p:nvSpPr>
        <p:spPr>
          <a:xfrm>
            <a:off x="8622769" y="1070366"/>
            <a:ext cx="2721386" cy="584775"/>
          </a:xfrm>
          <a:prstGeom prst="rect">
            <a:avLst/>
          </a:prstGeom>
          <a:noFill/>
        </p:spPr>
        <p:txBody>
          <a:bodyPr wrap="none" rtlCol="0">
            <a:spAutoFit/>
          </a:bodyPr>
          <a:lstStyle/>
          <a:p>
            <a:r>
              <a:rPr lang="en-US" dirty="0" smtClean="0"/>
              <a:t>Live: AIS feed</a:t>
            </a:r>
            <a:endParaRPr lang="en-US" dirty="0"/>
          </a:p>
        </p:txBody>
      </p:sp>
      <p:sp>
        <p:nvSpPr>
          <p:cNvPr id="8" name="Oval 7"/>
          <p:cNvSpPr/>
          <p:nvPr/>
        </p:nvSpPr>
        <p:spPr bwMode="auto">
          <a:xfrm>
            <a:off x="4818335" y="1647886"/>
            <a:ext cx="3306304" cy="2267732"/>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Single </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t>Shared LVC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charset="0"/>
              </a:rPr>
              <a:t>Environment</a:t>
            </a:r>
          </a:p>
        </p:txBody>
      </p:sp>
      <p:cxnSp>
        <p:nvCxnSpPr>
          <p:cNvPr id="11" name="Straight Arrow Connector 10"/>
          <p:cNvCxnSpPr/>
          <p:nvPr/>
        </p:nvCxnSpPr>
        <p:spPr bwMode="auto">
          <a:xfrm flipH="1">
            <a:off x="7468914" y="3225949"/>
            <a:ext cx="1620603" cy="1487"/>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13" name="Straight Arrow Connector 12"/>
          <p:cNvCxnSpPr/>
          <p:nvPr/>
        </p:nvCxnSpPr>
        <p:spPr bwMode="auto">
          <a:xfrm>
            <a:off x="3433527" y="2574217"/>
            <a:ext cx="1773355" cy="4218"/>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18" name="Straight Arrow Connector 17"/>
          <p:cNvCxnSpPr/>
          <p:nvPr/>
        </p:nvCxnSpPr>
        <p:spPr bwMode="auto">
          <a:xfrm flipH="1" flipV="1">
            <a:off x="6607371" y="3430636"/>
            <a:ext cx="20160" cy="1224575"/>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sp>
        <p:nvSpPr>
          <p:cNvPr id="26" name="TextBox 25"/>
          <p:cNvSpPr txBox="1"/>
          <p:nvPr/>
        </p:nvSpPr>
        <p:spPr>
          <a:xfrm>
            <a:off x="7216398" y="4414519"/>
            <a:ext cx="4534552" cy="1569660"/>
          </a:xfrm>
          <a:prstGeom prst="rect">
            <a:avLst/>
          </a:prstGeom>
          <a:noFill/>
        </p:spPr>
        <p:txBody>
          <a:bodyPr wrap="square" rtlCol="0">
            <a:spAutoFit/>
          </a:bodyPr>
          <a:lstStyle/>
          <a:p>
            <a:r>
              <a:rPr lang="en-US" dirty="0" smtClean="0"/>
              <a:t>Constructive: computer-</a:t>
            </a:r>
          </a:p>
          <a:p>
            <a:r>
              <a:rPr lang="en-US" dirty="0" smtClean="0"/>
              <a:t>generated ship traffic, controlled by AI agents</a:t>
            </a:r>
            <a:endParaRPr lang="en-US" dirty="0"/>
          </a:p>
        </p:txBody>
      </p:sp>
      <p:pic>
        <p:nvPicPr>
          <p:cNvPr id="4" name="Picture 3"/>
          <p:cNvPicPr>
            <a:picLocks noChangeAspect="1"/>
          </p:cNvPicPr>
          <p:nvPr/>
        </p:nvPicPr>
        <p:blipFill>
          <a:blip r:embed="rId4"/>
          <a:stretch>
            <a:fillRect/>
          </a:stretch>
        </p:blipFill>
        <p:spPr>
          <a:xfrm>
            <a:off x="684632" y="1753615"/>
            <a:ext cx="3448187" cy="1641204"/>
          </a:xfrm>
          <a:prstGeom prst="rect">
            <a:avLst/>
          </a:prstGeom>
        </p:spPr>
      </p:pic>
      <p:pic>
        <p:nvPicPr>
          <p:cNvPr id="9" name="Picture 8"/>
          <p:cNvPicPr>
            <a:picLocks noChangeAspect="1"/>
          </p:cNvPicPr>
          <p:nvPr/>
        </p:nvPicPr>
        <p:blipFill>
          <a:blip r:embed="rId5"/>
          <a:stretch>
            <a:fillRect/>
          </a:stretch>
        </p:blipFill>
        <p:spPr>
          <a:xfrm>
            <a:off x="5354371" y="4414519"/>
            <a:ext cx="1862027" cy="1935132"/>
          </a:xfrm>
          <a:prstGeom prst="rect">
            <a:avLst/>
          </a:prstGeom>
        </p:spPr>
      </p:pic>
      <p:sp>
        <p:nvSpPr>
          <p:cNvPr id="20"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smtClean="0"/>
              <a:t>6</a:t>
            </a:r>
            <a:endParaRPr lang="en-US" dirty="0"/>
          </a:p>
        </p:txBody>
      </p:sp>
    </p:spTree>
    <p:extLst>
      <p:ext uri="{BB962C8B-B14F-4D97-AF65-F5344CB8AC3E}">
        <p14:creationId xmlns:p14="http://schemas.microsoft.com/office/powerpoint/2010/main" val="25080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4689" y="0"/>
            <a:ext cx="11253485" cy="6864626"/>
          </a:xfrm>
          <a:prstGeom prst="rect">
            <a:avLst/>
          </a:prstGeom>
        </p:spPr>
      </p:pic>
      <p:sp>
        <p:nvSpPr>
          <p:cNvPr id="5" name="Slide Number Placeholder 3"/>
          <p:cNvSpPr>
            <a:spLocks noGrp="1" noChangeArrowheads="1"/>
          </p:cNvSpPr>
          <p:nvPr>
            <p:ph type="sldNum" sz="quarter" idx="4"/>
          </p:nvPr>
        </p:nvSpPr>
        <p:spPr>
          <a:xfrm>
            <a:off x="10283928" y="6477001"/>
            <a:ext cx="1887570" cy="244475"/>
          </a:xfrm>
          <a:prstGeom prst="rect">
            <a:avLst/>
          </a:prstGeom>
        </p:spPr>
        <p:txBody>
          <a:bodyPr/>
          <a:lstStyle>
            <a:lvl1pPr algn="r">
              <a:defRPr sz="1600"/>
            </a:lvl1pPr>
          </a:lstStyle>
          <a:p>
            <a:pPr>
              <a:defRPr/>
            </a:pPr>
            <a:r>
              <a:rPr lang="en-US" dirty="0" smtClean="0">
                <a:solidFill>
                  <a:schemeClr val="bg1"/>
                </a:solidFill>
              </a:rPr>
              <a:t>60</a:t>
            </a:r>
            <a:endParaRPr lang="en-US" dirty="0">
              <a:solidFill>
                <a:schemeClr val="bg1"/>
              </a:solidFill>
            </a:endParaRPr>
          </a:p>
        </p:txBody>
      </p:sp>
    </p:spTree>
    <p:extLst>
      <p:ext uri="{BB962C8B-B14F-4D97-AF65-F5344CB8AC3E}">
        <p14:creationId xmlns:p14="http://schemas.microsoft.com/office/powerpoint/2010/main" val="3722374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259784" y="0"/>
            <a:ext cx="9691784" cy="6929437"/>
          </a:xfrm>
          <a:prstGeom prst="rect">
            <a:avLst/>
          </a:prstGeom>
        </p:spPr>
      </p:pic>
      <p:sp>
        <p:nvSpPr>
          <p:cNvPr id="5" name="Slide Number Placeholder 3"/>
          <p:cNvSpPr>
            <a:spLocks noGrp="1" noChangeArrowheads="1"/>
          </p:cNvSpPr>
          <p:nvPr>
            <p:ph type="sldNum" sz="quarter" idx="4"/>
          </p:nvPr>
        </p:nvSpPr>
        <p:spPr>
          <a:xfrm>
            <a:off x="10283928" y="6477001"/>
            <a:ext cx="1887570" cy="244475"/>
          </a:xfrm>
          <a:prstGeom prst="rect">
            <a:avLst/>
          </a:prstGeom>
        </p:spPr>
        <p:txBody>
          <a:bodyPr/>
          <a:lstStyle>
            <a:lvl1pPr algn="r">
              <a:defRPr sz="1600"/>
            </a:lvl1pPr>
          </a:lstStyle>
          <a:p>
            <a:pPr>
              <a:defRPr/>
            </a:pPr>
            <a:r>
              <a:rPr lang="en-US" dirty="0" smtClean="0">
                <a:solidFill>
                  <a:schemeClr val="bg1"/>
                </a:solidFill>
              </a:rPr>
              <a:t>61</a:t>
            </a:r>
            <a:endParaRPr lang="en-US" dirty="0">
              <a:solidFill>
                <a:schemeClr val="bg1"/>
              </a:solidFill>
            </a:endParaRPr>
          </a:p>
        </p:txBody>
      </p:sp>
      <p:sp>
        <p:nvSpPr>
          <p:cNvPr id="6" name="TextBox 5"/>
          <p:cNvSpPr txBox="1"/>
          <p:nvPr/>
        </p:nvSpPr>
        <p:spPr>
          <a:xfrm>
            <a:off x="6194157" y="5960825"/>
            <a:ext cx="2758698" cy="707886"/>
          </a:xfrm>
          <a:prstGeom prst="rect">
            <a:avLst/>
          </a:prstGeom>
          <a:noFill/>
          <a:ln>
            <a:solidFill>
              <a:srgbClr val="FFC000"/>
            </a:solidFill>
          </a:ln>
        </p:spPr>
        <p:txBody>
          <a:bodyPr wrap="square" rtlCol="0">
            <a:spAutoFit/>
          </a:bodyPr>
          <a:lstStyle/>
          <a:p>
            <a:pPr algn="ctr"/>
            <a:r>
              <a:rPr lang="en-US" sz="2000" b="1" i="1" dirty="0" smtClean="0">
                <a:solidFill>
                  <a:srgbClr val="FFC000"/>
                </a:solidFill>
              </a:rPr>
              <a:t>Code refurbishment in progress…</a:t>
            </a:r>
            <a:endParaRPr lang="en-US" sz="2000" b="1" i="1" dirty="0">
              <a:solidFill>
                <a:srgbClr val="FFC000"/>
              </a:solidFill>
            </a:endParaRPr>
          </a:p>
        </p:txBody>
      </p:sp>
    </p:spTree>
    <p:extLst>
      <p:ext uri="{BB962C8B-B14F-4D97-AF65-F5344CB8AC3E}">
        <p14:creationId xmlns:p14="http://schemas.microsoft.com/office/powerpoint/2010/main" val="12532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Shoot at Something</a:t>
            </a:r>
            <a:endParaRPr lang="en-US" dirty="0"/>
          </a:p>
        </p:txBody>
      </p:sp>
      <p:sp>
        <p:nvSpPr>
          <p:cNvPr id="3" name="Content Placeholder 2"/>
          <p:cNvSpPr>
            <a:spLocks noGrp="1"/>
          </p:cNvSpPr>
          <p:nvPr>
            <p:ph idx="1"/>
          </p:nvPr>
        </p:nvSpPr>
        <p:spPr/>
        <p:txBody>
          <a:bodyPr/>
          <a:lstStyle/>
          <a:p>
            <a:r>
              <a:rPr lang="en-US" sz="3200" dirty="0" smtClean="0"/>
              <a:t>We’ve been sending ESPDU messages back and forth, but there are dozens of other sorts of messages. What if we want to shoot at someone? What does this involve?</a:t>
            </a:r>
          </a:p>
          <a:p>
            <a:endParaRPr lang="en-US" sz="3200" dirty="0" smtClean="0"/>
          </a:p>
          <a:p>
            <a:r>
              <a:rPr lang="en-US" sz="3200" dirty="0" smtClean="0"/>
              <a:t>We can use a Fire PDU, which contains</a:t>
            </a:r>
          </a:p>
          <a:p>
            <a:pPr lvl="1"/>
            <a:r>
              <a:rPr lang="en-US" sz="2800" dirty="0" smtClean="0"/>
              <a:t>The entity ID of the shooter</a:t>
            </a:r>
          </a:p>
          <a:p>
            <a:pPr lvl="1"/>
            <a:r>
              <a:rPr lang="en-US" sz="2800" dirty="0" smtClean="0"/>
              <a:t>The entity ID of the target (if known)</a:t>
            </a:r>
          </a:p>
          <a:p>
            <a:pPr lvl="1"/>
            <a:r>
              <a:rPr lang="en-US" sz="2800" dirty="0" smtClean="0"/>
              <a:t>The type of munition</a:t>
            </a:r>
            <a:r>
              <a:rPr lang="en-US" sz="2800" dirty="0"/>
              <a:t> </a:t>
            </a:r>
            <a:r>
              <a:rPr lang="en-US" sz="2800" dirty="0" smtClean="0"/>
              <a:t>being fired, fuse, quantity, etc. This is very similar to the entity type</a:t>
            </a:r>
          </a:p>
          <a:p>
            <a:pPr lvl="1"/>
            <a:r>
              <a:rPr lang="en-US" sz="2800" dirty="0" smtClean="0"/>
              <a:t>Enough information to compute the path of the munition (if desired)</a:t>
            </a:r>
            <a:endParaRPr lang="en-US" sz="28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62</a:t>
            </a:fld>
            <a:endParaRPr lang="en-US"/>
          </a:p>
        </p:txBody>
      </p:sp>
    </p:spTree>
    <p:extLst>
      <p:ext uri="{BB962C8B-B14F-4D97-AF65-F5344CB8AC3E}">
        <p14:creationId xmlns:p14="http://schemas.microsoft.com/office/powerpoint/2010/main" val="19227334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Shoot at Something, then…</a:t>
            </a:r>
            <a:endParaRPr lang="en-US" dirty="0"/>
          </a:p>
        </p:txBody>
      </p:sp>
      <p:sp>
        <p:nvSpPr>
          <p:cNvPr id="3" name="Content Placeholder 2"/>
          <p:cNvSpPr>
            <a:spLocks noGrp="1"/>
          </p:cNvSpPr>
          <p:nvPr>
            <p:ph idx="1"/>
          </p:nvPr>
        </p:nvSpPr>
        <p:spPr>
          <a:xfrm>
            <a:off x="593061" y="1040689"/>
            <a:ext cx="10928351" cy="5298604"/>
          </a:xfrm>
        </p:spPr>
        <p:txBody>
          <a:bodyPr/>
          <a:lstStyle/>
          <a:p>
            <a:r>
              <a:rPr lang="en-US" dirty="0" smtClean="0"/>
              <a:t>The Detonation PDU usually follows a Fire PDU. It contains</a:t>
            </a:r>
          </a:p>
          <a:p>
            <a:pPr lvl="1"/>
            <a:r>
              <a:rPr lang="en-US" dirty="0" smtClean="0"/>
              <a:t>Location of detonation, shooter entity ID, target entity ID</a:t>
            </a:r>
          </a:p>
          <a:p>
            <a:pPr lvl="1"/>
            <a:r>
              <a:rPr lang="en-US" dirty="0" smtClean="0"/>
              <a:t>Fuse, munition type, and so on</a:t>
            </a:r>
          </a:p>
          <a:p>
            <a:endParaRPr lang="en-US" dirty="0" smtClean="0"/>
          </a:p>
          <a:p>
            <a:r>
              <a:rPr lang="en-US" dirty="0" smtClean="0"/>
              <a:t>When a Detonation PDU is received simulations assess and report damage to their own entities, not to others.</a:t>
            </a:r>
          </a:p>
          <a:p>
            <a:pPr lvl="1"/>
            <a:r>
              <a:rPr lang="en-US" dirty="0" smtClean="0"/>
              <a:t>This means simulations are on the “honor system” for determining their own damage; thus James T. Kirk can beat the unwinnable Kobayashi </a:t>
            </a:r>
            <a:r>
              <a:rPr lang="en-US" dirty="0" err="1" smtClean="0"/>
              <a:t>Maru</a:t>
            </a:r>
            <a:r>
              <a:rPr lang="en-US" dirty="0" smtClean="0"/>
              <a:t> scenario.</a:t>
            </a:r>
          </a:p>
          <a:p>
            <a:pPr lvl="1"/>
            <a:r>
              <a:rPr lang="en-US" dirty="0" smtClean="0"/>
              <a:t>Here is a harsh adjective to describe cheating in distributed scenarios:  </a:t>
            </a:r>
            <a:r>
              <a:rPr lang="en-US" b="1" dirty="0" smtClean="0"/>
              <a:t>boring</a:t>
            </a:r>
            <a:r>
              <a:rPr lang="en-US" dirty="0" smtClean="0"/>
              <a:t>.</a:t>
            </a:r>
          </a:p>
          <a:p>
            <a:pPr lvl="1"/>
            <a:r>
              <a:rPr lang="en-US" dirty="0" smtClean="0"/>
              <a:t>For military simulations we are much more interested in strengths, vulnerabilities and possibilities that may occur in the real world.  Thus cheating is also critically unhelpful.</a:t>
            </a:r>
          </a:p>
          <a:p>
            <a:pPr lvl="1"/>
            <a:r>
              <a:rPr lang="en-US" dirty="0" smtClean="0"/>
              <a:t>Trusted participants using trusted software suites also reduces the risk of cheating.</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63</a:t>
            </a:fld>
            <a:endParaRPr lang="en-US" dirty="0"/>
          </a:p>
        </p:txBody>
      </p:sp>
    </p:spTree>
    <p:extLst>
      <p:ext uri="{BB962C8B-B14F-4D97-AF65-F5344CB8AC3E}">
        <p14:creationId xmlns:p14="http://schemas.microsoft.com/office/powerpoint/2010/main" val="21893585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Shooting</a:t>
            </a:r>
            <a:endParaRPr lang="en-US" dirty="0"/>
          </a:p>
        </p:txBody>
      </p:sp>
      <p:cxnSp>
        <p:nvCxnSpPr>
          <p:cNvPr id="5" name="Straight Arrow Connector 4"/>
          <p:cNvCxnSpPr/>
          <p:nvPr/>
        </p:nvCxnSpPr>
        <p:spPr bwMode="auto">
          <a:xfrm>
            <a:off x="3479701" y="2435308"/>
            <a:ext cx="5010768" cy="17395"/>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6" name="TextBox 5"/>
          <p:cNvSpPr txBox="1"/>
          <p:nvPr/>
        </p:nvSpPr>
        <p:spPr>
          <a:xfrm>
            <a:off x="3479701" y="1130679"/>
            <a:ext cx="5639735" cy="1200328"/>
          </a:xfrm>
          <a:prstGeom prst="rect">
            <a:avLst/>
          </a:prstGeom>
          <a:noFill/>
        </p:spPr>
        <p:txBody>
          <a:bodyPr wrap="none" rtlCol="0">
            <a:spAutoFit/>
          </a:bodyPr>
          <a:lstStyle/>
          <a:p>
            <a:r>
              <a:rPr lang="en-US" sz="2400" dirty="0" smtClean="0"/>
              <a:t>Fire! I’m entity (17, 23, 42), shooting </a:t>
            </a:r>
          </a:p>
          <a:p>
            <a:r>
              <a:rPr lang="en-US" sz="2400" dirty="0" smtClean="0"/>
              <a:t>at entity (123, 7, 12) with a HEAT round</a:t>
            </a:r>
          </a:p>
          <a:p>
            <a:r>
              <a:rPr lang="en-US" sz="2400" dirty="0" smtClean="0"/>
              <a:t>from (x, y, z)</a:t>
            </a:r>
            <a:endParaRPr lang="en-US" sz="2400" dirty="0"/>
          </a:p>
        </p:txBody>
      </p:sp>
      <p:pic>
        <p:nvPicPr>
          <p:cNvPr id="9" name="Picture 8"/>
          <p:cNvPicPr>
            <a:picLocks noChangeAspect="1"/>
          </p:cNvPicPr>
          <p:nvPr/>
        </p:nvPicPr>
        <p:blipFill>
          <a:blip r:embed="rId3"/>
          <a:stretch>
            <a:fillRect/>
          </a:stretch>
        </p:blipFill>
        <p:spPr>
          <a:xfrm>
            <a:off x="9169010" y="1123213"/>
            <a:ext cx="3022990" cy="1641483"/>
          </a:xfrm>
          <a:prstGeom prst="rect">
            <a:avLst/>
          </a:prstGeom>
        </p:spPr>
      </p:pic>
      <p:pic>
        <p:nvPicPr>
          <p:cNvPr id="10" name="Picture 9"/>
          <p:cNvPicPr>
            <a:picLocks noChangeAspect="1"/>
          </p:cNvPicPr>
          <p:nvPr/>
        </p:nvPicPr>
        <p:blipFill>
          <a:blip r:embed="rId4"/>
          <a:stretch>
            <a:fillRect/>
          </a:stretch>
        </p:blipFill>
        <p:spPr>
          <a:xfrm>
            <a:off x="0" y="921938"/>
            <a:ext cx="2875983" cy="2156987"/>
          </a:xfrm>
          <a:prstGeom prst="rect">
            <a:avLst/>
          </a:prstGeom>
        </p:spPr>
      </p:pic>
      <p:cxnSp>
        <p:nvCxnSpPr>
          <p:cNvPr id="14" name="Straight Arrow Connector 13"/>
          <p:cNvCxnSpPr/>
          <p:nvPr/>
        </p:nvCxnSpPr>
        <p:spPr bwMode="auto">
          <a:xfrm>
            <a:off x="3492912" y="3961916"/>
            <a:ext cx="5010768" cy="17395"/>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15" name="TextBox 14"/>
          <p:cNvSpPr txBox="1"/>
          <p:nvPr/>
        </p:nvSpPr>
        <p:spPr>
          <a:xfrm>
            <a:off x="3301529" y="3005189"/>
            <a:ext cx="6150692" cy="830997"/>
          </a:xfrm>
          <a:prstGeom prst="rect">
            <a:avLst/>
          </a:prstGeom>
          <a:noFill/>
        </p:spPr>
        <p:txBody>
          <a:bodyPr wrap="none" rtlCol="0">
            <a:spAutoFit/>
          </a:bodyPr>
          <a:lstStyle/>
          <a:p>
            <a:r>
              <a:rPr lang="en-US" sz="2400" dirty="0" smtClean="0"/>
              <a:t>Explosion! There’s an detonation of  a HEAT</a:t>
            </a:r>
          </a:p>
          <a:p>
            <a:r>
              <a:rPr lang="en-US" sz="2400" dirty="0" smtClean="0"/>
              <a:t>round at (x’, y’, z’).  </a:t>
            </a:r>
            <a:endParaRPr lang="en-US" sz="2400" dirty="0"/>
          </a:p>
        </p:txBody>
      </p:sp>
      <p:sp>
        <p:nvSpPr>
          <p:cNvPr id="17" name="TextBox 16"/>
          <p:cNvSpPr txBox="1"/>
          <p:nvPr/>
        </p:nvSpPr>
        <p:spPr>
          <a:xfrm>
            <a:off x="2940347" y="4627084"/>
            <a:ext cx="7861497" cy="830997"/>
          </a:xfrm>
          <a:prstGeom prst="rect">
            <a:avLst/>
          </a:prstGeom>
          <a:noFill/>
        </p:spPr>
        <p:txBody>
          <a:bodyPr wrap="none" rtlCol="0">
            <a:spAutoFit/>
          </a:bodyPr>
          <a:lstStyle/>
          <a:p>
            <a:r>
              <a:rPr lang="en-US" sz="2400" dirty="0" smtClean="0"/>
              <a:t>All entities now assess the damage to themselves by the</a:t>
            </a:r>
          </a:p>
          <a:p>
            <a:r>
              <a:rPr lang="en-US" sz="2400" dirty="0" smtClean="0"/>
              <a:t>Detonation at (x’, y’, z’) </a:t>
            </a:r>
            <a:endParaRPr lang="en-US" sz="2400" dirty="0"/>
          </a:p>
        </p:txBody>
      </p:sp>
      <p:sp>
        <p:nvSpPr>
          <p:cNvPr id="12" name="Slide Number Placeholder 3"/>
          <p:cNvSpPr>
            <a:spLocks noGrp="1"/>
          </p:cNvSpPr>
          <p:nvPr>
            <p:ph type="sldNum" sz="quarter" idx="4"/>
          </p:nvPr>
        </p:nvSpPr>
        <p:spPr>
          <a:xfrm>
            <a:off x="8432800" y="6477001"/>
            <a:ext cx="2844800" cy="244475"/>
          </a:xfrm>
          <a:prstGeom prst="rect">
            <a:avLst/>
          </a:prstGeom>
        </p:spPr>
        <p:txBody>
          <a:bodyPr/>
          <a:lstStyle/>
          <a:p>
            <a:r>
              <a:rPr lang="en-US" dirty="0" smtClean="0"/>
              <a:t>64</a:t>
            </a:r>
            <a:endParaRPr lang="en-US" dirty="0"/>
          </a:p>
        </p:txBody>
      </p:sp>
    </p:spTree>
    <p:extLst>
      <p:ext uri="{BB962C8B-B14F-4D97-AF65-F5344CB8AC3E}">
        <p14:creationId xmlns:p14="http://schemas.microsoft.com/office/powerpoint/2010/main" val="28734840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Arbitrary Data</a:t>
            </a:r>
            <a:endParaRPr lang="en-US" dirty="0"/>
          </a:p>
        </p:txBody>
      </p:sp>
      <p:sp>
        <p:nvSpPr>
          <p:cNvPr id="3" name="Content Placeholder 2"/>
          <p:cNvSpPr>
            <a:spLocks noGrp="1"/>
          </p:cNvSpPr>
          <p:nvPr>
            <p:ph idx="1"/>
          </p:nvPr>
        </p:nvSpPr>
        <p:spPr/>
        <p:txBody>
          <a:bodyPr/>
          <a:lstStyle/>
          <a:p>
            <a:r>
              <a:rPr lang="en-US" dirty="0" smtClean="0"/>
              <a:t>You can also exchange arbitrary data between DIS simulation participants with the </a:t>
            </a:r>
            <a:r>
              <a:rPr lang="en-US" dirty="0" err="1" smtClean="0"/>
              <a:t>DataQuery</a:t>
            </a:r>
            <a:r>
              <a:rPr lang="en-US" dirty="0" smtClean="0"/>
              <a:t> and Data PDUs.</a:t>
            </a:r>
          </a:p>
          <a:p>
            <a:pPr lvl="1"/>
            <a:r>
              <a:rPr lang="en-US" dirty="0" smtClean="0"/>
              <a:t>Participant sends a </a:t>
            </a:r>
            <a:r>
              <a:rPr lang="en-US" dirty="0" err="1" smtClean="0"/>
              <a:t>DataQuery</a:t>
            </a:r>
            <a:r>
              <a:rPr lang="en-US" dirty="0" smtClean="0"/>
              <a:t> PDU addressed to another participant</a:t>
            </a:r>
          </a:p>
          <a:p>
            <a:pPr lvl="1"/>
            <a:r>
              <a:rPr lang="en-US" dirty="0" smtClean="0"/>
              <a:t>That participant responds with a Data PDU</a:t>
            </a:r>
          </a:p>
          <a:p>
            <a:endParaRPr lang="en-US" dirty="0" smtClean="0"/>
          </a:p>
          <a:p>
            <a:r>
              <a:rPr lang="en-US" dirty="0" smtClean="0"/>
              <a:t>The data itself is sent as “fixed variable </a:t>
            </a:r>
            <a:r>
              <a:rPr lang="en-US" dirty="0" err="1" smtClean="0"/>
              <a:t>datums</a:t>
            </a:r>
            <a:r>
              <a:rPr lang="en-US" dirty="0" smtClean="0"/>
              <a:t>” or “variable data </a:t>
            </a:r>
            <a:r>
              <a:rPr lang="en-US" dirty="0" err="1" smtClean="0"/>
              <a:t>datums</a:t>
            </a:r>
            <a:r>
              <a:rPr lang="en-US" dirty="0" smtClean="0"/>
              <a:t>”. Therefore it’s up to you to specify the exact format of these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r>
              <a:rPr lang="en-US" dirty="0" smtClean="0"/>
              <a:t>65</a:t>
            </a:r>
            <a:endParaRPr lang="en-US" dirty="0"/>
          </a:p>
        </p:txBody>
      </p:sp>
    </p:spTree>
    <p:extLst>
      <p:ext uri="{BB962C8B-B14F-4D97-AF65-F5344CB8AC3E}">
        <p14:creationId xmlns:p14="http://schemas.microsoft.com/office/powerpoint/2010/main" val="13169823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Other messages</a:t>
            </a:r>
            <a:endParaRPr lang="en-US" dirty="0"/>
          </a:p>
        </p:txBody>
      </p:sp>
      <p:sp>
        <p:nvSpPr>
          <p:cNvPr id="3" name="Content Placeholder 2"/>
          <p:cNvSpPr>
            <a:spLocks noGrp="1"/>
          </p:cNvSpPr>
          <p:nvPr>
            <p:ph idx="1"/>
          </p:nvPr>
        </p:nvSpPr>
        <p:spPr>
          <a:xfrm>
            <a:off x="593061" y="1053389"/>
            <a:ext cx="10928351" cy="5134188"/>
          </a:xfrm>
        </p:spPr>
        <p:txBody>
          <a:bodyPr/>
          <a:lstStyle/>
          <a:p>
            <a:r>
              <a:rPr lang="en-US" dirty="0" smtClean="0"/>
              <a:t>There are many other messages that can be used in DIS</a:t>
            </a:r>
          </a:p>
          <a:p>
            <a:pPr lvl="1"/>
            <a:r>
              <a:rPr lang="en-US" dirty="0" smtClean="0"/>
              <a:t>Electronic warfare</a:t>
            </a:r>
          </a:p>
          <a:p>
            <a:pPr lvl="1"/>
            <a:r>
              <a:rPr lang="en-US" dirty="0" smtClean="0"/>
              <a:t>Logistics</a:t>
            </a:r>
          </a:p>
          <a:p>
            <a:pPr lvl="1"/>
            <a:r>
              <a:rPr lang="en-US" dirty="0" smtClean="0"/>
              <a:t>Directed energy weapons</a:t>
            </a:r>
          </a:p>
          <a:p>
            <a:pPr lvl="1"/>
            <a:r>
              <a:rPr lang="en-US" dirty="0" smtClean="0"/>
              <a:t>Voice/Intercom</a:t>
            </a:r>
          </a:p>
          <a:p>
            <a:pPr lvl="1"/>
            <a:r>
              <a:rPr lang="en-US" dirty="0" smtClean="0"/>
              <a:t>Collisions</a:t>
            </a:r>
          </a:p>
          <a:p>
            <a:pPr lvl="1"/>
            <a:r>
              <a:rPr lang="en-US" dirty="0" smtClean="0"/>
              <a:t>Simulation management</a:t>
            </a:r>
          </a:p>
          <a:p>
            <a:pPr lvl="1"/>
            <a:r>
              <a:rPr lang="en-US" dirty="0" smtClean="0"/>
              <a:t>Data exchange</a:t>
            </a:r>
          </a:p>
          <a:p>
            <a:endParaRPr lang="en-US" dirty="0" smtClean="0"/>
          </a:p>
          <a:p>
            <a:r>
              <a:rPr lang="en-US" dirty="0" smtClean="0"/>
              <a:t>It’s a big topic!  Many different “conversations” can occur among entities.</a:t>
            </a:r>
          </a:p>
          <a:p>
            <a:r>
              <a:rPr lang="en-US" dirty="0" smtClean="0"/>
              <a:t>But the basics are: a standard format for exchanging state information.</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66</a:t>
            </a:fld>
            <a:endParaRPr lang="en-US"/>
          </a:p>
        </p:txBody>
      </p:sp>
    </p:spTree>
    <p:extLst>
      <p:ext uri="{BB962C8B-B14F-4D97-AF65-F5344CB8AC3E}">
        <p14:creationId xmlns:p14="http://schemas.microsoft.com/office/powerpoint/2010/main" val="41878884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and Other Standards: HLA, TENA</a:t>
            </a:r>
            <a:endParaRPr lang="en-US" dirty="0"/>
          </a:p>
        </p:txBody>
      </p:sp>
      <p:sp>
        <p:nvSpPr>
          <p:cNvPr id="3" name="Content Placeholder 2"/>
          <p:cNvSpPr>
            <a:spLocks noGrp="1"/>
          </p:cNvSpPr>
          <p:nvPr>
            <p:ph idx="1"/>
          </p:nvPr>
        </p:nvSpPr>
        <p:spPr>
          <a:xfrm>
            <a:off x="651784" y="841248"/>
            <a:ext cx="11174869" cy="4890211"/>
          </a:xfrm>
        </p:spPr>
        <p:txBody>
          <a:bodyPr/>
          <a:lstStyle/>
          <a:p>
            <a:r>
              <a:rPr lang="en-US" dirty="0" smtClean="0"/>
              <a:t>How can DIS interoperate with HLA or TENA?</a:t>
            </a:r>
          </a:p>
          <a:p>
            <a:endParaRPr lang="en-US" dirty="0" smtClean="0"/>
          </a:p>
          <a:p>
            <a:r>
              <a:rPr lang="en-US" dirty="0" smtClean="0"/>
              <a:t>HLA Real-time Platform Reference Federation Object Model (RPR-FOM)</a:t>
            </a:r>
          </a:p>
          <a:p>
            <a:pPr lvl="1"/>
            <a:r>
              <a:rPr lang="en-US" dirty="0" smtClean="0"/>
              <a:t>Intentionally matches DIS, same entity types, same entity IDs and coordinate system, etc.</a:t>
            </a:r>
          </a:p>
          <a:p>
            <a:pPr lvl="1"/>
            <a:r>
              <a:rPr lang="en-US" dirty="0" smtClean="0"/>
              <a:t>HLA </a:t>
            </a:r>
            <a:r>
              <a:rPr lang="en-US" dirty="0"/>
              <a:t>o</a:t>
            </a:r>
            <a:r>
              <a:rPr lang="en-US" dirty="0" smtClean="0"/>
              <a:t>bject model mapping makes transition from DIS to HLA easy and consistent</a:t>
            </a:r>
          </a:p>
          <a:p>
            <a:pPr lvl="1"/>
            <a:r>
              <a:rPr lang="en-US" dirty="0" smtClean="0"/>
              <a:t>Several gateways to translate between DIS and RPR-FOM. JBUS, AMIE, others</a:t>
            </a:r>
          </a:p>
          <a:p>
            <a:pPr lvl="1"/>
            <a:r>
              <a:rPr lang="en-US" dirty="0" smtClean="0"/>
              <a:t>Guidance, Rationale and Interoperability Modalities (GRIM) for RPR-FOM standard provides further rules and usage information.  </a:t>
            </a:r>
          </a:p>
          <a:p>
            <a:pPr lvl="1"/>
            <a:r>
              <a:rPr lang="en-US" sz="2000" dirty="0">
                <a:hlinkClick r:id="rId3"/>
              </a:rPr>
              <a:t>https://</a:t>
            </a:r>
            <a:r>
              <a:rPr lang="en-US" sz="2000" dirty="0" smtClean="0">
                <a:hlinkClick r:id="rId3"/>
              </a:rPr>
              <a:t>www.sisostds.org/productspublications/standards/sisostandards.aspx</a:t>
            </a:r>
            <a:r>
              <a:rPr lang="en-US" sz="2000" dirty="0" smtClean="0"/>
              <a:t> </a:t>
            </a:r>
          </a:p>
          <a:p>
            <a:endParaRPr lang="en-US" dirty="0" smtClean="0"/>
          </a:p>
          <a:p>
            <a:r>
              <a:rPr lang="en-US" dirty="0" smtClean="0"/>
              <a:t>TENA has generalized gateway functionality that can map TENA events to DIS and vice versa. It generally uses the same coordinate system, entity types, etc.</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67</a:t>
            </a:fld>
            <a:endParaRPr lang="en-US"/>
          </a:p>
        </p:txBody>
      </p:sp>
    </p:spTree>
    <p:extLst>
      <p:ext uri="{BB962C8B-B14F-4D97-AF65-F5344CB8AC3E}">
        <p14:creationId xmlns:p14="http://schemas.microsoft.com/office/powerpoint/2010/main" val="28664383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Research Topic: DIS in the Web Page</a:t>
            </a:r>
            <a:endParaRPr lang="en-US" dirty="0"/>
          </a:p>
        </p:txBody>
      </p:sp>
      <p:sp>
        <p:nvSpPr>
          <p:cNvPr id="3" name="Content Placeholder 2"/>
          <p:cNvSpPr>
            <a:spLocks noGrp="1"/>
          </p:cNvSpPr>
          <p:nvPr>
            <p:ph idx="1"/>
          </p:nvPr>
        </p:nvSpPr>
        <p:spPr>
          <a:xfrm>
            <a:off x="593061" y="946787"/>
            <a:ext cx="10928351" cy="4890211"/>
          </a:xfrm>
        </p:spPr>
        <p:txBody>
          <a:bodyPr/>
          <a:lstStyle/>
          <a:p>
            <a:r>
              <a:rPr lang="en-US" dirty="0" err="1" smtClean="0"/>
              <a:t>Websockets</a:t>
            </a:r>
            <a:r>
              <a:rPr lang="en-US" dirty="0" smtClean="0"/>
              <a:t> are a standard from IETF and W3C. The idea is to provide a direct </a:t>
            </a:r>
            <a:r>
              <a:rPr lang="en-US" dirty="0" err="1" smtClean="0"/>
              <a:t>Javascript</a:t>
            </a:r>
            <a:r>
              <a:rPr lang="en-US" dirty="0" smtClean="0"/>
              <a:t>-based TCP socket into a web page without having to use AJAX polling techniques. Widespread browser support.</a:t>
            </a:r>
          </a:p>
          <a:p>
            <a:endParaRPr lang="en-US" dirty="0" smtClean="0"/>
          </a:p>
          <a:p>
            <a:r>
              <a:rPr lang="en-US" dirty="0" smtClean="0"/>
              <a:t>JavaScript is a widely used language for dynamic web content.</a:t>
            </a:r>
          </a:p>
          <a:p>
            <a:pPr lvl="1"/>
            <a:r>
              <a:rPr lang="en-US" dirty="0" smtClean="0"/>
              <a:t>WebGL is JavaScript binding for OpenGL which allows us to use accelerated 3D graphics inside the web page.</a:t>
            </a:r>
          </a:p>
          <a:p>
            <a:pPr lvl="1"/>
            <a:r>
              <a:rPr lang="en-US" dirty="0" err="1" smtClean="0"/>
              <a:t>WebGL</a:t>
            </a:r>
            <a:r>
              <a:rPr lang="en-US" dirty="0" smtClean="0"/>
              <a:t> can be the substrate for higher level graphics standards such as  Extensible 3D Graphics Standard (X3D).</a:t>
            </a:r>
          </a:p>
          <a:p>
            <a:endParaRPr lang="en-US" dirty="0" smtClean="0"/>
          </a:p>
          <a:p>
            <a:r>
              <a:rPr lang="en-US" dirty="0" smtClean="0"/>
              <a:t>Put all three together and you can implement a networked virtual environment in a web page.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68</a:t>
            </a:fld>
            <a:endParaRPr lang="en-US"/>
          </a:p>
        </p:txBody>
      </p:sp>
    </p:spTree>
    <p:extLst>
      <p:ext uri="{BB962C8B-B14F-4D97-AF65-F5344CB8AC3E}">
        <p14:creationId xmlns:p14="http://schemas.microsoft.com/office/powerpoint/2010/main" val="11398173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Research Topic: 3D in the Web Page</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69</a:t>
            </a:fld>
            <a:endParaRPr lang="en-US"/>
          </a:p>
        </p:txBody>
      </p:sp>
      <p:sp>
        <p:nvSpPr>
          <p:cNvPr id="5" name="Rectangle 4"/>
          <p:cNvSpPr/>
          <p:nvPr/>
        </p:nvSpPr>
        <p:spPr>
          <a:xfrm>
            <a:off x="6400800" y="2057400"/>
            <a:ext cx="16256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 Server</a:t>
            </a:r>
            <a:endParaRPr lang="en-US" dirty="0"/>
          </a:p>
        </p:txBody>
      </p:sp>
      <p:cxnSp>
        <p:nvCxnSpPr>
          <p:cNvPr id="7" name="Straight Connector 6"/>
          <p:cNvCxnSpPr/>
          <p:nvPr/>
        </p:nvCxnSpPr>
        <p:spPr>
          <a:xfrm>
            <a:off x="9347200" y="137160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26400" y="2806700"/>
            <a:ext cx="1320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1219201" y="1447801"/>
            <a:ext cx="1390273" cy="1042705"/>
          </a:xfrm>
          <a:prstGeom prst="rect">
            <a:avLst/>
          </a:prstGeom>
        </p:spPr>
      </p:pic>
      <p:pic>
        <p:nvPicPr>
          <p:cNvPr id="11" name="Picture 10"/>
          <p:cNvPicPr>
            <a:picLocks noChangeAspect="1"/>
          </p:cNvPicPr>
          <p:nvPr/>
        </p:nvPicPr>
        <p:blipFill>
          <a:blip r:embed="rId3"/>
          <a:stretch>
            <a:fillRect/>
          </a:stretch>
        </p:blipFill>
        <p:spPr>
          <a:xfrm>
            <a:off x="2336800" y="4524527"/>
            <a:ext cx="1390273" cy="1042705"/>
          </a:xfrm>
          <a:prstGeom prst="rect">
            <a:avLst/>
          </a:prstGeom>
        </p:spPr>
      </p:pic>
      <p:cxnSp>
        <p:nvCxnSpPr>
          <p:cNvPr id="13" name="Straight Arrow Connector 12"/>
          <p:cNvCxnSpPr/>
          <p:nvPr/>
        </p:nvCxnSpPr>
        <p:spPr>
          <a:xfrm flipV="1">
            <a:off x="2902939" y="3406927"/>
            <a:ext cx="3547059" cy="1371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438400" y="1981200"/>
            <a:ext cx="3962400" cy="533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588274" y="1837204"/>
            <a:ext cx="2603726" cy="1938992"/>
          </a:xfrm>
          <a:prstGeom prst="rect">
            <a:avLst/>
          </a:prstGeom>
          <a:noFill/>
        </p:spPr>
        <p:txBody>
          <a:bodyPr wrap="none" rtlCol="0">
            <a:spAutoFit/>
          </a:bodyPr>
          <a:lstStyle/>
          <a:p>
            <a:r>
              <a:rPr lang="en-US" sz="3000" dirty="0" smtClean="0"/>
              <a:t>Network with </a:t>
            </a:r>
          </a:p>
          <a:p>
            <a:r>
              <a:rPr lang="en-US" sz="3000" dirty="0"/>
              <a:t>c</a:t>
            </a:r>
            <a:r>
              <a:rPr lang="en-US" sz="3000" dirty="0" smtClean="0"/>
              <a:t>onventional </a:t>
            </a:r>
          </a:p>
          <a:p>
            <a:r>
              <a:rPr lang="en-US" sz="3000" dirty="0"/>
              <a:t>b</a:t>
            </a:r>
            <a:r>
              <a:rPr lang="en-US" sz="3000" dirty="0" smtClean="0"/>
              <a:t>inary-format </a:t>
            </a:r>
          </a:p>
          <a:p>
            <a:r>
              <a:rPr lang="en-US" sz="3000" dirty="0" smtClean="0"/>
              <a:t>DIS packets</a:t>
            </a:r>
            <a:endParaRPr lang="en-US" sz="3000" dirty="0"/>
          </a:p>
        </p:txBody>
      </p:sp>
      <p:sp>
        <p:nvSpPr>
          <p:cNvPr id="18" name="TextBox 17"/>
          <p:cNvSpPr txBox="1"/>
          <p:nvPr/>
        </p:nvSpPr>
        <p:spPr>
          <a:xfrm>
            <a:off x="-1" y="2523067"/>
            <a:ext cx="5362665" cy="1569660"/>
          </a:xfrm>
          <a:prstGeom prst="rect">
            <a:avLst/>
          </a:prstGeom>
          <a:noFill/>
        </p:spPr>
        <p:txBody>
          <a:bodyPr wrap="square" rtlCol="0">
            <a:spAutoFit/>
          </a:bodyPr>
          <a:lstStyle/>
          <a:p>
            <a:r>
              <a:rPr lang="en-US" dirty="0" smtClean="0"/>
              <a:t>Web pages with </a:t>
            </a:r>
            <a:r>
              <a:rPr lang="en-US" dirty="0" err="1" smtClean="0"/>
              <a:t>Javascript</a:t>
            </a:r>
            <a:endParaRPr lang="en-US" dirty="0" smtClean="0"/>
          </a:p>
          <a:p>
            <a:r>
              <a:rPr lang="en-US" dirty="0" err="1" smtClean="0"/>
              <a:t>WebGL</a:t>
            </a:r>
            <a:r>
              <a:rPr lang="en-US" dirty="0" smtClean="0"/>
              <a:t> scene updated by</a:t>
            </a:r>
          </a:p>
          <a:p>
            <a:r>
              <a:rPr lang="en-US" dirty="0" smtClean="0"/>
              <a:t>DIS over a </a:t>
            </a:r>
            <a:r>
              <a:rPr lang="en-US" dirty="0" err="1" smtClean="0"/>
              <a:t>Websocket</a:t>
            </a:r>
            <a:endParaRPr lang="en-US" dirty="0"/>
          </a:p>
        </p:txBody>
      </p:sp>
    </p:spTree>
    <p:extLst>
      <p:ext uri="{BB962C8B-B14F-4D97-AF65-F5344CB8AC3E}">
        <p14:creationId xmlns:p14="http://schemas.microsoft.com/office/powerpoint/2010/main" val="3761882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Want to Do?</a:t>
            </a:r>
            <a:endParaRPr lang="en-US" dirty="0"/>
          </a:p>
        </p:txBody>
      </p:sp>
      <p:sp>
        <p:nvSpPr>
          <p:cNvPr id="3" name="Content Placeholder 2"/>
          <p:cNvSpPr>
            <a:spLocks noGrp="1"/>
          </p:cNvSpPr>
          <p:nvPr>
            <p:ph idx="1"/>
          </p:nvPr>
        </p:nvSpPr>
        <p:spPr>
          <a:xfrm>
            <a:off x="593061" y="1053389"/>
            <a:ext cx="11403469" cy="5164531"/>
          </a:xfrm>
        </p:spPr>
        <p:txBody>
          <a:bodyPr/>
          <a:lstStyle/>
          <a:p>
            <a:r>
              <a:rPr lang="en-US" sz="2400" dirty="0" smtClean="0"/>
              <a:t>DIS has been running and evolving since early 1990s, remains widely used in many applications.</a:t>
            </a:r>
          </a:p>
          <a:p>
            <a:endParaRPr lang="en-US" sz="2400" dirty="0" smtClean="0"/>
          </a:p>
          <a:p>
            <a:r>
              <a:rPr lang="en-US" sz="2400" dirty="0" smtClean="0"/>
              <a:t>People who want to learn about Distributed Interactive Simulation (DIS) usually are in the “virtual” or “constructive” domains, though it can also be used in the live domain.</a:t>
            </a:r>
          </a:p>
          <a:p>
            <a:pPr lvl="1"/>
            <a:r>
              <a:rPr lang="en-US" dirty="0" smtClean="0"/>
              <a:t>They want to simulate ships, tanks or other entities in 3D world, controlled by humans or AI.</a:t>
            </a:r>
          </a:p>
          <a:p>
            <a:endParaRPr lang="en-US" sz="2400" dirty="0" smtClean="0"/>
          </a:p>
          <a:p>
            <a:r>
              <a:rPr lang="en-US" sz="2400" dirty="0" smtClean="0"/>
              <a:t>We need to exchange </a:t>
            </a:r>
            <a:r>
              <a:rPr lang="en-US" sz="2400" i="1" dirty="0" smtClean="0"/>
              <a:t>state information </a:t>
            </a:r>
            <a:r>
              <a:rPr lang="en-US" sz="2400" dirty="0" smtClean="0"/>
              <a:t>between hosts on the network about entities in the world.</a:t>
            </a:r>
          </a:p>
          <a:p>
            <a:pPr lvl="1"/>
            <a:r>
              <a:rPr lang="en-US" dirty="0" smtClean="0"/>
              <a:t>To view someone else in the simulation, we need to know their position, orientation, and other state information, and this information needs to be sent to us by them.</a:t>
            </a:r>
          </a:p>
          <a:p>
            <a:pPr marL="0" indent="0">
              <a:buNone/>
            </a:pPr>
            <a:endParaRPr lang="en-US" sz="2400" dirty="0" smtClean="0"/>
          </a:p>
          <a:p>
            <a:r>
              <a:rPr lang="en-US" sz="2400" dirty="0" smtClean="0"/>
              <a:t>Typically entities are controlled by different hosts that are connected via a network. The state information is usually exchanged over the TCP/IP protocol.</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a:t>
            </a:fld>
            <a:endParaRPr lang="en-US"/>
          </a:p>
        </p:txBody>
      </p:sp>
    </p:spTree>
    <p:extLst>
      <p:ext uri="{BB962C8B-B14F-4D97-AF65-F5344CB8AC3E}">
        <p14:creationId xmlns:p14="http://schemas.microsoft.com/office/powerpoint/2010/main" val="15858566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Research Topic: </a:t>
            </a:r>
            <a:r>
              <a:rPr lang="en-US" dirty="0"/>
              <a:t>3D in the Web Page</a:t>
            </a:r>
            <a:r>
              <a:rPr lang="en-US" dirty="0" smtClean="0"/>
              <a:t> </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70</a:t>
            </a:fld>
            <a:endParaRPr lang="en-US"/>
          </a:p>
        </p:txBody>
      </p:sp>
      <p:pic>
        <p:nvPicPr>
          <p:cNvPr id="3" name="Picture 2"/>
          <p:cNvPicPr>
            <a:picLocks noChangeAspect="1"/>
          </p:cNvPicPr>
          <p:nvPr/>
        </p:nvPicPr>
        <p:blipFill>
          <a:blip r:embed="rId3"/>
          <a:stretch>
            <a:fillRect/>
          </a:stretch>
        </p:blipFill>
        <p:spPr>
          <a:xfrm>
            <a:off x="914400" y="914400"/>
            <a:ext cx="8957733" cy="5298453"/>
          </a:xfrm>
          <a:prstGeom prst="rect">
            <a:avLst/>
          </a:prstGeom>
        </p:spPr>
      </p:pic>
    </p:spTree>
    <p:extLst>
      <p:ext uri="{BB962C8B-B14F-4D97-AF65-F5344CB8AC3E}">
        <p14:creationId xmlns:p14="http://schemas.microsoft.com/office/powerpoint/2010/main" val="33781918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Applied Research using WebLVC</a:t>
            </a:r>
            <a:endParaRPr lang="en-US" dirty="0"/>
          </a:p>
        </p:txBody>
      </p:sp>
      <p:sp>
        <p:nvSpPr>
          <p:cNvPr id="3" name="Content Placeholder 2"/>
          <p:cNvSpPr>
            <a:spLocks noGrp="1"/>
          </p:cNvSpPr>
          <p:nvPr>
            <p:ph idx="1"/>
          </p:nvPr>
        </p:nvSpPr>
        <p:spPr>
          <a:xfrm>
            <a:off x="593061" y="1027989"/>
            <a:ext cx="11369640" cy="4890211"/>
          </a:xfrm>
        </p:spPr>
        <p:txBody>
          <a:bodyPr/>
          <a:lstStyle/>
          <a:p>
            <a:r>
              <a:rPr lang="en-US" dirty="0" smtClean="0"/>
              <a:t>Excellent combinations of WebGL/X3D, WebSockets, and fast JavaScript in the web browser have emerged in recent years.</a:t>
            </a:r>
          </a:p>
          <a:p>
            <a:pPr lvl="1"/>
            <a:r>
              <a:rPr lang="en-US" dirty="0" smtClean="0">
                <a:hlinkClick r:id="rId3"/>
              </a:rPr>
              <a:t>Open-DIS</a:t>
            </a:r>
            <a:r>
              <a:rPr lang="en-US" dirty="0" smtClean="0"/>
              <a:t> library can send DIS PDUs directly into a web browser.</a:t>
            </a:r>
          </a:p>
          <a:p>
            <a:pPr lvl="1"/>
            <a:endParaRPr lang="en-US" dirty="0" smtClean="0"/>
          </a:p>
          <a:p>
            <a:r>
              <a:rPr lang="en-US" dirty="0" smtClean="0"/>
              <a:t>SISO WebLVC Product Development Group (PDG) </a:t>
            </a:r>
          </a:p>
          <a:p>
            <a:pPr lvl="1"/>
            <a:r>
              <a:rPr lang="en-US" dirty="0">
                <a:hlinkClick r:id="rId4"/>
              </a:rPr>
              <a:t>https://</a:t>
            </a:r>
            <a:r>
              <a:rPr lang="en-US" dirty="0" smtClean="0">
                <a:hlinkClick r:id="rId4"/>
              </a:rPr>
              <a:t>www.sisostds.org/StandardsActivities/DevelopmentGroups/WebLVCPDG.aspx</a:t>
            </a:r>
            <a:r>
              <a:rPr lang="en-US" dirty="0" smtClean="0"/>
              <a:t> </a:t>
            </a:r>
          </a:p>
          <a:p>
            <a:r>
              <a:rPr lang="en-US" dirty="0" smtClean="0"/>
              <a:t>One of many examples: Virtual World </a:t>
            </a:r>
            <a:r>
              <a:rPr lang="en-US" dirty="0"/>
              <a:t>Framework </a:t>
            </a:r>
            <a:endParaRPr lang="en-US" dirty="0" smtClean="0"/>
          </a:p>
          <a:p>
            <a:pPr lvl="1"/>
            <a:r>
              <a:rPr lang="en-US" dirty="0" smtClean="0">
                <a:hlinkClick r:id="rId5"/>
              </a:rPr>
              <a:t>http</a:t>
            </a:r>
            <a:r>
              <a:rPr lang="en-US" dirty="0">
                <a:hlinkClick r:id="rId5"/>
              </a:rPr>
              <a:t>://</a:t>
            </a:r>
            <a:r>
              <a:rPr lang="en-US" dirty="0" smtClean="0">
                <a:hlinkClick r:id="rId5"/>
              </a:rPr>
              <a:t>virtualworldframework.com</a:t>
            </a:r>
            <a:r>
              <a:rPr lang="en-US" dirty="0" smtClean="0"/>
              <a:t> and </a:t>
            </a:r>
            <a:r>
              <a:rPr lang="en-US" dirty="0">
                <a:hlinkClick r:id="rId6"/>
              </a:rPr>
              <a:t>https://</a:t>
            </a:r>
            <a:r>
              <a:rPr lang="en-US" dirty="0" smtClean="0">
                <a:hlinkClick r:id="rId6"/>
              </a:rPr>
              <a:t>en.wikipedia.org/wiki/Virtual_world_framework</a:t>
            </a:r>
            <a:r>
              <a:rPr lang="en-US" dirty="0" smtClean="0"/>
              <a:t> 	</a:t>
            </a:r>
          </a:p>
          <a:p>
            <a:r>
              <a:rPr lang="en-US" dirty="0" smtClean="0"/>
              <a:t>Active research topic… but no wide-scale “Ready Player One” arenas for DIS, yet</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71</a:t>
            </a:fld>
            <a:endParaRPr lang="en-US"/>
          </a:p>
        </p:txBody>
      </p:sp>
    </p:spTree>
    <p:extLst>
      <p:ext uri="{BB962C8B-B14F-4D97-AF65-F5344CB8AC3E}">
        <p14:creationId xmlns:p14="http://schemas.microsoft.com/office/powerpoint/2010/main" val="13618605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Tutorial Summary</a:t>
            </a:r>
            <a:endParaRPr lang="en-US" dirty="0"/>
          </a:p>
        </p:txBody>
      </p:sp>
      <p:sp>
        <p:nvSpPr>
          <p:cNvPr id="3" name="Content Placeholder 2"/>
          <p:cNvSpPr>
            <a:spLocks noGrp="1"/>
          </p:cNvSpPr>
          <p:nvPr>
            <p:ph idx="1"/>
          </p:nvPr>
        </p:nvSpPr>
        <p:spPr>
          <a:xfrm>
            <a:off x="593061" y="1053389"/>
            <a:ext cx="11482760" cy="5195694"/>
          </a:xfrm>
        </p:spPr>
        <p:txBody>
          <a:bodyPr/>
          <a:lstStyle/>
          <a:p>
            <a:r>
              <a:rPr lang="en-US" dirty="0" smtClean="0"/>
              <a:t>DIS applications exchange state information among distributed set of players.</a:t>
            </a:r>
          </a:p>
          <a:p>
            <a:endParaRPr lang="en-US" dirty="0" smtClean="0"/>
          </a:p>
          <a:p>
            <a:r>
              <a:rPr lang="en-US" dirty="0" smtClean="0"/>
              <a:t>Defines syntax and semantics for a </a:t>
            </a:r>
            <a:r>
              <a:rPr lang="en-US" dirty="0"/>
              <a:t>series of </a:t>
            </a:r>
            <a:r>
              <a:rPr lang="en-US" dirty="0" smtClean="0"/>
              <a:t>binary-formatted </a:t>
            </a:r>
            <a:r>
              <a:rPr lang="en-US" dirty="0"/>
              <a:t>messages, with </a:t>
            </a:r>
            <a:r>
              <a:rPr lang="en-US" dirty="0" smtClean="0"/>
              <a:t>each packet’s bytes, data representation and functionality exactly </a:t>
            </a:r>
            <a:r>
              <a:rPr lang="en-US" dirty="0"/>
              <a:t>defined.</a:t>
            </a:r>
          </a:p>
          <a:p>
            <a:endParaRPr lang="en-US" dirty="0"/>
          </a:p>
          <a:p>
            <a:r>
              <a:rPr lang="en-US" dirty="0" smtClean="0"/>
              <a:t>Different software APIs can implement the same “over the wire” data standard.</a:t>
            </a:r>
          </a:p>
          <a:p>
            <a:endParaRPr lang="en-US" dirty="0" smtClean="0"/>
          </a:p>
          <a:p>
            <a:r>
              <a:rPr lang="en-US" dirty="0" smtClean="0"/>
              <a:t>Applications focused </a:t>
            </a:r>
            <a:r>
              <a:rPr lang="en-US" dirty="0"/>
              <a:t>o</a:t>
            </a:r>
            <a:r>
              <a:rPr lang="en-US" dirty="0" smtClean="0"/>
              <a:t>n large-scale, high-fidelity, virtual / constructive simulations.</a:t>
            </a:r>
          </a:p>
          <a:p>
            <a:endParaRPr lang="en-US" dirty="0" smtClean="0"/>
          </a:p>
          <a:p>
            <a:r>
              <a:rPr lang="en-US" dirty="0" smtClean="0"/>
              <a:t>Common concepts: entity types, entity IDs, heartbeats, coordinate systems.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72</a:t>
            </a:fld>
            <a:endParaRPr lang="en-US"/>
          </a:p>
        </p:txBody>
      </p:sp>
    </p:spTree>
    <p:extLst>
      <p:ext uri="{BB962C8B-B14F-4D97-AF65-F5344CB8AC3E}">
        <p14:creationId xmlns:p14="http://schemas.microsoft.com/office/powerpoint/2010/main" val="32476269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References</a:t>
            </a:r>
            <a:endParaRPr lang="en-US" dirty="0"/>
          </a:p>
        </p:txBody>
      </p:sp>
      <p:sp>
        <p:nvSpPr>
          <p:cNvPr id="3" name="Content Placeholder 2"/>
          <p:cNvSpPr>
            <a:spLocks noGrp="1"/>
          </p:cNvSpPr>
          <p:nvPr>
            <p:ph idx="1"/>
          </p:nvPr>
        </p:nvSpPr>
        <p:spPr>
          <a:xfrm>
            <a:off x="593061" y="1011444"/>
            <a:ext cx="11519465" cy="5271910"/>
          </a:xfrm>
        </p:spPr>
        <p:txBody>
          <a:bodyPr/>
          <a:lstStyle/>
          <a:p>
            <a:r>
              <a:rPr lang="en-US" sz="2600" dirty="0" smtClean="0"/>
              <a:t>SISO: </a:t>
            </a:r>
            <a:r>
              <a:rPr lang="en-US" sz="2600" dirty="0" smtClean="0">
                <a:hlinkClick r:id="rId3"/>
              </a:rPr>
              <a:t>http://sisostds.org</a:t>
            </a:r>
            <a:endParaRPr lang="en-US" sz="2600" dirty="0" smtClean="0"/>
          </a:p>
          <a:p>
            <a:r>
              <a:rPr lang="en-US" sz="3000" dirty="0" smtClean="0"/>
              <a:t>SISO DIS / RPR FOM Protocol </a:t>
            </a:r>
            <a:r>
              <a:rPr lang="en-US" sz="3000" dirty="0"/>
              <a:t>Support Group: </a:t>
            </a:r>
            <a:r>
              <a:rPr lang="en-US" sz="2400" dirty="0">
                <a:hlinkClick r:id="rId4"/>
              </a:rPr>
              <a:t>https://www.sisostds.org/StandardsActivities/SupportGroups.aspx</a:t>
            </a:r>
            <a:r>
              <a:rPr lang="en-US" sz="2400" dirty="0"/>
              <a:t> </a:t>
            </a:r>
            <a:endParaRPr lang="en-US" sz="2400" dirty="0" smtClean="0"/>
          </a:p>
          <a:p>
            <a:r>
              <a:rPr lang="en-US" sz="2600" dirty="0" smtClean="0"/>
              <a:t>Open-DIS:  </a:t>
            </a:r>
            <a:r>
              <a:rPr lang="en-US" sz="2600" dirty="0" smtClean="0">
                <a:hlinkClick r:id="rId5"/>
              </a:rPr>
              <a:t>https://github.com/open-dis</a:t>
            </a:r>
            <a:r>
              <a:rPr lang="en-US" sz="2600" dirty="0" smtClean="0"/>
              <a:t> and</a:t>
            </a:r>
          </a:p>
          <a:p>
            <a:r>
              <a:rPr lang="en-US" sz="2600" dirty="0" smtClean="0"/>
              <a:t>SEDRIS SRM: </a:t>
            </a:r>
            <a:r>
              <a:rPr lang="en-US" sz="2600" dirty="0" smtClean="0">
                <a:hlinkClick r:id="rId6"/>
              </a:rPr>
              <a:t>http://sedris.org</a:t>
            </a:r>
            <a:endParaRPr lang="en-US" sz="2600" dirty="0" smtClean="0"/>
          </a:p>
          <a:p>
            <a:r>
              <a:rPr lang="en-US" sz="2600" dirty="0" err="1" smtClean="0"/>
              <a:t>Kdis</a:t>
            </a:r>
            <a:r>
              <a:rPr lang="en-US" sz="2600" dirty="0" smtClean="0"/>
              <a:t>: </a:t>
            </a:r>
            <a:r>
              <a:rPr lang="en-US" sz="2600" dirty="0" smtClean="0">
                <a:hlinkClick r:id="rId7"/>
              </a:rPr>
              <a:t>http://kdis.sourceforge.net</a:t>
            </a:r>
            <a:endParaRPr lang="en-US" sz="2600" dirty="0" smtClean="0"/>
          </a:p>
          <a:p>
            <a:r>
              <a:rPr lang="en-US" sz="2600" dirty="0" err="1" smtClean="0"/>
              <a:t>Wireshark</a:t>
            </a:r>
            <a:r>
              <a:rPr lang="en-US" sz="2600" dirty="0" smtClean="0"/>
              <a:t>: </a:t>
            </a:r>
            <a:r>
              <a:rPr lang="en-US" sz="2600" dirty="0" smtClean="0">
                <a:hlinkClick r:id="rId8"/>
              </a:rPr>
              <a:t>http://wireshark.org</a:t>
            </a:r>
            <a:endParaRPr lang="en-US" sz="2600" dirty="0" smtClean="0"/>
          </a:p>
          <a:p>
            <a:r>
              <a:rPr lang="en-US" sz="2600" dirty="0" smtClean="0"/>
              <a:t>X3D Graphics: </a:t>
            </a:r>
            <a:r>
              <a:rPr lang="en-US" sz="2400" dirty="0" smtClean="0">
                <a:hlinkClick r:id="rId9"/>
              </a:rPr>
              <a:t>http://www.web3d.org/x3d/what-x3d</a:t>
            </a:r>
            <a:r>
              <a:rPr lang="en-US" sz="2400" dirty="0" smtClean="0"/>
              <a:t> </a:t>
            </a:r>
            <a:r>
              <a:rPr lang="en-US" sz="2600" dirty="0" smtClean="0"/>
              <a:t>and </a:t>
            </a:r>
            <a:r>
              <a:rPr lang="en-US" sz="2400" dirty="0" smtClean="0">
                <a:hlinkClick r:id="rId10"/>
              </a:rPr>
              <a:t>http://x3dgraphics.com/slidesets</a:t>
            </a:r>
            <a:r>
              <a:rPr lang="en-US" sz="2600" dirty="0" smtClean="0"/>
              <a:t> </a:t>
            </a:r>
          </a:p>
          <a:p>
            <a:r>
              <a:rPr lang="en-US" sz="2600" dirty="0" err="1"/>
              <a:t>WebGL</a:t>
            </a:r>
            <a:r>
              <a:rPr lang="en-US" sz="2600" dirty="0"/>
              <a:t>: </a:t>
            </a:r>
            <a:r>
              <a:rPr lang="en-US" sz="2600" dirty="0">
                <a:hlinkClick r:id="rId11"/>
              </a:rPr>
              <a:t>http://www.khronos.org/webgl</a:t>
            </a:r>
            <a:endParaRPr lang="en-US" sz="2600" dirty="0"/>
          </a:p>
          <a:p>
            <a:r>
              <a:rPr lang="en-US" sz="2600" dirty="0" err="1" smtClean="0"/>
              <a:t>WebLVC</a:t>
            </a:r>
            <a:r>
              <a:rPr lang="en-US" sz="2600" dirty="0" smtClean="0"/>
              <a:t>:  </a:t>
            </a:r>
            <a:r>
              <a:rPr lang="en-US" sz="2000" dirty="0">
                <a:hlinkClick r:id="rId12"/>
              </a:rPr>
              <a:t>https://www.sisostds.org/StandardsActivities/DevelopmentGroups.aspx</a:t>
            </a:r>
            <a:r>
              <a:rPr lang="en-US" sz="2000" dirty="0"/>
              <a:t> </a:t>
            </a:r>
            <a:endParaRPr lang="en-US" sz="1800" dirty="0"/>
          </a:p>
          <a:p>
            <a:r>
              <a:rPr lang="en-US" sz="2600" dirty="0" smtClean="0"/>
              <a:t>WebSockets</a:t>
            </a:r>
            <a:r>
              <a:rPr lang="en-US" sz="2600" dirty="0"/>
              <a:t>: </a:t>
            </a:r>
            <a:r>
              <a:rPr lang="en-US" sz="2600" dirty="0" smtClean="0">
                <a:hlinkClick r:id="rId13"/>
              </a:rPr>
              <a:t>http</a:t>
            </a:r>
            <a:r>
              <a:rPr lang="en-US" sz="2600" dirty="0">
                <a:hlinkClick r:id="rId13"/>
              </a:rPr>
              <a:t>://tools.ietf.org/html/</a:t>
            </a:r>
            <a:r>
              <a:rPr lang="en-US" sz="2600" dirty="0" smtClean="0">
                <a:hlinkClick r:id="rId13"/>
              </a:rPr>
              <a:t>rfc6455</a:t>
            </a:r>
            <a:r>
              <a:rPr lang="en-US" sz="2600" dirty="0"/>
              <a:t> </a:t>
            </a:r>
            <a:r>
              <a:rPr lang="en-US" sz="2600" dirty="0" smtClean="0"/>
              <a:t>, </a:t>
            </a:r>
            <a:r>
              <a:rPr lang="en-US" sz="2600" dirty="0" smtClean="0">
                <a:hlinkClick r:id="rId14"/>
              </a:rPr>
              <a:t>http</a:t>
            </a:r>
            <a:r>
              <a:rPr lang="en-US" sz="2600" dirty="0">
                <a:hlinkClick r:id="rId14"/>
              </a:rPr>
              <a:t>://www.w3.org/TR</a:t>
            </a:r>
            <a:r>
              <a:rPr lang="en-US" sz="2600" dirty="0" smtClean="0">
                <a:hlinkClick r:id="rId14"/>
              </a:rPr>
              <a:t>/websockets</a:t>
            </a:r>
            <a:r>
              <a:rPr lang="en-US" sz="2600" dirty="0" smtClean="0"/>
              <a:t> </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73</a:t>
            </a:fld>
            <a:endParaRPr lang="en-US"/>
          </a:p>
        </p:txBody>
      </p:sp>
      <p:sp>
        <p:nvSpPr>
          <p:cNvPr id="5" name="TextBox 4"/>
          <p:cNvSpPr txBox="1"/>
          <p:nvPr/>
        </p:nvSpPr>
        <p:spPr>
          <a:xfrm>
            <a:off x="5301944" y="3181947"/>
            <a:ext cx="6810582" cy="707886"/>
          </a:xfrm>
          <a:prstGeom prst="rect">
            <a:avLst/>
          </a:prstGeom>
          <a:noFill/>
          <a:ln w="28575">
            <a:solidFill>
              <a:srgbClr val="C00000"/>
            </a:solidFill>
          </a:ln>
        </p:spPr>
        <p:txBody>
          <a:bodyPr wrap="none" rtlCol="0">
            <a:spAutoFit/>
          </a:bodyPr>
          <a:lstStyle/>
          <a:p>
            <a:pPr algn="ctr"/>
            <a:r>
              <a:rPr lang="en-US" sz="2000" dirty="0" smtClean="0"/>
              <a:t>This tutorial and additional examples can be found at</a:t>
            </a:r>
          </a:p>
          <a:p>
            <a:pPr algn="ctr"/>
            <a:r>
              <a:rPr lang="en-US" sz="2000" dirty="0" smtClean="0">
                <a:hlinkClick r:id="rId15"/>
              </a:rPr>
              <a:t>https</a:t>
            </a:r>
            <a:r>
              <a:rPr lang="en-US" sz="2000" dirty="0">
                <a:hlinkClick r:id="rId15"/>
              </a:rPr>
              <a:t>://</a:t>
            </a:r>
            <a:r>
              <a:rPr lang="en-US" sz="2000" dirty="0" smtClean="0">
                <a:hlinkClick r:id="rId15"/>
              </a:rPr>
              <a:t>gitlab.nps.edu/Savage/NetworkedGraphicsMV3500</a:t>
            </a:r>
            <a:r>
              <a:rPr lang="en-US" sz="2000" dirty="0" smtClean="0"/>
              <a:t> </a:t>
            </a:r>
            <a:endParaRPr lang="en-US" sz="2000" dirty="0"/>
          </a:p>
        </p:txBody>
      </p:sp>
      <p:sp>
        <p:nvSpPr>
          <p:cNvPr id="6" name="TextBox 5"/>
          <p:cNvSpPr txBox="1"/>
          <p:nvPr/>
        </p:nvSpPr>
        <p:spPr>
          <a:xfrm>
            <a:off x="6425119" y="2448796"/>
            <a:ext cx="5317430" cy="492443"/>
          </a:xfrm>
          <a:prstGeom prst="rect">
            <a:avLst/>
          </a:prstGeom>
          <a:noFill/>
          <a:ln w="28575">
            <a:solidFill>
              <a:srgbClr val="C00000"/>
            </a:solidFill>
          </a:ln>
        </p:spPr>
        <p:txBody>
          <a:bodyPr wrap="square" rtlCol="0">
            <a:spAutoFit/>
          </a:bodyPr>
          <a:lstStyle/>
          <a:p>
            <a:pPr algn="ctr"/>
            <a:r>
              <a:rPr lang="en-US" sz="2600" dirty="0">
                <a:latin typeface="Arial Narrow" panose="020B0606020202030204" pitchFamily="34" charset="0"/>
                <a:hlinkClick r:id="rId16"/>
              </a:rPr>
              <a:t>https://github.com/open-dis/open-dis7-java</a:t>
            </a:r>
            <a:endParaRPr lang="en-US" sz="2600" dirty="0">
              <a:latin typeface="Arial Narrow" panose="020B0606020202030204" pitchFamily="34" charset="0"/>
            </a:endParaRPr>
          </a:p>
        </p:txBody>
      </p:sp>
    </p:spTree>
    <p:extLst>
      <p:ext uri="{BB962C8B-B14F-4D97-AF65-F5344CB8AC3E}">
        <p14:creationId xmlns:p14="http://schemas.microsoft.com/office/powerpoint/2010/main" val="20182395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TODO: lots of work in progress!</a:t>
            </a:r>
            <a:endParaRPr lang="en-US" dirty="0"/>
          </a:p>
        </p:txBody>
      </p:sp>
      <p:sp>
        <p:nvSpPr>
          <p:cNvPr id="3" name="Content Placeholder 2"/>
          <p:cNvSpPr>
            <a:spLocks noGrp="1"/>
          </p:cNvSpPr>
          <p:nvPr>
            <p:ph idx="1"/>
          </p:nvPr>
        </p:nvSpPr>
        <p:spPr>
          <a:xfrm>
            <a:off x="593061" y="1053389"/>
            <a:ext cx="11345799" cy="4890211"/>
          </a:xfrm>
        </p:spPr>
        <p:txBody>
          <a:bodyPr/>
          <a:lstStyle/>
          <a:p>
            <a:pPr marL="0" indent="0">
              <a:buNone/>
            </a:pPr>
            <a:r>
              <a:rPr lang="en-US" dirty="0" smtClean="0"/>
              <a:t>Much work is ongoing in DIS at NPS.  Several areas of improved focus were realized during the SISO Simulation Interoperability Workshop (SIW) held in Orlando Florida February 2020.  The following work is continuing for this year:</a:t>
            </a:r>
          </a:p>
          <a:p>
            <a:r>
              <a:rPr lang="en-US" dirty="0" smtClean="0"/>
              <a:t>Improved </a:t>
            </a:r>
            <a:r>
              <a:rPr lang="en-US" dirty="0"/>
              <a:t>Java enumerations (over 22,000 values) regularly autogenerated,</a:t>
            </a:r>
          </a:p>
          <a:p>
            <a:r>
              <a:rPr lang="en-US" dirty="0" smtClean="0"/>
              <a:t>Improved </a:t>
            </a:r>
            <a:r>
              <a:rPr lang="en-US" dirty="0"/>
              <a:t>OpenDIS7 </a:t>
            </a:r>
            <a:r>
              <a:rPr lang="en-US" dirty="0" smtClean="0"/>
              <a:t>library, full </a:t>
            </a:r>
            <a:r>
              <a:rPr lang="en-US" dirty="0"/>
              <a:t>coverage of all 72 </a:t>
            </a:r>
            <a:r>
              <a:rPr lang="en-US" dirty="0" smtClean="0"/>
              <a:t>PDUs, </a:t>
            </a:r>
            <a:r>
              <a:rPr lang="en-US" dirty="0"/>
              <a:t>growing set of examples,</a:t>
            </a:r>
          </a:p>
          <a:p>
            <a:r>
              <a:rPr lang="en-US" dirty="0" smtClean="0"/>
              <a:t>Thesis </a:t>
            </a:r>
            <a:r>
              <a:rPr lang="en-US" dirty="0"/>
              <a:t>work to support unit testing of simulations via DIS </a:t>
            </a:r>
            <a:r>
              <a:rPr lang="en-US" dirty="0" smtClean="0"/>
              <a:t>streams and LVC </a:t>
            </a:r>
            <a:r>
              <a:rPr lang="en-US" dirty="0"/>
              <a:t>connectivity including Extensible </a:t>
            </a:r>
            <a:r>
              <a:rPr lang="en-US" dirty="0" smtClean="0"/>
              <a:t>3D Graphics (X3D) Standard now available,</a:t>
            </a:r>
            <a:endParaRPr lang="en-US" dirty="0"/>
          </a:p>
          <a:p>
            <a:r>
              <a:rPr lang="en-US" dirty="0" smtClean="0"/>
              <a:t>Planned </a:t>
            </a:r>
            <a:r>
              <a:rPr lang="en-US" dirty="0"/>
              <a:t>work in Compressed DIS (C-DIS) encoding and DIS version 8 </a:t>
            </a:r>
            <a:r>
              <a:rPr lang="en-US" dirty="0" smtClean="0"/>
              <a:t>development, looking for sponsors or partners.</a:t>
            </a:r>
          </a:p>
          <a:p>
            <a:pPr marL="0" indent="0">
              <a:buNone/>
            </a:pPr>
            <a:r>
              <a:rPr lang="en-US" dirty="0" smtClean="0"/>
              <a:t>We look forward to steady tutorial, workshop and library improvements each year.</a:t>
            </a:r>
            <a:endParaRPr lang="en-US" dirty="0"/>
          </a:p>
        </p:txBody>
      </p:sp>
    </p:spTree>
    <p:extLst>
      <p:ext uri="{BB962C8B-B14F-4D97-AF65-F5344CB8AC3E}">
        <p14:creationId xmlns:p14="http://schemas.microsoft.com/office/powerpoint/2010/main" val="20372397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of Interest</a:t>
            </a:r>
            <a:endParaRPr lang="en-US" dirty="0"/>
          </a:p>
        </p:txBody>
      </p:sp>
      <p:sp>
        <p:nvSpPr>
          <p:cNvPr id="3" name="Content Placeholder 2"/>
          <p:cNvSpPr>
            <a:spLocks noGrp="1"/>
          </p:cNvSpPr>
          <p:nvPr>
            <p:ph idx="1"/>
          </p:nvPr>
        </p:nvSpPr>
        <p:spPr>
          <a:xfrm>
            <a:off x="593061" y="1053390"/>
            <a:ext cx="10928351" cy="1539994"/>
          </a:xfrm>
        </p:spPr>
        <p:txBody>
          <a:bodyPr/>
          <a:lstStyle/>
          <a:p>
            <a:r>
              <a:rPr lang="en-US" dirty="0"/>
              <a:t>Tobias </a:t>
            </a:r>
            <a:r>
              <a:rPr lang="en-US" dirty="0" smtClean="0"/>
              <a:t>Brennenstuhl, REPEATABLE </a:t>
            </a:r>
            <a:r>
              <a:rPr lang="en-US" dirty="0"/>
              <a:t>UNIT TESTING OF DISTRIBUTED </a:t>
            </a:r>
            <a:r>
              <a:rPr lang="en-US" dirty="0" smtClean="0"/>
              <a:t>INTERACTIVE SIMULATION </a:t>
            </a:r>
            <a:r>
              <a:rPr lang="en-US" dirty="0"/>
              <a:t>(DIS) PROTOCOL BEHAVIOR STREAMS USING WEB </a:t>
            </a:r>
            <a:r>
              <a:rPr lang="en-US" dirty="0" smtClean="0"/>
              <a:t>STANDARDS, Masters Thesis, June 2020. (</a:t>
            </a:r>
            <a:r>
              <a:rPr lang="en-US" dirty="0" smtClean="0">
                <a:hlinkClick r:id="rId3"/>
              </a:rPr>
              <a:t>online</a:t>
            </a:r>
            <a:r>
              <a:rPr lang="en-US" dirty="0" smtClean="0"/>
              <a:t>)</a:t>
            </a:r>
            <a:endParaRPr lang="en-US" dirty="0"/>
          </a:p>
        </p:txBody>
      </p:sp>
      <p:pic>
        <p:nvPicPr>
          <p:cNvPr id="4" name="Picture 3"/>
          <p:cNvPicPr>
            <a:picLocks noChangeAspect="1"/>
          </p:cNvPicPr>
          <p:nvPr/>
        </p:nvPicPr>
        <p:blipFill>
          <a:blip r:embed="rId4"/>
          <a:stretch>
            <a:fillRect/>
          </a:stretch>
        </p:blipFill>
        <p:spPr>
          <a:xfrm>
            <a:off x="1099594" y="2593384"/>
            <a:ext cx="9449260" cy="4268518"/>
          </a:xfrm>
          <a:prstGeom prst="rect">
            <a:avLst/>
          </a:prstGeom>
        </p:spPr>
      </p:pic>
    </p:spTree>
    <p:extLst>
      <p:ext uri="{BB962C8B-B14F-4D97-AF65-F5344CB8AC3E}">
        <p14:creationId xmlns:p14="http://schemas.microsoft.com/office/powerpoint/2010/main" val="22952232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marL="0" indent="0">
              <a:lnSpc>
                <a:spcPct val="150000"/>
              </a:lnSpc>
              <a:buNone/>
            </a:pPr>
            <a:r>
              <a:rPr lang="en-US" dirty="0" smtClean="0"/>
              <a:t>The learner will be able to…</a:t>
            </a:r>
            <a:endParaRPr lang="en-US" dirty="0"/>
          </a:p>
          <a:p>
            <a:pPr>
              <a:lnSpc>
                <a:spcPct val="150000"/>
              </a:lnSpc>
            </a:pPr>
            <a:r>
              <a:rPr lang="en-US" dirty="0" smtClean="0"/>
              <a:t>Identify what standards are used by distributed simulations for military use.</a:t>
            </a:r>
          </a:p>
          <a:p>
            <a:pPr>
              <a:lnSpc>
                <a:spcPct val="150000"/>
              </a:lnSpc>
            </a:pPr>
            <a:r>
              <a:rPr lang="en-US" dirty="0"/>
              <a:t>Identify what types </a:t>
            </a:r>
            <a:r>
              <a:rPr lang="en-US" dirty="0" smtClean="0"/>
              <a:t>of communication protocols are used for various networks.</a:t>
            </a:r>
          </a:p>
          <a:p>
            <a:r>
              <a:rPr lang="en-US" dirty="0"/>
              <a:t>Identify </a:t>
            </a:r>
            <a:r>
              <a:rPr lang="en-US" dirty="0" smtClean="0"/>
              <a:t>what aspects </a:t>
            </a:r>
            <a:r>
              <a:rPr lang="en-US" dirty="0"/>
              <a:t>needs </a:t>
            </a:r>
            <a:r>
              <a:rPr lang="en-US" dirty="0" smtClean="0"/>
              <a:t>to be standardized, and what aspects can be customized, to support </a:t>
            </a:r>
            <a:r>
              <a:rPr lang="en-US" dirty="0"/>
              <a:t>diverse simulations </a:t>
            </a:r>
            <a:r>
              <a:rPr lang="en-US" dirty="0" smtClean="0"/>
              <a:t>with differing </a:t>
            </a:r>
            <a:r>
              <a:rPr lang="en-US" dirty="0"/>
              <a:t>models </a:t>
            </a:r>
            <a:r>
              <a:rPr lang="en-US" dirty="0" smtClean="0"/>
              <a:t>and goals. </a:t>
            </a:r>
          </a:p>
          <a:p>
            <a:r>
              <a:rPr lang="en-US" dirty="0"/>
              <a:t>Identify </a:t>
            </a:r>
            <a:r>
              <a:rPr lang="en-US" dirty="0" smtClean="0"/>
              <a:t>how DIS techniques for dead reckoning (DR), visual smoothing and distributed collision detection can reduce network traffic.</a:t>
            </a:r>
          </a:p>
          <a:p>
            <a:pPr>
              <a:lnSpc>
                <a:spcPct val="150000"/>
              </a:lnSpc>
            </a:pPr>
            <a:r>
              <a:rPr lang="en-US" dirty="0" smtClean="0"/>
              <a:t>Learn how to apply new capabilities expected for Compressed DIS and DISv8.</a:t>
            </a:r>
          </a:p>
          <a:p>
            <a:endParaRPr lang="en-US" dirty="0" smtClean="0"/>
          </a:p>
          <a:p>
            <a:endParaRPr lang="en-US" dirty="0" smtClean="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76</a:t>
            </a:fld>
            <a:endParaRPr lang="en-US"/>
          </a:p>
        </p:txBody>
      </p:sp>
      <p:sp>
        <p:nvSpPr>
          <p:cNvPr id="5" name="TextBox 4"/>
          <p:cNvSpPr txBox="1"/>
          <p:nvPr/>
        </p:nvSpPr>
        <p:spPr>
          <a:xfrm>
            <a:off x="11872148" y="6702779"/>
            <a:ext cx="184666" cy="58477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23396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Information in Distributed Simulations</a:t>
            </a:r>
            <a:endParaRPr lang="en-US" dirty="0"/>
          </a:p>
        </p:txBody>
      </p:sp>
      <p:pic>
        <p:nvPicPr>
          <p:cNvPr id="10" name="Content Placeholder 21"/>
          <p:cNvPicPr>
            <a:picLocks noGrp="1" noChangeAspect="1"/>
          </p:cNvPicPr>
          <p:nvPr>
            <p:ph idx="1"/>
          </p:nvPr>
        </p:nvPicPr>
        <p:blipFill>
          <a:blip r:embed="rId3"/>
          <a:srcRect t="13161" b="13161"/>
          <a:stretch>
            <a:fillRect/>
          </a:stretch>
        </p:blipFill>
        <p:spPr>
          <a:xfrm>
            <a:off x="3556001" y="914400"/>
            <a:ext cx="5413828" cy="2233048"/>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8</a:t>
            </a:fld>
            <a:endParaRPr lang="en-US"/>
          </a:p>
        </p:txBody>
      </p:sp>
      <p:pic>
        <p:nvPicPr>
          <p:cNvPr id="5" name="Picture 4"/>
          <p:cNvPicPr>
            <a:picLocks noChangeAspect="1"/>
          </p:cNvPicPr>
          <p:nvPr/>
        </p:nvPicPr>
        <p:blipFill>
          <a:blip r:embed="rId4"/>
          <a:stretch>
            <a:fillRect/>
          </a:stretch>
        </p:blipFill>
        <p:spPr>
          <a:xfrm>
            <a:off x="1932796" y="3476791"/>
            <a:ext cx="1390273" cy="1042705"/>
          </a:xfrm>
          <a:prstGeom prst="rect">
            <a:avLst/>
          </a:prstGeom>
          <a:ln>
            <a:solidFill>
              <a:srgbClr val="4F81BD"/>
            </a:solidFill>
          </a:ln>
        </p:spPr>
      </p:pic>
      <p:pic>
        <p:nvPicPr>
          <p:cNvPr id="6" name="Picture 5"/>
          <p:cNvPicPr>
            <a:picLocks noChangeAspect="1"/>
          </p:cNvPicPr>
          <p:nvPr/>
        </p:nvPicPr>
        <p:blipFill>
          <a:blip r:embed="rId4"/>
          <a:stretch>
            <a:fillRect/>
          </a:stretch>
        </p:blipFill>
        <p:spPr>
          <a:xfrm>
            <a:off x="7678088" y="3445336"/>
            <a:ext cx="1390273" cy="1042705"/>
          </a:xfrm>
          <a:prstGeom prst="rect">
            <a:avLst/>
          </a:prstGeom>
        </p:spPr>
      </p:pic>
      <p:cxnSp>
        <p:nvCxnSpPr>
          <p:cNvPr id="7" name="Straight Arrow Connector 6"/>
          <p:cNvCxnSpPr/>
          <p:nvPr/>
        </p:nvCxnSpPr>
        <p:spPr>
          <a:xfrm>
            <a:off x="2610207" y="5357607"/>
            <a:ext cx="7331913" cy="62183"/>
          </a:xfrm>
          <a:prstGeom prst="straightConnector1">
            <a:avLst/>
          </a:prstGeom>
          <a:ln w="76200" cmpd="sng">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017154" y="4687718"/>
            <a:ext cx="3891610" cy="584776"/>
          </a:xfrm>
          <a:prstGeom prst="rect">
            <a:avLst/>
          </a:prstGeom>
          <a:noFill/>
        </p:spPr>
        <p:txBody>
          <a:bodyPr wrap="none" rtlCol="0">
            <a:spAutoFit/>
          </a:bodyPr>
          <a:lstStyle/>
          <a:p>
            <a:r>
              <a:rPr lang="en-US" b="1" dirty="0" smtClean="0">
                <a:solidFill>
                  <a:srgbClr val="FF0000"/>
                </a:solidFill>
              </a:rPr>
              <a:t>State Information</a:t>
            </a:r>
            <a:endParaRPr lang="en-US" b="1" dirty="0">
              <a:solidFill>
                <a:srgbClr val="FF0000"/>
              </a:solidFill>
            </a:endParaRPr>
          </a:p>
        </p:txBody>
      </p:sp>
      <p:sp>
        <p:nvSpPr>
          <p:cNvPr id="9" name="TextBox 8"/>
          <p:cNvSpPr txBox="1"/>
          <p:nvPr/>
        </p:nvSpPr>
        <p:spPr>
          <a:xfrm>
            <a:off x="2657038" y="5496818"/>
            <a:ext cx="7261273" cy="954107"/>
          </a:xfrm>
          <a:prstGeom prst="rect">
            <a:avLst/>
          </a:prstGeom>
          <a:noFill/>
        </p:spPr>
        <p:txBody>
          <a:bodyPr wrap="none" rtlCol="0">
            <a:spAutoFit/>
          </a:bodyPr>
          <a:lstStyle/>
          <a:p>
            <a:pPr algn="ctr"/>
            <a:r>
              <a:rPr lang="en-US" sz="2800" dirty="0" smtClean="0"/>
              <a:t>Location, Orientation, Velocity, </a:t>
            </a:r>
            <a:r>
              <a:rPr lang="en-US" sz="2800" dirty="0" err="1" smtClean="0"/>
              <a:t>etc</a:t>
            </a:r>
            <a:r>
              <a:rPr lang="en-US" sz="2800" dirty="0" smtClean="0"/>
              <a:t> of Entities</a:t>
            </a:r>
          </a:p>
          <a:p>
            <a:pPr algn="ctr"/>
            <a:r>
              <a:rPr lang="en-US" sz="2800" dirty="0" smtClean="0"/>
              <a:t>Sent over a TCP/IP network</a:t>
            </a:r>
            <a:endParaRPr lang="en-US" sz="2800" dirty="0"/>
          </a:p>
        </p:txBody>
      </p:sp>
      <p:cxnSp>
        <p:nvCxnSpPr>
          <p:cNvPr id="11" name="Straight Arrow Connector 10"/>
          <p:cNvCxnSpPr/>
          <p:nvPr/>
        </p:nvCxnSpPr>
        <p:spPr>
          <a:xfrm flipV="1">
            <a:off x="2862777" y="2743200"/>
            <a:ext cx="1331852" cy="90029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502400" y="2438402"/>
            <a:ext cx="1422400" cy="12953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267503" y="4604673"/>
            <a:ext cx="2198038" cy="461665"/>
          </a:xfrm>
          <a:prstGeom prst="rect">
            <a:avLst/>
          </a:prstGeom>
          <a:noFill/>
        </p:spPr>
        <p:txBody>
          <a:bodyPr wrap="none" rtlCol="0">
            <a:spAutoFit/>
          </a:bodyPr>
          <a:lstStyle/>
          <a:p>
            <a:r>
              <a:rPr lang="en-US" sz="2400" dirty="0" smtClean="0"/>
              <a:t>Tank Simulator</a:t>
            </a:r>
            <a:endParaRPr lang="en-US" sz="2400" dirty="0"/>
          </a:p>
        </p:txBody>
      </p:sp>
      <p:sp>
        <p:nvSpPr>
          <p:cNvPr id="13" name="TextBox 12"/>
          <p:cNvSpPr txBox="1"/>
          <p:nvPr/>
        </p:nvSpPr>
        <p:spPr>
          <a:xfrm>
            <a:off x="8167728" y="4654820"/>
            <a:ext cx="2941831" cy="461665"/>
          </a:xfrm>
          <a:prstGeom prst="rect">
            <a:avLst/>
          </a:prstGeom>
          <a:noFill/>
        </p:spPr>
        <p:txBody>
          <a:bodyPr wrap="none" rtlCol="0">
            <a:spAutoFit/>
          </a:bodyPr>
          <a:lstStyle/>
          <a:p>
            <a:r>
              <a:rPr lang="en-US" sz="2400" dirty="0" smtClean="0"/>
              <a:t>Helicopter Simulator</a:t>
            </a:r>
            <a:endParaRPr lang="en-US" sz="2400" dirty="0"/>
          </a:p>
        </p:txBody>
      </p:sp>
    </p:spTree>
    <p:extLst>
      <p:ext uri="{BB962C8B-B14F-4D97-AF65-F5344CB8AC3E}">
        <p14:creationId xmlns:p14="http://schemas.microsoft.com/office/powerpoint/2010/main" val="2903707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So Hard About That?</a:t>
            </a:r>
            <a:endParaRPr lang="en-US" dirty="0"/>
          </a:p>
        </p:txBody>
      </p:sp>
      <p:sp>
        <p:nvSpPr>
          <p:cNvPr id="3" name="Content Placeholder 2"/>
          <p:cNvSpPr>
            <a:spLocks noGrp="1"/>
          </p:cNvSpPr>
          <p:nvPr>
            <p:ph idx="1"/>
          </p:nvPr>
        </p:nvSpPr>
        <p:spPr>
          <a:xfrm>
            <a:off x="593061" y="1053389"/>
            <a:ext cx="11224565" cy="5347411"/>
          </a:xfrm>
        </p:spPr>
        <p:txBody>
          <a:bodyPr/>
          <a:lstStyle/>
          <a:p>
            <a:r>
              <a:rPr lang="en-US" dirty="0" smtClean="0"/>
              <a:t>The format of state update messages needs to be </a:t>
            </a:r>
            <a:r>
              <a:rPr lang="en-US" i="1" dirty="0" smtClean="0"/>
              <a:t>exactly</a:t>
            </a:r>
            <a:r>
              <a:rPr lang="en-US" dirty="0" smtClean="0"/>
              <a:t> specified. </a:t>
            </a:r>
          </a:p>
          <a:p>
            <a:pPr lvl="1"/>
            <a:r>
              <a:rPr lang="en-US" dirty="0" smtClean="0"/>
              <a:t>What coordinate system should you use? You need one that works well for ground and air systems, and can handle curvature of the earth issues. </a:t>
            </a:r>
          </a:p>
          <a:p>
            <a:pPr lvl="1"/>
            <a:r>
              <a:rPr lang="en-US" dirty="0" smtClean="0"/>
              <a:t>Text or binary format messages?</a:t>
            </a:r>
          </a:p>
          <a:p>
            <a:pPr lvl="1"/>
            <a:r>
              <a:rPr lang="en-US" dirty="0" smtClean="0"/>
              <a:t>The order in which the fields appear?</a:t>
            </a:r>
          </a:p>
          <a:p>
            <a:pPr lvl="1"/>
            <a:endParaRPr lang="en-US" dirty="0" smtClean="0"/>
          </a:p>
          <a:p>
            <a:r>
              <a:rPr lang="en-US" dirty="0" smtClean="0"/>
              <a:t>Network issues: what happens if a message is dropped?</a:t>
            </a:r>
          </a:p>
          <a:p>
            <a:r>
              <a:rPr lang="en-US" dirty="0" smtClean="0"/>
              <a:t>Scalability issues: how can we get a reasonable number of entities to participate?</a:t>
            </a:r>
          </a:p>
          <a:p>
            <a:endParaRPr lang="en-US" dirty="0" smtClean="0"/>
          </a:p>
          <a:p>
            <a:r>
              <a:rPr lang="en-US" dirty="0" smtClean="0"/>
              <a:t>Latency: can we keep the message delay reasonable?</a:t>
            </a:r>
          </a:p>
          <a:p>
            <a:r>
              <a:rPr lang="en-US" dirty="0" smtClean="0"/>
              <a:t>Do all participants have a consistent, coherent operational picture?</a:t>
            </a:r>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9</a:t>
            </a:fld>
            <a:endParaRPr lang="en-US"/>
          </a:p>
        </p:txBody>
      </p:sp>
    </p:spTree>
    <p:extLst>
      <p:ext uri="{BB962C8B-B14F-4D97-AF65-F5344CB8AC3E}">
        <p14:creationId xmlns:p14="http://schemas.microsoft.com/office/powerpoint/2010/main" val="3803721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openxmlformats.org/package/2006/metadata/core-properties"/>
    <ds:schemaRef ds:uri="http://purl.org/dc/elements/1.1/"/>
    <ds:schemaRef ds:uri="http://schemas.microsoft.com/office/2006/documentManagement/types"/>
    <ds:schemaRef ds:uri="http://purl.org/dc/terms/"/>
    <ds:schemaRef ds:uri="http://schemas.microsoft.com/sharepoint/v3"/>
    <ds:schemaRef ds:uri="http://www.w3.org/XML/1998/namespa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3146</TotalTime>
  <Words>8262</Words>
  <Application>Microsoft Office PowerPoint</Application>
  <PresentationFormat>Widescreen</PresentationFormat>
  <Paragraphs>793</Paragraphs>
  <Slides>76</Slides>
  <Notes>76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Arial Narrow</vt:lpstr>
      <vt:lpstr>Tahoma</vt:lpstr>
      <vt:lpstr>Wingdings</vt:lpstr>
      <vt:lpstr>1_Blends</vt:lpstr>
      <vt:lpstr>PowerPoint Presentation</vt:lpstr>
      <vt:lpstr>Learning Objectives</vt:lpstr>
      <vt:lpstr>Topics</vt:lpstr>
      <vt:lpstr>Distributed Simulation Terms</vt:lpstr>
      <vt:lpstr>Live, Virtual, Constructive (LVC) Example</vt:lpstr>
      <vt:lpstr>Live, Virtual, Constructive (LVC) Example, Illustrated</vt:lpstr>
      <vt:lpstr>What Do We Want to Do?</vt:lpstr>
      <vt:lpstr>State Information in Distributed Simulations</vt:lpstr>
      <vt:lpstr>What’s So Hard About That?</vt:lpstr>
      <vt:lpstr>Distributed Simulation Standards</vt:lpstr>
      <vt:lpstr>State Information Exchange Standards</vt:lpstr>
      <vt:lpstr>TENA</vt:lpstr>
      <vt:lpstr>High Level Architecture (HLA)</vt:lpstr>
      <vt:lpstr>Distributed Interactive Simulation (DIS)</vt:lpstr>
      <vt:lpstr>Distributed Interactive Simulation (DIS) functionality</vt:lpstr>
      <vt:lpstr>Networking: the Protocol Stack</vt:lpstr>
      <vt:lpstr>TCP/IP and UDP</vt:lpstr>
      <vt:lpstr>DIS Messages</vt:lpstr>
      <vt:lpstr>DIS Messages</vt:lpstr>
      <vt:lpstr>PDU Families are Diverse</vt:lpstr>
      <vt:lpstr>DIS Messages: Entity State PDU</vt:lpstr>
      <vt:lpstr>Site, Application, Entity ID: a Unique Identifier</vt:lpstr>
      <vt:lpstr>DIS: Entity IDs</vt:lpstr>
      <vt:lpstr>Entity IDs</vt:lpstr>
      <vt:lpstr>DIS: Entity Type</vt:lpstr>
      <vt:lpstr>Entity Type</vt:lpstr>
      <vt:lpstr>Entity Type From EBV Document</vt:lpstr>
      <vt:lpstr>Entity Type and EBV Values</vt:lpstr>
      <vt:lpstr>Entity State PDU: Position</vt:lpstr>
      <vt:lpstr>DIS: Coordinate Systems</vt:lpstr>
      <vt:lpstr>Coordinate Systems</vt:lpstr>
      <vt:lpstr>DIS: Dead Reckoning (DR) Algorithms</vt:lpstr>
      <vt:lpstr>DIS: Dead Reckoning between ESPDU Snapshots</vt:lpstr>
      <vt:lpstr>DIS: Dead Reckoning</vt:lpstr>
      <vt:lpstr>Dead Reckoning (DR), Smoothing, Synchronization</vt:lpstr>
      <vt:lpstr>DIS: “keeping it real” with less throughput required</vt:lpstr>
      <vt:lpstr>DIS: Learning About the World and Heartbeat</vt:lpstr>
      <vt:lpstr>DIS: Timestamp and out-of-order arrival</vt:lpstr>
      <vt:lpstr>DIS: Timestamp and resolving ambiguity</vt:lpstr>
      <vt:lpstr>DIS: Entity State PDU</vt:lpstr>
      <vt:lpstr>DIS: no approved Application Programming Interface (API) per se</vt:lpstr>
      <vt:lpstr>DIS: Message Format Standardized</vt:lpstr>
      <vt:lpstr>HLA: API Standardized</vt:lpstr>
      <vt:lpstr>DIS: API</vt:lpstr>
      <vt:lpstr>DIS: PDU Format</vt:lpstr>
      <vt:lpstr>DIS: ESPDU Format</vt:lpstr>
      <vt:lpstr>DIS: Looking at ESPDUs</vt:lpstr>
      <vt:lpstr>Wireshark: Capture Packets</vt:lpstr>
      <vt:lpstr>Wireshark: Decode Packets as DIS</vt:lpstr>
      <vt:lpstr>Wireshark: Examine DIS Packets</vt:lpstr>
      <vt:lpstr>DIS: Implementations</vt:lpstr>
      <vt:lpstr>DIS: Implementations</vt:lpstr>
      <vt:lpstr>DIS: Sending</vt:lpstr>
      <vt:lpstr>DIS: Send ESPDUs in Java</vt:lpstr>
      <vt:lpstr>DIS: Send PDUs in Javascript</vt:lpstr>
      <vt:lpstr>DIS: Receive PDUs in Java</vt:lpstr>
      <vt:lpstr>DIS Sending and Receiving PDUs</vt:lpstr>
      <vt:lpstr>Visualizing DIS Data via Online Map using DISWebGateway</vt:lpstr>
      <vt:lpstr>PowerPoint Presentation</vt:lpstr>
      <vt:lpstr>PowerPoint Presentation</vt:lpstr>
      <vt:lpstr>PowerPoint Presentation</vt:lpstr>
      <vt:lpstr>DIS: Shoot at Something</vt:lpstr>
      <vt:lpstr>DIS: Shoot at Something, then…</vt:lpstr>
      <vt:lpstr>DIS Shooting</vt:lpstr>
      <vt:lpstr>DIS: Arbitrary Data</vt:lpstr>
      <vt:lpstr>DIS: Other messages</vt:lpstr>
      <vt:lpstr>DIS and Other Standards: HLA, TENA</vt:lpstr>
      <vt:lpstr>DIS Research Topic: DIS in the Web Page</vt:lpstr>
      <vt:lpstr>DIS Research Topic: 3D in the Web Page</vt:lpstr>
      <vt:lpstr>DIS Research Topic: 3D in the Web Page </vt:lpstr>
      <vt:lpstr>Applied Research using WebLVC</vt:lpstr>
      <vt:lpstr>DIS Tutorial Summary</vt:lpstr>
      <vt:lpstr>Resources and References</vt:lpstr>
      <vt:lpstr>TODO: lots of work in progress!</vt:lpstr>
      <vt:lpstr>Thesis of Interest</vt:lpstr>
      <vt:lpstr>Learning Objectives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brutzman</cp:lastModifiedBy>
  <cp:revision>405</cp:revision>
  <cp:lastPrinted>2020-02-25T05:52:34Z</cp:lastPrinted>
  <dcterms:created xsi:type="dcterms:W3CDTF">2016-03-29T15:29:36Z</dcterms:created>
  <dcterms:modified xsi:type="dcterms:W3CDTF">2020-10-18T21:04:44Z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