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9"/>
  </p:notesMasterIdLst>
  <p:handoutMasterIdLst>
    <p:handoutMasterId r:id="rId60"/>
  </p:handoutMasterIdLst>
  <p:sldIdLst>
    <p:sldId id="289" r:id="rId5"/>
    <p:sldId id="325" r:id="rId6"/>
    <p:sldId id="393" r:id="rId7"/>
    <p:sldId id="353" r:id="rId8"/>
    <p:sldId id="648" r:id="rId9"/>
    <p:sldId id="312" r:id="rId10"/>
    <p:sldId id="326" r:id="rId11"/>
    <p:sldId id="405" r:id="rId12"/>
    <p:sldId id="327" r:id="rId13"/>
    <p:sldId id="404" r:id="rId14"/>
    <p:sldId id="654" r:id="rId15"/>
    <p:sldId id="329" r:id="rId16"/>
    <p:sldId id="395" r:id="rId17"/>
    <p:sldId id="394" r:id="rId18"/>
    <p:sldId id="364" r:id="rId19"/>
    <p:sldId id="304" r:id="rId20"/>
    <p:sldId id="403" r:id="rId21"/>
    <p:sldId id="650" r:id="rId22"/>
    <p:sldId id="365" r:id="rId23"/>
    <p:sldId id="360" r:id="rId24"/>
    <p:sldId id="328" r:id="rId25"/>
    <p:sldId id="378" r:id="rId26"/>
    <p:sldId id="377" r:id="rId27"/>
    <p:sldId id="355" r:id="rId28"/>
    <p:sldId id="398" r:id="rId29"/>
    <p:sldId id="373" r:id="rId30"/>
    <p:sldId id="399" r:id="rId31"/>
    <p:sldId id="400" r:id="rId32"/>
    <p:sldId id="388" r:id="rId33"/>
    <p:sldId id="383" r:id="rId34"/>
    <p:sldId id="370" r:id="rId35"/>
    <p:sldId id="401" r:id="rId36"/>
    <p:sldId id="379" r:id="rId37"/>
    <p:sldId id="368" r:id="rId38"/>
    <p:sldId id="409" r:id="rId39"/>
    <p:sldId id="402" r:id="rId40"/>
    <p:sldId id="380" r:id="rId41"/>
    <p:sldId id="334" r:id="rId42"/>
    <p:sldId id="335" r:id="rId43"/>
    <p:sldId id="346" r:id="rId44"/>
    <p:sldId id="347" r:id="rId45"/>
    <p:sldId id="651" r:id="rId46"/>
    <p:sldId id="652" r:id="rId47"/>
    <p:sldId id="660" r:id="rId48"/>
    <p:sldId id="411" r:id="rId49"/>
    <p:sldId id="647" r:id="rId50"/>
    <p:sldId id="384" r:id="rId51"/>
    <p:sldId id="341" r:id="rId52"/>
    <p:sldId id="342" r:id="rId53"/>
    <p:sldId id="352" r:id="rId54"/>
    <p:sldId id="340" r:id="rId55"/>
    <p:sldId id="351" r:id="rId56"/>
    <p:sldId id="350" r:id="rId57"/>
    <p:sldId id="410" r:id="rId58"/>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34" autoAdjust="0"/>
  </p:normalViewPr>
  <p:slideViewPr>
    <p:cSldViewPr snapToGrid="0">
      <p:cViewPr varScale="1">
        <p:scale>
          <a:sx n="115" d="100"/>
          <a:sy n="115" d="100"/>
        </p:scale>
        <p:origin x="224"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81407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129799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1778022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a:t>
            </a:r>
            <a:r>
              <a:rPr lang="en-US" baseline="0" dirty="0"/>
              <a:t> both </a:t>
            </a:r>
            <a:r>
              <a:rPr lang="en-US" dirty="0"/>
              <a:t>government and industry,</a:t>
            </a:r>
            <a:r>
              <a:rPr lang="en-US" baseline="0" dirty="0"/>
              <a:t> t</a:t>
            </a:r>
            <a:r>
              <a:rPr lang="en-US" dirty="0"/>
              <a:t>oday’ network architecture modernization strategies reflect</a:t>
            </a:r>
            <a:r>
              <a:rPr lang="en-US" baseline="0" dirty="0"/>
              <a:t> four objectives</a:t>
            </a:r>
          </a:p>
          <a:p>
            <a:endParaRPr lang="en-US" baseline="0" dirty="0"/>
          </a:p>
          <a:p>
            <a:r>
              <a:rPr lang="en-US" baseline="0" dirty="0"/>
              <a:t>A desire to </a:t>
            </a:r>
            <a:r>
              <a:rPr lang="en-US" b="1" baseline="0" dirty="0"/>
              <a:t>Simplify</a:t>
            </a:r>
            <a:r>
              <a:rPr lang="en-US" baseline="0" dirty="0"/>
              <a:t> across a distributed infrastructure that serves fixed operations, seamless enterprise-wide access, and highly functioning mobile use cases to support an uninterrupted business metabolism. </a:t>
            </a:r>
          </a:p>
          <a:p>
            <a:endParaRPr lang="en-US" baseline="0" dirty="0"/>
          </a:p>
          <a:p>
            <a:r>
              <a:rPr lang="en-US" baseline="0" dirty="0"/>
              <a:t>A need to </a:t>
            </a:r>
            <a:r>
              <a:rPr lang="en-US" b="1" baseline="0" dirty="0"/>
              <a:t>Automate</a:t>
            </a:r>
            <a:r>
              <a:rPr lang="en-US" baseline="0" dirty="0"/>
              <a:t> routine functions to reduce the overhead in terms of cost and down-time associated with provisioning, updating, and monitoring the services that comprise the business or mission operating foundation. Automation leads to centralized management practices with distributed implementation using an enterprise, campus, branch, and edge model for structuring operations. Automation reduces the overhead at the campus, branch, and edge freeing up those line operations personnel to serve in line of business or mission functions.</a:t>
            </a:r>
          </a:p>
          <a:p>
            <a:endParaRPr lang="en-US" baseline="0" dirty="0"/>
          </a:p>
          <a:p>
            <a:r>
              <a:rPr lang="en-US" baseline="0" dirty="0"/>
              <a:t>Simplifying and Automating the data center and, by extension, the delivery of services via a hybrid cloud is a demand driven necessity as users build business and mission applications that rely on a wide range of data and, in many cases, a wide range of supporting applications – the data driven ecosystem cannot be satisfied in any other way.</a:t>
            </a:r>
          </a:p>
          <a:p>
            <a:endParaRPr lang="en-US" baseline="0" dirty="0"/>
          </a:p>
          <a:p>
            <a:r>
              <a:rPr lang="en-US" baseline="0" dirty="0"/>
              <a:t>To </a:t>
            </a:r>
            <a:r>
              <a:rPr lang="en-US" b="1" baseline="0" dirty="0"/>
              <a:t>Protect </a:t>
            </a:r>
            <a:r>
              <a:rPr lang="en-US" baseline="0" dirty="0"/>
              <a:t>is paramount and, in the data center/hybrid cloud environment, the means and methods for effective protection shift from a fortress mentality to a sense, isolate, remediate, and restore mentality. Just as conveyed in the distributed physical security environment saying ‘Every Soldier a Sentry’, now every workload created and executed within the ecosystem needs be armed with tools to act as both a sensor and enforcer.</a:t>
            </a:r>
          </a:p>
          <a:p>
            <a:endParaRPr lang="en-US" baseline="0" dirty="0"/>
          </a:p>
          <a:p>
            <a:r>
              <a:rPr lang="en-US" baseline="0" dirty="0"/>
              <a:t>Finally, since nothing stays the same, a continuous </a:t>
            </a:r>
            <a:r>
              <a:rPr lang="en-US" b="1" baseline="0" dirty="0"/>
              <a:t>Analysis</a:t>
            </a:r>
            <a:r>
              <a:rPr lang="en-US" baseline="0" dirty="0"/>
              <a:t> of the network environment is required on both a structural and an operational level. Continuous questions include: “are the assets configured and located to provide the level of and quality of service required and are the applications responsive to user demand patterns?” and, “are they functioning as designed and or desired in the ever changing world of interface environments that include, for now, tap, swipe, click, and switch with more direct human interfaces coming into play every day?”</a:t>
            </a:r>
          </a:p>
          <a:p>
            <a:endParaRPr lang="en-US" baseline="0" dirty="0"/>
          </a:p>
          <a:p>
            <a:r>
              <a:rPr lang="en-US" baseline="0" dirty="0"/>
              <a:t>Should be easy!</a:t>
            </a:r>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86113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376493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Convergence and Virtualization are the key enablers. </a:t>
            </a:r>
            <a:r>
              <a:rPr lang="en-US" baseline="0" dirty="0"/>
              <a:t>A converged, virtual infrastructure sets the stage for viewing the infrastructure as a fabric rather than a hardscape – the fabric hosts operational nodes that can be tasked across the spectrum of roles and functions previously associated with a specific device at a specific location. They are the catalyst for enabling Software Defined Networking – which, in turn – is the catalyst for achieving operational objectives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 Container is a software package that contains everything the software needs to run. This includes the executable program as well as system tools, libraries, and settings. Containers are not installed like traditional software programs, which allows them to be isolated from the other software and the operating system itself.</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The isolated nature of containers provides several benefits. First, the software in a container will run the same in different environments. For example, a container that includes PHP and MySQL can run identically on both a Linux computer and a Windows machine. Second, containers provide added security since the software will not affect the host operating system.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610262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3048395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673342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87148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 </a:t>
            </a:r>
          </a:p>
          <a:p>
            <a:r>
              <a:rPr kumimoji="1" lang="en-US" sz="1600" kern="1200" dirty="0">
                <a:solidFill>
                  <a:schemeClr val="tx1"/>
                </a:solidFill>
                <a:effectLst/>
                <a:latin typeface="Arial" charset="0"/>
                <a:ea typeface="+mn-ea"/>
                <a:cs typeface="+mn-cs"/>
              </a:rPr>
              <a:t>A centrally managed hyper-converged device, embedded within the supplemental network infrastructure, provides a single device to host applications from a</a:t>
            </a:r>
            <a:r>
              <a:rPr kumimoji="1" lang="en-US" sz="1600" kern="1200" baseline="0" dirty="0">
                <a:solidFill>
                  <a:schemeClr val="tx1"/>
                </a:solidFill>
                <a:effectLst/>
                <a:latin typeface="Arial" charset="0"/>
                <a:ea typeface="+mn-ea"/>
                <a:cs typeface="+mn-cs"/>
              </a:rPr>
              <a:t> </a:t>
            </a:r>
            <a:r>
              <a:rPr kumimoji="1" lang="en-US" sz="1600" kern="1200" dirty="0">
                <a:solidFill>
                  <a:schemeClr val="tx1"/>
                </a:solidFill>
                <a:effectLst/>
                <a:latin typeface="Arial" charset="0"/>
                <a:ea typeface="+mn-ea"/>
                <a:cs typeface="+mn-cs"/>
              </a:rPr>
              <a:t>central library and execute functions that satisfy operational and cyber-security objectives during operations in the ‘connected’ mode. The</a:t>
            </a:r>
            <a:r>
              <a:rPr kumimoji="1" lang="en-US" sz="1600" kern="1200" baseline="0" dirty="0">
                <a:solidFill>
                  <a:schemeClr val="tx1"/>
                </a:solidFill>
                <a:effectLst/>
                <a:latin typeface="Arial" charset="0"/>
                <a:ea typeface="+mn-ea"/>
                <a:cs typeface="+mn-cs"/>
              </a:rPr>
              <a:t> i</a:t>
            </a:r>
            <a:r>
              <a:rPr kumimoji="1" lang="en-US" sz="1600" kern="1200" dirty="0">
                <a:solidFill>
                  <a:schemeClr val="tx1"/>
                </a:solidFill>
                <a:effectLst/>
                <a:latin typeface="Arial" charset="0"/>
                <a:ea typeface="+mn-ea"/>
                <a:cs typeface="+mn-cs"/>
              </a:rPr>
              <a:t>deal device would include a remotely managed hypervisor function to provide dynamic management of resident compute, storage, and transport resources to support operation of a ‘virtual overlay’ network for operations in the ‘connected’ mode. The hyper-converged embedded i.e. local device will enable remote device administration, remote configuration of virtual machines to support scenario specific activities – especially those that require low or</a:t>
            </a:r>
            <a:r>
              <a:rPr kumimoji="1" lang="en-US" sz="1600" kern="1200" baseline="0" dirty="0">
                <a:solidFill>
                  <a:schemeClr val="tx1"/>
                </a:solidFill>
                <a:effectLst/>
                <a:latin typeface="Arial" charset="0"/>
                <a:ea typeface="+mn-ea"/>
                <a:cs typeface="+mn-cs"/>
              </a:rPr>
              <a:t> near-zero latency.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90582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test – but, we do have some learning</a:t>
            </a:r>
            <a:r>
              <a:rPr lang="en-US" baseline="0" dirty="0"/>
              <a:t> outcomes that we want to be sure to close on.</a:t>
            </a:r>
          </a:p>
          <a:p>
            <a:endParaRPr lang="en-US" baseline="0" dirty="0"/>
          </a:p>
          <a:p>
            <a:r>
              <a:rPr lang="en-US" baseline="0" dirty="0"/>
              <a:t>For some in the audience, that will mean being familiar with the concepts and the reasons behind them. </a:t>
            </a:r>
          </a:p>
          <a:p>
            <a:endParaRPr lang="en-US" baseline="0" dirty="0"/>
          </a:p>
          <a:p>
            <a:r>
              <a:rPr lang="en-US" baseline="0" dirty="0"/>
              <a:t>For others, getting into technical details will be important.</a:t>
            </a:r>
          </a:p>
          <a:p>
            <a:endParaRPr lang="en-US" baseline="0" dirty="0"/>
          </a:p>
          <a:p>
            <a:r>
              <a:rPr lang="en-US" baseline="0" dirty="0"/>
              <a:t>To meet both needs, when we get to the technical aspects we will introduce the concept and its benefits and then we will pause on that subject and take some deep dive questions on the spot before moving on to the next topic. </a:t>
            </a:r>
          </a:p>
          <a:p>
            <a:endParaRPr lang="en-US" baseline="0" dirty="0"/>
          </a:p>
          <a:p>
            <a:r>
              <a:rPr lang="en-US" baseline="0" dirty="0"/>
              <a:t>Since we will need to stay on timeline, if we need to we can schedule ‘meet the expert sessions’ in our booth area.</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132279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95000"/>
                    <a:lumOff val="5000"/>
                  </a:schemeClr>
                </a:solidFill>
              </a:rPr>
              <a:t>Reducing Read / Write Latency is Critical in Latency Sensitive Applications such as Simulation &amp; Training</a:t>
            </a:r>
          </a:p>
          <a:p>
            <a:endParaRPr lang="en-US" sz="1600" dirty="0">
              <a:solidFill>
                <a:schemeClr val="tx1">
                  <a:lumMod val="95000"/>
                  <a:lumOff val="5000"/>
                </a:schemeClr>
              </a:solidFill>
            </a:endParaRPr>
          </a:p>
          <a:p>
            <a:r>
              <a:rPr lang="en-US" sz="1600" dirty="0">
                <a:solidFill>
                  <a:schemeClr val="tx1">
                    <a:lumMod val="95000"/>
                    <a:lumOff val="5000"/>
                  </a:schemeClr>
                </a:solidFill>
              </a:rPr>
              <a:t>Achieving it requires architectures design that:</a:t>
            </a:r>
          </a:p>
          <a:p>
            <a:pPr marL="342900" indent="-342900">
              <a:buFont typeface="Arial" charset="0"/>
              <a:buChar char="•"/>
            </a:pPr>
            <a:r>
              <a:rPr lang="en-US" sz="1600" dirty="0">
                <a:solidFill>
                  <a:schemeClr val="tx1">
                    <a:lumMod val="95000"/>
                    <a:lumOff val="5000"/>
                  </a:schemeClr>
                </a:solidFill>
              </a:rPr>
              <a:t>Reduce Distances</a:t>
            </a:r>
          </a:p>
          <a:p>
            <a:pPr marL="342900" indent="-342900">
              <a:buFont typeface="Arial" charset="0"/>
              <a:buChar char="•"/>
            </a:pPr>
            <a:r>
              <a:rPr lang="en-US" sz="1600" dirty="0">
                <a:solidFill>
                  <a:schemeClr val="tx1">
                    <a:lumMod val="95000"/>
                    <a:lumOff val="5000"/>
                  </a:schemeClr>
                </a:solidFill>
              </a:rPr>
              <a:t>Reduce the number of switches encountered</a:t>
            </a:r>
          </a:p>
          <a:p>
            <a:pPr marL="342900" indent="-342900">
              <a:buFont typeface="Arial" charset="0"/>
              <a:buChar char="•"/>
            </a:pPr>
            <a:r>
              <a:rPr lang="en-US" sz="1600" dirty="0">
                <a:solidFill>
                  <a:schemeClr val="tx1">
                    <a:lumMod val="95000"/>
                    <a:lumOff val="5000"/>
                  </a:schemeClr>
                </a:solidFill>
              </a:rPr>
              <a:t>Transport over very high speed pathways</a:t>
            </a:r>
          </a:p>
          <a:p>
            <a:pPr marL="342900" indent="-342900">
              <a:buFont typeface="Arial" charset="0"/>
              <a:buChar char="•"/>
            </a:pPr>
            <a:r>
              <a:rPr lang="en-US" sz="1600" dirty="0">
                <a:solidFill>
                  <a:schemeClr val="tx1">
                    <a:lumMod val="95000"/>
                    <a:lumOff val="5000"/>
                  </a:schemeClr>
                </a:solidFill>
              </a:rPr>
              <a:t>Pull from highly efficient storage array schemas</a:t>
            </a:r>
          </a:p>
          <a:p>
            <a:pPr marL="342900" indent="-342900">
              <a:buFont typeface="Arial" charset="0"/>
              <a:buChar char="•"/>
            </a:pPr>
            <a:r>
              <a:rPr lang="en-US" sz="1600" dirty="0">
                <a:solidFill>
                  <a:schemeClr val="tx1">
                    <a:lumMod val="95000"/>
                    <a:lumOff val="5000"/>
                  </a:schemeClr>
                </a:solidFill>
              </a:rPr>
              <a:t>Operate on extremely responsive compute devices</a:t>
            </a:r>
          </a:p>
          <a:p>
            <a:pPr marL="342900" indent="-342900">
              <a:buFont typeface="Arial" charset="0"/>
              <a:buChar char="•"/>
            </a:pPr>
            <a:endParaRPr lang="en-US" sz="1600" dirty="0">
              <a:solidFill>
                <a:schemeClr val="tx1">
                  <a:lumMod val="95000"/>
                  <a:lumOff val="5000"/>
                </a:schemeClr>
              </a:solidFill>
            </a:endParaRPr>
          </a:p>
          <a:p>
            <a:r>
              <a:rPr lang="en-US" sz="1600" dirty="0">
                <a:solidFill>
                  <a:srgbClr val="FF0000"/>
                </a:solidFill>
              </a:rPr>
              <a:t>Achieving high virtual machine density decreases the physical datacenter footprint and benefits applications with dynamic web content delivery and small in-memory databases.</a:t>
            </a:r>
          </a:p>
          <a:p>
            <a:endParaRPr lang="en-US" sz="1600" dirty="0">
              <a:solidFill>
                <a:srgbClr val="FF0000"/>
              </a:solidFill>
            </a:endParaRPr>
          </a:p>
          <a:p>
            <a:r>
              <a:rPr lang="en-US" sz="1600" dirty="0">
                <a:solidFill>
                  <a:srgbClr val="FF0000"/>
                </a:solidFill>
              </a:rPr>
              <a:t>Achieving it requires architectures design that:</a:t>
            </a:r>
          </a:p>
          <a:p>
            <a:pPr marL="342900" indent="-342900">
              <a:buFont typeface="Arial" charset="0"/>
              <a:buChar char="•"/>
            </a:pPr>
            <a:r>
              <a:rPr lang="en-US" sz="1600" dirty="0">
                <a:solidFill>
                  <a:srgbClr val="FF0000"/>
                </a:solidFill>
              </a:rPr>
              <a:t>Maximize service density and efficiency for networks, servers, and storage</a:t>
            </a:r>
          </a:p>
          <a:p>
            <a:pPr marL="342900" indent="-342900">
              <a:buFont typeface="Arial" charset="0"/>
              <a:buChar char="•"/>
            </a:pPr>
            <a:r>
              <a:rPr lang="en-US" sz="1600" dirty="0">
                <a:solidFill>
                  <a:srgbClr val="FF0000"/>
                </a:solidFill>
              </a:rPr>
              <a:t>Utilize compute resources with high memory to core ratios and large Layer 2 CPU cache capacity</a:t>
            </a:r>
          </a:p>
          <a:p>
            <a:pPr marL="342900" indent="-342900">
              <a:buFont typeface="Arial" charset="0"/>
              <a:buChar char="•"/>
            </a:pPr>
            <a:r>
              <a:rPr lang="en-US" sz="1600" dirty="0">
                <a:solidFill>
                  <a:srgbClr val="FF0000"/>
                </a:solidFill>
              </a:rPr>
              <a:t>Increase the operational efficiency and utilization of service-delivery </a:t>
            </a:r>
            <a:r>
              <a:rPr lang="en-US" sz="1600" dirty="0" err="1">
                <a:solidFill>
                  <a:srgbClr val="FF0000"/>
                </a:solidFill>
              </a:rPr>
              <a:t>infrastructu</a:t>
            </a:r>
            <a:endParaRPr lang="en-US" sz="1600" dirty="0">
              <a:solidFill>
                <a:srgbClr val="FF0000"/>
              </a:solidFill>
            </a:endParaRPr>
          </a:p>
          <a:p>
            <a:pPr marL="342900" indent="-342900">
              <a:buFont typeface="Arial" charset="0"/>
              <a:buChar char="•"/>
            </a:pPr>
            <a:r>
              <a:rPr lang="en-US" sz="1600" dirty="0">
                <a:solidFill>
                  <a:srgbClr val="FF0000"/>
                </a:solidFill>
              </a:rPr>
              <a:t>Reduce power consumption and cooling requirements</a:t>
            </a:r>
          </a:p>
          <a:p>
            <a:pPr marL="342900" indent="-342900">
              <a:buFont typeface="Arial" charset="0"/>
              <a:buChar char="•"/>
            </a:pPr>
            <a:endParaRPr lang="en-US" sz="1600" dirty="0">
              <a:solidFill>
                <a:srgbClr val="FF0000"/>
              </a:solidFill>
            </a:endParaRPr>
          </a:p>
          <a:p>
            <a:r>
              <a:rPr lang="en-US" sz="1600" dirty="0">
                <a:solidFill>
                  <a:srgbClr val="FF0000"/>
                </a:solidFill>
              </a:rPr>
              <a:t>High Input / Output Per Second (IOPS) is crucial  for enterprise class applications, especially relational databases, that require a lot of disk I/O.</a:t>
            </a:r>
          </a:p>
          <a:p>
            <a:endParaRPr lang="en-US" sz="1600" dirty="0">
              <a:solidFill>
                <a:srgbClr val="FF0000"/>
              </a:solidFill>
            </a:endParaRPr>
          </a:p>
          <a:p>
            <a:r>
              <a:rPr lang="en-US" sz="1600" dirty="0">
                <a:solidFill>
                  <a:srgbClr val="FF0000"/>
                </a:solidFill>
              </a:rPr>
              <a:t>Achieving it requires architectures design that:</a:t>
            </a:r>
          </a:p>
          <a:p>
            <a:pPr marL="342900" indent="-342900">
              <a:buFont typeface="Arial" charset="0"/>
              <a:buChar char="•"/>
            </a:pPr>
            <a:r>
              <a:rPr lang="en-US" sz="1600" dirty="0">
                <a:solidFill>
                  <a:srgbClr val="FF0000"/>
                </a:solidFill>
              </a:rPr>
              <a:t>Reduce service time </a:t>
            </a:r>
            <a:r>
              <a:rPr lang="mr-IN" sz="1600" dirty="0">
                <a:solidFill>
                  <a:srgbClr val="FF0000"/>
                </a:solidFill>
              </a:rPr>
              <a:t>–</a:t>
            </a:r>
            <a:r>
              <a:rPr lang="en-US" sz="1600" dirty="0">
                <a:solidFill>
                  <a:srgbClr val="FF0000"/>
                </a:solidFill>
              </a:rPr>
              <a:t> high IOPS, low latency</a:t>
            </a:r>
          </a:p>
          <a:p>
            <a:pPr marL="342900" indent="-342900">
              <a:buFont typeface="Arial" charset="0"/>
              <a:buChar char="•"/>
            </a:pPr>
            <a:r>
              <a:rPr lang="en-US" sz="1600" dirty="0">
                <a:solidFill>
                  <a:srgbClr val="FF0000"/>
                </a:solidFill>
              </a:rPr>
              <a:t>Provide high throughput</a:t>
            </a:r>
          </a:p>
          <a:p>
            <a:pPr marL="342900" indent="-342900">
              <a:buFont typeface="Arial" charset="0"/>
              <a:buChar char="•"/>
            </a:pPr>
            <a:r>
              <a:rPr lang="en-US" sz="1600" dirty="0">
                <a:solidFill>
                  <a:srgbClr val="FF0000"/>
                </a:solidFill>
              </a:rPr>
              <a:t>Enable change of quality of service against data stores</a:t>
            </a:r>
          </a:p>
          <a:p>
            <a:pPr marL="342900" indent="-342900">
              <a:buFont typeface="Arial" charset="0"/>
              <a:buChar char="•"/>
            </a:pPr>
            <a:r>
              <a:rPr lang="en-US" sz="1600" dirty="0">
                <a:solidFill>
                  <a:srgbClr val="FF0000"/>
                </a:solidFill>
              </a:rPr>
              <a:t>Application-aware real-time autonomous resources allocation to improve the latency of the I/O and improve application service time</a:t>
            </a:r>
          </a:p>
          <a:p>
            <a:pPr marL="0" indent="0">
              <a:buFont typeface="Arial" charset="0"/>
              <a:buNone/>
            </a:pPr>
            <a:endParaRPr lang="en-US" sz="1600" dirty="0">
              <a:solidFill>
                <a:schemeClr val="tx1">
                  <a:lumMod val="95000"/>
                  <a:lumOff val="5000"/>
                </a:schemeClr>
              </a:solidFill>
            </a:endParaRPr>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115254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3262815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3328002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an operations perspective, </a:t>
            </a:r>
            <a:r>
              <a:rPr lang="en-US" dirty="0"/>
              <a:t>Software Defined Networking really is the driver – at its leading edge of application,</a:t>
            </a:r>
            <a:r>
              <a:rPr lang="en-US" baseline="0" dirty="0"/>
              <a:t> </a:t>
            </a:r>
            <a:r>
              <a:rPr lang="en-US" dirty="0"/>
              <a:t>it changes the game for large-scale, on-demand, distributed operations plus, inherent in its design, is a security construct for governing access</a:t>
            </a:r>
            <a:r>
              <a:rPr lang="en-US" baseline="0" dirty="0"/>
              <a:t> and routing.</a:t>
            </a:r>
          </a:p>
          <a:p>
            <a:endParaRPr lang="en-US" baseline="0" dirty="0"/>
          </a:p>
          <a:p>
            <a:r>
              <a:rPr lang="en-US" baseline="0" dirty="0"/>
              <a:t>It works like this</a:t>
            </a:r>
          </a:p>
          <a:p>
            <a:endParaRPr lang="en-US" baseline="0" dirty="0"/>
          </a:p>
          <a:p>
            <a:r>
              <a:rPr lang="en-US" baseline="0" dirty="0"/>
              <a:t>SDN relies on construction of workloads that are essentially engines that standup on demand to meet a user demand for a use case. The engines can be posited at any node that satisfies access, routing, security and latency constraints associated with the demanded use case. We will look at that process later in our example.</a:t>
            </a:r>
          </a:p>
          <a:p>
            <a:endParaRPr lang="en-US" baseline="0" dirty="0"/>
          </a:p>
          <a:p>
            <a:r>
              <a:rPr lang="en-US" baseline="0" dirty="0"/>
              <a:t>Because SDN fosters a centralized control and decentralized execution environment, management activities can be centralized, simplified, and standardized reducing operational costs and localized down-time associated with equipment or provisioning failures.</a:t>
            </a:r>
          </a:p>
          <a:p>
            <a:endParaRPr lang="en-US" baseline="0" dirty="0"/>
          </a:p>
          <a:p>
            <a:r>
              <a:rPr lang="en-US" baseline="0" dirty="0"/>
              <a:t>All and all – experience in the field with fortune 500 organizations has generated some significant benefits as illustrated – while the simulation and training business will always demand an element of localization, the shift to an SDN delivery model will accelerate updates, reduce setup time, and generate a standardized, distributed environment that can be accessed for anywhere at anytime.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1308560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An advanced, intelligent SD-WAN solution is capable of creating a virtual overlay inside a joining environment. It is carrier network and transport (DMON, DREN, DISA, MPLS, Broadband) agnostic. In advanced, intelligent SD-WAN network management, orchestration, and overlay technologies use a separate control-plane and data-plane to allow each component to work independently. Plane separation enables rapid scaling based on the needs of the network to support training scenarios that vary from session to session. </a:t>
            </a:r>
          </a:p>
          <a:p>
            <a:r>
              <a:rPr kumimoji="1" lang="en-US" sz="1600" kern="1200" dirty="0">
                <a:solidFill>
                  <a:schemeClr val="tx1"/>
                </a:solidFill>
                <a:effectLst/>
                <a:latin typeface="Arial" charset="0"/>
                <a:ea typeface="+mn-ea"/>
                <a:cs typeface="+mn-cs"/>
              </a:rPr>
              <a:t> </a:t>
            </a:r>
          </a:p>
          <a:p>
            <a:r>
              <a:rPr kumimoji="1" lang="en-US" sz="1600" kern="1200" dirty="0">
                <a:solidFill>
                  <a:schemeClr val="tx1"/>
                </a:solidFill>
                <a:effectLst/>
                <a:latin typeface="Arial" charset="0"/>
                <a:ea typeface="+mn-ea"/>
                <a:cs typeface="+mn-cs"/>
              </a:rPr>
              <a:t>Advanced, intelligent SD-WAN solutions extend the benefits of virtualization outside the master network to reach all users, they rapidly deploy new services and applications, and they create a resilient, multipath environment reducing the impact of cyber events. Advanced, intelligent SD-WAN solutions are compatible with </a:t>
            </a:r>
            <a:r>
              <a:rPr kumimoji="1" lang="en-US" sz="1600" kern="1200" dirty="0" err="1">
                <a:solidFill>
                  <a:schemeClr val="tx1"/>
                </a:solidFill>
                <a:effectLst/>
                <a:latin typeface="Arial" charset="0"/>
                <a:ea typeface="+mn-ea"/>
                <a:cs typeface="+mn-cs"/>
              </a:rPr>
              <a:t>CSfC</a:t>
            </a:r>
            <a:r>
              <a:rPr kumimoji="1" lang="en-US" sz="1600" kern="1200" dirty="0">
                <a:solidFill>
                  <a:schemeClr val="tx1"/>
                </a:solidFill>
                <a:effectLst/>
                <a:latin typeface="Arial" charset="0"/>
                <a:ea typeface="+mn-ea"/>
                <a:cs typeface="+mn-cs"/>
              </a:rPr>
              <a:t> in multi-level security environments.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96422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160064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Multilayer approaches that work in concert with other elements of the foundational security portfolio eliminate awareness blinds spots that are avenues for exploitation.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Threats must be assessed and prioritized at machine speed to drive down the time between detection and response from weeks to hours.</a:t>
            </a:r>
          </a:p>
          <a:p>
            <a:endParaRPr kumimoji="1" lang="en-US" sz="1600" i="1" kern="1200" dirty="0">
              <a:solidFill>
                <a:schemeClr val="tx1"/>
              </a:solidFill>
              <a:effectLst/>
              <a:latin typeface="Arial" charset="0"/>
              <a:ea typeface="+mn-ea"/>
              <a:cs typeface="+mn-cs"/>
            </a:endParaRPr>
          </a:p>
          <a:p>
            <a:r>
              <a:rPr kumimoji="1" lang="en-US" sz="1600" i="1" kern="1200" dirty="0">
                <a:solidFill>
                  <a:schemeClr val="tx1"/>
                </a:solidFill>
                <a:effectLst/>
                <a:latin typeface="Arial" charset="0"/>
                <a:ea typeface="+mn-ea"/>
                <a:cs typeface="+mn-cs"/>
              </a:rPr>
              <a:t>Advanced</a:t>
            </a:r>
            <a:r>
              <a:rPr kumimoji="1" lang="en-US" sz="1600" b="1" i="1" kern="1200" dirty="0">
                <a:solidFill>
                  <a:schemeClr val="tx1"/>
                </a:solidFill>
                <a:effectLst/>
                <a:latin typeface="Arial" charset="0"/>
                <a:ea typeface="+mn-ea"/>
                <a:cs typeface="+mn-cs"/>
              </a:rPr>
              <a:t> </a:t>
            </a:r>
            <a:r>
              <a:rPr kumimoji="1" lang="en-US" sz="1600" i="1" kern="1200" dirty="0">
                <a:solidFill>
                  <a:schemeClr val="tx1"/>
                </a:solidFill>
                <a:effectLst/>
                <a:latin typeface="Arial" charset="0"/>
                <a:ea typeface="+mn-ea"/>
                <a:cs typeface="+mn-cs"/>
              </a:rPr>
              <a:t>multilayer intrusion prevention </a:t>
            </a:r>
            <a:r>
              <a:rPr kumimoji="1" lang="en-US" sz="1600" kern="1200" dirty="0">
                <a:solidFill>
                  <a:schemeClr val="tx1"/>
                </a:solidFill>
                <a:effectLst/>
                <a:latin typeface="Arial" charset="0"/>
                <a:ea typeface="+mn-ea"/>
                <a:cs typeface="+mn-cs"/>
              </a:rPr>
              <a:t>eliminates the cost of buying and managing multiple firewall solutions combining functions including those served by single function firewalls, VPN gateways, web filters, and other appliances. The integrated intrusion protection approach combines security technology with multilayer protection technology in a single device that is less costly than piecemeal security solutions.</a:t>
            </a:r>
            <a:r>
              <a:rPr kumimoji="1" lang="en-US" sz="1600" kern="1200" baseline="0" dirty="0">
                <a:solidFill>
                  <a:schemeClr val="tx1"/>
                </a:solidFill>
                <a:effectLst/>
                <a:latin typeface="Arial" charset="0"/>
                <a:ea typeface="+mn-ea"/>
                <a:cs typeface="+mn-cs"/>
              </a:rPr>
              <a:t> </a:t>
            </a:r>
            <a:endParaRPr kumimoji="1" lang="en-US" sz="1600" i="1" kern="1200" dirty="0">
              <a:solidFill>
                <a:schemeClr val="tx1"/>
              </a:solidFill>
              <a:effectLst/>
              <a:latin typeface="Arial" charset="0"/>
              <a:ea typeface="+mn-ea"/>
              <a:cs typeface="+mn-cs"/>
            </a:endParaRPr>
          </a:p>
          <a:p>
            <a:endParaRPr kumimoji="1" lang="en-US" sz="1600" i="1" kern="1200" dirty="0">
              <a:solidFill>
                <a:schemeClr val="tx1"/>
              </a:solidFill>
              <a:effectLst/>
              <a:latin typeface="Arial" charset="0"/>
              <a:ea typeface="+mn-ea"/>
              <a:cs typeface="+mn-cs"/>
            </a:endParaRPr>
          </a:p>
          <a:p>
            <a:r>
              <a:rPr kumimoji="1" lang="en-US" sz="1600" i="1" kern="1200" dirty="0">
                <a:solidFill>
                  <a:schemeClr val="tx1"/>
                </a:solidFill>
                <a:effectLst/>
                <a:latin typeface="Arial" charset="0"/>
                <a:ea typeface="+mn-ea"/>
                <a:cs typeface="+mn-cs"/>
              </a:rPr>
              <a:t>Identity and role based access control</a:t>
            </a:r>
            <a:r>
              <a:rPr kumimoji="1" lang="en-US" sz="1600" kern="1200" dirty="0">
                <a:solidFill>
                  <a:schemeClr val="tx1"/>
                </a:solidFill>
                <a:effectLst/>
                <a:latin typeface="Arial" charset="0"/>
                <a:ea typeface="+mn-ea"/>
                <a:cs typeface="+mn-cs"/>
              </a:rPr>
              <a:t> that simplifies the establishment of consistent, highly secure access control across all types of end-point connections. It operates using multiple dimensions of contextual information to verify access — user identity, endpoint device identity, network identity, and location identity to: confirm policy compliant participation, ensure backdoors into supplemental networks are closed during ‘connected’ sessions, and support in-mission segmentation &amp; isolation.</a:t>
            </a:r>
          </a:p>
          <a:p>
            <a:r>
              <a:rPr kumimoji="1" lang="en-US" sz="1600" kern="1200" dirty="0">
                <a:solidFill>
                  <a:schemeClr val="tx1"/>
                </a:solidFill>
                <a:effectLst/>
                <a:latin typeface="Arial" charset="0"/>
                <a:ea typeface="+mn-ea"/>
                <a:cs typeface="+mn-cs"/>
              </a:rPr>
              <a:t> </a:t>
            </a:r>
          </a:p>
          <a:p>
            <a:r>
              <a:rPr kumimoji="1" lang="en-US" sz="1600" i="1" kern="1200" dirty="0">
                <a:solidFill>
                  <a:schemeClr val="tx1"/>
                </a:solidFill>
                <a:effectLst/>
                <a:latin typeface="Arial" charset="0"/>
                <a:ea typeface="+mn-ea"/>
                <a:cs typeface="+mn-cs"/>
              </a:rPr>
              <a:t>Advanced malware protection</a:t>
            </a:r>
            <a:r>
              <a:rPr kumimoji="1" lang="en-US" sz="1600" kern="1200" dirty="0">
                <a:solidFill>
                  <a:schemeClr val="tx1"/>
                </a:solidFill>
                <a:effectLst/>
                <a:latin typeface="Arial" charset="0"/>
                <a:ea typeface="+mn-ea"/>
                <a:cs typeface="+mn-cs"/>
              </a:rPr>
              <a:t> for endpoints that not only prevents cyber attacks, it rapidly detects, contains, and remediates malicious files on joining endpoints before damage can be done. Advanced malware protection applications work in concert with identity service based access control to trigger segmentation strategies that isolate threats at the endpoint level and generate machine executable action plans to scan for propagation and instantiate segmentation actions to isolate malicious content. Advanced malware protection maintains threat library currency and supports forensics and post-mission referral of remediation actions.</a:t>
            </a:r>
          </a:p>
          <a:p>
            <a:r>
              <a:rPr kumimoji="1" lang="en-US" sz="1600" kern="1200" dirty="0">
                <a:solidFill>
                  <a:schemeClr val="tx1"/>
                </a:solidFill>
                <a:effectLst/>
                <a:latin typeface="Arial" charset="0"/>
                <a:ea typeface="+mn-ea"/>
                <a:cs typeface="+mn-cs"/>
              </a:rPr>
              <a:t> </a:t>
            </a:r>
          </a:p>
          <a:p>
            <a:r>
              <a:rPr kumimoji="1" lang="en-US" sz="1600" i="1" kern="1200" dirty="0">
                <a:solidFill>
                  <a:schemeClr val="tx1"/>
                </a:solidFill>
                <a:effectLst/>
                <a:latin typeface="Arial" charset="0"/>
                <a:ea typeface="+mn-ea"/>
                <a:cs typeface="+mn-cs"/>
              </a:rPr>
              <a:t>Flow-based behavioral anal</a:t>
            </a:r>
            <a:r>
              <a:rPr kumimoji="1" lang="en-US" sz="1600" kern="1200" dirty="0">
                <a:solidFill>
                  <a:schemeClr val="tx1"/>
                </a:solidFill>
                <a:effectLst/>
                <a:latin typeface="Arial" charset="0"/>
                <a:ea typeface="+mn-ea"/>
                <a:cs typeface="+mn-cs"/>
              </a:rPr>
              <a:t>ytics improves network visibility, security, and response across the entire network. It helps security operations gain real-time situational awareness of all users, devices, and traffic on the network and in the data center. It supports security operations in response to threats before, during, and after a security incident by providing real-time, continuous, and forensic traffic flow analysis to ensure the right devices are connecting in the right context and behaviors inconsistent with historical patterns are detected and alarmed. Flow-based analytics support centralized visibility to monitor security policy compliance in real-time.</a:t>
            </a:r>
          </a:p>
          <a:p>
            <a:endParaRPr kumimoji="1" lang="en-US" sz="16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mn-ea"/>
                <a:cs typeface="+mn-cs"/>
              </a:rPr>
              <a:t>Advanced multilayer cyber security approaches maintain threat library currency, exercises centralized access &amp; security oversight, and supports forensics and post-mission referral of remediation actions.</a:t>
            </a:r>
            <a:r>
              <a:rPr lang="en-US" dirty="0">
                <a:effectLst/>
              </a:rPr>
              <a:t> </a:t>
            </a:r>
            <a:endParaRPr lang="en-US" dirty="0"/>
          </a:p>
          <a:p>
            <a:endParaRPr kumimoji="1" lang="en-US" sz="16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141783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1039748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249418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Center Security</a:t>
            </a:r>
          </a:p>
          <a:p>
            <a:endParaRPr kumimoji="1" lang="en-US" sz="1600" kern="1200" dirty="0">
              <a:solidFill>
                <a:schemeClr val="tx1"/>
              </a:solidFill>
              <a:effectLst/>
              <a:latin typeface="Arial" charset="0"/>
              <a:ea typeface="ＭＳ Ｐゴシック" charset="0"/>
              <a:cs typeface="ＭＳ Ｐゴシック" charset="0"/>
            </a:endParaRPr>
          </a:p>
          <a:p>
            <a:r>
              <a:rPr kumimoji="1" lang="en-US" sz="1600" kern="1200" dirty="0">
                <a:solidFill>
                  <a:schemeClr val="tx1"/>
                </a:solidFill>
                <a:effectLst/>
                <a:latin typeface="Arial" charset="0"/>
                <a:ea typeface="ＭＳ Ｐゴシック" charset="0"/>
                <a:cs typeface="ＭＳ Ｐゴシック" charset="0"/>
              </a:rPr>
              <a:t>As we have seen in the earlier sections,</a:t>
            </a:r>
            <a:r>
              <a:rPr kumimoji="1" lang="en-US" sz="1600" kern="1200" baseline="0" dirty="0">
                <a:solidFill>
                  <a:schemeClr val="tx1"/>
                </a:solidFill>
                <a:effectLst/>
                <a:latin typeface="Arial" charset="0"/>
                <a:ea typeface="ＭＳ Ｐゴシック" charset="0"/>
                <a:cs typeface="ＭＳ Ｐゴシック" charset="0"/>
              </a:rPr>
              <a:t> a</a:t>
            </a:r>
            <a:r>
              <a:rPr kumimoji="1" lang="en-US" sz="1600" kern="1200" dirty="0">
                <a:solidFill>
                  <a:schemeClr val="tx1"/>
                </a:solidFill>
                <a:effectLst/>
                <a:latin typeface="Arial" charset="0"/>
                <a:ea typeface="ＭＳ Ｐゴシック" charset="0"/>
                <a:cs typeface="ＭＳ Ｐゴシック" charset="0"/>
              </a:rPr>
              <a:t>pplications</a:t>
            </a:r>
            <a:r>
              <a:rPr kumimoji="1" lang="en-US" sz="1600" kern="1200" baseline="0" dirty="0">
                <a:solidFill>
                  <a:schemeClr val="tx1"/>
                </a:solidFill>
                <a:effectLst/>
                <a:latin typeface="Arial" charset="0"/>
                <a:ea typeface="ＭＳ Ｐゴシック" charset="0"/>
                <a:cs typeface="ＭＳ Ｐゴシック" charset="0"/>
              </a:rPr>
              <a:t> are driving modern datacenter infrastructures. As the number of applications and the degree of application dependency increases, it becomes increasingly difficult to build a secure infrastructure - especially when complex applications span across 100s of servers. There are two primary drivers.</a:t>
            </a:r>
          </a:p>
          <a:p>
            <a:endParaRPr kumimoji="1" lang="en-US" sz="1600" kern="1200" baseline="0" dirty="0">
              <a:solidFill>
                <a:schemeClr val="tx1"/>
              </a:solidFill>
              <a:effectLst/>
              <a:latin typeface="Arial" charset="0"/>
              <a:ea typeface="ＭＳ Ｐゴシック" charset="0"/>
              <a:cs typeface="ＭＳ Ｐゴシック" charset="0"/>
            </a:endParaRPr>
          </a:p>
          <a:p>
            <a:r>
              <a:rPr kumimoji="1" lang="en-US" sz="1600" kern="1200" baseline="0" dirty="0">
                <a:solidFill>
                  <a:schemeClr val="tx1"/>
                </a:solidFill>
                <a:effectLst/>
                <a:latin typeface="Arial" charset="0"/>
                <a:ea typeface="ＭＳ Ｐゴシック" charset="0"/>
                <a:cs typeface="ＭＳ Ｐゴシック" charset="0"/>
              </a:rPr>
              <a:t>The first major challenge is that participants in the simulation ecosystem will be adopting a continuous development model to support the high degree of concurrency and validity required to support the multi-domain </a:t>
            </a:r>
            <a:r>
              <a:rPr kumimoji="1" lang="en-US" sz="1600" kern="1200" baseline="0" dirty="0" err="1">
                <a:solidFill>
                  <a:schemeClr val="tx1"/>
                </a:solidFill>
                <a:effectLst/>
                <a:latin typeface="Arial" charset="0"/>
                <a:ea typeface="ＭＳ Ｐゴシック" charset="0"/>
                <a:cs typeface="ＭＳ Ｐゴシック" charset="0"/>
              </a:rPr>
              <a:t>battlespace</a:t>
            </a:r>
            <a:r>
              <a:rPr kumimoji="1" lang="en-US" sz="1600" kern="1200" baseline="0" dirty="0">
                <a:solidFill>
                  <a:schemeClr val="tx1"/>
                </a:solidFill>
                <a:effectLst/>
                <a:latin typeface="Arial" charset="0"/>
                <a:ea typeface="ＭＳ Ｐゴシック" charset="0"/>
                <a:cs typeface="ＭＳ Ｐゴシック" charset="0"/>
              </a:rPr>
              <a:t>. This results in applications undergoing constant change. Combine that with virtualization technologies and application mobility, it can become extremely difficult to understand</a:t>
            </a:r>
            <a:r>
              <a:rPr kumimoji="1" lang="en-US" sz="1600" kern="1200" dirty="0">
                <a:solidFill>
                  <a:schemeClr val="tx1"/>
                </a:solidFill>
                <a:effectLst/>
                <a:latin typeface="Arial" charset="0"/>
                <a:ea typeface="ＭＳ Ｐゴシック" charset="0"/>
                <a:cs typeface="ＭＳ Ｐゴシック" charset="0"/>
              </a:rPr>
              <a:t> application components</a:t>
            </a:r>
            <a:r>
              <a:rPr kumimoji="1" lang="en-US" sz="1600" kern="1200" baseline="0" dirty="0">
                <a:solidFill>
                  <a:schemeClr val="tx1"/>
                </a:solidFill>
                <a:effectLst/>
                <a:latin typeface="Arial" charset="0"/>
                <a:ea typeface="ＭＳ Ｐゴシック" charset="0"/>
                <a:cs typeface="ＭＳ Ｐゴシック" charset="0"/>
              </a:rPr>
              <a:t>, their communication pattern and their dependencies</a:t>
            </a:r>
            <a:r>
              <a:rPr kumimoji="1" lang="en-US" sz="1600" kern="1200" dirty="0">
                <a:solidFill>
                  <a:schemeClr val="tx1"/>
                </a:solidFill>
                <a:effectLst/>
                <a:latin typeface="Arial" charset="0"/>
                <a:ea typeface="ＭＳ Ｐゴシック" charset="0"/>
                <a:cs typeface="ＭＳ Ｐゴシック" charset="0"/>
              </a:rPr>
              <a:t>.  In this world, current static security policies implemented at the perimeter</a:t>
            </a:r>
            <a:r>
              <a:rPr kumimoji="1" lang="en-US" sz="1600" kern="1200" baseline="0" dirty="0">
                <a:solidFill>
                  <a:schemeClr val="tx1"/>
                </a:solidFill>
                <a:effectLst/>
                <a:latin typeface="Arial" charset="0"/>
                <a:ea typeface="ＭＳ Ｐゴシック" charset="0"/>
                <a:cs typeface="ＭＳ Ｐゴシック" charset="0"/>
              </a:rPr>
              <a:t> of the network are not sufficient and do not meet security requirements for the modern applications.</a:t>
            </a:r>
          </a:p>
          <a:p>
            <a:endParaRPr kumimoji="1" lang="en-US" sz="1600" kern="1200" baseline="0" dirty="0">
              <a:solidFill>
                <a:schemeClr val="tx1"/>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effectLst/>
                <a:latin typeface="Arial" charset="0"/>
                <a:ea typeface="ＭＳ Ｐゴシック" charset="0"/>
                <a:cs typeface="ＭＳ Ｐゴシック" charset="0"/>
              </a:rPr>
              <a:t>The second major challenge is that today’s</a:t>
            </a:r>
            <a:r>
              <a:rPr kumimoji="1" lang="en-US" sz="1600" kern="1200" baseline="0" dirty="0">
                <a:solidFill>
                  <a:schemeClr val="tx1"/>
                </a:solidFill>
                <a:effectLst/>
                <a:latin typeface="Arial" charset="0"/>
                <a:ea typeface="ＭＳ Ｐゴシック" charset="0"/>
                <a:cs typeface="ＭＳ Ｐゴシック" charset="0"/>
              </a:rPr>
              <a:t> datacenter is not a single homogenous infrastructure</a:t>
            </a:r>
            <a:r>
              <a:rPr kumimoji="1" lang="en-US" sz="1600" kern="1200" dirty="0">
                <a:solidFill>
                  <a:schemeClr val="tx1"/>
                </a:solidFill>
                <a:effectLst/>
                <a:latin typeface="Arial" charset="0"/>
                <a:ea typeface="ＭＳ Ｐゴシック" charset="0"/>
                <a:cs typeface="ＭＳ Ｐゴシック" charset="0"/>
              </a:rPr>
              <a:t>. Components</a:t>
            </a:r>
            <a:r>
              <a:rPr kumimoji="1" lang="en-US" sz="1600" kern="1200" baseline="0" dirty="0">
                <a:solidFill>
                  <a:schemeClr val="tx1"/>
                </a:solidFill>
                <a:effectLst/>
                <a:latin typeface="Arial" charset="0"/>
                <a:ea typeface="ＭＳ Ｐゴシック" charset="0"/>
                <a:cs typeface="ＭＳ Ｐゴシック" charset="0"/>
              </a:rPr>
              <a:t> of applications run across different heterogeneous environment including certain components running in specialized areas within the overall hybrid-cloud delivery model. In this environment, how do you come up with a white-list policy? How do you keep the whitelist policy up to date as application behavior changes? And, How do you track compliance across </a:t>
            </a:r>
            <a:r>
              <a:rPr kumimoji="1" lang="en-US" sz="1600" kern="1200" dirty="0">
                <a:solidFill>
                  <a:schemeClr val="tx1"/>
                </a:solidFill>
                <a:effectLst/>
                <a:latin typeface="Arial" charset="0"/>
                <a:ea typeface="ＭＳ Ｐゴシック" charset="0"/>
                <a:cs typeface="ＭＳ Ｐゴシック" charset="0"/>
              </a:rPr>
              <a:t>Security Zones and identify deviations</a:t>
            </a:r>
            <a:r>
              <a:rPr kumimoji="1" lang="en-US" sz="1600" kern="1200" baseline="0" dirty="0">
                <a:solidFill>
                  <a:schemeClr val="tx1"/>
                </a:solidFill>
                <a:effectLst/>
                <a:latin typeface="Arial" charset="0"/>
                <a:ea typeface="ＭＳ Ｐゴシック" charset="0"/>
                <a:cs typeface="ＭＳ Ｐゴシック" charset="0"/>
              </a:rPr>
              <a:t> in real-time</a:t>
            </a:r>
            <a:r>
              <a:rPr kumimoji="1" lang="en-US" sz="1600" kern="1200" dirty="0">
                <a:solidFill>
                  <a:schemeClr val="tx1"/>
                </a:solidFill>
                <a:effectLst/>
                <a:latin typeface="Arial" charset="0"/>
                <a:ea typeface="ＭＳ Ｐゴシック" charset="0"/>
                <a:cs typeface="ＭＳ Ｐゴシック" charset="0"/>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1" lang="en-US" sz="1600" kern="1200" baseline="0" dirty="0">
              <a:solidFill>
                <a:schemeClr val="tx1"/>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To address these security challenges</a:t>
            </a:r>
            <a:r>
              <a:rPr lang="en-US" baseline="0" dirty="0"/>
              <a:t> effectively and comprehensively you need a new approach</a:t>
            </a:r>
            <a:endParaRPr kumimoji="1" lang="en-US" sz="1600" kern="1200" baseline="0" dirty="0">
              <a:solidFill>
                <a:schemeClr val="tx1"/>
              </a:solidFill>
              <a:effectLst/>
              <a:latin typeface="Arial" charset="0"/>
              <a:ea typeface="ＭＳ Ｐゴシック" charset="0"/>
              <a:cs typeface="ＭＳ Ｐゴシック" charset="0"/>
            </a:endParaRPr>
          </a:p>
          <a:p>
            <a:r>
              <a:rPr kumimoji="1" lang="en-US" sz="1600" kern="1200" dirty="0">
                <a:solidFill>
                  <a:schemeClr val="tx1"/>
                </a:solidFill>
                <a:effectLst/>
                <a:latin typeface="Arial" charset="0"/>
                <a:ea typeface="ＭＳ Ｐゴシック" charset="0"/>
                <a:cs typeface="ＭＳ Ｐゴシック" charset="0"/>
              </a:rPr>
              <a:t> </a:t>
            </a: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Gain Real-Time Visibility through North-South &amp; East-West Traffic Monitoring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In the objective environment, traffic into and out of the data center environment (North/South) and across the data center (East/West) is tracked on a path and packet level. This data is collected in two ways. First is by software sensors on a host application. The software sensor examines the workload to determine if the requested pathways  are compliant with embedded policy. Non-compliant traffic is highlighted to drive remediation or policy revision  Second is by using hardware sensors located in switching platforms to document pathways on the packet level – every packet is tracked and mapped at line rates. The information generated by the software and hardware sensors, is the foundation for implementing further security practices within the data center, and by extension, the hybrid cloud environment.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p>
          <a:p>
            <a:r>
              <a:rPr lang="en-US" b="1" baseline="0" dirty="0"/>
              <a:t>Map Application Dependencies using Telemetry Data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Application insight is facilitated by collecting rich telemetry from the data center and distribution network. This data essentially maps the user-to-application and the application-to-application interactions that take place through the course of a simulation session identifying application clusters. Throughout the process, unsupervised machine learning and other algorithmic approaches can be used to provide insights into application communications and application dependencies that support development of a consistent white list policy. Further, the data supports forensic information that can be used to run simulations to test the benefits and risks associated with policy revisions. In summary, as part of the telemetry collection, there are three types of information that is collected: standard flow details, inter-packet variations and context details. Understanding the telemetry is the foundation for other security measures.</a:t>
            </a:r>
            <a:endParaRPr lang="en-US" dirty="0"/>
          </a:p>
          <a:p>
            <a:endParaRPr lang="en-US" baseline="0" dirty="0"/>
          </a:p>
          <a:p>
            <a:r>
              <a:rPr lang="en-US" b="1" baseline="0" dirty="0"/>
              <a:t>Recommend a White List Policy using Unsupervised Machine Learning</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600" kern="1200" dirty="0">
                <a:solidFill>
                  <a:schemeClr val="tx1"/>
                </a:solidFill>
                <a:latin typeface="Arial" charset="0"/>
                <a:ea typeface="+mn-ea"/>
                <a:cs typeface="+mn-cs"/>
              </a:rPr>
              <a:t>Enabling “zero-trust operations” in data center hinges on an automated whitelist policy generation that dramatically reduces the surface of attack and simplifies compliance. In a whitelist policy nothing communicates by default, and exceptions are explicitly allowed. This prevents attacks from propagating across applications, tenants and data. Publishing application dependency policies obtained in the previous step to a policy compliance workspace allows you to run policy experiment.  You can then verify compliance of the past network traffic with respect to recently calculated policies. Simply select the policy group you wish to test and the time period in which you wish to test. Next, run the simulation of whitelist policy and assess its impact before applying it in the production network.   You can immediately see which flows will be classified as compliant, noncompliant or dropped when this policy is enforced. Respond quickly to changes in your digital business and to changes happening in your data center and cloud environment, while becoming more secure each day, as additional policy is discovered, simulated, applied, and verified!</a:t>
            </a:r>
          </a:p>
          <a:p>
            <a:r>
              <a:rPr kumimoji="1" lang="en-US" sz="1600" kern="1200" dirty="0">
                <a:solidFill>
                  <a:schemeClr val="tx1"/>
                </a:solidFill>
                <a:latin typeface="Arial" charset="0"/>
                <a:ea typeface="+mn-ea"/>
                <a:cs typeface="+mn-cs"/>
              </a:rPr>
              <a:t> </a:t>
            </a: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Test &amp; Deploy White List Policy List implementing</a:t>
            </a:r>
            <a:r>
              <a:rPr lang="en-US" b="1" baseline="0" dirty="0"/>
              <a:t> an </a:t>
            </a:r>
            <a:r>
              <a:rPr lang="en-US" b="1" dirty="0"/>
              <a:t>Application Segmentation Strategy</a:t>
            </a:r>
            <a:endParaRPr lang="en-US" b="1" baseline="0" dirty="0"/>
          </a:p>
          <a:p>
            <a:pPr marL="0" indent="0">
              <a:buFontTx/>
              <a:buNone/>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t>Applications are critical entity within a datacenter. Atomic segmentation</a:t>
            </a:r>
            <a:r>
              <a:rPr lang="en-US" baseline="0" dirty="0"/>
              <a:t> is a security technique that enables implementation of granular policies within the workload itself. As the policies are implemented close to application itself, it provides massive scale, consistent implementation whether it is a virtualized, bare-metal or container workloads. This model also ensures that the policy stays intact even when the workload moves. Once the policy is enforced, platform continuously monitors for compliance. If there is any policy deviation then notification is sent to northbound systems, enabling proactive security operation. White-list policy for segmentation is available from the application workspace.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r>
              <a:rPr lang="en-US" b="1" baseline="0" dirty="0"/>
              <a:t>Operate a Zero Trust Data Center to Power the Hybrid Cloud</a:t>
            </a:r>
          </a:p>
          <a:p>
            <a:endParaRPr lang="en-US" baseline="0" dirty="0"/>
          </a:p>
          <a:p>
            <a:r>
              <a:rPr kumimoji="1" lang="en-US" sz="1600" kern="1200" dirty="0">
                <a:solidFill>
                  <a:schemeClr val="tx1"/>
                </a:solidFill>
                <a:latin typeface="Arial" charset="0"/>
                <a:ea typeface="+mn-ea"/>
                <a:cs typeface="+mn-cs"/>
              </a:rPr>
              <a:t>On an ongoing basis, you</a:t>
            </a:r>
            <a:r>
              <a:rPr kumimoji="1" lang="en-US" sz="1600" kern="1200" baseline="0" dirty="0">
                <a:solidFill>
                  <a:schemeClr val="tx1"/>
                </a:solidFill>
                <a:latin typeface="Arial" charset="0"/>
                <a:ea typeface="+mn-ea"/>
                <a:cs typeface="+mn-cs"/>
              </a:rPr>
              <a:t> will need </a:t>
            </a:r>
            <a:r>
              <a:rPr kumimoji="1" lang="en-US" sz="1600" kern="1200" dirty="0">
                <a:solidFill>
                  <a:schemeClr val="tx1"/>
                </a:solidFill>
                <a:latin typeface="Arial" charset="0"/>
                <a:ea typeface="+mn-ea"/>
                <a:cs typeface="+mn-cs"/>
              </a:rPr>
              <a:t>to collect network flows and uses them to generate application connectivity patterns to detect any deviations from baseline application behavior. Combining unsupervised machine learning, anomalous behavior detection, and intelligent algorithms,</a:t>
            </a:r>
            <a:r>
              <a:rPr kumimoji="1" lang="en-US" sz="1600" kern="1200" baseline="0" dirty="0">
                <a:solidFill>
                  <a:schemeClr val="tx1"/>
                </a:solidFill>
                <a:latin typeface="Arial" charset="0"/>
                <a:ea typeface="+mn-ea"/>
                <a:cs typeface="+mn-cs"/>
              </a:rPr>
              <a:t> white listing </a:t>
            </a:r>
            <a:r>
              <a:rPr kumimoji="1" lang="en-US" sz="1600" kern="1200" dirty="0">
                <a:solidFill>
                  <a:schemeClr val="tx1"/>
                </a:solidFill>
                <a:latin typeface="Arial" charset="0"/>
                <a:ea typeface="+mn-ea"/>
                <a:cs typeface="+mn-cs"/>
              </a:rPr>
              <a:t>brings new levels of network and security analytics to the data center.</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We know change is inevitable.</a:t>
            </a:r>
            <a:r>
              <a:rPr kumimoji="1" lang="en-US" sz="1600" kern="1200" baseline="0" dirty="0">
                <a:solidFill>
                  <a:schemeClr val="tx1"/>
                </a:solidFill>
                <a:latin typeface="Arial" charset="0"/>
                <a:ea typeface="+mn-ea"/>
                <a:cs typeface="+mn-cs"/>
              </a:rPr>
              <a:t> </a:t>
            </a:r>
            <a:r>
              <a:rPr kumimoji="1" lang="en-US" sz="1600" kern="1200" dirty="0">
                <a:solidFill>
                  <a:schemeClr val="tx1"/>
                </a:solidFill>
                <a:latin typeface="Arial" charset="0"/>
                <a:ea typeface="+mn-ea"/>
                <a:cs typeface="+mn-cs"/>
              </a:rPr>
              <a:t> As forces external to the environment act, they drive internal adjustment. It’s paramount that you know what is changing so that you can decide</a:t>
            </a:r>
            <a:r>
              <a:rPr kumimoji="1" lang="en-US" sz="1600" kern="1200" baseline="0" dirty="0">
                <a:solidFill>
                  <a:schemeClr val="tx1"/>
                </a:solidFill>
                <a:latin typeface="Arial" charset="0"/>
                <a:ea typeface="+mn-ea"/>
                <a:cs typeface="+mn-cs"/>
              </a:rPr>
              <a:t> how</a:t>
            </a:r>
            <a:r>
              <a:rPr kumimoji="1" lang="en-US" sz="1600" kern="1200" dirty="0">
                <a:solidFill>
                  <a:schemeClr val="tx1"/>
                </a:solidFill>
                <a:latin typeface="Arial" charset="0"/>
                <a:ea typeface="+mn-ea"/>
                <a:cs typeface="+mn-cs"/>
              </a:rPr>
              <a:t> to respond. As an example, a threat processing app needs to change in response to new sensor technologies creating a change in the application dependency model - </a:t>
            </a:r>
            <a:r>
              <a:rPr kumimoji="1" lang="en-US" sz="1600" b="1" kern="1200" dirty="0">
                <a:solidFill>
                  <a:srgbClr val="800000"/>
                </a:solidFill>
                <a:latin typeface="Arial" charset="0"/>
                <a:ea typeface="+mn-ea"/>
                <a:cs typeface="+mn-cs"/>
              </a:rPr>
              <a:t>IT infrastructure and operations organizations need to quickly and flexibly deliver business services and enterprise apps that best equip a modern workforce</a:t>
            </a:r>
            <a:r>
              <a:rPr kumimoji="1" lang="en-US" sz="1600" kern="1200" dirty="0">
                <a:solidFill>
                  <a:schemeClr val="tx1"/>
                </a:solidFill>
                <a:latin typeface="Arial" charset="0"/>
                <a:ea typeface="+mn-ea"/>
                <a:cs typeface="+mn-cs"/>
              </a:rPr>
              <a:t>. Continuous analytics will accelerate digital transformation by giving you previously unattainable knowledge about data center. With knowledge, you can</a:t>
            </a:r>
            <a:r>
              <a:rPr kumimoji="1" lang="en-US" sz="1600" kern="1200" baseline="0" dirty="0">
                <a:solidFill>
                  <a:schemeClr val="tx1"/>
                </a:solidFill>
                <a:latin typeface="Arial" charset="0"/>
                <a:ea typeface="+mn-ea"/>
                <a:cs typeface="+mn-cs"/>
              </a:rPr>
              <a:t> r</a:t>
            </a:r>
            <a:r>
              <a:rPr kumimoji="1" lang="en-US" sz="1600" kern="1200" dirty="0">
                <a:solidFill>
                  <a:schemeClr val="tx1"/>
                </a:solidFill>
                <a:latin typeface="Arial" charset="0"/>
                <a:ea typeface="+mn-ea"/>
                <a:cs typeface="+mn-cs"/>
              </a:rPr>
              <a:t>espond quickly while becoming more secure each day, as additional policy is discovered, simulated, applied, and verified!</a:t>
            </a:r>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111506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test – but, we do have some learning</a:t>
            </a:r>
            <a:r>
              <a:rPr lang="en-US" baseline="0" dirty="0"/>
              <a:t> outcomes that we want to be sure to close on.</a:t>
            </a:r>
          </a:p>
          <a:p>
            <a:endParaRPr lang="en-US" baseline="0" dirty="0"/>
          </a:p>
          <a:p>
            <a:r>
              <a:rPr lang="en-US" baseline="0" dirty="0"/>
              <a:t>For some in the audience, that will mean being familiar with the concepts and the reasons behind them. </a:t>
            </a:r>
          </a:p>
          <a:p>
            <a:endParaRPr lang="en-US" baseline="0" dirty="0"/>
          </a:p>
          <a:p>
            <a:r>
              <a:rPr lang="en-US" baseline="0" dirty="0"/>
              <a:t>For others, getting into technical details will be important.</a:t>
            </a:r>
          </a:p>
          <a:p>
            <a:endParaRPr lang="en-US" baseline="0" dirty="0"/>
          </a:p>
          <a:p>
            <a:r>
              <a:rPr lang="en-US" baseline="0" dirty="0"/>
              <a:t>To meet both needs, when we get to the technical aspects we will introduce the concept and its benefits and then we will pause on that subject and take some deep dive questions on the spot before moving on to the next topic. </a:t>
            </a:r>
          </a:p>
          <a:p>
            <a:endParaRPr lang="en-US" baseline="0" dirty="0"/>
          </a:p>
          <a:p>
            <a:r>
              <a:rPr lang="en-US" baseline="0" dirty="0"/>
              <a:t>Since we will need to stay on timeline, if we need to we can schedule ‘meet the expert sessions’ in our booth area.</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1145706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t>Application Performance Monitoring</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End-to-end transaction tracing</a:t>
            </a:r>
          </a:p>
          <a:p>
            <a:r>
              <a:rPr kumimoji="1" lang="en-US" sz="1600" kern="1200" dirty="0">
                <a:solidFill>
                  <a:schemeClr val="tx1"/>
                </a:solidFill>
                <a:latin typeface="Arial" charset="0"/>
                <a:ea typeface="+mn-ea"/>
                <a:cs typeface="+mn-cs"/>
              </a:rPr>
              <a:t>Complete application mapping, transaction profiling, deep diagnostics, real-time analytics, and advanced alerting.</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Dynamic </a:t>
            </a:r>
            <a:r>
              <a:rPr kumimoji="1" lang="en-US" sz="1600" kern="1200" dirty="0" err="1">
                <a:solidFill>
                  <a:schemeClr val="tx1"/>
                </a:solidFill>
                <a:latin typeface="Arial" charset="0"/>
                <a:ea typeface="+mn-ea"/>
                <a:cs typeface="+mn-cs"/>
              </a:rPr>
              <a:t>baselining</a:t>
            </a:r>
            <a:r>
              <a:rPr kumimoji="1" lang="en-US" sz="1600" kern="1200" dirty="0">
                <a:solidFill>
                  <a:schemeClr val="tx1"/>
                </a:solidFill>
                <a:latin typeface="Arial" charset="0"/>
                <a:ea typeface="+mn-ea"/>
                <a:cs typeface="+mn-cs"/>
              </a:rPr>
              <a:t> and alerting</a:t>
            </a:r>
          </a:p>
          <a:p>
            <a:r>
              <a:rPr kumimoji="1" lang="en-US" sz="1600" kern="1200" dirty="0">
                <a:solidFill>
                  <a:schemeClr val="tx1"/>
                </a:solidFill>
                <a:latin typeface="Arial" charset="0"/>
                <a:ea typeface="+mn-ea"/>
                <a:cs typeface="+mn-cs"/>
              </a:rPr>
              <a:t>Automatically determine normal performance. Flexible alerting integrates with </a:t>
            </a:r>
            <a:r>
              <a:rPr kumimoji="1" lang="en-US" sz="1600" kern="1200" dirty="0" err="1">
                <a:solidFill>
                  <a:schemeClr val="tx1"/>
                </a:solidFill>
                <a:latin typeface="Arial" charset="0"/>
                <a:ea typeface="+mn-ea"/>
                <a:cs typeface="+mn-cs"/>
              </a:rPr>
              <a:t>ServiceNow</a:t>
            </a:r>
            <a:r>
              <a:rPr kumimoji="1" lang="en-US" sz="1600" kern="1200" dirty="0">
                <a:solidFill>
                  <a:schemeClr val="tx1"/>
                </a:solidFill>
                <a:latin typeface="Arial" charset="0"/>
                <a:ea typeface="+mn-ea"/>
                <a:cs typeface="+mn-cs"/>
              </a:rPr>
              <a:t>, </a:t>
            </a:r>
            <a:r>
              <a:rPr kumimoji="1" lang="en-US" sz="1600" kern="1200" dirty="0" err="1">
                <a:solidFill>
                  <a:schemeClr val="tx1"/>
                </a:solidFill>
                <a:latin typeface="Arial" charset="0"/>
                <a:ea typeface="+mn-ea"/>
                <a:cs typeface="+mn-cs"/>
              </a:rPr>
              <a:t>PagerDuty</a:t>
            </a:r>
            <a:r>
              <a:rPr kumimoji="1" lang="en-US" sz="1600" kern="1200" dirty="0">
                <a:solidFill>
                  <a:schemeClr val="tx1"/>
                </a:solidFill>
                <a:latin typeface="Arial" charset="0"/>
                <a:ea typeface="+mn-ea"/>
                <a:cs typeface="+mn-cs"/>
              </a:rPr>
              <a:t>, and </a:t>
            </a:r>
            <a:r>
              <a:rPr kumimoji="1" lang="en-US" sz="1600" kern="1200" dirty="0" err="1">
                <a:solidFill>
                  <a:schemeClr val="tx1"/>
                </a:solidFill>
                <a:latin typeface="Arial" charset="0"/>
                <a:ea typeface="+mn-ea"/>
                <a:cs typeface="+mn-cs"/>
              </a:rPr>
              <a:t>Jira</a:t>
            </a:r>
            <a:r>
              <a:rPr kumimoji="1" lang="en-US" sz="1600" kern="1200" dirty="0">
                <a:solidFill>
                  <a:schemeClr val="tx1"/>
                </a:solidFill>
                <a:latin typeface="Arial" charset="0"/>
                <a:ea typeface="+mn-ea"/>
                <a:cs typeface="+mn-cs"/>
              </a:rPr>
              <a:t>. Track and manage both application and infrastructure events.</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Code level visibility</a:t>
            </a:r>
          </a:p>
          <a:p>
            <a:r>
              <a:rPr kumimoji="1" lang="en-US" sz="1600" kern="1200" dirty="0">
                <a:solidFill>
                  <a:schemeClr val="tx1"/>
                </a:solidFill>
                <a:latin typeface="Arial" charset="0"/>
                <a:ea typeface="+mn-ea"/>
                <a:cs typeface="+mn-cs"/>
              </a:rPr>
              <a:t>Get code-level insights on distributed applications across servers, databases, caches, queues, and third party services. Understand the interaction between mobile apps and the server side.</a:t>
            </a:r>
            <a:r>
              <a:rPr kumimoji="1" lang="en-US" sz="1600" kern="1200" baseline="0" dirty="0">
                <a:solidFill>
                  <a:schemeClr val="tx1"/>
                </a:solidFill>
                <a:latin typeface="Arial" charset="0"/>
                <a:ea typeface="+mn-ea"/>
                <a:cs typeface="+mn-cs"/>
              </a:rPr>
              <a:t> </a:t>
            </a:r>
            <a:r>
              <a:rPr kumimoji="1" lang="en-US" sz="1600" kern="1200" dirty="0">
                <a:solidFill>
                  <a:schemeClr val="tx1"/>
                </a:solidFill>
                <a:latin typeface="Arial" charset="0"/>
                <a:ea typeface="+mn-ea"/>
                <a:cs typeface="+mn-cs"/>
              </a:rPr>
              <a:t>Identify and fix code bottlenecks, memory leaks, slow database queries, infrastructure blockages, and zero in on third-party web services.</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In our example, we have called up the application cluster associated with adversary air missile employment – the AA-10C launch</a:t>
            </a:r>
            <a:r>
              <a:rPr kumimoji="1" lang="en-US" sz="1600" kern="1200" baseline="0" dirty="0">
                <a:solidFill>
                  <a:schemeClr val="tx1"/>
                </a:solidFill>
                <a:latin typeface="Arial" charset="0"/>
                <a:ea typeface="+mn-ea"/>
                <a:cs typeface="+mn-cs"/>
              </a:rPr>
              <a:t> application indicates that some launches that were commanded were not executed within the timing tolerance. Looking through the cluster we note that blue force countermeasures were employed in-sync with the launch event profile so, the failures could, absent any other information be attributed to successful blue employment - - this could driving false learning outcome. As we look further into the application performance model, we see that slow delivery times for missile fly-out parameters form the data stack were detected approximately 60% into the scenario corresponding to the end of the peak demand period – given this, our first step in remediation would be to go down to the code level to find the cause of the delays – we may find that a patch was installed update parameters and that the patch introduced the data delivery failures – not perfect because we missed some launches but great in that the training environment can be corrected for the afternoon session!</a:t>
            </a:r>
            <a:endParaRPr kumimoji="1" lang="en-US" sz="16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1732989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t>End-User Monitoring</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Automatically capture errors, crashes, network requests, page load details, and other metrics for an entire user session</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Identify front-end issues faster and understand how third party APIs and content services affect your app and web performance</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Get traceability from front-end to back-end application dependencies with APM</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2377630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t>Service Performance Monitoring</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Provides clear, actionable correlations between the quality of your user experiences with your applications and the eventual impact on the quality of service</a:t>
            </a:r>
            <a:r>
              <a:rPr kumimoji="1" lang="en-US" sz="1600" kern="1200" baseline="0" dirty="0">
                <a:solidFill>
                  <a:schemeClr val="tx1"/>
                </a:solidFill>
                <a:latin typeface="Arial" charset="0"/>
                <a:ea typeface="+mn-ea"/>
                <a:cs typeface="+mn-cs"/>
              </a:rPr>
              <a:t> </a:t>
            </a:r>
            <a:r>
              <a:rPr kumimoji="1" lang="en-US" sz="1600" kern="1200" dirty="0">
                <a:solidFill>
                  <a:schemeClr val="tx1"/>
                </a:solidFill>
                <a:latin typeface="Arial" charset="0"/>
                <a:ea typeface="+mn-ea"/>
                <a:cs typeface="+mn-cs"/>
              </a:rPr>
              <a:t>helping spot resource allocation opportunities to improve outcomes and cost efficiency</a:t>
            </a:r>
          </a:p>
          <a:p>
            <a:endParaRPr kumimoji="1" lang="en-US" sz="1600" kern="1200" dirty="0">
              <a:solidFill>
                <a:schemeClr val="tx1"/>
              </a:solidFill>
              <a:latin typeface="Arial" charset="0"/>
              <a:ea typeface="+mn-ea"/>
              <a:cs typeface="+mn-cs"/>
            </a:endParaRPr>
          </a:p>
          <a:p>
            <a:r>
              <a:rPr kumimoji="1" lang="en-US" sz="1600" kern="1200" dirty="0">
                <a:solidFill>
                  <a:schemeClr val="tx1"/>
                </a:solidFill>
                <a:latin typeface="Arial" charset="0"/>
                <a:ea typeface="+mn-ea"/>
                <a:cs typeface="+mn-cs"/>
              </a:rPr>
              <a:t>Lets you</a:t>
            </a:r>
            <a:r>
              <a:rPr kumimoji="1" lang="en-US" sz="1600" kern="1200" baseline="0" dirty="0">
                <a:solidFill>
                  <a:schemeClr val="tx1"/>
                </a:solidFill>
                <a:latin typeface="Arial" charset="0"/>
                <a:ea typeface="+mn-ea"/>
                <a:cs typeface="+mn-cs"/>
              </a:rPr>
              <a:t> t</a:t>
            </a:r>
            <a:r>
              <a:rPr kumimoji="1" lang="en-US" sz="1600" kern="1200" dirty="0">
                <a:solidFill>
                  <a:schemeClr val="tx1"/>
                </a:solidFill>
                <a:latin typeface="Arial" charset="0"/>
                <a:ea typeface="+mn-ea"/>
                <a:cs typeface="+mn-cs"/>
              </a:rPr>
              <a:t>ake action in minutes</a:t>
            </a:r>
            <a:r>
              <a:rPr kumimoji="1" lang="en-US" sz="1600" kern="1200" baseline="0" dirty="0">
                <a:solidFill>
                  <a:schemeClr val="tx1"/>
                </a:solidFill>
                <a:latin typeface="Arial" charset="0"/>
                <a:ea typeface="+mn-ea"/>
                <a:cs typeface="+mn-cs"/>
              </a:rPr>
              <a:t> because y</a:t>
            </a:r>
            <a:r>
              <a:rPr kumimoji="1" lang="en-US" sz="1600" kern="1200" dirty="0">
                <a:solidFill>
                  <a:schemeClr val="tx1"/>
                </a:solidFill>
                <a:latin typeface="Arial" charset="0"/>
                <a:ea typeface="+mn-ea"/>
                <a:cs typeface="+mn-cs"/>
              </a:rPr>
              <a:t>ou can’t wait to see the impact of your user-facing digital initiatives in a week, or even a day. You need to see them as they happen. Business </a:t>
            </a:r>
            <a:r>
              <a:rPr kumimoji="1" lang="en-US" sz="1600" kern="1200" dirty="0" err="1">
                <a:solidFill>
                  <a:schemeClr val="tx1"/>
                </a:solidFill>
                <a:latin typeface="Arial" charset="0"/>
                <a:ea typeface="+mn-ea"/>
                <a:cs typeface="+mn-cs"/>
              </a:rPr>
              <a:t>iQ</a:t>
            </a:r>
            <a:r>
              <a:rPr kumimoji="1" lang="en-US" sz="1600" kern="1200" dirty="0">
                <a:solidFill>
                  <a:schemeClr val="tx1"/>
                </a:solidFill>
                <a:latin typeface="Arial" charset="0"/>
                <a:ea typeface="+mn-ea"/>
                <a:cs typeface="+mn-cs"/>
              </a:rPr>
              <a:t> gives you faster Mean Time to Business Awareness (MTBA) so you can maximize training opportunity at an objective cost level with real-time business monitoring.</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4220907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I would like to challenge you to think about this differently</a:t>
            </a: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If we focus our efforts on the business outcome, I truly believe</a:t>
            </a:r>
            <a:r>
              <a:rPr lang="en-US" sz="1200" baseline="0" dirty="0"/>
              <a:t> we will accelerate innovation in the market. </a:t>
            </a:r>
            <a:r>
              <a:rPr lang="en-US" sz="1200" dirty="0"/>
              <a:t>How do we leverage all of this this to save money or, open new market opportunities or avert risk or improve customer satisfaction and loyalty? I think that the true digital journey starts with the courage and conviction to approach this starting from the end state, the business model as opposed to connecting things. How do you want to transform your stakeholders’ or customers’ experiences? How do they want to receive your services or product—as a service for example? And then work backwards to determine how technology can enable these outcomes.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Here are a few examples of global companies that have completely transformed their business models by focusing on outcomes first:</a:t>
            </a:r>
          </a:p>
          <a:p>
            <a:endParaRPr lang="en-US" dirty="0"/>
          </a:p>
          <a:p>
            <a:r>
              <a:rPr lang="en-US" sz="1200" b="1" kern="1200" dirty="0">
                <a:solidFill>
                  <a:schemeClr val="tx1"/>
                </a:solidFill>
                <a:effectLst/>
                <a:latin typeface="+mn-lt"/>
                <a:ea typeface="ＭＳ Ｐゴシック" charset="0"/>
                <a:cs typeface="ＭＳ Ｐゴシック" charset="0"/>
              </a:rPr>
              <a:t>Connectivity</a:t>
            </a:r>
            <a:r>
              <a:rPr lang="en-US" sz="1200" kern="1200" dirty="0">
                <a:solidFill>
                  <a:schemeClr val="tx1"/>
                </a:solidFill>
                <a:effectLst/>
                <a:latin typeface="+mn-lt"/>
                <a:ea typeface="ＭＳ Ｐゴシック" charset="0"/>
                <a:cs typeface="ＭＳ Ｐゴシック" charset="0"/>
              </a:rPr>
              <a:t>  </a:t>
            </a:r>
            <a:r>
              <a:rPr lang="en-US" sz="1200" baseline="0" dirty="0"/>
              <a:t>IoT means you are putting something on secure connectivity. You want long range, low power, with sensors that have 5+year life span. We are working with LoRa to deliver new solutions for our customer and partners that will improve their costs and deliver on their growing connectivity needs.</a:t>
            </a:r>
          </a:p>
          <a:p>
            <a:pPr marL="0" indent="0">
              <a:buNone/>
            </a:pPr>
            <a:endParaRPr lang="en-US" sz="1200" baseline="0" dirty="0"/>
          </a:p>
          <a:p>
            <a:pPr lvl="0"/>
            <a:r>
              <a:rPr lang="en-US" sz="1200" b="1" kern="1200" dirty="0">
                <a:solidFill>
                  <a:schemeClr val="tx1"/>
                </a:solidFill>
                <a:effectLst/>
                <a:latin typeface="+mn-lt"/>
                <a:ea typeface="ＭＳ Ｐゴシック" charset="0"/>
                <a:cs typeface="ＭＳ Ｐゴシック" charset="0"/>
              </a:rPr>
              <a:t>Security</a:t>
            </a:r>
            <a:r>
              <a:rPr lang="en-US" sz="1200" kern="1200" dirty="0">
                <a:solidFill>
                  <a:schemeClr val="tx1"/>
                </a:solidFill>
                <a:effectLst/>
                <a:latin typeface="+mn-lt"/>
                <a:ea typeface="ＭＳ Ｐゴシック" charset="0"/>
                <a:cs typeface="ＭＳ Ｐゴシック" charset="0"/>
              </a:rPr>
              <a:t> </a:t>
            </a:r>
            <a:r>
              <a:rPr lang="en-US" sz="1200" baseline="0" dirty="0"/>
              <a:t>We are embedding security throughout the stack with proactive malware detection at the edge, platform layer security, application layer security; this allows internet level security in secure business grade environment. </a:t>
            </a:r>
            <a:r>
              <a:rPr lang="en-US" sz="1200" kern="1200" dirty="0">
                <a:solidFill>
                  <a:schemeClr val="tx1"/>
                </a:solidFill>
                <a:effectLst/>
                <a:latin typeface="+mn-lt"/>
                <a:ea typeface="ＭＳ Ｐゴシック" charset="0"/>
                <a:cs typeface="ＭＳ Ｐゴシック" charset="0"/>
              </a:rPr>
              <a:t>it’s now about protecting the network, end points, mobile devices, virtual environments, and cloud with integrated defenses.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How about this for innovative…the US Govt partnering with hackers……. the Obama Whitehouse has tapped famed hacker Peiter Zatko (aka “Mudge”) to head up a new project aimed at developing an “underwriters’ lab” for cyber security. </a:t>
            </a:r>
          </a:p>
          <a:p>
            <a:pPr lvl="0"/>
            <a:endParaRPr lang="en-US" sz="1200" baseline="0" dirty="0"/>
          </a:p>
          <a:p>
            <a:pPr>
              <a:defRPr/>
            </a:pPr>
            <a:r>
              <a:rPr lang="en-US" sz="1200" b="1" baseline="0" dirty="0"/>
              <a:t>Software and analytics </a:t>
            </a:r>
          </a:p>
          <a:p>
            <a:pPr>
              <a:defRPr/>
            </a:pPr>
            <a:r>
              <a:rPr lang="en-US" sz="1200" b="1" baseline="0" dirty="0"/>
              <a:t>GM</a:t>
            </a:r>
            <a:r>
              <a:rPr lang="en-US" sz="1200" b="0" baseline="0" dirty="0"/>
              <a:t> was looking to </a:t>
            </a:r>
            <a:r>
              <a:rPr lang="en-US" sz="1200" b="0" dirty="0"/>
              <a:t>transform their business. </a:t>
            </a:r>
            <a:r>
              <a:rPr lang="en-US" sz="1200" dirty="0"/>
              <a:t>GM was challenged with a highly distributed business process across a global supply chain ecosystem of 45,000 partners, involving 500 disparate applications with a total of 500,000 users. Sharing information through this supply chain process was manual via email and spreadsheets, resulting in slow processes, inaccurate information, security risks, ultimately impacting manufacturing product delivery times and quality. Using Cisco’s Services Exchange Platform connecting GM’s distributed business process through a cloud-based identity management SaaS platform, we were able to help them deliver secure access and data exchange, automated business process dashboards, and portals for single-view access throughout the supply chain. This enabled business agility by solving the needs of 90% of GM’s global supply chain that extends to OEMs, Tier 1 and 2 suppliers and partners. </a:t>
            </a:r>
            <a:endParaRPr lang="en-US" sz="1200" b="1" baseline="0" dirty="0"/>
          </a:p>
          <a:p>
            <a:pPr lvl="0"/>
            <a:endParaRPr lang="en-US" sz="1200" kern="1200" dirty="0">
              <a:solidFill>
                <a:schemeClr val="tx1"/>
              </a:solidFill>
              <a:effectLst/>
              <a:latin typeface="+mn-lt"/>
              <a:ea typeface="ＭＳ Ｐゴシック" charset="0"/>
              <a:cs typeface="ＭＳ Ｐゴシック" charset="0"/>
            </a:endParaRPr>
          </a:p>
          <a:p>
            <a:pPr lvl="0"/>
            <a:r>
              <a:rPr lang="en-US" sz="1200" b="1" kern="1200" dirty="0">
                <a:solidFill>
                  <a:schemeClr val="tx1"/>
                </a:solidFill>
                <a:effectLst/>
                <a:latin typeface="+mn-lt"/>
                <a:ea typeface="ＭＳ Ｐゴシック" charset="0"/>
                <a:cs typeface="ＭＳ Ｐゴシック" charset="0"/>
              </a:rPr>
              <a:t>Applications</a:t>
            </a:r>
            <a:r>
              <a:rPr lang="en-US" sz="1200" b="1" kern="1200" baseline="0" dirty="0">
                <a:solidFill>
                  <a:schemeClr val="tx1"/>
                </a:solidFill>
                <a:effectLst/>
                <a:latin typeface="+mn-lt"/>
                <a:ea typeface="ＭＳ Ｐゴシック" charset="0"/>
                <a:cs typeface="ＭＳ Ｐゴシック" charset="0"/>
              </a:rPr>
              <a:t> and Solutions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a:t>
            </a:r>
          </a:p>
          <a:p>
            <a:r>
              <a:rPr lang="en-GB" sz="1200" kern="1200" dirty="0">
                <a:solidFill>
                  <a:schemeClr val="tx1"/>
                </a:solidFill>
                <a:effectLst/>
                <a:latin typeface="+mn-lt"/>
                <a:ea typeface="ＭＳ Ｐゴシック" charset="0"/>
                <a:cs typeface="ＭＳ Ｐゴシック" charset="0"/>
              </a:rPr>
              <a:t>A great example coming out of Cisco’s Innovation Center is Azeti Networks—Azeti is a provider of IoT technology across vertical markets and the company specializes in monitoring and managing complex technology infrastructures. What’s really cool about this solution is Azeti is able to </a:t>
            </a:r>
            <a:r>
              <a:rPr lang="en-GB" sz="1200" i="1" kern="1200" dirty="0">
                <a:solidFill>
                  <a:schemeClr val="tx1"/>
                </a:solidFill>
                <a:effectLst/>
                <a:latin typeface="+mn-lt"/>
                <a:ea typeface="ＭＳ Ｐゴシック" charset="0"/>
                <a:cs typeface="ＭＳ Ｐゴシック" charset="0"/>
              </a:rPr>
              <a:t>remotely </a:t>
            </a:r>
            <a:r>
              <a:rPr lang="en-GB" sz="1200" kern="1200" dirty="0">
                <a:solidFill>
                  <a:schemeClr val="tx1"/>
                </a:solidFill>
                <a:effectLst/>
                <a:latin typeface="+mn-lt"/>
                <a:ea typeface="ＭＳ Ｐゴシック" charset="0"/>
                <a:cs typeface="ＭＳ Ｐゴシック" charset="0"/>
              </a:rPr>
              <a:t>manage and monitor physical assets, the operational performance, and their energy consumption. They recently started working with a Digicel, a mobile Service Provider with coverage in the Caribbean and Central America. Digicel wanted to remotely monitor theft of fuel and copper at their sites, but they quickly realized there was value to be had for overall efficiencies</a:t>
            </a:r>
            <a:endParaRPr lang="en-US" sz="1200" kern="1200" dirty="0">
              <a:solidFill>
                <a:schemeClr val="tx1"/>
              </a:solidFill>
              <a:effectLst/>
              <a:latin typeface="+mn-lt"/>
              <a:ea typeface="ＭＳ Ｐゴシック" charset="0"/>
              <a:cs typeface="ＭＳ Ｐゴシック" charset="0"/>
            </a:endParaRPr>
          </a:p>
          <a:p>
            <a:pPr marL="0" lvl="0" indent="0">
              <a:buNone/>
            </a:pPr>
            <a:endParaRPr lang="en-US" sz="1200" kern="1200" dirty="0">
              <a:solidFill>
                <a:schemeClr val="tx1"/>
              </a:solidFill>
              <a:effectLst/>
              <a:latin typeface="+mn-lt"/>
              <a:ea typeface="ＭＳ Ｐゴシック" charset="0"/>
              <a:cs typeface="ＭＳ Ｐゴシック" charset="0"/>
            </a:endParaRPr>
          </a:p>
          <a:p>
            <a:r>
              <a:rPr lang="en-US" sz="1200" b="1" baseline="0" dirty="0"/>
              <a:t>Platforms</a:t>
            </a:r>
            <a:r>
              <a:rPr lang="en-US" sz="1200" baseline="0" dirty="0"/>
              <a:t> –3 years ago platform innovation was around protocol connectivity and now it’s moved to innovation with </a:t>
            </a:r>
            <a:r>
              <a:rPr lang="en-US" sz="1200" b="1" u="sng" baseline="0" dirty="0"/>
              <a:t>AEPs – application enablement platform </a:t>
            </a:r>
            <a:r>
              <a:rPr lang="en-US" sz="1200" baseline="0" dirty="0"/>
              <a:t>that enables the mash up of all those silos that allows for integration of data to extract the intelligence. </a:t>
            </a:r>
            <a:r>
              <a:rPr lang="en-US" sz="1200" kern="1200" dirty="0">
                <a:solidFill>
                  <a:schemeClr val="tx1"/>
                </a:solidFill>
                <a:effectLst/>
                <a:latin typeface="+mn-lt"/>
                <a:ea typeface="ＭＳ Ｐゴシック" charset="0"/>
                <a:cs typeface="ＭＳ Ｐゴシック" charset="0"/>
              </a:rPr>
              <a:t>Today, data is more distributed than ever, being created at the edge of the network, and it’s a trend that will continue. It’s a holistic analytics strategy that encompasses data from the data center, to the cloud, to the edge</a:t>
            </a:r>
            <a:r>
              <a:rPr lang="en-US" sz="1200" kern="1200" baseline="0" dirty="0">
                <a:solidFill>
                  <a:schemeClr val="tx1"/>
                </a:solidFill>
                <a:effectLst/>
                <a:latin typeface="+mn-lt"/>
                <a:ea typeface="ＭＳ Ｐゴシック" charset="0"/>
                <a:cs typeface="ＭＳ Ｐゴシック" charset="0"/>
              </a:rPr>
              <a:t> and </a:t>
            </a:r>
            <a:r>
              <a:rPr lang="en-US" sz="1200" baseline="0" dirty="0"/>
              <a:t>data in motion and data at rest. </a:t>
            </a:r>
            <a:r>
              <a:rPr lang="en-US" sz="1200" kern="1200" dirty="0">
                <a:solidFill>
                  <a:schemeClr val="tx1"/>
                </a:solidFill>
                <a:effectLst/>
                <a:latin typeface="+mn-lt"/>
                <a:ea typeface="ＭＳ Ｐゴシック" charset="0"/>
                <a:cs typeface="ＭＳ Ｐゴシック" charset="0"/>
              </a:rPr>
              <a:t>When we combine traditional data sources with streaming data sources, we get better insights that lead to better decision-making. And what’s more to quickly get those insights into the hands of the people, machines or devices that can take real-time, informed action. </a:t>
            </a:r>
            <a:endParaRPr lang="en-US" sz="1200" baseline="0" dirty="0"/>
          </a:p>
          <a:p>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b="0" baseline="0" dirty="0"/>
          </a:p>
          <a:p>
            <a:endParaRPr lang="en-US" dirty="0"/>
          </a:p>
          <a:p>
            <a:pPr lvl="1"/>
            <a:endParaRPr lang="en-US" baseline="0"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088119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I would like to challenge you to think about this differently</a:t>
            </a: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If we focus our efforts on the business outcome, I truly believe</a:t>
            </a:r>
            <a:r>
              <a:rPr lang="en-US" sz="1200" baseline="0" dirty="0"/>
              <a:t> we will accelerate innovation in the market. </a:t>
            </a:r>
            <a:r>
              <a:rPr lang="en-US" sz="1200" dirty="0"/>
              <a:t>How do we leverage all of this this to save money or, open new market opportunities or avert risk or improve customer satisfaction and loyalty? I think that the true digital journey starts with the courage and conviction to approach this starting from the end state, the business model as opposed to connecting things. How do you want to transform your stakeholders’ or customers’ experiences? How do they want to receive your services or product—as a service for example? And then work backwards to determine how technology can enable these outcomes.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Here are a few examples of global companies that have completely transformed their business models by focusing on outcomes first:</a:t>
            </a:r>
          </a:p>
          <a:p>
            <a:endParaRPr lang="en-US" dirty="0"/>
          </a:p>
          <a:p>
            <a:r>
              <a:rPr lang="en-US" sz="1200" b="1" kern="1200" dirty="0">
                <a:solidFill>
                  <a:schemeClr val="tx1"/>
                </a:solidFill>
                <a:effectLst/>
                <a:latin typeface="+mn-lt"/>
                <a:ea typeface="ＭＳ Ｐゴシック" charset="0"/>
                <a:cs typeface="ＭＳ Ｐゴシック" charset="0"/>
              </a:rPr>
              <a:t>Connectivity</a:t>
            </a:r>
            <a:r>
              <a:rPr lang="en-US" sz="1200" kern="1200" dirty="0">
                <a:solidFill>
                  <a:schemeClr val="tx1"/>
                </a:solidFill>
                <a:effectLst/>
                <a:latin typeface="+mn-lt"/>
                <a:ea typeface="ＭＳ Ｐゴシック" charset="0"/>
                <a:cs typeface="ＭＳ Ｐゴシック" charset="0"/>
              </a:rPr>
              <a:t>  </a:t>
            </a:r>
            <a:r>
              <a:rPr lang="en-US" sz="1200" baseline="0" dirty="0"/>
              <a:t>IoT means you are putting something on secure connectivity. You want long range, low power, with sensors that have 5+year life span. We are working with LoRa to deliver new solutions for our customer and partners that will improve their costs and deliver on their growing connectivity needs.</a:t>
            </a:r>
          </a:p>
          <a:p>
            <a:pPr marL="0" indent="0">
              <a:buNone/>
            </a:pPr>
            <a:endParaRPr lang="en-US" sz="1200" baseline="0" dirty="0"/>
          </a:p>
          <a:p>
            <a:pPr lvl="0"/>
            <a:r>
              <a:rPr lang="en-US" sz="1200" b="1" kern="1200" dirty="0">
                <a:solidFill>
                  <a:schemeClr val="tx1"/>
                </a:solidFill>
                <a:effectLst/>
                <a:latin typeface="+mn-lt"/>
                <a:ea typeface="ＭＳ Ｐゴシック" charset="0"/>
                <a:cs typeface="ＭＳ Ｐゴシック" charset="0"/>
              </a:rPr>
              <a:t>Security</a:t>
            </a:r>
            <a:r>
              <a:rPr lang="en-US" sz="1200" kern="1200" dirty="0">
                <a:solidFill>
                  <a:schemeClr val="tx1"/>
                </a:solidFill>
                <a:effectLst/>
                <a:latin typeface="+mn-lt"/>
                <a:ea typeface="ＭＳ Ｐゴシック" charset="0"/>
                <a:cs typeface="ＭＳ Ｐゴシック" charset="0"/>
              </a:rPr>
              <a:t> </a:t>
            </a:r>
            <a:r>
              <a:rPr lang="en-US" sz="1200" baseline="0" dirty="0"/>
              <a:t>We are embedding security throughout the stack with proactive malware detection at the edge, platform layer security, application layer security; this allows internet level security in secure business grade environment. </a:t>
            </a:r>
            <a:r>
              <a:rPr lang="en-US" sz="1200" kern="1200" dirty="0">
                <a:solidFill>
                  <a:schemeClr val="tx1"/>
                </a:solidFill>
                <a:effectLst/>
                <a:latin typeface="+mn-lt"/>
                <a:ea typeface="ＭＳ Ｐゴシック" charset="0"/>
                <a:cs typeface="ＭＳ Ｐゴシック" charset="0"/>
              </a:rPr>
              <a:t>it’s now about protecting the network, end points, mobile devices, virtual environments, and cloud with integrated defenses.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How about this for innovative…the US Govt partnering with hackers……. the Obama Whitehouse has tapped famed hacker Peiter Zatko (aka “Mudge”) to head up a new project aimed at developing an “underwriters’ lab” for cyber security. </a:t>
            </a:r>
          </a:p>
          <a:p>
            <a:pPr lvl="0"/>
            <a:endParaRPr lang="en-US" sz="1200" baseline="0" dirty="0"/>
          </a:p>
          <a:p>
            <a:pPr>
              <a:defRPr/>
            </a:pPr>
            <a:r>
              <a:rPr lang="en-US" sz="1200" b="1" baseline="0" dirty="0"/>
              <a:t>Software and analytics </a:t>
            </a:r>
          </a:p>
          <a:p>
            <a:pPr>
              <a:defRPr/>
            </a:pPr>
            <a:r>
              <a:rPr lang="en-US" sz="1200" b="1" baseline="0" dirty="0"/>
              <a:t>GM</a:t>
            </a:r>
            <a:r>
              <a:rPr lang="en-US" sz="1200" b="0" baseline="0" dirty="0"/>
              <a:t> was looking to </a:t>
            </a:r>
            <a:r>
              <a:rPr lang="en-US" sz="1200" b="0" dirty="0"/>
              <a:t>transform their business. </a:t>
            </a:r>
            <a:r>
              <a:rPr lang="en-US" sz="1200" dirty="0"/>
              <a:t>GM was challenged with a highly distributed business process across a global supply chain ecosystem of 45,000 partners, involving 500 disparate applications with a total of 500,000 users. Sharing information through this supply chain process was manual via email and spreadsheets, resulting in slow processes, inaccurate information, security risks, ultimately impacting manufacturing product delivery times and quality. Using Cisco’s Services Exchange Platform connecting GM’s distributed business process through a cloud-based identity management SaaS platform, we were able to help them deliver secure access and data exchange, automated business process dashboards, and portals for single-view access throughout the supply chain. This enabled business agility by solving the needs of 90% of GM’s global supply chain that extends to OEMs, Tier 1 and 2 suppliers and partners. </a:t>
            </a:r>
            <a:endParaRPr lang="en-US" sz="1200" b="1" baseline="0" dirty="0"/>
          </a:p>
          <a:p>
            <a:pPr lvl="0"/>
            <a:endParaRPr lang="en-US" sz="1200" kern="1200" dirty="0">
              <a:solidFill>
                <a:schemeClr val="tx1"/>
              </a:solidFill>
              <a:effectLst/>
              <a:latin typeface="+mn-lt"/>
              <a:ea typeface="ＭＳ Ｐゴシック" charset="0"/>
              <a:cs typeface="ＭＳ Ｐゴシック" charset="0"/>
            </a:endParaRPr>
          </a:p>
          <a:p>
            <a:pPr lvl="0"/>
            <a:r>
              <a:rPr lang="en-US" sz="1200" b="1" kern="1200" dirty="0">
                <a:solidFill>
                  <a:schemeClr val="tx1"/>
                </a:solidFill>
                <a:effectLst/>
                <a:latin typeface="+mn-lt"/>
                <a:ea typeface="ＭＳ Ｐゴシック" charset="0"/>
                <a:cs typeface="ＭＳ Ｐゴシック" charset="0"/>
              </a:rPr>
              <a:t>Applications</a:t>
            </a:r>
            <a:r>
              <a:rPr lang="en-US" sz="1200" b="1" kern="1200" baseline="0" dirty="0">
                <a:solidFill>
                  <a:schemeClr val="tx1"/>
                </a:solidFill>
                <a:effectLst/>
                <a:latin typeface="+mn-lt"/>
                <a:ea typeface="ＭＳ Ｐゴシック" charset="0"/>
                <a:cs typeface="ＭＳ Ｐゴシック" charset="0"/>
              </a:rPr>
              <a:t> and Solutions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a:t>
            </a:r>
          </a:p>
          <a:p>
            <a:r>
              <a:rPr lang="en-GB" sz="1200" kern="1200" dirty="0">
                <a:solidFill>
                  <a:schemeClr val="tx1"/>
                </a:solidFill>
                <a:effectLst/>
                <a:latin typeface="+mn-lt"/>
                <a:ea typeface="ＭＳ Ｐゴシック" charset="0"/>
                <a:cs typeface="ＭＳ Ｐゴシック" charset="0"/>
              </a:rPr>
              <a:t>A great example coming out of Cisco’s Innovation Center is Azeti Networks—Azeti is a provider of IoT technology across vertical markets and the company specializes in monitoring and managing complex technology infrastructures. What’s really cool about this solution is Azeti is able to </a:t>
            </a:r>
            <a:r>
              <a:rPr lang="en-GB" sz="1200" i="1" kern="1200" dirty="0">
                <a:solidFill>
                  <a:schemeClr val="tx1"/>
                </a:solidFill>
                <a:effectLst/>
                <a:latin typeface="+mn-lt"/>
                <a:ea typeface="ＭＳ Ｐゴシック" charset="0"/>
                <a:cs typeface="ＭＳ Ｐゴシック" charset="0"/>
              </a:rPr>
              <a:t>remotely </a:t>
            </a:r>
            <a:r>
              <a:rPr lang="en-GB" sz="1200" kern="1200" dirty="0">
                <a:solidFill>
                  <a:schemeClr val="tx1"/>
                </a:solidFill>
                <a:effectLst/>
                <a:latin typeface="+mn-lt"/>
                <a:ea typeface="ＭＳ Ｐゴシック" charset="0"/>
                <a:cs typeface="ＭＳ Ｐゴシック" charset="0"/>
              </a:rPr>
              <a:t>manage and monitor physical assets, the operational performance, and their energy consumption. They recently started working with a Digicel, a mobile Service Provider with coverage in the Caribbean and Central America. Digicel wanted to remotely monitor theft of fuel and copper at their sites, but they quickly realized there was value to be had for overall efficiencies</a:t>
            </a:r>
            <a:endParaRPr lang="en-US" sz="1200" kern="1200" dirty="0">
              <a:solidFill>
                <a:schemeClr val="tx1"/>
              </a:solidFill>
              <a:effectLst/>
              <a:latin typeface="+mn-lt"/>
              <a:ea typeface="ＭＳ Ｐゴシック" charset="0"/>
              <a:cs typeface="ＭＳ Ｐゴシック" charset="0"/>
            </a:endParaRPr>
          </a:p>
          <a:p>
            <a:pPr marL="0" lvl="0" indent="0">
              <a:buNone/>
            </a:pPr>
            <a:endParaRPr lang="en-US" sz="1200" kern="1200" dirty="0">
              <a:solidFill>
                <a:schemeClr val="tx1"/>
              </a:solidFill>
              <a:effectLst/>
              <a:latin typeface="+mn-lt"/>
              <a:ea typeface="ＭＳ Ｐゴシック" charset="0"/>
              <a:cs typeface="ＭＳ Ｐゴシック" charset="0"/>
            </a:endParaRPr>
          </a:p>
          <a:p>
            <a:r>
              <a:rPr lang="en-US" sz="1200" b="1" baseline="0" dirty="0"/>
              <a:t>Platforms</a:t>
            </a:r>
            <a:r>
              <a:rPr lang="en-US" sz="1200" baseline="0" dirty="0"/>
              <a:t> –3 years ago platform innovation was around protocol connectivity and now it’s moved to innovation with </a:t>
            </a:r>
            <a:r>
              <a:rPr lang="en-US" sz="1200" b="1" u="sng" baseline="0" dirty="0"/>
              <a:t>AEPs – application enablement platform </a:t>
            </a:r>
            <a:r>
              <a:rPr lang="en-US" sz="1200" baseline="0" dirty="0"/>
              <a:t>that enables the mash up of all those silos that allows for integration of data to extract the intelligence. </a:t>
            </a:r>
            <a:r>
              <a:rPr lang="en-US" sz="1200" kern="1200" dirty="0">
                <a:solidFill>
                  <a:schemeClr val="tx1"/>
                </a:solidFill>
                <a:effectLst/>
                <a:latin typeface="+mn-lt"/>
                <a:ea typeface="ＭＳ Ｐゴシック" charset="0"/>
                <a:cs typeface="ＭＳ Ｐゴシック" charset="0"/>
              </a:rPr>
              <a:t>Today, data is more distributed than ever, being created at the edge of the network, and it’s a trend that will continue. It’s a holistic analytics strategy that encompasses data from the data center, to the cloud, to the edge</a:t>
            </a:r>
            <a:r>
              <a:rPr lang="en-US" sz="1200" kern="1200" baseline="0" dirty="0">
                <a:solidFill>
                  <a:schemeClr val="tx1"/>
                </a:solidFill>
                <a:effectLst/>
                <a:latin typeface="+mn-lt"/>
                <a:ea typeface="ＭＳ Ｐゴシック" charset="0"/>
                <a:cs typeface="ＭＳ Ｐゴシック" charset="0"/>
              </a:rPr>
              <a:t> and </a:t>
            </a:r>
            <a:r>
              <a:rPr lang="en-US" sz="1200" baseline="0" dirty="0"/>
              <a:t>data in motion and data at rest. </a:t>
            </a:r>
            <a:r>
              <a:rPr lang="en-US" sz="1200" kern="1200" dirty="0">
                <a:solidFill>
                  <a:schemeClr val="tx1"/>
                </a:solidFill>
                <a:effectLst/>
                <a:latin typeface="+mn-lt"/>
                <a:ea typeface="ＭＳ Ｐゴシック" charset="0"/>
                <a:cs typeface="ＭＳ Ｐゴシック" charset="0"/>
              </a:rPr>
              <a:t>When we combine traditional data sources with streaming data sources, we get better insights that lead to better decision-making. And what’s more to quickly get those insights into the hands of the people, machines or devices that can take real-time, informed action. </a:t>
            </a:r>
            <a:endParaRPr lang="en-US" sz="1200" baseline="0" dirty="0"/>
          </a:p>
          <a:p>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b="0" baseline="0" dirty="0"/>
          </a:p>
          <a:p>
            <a:endParaRPr lang="en-US" dirty="0"/>
          </a:p>
          <a:p>
            <a:pPr lvl="1"/>
            <a:endParaRPr lang="en-US" baseline="0"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70810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I would like to challenge you to think about this differently</a:t>
            </a: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If we focus our efforts on the business outcome, I truly believe</a:t>
            </a:r>
            <a:r>
              <a:rPr lang="en-US" sz="1200" baseline="0" dirty="0"/>
              <a:t> we will accelerate innovation in the market. </a:t>
            </a:r>
            <a:r>
              <a:rPr lang="en-US" sz="1200" dirty="0"/>
              <a:t>How do we leverage all of this this to save money or, open new market opportunities or avert risk or improve customer satisfaction and loyalty? I think that the true digital journey starts with the courage and conviction to approach this starting from the end state, the business model as opposed to connecting things. How do you want to transform your stakeholders’ or customers’ experiences? How do they want to receive your services or product—as a service for example? And then work backwards to determine how technology can enable these outcomes.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Here are a few examples of global companies that have completely transformed their business models by focusing on outcomes first:</a:t>
            </a:r>
          </a:p>
          <a:p>
            <a:endParaRPr lang="en-US" dirty="0"/>
          </a:p>
          <a:p>
            <a:r>
              <a:rPr lang="en-US" sz="1200" b="1" kern="1200" dirty="0">
                <a:solidFill>
                  <a:schemeClr val="tx1"/>
                </a:solidFill>
                <a:effectLst/>
                <a:latin typeface="+mn-lt"/>
                <a:ea typeface="ＭＳ Ｐゴシック" charset="0"/>
                <a:cs typeface="ＭＳ Ｐゴシック" charset="0"/>
              </a:rPr>
              <a:t>Connectivity</a:t>
            </a:r>
            <a:r>
              <a:rPr lang="en-US" sz="1200" kern="1200" dirty="0">
                <a:solidFill>
                  <a:schemeClr val="tx1"/>
                </a:solidFill>
                <a:effectLst/>
                <a:latin typeface="+mn-lt"/>
                <a:ea typeface="ＭＳ Ｐゴシック" charset="0"/>
                <a:cs typeface="ＭＳ Ｐゴシック" charset="0"/>
              </a:rPr>
              <a:t>  </a:t>
            </a:r>
            <a:r>
              <a:rPr lang="en-US" sz="1200" baseline="0" dirty="0"/>
              <a:t>IoT means you are putting something on secure connectivity. You want long range, low power, with sensors that have 5+year life span. We are working with LoRa to deliver new solutions for our customer and partners that will improve their costs and deliver on their growing connectivity needs.</a:t>
            </a:r>
          </a:p>
          <a:p>
            <a:pPr marL="0" indent="0">
              <a:buNone/>
            </a:pPr>
            <a:endParaRPr lang="en-US" sz="1200" baseline="0" dirty="0"/>
          </a:p>
          <a:p>
            <a:pPr lvl="0"/>
            <a:r>
              <a:rPr lang="en-US" sz="1200" b="1" kern="1200" dirty="0">
                <a:solidFill>
                  <a:schemeClr val="tx1"/>
                </a:solidFill>
                <a:effectLst/>
                <a:latin typeface="+mn-lt"/>
                <a:ea typeface="ＭＳ Ｐゴシック" charset="0"/>
                <a:cs typeface="ＭＳ Ｐゴシック" charset="0"/>
              </a:rPr>
              <a:t>Security</a:t>
            </a:r>
            <a:r>
              <a:rPr lang="en-US" sz="1200" kern="1200" dirty="0">
                <a:solidFill>
                  <a:schemeClr val="tx1"/>
                </a:solidFill>
                <a:effectLst/>
                <a:latin typeface="+mn-lt"/>
                <a:ea typeface="ＭＳ Ｐゴシック" charset="0"/>
                <a:cs typeface="ＭＳ Ｐゴシック" charset="0"/>
              </a:rPr>
              <a:t> </a:t>
            </a:r>
            <a:r>
              <a:rPr lang="en-US" sz="1200" baseline="0" dirty="0"/>
              <a:t>We are embedding security throughout the stack with proactive malware detection at the edge, platform layer security, application layer security; this allows internet level security in secure business grade environment. </a:t>
            </a:r>
            <a:r>
              <a:rPr lang="en-US" sz="1200" kern="1200" dirty="0">
                <a:solidFill>
                  <a:schemeClr val="tx1"/>
                </a:solidFill>
                <a:effectLst/>
                <a:latin typeface="+mn-lt"/>
                <a:ea typeface="ＭＳ Ｐゴシック" charset="0"/>
                <a:cs typeface="ＭＳ Ｐゴシック" charset="0"/>
              </a:rPr>
              <a:t>it’s now about protecting the network, end points, mobile devices, virtual environments, and cloud with integrated defenses.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How about this for innovative…the US Govt partnering with hackers……. the Obama Whitehouse has tapped famed hacker Peiter Zatko (aka “Mudge”) to head up a new project aimed at developing an “underwriters’ lab” for cyber security. </a:t>
            </a:r>
          </a:p>
          <a:p>
            <a:pPr lvl="0"/>
            <a:endParaRPr lang="en-US" sz="1200" baseline="0" dirty="0"/>
          </a:p>
          <a:p>
            <a:pPr>
              <a:defRPr/>
            </a:pPr>
            <a:r>
              <a:rPr lang="en-US" sz="1200" b="1" baseline="0" dirty="0"/>
              <a:t>Software and analytics </a:t>
            </a:r>
          </a:p>
          <a:p>
            <a:pPr>
              <a:defRPr/>
            </a:pPr>
            <a:r>
              <a:rPr lang="en-US" sz="1200" b="1" baseline="0" dirty="0"/>
              <a:t>GM</a:t>
            </a:r>
            <a:r>
              <a:rPr lang="en-US" sz="1200" b="0" baseline="0" dirty="0"/>
              <a:t> was looking to </a:t>
            </a:r>
            <a:r>
              <a:rPr lang="en-US" sz="1200" b="0" dirty="0"/>
              <a:t>transform their business. </a:t>
            </a:r>
            <a:r>
              <a:rPr lang="en-US" sz="1200" dirty="0"/>
              <a:t>GM was challenged with a highly distributed business process across a global supply chain ecosystem of 45,000 partners, involving 500 disparate applications with a total of 500,000 users. Sharing information through this supply chain process was manual via email and spreadsheets, resulting in slow processes, inaccurate information, security risks, ultimately impacting manufacturing product delivery times and quality. Using Cisco’s Services Exchange Platform connecting GM’s distributed business process through a cloud-based identity management SaaS platform, we were able to help them deliver secure access and data exchange, automated business process dashboards, and portals for single-view access throughout the supply chain. This enabled business agility by solving the needs of 90% of GM’s global supply chain that extends to OEMs, Tier 1 and 2 suppliers and partners. </a:t>
            </a:r>
            <a:endParaRPr lang="en-US" sz="1200" b="1" baseline="0" dirty="0"/>
          </a:p>
          <a:p>
            <a:pPr lvl="0"/>
            <a:endParaRPr lang="en-US" sz="1200" kern="1200" dirty="0">
              <a:solidFill>
                <a:schemeClr val="tx1"/>
              </a:solidFill>
              <a:effectLst/>
              <a:latin typeface="+mn-lt"/>
              <a:ea typeface="ＭＳ Ｐゴシック" charset="0"/>
              <a:cs typeface="ＭＳ Ｐゴシック" charset="0"/>
            </a:endParaRPr>
          </a:p>
          <a:p>
            <a:pPr lvl="0"/>
            <a:r>
              <a:rPr lang="en-US" sz="1200" b="1" kern="1200" dirty="0">
                <a:solidFill>
                  <a:schemeClr val="tx1"/>
                </a:solidFill>
                <a:effectLst/>
                <a:latin typeface="+mn-lt"/>
                <a:ea typeface="ＭＳ Ｐゴシック" charset="0"/>
                <a:cs typeface="ＭＳ Ｐゴシック" charset="0"/>
              </a:rPr>
              <a:t>Applications</a:t>
            </a:r>
            <a:r>
              <a:rPr lang="en-US" sz="1200" b="1" kern="1200" baseline="0" dirty="0">
                <a:solidFill>
                  <a:schemeClr val="tx1"/>
                </a:solidFill>
                <a:effectLst/>
                <a:latin typeface="+mn-lt"/>
                <a:ea typeface="ＭＳ Ｐゴシック" charset="0"/>
                <a:cs typeface="ＭＳ Ｐゴシック" charset="0"/>
              </a:rPr>
              <a:t> and Solutions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a:t>
            </a:r>
          </a:p>
          <a:p>
            <a:r>
              <a:rPr lang="en-GB" sz="1200" kern="1200" dirty="0">
                <a:solidFill>
                  <a:schemeClr val="tx1"/>
                </a:solidFill>
                <a:effectLst/>
                <a:latin typeface="+mn-lt"/>
                <a:ea typeface="ＭＳ Ｐゴシック" charset="0"/>
                <a:cs typeface="ＭＳ Ｐゴシック" charset="0"/>
              </a:rPr>
              <a:t>A great example coming out of Cisco’s Innovation Center is Azeti Networks—Azeti is a provider of IoT technology across vertical markets and the company specializes in monitoring and managing complex technology infrastructures. What’s really cool about this solution is Azeti is able to </a:t>
            </a:r>
            <a:r>
              <a:rPr lang="en-GB" sz="1200" i="1" kern="1200" dirty="0">
                <a:solidFill>
                  <a:schemeClr val="tx1"/>
                </a:solidFill>
                <a:effectLst/>
                <a:latin typeface="+mn-lt"/>
                <a:ea typeface="ＭＳ Ｐゴシック" charset="0"/>
                <a:cs typeface="ＭＳ Ｐゴシック" charset="0"/>
              </a:rPr>
              <a:t>remotely </a:t>
            </a:r>
            <a:r>
              <a:rPr lang="en-GB" sz="1200" kern="1200" dirty="0">
                <a:solidFill>
                  <a:schemeClr val="tx1"/>
                </a:solidFill>
                <a:effectLst/>
                <a:latin typeface="+mn-lt"/>
                <a:ea typeface="ＭＳ Ｐゴシック" charset="0"/>
                <a:cs typeface="ＭＳ Ｐゴシック" charset="0"/>
              </a:rPr>
              <a:t>manage and monitor physical assets, the operational performance, and their energy consumption. They recently started working with a Digicel, a mobile Service Provider with coverage in the Caribbean and Central America. Digicel wanted to remotely monitor theft of fuel and copper at their sites, but they quickly realized there was value to be had for overall efficiencies</a:t>
            </a:r>
            <a:endParaRPr lang="en-US" sz="1200" kern="1200" dirty="0">
              <a:solidFill>
                <a:schemeClr val="tx1"/>
              </a:solidFill>
              <a:effectLst/>
              <a:latin typeface="+mn-lt"/>
              <a:ea typeface="ＭＳ Ｐゴシック" charset="0"/>
              <a:cs typeface="ＭＳ Ｐゴシック" charset="0"/>
            </a:endParaRPr>
          </a:p>
          <a:p>
            <a:pPr marL="0" lvl="0" indent="0">
              <a:buNone/>
            </a:pPr>
            <a:endParaRPr lang="en-US" sz="1200" kern="1200" dirty="0">
              <a:solidFill>
                <a:schemeClr val="tx1"/>
              </a:solidFill>
              <a:effectLst/>
              <a:latin typeface="+mn-lt"/>
              <a:ea typeface="ＭＳ Ｐゴシック" charset="0"/>
              <a:cs typeface="ＭＳ Ｐゴシック" charset="0"/>
            </a:endParaRPr>
          </a:p>
          <a:p>
            <a:r>
              <a:rPr lang="en-US" sz="1200" b="1" baseline="0" dirty="0"/>
              <a:t>Platforms</a:t>
            </a:r>
            <a:r>
              <a:rPr lang="en-US" sz="1200" baseline="0" dirty="0"/>
              <a:t> –3 years ago platform innovation was around protocol connectivity and now it’s moved to innovation with </a:t>
            </a:r>
            <a:r>
              <a:rPr lang="en-US" sz="1200" b="1" u="sng" baseline="0" dirty="0"/>
              <a:t>AEPs – application enablement platform </a:t>
            </a:r>
            <a:r>
              <a:rPr lang="en-US" sz="1200" baseline="0" dirty="0"/>
              <a:t>that enables the mash up of all those silos that allows for integration of data to extract the intelligence. </a:t>
            </a:r>
            <a:r>
              <a:rPr lang="en-US" sz="1200" kern="1200" dirty="0">
                <a:solidFill>
                  <a:schemeClr val="tx1"/>
                </a:solidFill>
                <a:effectLst/>
                <a:latin typeface="+mn-lt"/>
                <a:ea typeface="ＭＳ Ｐゴシック" charset="0"/>
                <a:cs typeface="ＭＳ Ｐゴシック" charset="0"/>
              </a:rPr>
              <a:t>Today, data is more distributed than ever, being created at the edge of the network, and it’s a trend that will continue. It’s a holistic analytics strategy that encompasses data from the data center, to the cloud, to the edge</a:t>
            </a:r>
            <a:r>
              <a:rPr lang="en-US" sz="1200" kern="1200" baseline="0" dirty="0">
                <a:solidFill>
                  <a:schemeClr val="tx1"/>
                </a:solidFill>
                <a:effectLst/>
                <a:latin typeface="+mn-lt"/>
                <a:ea typeface="ＭＳ Ｐゴシック" charset="0"/>
                <a:cs typeface="ＭＳ Ｐゴシック" charset="0"/>
              </a:rPr>
              <a:t> and </a:t>
            </a:r>
            <a:r>
              <a:rPr lang="en-US" sz="1200" baseline="0" dirty="0"/>
              <a:t>data in motion and data at rest. </a:t>
            </a:r>
            <a:r>
              <a:rPr lang="en-US" sz="1200" kern="1200" dirty="0">
                <a:solidFill>
                  <a:schemeClr val="tx1"/>
                </a:solidFill>
                <a:effectLst/>
                <a:latin typeface="+mn-lt"/>
                <a:ea typeface="ＭＳ Ｐゴシック" charset="0"/>
                <a:cs typeface="ＭＳ Ｐゴシック" charset="0"/>
              </a:rPr>
              <a:t>When we combine traditional data sources with streaming data sources, we get better insights that lead to better decision-making. And what’s more to quickly get those insights into the hands of the people, machines or devices that can take real-time, informed action. </a:t>
            </a:r>
            <a:endParaRPr lang="en-US" sz="1200" baseline="0" dirty="0"/>
          </a:p>
          <a:p>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b="0" baseline="0" dirty="0"/>
          </a:p>
          <a:p>
            <a:endParaRPr lang="en-US" dirty="0"/>
          </a:p>
          <a:p>
            <a:pPr lvl="1"/>
            <a:endParaRPr lang="en-US" baseline="0"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023889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practical example, we will walk through some of the key steps that would be involved in supporting a large-scale, multi-domain, multi-national virtual</a:t>
            </a:r>
            <a:r>
              <a:rPr lang="en-US" baseline="0" dirty="0"/>
              <a:t> training event in the morning that will turn to a mirror image event in the afternoon with different set of participant include non-traditional coalition partners in the afternoon. This event sequence generates challenges across range of areas for concern including: access management and clearance cognizant routing; application performance with opt-in/opt-out functional application cluster structures, and application performance over a wide geographical area and under wide variation in human interface hardware configurations.</a:t>
            </a:r>
          </a:p>
          <a:p>
            <a:endParaRPr lang="en-US" baseline="0" dirty="0"/>
          </a:p>
          <a:p>
            <a:r>
              <a:rPr lang="en-US" baseline="0" dirty="0"/>
              <a:t>In Scene 1, as part of the planning process, a logical segmentation structure is developed to define classes and sub-classes that convey roles, scopes, and permitted actions. The objective in this step is to drive t the simplest compliant structure possible to support implementation within a a software defined network approach to service generation and delivery.</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2828073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Scene 2, the logical segmentation schema</a:t>
            </a:r>
            <a:r>
              <a:rPr lang="en-US" baseline="0" dirty="0"/>
              <a:t> is translated into a ‘deploy on demand’ framework in which the combination of user, roles, scope and permitted actions is used to generate a management tag inserted into every demanded workload at origin of the demand – this module effectively carries with it an entry control message akin to a virtual CAC card that guides the user experience on permitted pathways. The idea is that generating the module at origin supports the unscripted workload demands that are required to gain a true representation of the </a:t>
            </a:r>
            <a:r>
              <a:rPr lang="en-US" baseline="0" dirty="0" err="1"/>
              <a:t>battlespace</a:t>
            </a:r>
            <a:r>
              <a:rPr lang="en-US" baseline="0" dirty="0"/>
              <a:t> for each different user.</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3055556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Scene 3, we are prepping the simulation space and checking the execution</a:t>
            </a:r>
            <a:r>
              <a:rPr lang="en-US" baseline="0" dirty="0"/>
              <a:t> of the anticipated workloads. Application dependency data for the scenario load is checked against the objective state. With time to go before </a:t>
            </a:r>
            <a:r>
              <a:rPr lang="en-US" baseline="0" dirty="0" err="1"/>
              <a:t>StartEx</a:t>
            </a:r>
            <a:r>
              <a:rPr lang="en-US" baseline="0" dirty="0"/>
              <a:t>, we have time to recheck that access and distribution intent modules deploy and implement the Whit List reflect the Logical Segmentation Plan. The realized application clusters are also compared to the expected. The good news is that any discrepancies are defined in terms that reduce troubleshooting time so that they can be addressed at the access or application layer and then be redeployed and reconfirmed prior to the ‘Fights On’ call.</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2856573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Scene</a:t>
            </a:r>
            <a:r>
              <a:rPr lang="en-US" baseline="0" dirty="0"/>
              <a:t> 4 of our scenario, we have deployed the exercise load and we have run the telemetry and done the connection and clustering analysis to affirm that the access and distribution policies have been successfully deployed such that we will comply with access, clearance, and need to know elements of the information distribution policy.</a:t>
            </a:r>
          </a:p>
          <a:p>
            <a:endParaRPr lang="en-US" baseline="0" dirty="0"/>
          </a:p>
          <a:p>
            <a:r>
              <a:rPr lang="en-US" baseline="0" dirty="0"/>
              <a:t>Even though the load and the pre-mission test were clean, we will collect telemetry data in real-time and monitor the telemetry alerts throughout the exercise. Doing so will provide alerts to ensure that we do not have an outsider attempting to make connections and access applications for the purpose of exploitation, theft of sensitive information, illegal compromise of intellectual property, or to generate a denial of service event. Real-time telemetry also allows us to maintain visibility on what is going out of the data center and who is operating within our hybrid cloud. This visibility allows us to detect an insider attempt to </a:t>
            </a:r>
            <a:r>
              <a:rPr lang="en-US" baseline="0" dirty="0" err="1"/>
              <a:t>exfiltrate</a:t>
            </a:r>
            <a:r>
              <a:rPr lang="en-US" baseline="0" dirty="0"/>
              <a:t> data, application details, and or exercise information and engagement outcomes.</a:t>
            </a:r>
          </a:p>
          <a:p>
            <a:endParaRPr lang="en-US" baseline="0" dirty="0"/>
          </a:p>
          <a:p>
            <a:r>
              <a:rPr lang="en-US" baseline="0" dirty="0"/>
              <a:t>With that set, it is ‘Fights On’ and the dynamic monitoring and management of the infrastructure based on application demand is in progress. Assets are brought up/shut down and workloads are generated, replicated, and distributed to ensure compliance with the routing constraints, access management policy, quality of service standards, and latency tolerance the generate the ‘truest’ possible replication of the modern </a:t>
            </a:r>
            <a:r>
              <a:rPr lang="en-US" baseline="0" dirty="0" err="1"/>
              <a:t>battlespace</a:t>
            </a:r>
            <a:r>
              <a:rPr lang="en-US" baseline="0" dirty="0"/>
              <a:t>.</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460171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kumimoji="1" lang="en-US" sz="1600" kern="1200" dirty="0">
                <a:solidFill>
                  <a:schemeClr val="tx1"/>
                </a:solidFill>
                <a:effectLst/>
                <a:latin typeface="Arial" charset="0"/>
                <a:ea typeface="+mn-ea"/>
                <a:cs typeface="+mn-cs"/>
              </a:rPr>
              <a:t>What is changing and what is not?</a:t>
            </a:r>
          </a:p>
          <a:p>
            <a:pPr eaLnBrk="0" fontAlgn="base" hangingPunct="0"/>
            <a:r>
              <a:rPr kumimoji="1" lang="en-US" sz="1600" kern="1200" dirty="0">
                <a:solidFill>
                  <a:schemeClr val="tx1"/>
                </a:solidFill>
                <a:effectLst/>
                <a:latin typeface="Arial" charset="0"/>
                <a:ea typeface="+mn-ea"/>
                <a:cs typeface="+mn-cs"/>
              </a:rPr>
              <a:t> </a:t>
            </a:r>
          </a:p>
          <a:p>
            <a:pPr eaLnBrk="0" fontAlgn="base" hangingPunct="0"/>
            <a:r>
              <a:rPr kumimoji="1" lang="en-US" sz="1600" kern="1200" dirty="0">
                <a:solidFill>
                  <a:schemeClr val="tx1"/>
                </a:solidFill>
                <a:effectLst/>
                <a:latin typeface="Arial" charset="0"/>
                <a:ea typeface="+mn-ea"/>
                <a:cs typeface="+mn-cs"/>
              </a:rPr>
              <a:t>What is changing is that the new </a:t>
            </a:r>
            <a:r>
              <a:rPr kumimoji="1" lang="en-US" sz="1600" kern="1200" dirty="0" err="1">
                <a:solidFill>
                  <a:schemeClr val="tx1"/>
                </a:solidFill>
                <a:effectLst/>
                <a:latin typeface="Arial" charset="0"/>
                <a:ea typeface="+mn-ea"/>
                <a:cs typeface="+mn-cs"/>
              </a:rPr>
              <a:t>battlepace</a:t>
            </a:r>
            <a:r>
              <a:rPr kumimoji="1" lang="en-US" sz="1600" kern="1200" dirty="0">
                <a:solidFill>
                  <a:schemeClr val="tx1"/>
                </a:solidFill>
                <a:effectLst/>
                <a:latin typeface="Arial" charset="0"/>
                <a:ea typeface="+mn-ea"/>
                <a:cs typeface="+mn-cs"/>
              </a:rPr>
              <a:t> is connected and the people and systems that operate in that </a:t>
            </a:r>
            <a:r>
              <a:rPr kumimoji="1" lang="en-US" sz="1600" kern="1200" dirty="0" err="1">
                <a:solidFill>
                  <a:schemeClr val="tx1"/>
                </a:solidFill>
                <a:effectLst/>
                <a:latin typeface="Arial" charset="0"/>
                <a:ea typeface="+mn-ea"/>
                <a:cs typeface="+mn-cs"/>
              </a:rPr>
              <a:t>battlespace</a:t>
            </a:r>
            <a:r>
              <a:rPr kumimoji="1" lang="en-US" sz="1600" kern="1200" dirty="0">
                <a:solidFill>
                  <a:schemeClr val="tx1"/>
                </a:solidFill>
                <a:effectLst/>
                <a:latin typeface="Arial" charset="0"/>
                <a:ea typeface="+mn-ea"/>
                <a:cs typeface="+mn-cs"/>
              </a:rPr>
              <a:t> are working simultaneously as information collectors,, consumers, and forwarders. This effect is compounded by the sheer number of sensors deployed and the fact that they are constantly communicating with each other in complex many-to-many conversations – this drives the number of computations required up dramatically and, it drives an incredible increase in the ‘radius of participation’ – I will define that by using an analogy. </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kern="1200" dirty="0">
                <a:solidFill>
                  <a:schemeClr val="tx1"/>
                </a:solidFill>
                <a:effectLst/>
                <a:latin typeface="Arial" charset="0"/>
                <a:ea typeface="+mn-ea"/>
                <a:cs typeface="+mn-cs"/>
              </a:rPr>
              <a:t>In WWI, for a flight of fighter aircraft , the radius of participation was visual range. With the exploitation of radar and observer stations in the Battle of Britain, the number of sensors engaged in solving the tactical problem increased the radius of participation increased. Today the number of  sensors engaged and radius of participation is only limited by the latency tolerance of the task at hand.</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kern="1200" dirty="0">
                <a:solidFill>
                  <a:schemeClr val="tx1"/>
                </a:solidFill>
                <a:effectLst/>
                <a:latin typeface="Arial" charset="0"/>
                <a:ea typeface="+mn-ea"/>
                <a:cs typeface="+mn-cs"/>
              </a:rPr>
              <a:t>What is not changing is the need for an accurate, immersive, collective experience.</a:t>
            </a:r>
          </a:p>
          <a:p>
            <a:pPr eaLnBrk="0" fontAlgn="base" hangingPunct="0"/>
            <a:endParaRPr kumimoji="1" lang="en-US" sz="1600" b="1" kern="1200" dirty="0">
              <a:solidFill>
                <a:schemeClr val="tx1"/>
              </a:solidFill>
              <a:effectLst/>
              <a:latin typeface="Arial" charset="0"/>
              <a:ea typeface="+mn-ea"/>
              <a:cs typeface="+mn-cs"/>
            </a:endParaRPr>
          </a:p>
          <a:p>
            <a:pPr eaLnBrk="0" fontAlgn="base" hangingPunct="0"/>
            <a:r>
              <a:rPr kumimoji="1" lang="en-US" sz="1600" b="1" kern="1200" dirty="0">
                <a:solidFill>
                  <a:schemeClr val="tx1"/>
                </a:solidFill>
                <a:effectLst/>
                <a:latin typeface="Arial" charset="0"/>
                <a:ea typeface="+mn-ea"/>
                <a:cs typeface="+mn-cs"/>
              </a:rPr>
              <a:t>Build Top Image:</a:t>
            </a:r>
            <a:endParaRPr kumimoji="1" lang="en-US" sz="1600" kern="1200" dirty="0">
              <a:solidFill>
                <a:schemeClr val="tx1"/>
              </a:solidFill>
              <a:effectLst/>
              <a:latin typeface="Arial" charset="0"/>
              <a:ea typeface="+mn-ea"/>
              <a:cs typeface="+mn-cs"/>
            </a:endParaRPr>
          </a:p>
          <a:p>
            <a:pPr marL="0" indent="0" eaLnBrk="0" fontAlgn="base" hangingPunct="0">
              <a:buFont typeface="Arial"/>
              <a:buNone/>
            </a:pPr>
            <a:endParaRPr kumimoji="1" lang="en-US" sz="1600" kern="1200" dirty="0">
              <a:solidFill>
                <a:schemeClr val="tx1"/>
              </a:solidFill>
              <a:effectLst/>
              <a:latin typeface="Arial" charset="0"/>
              <a:ea typeface="+mn-ea"/>
              <a:cs typeface="+mn-cs"/>
            </a:endParaRPr>
          </a:p>
          <a:p>
            <a:pPr marL="0" indent="0" eaLnBrk="0" fontAlgn="base" hangingPunct="0">
              <a:buFont typeface="Arial"/>
              <a:buNone/>
            </a:pPr>
            <a:r>
              <a:rPr kumimoji="1" lang="en-US" sz="1600" kern="1200" dirty="0">
                <a:solidFill>
                  <a:schemeClr val="tx1"/>
                </a:solidFill>
                <a:effectLst/>
                <a:latin typeface="Arial" charset="0"/>
                <a:ea typeface="+mn-ea"/>
                <a:cs typeface="+mn-cs"/>
              </a:rPr>
              <a:t>So lets look at the current simulation model – we are using air examples but the principle applies to all domains. </a:t>
            </a:r>
          </a:p>
          <a:p>
            <a:pPr marL="0" indent="0" eaLnBrk="0" fontAlgn="base" hangingPunct="0">
              <a:buFont typeface="Arial"/>
              <a:buNone/>
            </a:pPr>
            <a:endParaRPr kumimoji="1" lang="en-US" sz="1600" kern="1200" dirty="0">
              <a:solidFill>
                <a:schemeClr val="tx1"/>
              </a:solidFill>
              <a:effectLst/>
              <a:latin typeface="Arial" charset="0"/>
              <a:ea typeface="+mn-ea"/>
              <a:cs typeface="+mn-cs"/>
            </a:endParaRPr>
          </a:p>
          <a:p>
            <a:pPr marL="0" indent="0" eaLnBrk="0" fontAlgn="base" hangingPunct="0">
              <a:buFont typeface="Arial"/>
              <a:buNone/>
            </a:pPr>
            <a:r>
              <a:rPr kumimoji="1" lang="en-US" sz="1600" kern="1200" dirty="0">
                <a:solidFill>
                  <a:schemeClr val="tx1"/>
                </a:solidFill>
                <a:effectLst/>
                <a:latin typeface="Arial" charset="0"/>
                <a:ea typeface="+mn-ea"/>
                <a:cs typeface="+mn-cs"/>
              </a:rPr>
              <a:t>Simulation environments were built in a stack that provides a self-contained operating environment specific to a location. Over the past decade plus, those local assets have been linked via connecting environments that serve up common elements of the scenario to each participate via standards-based interfacing systems such as DMO.</a:t>
            </a:r>
          </a:p>
          <a:p>
            <a:pPr marL="0" indent="0" eaLnBrk="0" fontAlgn="base" hangingPunct="0">
              <a:buFont typeface="Arial"/>
              <a:buNone/>
            </a:pPr>
            <a:r>
              <a:rPr kumimoji="1" lang="en-US" sz="1600" kern="1200" dirty="0">
                <a:solidFill>
                  <a:schemeClr val="tx1"/>
                </a:solidFill>
                <a:effectLst/>
                <a:latin typeface="Arial" charset="0"/>
                <a:ea typeface="+mn-ea"/>
                <a:cs typeface="+mn-cs"/>
              </a:rPr>
              <a:t>Within the current model, each platform simulator system operates on its own operating system that uses a self-contained computational environment to account for its core platform performance characteristics. These characteristics drive the way that accessory functions are performed such as weapons fly out and weapon response to target countermeasures.</a:t>
            </a:r>
          </a:p>
          <a:p>
            <a:pPr marL="0" indent="0" eaLnBrk="0" fontAlgn="base" hangingPunct="0">
              <a:buFont typeface="Arial"/>
              <a:buNone/>
            </a:pPr>
            <a:endParaRPr kumimoji="1" lang="en-US" sz="1600" kern="1200" dirty="0">
              <a:solidFill>
                <a:schemeClr val="tx1"/>
              </a:solidFill>
              <a:effectLst/>
              <a:latin typeface="Arial" charset="0"/>
              <a:ea typeface="+mn-ea"/>
              <a:cs typeface="+mn-cs"/>
            </a:endParaRPr>
          </a:p>
          <a:p>
            <a:pPr marL="0" indent="0" eaLnBrk="0" fontAlgn="base" hangingPunct="0">
              <a:buFont typeface="Arial"/>
              <a:buNone/>
            </a:pPr>
            <a:r>
              <a:rPr kumimoji="1" lang="en-US" sz="1600" kern="1200" dirty="0">
                <a:solidFill>
                  <a:schemeClr val="tx1"/>
                </a:solidFill>
                <a:effectLst/>
                <a:latin typeface="Arial" charset="0"/>
                <a:ea typeface="+mn-ea"/>
                <a:cs typeface="+mn-cs"/>
              </a:rPr>
              <a:t>Each of these accessory functions are, In–fact, physics based models that are based on adjudicated blue and red system performance estimates – the problem is that, when there is a change to those estimates that reflect new discovery or recognition of an adversary’s upgrades, the implementation across weapons systems is carried out independently on independent schedules and via independent approaches that may alter the representation due to system-specific design limitations.</a:t>
            </a:r>
          </a:p>
          <a:p>
            <a:pPr marL="0" indent="0" eaLnBrk="0" fontAlgn="base" hangingPunct="0">
              <a:buFont typeface="Arial"/>
              <a:buNone/>
            </a:pPr>
            <a:endParaRPr kumimoji="1" lang="en-US" sz="1600" kern="1200" dirty="0">
              <a:solidFill>
                <a:schemeClr val="tx1"/>
              </a:solidFill>
              <a:effectLst/>
              <a:latin typeface="Arial" charset="0"/>
              <a:ea typeface="+mn-ea"/>
              <a:cs typeface="+mn-cs"/>
            </a:endParaRPr>
          </a:p>
          <a:p>
            <a:pPr marL="0" indent="0" eaLnBrk="0" fontAlgn="base" hangingPunct="0">
              <a:buFont typeface="Arial"/>
              <a:buNone/>
            </a:pPr>
            <a:r>
              <a:rPr kumimoji="1" lang="en-US" sz="1600" kern="1200" dirty="0">
                <a:solidFill>
                  <a:schemeClr val="tx1"/>
                </a:solidFill>
                <a:effectLst/>
                <a:latin typeface="Arial" charset="0"/>
                <a:ea typeface="+mn-ea"/>
                <a:cs typeface="+mn-cs"/>
              </a:rPr>
              <a:t>The impact is – the playing field in the </a:t>
            </a:r>
            <a:r>
              <a:rPr kumimoji="1" lang="en-US" sz="1600" kern="1200" dirty="0" err="1">
                <a:solidFill>
                  <a:schemeClr val="tx1"/>
                </a:solidFill>
                <a:effectLst/>
                <a:latin typeface="Arial" charset="0"/>
                <a:ea typeface="+mn-ea"/>
                <a:cs typeface="+mn-cs"/>
              </a:rPr>
              <a:t>battlespace</a:t>
            </a:r>
            <a:r>
              <a:rPr kumimoji="1" lang="en-US" sz="1600" kern="1200" dirty="0">
                <a:solidFill>
                  <a:schemeClr val="tx1"/>
                </a:solidFill>
                <a:effectLst/>
                <a:latin typeface="Arial" charset="0"/>
                <a:ea typeface="+mn-ea"/>
                <a:cs typeface="+mn-cs"/>
              </a:rPr>
              <a:t> is no longer level. In eras where the volume and velocity of interaction information was stable, the induced errors could be driven to acceptable level. </a:t>
            </a:r>
          </a:p>
          <a:p>
            <a:pPr marL="0" indent="0" eaLnBrk="0" fontAlgn="base" hangingPunct="0">
              <a:buFont typeface="Arial"/>
              <a:buNone/>
            </a:pPr>
            <a:r>
              <a:rPr kumimoji="1" lang="en-US" sz="1600" kern="1200" dirty="0">
                <a:solidFill>
                  <a:schemeClr val="tx1"/>
                </a:solidFill>
                <a:effectLst/>
                <a:latin typeface="Arial" charset="0"/>
                <a:ea typeface="+mn-ea"/>
                <a:cs typeface="+mn-cs"/>
              </a:rPr>
              <a:t>In the future, the </a:t>
            </a:r>
            <a:r>
              <a:rPr kumimoji="1" lang="en-US" sz="1600" kern="1200" dirty="0" err="1">
                <a:solidFill>
                  <a:schemeClr val="tx1"/>
                </a:solidFill>
                <a:effectLst/>
                <a:latin typeface="Arial" charset="0"/>
                <a:ea typeface="+mn-ea"/>
                <a:cs typeface="+mn-cs"/>
              </a:rPr>
              <a:t>battlespace</a:t>
            </a:r>
            <a:r>
              <a:rPr kumimoji="1" lang="en-US" sz="1600" kern="1200" dirty="0">
                <a:solidFill>
                  <a:schemeClr val="tx1"/>
                </a:solidFill>
                <a:effectLst/>
                <a:latin typeface="Arial" charset="0"/>
                <a:ea typeface="+mn-ea"/>
                <a:cs typeface="+mn-cs"/>
              </a:rPr>
              <a:t> is headed to a point where a C4I node can ‘borrow’ one of hundreds of sensory capabilities on-board an F-35 momentarily to share critical data with other platforms to drive real-time updates to threat recognition systems.</a:t>
            </a:r>
          </a:p>
          <a:p>
            <a:pPr marL="0" indent="0" eaLnBrk="0" fontAlgn="base" hangingPunct="0">
              <a:buFont typeface="Arial"/>
              <a:buNone/>
            </a:pPr>
            <a:r>
              <a:rPr kumimoji="1" lang="en-US" sz="1600" kern="1200" dirty="0">
                <a:solidFill>
                  <a:schemeClr val="tx1"/>
                </a:solidFill>
                <a:effectLst/>
                <a:latin typeface="Arial" charset="0"/>
                <a:ea typeface="+mn-ea"/>
                <a:cs typeface="+mn-cs"/>
              </a:rPr>
              <a:t>In this environment, compounding errors can start to drive outcomes reducing training effectiveness.</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b="1" kern="1200" dirty="0">
                <a:solidFill>
                  <a:schemeClr val="tx1"/>
                </a:solidFill>
                <a:effectLst/>
                <a:latin typeface="Arial" charset="0"/>
                <a:ea typeface="+mn-ea"/>
                <a:cs typeface="+mn-cs"/>
              </a:rPr>
              <a:t>Build Bottom Image:</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kern="1200" dirty="0">
                <a:solidFill>
                  <a:schemeClr val="tx1"/>
                </a:solidFill>
                <a:effectLst/>
                <a:latin typeface="Arial" charset="0"/>
                <a:ea typeface="+mn-ea"/>
                <a:cs typeface="+mn-cs"/>
              </a:rPr>
              <a:t>To reduce the potential for this type of phenomena, designs will need to shift to exploit Bare Metal and Virtual Machine technology. A Bare Metal approach allows a platform configuration to be set at each participating site to drive the core functions associated with the weapon system and its semi-permanent performance properties i.e. those properties that are not likely to be altered in real-time based on the information generated within the </a:t>
            </a:r>
            <a:r>
              <a:rPr kumimoji="1" lang="en-US" sz="1600" kern="1200" dirty="0" err="1">
                <a:solidFill>
                  <a:schemeClr val="tx1"/>
                </a:solidFill>
                <a:effectLst/>
                <a:latin typeface="Arial" charset="0"/>
                <a:ea typeface="+mn-ea"/>
                <a:cs typeface="+mn-cs"/>
              </a:rPr>
              <a:t>battlespace</a:t>
            </a:r>
            <a:r>
              <a:rPr kumimoji="1" lang="en-US" sz="1600" kern="1200" dirty="0">
                <a:solidFill>
                  <a:schemeClr val="tx1"/>
                </a:solidFill>
                <a:effectLst/>
                <a:latin typeface="Arial" charset="0"/>
                <a:ea typeface="+mn-ea"/>
                <a:cs typeface="+mn-cs"/>
              </a:rPr>
              <a:t> which begins to operate as a an interconnected system characterized by the notion of a combat cloud.</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kern="1200" dirty="0">
                <a:solidFill>
                  <a:schemeClr val="tx1"/>
                </a:solidFill>
                <a:effectLst/>
                <a:latin typeface="Arial" charset="0"/>
                <a:ea typeface="+mn-ea"/>
                <a:cs typeface="+mn-cs"/>
              </a:rPr>
              <a:t>This combat cloud is powered by localized and distant computations being conducted as services by Virtual Machines that employ computational engines acting on standard representations of threats, sensors, weapons, countermeasures among others. </a:t>
            </a:r>
          </a:p>
          <a:p>
            <a:pPr eaLnBrk="0" fontAlgn="base" hangingPunct="0"/>
            <a:endParaRPr kumimoji="1" lang="en-US" sz="1600" kern="1200" dirty="0">
              <a:solidFill>
                <a:schemeClr val="tx1"/>
              </a:solidFill>
              <a:effectLst/>
              <a:latin typeface="Arial" charset="0"/>
              <a:ea typeface="+mn-ea"/>
              <a:cs typeface="+mn-cs"/>
            </a:endParaRPr>
          </a:p>
          <a:p>
            <a:pPr eaLnBrk="0" fontAlgn="base" hangingPunct="0"/>
            <a:r>
              <a:rPr kumimoji="1" lang="en-US" sz="1600" kern="1200" dirty="0">
                <a:solidFill>
                  <a:schemeClr val="tx1"/>
                </a:solidFill>
                <a:effectLst/>
                <a:latin typeface="Arial" charset="0"/>
                <a:ea typeface="+mn-ea"/>
                <a:cs typeface="+mn-cs"/>
              </a:rPr>
              <a:t>These services are platform agnostic – their purpose is to build and deliver the truest possible representation to all participants across all domains.</a:t>
            </a:r>
          </a:p>
          <a:p>
            <a:pPr eaLnBrk="0" fontAlgn="base" hangingPunct="0"/>
            <a:r>
              <a:rPr kumimoji="1" lang="en-US" sz="1600" kern="1200" dirty="0">
                <a:solidFill>
                  <a:schemeClr val="tx1"/>
                </a:solidFill>
                <a:effectLst/>
                <a:latin typeface="Arial" charset="0"/>
                <a:ea typeface="+mn-ea"/>
                <a:cs typeface="+mn-cs"/>
              </a:rPr>
              <a:t>In this environment, interactions take place on multiple virtual operating planes that separate activities based on operational hierarchy and compartmentalized access rights.</a:t>
            </a:r>
          </a:p>
          <a:p>
            <a:pPr eaLnBrk="0" fontAlgn="base" hangingPunct="0"/>
            <a:r>
              <a:rPr kumimoji="1" lang="en-US" sz="1600" kern="1200" dirty="0">
                <a:solidFill>
                  <a:schemeClr val="tx1"/>
                </a:solidFill>
                <a:effectLst/>
                <a:latin typeface="Arial" charset="0"/>
                <a:ea typeface="+mn-ea"/>
                <a:cs typeface="+mn-cs"/>
              </a:rPr>
              <a:t>The approach increases the ‘trueness’ of the </a:t>
            </a:r>
            <a:r>
              <a:rPr kumimoji="1" lang="en-US" sz="1600" kern="1200" dirty="0" err="1">
                <a:solidFill>
                  <a:schemeClr val="tx1"/>
                </a:solidFill>
                <a:effectLst/>
                <a:latin typeface="Arial" charset="0"/>
                <a:ea typeface="+mn-ea"/>
                <a:cs typeface="+mn-cs"/>
              </a:rPr>
              <a:t>battlespace</a:t>
            </a:r>
            <a:r>
              <a:rPr kumimoji="1" lang="en-US" sz="1600" kern="1200" dirty="0">
                <a:solidFill>
                  <a:schemeClr val="tx1"/>
                </a:solidFill>
                <a:effectLst/>
                <a:latin typeface="Arial" charset="0"/>
                <a:ea typeface="+mn-ea"/>
                <a:cs typeface="+mn-cs"/>
              </a:rPr>
              <a:t> through standardization of common information elements. It drives down the capital cost due to the variability in the utilization schema of the Bare Metal and Virtual Machine assets. Finally, it drives down operational costs due to the centralization of management of functional properties and implementation of common computational methods.</a:t>
            </a:r>
          </a:p>
          <a:p>
            <a:r>
              <a:rPr kumimoji="1" lang="en-US" sz="16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3446503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back to the Learning</a:t>
            </a:r>
            <a:r>
              <a:rPr lang="en-US" baseline="0" dirty="0"/>
              <a:t> Outcomes as a review and as a way key us to any questions that we may have – as I said in the introduction, the goal of this discussion was to meet the needs of both the lay participant and the technical participant – if there are questions that require a deep dive, we invite you to our booth # XXXX. We have a range of expertise here this week and would be glad to meet and provide access to materials to serve as a reference.  </a:t>
            </a:r>
          </a:p>
        </p:txBody>
      </p:sp>
      <p:sp>
        <p:nvSpPr>
          <p:cNvPr id="4" name="Slide Number Placeholder 3"/>
          <p:cNvSpPr>
            <a:spLocks noGrp="1"/>
          </p:cNvSpPr>
          <p:nvPr>
            <p:ph type="sldNum" sz="quarter" idx="10"/>
          </p:nvPr>
        </p:nvSpPr>
        <p:spPr/>
        <p:txBody>
          <a:bodyPr/>
          <a:lstStyle/>
          <a:p>
            <a:fld id="{85D9B890-3B6E-417C-BD92-47816D5AB620}"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775685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trend</a:t>
            </a:r>
            <a:r>
              <a:rPr lang="en-US" baseline="0" dirty="0"/>
              <a:t> driving the way future simulation is delivered is the desire to transition to open architectures and modular software designs.</a:t>
            </a:r>
          </a:p>
          <a:p>
            <a:endParaRPr lang="en-US" baseline="0" dirty="0"/>
          </a:p>
          <a:p>
            <a:r>
              <a:rPr lang="en-US" baseline="0" dirty="0"/>
              <a:t>There are several reasons to make the transition. but the pressing factor is the need to accelerate the update cycle for the software that drives both platforms and peripherals – simulation often lags the actual weapon system generating concurrency gaps that reduce the value of training and, in some cases, generate negative training as depicted by the red diamonds depicted in the upper diagram. The current cycle lengths are driven by several factors including the lead-follow phenomena that is associated with complex software that is vertically integrated, ‘all inclusive, and non-standard in the approaches taken to common functions. In the accelerated environment, </a:t>
            </a:r>
          </a:p>
          <a:p>
            <a:endParaRPr lang="en-US" baseline="0" dirty="0"/>
          </a:p>
          <a:p>
            <a:r>
              <a:rPr lang="en-US" baseline="0" dirty="0"/>
              <a:t>Overcoming these limitations means that a weapon system simulation must evolve to a design that partitions functions into core and peripheral such that the core can be simplified and the peripherals can be extracted, standardized, and accessed from a common library. The library can be partitioned to support access control based on clearance levels and the need to know. </a:t>
            </a:r>
          </a:p>
          <a:p>
            <a:endParaRPr lang="en-US" baseline="0" dirty="0"/>
          </a:p>
          <a:p>
            <a:r>
              <a:rPr lang="en-US" baseline="0" dirty="0"/>
              <a:t>Open architectures such as the one depicted in the lower diagram requires standards-based application-to-application interaction protocols that enable modularity. Modularity, in-turn, enables a high degree of development parallelism. Functional modularity allows finite changes to be made in various components, testing at the component and interface level, and rapid deployment to support a simulation space that is concurrent with the </a:t>
            </a:r>
            <a:r>
              <a:rPr lang="en-US" baseline="0" dirty="0" err="1"/>
              <a:t>battlespace</a:t>
            </a:r>
            <a:r>
              <a:rPr lang="en-US" baseline="0" dirty="0"/>
              <a:t>.</a:t>
            </a:r>
          </a:p>
          <a:p>
            <a:endParaRPr lang="en-US" baseline="0" dirty="0"/>
          </a:p>
          <a:p>
            <a:r>
              <a:rPr lang="en-US" baseline="0" dirty="0"/>
              <a:t>Modularity supports provisioning based on the scenario &amp; participants. In the final build, the exercise load is tailored based on clearance levels and, in the case of the F-35 and the F-16, on the ability of a specific participant to consume countermeasure data in the case of the F-35 and weapons data in the case of the F-16. </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571956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a:t>
            </a:r>
            <a:r>
              <a:rPr lang="en-US" baseline="0" dirty="0"/>
              <a:t> the great things about simulation is that it supplements training in the physical world and provides additional training availability that supports more repetitions and more training cycles. The bad news is that simulation infrastructure has been very heavy weight and has been localized at major home station locations and at national centers of excellence.</a:t>
            </a:r>
          </a:p>
          <a:p>
            <a:endParaRPr lang="en-US" baseline="0" dirty="0"/>
          </a:p>
          <a:p>
            <a:r>
              <a:rPr lang="en-US" baseline="0" dirty="0"/>
              <a:t>In a world, where all the Services are ‘in-motion’ all the time, we need to shift to a model that allows a ‘force in-motion’ to ‘train in-motion’. There are systems that have been designed to support specialized training in-motion but writ-large, we need to shift to a model in which the ‘train in-motion’ component is not separate but an extension of the larger training system that is deliverable in a highly scalable manner generating an ever improving ‘train anywhere, anytime’ environment that can be used to develop skills, maintain proficiency, and conduct partial scale mission rehearsal sessions.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320161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216098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I would like to challenge you to think about this differently</a:t>
            </a: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If we focus our efforts on the business outcome, I truly believe</a:t>
            </a:r>
            <a:r>
              <a:rPr lang="en-US" sz="1200" baseline="0" dirty="0"/>
              <a:t> we will accelerate innovation in the market. </a:t>
            </a:r>
            <a:r>
              <a:rPr lang="en-US" sz="1200" dirty="0"/>
              <a:t>How do we leverage all of this this to save money or, open new market opportunities or avert risk or improve customer satisfaction and loyalty? I think that the true digital journey starts with the courage and conviction to approach this starting from the end state, the business model as opposed to connecting things. How do you want to transform your stakeholders’ or customers’ experiences? How do they want to receive your services or product—as a service for example? And then work backwards to determine how technology can enable these outcomes.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aseline="0" dirty="0"/>
              <a:t>Here are a few examples of global companies that have completely transformed their business models by focusing on outcomes first:</a:t>
            </a:r>
          </a:p>
          <a:p>
            <a:endParaRPr lang="en-US" dirty="0"/>
          </a:p>
          <a:p>
            <a:r>
              <a:rPr lang="en-US" sz="1200" b="1" kern="1200" dirty="0">
                <a:solidFill>
                  <a:schemeClr val="tx1"/>
                </a:solidFill>
                <a:effectLst/>
                <a:latin typeface="+mn-lt"/>
                <a:ea typeface="ＭＳ Ｐゴシック" charset="0"/>
                <a:cs typeface="ＭＳ Ｐゴシック" charset="0"/>
              </a:rPr>
              <a:t>Connectivity</a:t>
            </a:r>
            <a:r>
              <a:rPr lang="en-US" sz="1200" kern="1200" dirty="0">
                <a:solidFill>
                  <a:schemeClr val="tx1"/>
                </a:solidFill>
                <a:effectLst/>
                <a:latin typeface="+mn-lt"/>
                <a:ea typeface="ＭＳ Ｐゴシック" charset="0"/>
                <a:cs typeface="ＭＳ Ｐゴシック" charset="0"/>
              </a:rPr>
              <a:t>  </a:t>
            </a:r>
            <a:r>
              <a:rPr lang="en-US" sz="1200" baseline="0" dirty="0"/>
              <a:t>IoT means you are putting something on secure connectivity. You want long range, low power, with sensors that have 5+year life span. We are working with LoRa to deliver new solutions for our customer and partners that will improve their costs and deliver on their growing connectivity needs.</a:t>
            </a:r>
          </a:p>
          <a:p>
            <a:pPr marL="0" indent="0">
              <a:buNone/>
            </a:pPr>
            <a:endParaRPr lang="en-US" sz="1200" baseline="0" dirty="0"/>
          </a:p>
          <a:p>
            <a:pPr lvl="0"/>
            <a:r>
              <a:rPr lang="en-US" sz="1200" b="1" kern="1200" dirty="0">
                <a:solidFill>
                  <a:schemeClr val="tx1"/>
                </a:solidFill>
                <a:effectLst/>
                <a:latin typeface="+mn-lt"/>
                <a:ea typeface="ＭＳ Ｐゴシック" charset="0"/>
                <a:cs typeface="ＭＳ Ｐゴシック" charset="0"/>
              </a:rPr>
              <a:t>Security</a:t>
            </a:r>
            <a:r>
              <a:rPr lang="en-US" sz="1200" kern="1200" dirty="0">
                <a:solidFill>
                  <a:schemeClr val="tx1"/>
                </a:solidFill>
                <a:effectLst/>
                <a:latin typeface="+mn-lt"/>
                <a:ea typeface="ＭＳ Ｐゴシック" charset="0"/>
                <a:cs typeface="ＭＳ Ｐゴシック" charset="0"/>
              </a:rPr>
              <a:t> </a:t>
            </a:r>
            <a:r>
              <a:rPr lang="en-US" sz="1200" baseline="0" dirty="0"/>
              <a:t>We are embedding security throughout the stack with proactive malware detection at the edge, platform layer security, application layer security; this allows internet level security in secure business grade environment. </a:t>
            </a:r>
            <a:r>
              <a:rPr lang="en-US" sz="1200" kern="1200" dirty="0">
                <a:solidFill>
                  <a:schemeClr val="tx1"/>
                </a:solidFill>
                <a:effectLst/>
                <a:latin typeface="+mn-lt"/>
                <a:ea typeface="ＭＳ Ｐゴシック" charset="0"/>
                <a:cs typeface="ＭＳ Ｐゴシック" charset="0"/>
              </a:rPr>
              <a:t>it’s now about protecting the network, end points, mobile devices, virtual environments, and cloud with integrated defenses.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How about this for innovative…the US Govt partnering with hackers……. the Obama Whitehouse has tapped famed hacker Peiter Zatko (aka “Mudge”) to head up a new project aimed at developing an “underwriters’ lab” for cyber security. </a:t>
            </a:r>
          </a:p>
          <a:p>
            <a:pPr lvl="0"/>
            <a:endParaRPr lang="en-US" sz="1200" baseline="0" dirty="0"/>
          </a:p>
          <a:p>
            <a:pPr>
              <a:defRPr/>
            </a:pPr>
            <a:r>
              <a:rPr lang="en-US" sz="1200" b="1" baseline="0" dirty="0"/>
              <a:t>Software and analytics </a:t>
            </a:r>
          </a:p>
          <a:p>
            <a:pPr>
              <a:defRPr/>
            </a:pPr>
            <a:r>
              <a:rPr lang="en-US" sz="1200" b="1" baseline="0" dirty="0"/>
              <a:t>GM</a:t>
            </a:r>
            <a:r>
              <a:rPr lang="en-US" sz="1200" b="0" baseline="0" dirty="0"/>
              <a:t> was looking to </a:t>
            </a:r>
            <a:r>
              <a:rPr lang="en-US" sz="1200" b="0" dirty="0"/>
              <a:t>transform their business. </a:t>
            </a:r>
            <a:r>
              <a:rPr lang="en-US" sz="1200" dirty="0"/>
              <a:t>GM was challenged with a highly distributed business process across a global supply chain ecosystem of 45,000 partners, involving 500 disparate applications with a total of 500,000 users. Sharing information through this supply chain process was manual via email and spreadsheets, resulting in slow processes, inaccurate information, security risks, ultimately impacting manufacturing product delivery times and quality. Using Cisco’s Services Exchange Platform connecting GM’s distributed business process through a cloud-based identity management SaaS platform, we were able to help them deliver secure access and data exchange, automated business process dashboards, and portals for single-view access throughout the supply chain. This enabled business agility by solving the needs of 90% of GM’s global supply chain that extends to OEMs, Tier 1 and 2 suppliers and partners. </a:t>
            </a:r>
            <a:endParaRPr lang="en-US" sz="1200" b="1" baseline="0" dirty="0"/>
          </a:p>
          <a:p>
            <a:pPr lvl="0"/>
            <a:endParaRPr lang="en-US" sz="1200" kern="1200" dirty="0">
              <a:solidFill>
                <a:schemeClr val="tx1"/>
              </a:solidFill>
              <a:effectLst/>
              <a:latin typeface="+mn-lt"/>
              <a:ea typeface="ＭＳ Ｐゴシック" charset="0"/>
              <a:cs typeface="ＭＳ Ｐゴシック" charset="0"/>
            </a:endParaRPr>
          </a:p>
          <a:p>
            <a:pPr lvl="0"/>
            <a:r>
              <a:rPr lang="en-US" sz="1200" b="1" kern="1200" dirty="0">
                <a:solidFill>
                  <a:schemeClr val="tx1"/>
                </a:solidFill>
                <a:effectLst/>
                <a:latin typeface="+mn-lt"/>
                <a:ea typeface="ＭＳ Ｐゴシック" charset="0"/>
                <a:cs typeface="ＭＳ Ｐゴシック" charset="0"/>
              </a:rPr>
              <a:t>Applications</a:t>
            </a:r>
            <a:r>
              <a:rPr lang="en-US" sz="1200" b="1" kern="1200" baseline="0" dirty="0">
                <a:solidFill>
                  <a:schemeClr val="tx1"/>
                </a:solidFill>
                <a:effectLst/>
                <a:latin typeface="+mn-lt"/>
                <a:ea typeface="ＭＳ Ｐゴシック" charset="0"/>
                <a:cs typeface="ＭＳ Ｐゴシック" charset="0"/>
              </a:rPr>
              <a:t> and Solutions</a:t>
            </a:r>
            <a:r>
              <a:rPr lang="en-US" sz="1200" kern="1200" baseline="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a:t>
            </a:r>
          </a:p>
          <a:p>
            <a:r>
              <a:rPr lang="en-GB" sz="1200" kern="1200" dirty="0">
                <a:solidFill>
                  <a:schemeClr val="tx1"/>
                </a:solidFill>
                <a:effectLst/>
                <a:latin typeface="+mn-lt"/>
                <a:ea typeface="ＭＳ Ｐゴシック" charset="0"/>
                <a:cs typeface="ＭＳ Ｐゴシック" charset="0"/>
              </a:rPr>
              <a:t>A great example coming out of Cisco’s Innovation Center is Azeti Networks—Azeti is a provider of IoT technology across vertical markets and the company specializes in monitoring and managing complex technology infrastructures. What’s really cool about this solution is Azeti is able to </a:t>
            </a:r>
            <a:r>
              <a:rPr lang="en-GB" sz="1200" i="1" kern="1200" dirty="0">
                <a:solidFill>
                  <a:schemeClr val="tx1"/>
                </a:solidFill>
                <a:effectLst/>
                <a:latin typeface="+mn-lt"/>
                <a:ea typeface="ＭＳ Ｐゴシック" charset="0"/>
                <a:cs typeface="ＭＳ Ｐゴシック" charset="0"/>
              </a:rPr>
              <a:t>remotely </a:t>
            </a:r>
            <a:r>
              <a:rPr lang="en-GB" sz="1200" kern="1200" dirty="0">
                <a:solidFill>
                  <a:schemeClr val="tx1"/>
                </a:solidFill>
                <a:effectLst/>
                <a:latin typeface="+mn-lt"/>
                <a:ea typeface="ＭＳ Ｐゴシック" charset="0"/>
                <a:cs typeface="ＭＳ Ｐゴシック" charset="0"/>
              </a:rPr>
              <a:t>manage and monitor physical assets, the operational performance, and their energy consumption. They recently started working with a Digicel, a mobile Service Provider with coverage in the Caribbean and Central America. Digicel wanted to remotely monitor theft of fuel and copper at their sites, but they quickly realized there was value to be had for overall efficiencies</a:t>
            </a:r>
            <a:endParaRPr lang="en-US" sz="1200" kern="1200" dirty="0">
              <a:solidFill>
                <a:schemeClr val="tx1"/>
              </a:solidFill>
              <a:effectLst/>
              <a:latin typeface="+mn-lt"/>
              <a:ea typeface="ＭＳ Ｐゴシック" charset="0"/>
              <a:cs typeface="ＭＳ Ｐゴシック" charset="0"/>
            </a:endParaRPr>
          </a:p>
          <a:p>
            <a:pPr marL="0" lvl="0" indent="0">
              <a:buNone/>
            </a:pPr>
            <a:endParaRPr lang="en-US" sz="1200" kern="1200" dirty="0">
              <a:solidFill>
                <a:schemeClr val="tx1"/>
              </a:solidFill>
              <a:effectLst/>
              <a:latin typeface="+mn-lt"/>
              <a:ea typeface="ＭＳ Ｐゴシック" charset="0"/>
              <a:cs typeface="ＭＳ Ｐゴシック" charset="0"/>
            </a:endParaRPr>
          </a:p>
          <a:p>
            <a:r>
              <a:rPr lang="en-US" sz="1200" b="1" baseline="0" dirty="0"/>
              <a:t>Platforms</a:t>
            </a:r>
            <a:r>
              <a:rPr lang="en-US" sz="1200" baseline="0" dirty="0"/>
              <a:t> –3 years ago platform innovation was around protocol connectivity and now it’s moved to innovation with </a:t>
            </a:r>
            <a:r>
              <a:rPr lang="en-US" sz="1200" b="1" u="sng" baseline="0" dirty="0"/>
              <a:t>AEPs – application enablement platform </a:t>
            </a:r>
            <a:r>
              <a:rPr lang="en-US" sz="1200" baseline="0" dirty="0"/>
              <a:t>that enables the mash up of all those silos that allows for integration of data to extract the intelligence. </a:t>
            </a:r>
            <a:r>
              <a:rPr lang="en-US" sz="1200" kern="1200" dirty="0">
                <a:solidFill>
                  <a:schemeClr val="tx1"/>
                </a:solidFill>
                <a:effectLst/>
                <a:latin typeface="+mn-lt"/>
                <a:ea typeface="ＭＳ Ｐゴシック" charset="0"/>
                <a:cs typeface="ＭＳ Ｐゴシック" charset="0"/>
              </a:rPr>
              <a:t>Today, data is more distributed than ever, being created at the edge of the network, and it’s a trend that will continue. It’s a holistic analytics strategy that encompasses data from the data center, to the cloud, to the edge</a:t>
            </a:r>
            <a:r>
              <a:rPr lang="en-US" sz="1200" kern="1200" baseline="0" dirty="0">
                <a:solidFill>
                  <a:schemeClr val="tx1"/>
                </a:solidFill>
                <a:effectLst/>
                <a:latin typeface="+mn-lt"/>
                <a:ea typeface="ＭＳ Ｐゴシック" charset="0"/>
                <a:cs typeface="ＭＳ Ｐゴシック" charset="0"/>
              </a:rPr>
              <a:t> and </a:t>
            </a:r>
            <a:r>
              <a:rPr lang="en-US" sz="1200" baseline="0" dirty="0"/>
              <a:t>data in motion and data at rest. </a:t>
            </a:r>
            <a:r>
              <a:rPr lang="en-US" sz="1200" kern="1200" dirty="0">
                <a:solidFill>
                  <a:schemeClr val="tx1"/>
                </a:solidFill>
                <a:effectLst/>
                <a:latin typeface="+mn-lt"/>
                <a:ea typeface="ＭＳ Ｐゴシック" charset="0"/>
                <a:cs typeface="ＭＳ Ｐゴシック" charset="0"/>
              </a:rPr>
              <a:t>When we combine traditional data sources with streaming data sources, we get better insights that lead to better decision-making. And what’s more to quickly get those insights into the hands of the people, machines or devices that can take real-time, informed action. </a:t>
            </a:r>
            <a:endParaRPr lang="en-US" sz="1200" baseline="0" dirty="0"/>
          </a:p>
          <a:p>
            <a:endParaRPr lang="en-US" sz="1200" baseline="0"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400" b="0" baseline="0" dirty="0"/>
          </a:p>
          <a:p>
            <a:endParaRPr lang="en-US" dirty="0"/>
          </a:p>
          <a:p>
            <a:pPr lvl="1"/>
            <a:endParaRPr lang="en-US" baseline="0" dirty="0"/>
          </a:p>
        </p:txBody>
      </p:sp>
      <p:sp>
        <p:nvSpPr>
          <p:cNvPr id="4" name="Slide Number Placeholder 3"/>
          <p:cNvSpPr>
            <a:spLocks noGrp="1"/>
          </p:cNvSpPr>
          <p:nvPr>
            <p:ph type="sldNum" sz="quarter" idx="10"/>
          </p:nvPr>
        </p:nvSpPr>
        <p:spPr/>
        <p:txBody>
          <a:bodyPr/>
          <a:lstStyle/>
          <a:p>
            <a:fld id="{567B6F56-350B-4E5B-A84B-F03C933C9AF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068354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the trends we just look at suggest several requirements that must translate from the operational context to the technical solution.</a:t>
            </a:r>
          </a:p>
          <a:p>
            <a:endParaRPr lang="en-US" baseline="0" dirty="0"/>
          </a:p>
          <a:p>
            <a:pPr marL="285750" indent="-285750">
              <a:buFontTx/>
              <a:buChar char="-"/>
            </a:pPr>
            <a:r>
              <a:rPr lang="en-US" b="1" baseline="0" dirty="0"/>
              <a:t>Agility, Concurrency, and Accuracy </a:t>
            </a:r>
            <a:r>
              <a:rPr lang="en-US" baseline="0" dirty="0"/>
              <a:t>attributes drive a data and application centric approach to architecture design and operation</a:t>
            </a:r>
          </a:p>
          <a:p>
            <a:pPr marL="285750" indent="-285750">
              <a:buFontTx/>
              <a:buChar char="-"/>
            </a:pPr>
            <a:r>
              <a:rPr lang="en-US" b="1" baseline="0" dirty="0"/>
              <a:t>Integrated, Dynamic, Multi-Attribute </a:t>
            </a:r>
            <a:r>
              <a:rPr lang="en-US" baseline="0" dirty="0"/>
              <a:t>attributes drive a flexible architecture capable of surging workload at times and places that satisfy the moment, and point of need with a highly converged and virtualized approach to the physical components</a:t>
            </a:r>
          </a:p>
          <a:p>
            <a:pPr marL="285750" indent="-285750">
              <a:buFontTx/>
              <a:buChar char="-"/>
            </a:pPr>
            <a:r>
              <a:rPr lang="en-US" b="1" baseline="0" dirty="0"/>
              <a:t>Scalable, Distributed, and Fidelity</a:t>
            </a:r>
            <a:r>
              <a:rPr lang="en-US" baseline="0" dirty="0"/>
              <a:t> attributes drive an extensible solution capable of operating a scaled levels across a number of endpoint classes from a full motion cockpit to a tablet</a:t>
            </a:r>
          </a:p>
          <a:p>
            <a:pPr marL="285750" indent="-285750">
              <a:buFontTx/>
              <a:buChar char="-"/>
            </a:pPr>
            <a:r>
              <a:rPr lang="en-US" baseline="0" dirty="0"/>
              <a:t>Secure, Segmented Routing, and Clearance Cognitive Delivery attributes drive advanced encryption and route management methods that can be employed across a variety of transport mediums</a:t>
            </a:r>
          </a:p>
          <a:p>
            <a:pPr marL="0" indent="0">
              <a:buFontTx/>
              <a:buNone/>
            </a:pPr>
            <a:endParaRPr lang="en-US" baseline="0" dirty="0"/>
          </a:p>
          <a:p>
            <a:pPr marL="0" indent="0">
              <a:buFontTx/>
              <a:buNone/>
            </a:pPr>
            <a:r>
              <a:rPr lang="en-US" baseline="0" dirty="0"/>
              <a:t>The technical solution, then, shapes up to be a data center and hybrid cloud solution.</a:t>
            </a:r>
          </a:p>
          <a:p>
            <a:pPr marL="0" indent="0">
              <a:buFontTx/>
              <a:buNone/>
            </a:pPr>
            <a:endParaRPr lang="en-US" baseline="0" dirty="0"/>
          </a:p>
          <a:p>
            <a:pPr marL="285750" indent="-285750">
              <a:buFontTx/>
              <a:buChar char="-"/>
            </a:pPr>
            <a:r>
              <a:rPr kumimoji="1" lang="en-US" sz="1600" b="1" kern="1200" dirty="0">
                <a:solidFill>
                  <a:schemeClr val="tx1"/>
                </a:solidFill>
                <a:latin typeface="Arial" charset="0"/>
                <a:ea typeface="+mn-ea"/>
                <a:cs typeface="+mn-cs"/>
              </a:rPr>
              <a:t>Enables Digital Transformation </a:t>
            </a:r>
            <a:r>
              <a:rPr kumimoji="1" lang="en-US" sz="1600" kern="1200" dirty="0">
                <a:solidFill>
                  <a:schemeClr val="tx1"/>
                </a:solidFill>
                <a:latin typeface="Arial" charset="0"/>
                <a:ea typeface="+mn-ea"/>
                <a:cs typeface="+mn-cs"/>
              </a:rPr>
              <a:t>to deliver infrastructure and operational services at the pace and scale of the cloud and continuous </a:t>
            </a:r>
            <a:r>
              <a:rPr kumimoji="1" lang="en-US" sz="1600" kern="1200" dirty="0" err="1">
                <a:solidFill>
                  <a:schemeClr val="tx1"/>
                </a:solidFill>
                <a:latin typeface="Arial" charset="0"/>
                <a:ea typeface="+mn-ea"/>
                <a:cs typeface="+mn-cs"/>
              </a:rPr>
              <a:t>DevOps</a:t>
            </a:r>
            <a:r>
              <a:rPr kumimoji="1" lang="en-US" sz="1600" kern="1200" baseline="0" dirty="0">
                <a:solidFill>
                  <a:schemeClr val="tx1"/>
                </a:solidFill>
                <a:latin typeface="Arial" charset="0"/>
                <a:ea typeface="+mn-ea"/>
                <a:cs typeface="+mn-cs"/>
              </a:rPr>
              <a:t>, which in a tight cycle world, will become a way of life in an open architecture, modular approach to simulation and training </a:t>
            </a:r>
          </a:p>
          <a:p>
            <a:pPr marL="285750" indent="-285750">
              <a:buFontTx/>
              <a:buChar char="-"/>
            </a:pPr>
            <a:r>
              <a:rPr kumimoji="1" lang="en-US" sz="1600" b="1" kern="1200" dirty="0">
                <a:solidFill>
                  <a:schemeClr val="tx1"/>
                </a:solidFill>
                <a:latin typeface="Arial" charset="0"/>
                <a:ea typeface="+mn-ea"/>
                <a:cs typeface="+mn-cs"/>
              </a:rPr>
              <a:t>Achieve Agility and Security</a:t>
            </a:r>
            <a:r>
              <a:rPr kumimoji="1" lang="en-US" sz="1600" b="1" kern="1200" baseline="0" dirty="0">
                <a:solidFill>
                  <a:schemeClr val="tx1"/>
                </a:solidFill>
                <a:latin typeface="Arial" charset="0"/>
                <a:ea typeface="+mn-ea"/>
                <a:cs typeface="+mn-cs"/>
              </a:rPr>
              <a:t> </a:t>
            </a:r>
            <a:r>
              <a:rPr kumimoji="1" lang="en-US" sz="1600" b="0" kern="1200" baseline="0" dirty="0">
                <a:solidFill>
                  <a:schemeClr val="tx1"/>
                </a:solidFill>
                <a:latin typeface="Arial" charset="0"/>
                <a:ea typeface="+mn-ea"/>
                <a:cs typeface="+mn-cs"/>
              </a:rPr>
              <a:t>o</a:t>
            </a:r>
            <a:r>
              <a:rPr kumimoji="1" lang="en-US" sz="1600" kern="1200" dirty="0">
                <a:solidFill>
                  <a:schemeClr val="tx1"/>
                </a:solidFill>
                <a:latin typeface="Arial" charset="0"/>
                <a:ea typeface="+mn-ea"/>
                <a:cs typeface="+mn-cs"/>
              </a:rPr>
              <a:t>ffering self-service, on-demand infrastructure that combines security of a data center with the agility of a cloud</a:t>
            </a:r>
          </a:p>
          <a:p>
            <a:pPr marL="285750" indent="-285750">
              <a:buFontTx/>
              <a:buChar char="-"/>
            </a:pPr>
            <a:r>
              <a:rPr kumimoji="1" lang="en-US" sz="1600" b="1" kern="1200" dirty="0">
                <a:solidFill>
                  <a:schemeClr val="tx1"/>
                </a:solidFill>
                <a:latin typeface="Arial" charset="0"/>
                <a:ea typeface="+mn-ea"/>
                <a:cs typeface="+mn-cs"/>
              </a:rPr>
              <a:t>Increase Application Performance</a:t>
            </a:r>
            <a:r>
              <a:rPr kumimoji="1" lang="en-US" sz="1600" b="1" kern="1200" baseline="0" dirty="0">
                <a:solidFill>
                  <a:schemeClr val="tx1"/>
                </a:solidFill>
                <a:latin typeface="Arial" charset="0"/>
                <a:ea typeface="+mn-ea"/>
                <a:cs typeface="+mn-cs"/>
              </a:rPr>
              <a:t> </a:t>
            </a:r>
            <a:r>
              <a:rPr kumimoji="1" lang="en-US" sz="1600" kern="1200" baseline="0" dirty="0">
                <a:solidFill>
                  <a:schemeClr val="tx1"/>
                </a:solidFill>
                <a:latin typeface="Arial" charset="0"/>
                <a:ea typeface="+mn-ea"/>
                <a:cs typeface="+mn-cs"/>
              </a:rPr>
              <a:t>that u</a:t>
            </a:r>
            <a:r>
              <a:rPr kumimoji="1" lang="en-US" sz="1600" kern="1200" dirty="0">
                <a:solidFill>
                  <a:schemeClr val="tx1"/>
                </a:solidFill>
                <a:latin typeface="Arial" charset="0"/>
                <a:ea typeface="+mn-ea"/>
                <a:cs typeface="+mn-cs"/>
              </a:rPr>
              <a:t>ses best-in-class networking, compute, storage, analytics, and converged stacks for on-premise and hybrid cloud locations</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42629391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61278"/>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73710"/>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4B379007-3CEF-4999-9575-9265BBDC2C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2031932-0F8C-4D3C-BF27-7C1E904EA4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sp>
        <p:nvSpPr>
          <p:cNvPr id="17" name="Rectangle 16">
            <a:extLst>
              <a:ext uri="{FF2B5EF4-FFF2-40B4-BE49-F238E27FC236}">
                <a16:creationId xmlns:a16="http://schemas.microsoft.com/office/drawing/2014/main" id="{2C4395B9-3438-4D52-AA0E-A1C8284808C1}"/>
              </a:ext>
            </a:extLst>
          </p:cNvPr>
          <p:cNvSpPr/>
          <p:nvPr userDrawn="1"/>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18" name="Rectangle 17">
            <a:extLst>
              <a:ext uri="{FF2B5EF4-FFF2-40B4-BE49-F238E27FC236}">
                <a16:creationId xmlns:a16="http://schemas.microsoft.com/office/drawing/2014/main" id="{F5FD8482-FA2F-4072-A1B0-FD8595D2ACEF}"/>
              </a:ext>
            </a:extLst>
          </p:cNvPr>
          <p:cNvSpPr/>
          <p:nvPr userDrawn="1"/>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19" name="Picture 18" descr="A picture containing drawing&#10;&#10;Description automatically generated">
            <a:extLst>
              <a:ext uri="{FF2B5EF4-FFF2-40B4-BE49-F238E27FC236}">
                <a16:creationId xmlns:a16="http://schemas.microsoft.com/office/drawing/2014/main" id="{63872E8C-E612-4F98-A383-2C302FCFB29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0" name="Picture 19" descr="A close up of a logo&#10;&#10;Description automatically generated">
            <a:extLst>
              <a:ext uri="{FF2B5EF4-FFF2-40B4-BE49-F238E27FC236}">
                <a16:creationId xmlns:a16="http://schemas.microsoft.com/office/drawing/2014/main" id="{D5DD332D-FF4C-4A68-89DC-F15B1BDDFA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DB320082-047F-4CBB-8F7F-227E13315F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2" name="Rectangle 21">
            <a:extLst>
              <a:ext uri="{FF2B5EF4-FFF2-40B4-BE49-F238E27FC236}">
                <a16:creationId xmlns:a16="http://schemas.microsoft.com/office/drawing/2014/main" id="{0DC56AFC-0C39-420A-ABCF-1332E38BC495}"/>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29" name="Picture 28" descr="A picture containing drawing&#10;&#10;Description automatically generated">
            <a:extLst>
              <a:ext uri="{FF2B5EF4-FFF2-40B4-BE49-F238E27FC236}">
                <a16:creationId xmlns:a16="http://schemas.microsoft.com/office/drawing/2014/main" id="{3F46B94F-5FF5-44CB-A409-F5A30F5494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0" name="Rectangle 29">
            <a:extLst>
              <a:ext uri="{FF2B5EF4-FFF2-40B4-BE49-F238E27FC236}">
                <a16:creationId xmlns:a16="http://schemas.microsoft.com/office/drawing/2014/main" id="{42A8BD8F-225A-472C-8D96-E5C494DA2AFE}"/>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1" name="Rectangle 30">
            <a:extLst>
              <a:ext uri="{FF2B5EF4-FFF2-40B4-BE49-F238E27FC236}">
                <a16:creationId xmlns:a16="http://schemas.microsoft.com/office/drawing/2014/main" id="{404C0F9B-CB79-4C28-8179-9F52B9498E09}"/>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pic>
        <p:nvPicPr>
          <p:cNvPr id="7" name="Picture 6">
            <a:extLst>
              <a:ext uri="{FF2B5EF4-FFF2-40B4-BE49-F238E27FC236}">
                <a16:creationId xmlns:a16="http://schemas.microsoft.com/office/drawing/2014/main" id="{3464FB08-3377-BC46-A43E-CA75C9B331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060"/>
            <a:ext cx="12192000" cy="13594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32521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16401" y="1797051"/>
            <a:ext cx="11036459" cy="4224280"/>
          </a:xfrm>
          <a:prstGeom prst="rect">
            <a:avLst/>
          </a:prstGeom>
        </p:spPr>
        <p:txBody>
          <a:bodyPr lIns="91420" tIns="45710" rIns="91420" bIns="45710">
            <a:noAutofit/>
          </a:bodyPr>
          <a:lstStyle>
            <a:lvl1pPr marL="374561" indent="-298382">
              <a:lnSpc>
                <a:spcPct val="95000"/>
              </a:lnSpc>
              <a:spcBef>
                <a:spcPts val="1480"/>
              </a:spcBef>
              <a:buClr>
                <a:schemeClr val="tx2"/>
              </a:buClr>
              <a:buSzPct val="80000"/>
              <a:buFont typeface="Arial"/>
              <a:buChar char="•"/>
              <a:defRPr sz="2667" b="0" i="0">
                <a:solidFill>
                  <a:schemeClr val="tx2"/>
                </a:solidFill>
                <a:latin typeface="+mn-lt"/>
                <a:cs typeface="CiscoSans ExtraLight"/>
              </a:defRPr>
            </a:lvl1pPr>
            <a:lvl2pPr marL="677176" indent="-287799">
              <a:lnSpc>
                <a:spcPct val="95000"/>
              </a:lnSpc>
              <a:spcBef>
                <a:spcPts val="600"/>
              </a:spcBef>
              <a:buClr>
                <a:schemeClr val="tx2"/>
              </a:buClr>
              <a:buSzPct val="80000"/>
              <a:buFont typeface="Arial"/>
              <a:buChar char="•"/>
              <a:defRPr sz="2400" b="0" i="0">
                <a:solidFill>
                  <a:schemeClr val="tx2"/>
                </a:solidFill>
                <a:latin typeface="+mn-lt"/>
                <a:cs typeface="CiscoSans ExtraLight"/>
              </a:defRPr>
            </a:lvl2pPr>
            <a:lvl3pPr marL="996719" indent="-228548">
              <a:buClr>
                <a:schemeClr val="tx2"/>
              </a:buClr>
              <a:buSzPct val="80000"/>
              <a:buFont typeface="Arial"/>
              <a:buChar char="•"/>
              <a:defRPr sz="2133" b="0" i="0">
                <a:solidFill>
                  <a:schemeClr val="tx2"/>
                </a:solidFill>
                <a:latin typeface="+mn-lt"/>
                <a:cs typeface="CiscoSans ExtraLight"/>
              </a:defRPr>
            </a:lvl3pPr>
            <a:lvl4pPr marL="1214683" indent="-228548">
              <a:buClr>
                <a:schemeClr val="tx2"/>
              </a:buClr>
              <a:buSzPct val="80000"/>
              <a:buFont typeface="Arial"/>
              <a:buChar char="•"/>
              <a:defRPr sz="1867" b="0" i="0">
                <a:solidFill>
                  <a:schemeClr val="tx2"/>
                </a:solidFill>
                <a:latin typeface="+mn-lt"/>
                <a:cs typeface="CiscoSans ExtraLight"/>
              </a:defRPr>
            </a:lvl4pPr>
            <a:lvl5pPr marL="1443231" indent="-224314">
              <a:buClr>
                <a:schemeClr val="tx2"/>
              </a:buClr>
              <a:buSzPct val="80000"/>
              <a:buFont typeface="Arial"/>
              <a:buChar char="•"/>
              <a:defRPr sz="1600" b="0" i="0">
                <a:solidFill>
                  <a:schemeClr val="tx2"/>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389523120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g"/><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701A78B9-C73E-4070-A4C5-C34413AE282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28380" y="6424460"/>
            <a:ext cx="432502" cy="432502"/>
          </a:xfrm>
          <a:prstGeom prst="rect">
            <a:avLst/>
          </a:prstGeom>
        </p:spPr>
      </p:pic>
      <p:pic>
        <p:nvPicPr>
          <p:cNvPr id="13" name="Picture 12">
            <a:extLst>
              <a:ext uri="{FF2B5EF4-FFF2-40B4-BE49-F238E27FC236}">
                <a16:creationId xmlns:a16="http://schemas.microsoft.com/office/drawing/2014/main" id="{636A3509-C5D1-4A4A-8F5E-05802DD6D74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 t="19641" r="-12" b="27970"/>
          <a:stretch/>
        </p:blipFill>
        <p:spPr>
          <a:xfrm>
            <a:off x="0" y="-3538"/>
            <a:ext cx="12192000" cy="709148"/>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05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pic>
        <p:nvPicPr>
          <p:cNvPr id="14" name="Picture 13" descr="A close up of a logo&#10;&#10;Description automatically generated">
            <a:extLst>
              <a:ext uri="{FF2B5EF4-FFF2-40B4-BE49-F238E27FC236}">
                <a16:creationId xmlns:a16="http://schemas.microsoft.com/office/drawing/2014/main" id="{483D57CF-73A1-401A-8FC9-0F32488DB07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673765" y="6346473"/>
            <a:ext cx="513560" cy="509452"/>
          </a:xfrm>
          <a:prstGeom prst="rect">
            <a:avLst/>
          </a:prstGeom>
        </p:spPr>
      </p:pic>
      <p:sp>
        <p:nvSpPr>
          <p:cNvPr id="16" name="Rectangle 15">
            <a:extLst>
              <a:ext uri="{FF2B5EF4-FFF2-40B4-BE49-F238E27FC236}">
                <a16:creationId xmlns:a16="http://schemas.microsoft.com/office/drawing/2014/main" id="{6BD06251-1BC3-40F2-A89B-52AB13928670}"/>
              </a:ext>
            </a:extLst>
          </p:cNvPr>
          <p:cNvSpPr/>
          <p:nvPr/>
        </p:nvSpPr>
        <p:spPr>
          <a:xfrm>
            <a:off x="343544" y="6517601"/>
            <a:ext cx="721672" cy="246221"/>
          </a:xfrm>
          <a:prstGeom prst="rect">
            <a:avLst/>
          </a:prstGeom>
        </p:spPr>
        <p:txBody>
          <a:bodyPr wrap="none">
            <a:spAutoFit/>
          </a:bodyPr>
          <a:lstStyle/>
          <a:p>
            <a:r>
              <a:rPr lang="en-US" sz="1000" b="1" dirty="0">
                <a:latin typeface="Arial"/>
                <a:cs typeface="Arial"/>
              </a:rPr>
              <a:t>@IITSEC</a:t>
            </a:r>
          </a:p>
        </p:txBody>
      </p:sp>
      <p:sp>
        <p:nvSpPr>
          <p:cNvPr id="20" name="Rectangle 19">
            <a:extLst>
              <a:ext uri="{FF2B5EF4-FFF2-40B4-BE49-F238E27FC236}">
                <a16:creationId xmlns:a16="http://schemas.microsoft.com/office/drawing/2014/main" id="{45484E58-ABBB-4B30-B8E2-352FA0A21571}"/>
              </a:ext>
            </a:extLst>
          </p:cNvPr>
          <p:cNvSpPr/>
          <p:nvPr/>
        </p:nvSpPr>
        <p:spPr>
          <a:xfrm>
            <a:off x="1414053" y="6517601"/>
            <a:ext cx="910827" cy="246221"/>
          </a:xfrm>
          <a:prstGeom prst="rect">
            <a:avLst/>
          </a:prstGeom>
        </p:spPr>
        <p:txBody>
          <a:bodyPr wrap="none">
            <a:spAutoFit/>
          </a:bodyPr>
          <a:lstStyle/>
          <a:p>
            <a:r>
              <a:rPr lang="en-US" sz="1000" b="1" dirty="0" err="1">
                <a:latin typeface="Arial"/>
                <a:cs typeface="Arial"/>
              </a:rPr>
              <a:t>NTSAToday</a:t>
            </a:r>
            <a:endParaRPr lang="en-US" sz="1000" b="1" dirty="0">
              <a:latin typeface="Arial"/>
              <a:cs typeface="Arial"/>
            </a:endParaRPr>
          </a:p>
        </p:txBody>
      </p:sp>
      <p:pic>
        <p:nvPicPr>
          <p:cNvPr id="22" name="Picture 21" descr="A picture containing drawing&#10;&#10;Description automatically generated">
            <a:extLst>
              <a:ext uri="{FF2B5EF4-FFF2-40B4-BE49-F238E27FC236}">
                <a16:creationId xmlns:a16="http://schemas.microsoft.com/office/drawing/2014/main" id="{76540D9C-E06C-4EC3-AA81-260B85128D2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158588" y="6424460"/>
            <a:ext cx="432502" cy="432502"/>
          </a:xfrm>
          <a:prstGeom prst="rect">
            <a:avLst/>
          </a:prstGeom>
        </p:spPr>
      </p:pic>
      <p:pic>
        <p:nvPicPr>
          <p:cNvPr id="24" name="Picture 23" descr="A close up of a logo&#10;&#10;Description automatically generated">
            <a:extLst>
              <a:ext uri="{FF2B5EF4-FFF2-40B4-BE49-F238E27FC236}">
                <a16:creationId xmlns:a16="http://schemas.microsoft.com/office/drawing/2014/main" id="{76FF2DD8-7670-46A4-B366-4234A3CF8AA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424460"/>
            <a:ext cx="432502" cy="432502"/>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0E09BAE8-4659-4799-A4FF-9D4E33289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52485" y="6424460"/>
            <a:ext cx="432502" cy="432502"/>
          </a:xfrm>
          <a:prstGeom prst="rect">
            <a:avLst/>
          </a:prstGeom>
        </p:spPr>
      </p:pic>
      <p:sp>
        <p:nvSpPr>
          <p:cNvPr id="29" name="Rectangle 28">
            <a:extLst>
              <a:ext uri="{FF2B5EF4-FFF2-40B4-BE49-F238E27FC236}">
                <a16:creationId xmlns:a16="http://schemas.microsoft.com/office/drawing/2014/main" id="{8009ACD0-4D88-4359-86E9-CF28737EB020}"/>
              </a:ext>
            </a:extLst>
          </p:cNvPr>
          <p:cNvSpPr/>
          <p:nvPr userDrawn="1"/>
        </p:nvSpPr>
        <p:spPr>
          <a:xfrm>
            <a:off x="2559409" y="6517601"/>
            <a:ext cx="596638" cy="246221"/>
          </a:xfrm>
          <a:prstGeom prst="rect">
            <a:avLst/>
          </a:prstGeom>
        </p:spPr>
        <p:txBody>
          <a:bodyPr wrap="none">
            <a:spAutoFit/>
          </a:bodyPr>
          <a:lstStyle/>
          <a:p>
            <a:r>
              <a:rPr lang="en-US" sz="1000" b="1" dirty="0">
                <a:latin typeface="Arial"/>
                <a:cs typeface="Arial"/>
              </a:rPr>
              <a:t>IITSEC</a:t>
            </a:r>
          </a:p>
        </p:txBody>
      </p:sp>
      <p:pic>
        <p:nvPicPr>
          <p:cNvPr id="31" name="Picture 30" descr="A picture containing drawing&#10;&#10;Description automatically generated">
            <a:extLst>
              <a:ext uri="{FF2B5EF4-FFF2-40B4-BE49-F238E27FC236}">
                <a16:creationId xmlns:a16="http://schemas.microsoft.com/office/drawing/2014/main" id="{392EA6D8-594E-41B9-AC38-716F530F796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74347" y="6424460"/>
            <a:ext cx="429768" cy="429768"/>
          </a:xfrm>
          <a:prstGeom prst="rect">
            <a:avLst/>
          </a:prstGeom>
        </p:spPr>
      </p:pic>
      <p:sp>
        <p:nvSpPr>
          <p:cNvPr id="34" name="Rectangle 33">
            <a:extLst>
              <a:ext uri="{FF2B5EF4-FFF2-40B4-BE49-F238E27FC236}">
                <a16:creationId xmlns:a16="http://schemas.microsoft.com/office/drawing/2014/main" id="{4FDF2EBC-E8B9-4815-AAB1-50BBC616AFD1}"/>
              </a:ext>
            </a:extLst>
          </p:cNvPr>
          <p:cNvSpPr/>
          <p:nvPr userDrawn="1"/>
        </p:nvSpPr>
        <p:spPr>
          <a:xfrm>
            <a:off x="3543451" y="6523577"/>
            <a:ext cx="596638" cy="246221"/>
          </a:xfrm>
          <a:prstGeom prst="rect">
            <a:avLst/>
          </a:prstGeom>
        </p:spPr>
        <p:txBody>
          <a:bodyPr wrap="none">
            <a:spAutoFit/>
          </a:bodyPr>
          <a:lstStyle/>
          <a:p>
            <a:r>
              <a:rPr lang="en-US" sz="1000" b="1" dirty="0">
                <a:latin typeface="Arial"/>
                <a:cs typeface="Arial"/>
              </a:rPr>
              <a:t>IITSEC</a:t>
            </a:r>
          </a:p>
        </p:txBody>
      </p:sp>
      <p:sp>
        <p:nvSpPr>
          <p:cNvPr id="35" name="Rectangle 34">
            <a:extLst>
              <a:ext uri="{FF2B5EF4-FFF2-40B4-BE49-F238E27FC236}">
                <a16:creationId xmlns:a16="http://schemas.microsoft.com/office/drawing/2014/main" id="{96BD85D3-C06A-47C3-B17D-AA7671CEC5C0}"/>
              </a:ext>
            </a:extLst>
          </p:cNvPr>
          <p:cNvSpPr/>
          <p:nvPr userDrawn="1"/>
        </p:nvSpPr>
        <p:spPr>
          <a:xfrm>
            <a:off x="4519789" y="6523577"/>
            <a:ext cx="596638" cy="246221"/>
          </a:xfrm>
          <a:prstGeom prst="rect">
            <a:avLst/>
          </a:prstGeom>
        </p:spPr>
        <p:txBody>
          <a:bodyPr wrap="none">
            <a:spAutoFit/>
          </a:bodyPr>
          <a:lstStyle/>
          <a:p>
            <a:r>
              <a:rPr lang="en-US" sz="1000" b="1" dirty="0">
                <a:latin typeface="Arial"/>
                <a:cs typeface="Arial"/>
              </a:rPr>
              <a:t>IITSEC</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7.tiff"/><Relationship Id="rId4" Type="http://schemas.openxmlformats.org/officeDocument/2006/relationships/image" Target="../media/image4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9.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tiff"/><Relationship Id="rId7" Type="http://schemas.openxmlformats.org/officeDocument/2006/relationships/image" Target="../media/image64.tiff"/><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3.tiff"/><Relationship Id="rId5" Type="http://schemas.openxmlformats.org/officeDocument/2006/relationships/image" Target="../media/image62.tiff"/><Relationship Id="rId10" Type="http://schemas.openxmlformats.org/officeDocument/2006/relationships/image" Target="../media/image67.tiff"/><Relationship Id="rId4" Type="http://schemas.openxmlformats.org/officeDocument/2006/relationships/image" Target="../media/image61.tiff"/><Relationship Id="rId9" Type="http://schemas.openxmlformats.org/officeDocument/2006/relationships/image" Target="../media/image6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70.emf"/><Relationship Id="rId4" Type="http://schemas.openxmlformats.org/officeDocument/2006/relationships/image" Target="../media/image6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hyperlink" Target="mailto:chulouis@cisco.com" TargetMode="Externa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FF518F6-CB15-B541-9AD7-8928BF129BDA}"/>
              </a:ext>
            </a:extLst>
          </p:cNvPr>
          <p:cNvSpPr>
            <a:spLocks noGrp="1"/>
          </p:cNvSpPr>
          <p:nvPr>
            <p:ph type="body" sz="quarter" idx="10"/>
          </p:nvPr>
        </p:nvSpPr>
        <p:spPr>
          <a:xfrm>
            <a:off x="871093" y="2003309"/>
            <a:ext cx="10449813" cy="1229411"/>
          </a:xfrm>
        </p:spPr>
        <p:txBody>
          <a:bodyPr/>
          <a:lstStyle/>
          <a:p>
            <a:r>
              <a:rPr lang="en-US" dirty="0">
                <a:solidFill>
                  <a:schemeClr val="tx1"/>
                </a:solidFill>
              </a:rPr>
              <a:t>A Functional Approach to Distributed Network Architectures for LVC</a:t>
            </a:r>
          </a:p>
        </p:txBody>
      </p:sp>
      <p:sp>
        <p:nvSpPr>
          <p:cNvPr id="11" name="Text Placeholder 9">
            <a:extLst>
              <a:ext uri="{FF2B5EF4-FFF2-40B4-BE49-F238E27FC236}">
                <a16:creationId xmlns:a16="http://schemas.microsoft.com/office/drawing/2014/main" id="{F00526C0-7BA7-274A-924E-D9725EBE35A0}"/>
              </a:ext>
            </a:extLst>
          </p:cNvPr>
          <p:cNvSpPr>
            <a:spLocks noGrp="1"/>
          </p:cNvSpPr>
          <p:nvPr>
            <p:ph type="body" sz="quarter" idx="11"/>
          </p:nvPr>
        </p:nvSpPr>
        <p:spPr>
          <a:xfrm>
            <a:off x="1623862" y="3761895"/>
            <a:ext cx="8478838" cy="1934127"/>
          </a:xfrm>
        </p:spPr>
        <p:txBody>
          <a:bodyPr/>
          <a:lstStyle/>
          <a:p>
            <a:endParaRPr lang="en-US" dirty="0">
              <a:solidFill>
                <a:schemeClr val="tx1">
                  <a:lumMod val="75000"/>
                  <a:lumOff val="25000"/>
                </a:schemeClr>
              </a:solidFill>
            </a:endParaRPr>
          </a:p>
          <a:p>
            <a:r>
              <a:rPr lang="en-US" dirty="0">
                <a:solidFill>
                  <a:schemeClr val="tx1">
                    <a:lumMod val="75000"/>
                    <a:lumOff val="25000"/>
                  </a:schemeClr>
                </a:solidFill>
              </a:rPr>
              <a:t>Chuck Louisell, Ph.D., P.E.</a:t>
            </a:r>
          </a:p>
        </p:txBody>
      </p:sp>
      <p:pic>
        <p:nvPicPr>
          <p:cNvPr id="12" name="Picture 11">
            <a:extLst>
              <a:ext uri="{FF2B5EF4-FFF2-40B4-BE49-F238E27FC236}">
                <a16:creationId xmlns:a16="http://schemas.microsoft.com/office/drawing/2014/main" id="{10A5E57B-AF51-FA46-B385-790460E1FC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0473" y="5265026"/>
            <a:ext cx="2017620" cy="1076064"/>
          </a:xfrm>
          <a:prstGeom prst="rect">
            <a:avLst/>
          </a:prstGeom>
          <a:ln>
            <a:solidFill>
              <a:schemeClr val="bg1">
                <a:lumMod val="50000"/>
              </a:schemeClr>
            </a:solidFill>
          </a:ln>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96" y="0"/>
            <a:ext cx="10817412" cy="795130"/>
          </a:xfrm>
        </p:spPr>
        <p:txBody>
          <a:bodyPr/>
          <a:lstStyle/>
          <a:p>
            <a:r>
              <a:rPr lang="en-US" dirty="0"/>
              <a:t>Platform Agnostic Data &amp; Apps</a:t>
            </a:r>
          </a:p>
        </p:txBody>
      </p:sp>
      <p:sp>
        <p:nvSpPr>
          <p:cNvPr id="75" name="Rectangle 74"/>
          <p:cNvSpPr/>
          <p:nvPr/>
        </p:nvSpPr>
        <p:spPr>
          <a:xfrm>
            <a:off x="275630" y="874098"/>
            <a:ext cx="6931994" cy="550920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latin typeface="Arial" charset="0"/>
                <a:ea typeface="Arial" charset="0"/>
                <a:cs typeface="Arial" charset="0"/>
              </a:rPr>
              <a:t>Simulation &amp; training take cues from gaming:</a:t>
            </a:r>
          </a:p>
          <a:p>
            <a:pPr marL="0" marR="0" lvl="0" indent="0"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latin typeface="Arial" charset="0"/>
                <a:ea typeface="Arial" charset="0"/>
                <a:cs typeface="Arial" charset="0"/>
              </a:rPr>
              <a:t> </a:t>
            </a: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Exploiting realistic scenes, features, and adversary entity behaviors to create a ‘fully engaging’ sessions</a:t>
            </a: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Employing automatic ‘level of difficulty’ escalation to ensure adversary entities put ‘the right challenge’ in front of ‘the right participant’ at ‘the right time’</a:t>
            </a:r>
          </a:p>
          <a:p>
            <a:pPr marL="342900" marR="0" lvl="0" indent="-342900" defTabSz="914400" eaLnBrk="1" fontAlgn="auto" latinLnBrk="0" hangingPunct="1">
              <a:lnSpc>
                <a:spcPct val="100000"/>
              </a:lnSpc>
              <a:spcBef>
                <a:spcPts val="0"/>
              </a:spcBef>
              <a:spcAft>
                <a:spcPts val="0"/>
              </a:spcAft>
              <a:buClrTx/>
              <a:buSzTx/>
              <a:buFont typeface="Arial"/>
              <a:buChar char="•"/>
              <a:tabLst/>
              <a:defRPr/>
            </a:pPr>
            <a:endParaRPr lang="en-US" sz="2200" kern="0" dirty="0">
              <a:solidFill>
                <a:sysClr val="windowText" lastClr="000000"/>
              </a:solidFill>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latin typeface="Arial" charset="0"/>
                <a:ea typeface="Arial" charset="0"/>
                <a:cs typeface="Arial" charset="0"/>
              </a:rPr>
              <a:t>The Full-Spectrum LVC environment evolves to:</a:t>
            </a:r>
          </a:p>
          <a:p>
            <a:pPr marL="0" marR="0" lvl="0" indent="0" defTabSz="914400" eaLnBrk="1" fontAlgn="auto" latinLnBrk="0" hangingPunct="1">
              <a:lnSpc>
                <a:spcPct val="100000"/>
              </a:lnSpc>
              <a:spcBef>
                <a:spcPts val="0"/>
              </a:spcBef>
              <a:spcAft>
                <a:spcPts val="0"/>
              </a:spcAft>
              <a:buClrTx/>
              <a:buSzTx/>
              <a:buFontTx/>
              <a:buNone/>
              <a:tabLst/>
              <a:defRPr/>
            </a:pPr>
            <a:endParaRPr lang="en-US" sz="2200" kern="0" dirty="0">
              <a:solidFill>
                <a:sysClr val="windowText" lastClr="000000"/>
              </a:solidFill>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Incorporate a wide range of simulator classes to include Virtual &amp; Augmented Reality environments</a:t>
            </a: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Reduce the cost of delivering the right training at the right time by creating a scenario, not equipment-driven inclusion model</a:t>
            </a:r>
          </a:p>
        </p:txBody>
      </p:sp>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374787" y="3841294"/>
            <a:ext cx="4261569" cy="2402375"/>
          </a:xfrm>
          <a:prstGeom prst="rect">
            <a:avLst/>
          </a:prstGeom>
          <a:noFill/>
          <a:ln>
            <a:solidFill>
              <a:schemeClr val="tx1"/>
            </a:solidFill>
          </a:ln>
        </p:spPr>
      </p:pic>
      <p:sp>
        <p:nvSpPr>
          <p:cNvPr id="30" name="Down Arrow 29"/>
          <p:cNvSpPr/>
          <p:nvPr/>
        </p:nvSpPr>
        <p:spPr>
          <a:xfrm>
            <a:off x="9006056" y="3270134"/>
            <a:ext cx="999031" cy="869687"/>
          </a:xfrm>
          <a:prstGeom prst="downArrow">
            <a:avLst/>
          </a:prstGeom>
          <a:gradFill flip="none" rotWithShape="1">
            <a:gsLst>
              <a:gs pos="0">
                <a:srgbClr val="36A4D7"/>
              </a:gs>
              <a:gs pos="100000">
                <a:srgbClr val="FFFFFF"/>
              </a:gs>
            </a:gsLst>
            <a:lin ang="162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 name="Picture 5"/>
          <p:cNvPicPr>
            <a:picLocks noChangeAspect="1"/>
          </p:cNvPicPr>
          <p:nvPr/>
        </p:nvPicPr>
        <p:blipFill>
          <a:blip r:embed="rId4"/>
          <a:stretch>
            <a:fillRect/>
          </a:stretch>
        </p:blipFill>
        <p:spPr>
          <a:xfrm>
            <a:off x="7357030" y="1052479"/>
            <a:ext cx="4297082" cy="2457554"/>
          </a:xfrm>
          <a:prstGeom prst="rect">
            <a:avLst/>
          </a:prstGeom>
          <a:ln>
            <a:solidFill>
              <a:schemeClr val="tx1"/>
            </a:solidFill>
          </a:ln>
        </p:spPr>
      </p:pic>
      <p:sp>
        <p:nvSpPr>
          <p:cNvPr id="7" name="Slide Number Placeholder 2">
            <a:extLst>
              <a:ext uri="{FF2B5EF4-FFF2-40B4-BE49-F238E27FC236}">
                <a16:creationId xmlns:a16="http://schemas.microsoft.com/office/drawing/2014/main" id="{C93787E2-A912-C449-AE8B-1E356ED5E425}"/>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z="1600" smtClean="0"/>
              <a:pPr>
                <a:defRPr/>
              </a:pPr>
              <a:t>10</a:t>
            </a:fld>
            <a:endParaRPr lang="en-US" sz="1600" dirty="0"/>
          </a:p>
        </p:txBody>
      </p:sp>
    </p:spTree>
    <p:extLst>
      <p:ext uri="{BB962C8B-B14F-4D97-AF65-F5344CB8AC3E}">
        <p14:creationId xmlns:p14="http://schemas.microsoft.com/office/powerpoint/2010/main" val="122265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15"/>
          <p:cNvSpPr>
            <a:spLocks noGrp="1" noChangeArrowheads="1"/>
          </p:cNvSpPr>
          <p:nvPr>
            <p:ph type="title"/>
          </p:nvPr>
        </p:nvSpPr>
        <p:spPr>
          <a:xfrm>
            <a:off x="12543" y="-35018"/>
            <a:ext cx="12189631" cy="975783"/>
          </a:xfrm>
        </p:spPr>
        <p:txBody>
          <a:bodyPr/>
          <a:lstStyle/>
          <a:p>
            <a:r>
              <a:rPr lang="en-US" sz="2400" dirty="0"/>
              <a:t>Exponential Growth in Data</a:t>
            </a:r>
          </a:p>
        </p:txBody>
      </p:sp>
      <p:pic>
        <p:nvPicPr>
          <p:cNvPr id="45" name="Picture 5" descr="C:\Users\ambraun\Downloads\Backgrounds 16x9\6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1482359" y="1211091"/>
            <a:ext cx="9192895" cy="4267200"/>
          </a:xfrm>
          <a:prstGeom prst="rect">
            <a:avLst/>
          </a:prstGeom>
          <a:noFill/>
          <a:ln>
            <a:solidFill>
              <a:schemeClr val="tx2">
                <a:lumMod val="50000"/>
              </a:schemeClr>
            </a:solidFill>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476246" y="1299358"/>
            <a:ext cx="9193679" cy="338554"/>
          </a:xfrm>
          <a:prstGeom prst="rect">
            <a:avLst/>
          </a:prstGeom>
          <a:noFill/>
        </p:spPr>
        <p:txBody>
          <a:bodyPr wrap="square" rtlCol="0">
            <a:spAutoFit/>
          </a:bodyPr>
          <a:lstStyle/>
          <a:p>
            <a:pPr algn="ct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p>
        </p:txBody>
      </p:sp>
      <p:sp>
        <p:nvSpPr>
          <p:cNvPr id="33" name="TextBox 32"/>
          <p:cNvSpPr txBox="1"/>
          <p:nvPr/>
        </p:nvSpPr>
        <p:spPr>
          <a:xfrm>
            <a:off x="1476246" y="1701067"/>
            <a:ext cx="9193679" cy="338554"/>
          </a:xfrm>
          <a:prstGeom prst="rect">
            <a:avLst/>
          </a:prstGeom>
          <a:noFill/>
        </p:spPr>
        <p:txBody>
          <a:bodyPr wrap="square" rtlCol="0">
            <a:spAutoFit/>
          </a:bodyPr>
          <a:lstStyle/>
          <a:p>
            <a:pPr algn="ct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endParaRPr lang="en-US" sz="1600" dirty="0">
              <a:solidFill>
                <a:srgbClr val="FFFF00"/>
              </a:solidFill>
            </a:endParaRPr>
          </a:p>
        </p:txBody>
      </p:sp>
      <p:sp>
        <p:nvSpPr>
          <p:cNvPr id="34" name="Rectangle 15"/>
          <p:cNvSpPr txBox="1">
            <a:spLocks noChangeArrowheads="1"/>
          </p:cNvSpPr>
          <p:nvPr/>
        </p:nvSpPr>
        <p:spPr bwMode="auto">
          <a:xfrm>
            <a:off x="11349" y="5584503"/>
            <a:ext cx="12189631"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1" algn="ctr"/>
            <a:r>
              <a:rPr lang="en-US" sz="2400" i="1" dirty="0">
                <a:solidFill>
                  <a:schemeClr val="tx1"/>
                </a:solidFill>
                <a:latin typeface="Tahoma" charset="0"/>
                <a:ea typeface="+mn-ea"/>
              </a:rPr>
              <a:t>Realtime data analytics . . . accelerates training, improves readiness</a:t>
            </a:r>
          </a:p>
        </p:txBody>
      </p:sp>
      <p:sp>
        <p:nvSpPr>
          <p:cNvPr id="39" name="TextBox 38"/>
          <p:cNvSpPr txBox="1"/>
          <p:nvPr/>
        </p:nvSpPr>
        <p:spPr>
          <a:xfrm>
            <a:off x="1476246" y="2094050"/>
            <a:ext cx="9193679" cy="338554"/>
          </a:xfrm>
          <a:prstGeom prst="rect">
            <a:avLst/>
          </a:prstGeom>
          <a:noFill/>
        </p:spPr>
        <p:txBody>
          <a:bodyPr wrap="square" rtlCol="0">
            <a:spAutoFit/>
          </a:bodyPr>
          <a:lstStyle/>
          <a:p>
            <a:pPr algn="ctr"/>
            <a:r>
              <a:rPr lang="en-US" sz="1600" dirty="0">
                <a:solidFill>
                  <a:schemeClr val="bg1"/>
                </a:solidFill>
              </a:rPr>
              <a:t>01100011</a:t>
            </a:r>
            <a:r>
              <a:rPr lang="en-US" sz="1600" dirty="0">
                <a:solidFill>
                  <a:srgbClr val="FFFF00"/>
                </a:solidFill>
              </a:rPr>
              <a:t>01101111</a:t>
            </a:r>
            <a:r>
              <a:rPr lang="en-US" sz="1600" dirty="0">
                <a:solidFill>
                  <a:schemeClr val="bg1"/>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p>
        </p:txBody>
      </p:sp>
      <p:sp>
        <p:nvSpPr>
          <p:cNvPr id="40" name="TextBox 39"/>
          <p:cNvSpPr txBox="1"/>
          <p:nvPr/>
        </p:nvSpPr>
        <p:spPr>
          <a:xfrm>
            <a:off x="1476246" y="2507178"/>
            <a:ext cx="9193679" cy="338554"/>
          </a:xfrm>
          <a:prstGeom prst="rect">
            <a:avLst/>
          </a:prstGeom>
          <a:noFill/>
        </p:spPr>
        <p:txBody>
          <a:bodyPr wrap="square" rtlCol="0">
            <a:spAutoFit/>
          </a:bodyPr>
          <a:lstStyle/>
          <a:p>
            <a:pPr algn="ct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endParaRPr lang="en-US" sz="1600" dirty="0">
              <a:solidFill>
                <a:srgbClr val="FFFF00"/>
              </a:solidFill>
            </a:endParaRPr>
          </a:p>
        </p:txBody>
      </p:sp>
      <p:sp>
        <p:nvSpPr>
          <p:cNvPr id="41" name="TextBox 40"/>
          <p:cNvSpPr txBox="1"/>
          <p:nvPr/>
        </p:nvSpPr>
        <p:spPr>
          <a:xfrm>
            <a:off x="1476246" y="2889431"/>
            <a:ext cx="9193679" cy="338554"/>
          </a:xfrm>
          <a:prstGeom prst="rect">
            <a:avLst/>
          </a:prstGeom>
          <a:noFill/>
        </p:spPr>
        <p:txBody>
          <a:bodyPr wrap="square" rtlCol="0">
            <a:spAutoFit/>
          </a:bodyPr>
          <a:lstStyle/>
          <a:p>
            <a:pPr algn="ct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p>
        </p:txBody>
      </p:sp>
      <p:sp>
        <p:nvSpPr>
          <p:cNvPr id="42" name="TextBox 41"/>
          <p:cNvSpPr txBox="1"/>
          <p:nvPr/>
        </p:nvSpPr>
        <p:spPr>
          <a:xfrm>
            <a:off x="1475083" y="3458779"/>
            <a:ext cx="9193679" cy="338554"/>
          </a:xfrm>
          <a:prstGeom prst="rect">
            <a:avLst/>
          </a:prstGeom>
          <a:noFill/>
        </p:spPr>
        <p:txBody>
          <a:bodyPr wrap="square" rtlCol="0">
            <a:spAutoFit/>
          </a:bodyPr>
          <a:lstStyle/>
          <a:p>
            <a:pPr algn="ct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p>
        </p:txBody>
      </p:sp>
      <p:sp>
        <p:nvSpPr>
          <p:cNvPr id="43" name="TextBox 42"/>
          <p:cNvSpPr txBox="1"/>
          <p:nvPr/>
        </p:nvSpPr>
        <p:spPr>
          <a:xfrm>
            <a:off x="1475083" y="3860489"/>
            <a:ext cx="9193679" cy="338554"/>
          </a:xfrm>
          <a:prstGeom prst="rect">
            <a:avLst/>
          </a:prstGeom>
          <a:noFill/>
        </p:spPr>
        <p:txBody>
          <a:bodyPr wrap="square" rtlCol="0">
            <a:spAutoFit/>
          </a:bodyPr>
          <a:lstStyle/>
          <a:p>
            <a:pPr algn="ct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endParaRPr lang="en-US" sz="1600" dirty="0">
              <a:solidFill>
                <a:srgbClr val="FFFF00"/>
              </a:solidFill>
            </a:endParaRPr>
          </a:p>
        </p:txBody>
      </p:sp>
      <p:sp>
        <p:nvSpPr>
          <p:cNvPr id="53" name="TextBox 52"/>
          <p:cNvSpPr txBox="1"/>
          <p:nvPr/>
        </p:nvSpPr>
        <p:spPr>
          <a:xfrm>
            <a:off x="1475083" y="4253471"/>
            <a:ext cx="9193679" cy="338554"/>
          </a:xfrm>
          <a:prstGeom prst="rect">
            <a:avLst/>
          </a:prstGeom>
          <a:noFill/>
        </p:spPr>
        <p:txBody>
          <a:bodyPr wrap="square" rtlCol="0">
            <a:spAutoFit/>
          </a:bodyPr>
          <a:lstStyle/>
          <a:p>
            <a:pPr algn="ctr"/>
            <a:r>
              <a:rPr lang="en-US" sz="1600" dirty="0">
                <a:solidFill>
                  <a:schemeClr val="bg1"/>
                </a:solidFill>
              </a:rPr>
              <a:t>01100011</a:t>
            </a:r>
            <a:r>
              <a:rPr lang="en-US" sz="1600" dirty="0">
                <a:solidFill>
                  <a:srgbClr val="FFFF00"/>
                </a:solidFill>
              </a:rPr>
              <a:t>01101111</a:t>
            </a:r>
            <a:r>
              <a:rPr lang="en-US" sz="1600" dirty="0">
                <a:solidFill>
                  <a:schemeClr val="bg1"/>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p>
        </p:txBody>
      </p:sp>
      <p:sp>
        <p:nvSpPr>
          <p:cNvPr id="54" name="TextBox 53"/>
          <p:cNvSpPr txBox="1"/>
          <p:nvPr/>
        </p:nvSpPr>
        <p:spPr>
          <a:xfrm>
            <a:off x="1475083" y="4666599"/>
            <a:ext cx="9193679" cy="338554"/>
          </a:xfrm>
          <a:prstGeom prst="rect">
            <a:avLst/>
          </a:prstGeom>
          <a:noFill/>
        </p:spPr>
        <p:txBody>
          <a:bodyPr wrap="square" rtlCol="0">
            <a:spAutoFit/>
          </a:bodyPr>
          <a:lstStyle/>
          <a:p>
            <a:pPr algn="ctr"/>
            <a:r>
              <a:rPr lang="en-US" sz="1600" dirty="0">
                <a:solidFill>
                  <a:srgbClr val="FFFF00"/>
                </a:solidFill>
              </a:rPr>
              <a:t>01100011</a:t>
            </a: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endParaRPr lang="en-US" sz="1600" dirty="0">
              <a:solidFill>
                <a:srgbClr val="FFFF00"/>
              </a:solidFill>
            </a:endParaRPr>
          </a:p>
        </p:txBody>
      </p:sp>
      <p:sp>
        <p:nvSpPr>
          <p:cNvPr id="55" name="TextBox 54"/>
          <p:cNvSpPr txBox="1"/>
          <p:nvPr/>
        </p:nvSpPr>
        <p:spPr>
          <a:xfrm>
            <a:off x="1475083" y="5048853"/>
            <a:ext cx="9193679" cy="338554"/>
          </a:xfrm>
          <a:prstGeom prst="rect">
            <a:avLst/>
          </a:prstGeom>
          <a:noFill/>
        </p:spPr>
        <p:txBody>
          <a:bodyPr wrap="square" rtlCol="0">
            <a:spAutoFit/>
          </a:bodyPr>
          <a:lstStyle/>
          <a:p>
            <a:pPr algn="ctr"/>
            <a:r>
              <a:rPr lang="en-US" sz="1600" dirty="0">
                <a:solidFill>
                  <a:schemeClr val="bg1"/>
                </a:solidFill>
              </a:rPr>
              <a:t>01101111</a:t>
            </a:r>
            <a:r>
              <a:rPr lang="en-US" sz="1600" dirty="0">
                <a:solidFill>
                  <a:srgbClr val="FFFF00"/>
                </a:solidFill>
              </a:rPr>
              <a:t>01100011</a:t>
            </a:r>
            <a:r>
              <a:rPr lang="en-US" sz="1600" dirty="0">
                <a:solidFill>
                  <a:schemeClr val="bg1"/>
                </a:solidFill>
              </a:rPr>
              <a:t>01101001</a:t>
            </a:r>
            <a:r>
              <a:rPr lang="en-US" sz="1600" dirty="0">
                <a:solidFill>
                  <a:srgbClr val="FFFF00"/>
                </a:solidFill>
              </a:rPr>
              <a:t>01110011</a:t>
            </a:r>
            <a:r>
              <a:rPr lang="en-US" sz="1600" dirty="0">
                <a:solidFill>
                  <a:schemeClr val="bg1"/>
                </a:solidFill>
              </a:rPr>
              <a:t>01100011</a:t>
            </a:r>
            <a:r>
              <a:rPr lang="en-US" sz="1600" dirty="0">
                <a:solidFill>
                  <a:srgbClr val="FFFF00"/>
                </a:solidFill>
              </a:rPr>
              <a:t>01101111</a:t>
            </a:r>
            <a:r>
              <a:rPr lang="en-US" sz="1600" dirty="0">
                <a:solidFill>
                  <a:srgbClr val="FFFFFF"/>
                </a:solidFill>
              </a:rPr>
              <a:t>01100011</a:t>
            </a:r>
            <a:r>
              <a:rPr lang="en-US" sz="1600" dirty="0">
                <a:solidFill>
                  <a:srgbClr val="FFFF00"/>
                </a:solidFill>
              </a:rPr>
              <a:t>01101001</a:t>
            </a:r>
            <a:r>
              <a:rPr lang="en-US" sz="1600" dirty="0">
                <a:solidFill>
                  <a:schemeClr val="bg1"/>
                </a:solidFill>
              </a:rPr>
              <a:t>01110011</a:t>
            </a:r>
            <a:r>
              <a:rPr lang="en-US" sz="1600" dirty="0">
                <a:solidFill>
                  <a:srgbClr val="FFFF00"/>
                </a:solidFill>
              </a:rPr>
              <a:t>01100011</a:t>
            </a:r>
          </a:p>
        </p:txBody>
      </p:sp>
      <p:grpSp>
        <p:nvGrpSpPr>
          <p:cNvPr id="46" name="Group 45"/>
          <p:cNvGrpSpPr/>
          <p:nvPr/>
        </p:nvGrpSpPr>
        <p:grpSpPr>
          <a:xfrm>
            <a:off x="4709597" y="721785"/>
            <a:ext cx="2729207" cy="5212347"/>
            <a:chOff x="3532197" y="705574"/>
            <a:chExt cx="2046905" cy="3909260"/>
          </a:xfrm>
        </p:grpSpPr>
        <p:sp>
          <p:nvSpPr>
            <p:cNvPr id="47" name="Up Arrow 46"/>
            <p:cNvSpPr/>
            <p:nvPr/>
          </p:nvSpPr>
          <p:spPr>
            <a:xfrm>
              <a:off x="3532197" y="705574"/>
              <a:ext cx="2046905" cy="1902318"/>
            </a:xfrm>
            <a:prstGeom prst="upArrow">
              <a:avLst/>
            </a:prstGeom>
            <a:gradFill flip="none" rotWithShape="1">
              <a:gsLst>
                <a:gs pos="9000">
                  <a:schemeClr val="bg1">
                    <a:lumMod val="95000"/>
                  </a:schemeClr>
                </a:gs>
                <a:gs pos="71000">
                  <a:srgbClr val="ACE2E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50000"/>
                      <a:lumOff val="50000"/>
                    </a:schemeClr>
                  </a:solidFill>
                </a:rPr>
                <a:t>Analytics on the Edge</a:t>
              </a:r>
            </a:p>
          </p:txBody>
        </p:sp>
        <p:sp>
          <p:nvSpPr>
            <p:cNvPr id="52" name="Down Arrow 51"/>
            <p:cNvSpPr/>
            <p:nvPr/>
          </p:nvSpPr>
          <p:spPr>
            <a:xfrm>
              <a:off x="3532197" y="2857343"/>
              <a:ext cx="2046905" cy="1757491"/>
            </a:xfrm>
            <a:prstGeom prst="downArrow">
              <a:avLst/>
            </a:prstGeom>
            <a:gradFill flip="none" rotWithShape="1">
              <a:gsLst>
                <a:gs pos="9000">
                  <a:schemeClr val="bg1">
                    <a:lumMod val="95000"/>
                  </a:schemeClr>
                </a:gs>
                <a:gs pos="71000">
                  <a:srgbClr val="ACE2EC"/>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chemeClr val="tx1">
                      <a:lumMod val="50000"/>
                      <a:lumOff val="50000"/>
                    </a:schemeClr>
                  </a:solidFill>
                </a:rPr>
                <a:t>Analytics across the Enterprise</a:t>
              </a:r>
            </a:p>
          </p:txBody>
        </p:sp>
      </p:grpSp>
      <p:sp>
        <p:nvSpPr>
          <p:cNvPr id="18" name="Slide Number Placeholder 1">
            <a:extLst>
              <a:ext uri="{FF2B5EF4-FFF2-40B4-BE49-F238E27FC236}">
                <a16:creationId xmlns:a16="http://schemas.microsoft.com/office/drawing/2014/main" id="{2ECFD1ED-334D-B543-A6FD-E39910872E20}"/>
              </a:ext>
            </a:extLst>
          </p:cNvPr>
          <p:cNvSpPr txBox="1">
            <a:spLocks/>
          </p:cNvSpPr>
          <p:nvPr/>
        </p:nvSpPr>
        <p:spPr>
          <a:xfrm>
            <a:off x="8851900" y="6489701"/>
            <a:ext cx="2844800" cy="24447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11</a:t>
            </a:fld>
            <a:endParaRPr lang="en-US" sz="1600" dirty="0"/>
          </a:p>
        </p:txBody>
      </p:sp>
    </p:spTree>
    <p:extLst>
      <p:ext uri="{BB962C8B-B14F-4D97-AF65-F5344CB8AC3E}">
        <p14:creationId xmlns:p14="http://schemas.microsoft.com/office/powerpoint/2010/main" val="34316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ox(out)">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ircle(in)">
                                      <p:cBhvr>
                                        <p:cTn id="10" dur="2000"/>
                                        <p:tgtEl>
                                          <p:spTgt spid="45"/>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
                                        <p:tgtEl>
                                          <p:spTgt spid="2"/>
                                        </p:tgtEl>
                                      </p:cBhvr>
                                    </p:animEffect>
                                  </p:childTnLst>
                                </p:cTn>
                              </p:par>
                            </p:childTnLst>
                          </p:cTn>
                        </p:par>
                        <p:par>
                          <p:cTn id="15" fill="hold">
                            <p:stCondLst>
                              <p:cond delay="21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100"/>
                                        <p:tgtEl>
                                          <p:spTgt spid="33"/>
                                        </p:tgtEl>
                                      </p:cBhvr>
                                    </p:animEffect>
                                  </p:childTnLst>
                                </p:cTn>
                              </p:par>
                            </p:childTnLst>
                          </p:cTn>
                        </p:par>
                        <p:par>
                          <p:cTn id="19" fill="hold">
                            <p:stCondLst>
                              <p:cond delay="22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100"/>
                                        <p:tgtEl>
                                          <p:spTgt spid="39"/>
                                        </p:tgtEl>
                                      </p:cBhvr>
                                    </p:animEffect>
                                  </p:childTnLst>
                                </p:cTn>
                              </p:par>
                            </p:childTnLst>
                          </p:cTn>
                        </p:par>
                        <p:par>
                          <p:cTn id="23" fill="hold">
                            <p:stCondLst>
                              <p:cond delay="23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
                                        <p:tgtEl>
                                          <p:spTgt spid="40"/>
                                        </p:tgtEl>
                                      </p:cBhvr>
                                    </p:animEffect>
                                  </p:childTnLst>
                                </p:cTn>
                              </p:par>
                            </p:childTnLst>
                          </p:cTn>
                        </p:par>
                        <p:par>
                          <p:cTn id="27" fill="hold">
                            <p:stCondLst>
                              <p:cond delay="240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
                                        <p:tgtEl>
                                          <p:spTgt spid="41"/>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100"/>
                                        <p:tgtEl>
                                          <p:spTgt spid="42"/>
                                        </p:tgtEl>
                                      </p:cBhvr>
                                    </p:animEffect>
                                  </p:childTnLst>
                                </p:cTn>
                              </p:par>
                            </p:childTnLst>
                          </p:cTn>
                        </p:par>
                        <p:par>
                          <p:cTn id="35" fill="hold">
                            <p:stCondLst>
                              <p:cond delay="2600"/>
                            </p:stCondLst>
                            <p:childTnLst>
                              <p:par>
                                <p:cTn id="36" presetID="22" presetClass="entr" presetSubtype="8"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100"/>
                                        <p:tgtEl>
                                          <p:spTgt spid="43"/>
                                        </p:tgtEl>
                                      </p:cBhvr>
                                    </p:animEffect>
                                  </p:childTnLst>
                                </p:cTn>
                              </p:par>
                            </p:childTnLst>
                          </p:cTn>
                        </p:par>
                        <p:par>
                          <p:cTn id="39" fill="hold">
                            <p:stCondLst>
                              <p:cond delay="2700"/>
                            </p:stCondLst>
                            <p:childTnLst>
                              <p:par>
                                <p:cTn id="40" presetID="22" presetClass="entr" presetSubtype="8"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100"/>
                                        <p:tgtEl>
                                          <p:spTgt spid="53"/>
                                        </p:tgtEl>
                                      </p:cBhvr>
                                    </p:animEffect>
                                  </p:childTnLst>
                                </p:cTn>
                              </p:par>
                            </p:childTnLst>
                          </p:cTn>
                        </p:par>
                        <p:par>
                          <p:cTn id="43" fill="hold">
                            <p:stCondLst>
                              <p:cond delay="2800"/>
                            </p:stCondLst>
                            <p:childTnLst>
                              <p:par>
                                <p:cTn id="44" presetID="22" presetClass="entr" presetSubtype="8" fill="hold" grpId="0"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wipe(left)">
                                      <p:cBhvr>
                                        <p:cTn id="46" dur="100"/>
                                        <p:tgtEl>
                                          <p:spTgt spid="54"/>
                                        </p:tgtEl>
                                      </p:cBhvr>
                                    </p:animEffect>
                                  </p:childTnLst>
                                </p:cTn>
                              </p:par>
                            </p:childTnLst>
                          </p:cTn>
                        </p:par>
                        <p:par>
                          <p:cTn id="47" fill="hold">
                            <p:stCondLst>
                              <p:cond delay="2900"/>
                            </p:stCondLst>
                            <p:childTnLst>
                              <p:par>
                                <p:cTn id="48" presetID="22" presetClass="entr" presetSubtype="8"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100"/>
                                        <p:tgtEl>
                                          <p:spTgt spid="55"/>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4" grpId="0"/>
      <p:bldP spid="39" grpId="0"/>
      <p:bldP spid="40" grpId="0"/>
      <p:bldP spid="41" grpId="0"/>
      <p:bldP spid="42" grpId="0"/>
      <p:bldP spid="43"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59" y="0"/>
            <a:ext cx="10503647" cy="795130"/>
          </a:xfrm>
        </p:spPr>
        <p:txBody>
          <a:bodyPr/>
          <a:lstStyle/>
          <a:p>
            <a:r>
              <a:rPr lang="en-US" i="1" dirty="0"/>
              <a:t>The Continuous ATO  Enabling the Fluid Battle/Training</a:t>
            </a:r>
            <a:endParaRPr lang="en-US" dirty="0"/>
          </a:p>
        </p:txBody>
      </p:sp>
      <p:sp>
        <p:nvSpPr>
          <p:cNvPr id="75" name="Rectangle 74"/>
          <p:cNvSpPr/>
          <p:nvPr/>
        </p:nvSpPr>
        <p:spPr>
          <a:xfrm>
            <a:off x="275631" y="1113156"/>
            <a:ext cx="6851310" cy="51706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latin typeface="Arial" charset="0"/>
                <a:ea typeface="Arial" charset="0"/>
                <a:cs typeface="Arial" charset="0"/>
              </a:rPr>
              <a:t>Simulation &amp; training transitions from a central planning to flexible planning: </a:t>
            </a:r>
          </a:p>
          <a:p>
            <a:pPr marL="0" marR="0" lvl="0" indent="0" defTabSz="914400" eaLnBrk="1" fontAlgn="auto" latinLnBrk="0" hangingPunct="1">
              <a:lnSpc>
                <a:spcPct val="100000"/>
              </a:lnSpc>
              <a:spcBef>
                <a:spcPts val="0"/>
              </a:spcBef>
              <a:spcAft>
                <a:spcPts val="0"/>
              </a:spcAft>
              <a:buClrTx/>
              <a:buSzTx/>
              <a:buFontTx/>
              <a:buNone/>
              <a:tabLst/>
              <a:defRPr/>
            </a:pPr>
            <a:endParaRPr lang="en-US" sz="2200" kern="0" dirty="0">
              <a:solidFill>
                <a:sysClr val="windowText" lastClr="000000"/>
              </a:solidFill>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Using an open participation model so events can be tailored real-time in planning to meet unit needs </a:t>
            </a: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Allowing events to be:</a:t>
            </a:r>
          </a:p>
          <a:p>
            <a:pPr marL="952485" lvl="1" indent="-342900" fontAlgn="auto">
              <a:spcBef>
                <a:spcPts val="0"/>
              </a:spcBef>
              <a:spcAft>
                <a:spcPts val="0"/>
              </a:spcAft>
              <a:buFont typeface="Arial"/>
              <a:buChar char="•"/>
              <a:defRPr/>
            </a:pPr>
            <a:r>
              <a:rPr lang="en-US" sz="2200" kern="0" dirty="0">
                <a:solidFill>
                  <a:sysClr val="windowText" lastClr="000000"/>
                </a:solidFill>
                <a:latin typeface="Arial" charset="0"/>
                <a:ea typeface="Arial" charset="0"/>
                <a:cs typeface="Arial" charset="0"/>
              </a:rPr>
              <a:t>Centrally driven by a ‘white force’, </a:t>
            </a:r>
          </a:p>
          <a:p>
            <a:pPr marL="952485" lvl="1" indent="-342900" fontAlgn="auto">
              <a:spcBef>
                <a:spcPts val="0"/>
              </a:spcBef>
              <a:spcAft>
                <a:spcPts val="0"/>
              </a:spcAft>
              <a:buFont typeface="Arial"/>
              <a:buChar char="•"/>
              <a:defRPr/>
            </a:pPr>
            <a:r>
              <a:rPr lang="en-US" sz="2200" kern="0" dirty="0">
                <a:solidFill>
                  <a:sysClr val="windowText" lastClr="000000"/>
                </a:solidFill>
                <a:latin typeface="Arial" charset="0"/>
                <a:ea typeface="Arial" charset="0"/>
                <a:cs typeface="Arial" charset="0"/>
              </a:rPr>
              <a:t>Collectively driven by participants, or </a:t>
            </a:r>
          </a:p>
          <a:p>
            <a:pPr marL="952485" lvl="1" indent="-342900" fontAlgn="auto">
              <a:spcBef>
                <a:spcPts val="0"/>
              </a:spcBef>
              <a:spcAft>
                <a:spcPts val="0"/>
              </a:spcAft>
              <a:buFont typeface="Arial"/>
              <a:buChar char="•"/>
              <a:defRPr/>
            </a:pPr>
            <a:r>
              <a:rPr lang="en-US" sz="2200" kern="0" dirty="0">
                <a:solidFill>
                  <a:sysClr val="windowText" lastClr="000000"/>
                </a:solidFill>
                <a:latin typeface="Arial" charset="0"/>
                <a:ea typeface="Arial" charset="0"/>
                <a:cs typeface="Arial" charset="0"/>
              </a:rPr>
              <a:t>Ad hoc to meet peer-generated needs</a:t>
            </a:r>
          </a:p>
          <a:p>
            <a:pPr marL="0" marR="0" lvl="0" indent="0" defTabSz="914400" eaLnBrk="1" fontAlgn="auto" latinLnBrk="0" hangingPunct="1">
              <a:lnSpc>
                <a:spcPct val="100000"/>
              </a:lnSpc>
              <a:spcBef>
                <a:spcPts val="0"/>
              </a:spcBef>
              <a:spcAft>
                <a:spcPts val="0"/>
              </a:spcAft>
              <a:buClrTx/>
              <a:buSzTx/>
              <a:buFontTx/>
              <a:buNone/>
              <a:tabLst/>
              <a:defRPr/>
            </a:pPr>
            <a:endParaRPr lang="en-US" sz="2200" kern="0" dirty="0">
              <a:solidFill>
                <a:sysClr val="windowText" lastClr="000000"/>
              </a:solidFill>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200" kern="0" dirty="0">
                <a:solidFill>
                  <a:sysClr val="windowText" lastClr="000000"/>
                </a:solidFill>
                <a:latin typeface="Arial" charset="0"/>
                <a:ea typeface="Arial" charset="0"/>
                <a:cs typeface="Arial" charset="0"/>
              </a:rPr>
              <a:t>The LVC environment evolves to:</a:t>
            </a:r>
          </a:p>
          <a:p>
            <a:pPr marL="0" marR="0" lvl="0" indent="0" defTabSz="914400" eaLnBrk="1" fontAlgn="auto" latinLnBrk="0" hangingPunct="1">
              <a:lnSpc>
                <a:spcPct val="100000"/>
              </a:lnSpc>
              <a:spcBef>
                <a:spcPts val="0"/>
              </a:spcBef>
              <a:spcAft>
                <a:spcPts val="0"/>
              </a:spcAft>
              <a:buClrTx/>
              <a:buSzTx/>
              <a:buFontTx/>
              <a:buNone/>
              <a:tabLst/>
              <a:defRPr/>
            </a:pPr>
            <a:endParaRPr lang="en-US" sz="2200" kern="0" dirty="0">
              <a:solidFill>
                <a:sysClr val="windowText" lastClr="000000"/>
              </a:solidFill>
              <a:latin typeface="Arial" charset="0"/>
              <a:ea typeface="Arial" charset="0"/>
              <a:cs typeface="Arial" charset="0"/>
            </a:endParaRP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Tightly integrated collective training requirements</a:t>
            </a:r>
          </a:p>
          <a:p>
            <a:pPr marL="342900" marR="0" lvl="0" indent="-34290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Scenario de-confliction &amp; event synchronization using artificial intelligence cues</a:t>
            </a:r>
          </a:p>
        </p:txBody>
      </p:sp>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r="13315" b="5528"/>
          <a:stretch/>
        </p:blipFill>
        <p:spPr bwMode="auto">
          <a:xfrm>
            <a:off x="7340531" y="3824942"/>
            <a:ext cx="4292840" cy="2459736"/>
          </a:xfrm>
          <a:prstGeom prst="rect">
            <a:avLst/>
          </a:prstGeom>
          <a:noFill/>
          <a:ln>
            <a:solidFill>
              <a:schemeClr val="tx1"/>
            </a:solidFill>
          </a:ln>
        </p:spPr>
      </p:pic>
      <p:sp>
        <p:nvSpPr>
          <p:cNvPr id="30" name="Down Arrow 29"/>
          <p:cNvSpPr/>
          <p:nvPr/>
        </p:nvSpPr>
        <p:spPr>
          <a:xfrm>
            <a:off x="9063513" y="3210370"/>
            <a:ext cx="999031" cy="869687"/>
          </a:xfrm>
          <a:prstGeom prst="downArrow">
            <a:avLst/>
          </a:prstGeom>
          <a:gradFill flip="none" rotWithShape="1">
            <a:gsLst>
              <a:gs pos="0">
                <a:srgbClr val="36A4D7"/>
              </a:gs>
              <a:gs pos="100000">
                <a:srgbClr val="FFFFFF"/>
              </a:gs>
            </a:gsLst>
            <a:lin ang="162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6" name="Picture 5"/>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7344325" y="1044809"/>
            <a:ext cx="4294843" cy="2459736"/>
          </a:xfrm>
          <a:prstGeom prst="rect">
            <a:avLst/>
          </a:prstGeom>
          <a:ln>
            <a:solidFill>
              <a:schemeClr val="tx1"/>
            </a:solidFill>
          </a:ln>
        </p:spPr>
      </p:pic>
      <p:sp>
        <p:nvSpPr>
          <p:cNvPr id="7" name="Slide Number Placeholder 2">
            <a:extLst>
              <a:ext uri="{FF2B5EF4-FFF2-40B4-BE49-F238E27FC236}">
                <a16:creationId xmlns:a16="http://schemas.microsoft.com/office/drawing/2014/main" id="{D8003199-49BC-AB43-90FE-8A0DDA8D715E}"/>
              </a:ext>
            </a:extLst>
          </p:cNvPr>
          <p:cNvSpPr>
            <a:spLocks noGrp="1"/>
          </p:cNvSpPr>
          <p:nvPr>
            <p:ph type="sldNum" sz="quarter" idx="10"/>
          </p:nvPr>
        </p:nvSpPr>
        <p:spPr>
          <a:xfrm>
            <a:off x="10893288" y="6477001"/>
            <a:ext cx="821634" cy="340935"/>
          </a:xfrm>
        </p:spPr>
        <p:txBody>
          <a:bodyPr/>
          <a:lstStyle/>
          <a:p>
            <a:pPr>
              <a:defRPr/>
            </a:pPr>
            <a:fld id="{D68E8870-17DE-45C4-A8DD-7644B2422933}" type="slidenum">
              <a:rPr lang="en-US" sz="1600" smtClean="0"/>
              <a:pPr>
                <a:defRPr/>
              </a:pPr>
              <a:t>12</a:t>
            </a:fld>
            <a:endParaRPr lang="en-US" sz="1600" dirty="0"/>
          </a:p>
        </p:txBody>
      </p:sp>
    </p:spTree>
    <p:extLst>
      <p:ext uri="{BB962C8B-B14F-4D97-AF65-F5344CB8AC3E}">
        <p14:creationId xmlns:p14="http://schemas.microsoft.com/office/powerpoint/2010/main" val="1715396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156" y="0"/>
            <a:ext cx="8284159" cy="841248"/>
          </a:xfrm>
        </p:spPr>
        <p:txBody>
          <a:bodyPr/>
          <a:lstStyle/>
          <a:p>
            <a:pPr lvl="0"/>
            <a:r>
              <a:rPr lang="en-US" dirty="0"/>
              <a:t>These Forces Suggest Evolving LVC Requirements</a:t>
            </a:r>
          </a:p>
        </p:txBody>
      </p:sp>
      <p:sp>
        <p:nvSpPr>
          <p:cNvPr id="3" name="Content Placeholder 2"/>
          <p:cNvSpPr>
            <a:spLocks noGrp="1"/>
          </p:cNvSpPr>
          <p:nvPr>
            <p:ph idx="1"/>
          </p:nvPr>
        </p:nvSpPr>
        <p:spPr>
          <a:xfrm>
            <a:off x="253876" y="875841"/>
            <a:ext cx="11752385" cy="3802493"/>
          </a:xfrm>
        </p:spPr>
        <p:txBody>
          <a:bodyPr/>
          <a:lstStyle/>
          <a:p>
            <a:pPr marL="0" indent="0">
              <a:buNone/>
            </a:pPr>
            <a:endParaRPr lang="en-US" sz="2000" b="1" dirty="0">
              <a:latin typeface="Arial" charset="0"/>
              <a:ea typeface="Arial" charset="0"/>
              <a:cs typeface="Arial" charset="0"/>
            </a:endParaRPr>
          </a:p>
          <a:p>
            <a:pPr>
              <a:spcBef>
                <a:spcPts val="0"/>
              </a:spcBef>
            </a:pPr>
            <a:r>
              <a:rPr lang="en-US" sz="2000" dirty="0">
                <a:latin typeface="Arial" charset="0"/>
                <a:ea typeface="Arial" charset="0"/>
                <a:cs typeface="Arial" charset="0"/>
              </a:rPr>
              <a:t>Support </a:t>
            </a:r>
            <a:r>
              <a:rPr lang="en-US" sz="2000" b="1" dirty="0">
                <a:latin typeface="Arial" charset="0"/>
                <a:ea typeface="Arial" charset="0"/>
                <a:cs typeface="Arial" charset="0"/>
              </a:rPr>
              <a:t>tightly integrated, dynamic pairing</a:t>
            </a:r>
            <a:r>
              <a:rPr lang="en-US" sz="2000" dirty="0">
                <a:latin typeface="Arial" charset="0"/>
                <a:ea typeface="Arial" charset="0"/>
                <a:cs typeface="Arial" charset="0"/>
              </a:rPr>
              <a:t> and multi-attribute interaction</a:t>
            </a:r>
            <a:r>
              <a:rPr lang="en-US" sz="2000" b="1" dirty="0">
                <a:latin typeface="Arial" charset="0"/>
                <a:ea typeface="Arial" charset="0"/>
                <a:cs typeface="Arial" charset="0"/>
              </a:rPr>
              <a:t> at low latency</a:t>
            </a:r>
          </a:p>
          <a:p>
            <a:pPr>
              <a:spcBef>
                <a:spcPts val="0"/>
              </a:spcBef>
            </a:pPr>
            <a:endParaRPr lang="en-US" sz="2000" b="1" dirty="0">
              <a:latin typeface="Arial" charset="0"/>
              <a:ea typeface="Arial" charset="0"/>
              <a:cs typeface="Arial" charset="0"/>
            </a:endParaRPr>
          </a:p>
          <a:p>
            <a:pPr>
              <a:spcBef>
                <a:spcPts val="0"/>
              </a:spcBef>
            </a:pPr>
            <a:endParaRPr lang="en-US" sz="2000" dirty="0">
              <a:latin typeface="Arial" charset="0"/>
              <a:ea typeface="Arial" charset="0"/>
              <a:cs typeface="Arial" charset="0"/>
            </a:endParaRPr>
          </a:p>
          <a:p>
            <a:pPr>
              <a:spcBef>
                <a:spcPts val="0"/>
              </a:spcBef>
            </a:pPr>
            <a:r>
              <a:rPr lang="en-US" sz="2000" dirty="0">
                <a:latin typeface="Arial" charset="0"/>
                <a:ea typeface="Arial" charset="0"/>
                <a:cs typeface="Arial" charset="0"/>
              </a:rPr>
              <a:t>Achieve high levels of </a:t>
            </a:r>
            <a:r>
              <a:rPr lang="en-US" sz="2000" b="1" dirty="0">
                <a:latin typeface="Arial" charset="0"/>
                <a:ea typeface="Arial" charset="0"/>
                <a:cs typeface="Arial" charset="0"/>
              </a:rPr>
              <a:t>application agility</a:t>
            </a:r>
            <a:r>
              <a:rPr lang="en-US" sz="2000" dirty="0">
                <a:latin typeface="Arial" charset="0"/>
                <a:ea typeface="Arial" charset="0"/>
                <a:cs typeface="Arial" charset="0"/>
              </a:rPr>
              <a:t> driving concurrency and </a:t>
            </a:r>
            <a:r>
              <a:rPr lang="en-US" sz="2000" b="1" dirty="0">
                <a:latin typeface="Arial" charset="0"/>
                <a:ea typeface="Arial" charset="0"/>
                <a:cs typeface="Arial" charset="0"/>
              </a:rPr>
              <a:t>participant-centric accuracy</a:t>
            </a:r>
          </a:p>
          <a:p>
            <a:pPr>
              <a:spcBef>
                <a:spcPts val="0"/>
              </a:spcBef>
            </a:pPr>
            <a:endParaRPr lang="en-US" sz="2000" b="1" dirty="0">
              <a:latin typeface="Arial" charset="0"/>
              <a:ea typeface="Arial" charset="0"/>
              <a:cs typeface="Arial" charset="0"/>
            </a:endParaRPr>
          </a:p>
          <a:p>
            <a:pPr>
              <a:spcBef>
                <a:spcPts val="0"/>
              </a:spcBef>
            </a:pPr>
            <a:endParaRPr lang="en-US" sz="2000" dirty="0">
              <a:latin typeface="Arial" charset="0"/>
              <a:ea typeface="Arial" charset="0"/>
              <a:cs typeface="Arial" charset="0"/>
            </a:endParaRPr>
          </a:p>
          <a:p>
            <a:pPr>
              <a:spcBef>
                <a:spcPts val="0"/>
              </a:spcBef>
            </a:pPr>
            <a:r>
              <a:rPr lang="en-US" sz="2000" dirty="0">
                <a:latin typeface="Arial" charset="0"/>
                <a:ea typeface="Arial" charset="0"/>
                <a:cs typeface="Arial" charset="0"/>
              </a:rPr>
              <a:t>Ensure </a:t>
            </a:r>
            <a:r>
              <a:rPr lang="en-US" sz="2000" b="1" dirty="0">
                <a:latin typeface="Arial" charset="0"/>
                <a:ea typeface="Arial" charset="0"/>
                <a:cs typeface="Arial" charset="0"/>
              </a:rPr>
              <a:t>segmented routing</a:t>
            </a:r>
            <a:r>
              <a:rPr lang="en-US" sz="2000" dirty="0">
                <a:latin typeface="Arial" charset="0"/>
                <a:ea typeface="Arial" charset="0"/>
                <a:cs typeface="Arial" charset="0"/>
              </a:rPr>
              <a:t> for participants across </a:t>
            </a:r>
            <a:r>
              <a:rPr lang="en-US" sz="2000" b="1" dirty="0">
                <a:latin typeface="Arial" charset="0"/>
                <a:ea typeface="Arial" charset="0"/>
                <a:cs typeface="Arial" charset="0"/>
              </a:rPr>
              <a:t>a range of clearance/access levels</a:t>
            </a:r>
            <a:endParaRPr lang="en-US" sz="2000" dirty="0">
              <a:latin typeface="Arial" charset="0"/>
              <a:ea typeface="Arial" charset="0"/>
              <a:cs typeface="Arial" charset="0"/>
            </a:endParaRPr>
          </a:p>
          <a:p>
            <a:pPr marL="0" indent="0">
              <a:spcBef>
                <a:spcPts val="0"/>
              </a:spcBef>
              <a:buNone/>
            </a:pPr>
            <a:endParaRPr lang="en-US" sz="2000" dirty="0">
              <a:latin typeface="Arial" charset="0"/>
              <a:ea typeface="Arial" charset="0"/>
              <a:cs typeface="Arial" charset="0"/>
            </a:endParaRPr>
          </a:p>
          <a:p>
            <a:pPr>
              <a:spcBef>
                <a:spcPts val="0"/>
              </a:spcBef>
            </a:pPr>
            <a:endParaRPr lang="en-US" sz="2000" dirty="0">
              <a:latin typeface="Arial" charset="0"/>
              <a:ea typeface="Arial" charset="0"/>
              <a:cs typeface="Arial" charset="0"/>
            </a:endParaRPr>
          </a:p>
          <a:p>
            <a:pPr>
              <a:spcBef>
                <a:spcPts val="0"/>
              </a:spcBef>
            </a:pPr>
            <a:r>
              <a:rPr lang="en-US" sz="2000" dirty="0">
                <a:latin typeface="Arial" charset="0"/>
                <a:ea typeface="Arial" charset="0"/>
                <a:cs typeface="Arial" charset="0"/>
              </a:rPr>
              <a:t>Provide </a:t>
            </a:r>
            <a:r>
              <a:rPr lang="en-US" sz="2000" b="1" dirty="0">
                <a:latin typeface="Arial" charset="0"/>
                <a:ea typeface="Arial" charset="0"/>
                <a:cs typeface="Arial" charset="0"/>
              </a:rPr>
              <a:t>scalable, distributed access </a:t>
            </a:r>
            <a:r>
              <a:rPr lang="en-US" sz="2000" dirty="0">
                <a:latin typeface="Arial" charset="0"/>
                <a:ea typeface="Arial" charset="0"/>
                <a:cs typeface="Arial" charset="0"/>
              </a:rPr>
              <a:t>w/ fidelity to support </a:t>
            </a:r>
            <a:r>
              <a:rPr lang="en-US" sz="2000" b="1" dirty="0">
                <a:latin typeface="Arial" charset="0"/>
                <a:ea typeface="Arial" charset="0"/>
                <a:cs typeface="Arial" charset="0"/>
              </a:rPr>
              <a:t>mission rehearsal</a:t>
            </a:r>
          </a:p>
          <a:p>
            <a:pPr>
              <a:spcBef>
                <a:spcPts val="0"/>
              </a:spcBef>
            </a:pPr>
            <a:endParaRPr lang="en-US" sz="2000" b="1" dirty="0">
              <a:latin typeface="Arial" charset="0"/>
              <a:ea typeface="Arial" charset="0"/>
              <a:cs typeface="Arial" charset="0"/>
            </a:endParaRPr>
          </a:p>
          <a:p>
            <a:pPr>
              <a:spcBef>
                <a:spcPts val="0"/>
              </a:spcBef>
            </a:pPr>
            <a:endParaRPr lang="en-US" sz="2000" dirty="0">
              <a:latin typeface="Arial" charset="0"/>
              <a:ea typeface="Arial" charset="0"/>
              <a:cs typeface="Arial" charset="0"/>
            </a:endParaRPr>
          </a:p>
          <a:p>
            <a:pPr>
              <a:spcBef>
                <a:spcPts val="0"/>
              </a:spcBef>
            </a:pPr>
            <a:r>
              <a:rPr lang="en-US" sz="2000" dirty="0">
                <a:latin typeface="Arial" charset="0"/>
                <a:ea typeface="Arial" charset="0"/>
                <a:cs typeface="Arial" charset="0"/>
              </a:rPr>
              <a:t>Enable </a:t>
            </a:r>
            <a:r>
              <a:rPr lang="en-US" sz="2000" b="1" dirty="0">
                <a:latin typeface="Arial" charset="0"/>
                <a:ea typeface="Arial" charset="0"/>
                <a:cs typeface="Arial" charset="0"/>
              </a:rPr>
              <a:t>dynamic participation models</a:t>
            </a:r>
            <a:r>
              <a:rPr lang="en-US" sz="2000" dirty="0">
                <a:latin typeface="Arial" charset="0"/>
                <a:ea typeface="Arial" charset="0"/>
                <a:cs typeface="Arial" charset="0"/>
              </a:rPr>
              <a:t> with global reach to support </a:t>
            </a:r>
            <a:r>
              <a:rPr lang="en-US" sz="2000" b="1" dirty="0">
                <a:latin typeface="Arial" charset="0"/>
                <a:ea typeface="Arial" charset="0"/>
                <a:cs typeface="Arial" charset="0"/>
              </a:rPr>
              <a:t>a range of constituencies</a:t>
            </a:r>
            <a:endParaRPr lang="en-US" sz="2000" dirty="0">
              <a:latin typeface="Arial" charset="0"/>
              <a:ea typeface="Arial" charset="0"/>
              <a:cs typeface="Arial" charset="0"/>
            </a:endParaRPr>
          </a:p>
          <a:p>
            <a:pPr>
              <a:spcBef>
                <a:spcPts val="0"/>
              </a:spcBef>
            </a:pPr>
            <a:endParaRPr lang="en-US" sz="2000" dirty="0">
              <a:solidFill>
                <a:schemeClr val="tx1">
                  <a:lumMod val="50000"/>
                  <a:lumOff val="50000"/>
                </a:schemeClr>
              </a:solidFill>
              <a:latin typeface="Arial" charset="0"/>
              <a:ea typeface="Arial" charset="0"/>
              <a:cs typeface="Arial" charset="0"/>
            </a:endParaRPr>
          </a:p>
          <a:p>
            <a:pPr marL="0" indent="0" algn="ctr">
              <a:buNone/>
            </a:pPr>
            <a:r>
              <a:rPr lang="en-US" sz="2400" i="1" dirty="0">
                <a:solidFill>
                  <a:schemeClr val="tx1">
                    <a:lumMod val="95000"/>
                    <a:lumOff val="5000"/>
                  </a:schemeClr>
                </a:solidFill>
                <a:latin typeface="Arial" charset="0"/>
                <a:ea typeface="Arial" charset="0"/>
                <a:cs typeface="Arial" charset="0"/>
              </a:rPr>
              <a:t>A distributed  computing environment that securely supports thousands, tens of thousands or hundreds of thousands of interactions at the speed of need</a:t>
            </a:r>
          </a:p>
        </p:txBody>
      </p:sp>
      <p:sp>
        <p:nvSpPr>
          <p:cNvPr id="4" name="Slide Number Placeholder 2"/>
          <p:cNvSpPr>
            <a:spLocks noGrp="1"/>
          </p:cNvSpPr>
          <p:nvPr>
            <p:ph type="sldNum" sz="quarter" idx="4294967295"/>
          </p:nvPr>
        </p:nvSpPr>
        <p:spPr>
          <a:xfrm>
            <a:off x="11426688" y="6477001"/>
            <a:ext cx="821634" cy="340935"/>
          </a:xfrm>
          <a:prstGeom prst="rect">
            <a:avLst/>
          </a:prstGeom>
        </p:spPr>
        <p:txBody>
          <a:bodyPr/>
          <a:lstStyle/>
          <a:p>
            <a:pPr algn="l">
              <a:defRPr/>
            </a:pPr>
            <a:r>
              <a:rPr lang="en-US" sz="1600" dirty="0"/>
              <a:t>9</a:t>
            </a:r>
          </a:p>
        </p:txBody>
      </p:sp>
    </p:spTree>
    <p:extLst>
      <p:ext uri="{BB962C8B-B14F-4D97-AF65-F5344CB8AC3E}">
        <p14:creationId xmlns:p14="http://schemas.microsoft.com/office/powerpoint/2010/main" val="411681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880588" y="6477001"/>
            <a:ext cx="821634" cy="340935"/>
          </a:xfrm>
        </p:spPr>
        <p:txBody>
          <a:bodyPr/>
          <a:lstStyle/>
          <a:p>
            <a:pPr>
              <a:defRPr/>
            </a:pPr>
            <a:fld id="{D68E8870-17DE-45C4-A8DD-7644B2422933}" type="slidenum">
              <a:rPr lang="en-US" sz="1600" smtClean="0"/>
              <a:pPr>
                <a:defRPr/>
              </a:pPr>
              <a:t>14</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An Architectural Framework to Meet Mission Requirements</a:t>
            </a:r>
          </a:p>
        </p:txBody>
      </p:sp>
    </p:spTree>
    <p:extLst>
      <p:ext uri="{BB962C8B-B14F-4D97-AF65-F5344CB8AC3E}">
        <p14:creationId xmlns:p14="http://schemas.microsoft.com/office/powerpoint/2010/main" val="1158064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100" y="0"/>
            <a:ext cx="11126999" cy="841248"/>
          </a:xfrm>
        </p:spPr>
        <p:txBody>
          <a:bodyPr/>
          <a:lstStyle/>
          <a:p>
            <a:pPr lvl="0"/>
            <a:r>
              <a:rPr lang="en-US" dirty="0"/>
              <a:t>Mapping LVC Requirements to a Template for Distributed Architectures</a:t>
            </a:r>
          </a:p>
        </p:txBody>
      </p:sp>
      <p:sp>
        <p:nvSpPr>
          <p:cNvPr id="5" name="Slide Number Placeholder 4"/>
          <p:cNvSpPr>
            <a:spLocks noGrp="1"/>
          </p:cNvSpPr>
          <p:nvPr>
            <p:ph type="sldNum" sz="quarter" idx="4"/>
          </p:nvPr>
        </p:nvSpPr>
        <p:spPr>
          <a:xfrm>
            <a:off x="10972802" y="6477001"/>
            <a:ext cx="714233" cy="278641"/>
          </a:xfrm>
        </p:spPr>
        <p:txBody>
          <a:bodyPr/>
          <a:lstStyle/>
          <a:p>
            <a:pPr>
              <a:defRPr/>
            </a:pPr>
            <a:fld id="{D68E8870-17DE-45C4-A8DD-7644B2422933}" type="slidenum">
              <a:rPr lang="en-US" smtClean="0">
                <a:solidFill>
                  <a:srgbClr val="000000"/>
                </a:solidFill>
              </a:rPr>
              <a:pPr>
                <a:defRPr/>
              </a:pPr>
              <a:t>15</a:t>
            </a:fld>
            <a:endParaRPr lang="en-US" dirty="0">
              <a:solidFill>
                <a:srgbClr val="000000"/>
              </a:solidFill>
            </a:endParaRPr>
          </a:p>
        </p:txBody>
      </p:sp>
      <p:grpSp>
        <p:nvGrpSpPr>
          <p:cNvPr id="30" name="Group 29"/>
          <p:cNvGrpSpPr/>
          <p:nvPr/>
        </p:nvGrpSpPr>
        <p:grpSpPr>
          <a:xfrm>
            <a:off x="2082800" y="5344887"/>
            <a:ext cx="7975214" cy="921954"/>
            <a:chOff x="2082800" y="5344887"/>
            <a:chExt cx="7975214" cy="921954"/>
          </a:xfrm>
        </p:grpSpPr>
        <p:grpSp>
          <p:nvGrpSpPr>
            <p:cNvPr id="14" name="Group 13"/>
            <p:cNvGrpSpPr>
              <a:grpSpLocks noChangeAspect="1"/>
            </p:cNvGrpSpPr>
            <p:nvPr/>
          </p:nvGrpSpPr>
          <p:grpSpPr>
            <a:xfrm>
              <a:off x="2131111" y="5716453"/>
              <a:ext cx="7926903" cy="550388"/>
              <a:chOff x="646236" y="5637981"/>
              <a:chExt cx="10221436" cy="709704"/>
            </a:xfrm>
          </p:grpSpPr>
          <p:sp>
            <p:nvSpPr>
              <p:cNvPr id="4" name="Pentagon 3"/>
              <p:cNvSpPr>
                <a:spLocks noChangeAspect="1"/>
              </p:cNvSpPr>
              <p:nvPr/>
            </p:nvSpPr>
            <p:spPr bwMode="auto">
              <a:xfrm>
                <a:off x="646236" y="5640232"/>
                <a:ext cx="2358167" cy="707450"/>
              </a:xfrm>
              <a:prstGeom prst="homePlate">
                <a:avLst/>
              </a:prstGeom>
              <a:solidFill>
                <a:schemeClr val="accent1">
                  <a:lumMod val="40000"/>
                  <a:lumOff val="60000"/>
                  <a:alpha val="50000"/>
                </a:schemeClr>
              </a:solidFill>
              <a:ln w="9525" cap="flat" cmpd="sng" algn="ctr">
                <a:solidFill>
                  <a:schemeClr val="accent1">
                    <a:lumMod val="40000"/>
                    <a:lumOff val="60000"/>
                  </a:schemeClr>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100" kern="0" dirty="0">
                    <a:solidFill>
                      <a:srgbClr val="000000"/>
                    </a:solidFill>
                    <a:latin typeface="Arial" charset="0"/>
                    <a:ea typeface="Arial" charset="0"/>
                    <a:cs typeface="Arial" charset="0"/>
                  </a:rPr>
                  <a:t>segmented routing, </a:t>
                </a:r>
              </a:p>
              <a:p>
                <a:r>
                  <a:rPr lang="en-US" sz="1100" kern="0" dirty="0">
                    <a:solidFill>
                      <a:srgbClr val="000000"/>
                    </a:solidFill>
                    <a:latin typeface="Arial" charset="0"/>
                    <a:ea typeface="Arial" charset="0"/>
                    <a:cs typeface="Arial" charset="0"/>
                  </a:rPr>
                  <a:t>multi-level security</a:t>
                </a:r>
                <a:endParaRPr kumimoji="0" lang="en-US" sz="1100" i="0" u="none" strike="noStrike" cap="none" normalizeH="0" baseline="0" dirty="0">
                  <a:ln>
                    <a:noFill/>
                  </a:ln>
                  <a:solidFill>
                    <a:schemeClr val="tx1"/>
                  </a:solidFill>
                  <a:effectLst/>
                </a:endParaRPr>
              </a:p>
            </p:txBody>
          </p:sp>
          <p:sp>
            <p:nvSpPr>
              <p:cNvPr id="9" name="Pentagon 8"/>
              <p:cNvSpPr/>
              <p:nvPr/>
            </p:nvSpPr>
            <p:spPr bwMode="auto">
              <a:xfrm>
                <a:off x="2607258" y="5640236"/>
                <a:ext cx="2358167" cy="707449"/>
              </a:xfrm>
              <a:prstGeom prst="homePlate">
                <a:avLst/>
              </a:prstGeom>
              <a:solidFill>
                <a:schemeClr val="tx2">
                  <a:lumMod val="60000"/>
                  <a:lumOff val="40000"/>
                  <a:alpha val="50000"/>
                </a:schemeClr>
              </a:solidFill>
              <a:ln w="9525" cap="flat" cmpd="sng" algn="ctr">
                <a:solidFill>
                  <a:srgbClr val="7030A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pPr>
                <a:r>
                  <a:rPr lang="en-US" sz="1100" kern="0" dirty="0">
                    <a:latin typeface="Arial" charset="0"/>
                    <a:ea typeface="Arial" charset="0"/>
                    <a:cs typeface="Arial" charset="0"/>
                  </a:rPr>
                  <a:t>tightly integrated,</a:t>
                </a:r>
              </a:p>
              <a:p>
                <a:pPr>
                  <a:spcBef>
                    <a:spcPts val="0"/>
                  </a:spcBef>
                </a:pPr>
                <a:r>
                  <a:rPr lang="en-US" sz="1100" kern="0" dirty="0">
                    <a:latin typeface="Arial" charset="0"/>
                    <a:ea typeface="Arial" charset="0"/>
                    <a:cs typeface="Arial" charset="0"/>
                  </a:rPr>
                  <a:t>low latency</a:t>
                </a:r>
              </a:p>
            </p:txBody>
          </p:sp>
          <p:sp>
            <p:nvSpPr>
              <p:cNvPr id="10" name="Pentagon 9"/>
              <p:cNvSpPr>
                <a:spLocks noChangeAspect="1"/>
              </p:cNvSpPr>
              <p:nvPr/>
            </p:nvSpPr>
            <p:spPr bwMode="auto">
              <a:xfrm>
                <a:off x="4580045" y="5640235"/>
                <a:ext cx="2358167" cy="707449"/>
              </a:xfrm>
              <a:prstGeom prst="homePlate">
                <a:avLst/>
              </a:prstGeom>
              <a:solidFill>
                <a:srgbClr val="FF0000">
                  <a:alpha val="50000"/>
                </a:srgbClr>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pPr>
                <a:r>
                  <a:rPr lang="en-US" sz="1100" kern="0" dirty="0">
                    <a:latin typeface="Arial" charset="0"/>
                    <a:ea typeface="Arial" charset="0"/>
                    <a:cs typeface="Arial" charset="0"/>
                  </a:rPr>
                  <a:t>application agility, </a:t>
                </a:r>
              </a:p>
              <a:p>
                <a:pPr>
                  <a:spcBef>
                    <a:spcPts val="0"/>
                  </a:spcBef>
                </a:pPr>
                <a:r>
                  <a:rPr lang="en-US" sz="1100" kern="0" dirty="0">
                    <a:latin typeface="Arial" charset="0"/>
                    <a:ea typeface="Arial" charset="0"/>
                    <a:cs typeface="Arial" charset="0"/>
                  </a:rPr>
                  <a:t>participant accurate</a:t>
                </a:r>
              </a:p>
            </p:txBody>
          </p:sp>
          <p:sp>
            <p:nvSpPr>
              <p:cNvPr id="11" name="Pentagon 10"/>
              <p:cNvSpPr>
                <a:spLocks noChangeAspect="1"/>
              </p:cNvSpPr>
              <p:nvPr/>
            </p:nvSpPr>
            <p:spPr bwMode="auto">
              <a:xfrm>
                <a:off x="6555898" y="5637981"/>
                <a:ext cx="2358167" cy="707448"/>
              </a:xfrm>
              <a:prstGeom prst="homePlate">
                <a:avLst/>
              </a:prstGeom>
              <a:solidFill>
                <a:srgbClr val="92D050">
                  <a:alpha val="50000"/>
                </a:srgbClr>
              </a:solidFill>
              <a:ln w="9525" cap="flat" cmpd="sng" algn="ctr">
                <a:solidFill>
                  <a:srgbClr val="92D05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pPr>
                <a:r>
                  <a:rPr lang="en-US" sz="1100" kern="0" dirty="0">
                    <a:latin typeface="Arial" charset="0"/>
                    <a:ea typeface="Arial" charset="0"/>
                    <a:cs typeface="Arial" charset="0"/>
                  </a:rPr>
                  <a:t>open participation,</a:t>
                </a:r>
              </a:p>
              <a:p>
                <a:pPr>
                  <a:spcBef>
                    <a:spcPts val="0"/>
                  </a:spcBef>
                </a:pPr>
                <a:r>
                  <a:rPr lang="en-US" sz="1100" kern="0" dirty="0">
                    <a:latin typeface="Arial" charset="0"/>
                    <a:ea typeface="Arial" charset="0"/>
                    <a:cs typeface="Arial" charset="0"/>
                  </a:rPr>
                  <a:t>range of constituents</a:t>
                </a:r>
              </a:p>
            </p:txBody>
          </p:sp>
          <p:sp>
            <p:nvSpPr>
              <p:cNvPr id="12" name="Pentagon 11"/>
              <p:cNvSpPr>
                <a:spLocks noChangeAspect="1"/>
              </p:cNvSpPr>
              <p:nvPr/>
            </p:nvSpPr>
            <p:spPr bwMode="auto">
              <a:xfrm>
                <a:off x="8509505" y="5640230"/>
                <a:ext cx="2358167" cy="707450"/>
              </a:xfrm>
              <a:prstGeom prst="homePlate">
                <a:avLst/>
              </a:prstGeom>
              <a:solidFill>
                <a:schemeClr val="accent5">
                  <a:lumMod val="90000"/>
                  <a:alpha val="50000"/>
                </a:schemeClr>
              </a:solidFill>
              <a:ln w="9525" cap="flat" cmpd="sng" algn="ctr">
                <a:solidFill>
                  <a:schemeClr val="accent5">
                    <a:lumMod val="75000"/>
                  </a:schemeClr>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spcBef>
                    <a:spcPts val="0"/>
                  </a:spcBef>
                </a:pPr>
                <a:r>
                  <a:rPr lang="en-US" sz="1100" kern="0" dirty="0">
                    <a:latin typeface="Arial" charset="0"/>
                    <a:ea typeface="Arial" charset="0"/>
                    <a:cs typeface="Arial" charset="0"/>
                  </a:rPr>
                  <a:t>scalable,</a:t>
                </a:r>
              </a:p>
              <a:p>
                <a:pPr>
                  <a:spcBef>
                    <a:spcPts val="0"/>
                  </a:spcBef>
                </a:pPr>
                <a:r>
                  <a:rPr lang="en-US" sz="1100" kern="0" dirty="0">
                    <a:latin typeface="Arial" charset="0"/>
                    <a:ea typeface="Arial" charset="0"/>
                    <a:cs typeface="Arial" charset="0"/>
                  </a:rPr>
                  <a:t>distributed access</a:t>
                </a:r>
                <a:endParaRPr lang="en-US" sz="1100" kern="0" dirty="0">
                  <a:solidFill>
                    <a:schemeClr val="tx1">
                      <a:lumMod val="50000"/>
                      <a:lumOff val="50000"/>
                    </a:schemeClr>
                  </a:solidFill>
                  <a:latin typeface="Arial" charset="0"/>
                  <a:ea typeface="Arial" charset="0"/>
                  <a:cs typeface="Arial" charset="0"/>
                </a:endParaRPr>
              </a:p>
            </p:txBody>
          </p:sp>
        </p:grpSp>
        <p:grpSp>
          <p:nvGrpSpPr>
            <p:cNvPr id="21" name="Group 20"/>
            <p:cNvGrpSpPr/>
            <p:nvPr/>
          </p:nvGrpSpPr>
          <p:grpSpPr>
            <a:xfrm>
              <a:off x="2082800" y="5344887"/>
              <a:ext cx="7693598" cy="276999"/>
              <a:chOff x="2082800" y="5344887"/>
              <a:chExt cx="7693598" cy="276999"/>
            </a:xfrm>
          </p:grpSpPr>
          <p:cxnSp>
            <p:nvCxnSpPr>
              <p:cNvPr id="18" name="Straight Arrow Connector 17"/>
              <p:cNvCxnSpPr/>
              <p:nvPr/>
            </p:nvCxnSpPr>
            <p:spPr bwMode="auto">
              <a:xfrm>
                <a:off x="2082800" y="5483386"/>
                <a:ext cx="7693598" cy="0"/>
              </a:xfrm>
              <a:prstGeom prst="straightConnector1">
                <a:avLst/>
              </a:prstGeom>
              <a:solidFill>
                <a:schemeClr val="accent1"/>
              </a:solidFill>
              <a:ln w="19050" cap="flat" cmpd="sng" algn="ctr">
                <a:solidFill>
                  <a:schemeClr val="tx1">
                    <a:lumMod val="65000"/>
                    <a:lumOff val="35000"/>
                  </a:schemeClr>
                </a:solidFill>
                <a:prstDash val="solid"/>
                <a:miter lim="800000"/>
                <a:headEnd type="stealth" w="med" len="med"/>
                <a:tailEnd type="stealth"/>
              </a:ln>
              <a:effectLst/>
            </p:spPr>
          </p:cxnSp>
          <p:sp>
            <p:nvSpPr>
              <p:cNvPr id="20" name="TextBox 19"/>
              <p:cNvSpPr txBox="1"/>
              <p:nvPr/>
            </p:nvSpPr>
            <p:spPr>
              <a:xfrm>
                <a:off x="4504735" y="5344887"/>
                <a:ext cx="2849729" cy="276999"/>
              </a:xfrm>
              <a:prstGeom prst="rect">
                <a:avLst/>
              </a:prstGeom>
              <a:solidFill>
                <a:schemeClr val="bg1"/>
              </a:solidFill>
            </p:spPr>
            <p:txBody>
              <a:bodyPr wrap="square" rtlCol="0">
                <a:spAutoFit/>
              </a:bodyPr>
              <a:lstStyle/>
              <a:p>
                <a:pPr algn="ctr"/>
                <a:r>
                  <a:rPr lang="en-US" sz="1200" dirty="0"/>
                  <a:t>Mission Requirements</a:t>
                </a:r>
              </a:p>
            </p:txBody>
          </p:sp>
        </p:grpSp>
      </p:grpSp>
      <p:grpSp>
        <p:nvGrpSpPr>
          <p:cNvPr id="29" name="Group 28"/>
          <p:cNvGrpSpPr/>
          <p:nvPr/>
        </p:nvGrpSpPr>
        <p:grpSpPr>
          <a:xfrm>
            <a:off x="583927" y="5110821"/>
            <a:ext cx="11021271" cy="1148523"/>
            <a:chOff x="583927" y="5125811"/>
            <a:chExt cx="11021271" cy="1148523"/>
          </a:xfrm>
        </p:grpSpPr>
        <p:sp>
          <p:nvSpPr>
            <p:cNvPr id="15" name="Pentagon 14"/>
            <p:cNvSpPr>
              <a:spLocks noChangeAspect="1"/>
            </p:cNvSpPr>
            <p:nvPr/>
          </p:nvSpPr>
          <p:spPr bwMode="auto">
            <a:xfrm>
              <a:off x="9776398" y="5725694"/>
              <a:ext cx="1828800" cy="548640"/>
            </a:xfrm>
            <a:prstGeom prst="homePlate">
              <a:avLst/>
            </a:prstGeom>
            <a:solidFill>
              <a:srgbClr val="FF0000">
                <a:alpha val="27000"/>
              </a:srgbClr>
            </a:solidFill>
            <a:ln w="95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ts val="0"/>
                </a:spcBef>
              </a:pPr>
              <a:r>
                <a:rPr lang="en-US" sz="1100" kern="0">
                  <a:latin typeface="Arial" charset="0"/>
                  <a:ea typeface="Arial" charset="0"/>
                  <a:cs typeface="Arial" charset="0"/>
                </a:rPr>
                <a:t>Security</a:t>
              </a:r>
              <a:endParaRPr lang="en-US" sz="1100" kern="0" dirty="0">
                <a:latin typeface="Arial" charset="0"/>
                <a:ea typeface="Arial" charset="0"/>
                <a:cs typeface="Arial" charset="0"/>
              </a:endParaRPr>
            </a:p>
          </p:txBody>
        </p:sp>
        <p:sp>
          <p:nvSpPr>
            <p:cNvPr id="16" name="Pentagon 15"/>
            <p:cNvSpPr>
              <a:spLocks noChangeAspect="1"/>
            </p:cNvSpPr>
            <p:nvPr/>
          </p:nvSpPr>
          <p:spPr bwMode="auto">
            <a:xfrm>
              <a:off x="583927" y="5721817"/>
              <a:ext cx="1828800" cy="548640"/>
            </a:xfrm>
            <a:prstGeom prst="homePlate">
              <a:avLst/>
            </a:prstGeom>
            <a:solidFill>
              <a:schemeClr val="accent2">
                <a:lumMod val="75000"/>
                <a:alpha val="27000"/>
              </a:schemeClr>
            </a:solidFill>
            <a:ln w="9525" cap="flat" cmpd="sng" algn="ctr">
              <a:solidFill>
                <a:schemeClr val="accent2">
                  <a:lumMod val="75000"/>
                </a:schemeClr>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spcBef>
                  <a:spcPts val="0"/>
                </a:spcBef>
              </a:pPr>
              <a:r>
                <a:rPr lang="en-US" sz="1100" kern="0">
                  <a:latin typeface="Arial" charset="0"/>
                  <a:ea typeface="Arial" charset="0"/>
                  <a:cs typeface="Arial" charset="0"/>
                </a:rPr>
                <a:t>Simple Operations</a:t>
              </a:r>
              <a:endParaRPr lang="en-US" sz="1100" kern="0" dirty="0">
                <a:latin typeface="Arial" charset="0"/>
                <a:ea typeface="Arial" charset="0"/>
                <a:cs typeface="Arial" charset="0"/>
              </a:endParaRPr>
            </a:p>
          </p:txBody>
        </p:sp>
        <p:grpSp>
          <p:nvGrpSpPr>
            <p:cNvPr id="28" name="Group 27"/>
            <p:cNvGrpSpPr/>
            <p:nvPr/>
          </p:nvGrpSpPr>
          <p:grpSpPr>
            <a:xfrm>
              <a:off x="1382486" y="5125811"/>
              <a:ext cx="9329057" cy="582253"/>
              <a:chOff x="1382486" y="5040086"/>
              <a:chExt cx="9329057" cy="582253"/>
            </a:xfrm>
          </p:grpSpPr>
          <p:grpSp>
            <p:nvGrpSpPr>
              <p:cNvPr id="22" name="Group 21"/>
              <p:cNvGrpSpPr/>
              <p:nvPr/>
            </p:nvGrpSpPr>
            <p:grpSpPr>
              <a:xfrm>
                <a:off x="1382486" y="5040086"/>
                <a:ext cx="9329057" cy="276999"/>
                <a:chOff x="2082800" y="5344887"/>
                <a:chExt cx="7693598" cy="276999"/>
              </a:xfrm>
            </p:grpSpPr>
            <p:cxnSp>
              <p:nvCxnSpPr>
                <p:cNvPr id="23" name="Straight Arrow Connector 22"/>
                <p:cNvCxnSpPr/>
                <p:nvPr/>
              </p:nvCxnSpPr>
              <p:spPr bwMode="auto">
                <a:xfrm>
                  <a:off x="2082800" y="5483386"/>
                  <a:ext cx="7693598" cy="0"/>
                </a:xfrm>
                <a:prstGeom prst="straightConnector1">
                  <a:avLst/>
                </a:prstGeom>
                <a:solidFill>
                  <a:schemeClr val="accent1"/>
                </a:solidFill>
                <a:ln w="19050" cap="flat" cmpd="sng" algn="ctr">
                  <a:solidFill>
                    <a:schemeClr val="tx1">
                      <a:lumMod val="65000"/>
                      <a:lumOff val="35000"/>
                    </a:schemeClr>
                  </a:solidFill>
                  <a:prstDash val="solid"/>
                  <a:miter lim="800000"/>
                  <a:headEnd type="none" w="med" len="med"/>
                  <a:tailEnd type="none"/>
                </a:ln>
                <a:effectLst/>
              </p:spPr>
            </p:cxnSp>
            <p:sp>
              <p:nvSpPr>
                <p:cNvPr id="24" name="TextBox 23"/>
                <p:cNvSpPr txBox="1"/>
                <p:nvPr/>
              </p:nvSpPr>
              <p:spPr>
                <a:xfrm>
                  <a:off x="4392139" y="5344887"/>
                  <a:ext cx="2849729" cy="276999"/>
                </a:xfrm>
                <a:prstGeom prst="rect">
                  <a:avLst/>
                </a:prstGeom>
                <a:solidFill>
                  <a:schemeClr val="bg1"/>
                </a:solidFill>
              </p:spPr>
              <p:txBody>
                <a:bodyPr wrap="square" rtlCol="0">
                  <a:spAutoFit/>
                </a:bodyPr>
                <a:lstStyle/>
                <a:p>
                  <a:pPr algn="ctr"/>
                  <a:r>
                    <a:rPr lang="en-US" sz="1200"/>
                    <a:t>Networking Requirements</a:t>
                  </a:r>
                  <a:endParaRPr lang="en-US" sz="1200" dirty="0"/>
                </a:p>
              </p:txBody>
            </p:sp>
          </p:grpSp>
          <p:cxnSp>
            <p:nvCxnSpPr>
              <p:cNvPr id="26" name="Straight Arrow Connector 25"/>
              <p:cNvCxnSpPr/>
              <p:nvPr/>
            </p:nvCxnSpPr>
            <p:spPr bwMode="auto">
              <a:xfrm>
                <a:off x="1385661" y="5179038"/>
                <a:ext cx="0" cy="443301"/>
              </a:xfrm>
              <a:prstGeom prst="straightConnector1">
                <a:avLst/>
              </a:prstGeom>
              <a:solidFill>
                <a:schemeClr val="accent1"/>
              </a:solidFill>
              <a:ln w="15875" cap="flat" cmpd="sng" algn="ctr">
                <a:solidFill>
                  <a:schemeClr val="tx1"/>
                </a:solidFill>
                <a:prstDash val="solid"/>
                <a:miter lim="800000"/>
                <a:headEnd type="none" w="med" len="med"/>
                <a:tailEnd type="stealth"/>
              </a:ln>
              <a:effectLst/>
            </p:spPr>
          </p:cxnSp>
          <p:cxnSp>
            <p:nvCxnSpPr>
              <p:cNvPr id="27" name="Straight Arrow Connector 26"/>
              <p:cNvCxnSpPr/>
              <p:nvPr/>
            </p:nvCxnSpPr>
            <p:spPr bwMode="auto">
              <a:xfrm>
                <a:off x="10711543" y="5169060"/>
                <a:ext cx="0" cy="443301"/>
              </a:xfrm>
              <a:prstGeom prst="straightConnector1">
                <a:avLst/>
              </a:prstGeom>
              <a:solidFill>
                <a:schemeClr val="accent1"/>
              </a:solidFill>
              <a:ln w="15875" cap="flat" cmpd="sng" algn="ctr">
                <a:solidFill>
                  <a:schemeClr val="tx1"/>
                </a:solidFill>
                <a:prstDash val="solid"/>
                <a:miter lim="800000"/>
                <a:headEnd type="none" w="med" len="med"/>
                <a:tailEnd type="stealth"/>
              </a:ln>
              <a:effectLst/>
            </p:spPr>
          </p:cxnSp>
        </p:grpSp>
      </p:grpSp>
      <p:grpSp>
        <p:nvGrpSpPr>
          <p:cNvPr id="13" name="Group 12">
            <a:extLst>
              <a:ext uri="{FF2B5EF4-FFF2-40B4-BE49-F238E27FC236}">
                <a16:creationId xmlns:a16="http://schemas.microsoft.com/office/drawing/2014/main" id="{DE8D3A1D-65D3-1340-964D-286B51D8C7F8}"/>
              </a:ext>
            </a:extLst>
          </p:cNvPr>
          <p:cNvGrpSpPr/>
          <p:nvPr/>
        </p:nvGrpSpPr>
        <p:grpSpPr>
          <a:xfrm>
            <a:off x="1211957" y="1112952"/>
            <a:ext cx="9608443" cy="4032363"/>
            <a:chOff x="1211957" y="1112952"/>
            <a:chExt cx="9608443" cy="4032363"/>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11957" y="1112952"/>
              <a:ext cx="9608443" cy="4032363"/>
            </a:xfrm>
            <a:prstGeom prst="rect">
              <a:avLst/>
            </a:prstGeom>
          </p:spPr>
        </p:pic>
        <p:sp>
          <p:nvSpPr>
            <p:cNvPr id="8" name="Rounded Rectangle 7">
              <a:extLst>
                <a:ext uri="{FF2B5EF4-FFF2-40B4-BE49-F238E27FC236}">
                  <a16:creationId xmlns:a16="http://schemas.microsoft.com/office/drawing/2014/main" id="{11BF1999-103E-2C4D-8D04-7978FA7FE193}"/>
                </a:ext>
              </a:extLst>
            </p:cNvPr>
            <p:cNvSpPr/>
            <p:nvPr/>
          </p:nvSpPr>
          <p:spPr bwMode="auto">
            <a:xfrm>
              <a:off x="2293335" y="1442503"/>
              <a:ext cx="7589031" cy="713916"/>
            </a:xfrm>
            <a:prstGeom prst="roundRect">
              <a:avLst/>
            </a:prstGeom>
            <a:solidFill>
              <a:srgbClr val="ACE2EC"/>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70C0"/>
                  </a:solidFill>
                  <a:effectLst/>
                  <a:latin typeface="Tahoma" charset="0"/>
                </a:rPr>
                <a:t>Flexible </a:t>
              </a:r>
              <a:r>
                <a:rPr kumimoji="0" lang="en-US" sz="2000" b="1" i="0" u="none" strike="noStrike" cap="none" normalizeH="0" baseline="0" dirty="0" err="1">
                  <a:ln>
                    <a:noFill/>
                  </a:ln>
                  <a:solidFill>
                    <a:srgbClr val="0070C0"/>
                  </a:solidFill>
                  <a:effectLst/>
                  <a:latin typeface="Tahoma" charset="0"/>
                </a:rPr>
                <a:t>Multicloud</a:t>
              </a:r>
              <a:r>
                <a:rPr kumimoji="0" lang="en-US" sz="2000" b="1" i="0" u="none" strike="noStrike" cap="none" normalizeH="0" baseline="0" dirty="0">
                  <a:ln>
                    <a:noFill/>
                  </a:ln>
                  <a:solidFill>
                    <a:srgbClr val="0070C0"/>
                  </a:solidFill>
                  <a:effectLst/>
                  <a:latin typeface="Tahoma" charset="0"/>
                </a:rPr>
                <a:t> Services </a:t>
              </a:r>
            </a:p>
          </p:txBody>
        </p:sp>
      </p:grpSp>
    </p:spTree>
    <p:extLst>
      <p:ext uri="{BB962C8B-B14F-4D97-AF65-F5344CB8AC3E}">
        <p14:creationId xmlns:p14="http://schemas.microsoft.com/office/powerpoint/2010/main" val="2063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out)">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amond(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03" y="0"/>
            <a:ext cx="9709490" cy="841248"/>
          </a:xfrm>
        </p:spPr>
        <p:txBody>
          <a:bodyPr/>
          <a:lstStyle/>
          <a:p>
            <a:r>
              <a:rPr lang="en-US" dirty="0"/>
              <a:t>DoD and the Cloud as a Distributed Architecture</a:t>
            </a:r>
          </a:p>
        </p:txBody>
      </p:sp>
      <p:sp>
        <p:nvSpPr>
          <p:cNvPr id="5" name="Slide Number Placeholder 4"/>
          <p:cNvSpPr>
            <a:spLocks noGrp="1"/>
          </p:cNvSpPr>
          <p:nvPr>
            <p:ph type="sldNum" sz="quarter" idx="4"/>
          </p:nvPr>
        </p:nvSpPr>
        <p:spPr>
          <a:xfrm>
            <a:off x="10972802" y="6477001"/>
            <a:ext cx="729017" cy="278641"/>
          </a:xfrm>
        </p:spPr>
        <p:txBody>
          <a:bodyPr/>
          <a:lstStyle/>
          <a:p>
            <a:pPr>
              <a:defRPr/>
            </a:pPr>
            <a:fld id="{D68E8870-17DE-45C4-A8DD-7644B2422933}" type="slidenum">
              <a:rPr lang="en-US" smtClean="0">
                <a:solidFill>
                  <a:srgbClr val="000000"/>
                </a:solidFill>
              </a:rPr>
              <a:pPr>
                <a:defRPr/>
              </a:pPr>
              <a:t>16</a:t>
            </a:fld>
            <a:endParaRPr lang="en-US" dirty="0">
              <a:solidFill>
                <a:srgbClr val="000000"/>
              </a:solidFill>
            </a:endParaRPr>
          </a:p>
        </p:txBody>
      </p:sp>
      <p:sp>
        <p:nvSpPr>
          <p:cNvPr id="12" name="Content Placeholder 2"/>
          <p:cNvSpPr>
            <a:spLocks noGrp="1"/>
          </p:cNvSpPr>
          <p:nvPr>
            <p:ph idx="1"/>
          </p:nvPr>
        </p:nvSpPr>
        <p:spPr>
          <a:xfrm>
            <a:off x="3602032" y="1550462"/>
            <a:ext cx="8983668" cy="4089629"/>
          </a:xfrm>
        </p:spPr>
        <p:txBody>
          <a:bodyPr/>
          <a:lstStyle/>
          <a:p>
            <a:pPr marL="457189" marR="559695" indent="-457189">
              <a:lnSpc>
                <a:spcPct val="150000"/>
              </a:lnSpc>
              <a:spcBef>
                <a:spcPts val="0"/>
              </a:spcBef>
              <a:buFont typeface="Wingdings" charset="2"/>
              <a:buChar char="Ø"/>
            </a:pPr>
            <a:r>
              <a:rPr lang="en-US" sz="1800" dirty="0">
                <a:latin typeface="Arial" charset="0"/>
                <a:ea typeface="Arial" charset="0"/>
                <a:cs typeface="Arial" charset="0"/>
              </a:rPr>
              <a:t>The 2012 launch of the DoD Cloud Computing Strategy set out to drive toward changes required to improve the delivery and operation of IT</a:t>
            </a:r>
          </a:p>
          <a:p>
            <a:pPr marL="457189" marR="559695" indent="-457189">
              <a:lnSpc>
                <a:spcPct val="150000"/>
              </a:lnSpc>
              <a:spcBef>
                <a:spcPts val="0"/>
              </a:spcBef>
              <a:buFont typeface="Wingdings" charset="2"/>
              <a:buChar char="Ø"/>
            </a:pPr>
            <a:r>
              <a:rPr lang="en-US" sz="1800" dirty="0">
                <a:latin typeface="Arial" charset="0"/>
                <a:ea typeface="Arial" charset="0"/>
                <a:cs typeface="Arial" charset="0"/>
              </a:rPr>
              <a:t>The strategy includes key considerations to remove barriers and facilitate a successful transition to cloud. Guidelines for data and application confidentiality, integrity, and availability have led to defined protection levels</a:t>
            </a:r>
          </a:p>
          <a:p>
            <a:pPr marL="457189" marR="559695" indent="-457189">
              <a:lnSpc>
                <a:spcPct val="150000"/>
              </a:lnSpc>
              <a:spcBef>
                <a:spcPts val="0"/>
              </a:spcBef>
              <a:buFont typeface="Wingdings" charset="2"/>
              <a:buChar char="Ø"/>
            </a:pPr>
            <a:r>
              <a:rPr lang="en-US" sz="1800" dirty="0">
                <a:latin typeface="Arial" charset="0"/>
                <a:ea typeface="Arial" charset="0"/>
                <a:cs typeface="Arial" charset="0"/>
              </a:rPr>
              <a:t>The 2015 DoD Cloud Security Guide defines protection levels and specifies requirements for off-premises, on-premises, and hybrid configurations</a:t>
            </a:r>
          </a:p>
          <a:p>
            <a:pPr marL="457189" marR="559695" indent="-457189">
              <a:lnSpc>
                <a:spcPct val="150000"/>
              </a:lnSpc>
              <a:spcBef>
                <a:spcPts val="0"/>
              </a:spcBef>
              <a:buFont typeface="Wingdings" charset="2"/>
              <a:buChar char="Ø"/>
            </a:pPr>
            <a:r>
              <a:rPr lang="en-US" sz="1800" dirty="0">
                <a:latin typeface="Arial" charset="0"/>
                <a:ea typeface="Arial" charset="0"/>
                <a:cs typeface="Arial" charset="0"/>
              </a:rPr>
              <a:t>By 2018, the DoD cloud journey has led to an array of options distributed across the public, private, public/private, and private/private spectrum to support the full range of mission owner needs</a:t>
            </a:r>
          </a:p>
        </p:txBody>
      </p:sp>
      <p:pic>
        <p:nvPicPr>
          <p:cNvPr id="4" name="Picture 3"/>
          <p:cNvPicPr>
            <a:picLocks noChangeAspect="1"/>
          </p:cNvPicPr>
          <p:nvPr/>
        </p:nvPicPr>
        <p:blipFill>
          <a:blip r:embed="rId3"/>
          <a:stretch>
            <a:fillRect/>
          </a:stretch>
        </p:blipFill>
        <p:spPr>
          <a:xfrm>
            <a:off x="152395" y="1353360"/>
            <a:ext cx="3339559" cy="4318267"/>
          </a:xfrm>
          <a:prstGeom prst="rect">
            <a:avLst/>
          </a:prstGeom>
          <a:ln>
            <a:solidFill>
              <a:schemeClr val="tx1">
                <a:lumMod val="65000"/>
                <a:lumOff val="35000"/>
              </a:schemeClr>
            </a:solidFill>
          </a:ln>
        </p:spPr>
      </p:pic>
      <p:sp>
        <p:nvSpPr>
          <p:cNvPr id="7" name="TextBox 6"/>
          <p:cNvSpPr txBox="1"/>
          <p:nvPr/>
        </p:nvSpPr>
        <p:spPr>
          <a:xfrm>
            <a:off x="610768" y="5797641"/>
            <a:ext cx="2342229" cy="461665"/>
          </a:xfrm>
          <a:prstGeom prst="rect">
            <a:avLst/>
          </a:prstGeom>
          <a:noFill/>
        </p:spPr>
        <p:txBody>
          <a:bodyPr wrap="square" rtlCol="0">
            <a:spAutoFit/>
          </a:bodyPr>
          <a:lstStyle/>
          <a:p>
            <a:pPr algn="ctr"/>
            <a:r>
              <a:rPr lang="en-US" sz="1200" dirty="0"/>
              <a:t>AFCEA’s Signal Magazine Cover</a:t>
            </a:r>
          </a:p>
          <a:p>
            <a:pPr algn="ctr"/>
            <a:r>
              <a:rPr lang="en-US" sz="1200" dirty="0"/>
              <a:t>June 2018</a:t>
            </a:r>
          </a:p>
        </p:txBody>
      </p:sp>
    </p:spTree>
    <p:extLst>
      <p:ext uri="{BB962C8B-B14F-4D97-AF65-F5344CB8AC3E}">
        <p14:creationId xmlns:p14="http://schemas.microsoft.com/office/powerpoint/2010/main" val="3542826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03" y="0"/>
            <a:ext cx="9709490" cy="841248"/>
          </a:xfrm>
        </p:spPr>
        <p:txBody>
          <a:bodyPr/>
          <a:lstStyle/>
          <a:p>
            <a:r>
              <a:rPr lang="en-US"/>
              <a:t>Defining Distributed Architectures in Cloud Terms</a:t>
            </a:r>
            <a:endParaRPr lang="en-US" dirty="0"/>
          </a:p>
        </p:txBody>
      </p:sp>
      <p:sp>
        <p:nvSpPr>
          <p:cNvPr id="5" name="Slide Number Placeholder 4"/>
          <p:cNvSpPr>
            <a:spLocks noGrp="1"/>
          </p:cNvSpPr>
          <p:nvPr>
            <p:ph type="sldNum" sz="quarter" idx="4"/>
          </p:nvPr>
        </p:nvSpPr>
        <p:spPr>
          <a:xfrm>
            <a:off x="10972802" y="6477001"/>
            <a:ext cx="714233" cy="278641"/>
          </a:xfrm>
        </p:spPr>
        <p:txBody>
          <a:bodyPr/>
          <a:lstStyle/>
          <a:p>
            <a:pPr>
              <a:defRPr/>
            </a:pPr>
            <a:fld id="{D68E8870-17DE-45C4-A8DD-7644B2422933}" type="slidenum">
              <a:rPr lang="en-US" smtClean="0">
                <a:solidFill>
                  <a:srgbClr val="000000"/>
                </a:solidFill>
              </a:rPr>
              <a:pPr>
                <a:defRPr/>
              </a:pPr>
              <a:t>17</a:t>
            </a:fld>
            <a:endParaRPr lang="en-US" dirty="0">
              <a:solidFill>
                <a:srgbClr val="000000"/>
              </a:solidFill>
            </a:endParaRPr>
          </a:p>
        </p:txBody>
      </p:sp>
      <p:sp>
        <p:nvSpPr>
          <p:cNvPr id="12" name="Content Placeholder 2"/>
          <p:cNvSpPr>
            <a:spLocks noGrp="1"/>
          </p:cNvSpPr>
          <p:nvPr>
            <p:ph idx="1"/>
          </p:nvPr>
        </p:nvSpPr>
        <p:spPr>
          <a:xfrm>
            <a:off x="381000" y="1140618"/>
            <a:ext cx="9931400" cy="4890211"/>
          </a:xfrm>
        </p:spPr>
        <p:txBody>
          <a:bodyPr/>
          <a:lstStyle/>
          <a:p>
            <a:pPr marL="0" indent="0">
              <a:buNone/>
            </a:pPr>
            <a:endParaRPr lang="en-US" sz="1800" dirty="0">
              <a:latin typeface="Arial" charset="0"/>
              <a:ea typeface="Arial" charset="0"/>
              <a:cs typeface="Arial" charset="0"/>
            </a:endParaRPr>
          </a:p>
          <a:p>
            <a:r>
              <a:rPr lang="en-US" sz="1800" dirty="0">
                <a:latin typeface="Arial" charset="0"/>
                <a:ea typeface="Arial" charset="0"/>
                <a:cs typeface="Arial" charset="0"/>
              </a:rPr>
              <a:t>Cloud Computing – </a:t>
            </a:r>
            <a:r>
              <a:rPr lang="en-US" sz="1800" b="1" dirty="0">
                <a:latin typeface="Arial" charset="0"/>
                <a:ea typeface="Arial" charset="0"/>
                <a:cs typeface="Arial" charset="0"/>
              </a:rPr>
              <a:t>cloud computing</a:t>
            </a:r>
            <a:r>
              <a:rPr lang="en-US" sz="1800" dirty="0">
                <a:latin typeface="Arial" charset="0"/>
                <a:ea typeface="Arial" charset="0"/>
                <a:cs typeface="Arial" charset="0"/>
              </a:rPr>
              <a:t> as a style of computing in which scalable and elastic IT-enabled capabilities are delivered as a service using Internet technologies – a must in cost effective generation of training operations that range from few to many players</a:t>
            </a:r>
          </a:p>
          <a:p>
            <a:endParaRPr lang="en-US" sz="1800" dirty="0">
              <a:latin typeface="Arial" charset="0"/>
              <a:ea typeface="Arial" charset="0"/>
              <a:cs typeface="Arial" charset="0"/>
            </a:endParaRPr>
          </a:p>
          <a:p>
            <a:r>
              <a:rPr lang="en-US" sz="1800" dirty="0">
                <a:latin typeface="Arial" charset="0"/>
                <a:ea typeface="Arial" charset="0"/>
                <a:cs typeface="Arial" charset="0"/>
              </a:rPr>
              <a:t>Private Cloud – </a:t>
            </a:r>
            <a:r>
              <a:rPr lang="en-US" sz="1800" b="1" dirty="0">
                <a:latin typeface="Arial" charset="0"/>
                <a:ea typeface="Arial" charset="0"/>
                <a:cs typeface="Arial" charset="0"/>
              </a:rPr>
              <a:t>private cloud</a:t>
            </a:r>
            <a:r>
              <a:rPr lang="en-US" sz="1800" dirty="0">
                <a:latin typeface="Arial" charset="0"/>
                <a:ea typeface="Arial" charset="0"/>
                <a:cs typeface="Arial" charset="0"/>
              </a:rPr>
              <a:t> computing is a form of cloud computing that is used by only one organization or confederation, or, in certain cases ensures that an organization is completely isolated from others – a must in multi-level security environments.</a:t>
            </a:r>
          </a:p>
          <a:p>
            <a:endParaRPr lang="en-US" sz="1800" dirty="0">
              <a:latin typeface="Arial" charset="0"/>
              <a:ea typeface="Arial" charset="0"/>
              <a:cs typeface="Arial" charset="0"/>
            </a:endParaRPr>
          </a:p>
          <a:p>
            <a:r>
              <a:rPr lang="en-US" sz="1800" dirty="0">
                <a:latin typeface="Arial" charset="0"/>
                <a:ea typeface="Arial" charset="0"/>
                <a:cs typeface="Arial" charset="0"/>
              </a:rPr>
              <a:t>Multi-Cloud – </a:t>
            </a:r>
            <a:r>
              <a:rPr lang="en-US" sz="1800" b="1" dirty="0">
                <a:latin typeface="Arial" charset="0"/>
                <a:ea typeface="Arial" charset="0"/>
                <a:cs typeface="Arial" charset="0"/>
              </a:rPr>
              <a:t>multi-cloud</a:t>
            </a:r>
            <a:r>
              <a:rPr lang="en-US" sz="1800" dirty="0">
                <a:latin typeface="Arial" charset="0"/>
                <a:ea typeface="Arial" charset="0"/>
                <a:cs typeface="Arial" charset="0"/>
              </a:rPr>
              <a:t> computing</a:t>
            </a:r>
            <a:r>
              <a:rPr lang="en-US" sz="1800" b="1" dirty="0">
                <a:latin typeface="Arial" charset="0"/>
                <a:ea typeface="Arial" charset="0"/>
                <a:cs typeface="Arial" charset="0"/>
              </a:rPr>
              <a:t> </a:t>
            </a:r>
            <a:r>
              <a:rPr lang="en-US" sz="1800" dirty="0">
                <a:latin typeface="Arial" charset="0"/>
                <a:ea typeface="Arial" charset="0"/>
                <a:cs typeface="Arial" charset="0"/>
              </a:rPr>
              <a:t>is a form of cloud computing and storage services in a single heterogeneous architecture which may include pairing multiple cloud environments – a must in preserving local autonomy</a:t>
            </a:r>
          </a:p>
          <a:p>
            <a:endParaRPr lang="en-US" sz="1800" dirty="0">
              <a:latin typeface="Arial" charset="0"/>
              <a:ea typeface="Arial" charset="0"/>
              <a:cs typeface="Arial" charset="0"/>
            </a:endParaRPr>
          </a:p>
          <a:p>
            <a:r>
              <a:rPr lang="en-US" sz="1800" dirty="0">
                <a:latin typeface="Arial" charset="0"/>
                <a:ea typeface="Arial" charset="0"/>
                <a:cs typeface="Arial" charset="0"/>
              </a:rPr>
              <a:t>Hybrid Cloud – </a:t>
            </a:r>
            <a:r>
              <a:rPr lang="en-US" sz="1800" b="1" dirty="0">
                <a:latin typeface="Arial" charset="0"/>
                <a:ea typeface="Arial" charset="0"/>
                <a:cs typeface="Arial" charset="0"/>
              </a:rPr>
              <a:t>hybrid cloud </a:t>
            </a:r>
            <a:r>
              <a:rPr lang="en-US" sz="1800" dirty="0">
                <a:latin typeface="Arial" charset="0"/>
                <a:ea typeface="Arial" charset="0"/>
                <a:cs typeface="Arial" charset="0"/>
              </a:rPr>
              <a:t>computing refers to policy-based and coordinated service provisioning, use and management across a mixture of distributed and local resources – a must to control latency and mission resiliency</a:t>
            </a:r>
          </a:p>
          <a:p>
            <a:endParaRPr lang="en-US" sz="1800" dirty="0">
              <a:latin typeface="Arial" charset="0"/>
              <a:ea typeface="Arial" charset="0"/>
              <a:cs typeface="Arial" charset="0"/>
            </a:endParaRPr>
          </a:p>
        </p:txBody>
      </p:sp>
      <p:sp>
        <p:nvSpPr>
          <p:cNvPr id="9" name="TextBox 8"/>
          <p:cNvSpPr txBox="1"/>
          <p:nvPr/>
        </p:nvSpPr>
        <p:spPr>
          <a:xfrm>
            <a:off x="690796" y="6052692"/>
            <a:ext cx="7014073" cy="277507"/>
          </a:xfrm>
          <a:prstGeom prst="rect">
            <a:avLst/>
          </a:prstGeom>
          <a:noFill/>
        </p:spPr>
        <p:txBody>
          <a:bodyPr wrap="square" rtlCol="0">
            <a:spAutoFit/>
          </a:bodyPr>
          <a:lstStyle/>
          <a:p>
            <a:r>
              <a:rPr lang="en-US" sz="1200"/>
              <a:t>Definitions </a:t>
            </a:r>
            <a:r>
              <a:rPr lang="en-US" sz="1200" dirty="0"/>
              <a:t>adapted from Gartner’s </a:t>
            </a:r>
            <a:r>
              <a:rPr lang="en-US" sz="1200"/>
              <a:t>IT Glossary</a:t>
            </a:r>
            <a:endParaRPr lang="en-US" sz="12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41165" y="971369"/>
            <a:ext cx="1577505" cy="5358830"/>
          </a:xfrm>
          <a:prstGeom prst="rect">
            <a:avLst/>
          </a:prstGeom>
          <a:ln w="25400">
            <a:solidFill>
              <a:schemeClr val="tx1">
                <a:lumMod val="75000"/>
                <a:lumOff val="25000"/>
              </a:schemeClr>
            </a:solidFill>
          </a:ln>
        </p:spPr>
      </p:pic>
    </p:spTree>
    <p:extLst>
      <p:ext uri="{BB962C8B-B14F-4D97-AF65-F5344CB8AC3E}">
        <p14:creationId xmlns:p14="http://schemas.microsoft.com/office/powerpoint/2010/main" val="394068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835" y="-28002"/>
            <a:ext cx="8755647" cy="841248"/>
          </a:xfrm>
        </p:spPr>
        <p:txBody>
          <a:bodyPr/>
          <a:lstStyle/>
          <a:p>
            <a:pPr lvl="0"/>
            <a:r>
              <a:rPr lang="en-US" dirty="0"/>
              <a:t>A Private, </a:t>
            </a:r>
            <a:r>
              <a:rPr lang="en-US" dirty="0" err="1"/>
              <a:t>Multicloud</a:t>
            </a:r>
            <a:r>
              <a:rPr lang="en-US" dirty="0"/>
              <a:t> Framework for Discussion</a:t>
            </a:r>
          </a:p>
        </p:txBody>
      </p:sp>
      <p:sp>
        <p:nvSpPr>
          <p:cNvPr id="6" name="Content Placeholder 5"/>
          <p:cNvSpPr>
            <a:spLocks noGrp="1"/>
          </p:cNvSpPr>
          <p:nvPr>
            <p:ph idx="1"/>
          </p:nvPr>
        </p:nvSpPr>
        <p:spPr>
          <a:xfrm>
            <a:off x="174850" y="1422951"/>
            <a:ext cx="3675944" cy="4298101"/>
          </a:xfrm>
        </p:spPr>
        <p:txBody>
          <a:bodyPr/>
          <a:lstStyle/>
          <a:p>
            <a:r>
              <a:rPr lang="en-US" sz="1800" dirty="0"/>
              <a:t>Maximize Hardware Versatility through Convergence, Virtualization, and Containerization.</a:t>
            </a:r>
          </a:p>
          <a:p>
            <a:pPr marL="0" indent="0">
              <a:buNone/>
            </a:pPr>
            <a:endParaRPr lang="en-US" sz="1800" dirty="0"/>
          </a:p>
          <a:p>
            <a:r>
              <a:rPr lang="en-US" sz="1800" dirty="0"/>
              <a:t>Automate Provisioning and Management Operations with Software Defined Networking.</a:t>
            </a:r>
          </a:p>
          <a:p>
            <a:pPr marL="0" indent="0">
              <a:buNone/>
            </a:pPr>
            <a:endParaRPr lang="en-US" sz="1800" dirty="0"/>
          </a:p>
          <a:p>
            <a:r>
              <a:rPr lang="en-US" sz="1800" dirty="0"/>
              <a:t>Employ Secure Networking and Secure Data Center Practices.</a:t>
            </a:r>
          </a:p>
          <a:p>
            <a:endParaRPr lang="en-US" sz="1800" dirty="0"/>
          </a:p>
          <a:p>
            <a:r>
              <a:rPr lang="en-US" sz="1800" dirty="0"/>
              <a:t>Visualize Network Operations and Security with Visibility &amp; Application Analytics</a:t>
            </a:r>
          </a:p>
          <a:p>
            <a:endParaRPr lang="en-US" sz="1800" dirty="0"/>
          </a:p>
        </p:txBody>
      </p:sp>
      <p:sp>
        <p:nvSpPr>
          <p:cNvPr id="32" name="Slide Number Placeholder 2"/>
          <p:cNvSpPr>
            <a:spLocks noGrp="1"/>
          </p:cNvSpPr>
          <p:nvPr>
            <p:ph type="sldNum" sz="quarter" idx="4294967295"/>
          </p:nvPr>
        </p:nvSpPr>
        <p:spPr>
          <a:xfrm>
            <a:off x="11291206" y="6479121"/>
            <a:ext cx="821634" cy="340935"/>
          </a:xfrm>
          <a:prstGeom prst="rect">
            <a:avLst/>
          </a:prstGeom>
        </p:spPr>
        <p:txBody>
          <a:bodyPr/>
          <a:lstStyle/>
          <a:p>
            <a:pPr algn="l">
              <a:defRPr/>
            </a:pPr>
            <a:r>
              <a:rPr lang="en-US" sz="1600" dirty="0"/>
              <a:t>14</a:t>
            </a:r>
          </a:p>
        </p:txBody>
      </p:sp>
      <p:pic>
        <p:nvPicPr>
          <p:cNvPr id="7" name="Picture 6">
            <a:extLst>
              <a:ext uri="{FF2B5EF4-FFF2-40B4-BE49-F238E27FC236}">
                <a16:creationId xmlns:a16="http://schemas.microsoft.com/office/drawing/2014/main" id="{43EEAACF-F2DF-BC40-AD77-9CF232D4B0B1}"/>
              </a:ext>
            </a:extLst>
          </p:cNvPr>
          <p:cNvPicPr>
            <a:picLocks noChangeAspect="1"/>
          </p:cNvPicPr>
          <p:nvPr/>
        </p:nvPicPr>
        <p:blipFill rotWithShape="1">
          <a:blip r:embed="rId3"/>
          <a:srcRect t="11846" r="11035"/>
          <a:stretch/>
        </p:blipFill>
        <p:spPr>
          <a:xfrm>
            <a:off x="4007976" y="1286723"/>
            <a:ext cx="7967009" cy="4856257"/>
          </a:xfrm>
          <a:prstGeom prst="rect">
            <a:avLst/>
          </a:prstGeom>
        </p:spPr>
      </p:pic>
      <p:sp>
        <p:nvSpPr>
          <p:cNvPr id="51" name="Rectangle 50"/>
          <p:cNvSpPr/>
          <p:nvPr/>
        </p:nvSpPr>
        <p:spPr>
          <a:xfrm>
            <a:off x="145672" y="5912148"/>
            <a:ext cx="11916368" cy="461665"/>
          </a:xfrm>
          <a:prstGeom prst="rect">
            <a:avLst/>
          </a:prstGeom>
        </p:spPr>
        <p:txBody>
          <a:bodyPr wrap="square">
            <a:spAutoFit/>
          </a:bodyPr>
          <a:lstStyle/>
          <a:p>
            <a:pPr algn="ctr"/>
            <a:r>
              <a:rPr lang="en-US" sz="2400" i="1" dirty="0"/>
              <a:t>It all Adds Up to a Private, Multi-, Hybrid Cloud Computing Solution </a:t>
            </a:r>
          </a:p>
        </p:txBody>
      </p:sp>
    </p:spTree>
    <p:extLst>
      <p:ext uri="{BB962C8B-B14F-4D97-AF65-F5344CB8AC3E}">
        <p14:creationId xmlns:p14="http://schemas.microsoft.com/office/powerpoint/2010/main" val="3416452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880588" y="6477001"/>
            <a:ext cx="821634" cy="340935"/>
          </a:xfrm>
        </p:spPr>
        <p:txBody>
          <a:bodyPr/>
          <a:lstStyle/>
          <a:p>
            <a:pPr>
              <a:defRPr/>
            </a:pPr>
            <a:fld id="{D68E8870-17DE-45C4-A8DD-7644B2422933}" type="slidenum">
              <a:rPr lang="en-US" sz="1600" smtClean="0"/>
              <a:pPr>
                <a:defRPr/>
              </a:pPr>
              <a:t>19</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Distributed Architecture Technologies &amp; Practices</a:t>
            </a:r>
          </a:p>
        </p:txBody>
      </p:sp>
    </p:spTree>
    <p:extLst>
      <p:ext uri="{BB962C8B-B14F-4D97-AF65-F5344CB8AC3E}">
        <p14:creationId xmlns:p14="http://schemas.microsoft.com/office/powerpoint/2010/main" val="305374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821" y="0"/>
            <a:ext cx="7416800" cy="795130"/>
          </a:xfrm>
        </p:spPr>
        <p:txBody>
          <a:bodyPr/>
          <a:lstStyle/>
          <a:p>
            <a:r>
              <a:rPr lang="en-US" dirty="0"/>
              <a:t>Learning Outcomes</a:t>
            </a:r>
          </a:p>
        </p:txBody>
      </p:sp>
      <p:sp>
        <p:nvSpPr>
          <p:cNvPr id="3" name="Content Placeholder 2"/>
          <p:cNvSpPr>
            <a:spLocks noGrp="1"/>
          </p:cNvSpPr>
          <p:nvPr>
            <p:ph sz="quarter" idx="11"/>
          </p:nvPr>
        </p:nvSpPr>
        <p:spPr>
          <a:xfrm>
            <a:off x="480132" y="940123"/>
            <a:ext cx="11250613" cy="4122841"/>
          </a:xfrm>
        </p:spPr>
        <p:txBody>
          <a:bodyPr/>
          <a:lstStyle/>
          <a:p>
            <a:pPr lvl="0"/>
            <a:r>
              <a:rPr lang="en-US" sz="2400" dirty="0"/>
              <a:t>Identify the linkage between operational requirements and the enabling network capabilities.</a:t>
            </a:r>
          </a:p>
          <a:p>
            <a:pPr lvl="0"/>
            <a:endParaRPr lang="en-US" sz="2400" dirty="0"/>
          </a:p>
          <a:p>
            <a:pPr lvl="0"/>
            <a:r>
              <a:rPr lang="en-US" sz="2400" dirty="0"/>
              <a:t>List the benefits of distributed network architectures, the characteristics of the key technologies that make them possible, and the key performance measures used in evaluation.</a:t>
            </a:r>
          </a:p>
          <a:p>
            <a:pPr lvl="0"/>
            <a:endParaRPr lang="en-US" sz="2400" dirty="0"/>
          </a:p>
          <a:p>
            <a:pPr lvl="0"/>
            <a:r>
              <a:rPr lang="en-US" sz="2400" dirty="0"/>
              <a:t>Describe the impact of workload virtualization and containerization on the ability to orchestrate training scenarios distributing the right applications &amp; data to the right locations.</a:t>
            </a:r>
          </a:p>
          <a:p>
            <a:pPr lvl="0"/>
            <a:endParaRPr lang="en-US" sz="2400" dirty="0"/>
          </a:p>
          <a:p>
            <a:r>
              <a:rPr lang="en-US" sz="2400" dirty="0"/>
              <a:t>List at least one best practices from each of the following roles: scenario planning, application &amp; data distribution, mission execution, and post-mission analysis.</a:t>
            </a:r>
          </a:p>
          <a:p>
            <a:pPr lvl="0"/>
            <a:endParaRPr lang="en-US" sz="2400" dirty="0"/>
          </a:p>
          <a:p>
            <a:pPr lvl="0"/>
            <a:r>
              <a:rPr lang="en-US" sz="2400" dirty="0"/>
              <a:t>Describe the role of network health and application performance awareness in ensuring continuous improvement training delivery.</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z="1600" smtClean="0"/>
              <a:pPr>
                <a:defRPr/>
              </a:pPr>
              <a:t>2</a:t>
            </a:fld>
            <a:endParaRPr lang="en-US" sz="1600" dirty="0"/>
          </a:p>
        </p:txBody>
      </p:sp>
    </p:spTree>
    <p:extLst>
      <p:ext uri="{BB962C8B-B14F-4D97-AF65-F5344CB8AC3E}">
        <p14:creationId xmlns:p14="http://schemas.microsoft.com/office/powerpoint/2010/main" val="185591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86351" y="885019"/>
            <a:ext cx="11506194" cy="4188950"/>
          </a:xfrm>
        </p:spPr>
        <p:txBody>
          <a:bodyPr/>
          <a:lstStyle/>
          <a:p>
            <a:pPr marL="0" indent="0">
              <a:buNone/>
            </a:pPr>
            <a:r>
              <a:rPr lang="en-US" sz="2400" dirty="0"/>
              <a:t>Typical Components</a:t>
            </a:r>
          </a:p>
          <a:p>
            <a:r>
              <a:rPr lang="en-US" sz="2000" b="1" dirty="0"/>
              <a:t>Storage</a:t>
            </a:r>
            <a:r>
              <a:rPr lang="en-US" sz="2000" dirty="0"/>
              <a:t> – the storage function provides access to saved or in transit data for use in applications and/or reporting</a:t>
            </a:r>
            <a:r>
              <a:rPr lang="en-US" sz="1800" dirty="0"/>
              <a:t>. </a:t>
            </a:r>
          </a:p>
          <a:p>
            <a:pPr lvl="1"/>
            <a:r>
              <a:rPr lang="en-US" sz="1800" dirty="0"/>
              <a:t>Storage technologies include: Spinning Disk Drives, Solid State Drives, Storage Area Networks (SAN), and Cloud</a:t>
            </a:r>
          </a:p>
          <a:p>
            <a:pPr lvl="1"/>
            <a:r>
              <a:rPr lang="en-US" sz="1800" dirty="0"/>
              <a:t>Each offers advantages in key metrics such as </a:t>
            </a:r>
            <a:r>
              <a:rPr lang="en-US" sz="1800" b="1" i="1" dirty="0"/>
              <a:t>capacity, speed, and cost</a:t>
            </a:r>
            <a:endParaRPr lang="en-US" sz="1800" dirty="0"/>
          </a:p>
          <a:p>
            <a:endParaRPr lang="en-US" sz="1800" dirty="0"/>
          </a:p>
          <a:p>
            <a:r>
              <a:rPr lang="en-US" sz="2000" b="1" dirty="0"/>
              <a:t>Networking</a:t>
            </a:r>
            <a:r>
              <a:rPr lang="en-US" sz="2000" dirty="0"/>
              <a:t> – the networking function addresses transport operations – both the management and path aspects. </a:t>
            </a:r>
          </a:p>
          <a:p>
            <a:pPr lvl="1"/>
            <a:r>
              <a:rPr lang="en-US" sz="1800" dirty="0"/>
              <a:t>Transport can be: defined cabling paths, defined optical paths, or fabric environments that offer a nearly infinite paths opportunities</a:t>
            </a:r>
          </a:p>
          <a:p>
            <a:pPr lvl="1"/>
            <a:r>
              <a:rPr lang="en-US" sz="1800" dirty="0"/>
              <a:t>Each offers advantages in terms of </a:t>
            </a:r>
            <a:r>
              <a:rPr lang="en-US" sz="1800" b="1" i="1" dirty="0"/>
              <a:t>bandwidth, latency, physical or virtual traceability, and cost</a:t>
            </a:r>
            <a:endParaRPr lang="en-US" sz="1800" dirty="0"/>
          </a:p>
          <a:p>
            <a:endParaRPr lang="en-US" sz="1800" dirty="0"/>
          </a:p>
          <a:p>
            <a:r>
              <a:rPr lang="en-US" sz="2000" b="1" dirty="0"/>
              <a:t>Compute</a:t>
            </a:r>
            <a:r>
              <a:rPr lang="en-US" sz="2000" dirty="0"/>
              <a:t> – the compute function provides the application functionality embedded in the process instructions to reference data, combine data, and perform calculations </a:t>
            </a:r>
          </a:p>
          <a:p>
            <a:pPr lvl="1"/>
            <a:r>
              <a:rPr lang="en-US" sz="1800" dirty="0"/>
              <a:t>Compute functions are served by micro-processors that have designed in speed, capacity, and parallelism characteristics</a:t>
            </a:r>
          </a:p>
          <a:p>
            <a:pPr lvl="1"/>
            <a:r>
              <a:rPr lang="en-US" sz="1800" dirty="0"/>
              <a:t>Compute functions can be local, distributed in multi-core fixed environments, or in the cloud via computing engines</a:t>
            </a:r>
          </a:p>
          <a:p>
            <a:pPr lvl="1"/>
            <a:r>
              <a:rPr lang="en-US" sz="1800" dirty="0"/>
              <a:t>Each offers advantages in terms of </a:t>
            </a:r>
            <a:r>
              <a:rPr lang="en-US" sz="1800" b="1" i="1" dirty="0"/>
              <a:t>performance and cost</a:t>
            </a:r>
            <a:endParaRPr lang="en-US" sz="1800" dirty="0"/>
          </a:p>
        </p:txBody>
      </p:sp>
      <p:sp>
        <p:nvSpPr>
          <p:cNvPr id="2" name="Title 1"/>
          <p:cNvSpPr>
            <a:spLocks noGrp="1"/>
          </p:cNvSpPr>
          <p:nvPr>
            <p:ph type="title"/>
          </p:nvPr>
        </p:nvSpPr>
        <p:spPr>
          <a:xfrm>
            <a:off x="1809906" y="0"/>
            <a:ext cx="8589913" cy="841248"/>
          </a:xfrm>
        </p:spPr>
        <p:txBody>
          <a:bodyPr/>
          <a:lstStyle/>
          <a:p>
            <a:pPr lvl="0"/>
            <a:r>
              <a:rPr lang="en-US" dirty="0"/>
              <a:t>Fundamentals of Distributed Network Architectures</a:t>
            </a:r>
          </a:p>
        </p:txBody>
      </p:sp>
      <p:sp>
        <p:nvSpPr>
          <p:cNvPr id="3" name="Slide Number Placeholder 2"/>
          <p:cNvSpPr>
            <a:spLocks noGrp="1"/>
          </p:cNvSpPr>
          <p:nvPr>
            <p:ph type="sldNum" sz="quarter" idx="4"/>
          </p:nvPr>
        </p:nvSpPr>
        <p:spPr>
          <a:xfrm>
            <a:off x="10958207" y="6477949"/>
            <a:ext cx="741528" cy="259497"/>
          </a:xfrm>
        </p:spPr>
        <p:txBody>
          <a:bodyPr/>
          <a:lstStyle/>
          <a:p>
            <a:pPr>
              <a:defRPr/>
            </a:pPr>
            <a:fld id="{D68E8870-17DE-45C4-A8DD-7644B2422933}" type="slidenum">
              <a:rPr lang="en-US" smtClean="0">
                <a:solidFill>
                  <a:srgbClr val="000000"/>
                </a:solidFill>
              </a:rPr>
              <a:pPr>
                <a:defRPr/>
              </a:pPr>
              <a:t>20</a:t>
            </a:fld>
            <a:endParaRPr lang="en-US" dirty="0">
              <a:solidFill>
                <a:srgbClr val="000000"/>
              </a:solidFill>
            </a:endParaRPr>
          </a:p>
        </p:txBody>
      </p:sp>
      <p:sp>
        <p:nvSpPr>
          <p:cNvPr id="5" name="TextBox 4"/>
          <p:cNvSpPr txBox="1"/>
          <p:nvPr/>
        </p:nvSpPr>
        <p:spPr>
          <a:xfrm>
            <a:off x="2758192" y="6120265"/>
            <a:ext cx="7014073" cy="277507"/>
          </a:xfrm>
          <a:prstGeom prst="rect">
            <a:avLst/>
          </a:prstGeom>
          <a:noFill/>
        </p:spPr>
        <p:txBody>
          <a:bodyPr wrap="square" rtlCol="0">
            <a:spAutoFit/>
          </a:bodyPr>
          <a:lstStyle/>
          <a:p>
            <a:pPr algn="ctr"/>
            <a:r>
              <a:rPr lang="en-US" sz="1200"/>
              <a:t>Definitions </a:t>
            </a:r>
            <a:r>
              <a:rPr lang="en-US" sz="1200" dirty="0"/>
              <a:t>adapted from Gartner’s </a:t>
            </a:r>
            <a:r>
              <a:rPr lang="en-US" sz="1200"/>
              <a:t>IT Glossary</a:t>
            </a:r>
            <a:endParaRPr lang="en-US" sz="1200" dirty="0"/>
          </a:p>
        </p:txBody>
      </p:sp>
    </p:spTree>
    <p:extLst>
      <p:ext uri="{BB962C8B-B14F-4D97-AF65-F5344CB8AC3E}">
        <p14:creationId xmlns:p14="http://schemas.microsoft.com/office/powerpoint/2010/main" val="410683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51635" y="1013172"/>
            <a:ext cx="9582898" cy="4188950"/>
          </a:xfrm>
        </p:spPr>
        <p:txBody>
          <a:bodyPr/>
          <a:lstStyle/>
          <a:p>
            <a:r>
              <a:rPr lang="en-US" sz="2000" dirty="0">
                <a:latin typeface="Arial" charset="0"/>
                <a:ea typeface="Arial" charset="0"/>
                <a:cs typeface="Arial" charset="0"/>
              </a:rPr>
              <a:t>Convergence</a:t>
            </a:r>
          </a:p>
          <a:p>
            <a:pPr lvl="1"/>
            <a:r>
              <a:rPr lang="en-US" sz="1800" dirty="0">
                <a:latin typeface="Arial" charset="0"/>
                <a:ea typeface="Arial" charset="0"/>
                <a:cs typeface="Arial" charset="0"/>
              </a:rPr>
              <a:t>Integration of computing, storage, and networking assets into a single solution</a:t>
            </a:r>
          </a:p>
          <a:p>
            <a:pPr lvl="1"/>
            <a:r>
              <a:rPr lang="en-US" sz="1800" dirty="0">
                <a:latin typeface="Arial" charset="0"/>
                <a:ea typeface="Arial" charset="0"/>
                <a:cs typeface="Arial" charset="0"/>
              </a:rPr>
              <a:t>Provides agile platforms with high availability and scalable storage</a:t>
            </a:r>
          </a:p>
          <a:p>
            <a:pPr lvl="1"/>
            <a:r>
              <a:rPr lang="en-US" sz="1800" dirty="0">
                <a:latin typeface="Arial" charset="0"/>
                <a:ea typeface="Arial" charset="0"/>
                <a:cs typeface="Arial" charset="0"/>
              </a:rPr>
              <a:t>Reduces operating costs and supports hybrid cloud computing</a:t>
            </a:r>
          </a:p>
          <a:p>
            <a:pPr lvl="1"/>
            <a:endParaRPr lang="en-US" sz="1800" dirty="0">
              <a:latin typeface="Arial" charset="0"/>
              <a:ea typeface="Arial" charset="0"/>
              <a:cs typeface="Arial" charset="0"/>
            </a:endParaRPr>
          </a:p>
          <a:p>
            <a:r>
              <a:rPr lang="en-US" sz="2000" dirty="0">
                <a:latin typeface="Arial" charset="0"/>
                <a:ea typeface="Arial" charset="0"/>
                <a:cs typeface="Arial" charset="0"/>
              </a:rPr>
              <a:t>Virtualization</a:t>
            </a:r>
          </a:p>
          <a:p>
            <a:pPr lvl="1"/>
            <a:r>
              <a:rPr lang="en-US" sz="1800" dirty="0">
                <a:latin typeface="Arial" charset="0"/>
                <a:ea typeface="Arial" charset="0"/>
                <a:cs typeface="Arial" charset="0"/>
              </a:rPr>
              <a:t>Specifically designed for Software Defined Networking</a:t>
            </a:r>
          </a:p>
          <a:p>
            <a:pPr lvl="1"/>
            <a:r>
              <a:rPr lang="en-US" sz="1800" dirty="0">
                <a:latin typeface="Arial" charset="0"/>
                <a:ea typeface="Arial" charset="0"/>
                <a:cs typeface="Arial" charset="0"/>
              </a:rPr>
              <a:t>Isolates application workloads at the virtual layer using single-workflow automation</a:t>
            </a:r>
          </a:p>
          <a:p>
            <a:pPr lvl="1"/>
            <a:r>
              <a:rPr lang="en-US" sz="1800" dirty="0">
                <a:latin typeface="Arial" charset="0"/>
                <a:ea typeface="Arial" charset="0"/>
                <a:cs typeface="Arial" charset="0"/>
              </a:rPr>
              <a:t>Delivers consistent provisioning and orchestration across physical and virtual assets</a:t>
            </a:r>
          </a:p>
          <a:p>
            <a:pPr lvl="1"/>
            <a:endParaRPr lang="en-US" sz="1800" dirty="0">
              <a:latin typeface="Arial" charset="0"/>
              <a:ea typeface="Arial" charset="0"/>
              <a:cs typeface="Arial" charset="0"/>
            </a:endParaRPr>
          </a:p>
          <a:p>
            <a:r>
              <a:rPr lang="en-US" sz="2000" dirty="0">
                <a:latin typeface="Arial" charset="0"/>
                <a:ea typeface="Arial" charset="0"/>
                <a:cs typeface="Arial" charset="0"/>
              </a:rPr>
              <a:t>Containerization</a:t>
            </a:r>
          </a:p>
          <a:p>
            <a:pPr lvl="1"/>
            <a:r>
              <a:rPr lang="en-US" sz="1800" dirty="0">
                <a:latin typeface="Arial" charset="0"/>
                <a:ea typeface="Arial" charset="0"/>
                <a:cs typeface="Arial" charset="0"/>
              </a:rPr>
              <a:t>A method of operating system virtualization</a:t>
            </a:r>
          </a:p>
          <a:p>
            <a:pPr lvl="1"/>
            <a:r>
              <a:rPr lang="en-US" sz="1800" dirty="0">
                <a:latin typeface="Arial" charset="0"/>
                <a:ea typeface="Arial" charset="0"/>
                <a:cs typeface="Arial" charset="0"/>
              </a:rPr>
              <a:t>Allow you to run an application and its dependencies in resource-isolated processes</a:t>
            </a:r>
          </a:p>
          <a:p>
            <a:pPr lvl="1"/>
            <a:r>
              <a:rPr lang="en-US" sz="1800" dirty="0">
                <a:latin typeface="Arial" charset="0"/>
                <a:ea typeface="Arial" charset="0"/>
                <a:cs typeface="Arial" charset="0"/>
              </a:rPr>
              <a:t>Helps ensure applications deploy quickly, reliably, and consistently regardless of host</a:t>
            </a:r>
          </a:p>
          <a:p>
            <a:endParaRPr lang="en-US" sz="1800" dirty="0">
              <a:latin typeface="Arial" charset="0"/>
              <a:ea typeface="Arial" charset="0"/>
              <a:cs typeface="Arial" charset="0"/>
            </a:endParaRPr>
          </a:p>
        </p:txBody>
      </p:sp>
      <p:sp>
        <p:nvSpPr>
          <p:cNvPr id="2" name="Title 1"/>
          <p:cNvSpPr>
            <a:spLocks noGrp="1"/>
          </p:cNvSpPr>
          <p:nvPr>
            <p:ph type="title"/>
          </p:nvPr>
        </p:nvSpPr>
        <p:spPr>
          <a:xfrm>
            <a:off x="1809906" y="0"/>
            <a:ext cx="8589913" cy="841248"/>
          </a:xfrm>
        </p:spPr>
        <p:txBody>
          <a:bodyPr/>
          <a:lstStyle/>
          <a:p>
            <a:pPr lvl="0"/>
            <a:r>
              <a:rPr lang="en-US" dirty="0"/>
              <a:t>Key Features of Distributed Network Architectures</a:t>
            </a:r>
          </a:p>
        </p:txBody>
      </p:sp>
      <p:grpSp>
        <p:nvGrpSpPr>
          <p:cNvPr id="189" name="Group 188"/>
          <p:cNvGrpSpPr/>
          <p:nvPr/>
        </p:nvGrpSpPr>
        <p:grpSpPr>
          <a:xfrm>
            <a:off x="9818509" y="3234268"/>
            <a:ext cx="2003778" cy="987778"/>
            <a:chOff x="9818509" y="4555068"/>
            <a:chExt cx="2003778" cy="987778"/>
          </a:xfrm>
        </p:grpSpPr>
        <p:sp>
          <p:nvSpPr>
            <p:cNvPr id="183" name="Rounded Rectangle 182"/>
            <p:cNvSpPr/>
            <p:nvPr/>
          </p:nvSpPr>
          <p:spPr bwMode="auto">
            <a:xfrm>
              <a:off x="9818509" y="4555068"/>
              <a:ext cx="2003778" cy="987778"/>
            </a:xfrm>
            <a:prstGeom prst="roundRect">
              <a:avLst/>
            </a:prstGeom>
            <a:solidFill>
              <a:schemeClr val="bg1">
                <a:lumMod val="65000"/>
              </a:schemeClr>
            </a:solid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181" name="Group 180"/>
            <p:cNvGrpSpPr/>
            <p:nvPr/>
          </p:nvGrpSpPr>
          <p:grpSpPr>
            <a:xfrm>
              <a:off x="9956795" y="4721577"/>
              <a:ext cx="1780821" cy="646289"/>
              <a:chOff x="7430912" y="3677356"/>
              <a:chExt cx="1780821" cy="646289"/>
            </a:xfrm>
          </p:grpSpPr>
          <p:cxnSp>
            <p:nvCxnSpPr>
              <p:cNvPr id="178" name="Straight Arrow Connector 177"/>
              <p:cNvCxnSpPr/>
              <p:nvPr/>
            </p:nvCxnSpPr>
            <p:spPr bwMode="auto">
              <a:xfrm>
                <a:off x="7744178" y="3990622"/>
                <a:ext cx="1467555" cy="0"/>
              </a:xfrm>
              <a:prstGeom prst="straightConnector1">
                <a:avLst/>
              </a:prstGeom>
              <a:solidFill>
                <a:schemeClr val="accent1"/>
              </a:solidFill>
              <a:ln w="127000" cap="flat" cmpd="sng" algn="ctr">
                <a:solidFill>
                  <a:schemeClr val="bg1"/>
                </a:solidFill>
                <a:prstDash val="solid"/>
                <a:miter lim="800000"/>
                <a:headEnd type="none" w="med" len="med"/>
                <a:tailEnd type="triangle" w="lg" len="lg"/>
              </a:ln>
              <a:effectLst/>
            </p:spPr>
          </p:cxnSp>
          <p:cxnSp>
            <p:nvCxnSpPr>
              <p:cNvPr id="179" name="Straight Arrow Connector 178"/>
              <p:cNvCxnSpPr/>
              <p:nvPr/>
            </p:nvCxnSpPr>
            <p:spPr bwMode="auto">
              <a:xfrm>
                <a:off x="7430912" y="3677356"/>
                <a:ext cx="992067" cy="0"/>
              </a:xfrm>
              <a:prstGeom prst="straightConnector1">
                <a:avLst/>
              </a:prstGeom>
              <a:solidFill>
                <a:schemeClr val="accent1"/>
              </a:solidFill>
              <a:ln w="127000" cap="flat" cmpd="sng" algn="ctr">
                <a:solidFill>
                  <a:schemeClr val="bg1"/>
                </a:solidFill>
                <a:prstDash val="solid"/>
                <a:miter lim="800000"/>
                <a:headEnd type="none" w="med" len="med"/>
                <a:tailEnd type="none" w="lg" len="lg"/>
              </a:ln>
              <a:effectLst/>
            </p:spPr>
          </p:cxnSp>
          <p:cxnSp>
            <p:nvCxnSpPr>
              <p:cNvPr id="180" name="Straight Arrow Connector 179"/>
              <p:cNvCxnSpPr/>
              <p:nvPr/>
            </p:nvCxnSpPr>
            <p:spPr bwMode="auto">
              <a:xfrm>
                <a:off x="8034867" y="4323645"/>
                <a:ext cx="374904" cy="0"/>
              </a:xfrm>
              <a:prstGeom prst="straightConnector1">
                <a:avLst/>
              </a:prstGeom>
              <a:solidFill>
                <a:schemeClr val="accent1"/>
              </a:solidFill>
              <a:ln w="127000" cap="flat" cmpd="sng" algn="ctr">
                <a:solidFill>
                  <a:schemeClr val="bg1"/>
                </a:solidFill>
                <a:prstDash val="solid"/>
                <a:miter lim="800000"/>
                <a:headEnd type="none" w="med" len="med"/>
                <a:tailEnd type="none" w="lg" len="lg"/>
              </a:ln>
              <a:effectLst/>
            </p:spPr>
          </p:cxnSp>
        </p:grpSp>
      </p:gr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21</a:t>
            </a:fld>
            <a:endParaRPr lang="en-US" dirty="0">
              <a:solidFill>
                <a:srgbClr val="000000"/>
              </a:solidFill>
            </a:endParaRPr>
          </a:p>
        </p:txBody>
      </p:sp>
      <p:grpSp>
        <p:nvGrpSpPr>
          <p:cNvPr id="8" name="Group 7"/>
          <p:cNvGrpSpPr/>
          <p:nvPr/>
        </p:nvGrpSpPr>
        <p:grpSpPr>
          <a:xfrm>
            <a:off x="9877769" y="1707444"/>
            <a:ext cx="2003778" cy="987778"/>
            <a:chOff x="9877769" y="1707444"/>
            <a:chExt cx="2003778" cy="987778"/>
          </a:xfrm>
        </p:grpSpPr>
        <p:grpSp>
          <p:nvGrpSpPr>
            <p:cNvPr id="188" name="Group 187"/>
            <p:cNvGrpSpPr/>
            <p:nvPr/>
          </p:nvGrpSpPr>
          <p:grpSpPr>
            <a:xfrm>
              <a:off x="9877769" y="1707444"/>
              <a:ext cx="2003778" cy="987778"/>
              <a:chOff x="8777111" y="1707444"/>
              <a:chExt cx="2003778" cy="987778"/>
            </a:xfrm>
          </p:grpSpPr>
          <p:sp>
            <p:nvSpPr>
              <p:cNvPr id="182" name="Rounded Rectangle 181"/>
              <p:cNvSpPr/>
              <p:nvPr/>
            </p:nvSpPr>
            <p:spPr bwMode="auto">
              <a:xfrm>
                <a:off x="8777111" y="1707444"/>
                <a:ext cx="2003778" cy="987778"/>
              </a:xfrm>
              <a:prstGeom prst="roundRect">
                <a:avLst/>
              </a:prstGeom>
              <a:solidFill>
                <a:schemeClr val="bg1">
                  <a:lumMod val="65000"/>
                </a:schemeClr>
              </a:solid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85" name="Straight Arrow Connector 184"/>
              <p:cNvCxnSpPr/>
              <p:nvPr/>
            </p:nvCxnSpPr>
            <p:spPr bwMode="auto">
              <a:xfrm>
                <a:off x="8853306" y="1896533"/>
                <a:ext cx="992067" cy="0"/>
              </a:xfrm>
              <a:prstGeom prst="straightConnector1">
                <a:avLst/>
              </a:prstGeom>
              <a:solidFill>
                <a:schemeClr val="accent1"/>
              </a:solidFill>
              <a:ln w="127000" cap="flat" cmpd="sng" algn="ctr">
                <a:solidFill>
                  <a:schemeClr val="bg1"/>
                </a:solidFill>
                <a:prstDash val="solid"/>
                <a:miter lim="800000"/>
                <a:headEnd type="none" w="med" len="med"/>
                <a:tailEnd type="triangle" w="sm" len="sm"/>
              </a:ln>
              <a:effectLst/>
            </p:spPr>
          </p:cxnSp>
          <p:cxnSp>
            <p:nvCxnSpPr>
              <p:cNvPr id="186" name="Straight Arrow Connector 185"/>
              <p:cNvCxnSpPr/>
              <p:nvPr/>
            </p:nvCxnSpPr>
            <p:spPr bwMode="auto">
              <a:xfrm>
                <a:off x="8864595" y="2204155"/>
                <a:ext cx="992067" cy="0"/>
              </a:xfrm>
              <a:prstGeom prst="straightConnector1">
                <a:avLst/>
              </a:prstGeom>
              <a:solidFill>
                <a:schemeClr val="accent1"/>
              </a:solidFill>
              <a:ln w="127000" cap="flat" cmpd="sng" algn="ctr">
                <a:solidFill>
                  <a:schemeClr val="bg1"/>
                </a:solidFill>
                <a:prstDash val="solid"/>
                <a:miter lim="800000"/>
                <a:headEnd type="none" w="med" len="med"/>
                <a:tailEnd type="triangle" w="sm" len="sm"/>
              </a:ln>
              <a:effectLst/>
            </p:spPr>
          </p:cxnSp>
          <p:cxnSp>
            <p:nvCxnSpPr>
              <p:cNvPr id="187" name="Straight Arrow Connector 186"/>
              <p:cNvCxnSpPr/>
              <p:nvPr/>
            </p:nvCxnSpPr>
            <p:spPr bwMode="auto">
              <a:xfrm>
                <a:off x="8878706" y="2514598"/>
                <a:ext cx="992067" cy="0"/>
              </a:xfrm>
              <a:prstGeom prst="straightConnector1">
                <a:avLst/>
              </a:prstGeom>
              <a:solidFill>
                <a:schemeClr val="accent1"/>
              </a:solidFill>
              <a:ln w="127000" cap="flat" cmpd="sng" algn="ctr">
                <a:solidFill>
                  <a:schemeClr val="bg1"/>
                </a:solidFill>
                <a:prstDash val="solid"/>
                <a:miter lim="800000"/>
                <a:headEnd type="none" w="med" len="med"/>
                <a:tailEnd type="triangle" w="sm" len="sm"/>
              </a:ln>
              <a:effectLst/>
            </p:spPr>
          </p:cxnSp>
        </p:grpSp>
        <p:grpSp>
          <p:nvGrpSpPr>
            <p:cNvPr id="7" name="Group 6"/>
            <p:cNvGrpSpPr/>
            <p:nvPr/>
          </p:nvGrpSpPr>
          <p:grpSpPr>
            <a:xfrm>
              <a:off x="10978976" y="1774339"/>
              <a:ext cx="843311" cy="860630"/>
              <a:chOff x="10978976" y="1774339"/>
              <a:chExt cx="843311" cy="860630"/>
            </a:xfrm>
          </p:grpSpPr>
          <p:sp>
            <p:nvSpPr>
              <p:cNvPr id="4" name="Rounded Rectangle 3"/>
              <p:cNvSpPr/>
              <p:nvPr/>
            </p:nvSpPr>
            <p:spPr bwMode="auto">
              <a:xfrm>
                <a:off x="10978976" y="1774339"/>
                <a:ext cx="843311" cy="860630"/>
              </a:xfrm>
              <a:prstGeom prst="round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4"/>
              <p:cNvSpPr/>
              <p:nvPr/>
            </p:nvSpPr>
            <p:spPr bwMode="auto">
              <a:xfrm>
                <a:off x="10998295" y="2033013"/>
                <a:ext cx="804672" cy="91440"/>
              </a:xfrm>
              <a:prstGeom prst="rect">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Rectangle 20"/>
              <p:cNvSpPr/>
              <p:nvPr/>
            </p:nvSpPr>
            <p:spPr bwMode="auto">
              <a:xfrm>
                <a:off x="10998295" y="2267299"/>
                <a:ext cx="804672" cy="91440"/>
              </a:xfrm>
              <a:prstGeom prst="rect">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Oval 5"/>
              <p:cNvSpPr>
                <a:spLocks noChangeAspect="1"/>
              </p:cNvSpPr>
              <p:nvPr/>
            </p:nvSpPr>
            <p:spPr bwMode="auto">
              <a:xfrm>
                <a:off x="11081981" y="1855589"/>
                <a:ext cx="81887" cy="81888"/>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
        <p:nvSpPr>
          <p:cNvPr id="23" name="Rounded Rectangle 22"/>
          <p:cNvSpPr/>
          <p:nvPr/>
        </p:nvSpPr>
        <p:spPr bwMode="auto">
          <a:xfrm>
            <a:off x="9818509" y="4716706"/>
            <a:ext cx="2003778" cy="987778"/>
          </a:xfrm>
          <a:prstGeom prst="roundRect">
            <a:avLst/>
          </a:prstGeom>
          <a:solidFill>
            <a:schemeClr val="bg1">
              <a:lumMod val="65000"/>
            </a:schemeClr>
          </a:solid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p:cNvSpPr>
            <a:spLocks noChangeAspect="1"/>
          </p:cNvSpPr>
          <p:nvPr/>
        </p:nvSpPr>
        <p:spPr bwMode="auto">
          <a:xfrm>
            <a:off x="10071099" y="4876801"/>
            <a:ext cx="365760" cy="31404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Rectangle 25"/>
          <p:cNvSpPr>
            <a:spLocks noChangeAspect="1"/>
          </p:cNvSpPr>
          <p:nvPr/>
        </p:nvSpPr>
        <p:spPr bwMode="auto">
          <a:xfrm>
            <a:off x="10066020" y="5312480"/>
            <a:ext cx="365760" cy="31404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2" name="Straight Connector 11"/>
          <p:cNvCxnSpPr/>
          <p:nvPr/>
        </p:nvCxnSpPr>
        <p:spPr bwMode="auto">
          <a:xfrm>
            <a:off x="10818919" y="4902201"/>
            <a:ext cx="0" cy="609599"/>
          </a:xfrm>
          <a:prstGeom prst="line">
            <a:avLst/>
          </a:prstGeom>
          <a:solidFill>
            <a:schemeClr val="accent1"/>
          </a:solidFill>
          <a:ln w="19050" cap="flat" cmpd="sng" algn="ctr">
            <a:solidFill>
              <a:schemeClr val="bg1"/>
            </a:solidFill>
            <a:prstDash val="dash"/>
            <a:miter lim="800000"/>
            <a:headEnd type="none" w="med" len="med"/>
            <a:tailEnd type="none" w="med" len="med"/>
          </a:ln>
          <a:effectLst/>
        </p:spPr>
      </p:cxnSp>
      <p:sp>
        <p:nvSpPr>
          <p:cNvPr id="34" name="Rectangle 33"/>
          <p:cNvSpPr>
            <a:spLocks noChangeAspect="1"/>
          </p:cNvSpPr>
          <p:nvPr/>
        </p:nvSpPr>
        <p:spPr bwMode="auto">
          <a:xfrm>
            <a:off x="11092179" y="4892041"/>
            <a:ext cx="365760" cy="31404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Rectangle 34"/>
          <p:cNvSpPr>
            <a:spLocks noChangeAspect="1"/>
          </p:cNvSpPr>
          <p:nvPr/>
        </p:nvSpPr>
        <p:spPr bwMode="auto">
          <a:xfrm>
            <a:off x="11087100" y="5327720"/>
            <a:ext cx="365760" cy="31404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665449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51635" y="1013172"/>
            <a:ext cx="9582898" cy="4188950"/>
          </a:xfrm>
        </p:spPr>
        <p:txBody>
          <a:bodyPr/>
          <a:lstStyle/>
          <a:p>
            <a:pPr marL="0" indent="0">
              <a:buNone/>
            </a:pPr>
            <a:r>
              <a:rPr lang="en-US" dirty="0">
                <a:latin typeface="Arial" charset="0"/>
                <a:ea typeface="Arial" charset="0"/>
                <a:cs typeface="Arial" charset="0"/>
              </a:rPr>
              <a:t>Convergence in Practice</a:t>
            </a:r>
          </a:p>
          <a:p>
            <a:pPr marL="0" indent="0">
              <a:buNone/>
            </a:pPr>
            <a:endParaRPr lang="en-US" dirty="0">
              <a:latin typeface="Arial" charset="0"/>
              <a:ea typeface="Arial" charset="0"/>
              <a:cs typeface="Arial" charset="0"/>
            </a:endParaRPr>
          </a:p>
          <a:p>
            <a:endParaRPr lang="en-US" sz="2400" dirty="0">
              <a:latin typeface="Arial" charset="0"/>
              <a:ea typeface="Arial" charset="0"/>
              <a:cs typeface="Arial" charset="0"/>
            </a:endParaRPr>
          </a:p>
          <a:p>
            <a:endParaRPr lang="en-US" sz="2400" dirty="0">
              <a:latin typeface="Arial" charset="0"/>
              <a:ea typeface="Arial" charset="0"/>
              <a:cs typeface="Arial" charset="0"/>
            </a:endParaRPr>
          </a:p>
        </p:txBody>
      </p:sp>
      <p:sp>
        <p:nvSpPr>
          <p:cNvPr id="2" name="Title 1"/>
          <p:cNvSpPr>
            <a:spLocks noGrp="1"/>
          </p:cNvSpPr>
          <p:nvPr>
            <p:ph type="title"/>
          </p:nvPr>
        </p:nvSpPr>
        <p:spPr>
          <a:xfrm>
            <a:off x="1652954" y="0"/>
            <a:ext cx="9292553" cy="841248"/>
          </a:xfrm>
        </p:spPr>
        <p:txBody>
          <a:bodyPr/>
          <a:lstStyle/>
          <a:p>
            <a:pPr lvl="0"/>
            <a:r>
              <a:rPr lang="en-US" dirty="0"/>
              <a:t>Role of Convergence in Distributed Network Architectures</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22</a:t>
            </a:fld>
            <a:endParaRPr lang="en-US" dirty="0">
              <a:solidFill>
                <a:srgbClr val="000000"/>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5015" y="2082800"/>
            <a:ext cx="8001786" cy="3748446"/>
          </a:xfrm>
          <a:prstGeom prst="rect">
            <a:avLst/>
          </a:prstGeom>
          <a:ln w="34925">
            <a:solidFill>
              <a:schemeClr val="tx1">
                <a:lumMod val="50000"/>
                <a:lumOff val="50000"/>
              </a:schemeClr>
            </a:solidFill>
          </a:ln>
        </p:spPr>
      </p:pic>
      <p:sp>
        <p:nvSpPr>
          <p:cNvPr id="8" name="Rectangle 7"/>
          <p:cNvSpPr/>
          <p:nvPr/>
        </p:nvSpPr>
        <p:spPr>
          <a:xfrm>
            <a:off x="180842" y="5924592"/>
            <a:ext cx="11916368" cy="461665"/>
          </a:xfrm>
          <a:prstGeom prst="rect">
            <a:avLst/>
          </a:prstGeom>
        </p:spPr>
        <p:txBody>
          <a:bodyPr wrap="square">
            <a:spAutoFit/>
          </a:bodyPr>
          <a:lstStyle/>
          <a:p>
            <a:pPr algn="ctr"/>
            <a:r>
              <a:rPr lang="en-US" sz="2400" i="1" dirty="0"/>
              <a:t>The three fundamental functions - compute, network, store – are now combined</a:t>
            </a:r>
          </a:p>
        </p:txBody>
      </p:sp>
      <p:sp>
        <p:nvSpPr>
          <p:cNvPr id="4" name="TextBox 3"/>
          <p:cNvSpPr txBox="1"/>
          <p:nvPr/>
        </p:nvSpPr>
        <p:spPr>
          <a:xfrm>
            <a:off x="2761858" y="1482506"/>
            <a:ext cx="2146300" cy="461665"/>
          </a:xfrm>
          <a:prstGeom prst="rect">
            <a:avLst/>
          </a:prstGeom>
          <a:noFill/>
        </p:spPr>
        <p:txBody>
          <a:bodyPr wrap="square" rtlCol="0">
            <a:spAutoFit/>
          </a:bodyPr>
          <a:lstStyle/>
          <a:p>
            <a:pPr algn="ctr"/>
            <a:r>
              <a:rPr lang="en-US" sz="2400">
                <a:solidFill>
                  <a:schemeClr val="tx1">
                    <a:lumMod val="65000"/>
                    <a:lumOff val="35000"/>
                  </a:schemeClr>
                </a:solidFill>
                <a:latin typeface="Arial" charset="0"/>
                <a:ea typeface="Arial" charset="0"/>
                <a:cs typeface="Arial" charset="0"/>
              </a:rPr>
              <a:t>Traditional</a:t>
            </a:r>
          </a:p>
        </p:txBody>
      </p:sp>
      <p:sp>
        <p:nvSpPr>
          <p:cNvPr id="9" name="TextBox 8"/>
          <p:cNvSpPr txBox="1"/>
          <p:nvPr/>
        </p:nvSpPr>
        <p:spPr>
          <a:xfrm>
            <a:off x="6863958" y="1482506"/>
            <a:ext cx="2146300" cy="461665"/>
          </a:xfrm>
          <a:prstGeom prst="rect">
            <a:avLst/>
          </a:prstGeom>
          <a:noFill/>
        </p:spPr>
        <p:txBody>
          <a:bodyPr wrap="square" rtlCol="0">
            <a:spAutoFit/>
          </a:bodyPr>
          <a:lstStyle/>
          <a:p>
            <a:pPr algn="ctr"/>
            <a:r>
              <a:rPr lang="en-US" sz="2400" dirty="0">
                <a:solidFill>
                  <a:schemeClr val="tx1">
                    <a:lumMod val="65000"/>
                    <a:lumOff val="35000"/>
                  </a:schemeClr>
                </a:solidFill>
                <a:latin typeface="Arial" charset="0"/>
                <a:ea typeface="Arial" charset="0"/>
                <a:cs typeface="Arial" charset="0"/>
              </a:rPr>
              <a:t>Converged</a:t>
            </a:r>
          </a:p>
        </p:txBody>
      </p:sp>
    </p:spTree>
    <p:extLst>
      <p:ext uri="{BB962C8B-B14F-4D97-AF65-F5344CB8AC3E}">
        <p14:creationId xmlns:p14="http://schemas.microsoft.com/office/powerpoint/2010/main" val="2853378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51635" y="1013172"/>
            <a:ext cx="9582898" cy="4188950"/>
          </a:xfrm>
        </p:spPr>
        <p:txBody>
          <a:bodyPr/>
          <a:lstStyle/>
          <a:p>
            <a:pPr marL="0" indent="0">
              <a:buNone/>
            </a:pPr>
            <a:r>
              <a:rPr lang="en-US" dirty="0">
                <a:latin typeface="Arial" charset="0"/>
                <a:ea typeface="Arial" charset="0"/>
                <a:cs typeface="Arial" charset="0"/>
              </a:rPr>
              <a:t>Virtualization</a:t>
            </a:r>
            <a:r>
              <a:rPr lang="en-US" dirty="0"/>
              <a:t> in Practice</a:t>
            </a:r>
          </a:p>
          <a:p>
            <a:pPr marL="0" indent="0">
              <a:buNone/>
            </a:pPr>
            <a:endParaRPr lang="en-US" dirty="0"/>
          </a:p>
          <a:p>
            <a:endParaRPr lang="en-US" sz="2400" dirty="0"/>
          </a:p>
          <a:p>
            <a:endParaRPr lang="en-US" sz="2400" dirty="0"/>
          </a:p>
        </p:txBody>
      </p:sp>
      <p:sp>
        <p:nvSpPr>
          <p:cNvPr id="2" name="Title 1"/>
          <p:cNvSpPr>
            <a:spLocks noGrp="1"/>
          </p:cNvSpPr>
          <p:nvPr>
            <p:ph type="title"/>
          </p:nvPr>
        </p:nvSpPr>
        <p:spPr>
          <a:xfrm>
            <a:off x="1328615" y="0"/>
            <a:ext cx="9548447" cy="841248"/>
          </a:xfrm>
        </p:spPr>
        <p:txBody>
          <a:bodyPr/>
          <a:lstStyle/>
          <a:p>
            <a:pPr lvl="0"/>
            <a:r>
              <a:rPr lang="en-US" dirty="0"/>
              <a:t>Role of Virtualization in Distributed Network Architectures</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23</a:t>
            </a:fld>
            <a:endParaRPr lang="en-US" dirty="0">
              <a:solidFill>
                <a:srgbClr val="000000"/>
              </a:solidFill>
            </a:endParaRPr>
          </a:p>
        </p:txBody>
      </p:sp>
      <p:pic>
        <p:nvPicPr>
          <p:cNvPr id="4" name="Picture 3"/>
          <p:cNvPicPr>
            <a:picLocks noChangeAspect="1"/>
          </p:cNvPicPr>
          <p:nvPr/>
        </p:nvPicPr>
        <p:blipFill>
          <a:blip r:embed="rId3"/>
          <a:stretch>
            <a:fillRect/>
          </a:stretch>
        </p:blipFill>
        <p:spPr>
          <a:xfrm>
            <a:off x="2959099" y="1636911"/>
            <a:ext cx="5614751" cy="3996941"/>
          </a:xfrm>
          <a:prstGeom prst="rect">
            <a:avLst/>
          </a:prstGeom>
          <a:ln w="31750">
            <a:solidFill>
              <a:schemeClr val="tx1">
                <a:lumMod val="50000"/>
                <a:lumOff val="50000"/>
              </a:schemeClr>
            </a:solidFill>
          </a:ln>
        </p:spPr>
      </p:pic>
      <p:sp>
        <p:nvSpPr>
          <p:cNvPr id="8" name="Rectangle 7"/>
          <p:cNvSpPr/>
          <p:nvPr/>
        </p:nvSpPr>
        <p:spPr>
          <a:xfrm>
            <a:off x="7202" y="5919412"/>
            <a:ext cx="11916368" cy="461665"/>
          </a:xfrm>
          <a:prstGeom prst="rect">
            <a:avLst/>
          </a:prstGeom>
          <a:solidFill>
            <a:schemeClr val="bg1"/>
          </a:solidFill>
        </p:spPr>
        <p:txBody>
          <a:bodyPr wrap="square">
            <a:spAutoFit/>
          </a:bodyPr>
          <a:lstStyle/>
          <a:p>
            <a:pPr algn="ctr"/>
            <a:r>
              <a:rPr lang="en-US" sz="2400" i="1" dirty="0"/>
              <a:t>Virtual machines perform multiple roles – orchestration, security, and execution</a:t>
            </a:r>
          </a:p>
        </p:txBody>
      </p:sp>
      <p:sp>
        <p:nvSpPr>
          <p:cNvPr id="5" name="Parallelogram 4"/>
          <p:cNvSpPr/>
          <p:nvPr/>
        </p:nvSpPr>
        <p:spPr bwMode="auto">
          <a:xfrm rot="5564026">
            <a:off x="5232371" y="2096125"/>
            <a:ext cx="951798" cy="1250462"/>
          </a:xfrm>
          <a:prstGeom prst="parallelogram">
            <a:avLst>
              <a:gd name="adj" fmla="val 64980"/>
            </a:avLst>
          </a:prstGeom>
          <a:solidFill>
            <a:srgbClr val="00B0F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 name="TextBox 5"/>
          <p:cNvSpPr txBox="1"/>
          <p:nvPr/>
        </p:nvSpPr>
        <p:spPr>
          <a:xfrm rot="1749578">
            <a:off x="4996215" y="2574680"/>
            <a:ext cx="1440333" cy="338554"/>
          </a:xfrm>
          <a:prstGeom prst="rect">
            <a:avLst/>
          </a:prstGeom>
          <a:noFill/>
        </p:spPr>
        <p:txBody>
          <a:bodyPr wrap="square" rtlCol="0">
            <a:spAutoFit/>
          </a:bodyPr>
          <a:lstStyle/>
          <a:p>
            <a:pPr algn="ctr"/>
            <a:r>
              <a:rPr lang="en-US" sz="800" b="1" dirty="0">
                <a:solidFill>
                  <a:schemeClr val="bg1"/>
                </a:solidFill>
              </a:rPr>
              <a:t>Virtual Machine</a:t>
            </a:r>
          </a:p>
          <a:p>
            <a:pPr algn="ctr"/>
            <a:r>
              <a:rPr lang="en-US" sz="800" b="1" dirty="0" err="1">
                <a:solidFill>
                  <a:schemeClr val="bg1"/>
                </a:solidFill>
              </a:rPr>
              <a:t>Mgmt</a:t>
            </a:r>
            <a:r>
              <a:rPr lang="en-US" sz="800" b="1" dirty="0">
                <a:solidFill>
                  <a:schemeClr val="bg1"/>
                </a:solidFill>
              </a:rPr>
              <a:t> Infrastructure</a:t>
            </a:r>
          </a:p>
        </p:txBody>
      </p:sp>
      <p:sp>
        <p:nvSpPr>
          <p:cNvPr id="7" name="Rectangle 6"/>
          <p:cNvSpPr/>
          <p:nvPr/>
        </p:nvSpPr>
        <p:spPr bwMode="auto">
          <a:xfrm>
            <a:off x="4698332" y="3603458"/>
            <a:ext cx="481263" cy="120316"/>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Rectangle 9"/>
          <p:cNvSpPr/>
          <p:nvPr/>
        </p:nvSpPr>
        <p:spPr bwMode="auto">
          <a:xfrm>
            <a:off x="7341269" y="5009616"/>
            <a:ext cx="539415" cy="15641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p:cNvSpPr/>
          <p:nvPr/>
        </p:nvSpPr>
        <p:spPr bwMode="auto">
          <a:xfrm>
            <a:off x="6818471" y="2903109"/>
            <a:ext cx="539415" cy="15641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Rectangle 11"/>
          <p:cNvSpPr/>
          <p:nvPr/>
        </p:nvSpPr>
        <p:spPr bwMode="auto">
          <a:xfrm>
            <a:off x="5695679" y="4695732"/>
            <a:ext cx="499230" cy="31388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err="1">
                <a:ln>
                  <a:noFill/>
                </a:ln>
                <a:solidFill>
                  <a:schemeClr val="tx1">
                    <a:lumMod val="65000"/>
                    <a:lumOff val="35000"/>
                  </a:schemeClr>
                </a:solidFill>
                <a:effectLst/>
                <a:latin typeface="Arial Narrow" charset="0"/>
                <a:ea typeface="Arial Narrow" charset="0"/>
                <a:cs typeface="Arial Narrow" charset="0"/>
              </a:rPr>
              <a:t>Mgmt</a:t>
            </a:r>
            <a:r>
              <a:rPr kumimoji="0" lang="en-US" sz="800" b="1" i="0" u="none" strike="noStrike" cap="none" normalizeH="0" dirty="0">
                <a:ln>
                  <a:noFill/>
                </a:ln>
                <a:solidFill>
                  <a:schemeClr val="tx1">
                    <a:lumMod val="65000"/>
                    <a:lumOff val="35000"/>
                  </a:schemeClr>
                </a:solidFill>
                <a:effectLst/>
                <a:latin typeface="Arial Narrow" charset="0"/>
                <a:ea typeface="Arial Narrow" charset="0"/>
                <a:cs typeface="Arial Narrow" charset="0"/>
              </a:rPr>
              <a:t> </a:t>
            </a:r>
          </a:p>
          <a:p>
            <a:pPr marL="0" marR="0" indent="0" algn="l"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dirty="0">
                <a:ln>
                  <a:noFill/>
                </a:ln>
                <a:solidFill>
                  <a:schemeClr val="tx1">
                    <a:lumMod val="65000"/>
                    <a:lumOff val="35000"/>
                  </a:schemeClr>
                </a:solidFill>
                <a:effectLst/>
                <a:latin typeface="Arial Narrow" charset="0"/>
                <a:ea typeface="Arial Narrow" charset="0"/>
                <a:cs typeface="Arial Narrow" charset="0"/>
              </a:rPr>
              <a:t>Center</a:t>
            </a:r>
            <a:endParaRPr kumimoji="0" lang="en-US" sz="800" b="1" i="0" u="none" strike="noStrike" cap="none" normalizeH="0" baseline="0" dirty="0">
              <a:ln>
                <a:noFill/>
              </a:ln>
              <a:solidFill>
                <a:schemeClr val="tx1">
                  <a:lumMod val="65000"/>
                  <a:lumOff val="35000"/>
                </a:schemeClr>
              </a:solidFill>
              <a:effectLst/>
              <a:latin typeface="Arial Narrow" charset="0"/>
              <a:ea typeface="Arial Narrow" charset="0"/>
              <a:cs typeface="Arial Narrow" charset="0"/>
            </a:endParaRPr>
          </a:p>
        </p:txBody>
      </p:sp>
    </p:spTree>
    <p:extLst>
      <p:ext uri="{BB962C8B-B14F-4D97-AF65-F5344CB8AC3E}">
        <p14:creationId xmlns:p14="http://schemas.microsoft.com/office/powerpoint/2010/main" val="79074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7108" y="0"/>
            <a:ext cx="9239799" cy="841248"/>
          </a:xfrm>
        </p:spPr>
        <p:txBody>
          <a:bodyPr/>
          <a:lstStyle/>
          <a:p>
            <a:pPr lvl="0"/>
            <a:r>
              <a:rPr lang="en-US" dirty="0"/>
              <a:t>Role of Containers in Distributed Network Architectures</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24</a:t>
            </a:fld>
            <a:endParaRPr lang="en-US" dirty="0">
              <a:solidFill>
                <a:srgbClr val="000000"/>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3591" y="1712398"/>
            <a:ext cx="7444430" cy="3774002"/>
          </a:xfrm>
          <a:prstGeom prst="rect">
            <a:avLst/>
          </a:prstGeom>
          <a:ln>
            <a:solidFill>
              <a:schemeClr val="tx1">
                <a:lumMod val="75000"/>
                <a:lumOff val="25000"/>
              </a:schemeClr>
            </a:solidFill>
          </a:ln>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7652" y="1230716"/>
            <a:ext cx="9642445" cy="4658241"/>
          </a:xfrm>
          <a:prstGeom prst="rect">
            <a:avLst/>
          </a:prstGeom>
        </p:spPr>
      </p:pic>
      <p:sp>
        <p:nvSpPr>
          <p:cNvPr id="10" name="Rectangle 9"/>
          <p:cNvSpPr/>
          <p:nvPr/>
        </p:nvSpPr>
        <p:spPr>
          <a:xfrm>
            <a:off x="7202" y="5919412"/>
            <a:ext cx="11916368" cy="461665"/>
          </a:xfrm>
          <a:prstGeom prst="rect">
            <a:avLst/>
          </a:prstGeom>
          <a:solidFill>
            <a:schemeClr val="bg1"/>
          </a:solidFill>
        </p:spPr>
        <p:txBody>
          <a:bodyPr wrap="square">
            <a:spAutoFit/>
          </a:bodyPr>
          <a:lstStyle/>
          <a:p>
            <a:pPr algn="ctr"/>
            <a:r>
              <a:rPr lang="en-US" sz="2400" i="1" dirty="0"/>
              <a:t>Containers provide tremendous portability, rapid extensibility, and resiliency</a:t>
            </a:r>
          </a:p>
        </p:txBody>
      </p:sp>
      <p:sp>
        <p:nvSpPr>
          <p:cNvPr id="162" name="Content Placeholder 2"/>
          <p:cNvSpPr>
            <a:spLocks noGrp="1"/>
          </p:cNvSpPr>
          <p:nvPr>
            <p:ph idx="1"/>
          </p:nvPr>
        </p:nvSpPr>
        <p:spPr>
          <a:xfrm>
            <a:off x="251635" y="842688"/>
            <a:ext cx="9582898" cy="4188950"/>
          </a:xfrm>
        </p:spPr>
        <p:txBody>
          <a:bodyPr/>
          <a:lstStyle/>
          <a:p>
            <a:pPr marL="0" indent="0">
              <a:buNone/>
            </a:pPr>
            <a:r>
              <a:rPr lang="en-US" dirty="0">
                <a:latin typeface="Arial" charset="0"/>
                <a:ea typeface="Arial" charset="0"/>
                <a:cs typeface="Arial" charset="0"/>
              </a:rPr>
              <a:t>Containerization</a:t>
            </a:r>
            <a:r>
              <a:rPr lang="en-US" dirty="0"/>
              <a:t> in Practice</a:t>
            </a:r>
          </a:p>
          <a:p>
            <a:pPr marL="0" indent="0">
              <a:buNone/>
            </a:pPr>
            <a:endParaRPr lang="en-US" dirty="0"/>
          </a:p>
          <a:p>
            <a:endParaRPr lang="en-US" sz="2400" dirty="0"/>
          </a:p>
          <a:p>
            <a:endParaRPr lang="en-US" sz="2400" dirty="0"/>
          </a:p>
        </p:txBody>
      </p:sp>
    </p:spTree>
    <p:extLst>
      <p:ext uri="{BB962C8B-B14F-4D97-AF65-F5344CB8AC3E}">
        <p14:creationId xmlns:p14="http://schemas.microsoft.com/office/powerpoint/2010/main" val="119875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86351" y="978007"/>
            <a:ext cx="11506194" cy="1565168"/>
          </a:xfrm>
        </p:spPr>
        <p:txBody>
          <a:bodyPr/>
          <a:lstStyle/>
          <a:p>
            <a:pPr marL="0" indent="0">
              <a:buNone/>
            </a:pPr>
            <a:r>
              <a:rPr lang="en-US" dirty="0">
                <a:latin typeface="Arial" charset="0"/>
                <a:ea typeface="Arial" charset="0"/>
                <a:cs typeface="Arial" charset="0"/>
              </a:rPr>
              <a:t>Typical Components</a:t>
            </a:r>
          </a:p>
          <a:p>
            <a:r>
              <a:rPr lang="en-US" sz="2000" b="1" dirty="0">
                <a:latin typeface="Arial" charset="0"/>
                <a:ea typeface="Arial" charset="0"/>
                <a:cs typeface="Arial" charset="0"/>
              </a:rPr>
              <a:t>Hypervisor</a:t>
            </a:r>
            <a:r>
              <a:rPr lang="en-US" sz="2000" dirty="0">
                <a:latin typeface="Arial" charset="0"/>
                <a:ea typeface="Arial" charset="0"/>
                <a:cs typeface="Arial" charset="0"/>
              </a:rPr>
              <a:t> - hypervisors are software, specialized firmware, or both which allow physical hardware to be shared across multiple virtual machines. The </a:t>
            </a:r>
            <a:r>
              <a:rPr lang="en-US" sz="2000" b="1" i="1" dirty="0">
                <a:latin typeface="Arial" charset="0"/>
                <a:ea typeface="Arial" charset="0"/>
                <a:cs typeface="Arial" charset="0"/>
              </a:rPr>
              <a:t>way the hypervisor does this will vary from vendor to vendor</a:t>
            </a:r>
            <a:r>
              <a:rPr lang="en-US" sz="2000" dirty="0">
                <a:latin typeface="Arial" charset="0"/>
                <a:ea typeface="Arial" charset="0"/>
                <a:cs typeface="Arial" charset="0"/>
              </a:rPr>
              <a:t>, but they all accomplish the same task. Each allows a single physical architecture to be simultaneously used by multiple instances.</a:t>
            </a:r>
          </a:p>
        </p:txBody>
      </p:sp>
      <p:sp>
        <p:nvSpPr>
          <p:cNvPr id="2" name="Title 1"/>
          <p:cNvSpPr>
            <a:spLocks noGrp="1"/>
          </p:cNvSpPr>
          <p:nvPr>
            <p:ph type="title"/>
          </p:nvPr>
        </p:nvSpPr>
        <p:spPr>
          <a:xfrm>
            <a:off x="1589239" y="0"/>
            <a:ext cx="9015257" cy="841248"/>
          </a:xfrm>
        </p:spPr>
        <p:txBody>
          <a:bodyPr/>
          <a:lstStyle/>
          <a:p>
            <a:pPr lvl="0"/>
            <a:r>
              <a:rPr lang="en-US" dirty="0"/>
              <a:t>Hyper-Convergence Explained</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25</a:t>
            </a:fld>
            <a:endParaRPr lang="en-US" dirty="0">
              <a:solidFill>
                <a:srgbClr val="000000"/>
              </a:soli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55712"/>
            <a:ext cx="12192000" cy="2226459"/>
          </a:xfrm>
          <a:prstGeom prst="rect">
            <a:avLst/>
          </a:prstGeom>
        </p:spPr>
      </p:pic>
      <p:sp>
        <p:nvSpPr>
          <p:cNvPr id="7" name="TextBox 6"/>
          <p:cNvSpPr txBox="1"/>
          <p:nvPr/>
        </p:nvSpPr>
        <p:spPr>
          <a:xfrm>
            <a:off x="655860" y="2821936"/>
            <a:ext cx="7014073" cy="277507"/>
          </a:xfrm>
          <a:prstGeom prst="rect">
            <a:avLst/>
          </a:prstGeom>
          <a:noFill/>
        </p:spPr>
        <p:txBody>
          <a:bodyPr wrap="square" rtlCol="0">
            <a:spAutoFit/>
          </a:bodyPr>
          <a:lstStyle/>
          <a:p>
            <a:r>
              <a:rPr lang="en-US" sz="1200"/>
              <a:t>Definition adapted </a:t>
            </a:r>
            <a:r>
              <a:rPr lang="en-US" sz="1200" dirty="0"/>
              <a:t>from Gartner’s IT Glossary</a:t>
            </a:r>
          </a:p>
        </p:txBody>
      </p:sp>
      <p:sp>
        <p:nvSpPr>
          <p:cNvPr id="4" name="TextBox 3"/>
          <p:cNvSpPr txBox="1"/>
          <p:nvPr/>
        </p:nvSpPr>
        <p:spPr>
          <a:xfrm>
            <a:off x="2638272" y="3222885"/>
            <a:ext cx="6970425" cy="461665"/>
          </a:xfrm>
          <a:prstGeom prst="rect">
            <a:avLst/>
          </a:prstGeom>
          <a:noFill/>
        </p:spPr>
        <p:txBody>
          <a:bodyPr wrap="square" rtlCol="0">
            <a:spAutoFit/>
          </a:bodyPr>
          <a:lstStyle/>
          <a:p>
            <a:pPr algn="ctr"/>
            <a:r>
              <a:rPr lang="en-US" sz="2400" dirty="0">
                <a:solidFill>
                  <a:schemeClr val="tx1">
                    <a:lumMod val="65000"/>
                    <a:lumOff val="35000"/>
                  </a:schemeClr>
                </a:solidFill>
              </a:rPr>
              <a:t>Evolution </a:t>
            </a:r>
            <a:r>
              <a:rPr lang="en-US" sz="2400">
                <a:solidFill>
                  <a:schemeClr val="tx1">
                    <a:lumMod val="65000"/>
                    <a:lumOff val="35000"/>
                  </a:schemeClr>
                </a:solidFill>
              </a:rPr>
              <a:t>of Hyper-Convergence</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668518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906" y="-17586"/>
            <a:ext cx="8589913" cy="841248"/>
          </a:xfrm>
        </p:spPr>
        <p:txBody>
          <a:bodyPr/>
          <a:lstStyle/>
          <a:p>
            <a:pPr lvl="0"/>
            <a:r>
              <a:rPr lang="en-US" dirty="0"/>
              <a:t>Key Metrics in Assessing Hyper-Converged Solutions</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26</a:t>
            </a:fld>
            <a:endParaRPr lang="en-US" dirty="0">
              <a:solidFill>
                <a:srgbClr val="000000"/>
              </a:solidFill>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8544" y="1931723"/>
            <a:ext cx="7333684" cy="2083613"/>
          </a:xfrm>
          <a:prstGeom prst="rect">
            <a:avLst/>
          </a:prstGeom>
        </p:spPr>
      </p:pic>
      <p:sp>
        <p:nvSpPr>
          <p:cNvPr id="15" name="Diamond 14"/>
          <p:cNvSpPr/>
          <p:nvPr/>
        </p:nvSpPr>
        <p:spPr bwMode="auto">
          <a:xfrm>
            <a:off x="8900808" y="3570916"/>
            <a:ext cx="291829" cy="389106"/>
          </a:xfrm>
          <a:prstGeom prst="diamond">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p:txBody>
      </p:sp>
      <p:grpSp>
        <p:nvGrpSpPr>
          <p:cNvPr id="25" name="Group 24"/>
          <p:cNvGrpSpPr/>
          <p:nvPr/>
        </p:nvGrpSpPr>
        <p:grpSpPr>
          <a:xfrm>
            <a:off x="2140283" y="2537692"/>
            <a:ext cx="2526079" cy="2702074"/>
            <a:chOff x="2140283" y="3047653"/>
            <a:chExt cx="2526079" cy="2702074"/>
          </a:xfrm>
        </p:grpSpPr>
        <p:sp>
          <p:nvSpPr>
            <p:cNvPr id="12" name="TextBox 11"/>
            <p:cNvSpPr txBox="1"/>
            <p:nvPr/>
          </p:nvSpPr>
          <p:spPr>
            <a:xfrm>
              <a:off x="2140283" y="4672509"/>
              <a:ext cx="2526079" cy="1077218"/>
            </a:xfrm>
            <a:prstGeom prst="rect">
              <a:avLst/>
            </a:prstGeom>
            <a:noFill/>
          </p:spPr>
          <p:txBody>
            <a:bodyPr wrap="square" rtlCol="0">
              <a:spAutoFit/>
            </a:bodyPr>
            <a:lstStyle/>
            <a:p>
              <a:pPr algn="ctr"/>
              <a:r>
                <a:rPr lang="en-US" sz="1600" dirty="0">
                  <a:solidFill>
                    <a:schemeClr val="tx1">
                      <a:lumMod val="75000"/>
                      <a:lumOff val="25000"/>
                    </a:schemeClr>
                  </a:solidFill>
                  <a:latin typeface="Arial" charset="0"/>
                  <a:ea typeface="Arial" charset="0"/>
                  <a:cs typeface="Arial" charset="0"/>
                </a:rPr>
                <a:t>A measure of the transaction time for the exchanges required to support ops and admin</a:t>
              </a:r>
            </a:p>
          </p:txBody>
        </p:sp>
        <p:sp>
          <p:nvSpPr>
            <p:cNvPr id="24" name="Pentagon 23"/>
            <p:cNvSpPr/>
            <p:nvPr/>
          </p:nvSpPr>
          <p:spPr bwMode="auto">
            <a:xfrm rot="5400000">
              <a:off x="1876514" y="3320215"/>
              <a:ext cx="949569" cy="404446"/>
            </a:xfrm>
            <a:prstGeom prst="homePlate">
              <a:avLst/>
            </a:prstGeom>
            <a:solidFill>
              <a:srgbClr val="00B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lumMod val="75000"/>
                    <a:lumOff val="25000"/>
                  </a:schemeClr>
                </a:solidFill>
                <a:effectLst/>
                <a:latin typeface="Arial" charset="0"/>
                <a:ea typeface="Arial" charset="0"/>
                <a:cs typeface="Arial" charset="0"/>
              </a:endParaRPr>
            </a:p>
          </p:txBody>
        </p:sp>
      </p:grpSp>
      <p:grpSp>
        <p:nvGrpSpPr>
          <p:cNvPr id="26" name="Group 25"/>
          <p:cNvGrpSpPr/>
          <p:nvPr/>
        </p:nvGrpSpPr>
        <p:grpSpPr>
          <a:xfrm>
            <a:off x="4648778" y="2537692"/>
            <a:ext cx="2526079" cy="2702074"/>
            <a:chOff x="4648778" y="3047653"/>
            <a:chExt cx="2526079" cy="2702074"/>
          </a:xfrm>
        </p:grpSpPr>
        <p:sp>
          <p:nvSpPr>
            <p:cNvPr id="28" name="TextBox 27"/>
            <p:cNvSpPr txBox="1"/>
            <p:nvPr/>
          </p:nvSpPr>
          <p:spPr>
            <a:xfrm>
              <a:off x="4648778" y="4672509"/>
              <a:ext cx="2526079" cy="1077218"/>
            </a:xfrm>
            <a:prstGeom prst="rect">
              <a:avLst/>
            </a:prstGeom>
            <a:noFill/>
          </p:spPr>
          <p:txBody>
            <a:bodyPr wrap="square" rtlCol="0">
              <a:spAutoFit/>
            </a:bodyPr>
            <a:lstStyle/>
            <a:p>
              <a:pPr algn="ctr"/>
              <a:r>
                <a:rPr lang="en-US" sz="1600" dirty="0">
                  <a:solidFill>
                    <a:schemeClr val="tx1">
                      <a:lumMod val="75000"/>
                      <a:lumOff val="25000"/>
                    </a:schemeClr>
                  </a:solidFill>
                  <a:latin typeface="Arial" charset="0"/>
                  <a:ea typeface="Arial" charset="0"/>
                  <a:cs typeface="Arial" charset="0"/>
                </a:rPr>
                <a:t>A measure of the compute function footprint that drives both </a:t>
              </a:r>
              <a:r>
                <a:rPr lang="en-US" sz="1600" dirty="0" err="1">
                  <a:solidFill>
                    <a:schemeClr val="tx1">
                      <a:lumMod val="75000"/>
                      <a:lumOff val="25000"/>
                    </a:schemeClr>
                  </a:solidFill>
                  <a:latin typeface="Arial" charset="0"/>
                  <a:ea typeface="Arial" charset="0"/>
                  <a:cs typeface="Arial" charset="0"/>
                </a:rPr>
                <a:t>CapEx</a:t>
              </a:r>
              <a:r>
                <a:rPr lang="en-US" sz="1600" dirty="0">
                  <a:solidFill>
                    <a:schemeClr val="tx1">
                      <a:lumMod val="75000"/>
                      <a:lumOff val="25000"/>
                    </a:schemeClr>
                  </a:solidFill>
                  <a:latin typeface="Arial" charset="0"/>
                  <a:ea typeface="Arial" charset="0"/>
                  <a:cs typeface="Arial" charset="0"/>
                </a:rPr>
                <a:t> &amp; </a:t>
              </a:r>
              <a:r>
                <a:rPr lang="en-US" sz="1600" dirty="0" err="1">
                  <a:solidFill>
                    <a:schemeClr val="tx1">
                      <a:lumMod val="75000"/>
                      <a:lumOff val="25000"/>
                    </a:schemeClr>
                  </a:solidFill>
                  <a:latin typeface="Arial" charset="0"/>
                  <a:ea typeface="Arial" charset="0"/>
                  <a:cs typeface="Arial" charset="0"/>
                </a:rPr>
                <a:t>OpEx</a:t>
              </a:r>
              <a:endParaRPr lang="en-US" sz="1600" dirty="0">
                <a:solidFill>
                  <a:schemeClr val="tx1">
                    <a:lumMod val="75000"/>
                    <a:lumOff val="25000"/>
                  </a:schemeClr>
                </a:solidFill>
                <a:latin typeface="Arial" charset="0"/>
                <a:ea typeface="Arial" charset="0"/>
                <a:cs typeface="Arial" charset="0"/>
              </a:endParaRPr>
            </a:p>
          </p:txBody>
        </p:sp>
        <p:sp>
          <p:nvSpPr>
            <p:cNvPr id="40" name="Pentagon 39"/>
            <p:cNvSpPr/>
            <p:nvPr/>
          </p:nvSpPr>
          <p:spPr bwMode="auto">
            <a:xfrm rot="16200000">
              <a:off x="4397540" y="3320215"/>
              <a:ext cx="949569" cy="404446"/>
            </a:xfrm>
            <a:prstGeom prst="homePlate">
              <a:avLst/>
            </a:prstGeom>
            <a:solidFill>
              <a:srgbClr val="00B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lumMod val="75000"/>
                    <a:lumOff val="25000"/>
                  </a:schemeClr>
                </a:solidFill>
                <a:effectLst/>
                <a:latin typeface="Arial" charset="0"/>
                <a:ea typeface="Arial" charset="0"/>
                <a:cs typeface="Arial" charset="0"/>
              </a:endParaRPr>
            </a:p>
          </p:txBody>
        </p:sp>
      </p:grpSp>
      <p:sp>
        <p:nvSpPr>
          <p:cNvPr id="45" name="Rectangle 44"/>
          <p:cNvSpPr/>
          <p:nvPr/>
        </p:nvSpPr>
        <p:spPr>
          <a:xfrm>
            <a:off x="5157106" y="5757941"/>
            <a:ext cx="3370460" cy="338554"/>
          </a:xfrm>
          <a:prstGeom prst="rect">
            <a:avLst/>
          </a:prstGeom>
        </p:spPr>
        <p:txBody>
          <a:bodyPr wrap="square">
            <a:spAutoFit/>
          </a:bodyPr>
          <a:lstStyle/>
          <a:p>
            <a:r>
              <a:rPr lang="en-US" sz="1600" dirty="0">
                <a:solidFill>
                  <a:schemeClr val="tx1">
                    <a:lumMod val="75000"/>
                    <a:lumOff val="25000"/>
                  </a:schemeClr>
                </a:solidFill>
                <a:latin typeface="Arial" charset="0"/>
                <a:ea typeface="Arial" charset="0"/>
                <a:cs typeface="Arial" charset="0"/>
              </a:rPr>
              <a:t>VM </a:t>
            </a:r>
            <a:r>
              <a:rPr lang="en-US" sz="1600">
                <a:solidFill>
                  <a:schemeClr val="tx1">
                    <a:lumMod val="75000"/>
                    <a:lumOff val="25000"/>
                  </a:schemeClr>
                </a:solidFill>
                <a:latin typeface="Arial" charset="0"/>
                <a:ea typeface="Arial" charset="0"/>
                <a:cs typeface="Arial" charset="0"/>
              </a:rPr>
              <a:t>= Virtual </a:t>
            </a:r>
            <a:r>
              <a:rPr lang="en-US" sz="1600" dirty="0">
                <a:solidFill>
                  <a:schemeClr val="tx1">
                    <a:lumMod val="75000"/>
                    <a:lumOff val="25000"/>
                  </a:schemeClr>
                </a:solidFill>
                <a:latin typeface="Arial" charset="0"/>
                <a:ea typeface="Arial" charset="0"/>
                <a:cs typeface="Arial" charset="0"/>
              </a:rPr>
              <a:t>Machine</a:t>
            </a:r>
          </a:p>
        </p:txBody>
      </p:sp>
      <p:sp>
        <p:nvSpPr>
          <p:cNvPr id="30" name="Diamond 29"/>
          <p:cNvSpPr/>
          <p:nvPr/>
        </p:nvSpPr>
        <p:spPr bwMode="auto">
          <a:xfrm>
            <a:off x="6242538" y="3570916"/>
            <a:ext cx="271182" cy="389106"/>
          </a:xfrm>
          <a:prstGeom prst="diamond">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Arial" charset="0"/>
              <a:cs typeface="Arial" charset="0"/>
            </a:endParaRPr>
          </a:p>
        </p:txBody>
      </p:sp>
      <p:sp>
        <p:nvSpPr>
          <p:cNvPr id="13" name="Rectangle 12"/>
          <p:cNvSpPr/>
          <p:nvPr/>
        </p:nvSpPr>
        <p:spPr>
          <a:xfrm>
            <a:off x="7153283" y="4162548"/>
            <a:ext cx="2477311" cy="1077218"/>
          </a:xfrm>
          <a:prstGeom prst="rect">
            <a:avLst/>
          </a:prstGeom>
          <a:noFill/>
        </p:spPr>
        <p:txBody>
          <a:bodyPr wrap="square" rtlCol="0">
            <a:spAutoFit/>
          </a:bodyPr>
          <a:lstStyle/>
          <a:p>
            <a:pPr algn="ctr"/>
            <a:r>
              <a:rPr lang="en-US" sz="1600" dirty="0">
                <a:solidFill>
                  <a:schemeClr val="tx1">
                    <a:lumMod val="75000"/>
                    <a:lumOff val="25000"/>
                  </a:schemeClr>
                </a:solidFill>
                <a:latin typeface="Arial" charset="0"/>
                <a:ea typeface="Arial" charset="0"/>
                <a:cs typeface="Arial" charset="0"/>
              </a:rPr>
              <a:t>A measure used to </a:t>
            </a:r>
            <a:r>
              <a:rPr lang="en-US" sz="1600">
                <a:solidFill>
                  <a:schemeClr val="tx1">
                    <a:lumMod val="75000"/>
                    <a:lumOff val="25000"/>
                  </a:schemeClr>
                </a:solidFill>
                <a:latin typeface="Arial" charset="0"/>
                <a:ea typeface="Arial" charset="0"/>
                <a:cs typeface="Arial" charset="0"/>
              </a:rPr>
              <a:t>benchmark storage devices </a:t>
            </a:r>
            <a:r>
              <a:rPr lang="en-US" sz="1600" dirty="0">
                <a:solidFill>
                  <a:schemeClr val="tx1">
                    <a:lumMod val="75000"/>
                    <a:lumOff val="25000"/>
                  </a:schemeClr>
                </a:solidFill>
                <a:latin typeface="Arial" charset="0"/>
                <a:ea typeface="Arial" charset="0"/>
                <a:cs typeface="Arial" charset="0"/>
              </a:rPr>
              <a:t>(HDD, </a:t>
            </a:r>
            <a:r>
              <a:rPr lang="en-US" sz="1600">
                <a:solidFill>
                  <a:schemeClr val="tx1">
                    <a:lumMod val="75000"/>
                    <a:lumOff val="25000"/>
                  </a:schemeClr>
                </a:solidFill>
                <a:latin typeface="Arial" charset="0"/>
                <a:ea typeface="Arial" charset="0"/>
                <a:cs typeface="Arial" charset="0"/>
              </a:rPr>
              <a:t>SSD,</a:t>
            </a:r>
          </a:p>
          <a:p>
            <a:pPr algn="ctr"/>
            <a:r>
              <a:rPr lang="en-US" sz="1600" dirty="0">
                <a:solidFill>
                  <a:schemeClr val="tx1">
                    <a:lumMod val="75000"/>
                    <a:lumOff val="25000"/>
                  </a:schemeClr>
                </a:solidFill>
                <a:latin typeface="Arial" charset="0"/>
                <a:ea typeface="Arial" charset="0"/>
                <a:cs typeface="Arial" charset="0"/>
              </a:rPr>
              <a:t> and SAN)</a:t>
            </a:r>
          </a:p>
        </p:txBody>
      </p:sp>
      <p:sp>
        <p:nvSpPr>
          <p:cNvPr id="14" name="Rectangle 13"/>
          <p:cNvSpPr/>
          <p:nvPr/>
        </p:nvSpPr>
        <p:spPr>
          <a:xfrm>
            <a:off x="7960683" y="5743653"/>
            <a:ext cx="4231317" cy="338554"/>
          </a:xfrm>
          <a:prstGeom prst="rect">
            <a:avLst/>
          </a:prstGeom>
        </p:spPr>
        <p:txBody>
          <a:bodyPr wrap="square">
            <a:spAutoFit/>
          </a:bodyPr>
          <a:lstStyle/>
          <a:p>
            <a:r>
              <a:rPr lang="en-US" sz="1600" dirty="0">
                <a:solidFill>
                  <a:schemeClr val="tx1">
                    <a:lumMod val="75000"/>
                    <a:lumOff val="25000"/>
                  </a:schemeClr>
                </a:solidFill>
                <a:latin typeface="Arial" charset="0"/>
                <a:ea typeface="Arial" charset="0"/>
                <a:cs typeface="Arial" charset="0"/>
              </a:rPr>
              <a:t>IOPS = </a:t>
            </a:r>
            <a:r>
              <a:rPr lang="en-US" sz="1600" dirty="0" err="1">
                <a:solidFill>
                  <a:schemeClr val="tx1">
                    <a:lumMod val="75000"/>
                    <a:lumOff val="25000"/>
                  </a:schemeClr>
                </a:solidFill>
                <a:latin typeface="Arial" charset="0"/>
                <a:ea typeface="Arial" charset="0"/>
                <a:cs typeface="Arial" charset="0"/>
              </a:rPr>
              <a:t>Input/Output</a:t>
            </a:r>
            <a:r>
              <a:rPr lang="en-US" sz="1600" dirty="0">
                <a:solidFill>
                  <a:schemeClr val="tx1">
                    <a:lumMod val="75000"/>
                    <a:lumOff val="25000"/>
                  </a:schemeClr>
                </a:solidFill>
                <a:latin typeface="Arial" charset="0"/>
                <a:ea typeface="Arial" charset="0"/>
                <a:cs typeface="Arial" charset="0"/>
              </a:rPr>
              <a:t> Operations per Second </a:t>
            </a:r>
          </a:p>
        </p:txBody>
      </p:sp>
      <p:sp>
        <p:nvSpPr>
          <p:cNvPr id="41" name="Pentagon 40"/>
          <p:cNvSpPr/>
          <p:nvPr/>
        </p:nvSpPr>
        <p:spPr bwMode="auto">
          <a:xfrm rot="16200000">
            <a:off x="6908485" y="2810254"/>
            <a:ext cx="949569" cy="404446"/>
          </a:xfrm>
          <a:prstGeom prst="homePlate">
            <a:avLst/>
          </a:prstGeom>
          <a:solidFill>
            <a:srgbClr val="00B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lumMod val="75000"/>
                  <a:lumOff val="25000"/>
                </a:schemeClr>
              </a:solidFill>
              <a:effectLst/>
              <a:latin typeface="Arial" charset="0"/>
              <a:ea typeface="Arial" charset="0"/>
              <a:cs typeface="Arial" charset="0"/>
            </a:endParaRPr>
          </a:p>
        </p:txBody>
      </p:sp>
      <p:sp>
        <p:nvSpPr>
          <p:cNvPr id="21" name="Rectangle 20"/>
          <p:cNvSpPr/>
          <p:nvPr/>
        </p:nvSpPr>
        <p:spPr>
          <a:xfrm>
            <a:off x="86012" y="5743653"/>
            <a:ext cx="4786312" cy="338554"/>
          </a:xfrm>
          <a:prstGeom prst="rect">
            <a:avLst/>
          </a:prstGeom>
        </p:spPr>
        <p:txBody>
          <a:bodyPr wrap="square">
            <a:spAutoFit/>
          </a:bodyPr>
          <a:lstStyle/>
          <a:p>
            <a:r>
              <a:rPr lang="en-US" sz="1600" dirty="0">
                <a:solidFill>
                  <a:schemeClr val="tx1">
                    <a:lumMod val="75000"/>
                    <a:lumOff val="25000"/>
                  </a:schemeClr>
                </a:solidFill>
                <a:latin typeface="Arial" charset="0"/>
                <a:ea typeface="Arial" charset="0"/>
                <a:cs typeface="Arial" charset="0"/>
              </a:rPr>
              <a:t>Latency </a:t>
            </a:r>
            <a:r>
              <a:rPr lang="en-US" sz="1600">
                <a:solidFill>
                  <a:schemeClr val="tx1">
                    <a:lumMod val="75000"/>
                    <a:lumOff val="25000"/>
                  </a:schemeClr>
                </a:solidFill>
                <a:latin typeface="Arial" charset="0"/>
                <a:ea typeface="Arial" charset="0"/>
                <a:cs typeface="Arial" charset="0"/>
              </a:rPr>
              <a:t>= any </a:t>
            </a:r>
            <a:r>
              <a:rPr lang="en-US" sz="1600" dirty="0">
                <a:solidFill>
                  <a:schemeClr val="tx1">
                    <a:lumMod val="75000"/>
                    <a:lumOff val="25000"/>
                  </a:schemeClr>
                </a:solidFill>
                <a:latin typeface="Arial" charset="0"/>
                <a:ea typeface="Arial" charset="0"/>
                <a:cs typeface="Arial" charset="0"/>
              </a:rPr>
              <a:t>process or hardware induced delay</a:t>
            </a:r>
          </a:p>
        </p:txBody>
      </p:sp>
    </p:spTree>
    <p:extLst>
      <p:ext uri="{BB962C8B-B14F-4D97-AF65-F5344CB8AC3E}">
        <p14:creationId xmlns:p14="http://schemas.microsoft.com/office/powerpoint/2010/main" val="1504388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09" y="0"/>
            <a:ext cx="11047751" cy="841248"/>
          </a:xfrm>
        </p:spPr>
        <p:txBody>
          <a:bodyPr/>
          <a:lstStyle/>
          <a:p>
            <a:r>
              <a:rPr lang="en-US" dirty="0"/>
              <a:t>Bottom line: Hyper-Converged, Virtualized, Containerized Ops</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27</a:t>
            </a:fld>
            <a:endParaRPr lang="en-US" dirty="0">
              <a:solidFill>
                <a:srgbClr val="000000"/>
              </a:solidFill>
            </a:endParaRPr>
          </a:p>
        </p:txBody>
      </p:sp>
      <p:sp>
        <p:nvSpPr>
          <p:cNvPr id="12" name="TextBox 11"/>
          <p:cNvSpPr txBox="1"/>
          <p:nvPr/>
        </p:nvSpPr>
        <p:spPr>
          <a:xfrm>
            <a:off x="440975" y="1110218"/>
            <a:ext cx="11231119" cy="4770537"/>
          </a:xfrm>
          <a:prstGeom prst="rect">
            <a:avLst/>
          </a:prstGeom>
          <a:noFill/>
        </p:spPr>
        <p:txBody>
          <a:bodyPr wrap="square" rtlCol="0">
            <a:spAutoFit/>
          </a:bodyPr>
          <a:lstStyle/>
          <a:p>
            <a:r>
              <a:rPr lang="en-US" sz="1600" b="1" dirty="0">
                <a:latin typeface="Arial" charset="0"/>
                <a:ea typeface="Arial" charset="0"/>
                <a:cs typeface="Arial" charset="0"/>
              </a:rPr>
              <a:t>Reduce the Number of Servers </a:t>
            </a:r>
            <a:r>
              <a:rPr lang="en-US" sz="1600" dirty="0">
                <a:latin typeface="Arial" charset="0"/>
                <a:ea typeface="Arial" charset="0"/>
                <a:cs typeface="Arial" charset="0"/>
              </a:rPr>
              <a:t>- reduce the number of physical systems that you have to deal with. Capital costs go down by removing twelve physical servers from your inventory and placing them onto a single one reducing rack space. </a:t>
            </a:r>
          </a:p>
          <a:p>
            <a:endParaRPr lang="en-US" sz="1600" u="sng" dirty="0">
              <a:latin typeface="Arial" charset="0"/>
              <a:ea typeface="Arial" charset="0"/>
              <a:cs typeface="Arial" charset="0"/>
            </a:endParaRPr>
          </a:p>
          <a:p>
            <a:r>
              <a:rPr lang="en-US" sz="1600" b="1" u="sng" dirty="0">
                <a:latin typeface="Arial" charset="0"/>
                <a:ea typeface="Arial" charset="0"/>
                <a:cs typeface="Arial" charset="0"/>
              </a:rPr>
              <a:t>Bottom line</a:t>
            </a:r>
            <a:r>
              <a:rPr lang="en-US" sz="1600" b="1" dirty="0">
                <a:latin typeface="Arial" charset="0"/>
                <a:ea typeface="Arial" charset="0"/>
                <a:cs typeface="Arial" charset="0"/>
              </a:rPr>
              <a:t>: Reduced rented space from a data center or, in your own, means decreased power and cooling.</a:t>
            </a:r>
          </a:p>
          <a:p>
            <a:endParaRPr lang="en-US" sz="1600" dirty="0">
              <a:latin typeface="Arial" charset="0"/>
              <a:ea typeface="Arial" charset="0"/>
              <a:cs typeface="Arial" charset="0"/>
            </a:endParaRPr>
          </a:p>
          <a:p>
            <a:r>
              <a:rPr lang="en-US" sz="1600" b="1" dirty="0">
                <a:latin typeface="Arial" charset="0"/>
                <a:ea typeface="Arial" charset="0"/>
                <a:cs typeface="Arial" charset="0"/>
              </a:rPr>
              <a:t>Reduce Maintenance Time </a:t>
            </a:r>
            <a:r>
              <a:rPr lang="en-US" sz="1600" dirty="0">
                <a:latin typeface="Arial" charset="0"/>
                <a:ea typeface="Arial" charset="0"/>
                <a:cs typeface="Arial" charset="0"/>
              </a:rPr>
              <a:t>– Virtual machines need maintenance but if you multiply the time for individual physical systems to update by the years of service, the number is significant. Operating costs go down as you save labor hours.</a:t>
            </a:r>
          </a:p>
          <a:p>
            <a:endParaRPr lang="en-US" sz="1600" u="sng" dirty="0">
              <a:latin typeface="Arial" charset="0"/>
              <a:ea typeface="Arial" charset="0"/>
              <a:cs typeface="Arial" charset="0"/>
            </a:endParaRPr>
          </a:p>
          <a:p>
            <a:r>
              <a:rPr lang="en-US" sz="1600" b="1" u="sng" dirty="0">
                <a:latin typeface="Arial" charset="0"/>
                <a:ea typeface="Arial" charset="0"/>
                <a:cs typeface="Arial" charset="0"/>
              </a:rPr>
              <a:t>Bottom line</a:t>
            </a:r>
            <a:r>
              <a:rPr lang="en-US" sz="1600" b="1" dirty="0">
                <a:latin typeface="Arial" charset="0"/>
                <a:ea typeface="Arial" charset="0"/>
                <a:cs typeface="Arial" charset="0"/>
              </a:rPr>
              <a:t>: VMs can reboot in batches in under five minutes, while physical counterparts can a half hour each.</a:t>
            </a:r>
          </a:p>
          <a:p>
            <a:endParaRPr lang="en-US" sz="1600" dirty="0">
              <a:latin typeface="Arial" charset="0"/>
              <a:ea typeface="Arial" charset="0"/>
              <a:cs typeface="Arial" charset="0"/>
            </a:endParaRPr>
          </a:p>
          <a:p>
            <a:r>
              <a:rPr lang="en-US" sz="1600" b="1" dirty="0">
                <a:latin typeface="Arial" charset="0"/>
                <a:ea typeface="Arial" charset="0"/>
                <a:cs typeface="Arial" charset="0"/>
              </a:rPr>
              <a:t>Shift Personnel Commitments </a:t>
            </a:r>
            <a:r>
              <a:rPr lang="en-US" sz="1600" dirty="0">
                <a:latin typeface="Arial" charset="0"/>
                <a:ea typeface="Arial" charset="0"/>
                <a:cs typeface="Arial" charset="0"/>
              </a:rPr>
              <a:t>- Virtualization, convergence, and containerization provide an excellent way to shift personnel costs to higher value operations. The same number of systems are available but </a:t>
            </a:r>
            <a:r>
              <a:rPr lang="en-US" sz="1600" dirty="0" err="1">
                <a:latin typeface="Arial" charset="0"/>
                <a:ea typeface="Arial" charset="0"/>
                <a:cs typeface="Arial" charset="0"/>
              </a:rPr>
              <a:t>touchtime</a:t>
            </a:r>
            <a:r>
              <a:rPr lang="en-US" sz="1600" dirty="0">
                <a:latin typeface="Arial" charset="0"/>
                <a:ea typeface="Arial" charset="0"/>
                <a:cs typeface="Arial" charset="0"/>
              </a:rPr>
              <a:t> is decreased. </a:t>
            </a:r>
          </a:p>
          <a:p>
            <a:endParaRPr lang="en-US" sz="1600" u="sng" dirty="0">
              <a:latin typeface="Arial" charset="0"/>
              <a:ea typeface="Arial" charset="0"/>
              <a:cs typeface="Arial" charset="0"/>
            </a:endParaRPr>
          </a:p>
          <a:p>
            <a:r>
              <a:rPr lang="en-US" sz="1600" b="1" u="sng" dirty="0">
                <a:latin typeface="Arial" charset="0"/>
                <a:ea typeface="Arial" charset="0"/>
                <a:cs typeface="Arial" charset="0"/>
              </a:rPr>
              <a:t>Bottom line</a:t>
            </a:r>
            <a:r>
              <a:rPr lang="en-US" sz="1600" b="1" dirty="0">
                <a:latin typeface="Arial" charset="0"/>
                <a:ea typeface="Arial" charset="0"/>
                <a:cs typeface="Arial" charset="0"/>
              </a:rPr>
              <a:t>: Reducing the number of physical systems, reduces touch-time on physical hardware.</a:t>
            </a:r>
          </a:p>
          <a:p>
            <a:endParaRPr lang="en-US" sz="1600" dirty="0">
              <a:latin typeface="Arial" charset="0"/>
              <a:ea typeface="Arial" charset="0"/>
              <a:cs typeface="Arial" charset="0"/>
            </a:endParaRPr>
          </a:p>
          <a:p>
            <a:r>
              <a:rPr lang="en-US" sz="1600" b="1" dirty="0">
                <a:latin typeface="Arial" charset="0"/>
                <a:ea typeface="Arial" charset="0"/>
                <a:cs typeface="Arial" charset="0"/>
              </a:rPr>
              <a:t>Simplify System Management </a:t>
            </a:r>
            <a:r>
              <a:rPr lang="en-US" sz="1600" dirty="0">
                <a:latin typeface="Arial" charset="0"/>
                <a:ea typeface="Arial" charset="0"/>
                <a:cs typeface="Arial" charset="0"/>
              </a:rPr>
              <a:t>– With virtualization, convergence, and containerization you can add an additional hard disk remotely to a system and make that disk available immediately. You can also add network interfaces </a:t>
            </a:r>
            <a:r>
              <a:rPr lang="en-US" sz="1600" dirty="0" err="1">
                <a:latin typeface="Arial" charset="0"/>
                <a:ea typeface="Arial" charset="0"/>
                <a:cs typeface="Arial" charset="0"/>
              </a:rPr>
              <a:t>virtualluy</a:t>
            </a:r>
            <a:r>
              <a:rPr lang="en-US" sz="1600" dirty="0">
                <a:latin typeface="Arial" charset="0"/>
                <a:ea typeface="Arial" charset="0"/>
                <a:cs typeface="Arial" charset="0"/>
              </a:rPr>
              <a:t>.</a:t>
            </a:r>
          </a:p>
          <a:p>
            <a:endParaRPr lang="en-US" sz="1600" u="sng" dirty="0">
              <a:latin typeface="Arial" charset="0"/>
              <a:ea typeface="Arial" charset="0"/>
              <a:cs typeface="Arial" charset="0"/>
            </a:endParaRPr>
          </a:p>
          <a:p>
            <a:r>
              <a:rPr lang="en-US" sz="1600" b="1" u="sng" dirty="0">
                <a:latin typeface="Arial" charset="0"/>
                <a:ea typeface="Arial" charset="0"/>
                <a:cs typeface="Arial" charset="0"/>
              </a:rPr>
              <a:t>Bottom-line</a:t>
            </a:r>
            <a:r>
              <a:rPr lang="en-US" sz="1600" b="1" dirty="0">
                <a:latin typeface="Arial" charset="0"/>
                <a:ea typeface="Arial" charset="0"/>
                <a:cs typeface="Arial" charset="0"/>
              </a:rPr>
              <a:t>: Time is money and that’s savings in an environment that requires updates from scenario to scenario.</a:t>
            </a:r>
          </a:p>
        </p:txBody>
      </p:sp>
    </p:spTree>
    <p:extLst>
      <p:ext uri="{BB962C8B-B14F-4D97-AF65-F5344CB8AC3E}">
        <p14:creationId xmlns:p14="http://schemas.microsoft.com/office/powerpoint/2010/main" val="863378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731500" y="6489701"/>
            <a:ext cx="965200" cy="241299"/>
          </a:xfrm>
        </p:spPr>
        <p:txBody>
          <a:bodyPr/>
          <a:lstStyle/>
          <a:p>
            <a:pPr>
              <a:defRPr/>
            </a:pPr>
            <a:fld id="{D68E8870-17DE-45C4-A8DD-7644B2422933}" type="slidenum">
              <a:rPr lang="en-US" sz="1600" smtClean="0"/>
              <a:pPr>
                <a:defRPr/>
              </a:pPr>
              <a:t>28</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Network Operations Practices</a:t>
            </a:r>
          </a:p>
        </p:txBody>
      </p:sp>
    </p:spTree>
    <p:extLst>
      <p:ext uri="{BB962C8B-B14F-4D97-AF65-F5344CB8AC3E}">
        <p14:creationId xmlns:p14="http://schemas.microsoft.com/office/powerpoint/2010/main" val="117063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437285" y="983192"/>
            <a:ext cx="11530054" cy="4188950"/>
          </a:xfrm>
        </p:spPr>
        <p:txBody>
          <a:bodyPr/>
          <a:lstStyle/>
          <a:p>
            <a:r>
              <a:rPr lang="en-US" sz="2000" b="1" dirty="0">
                <a:solidFill>
                  <a:srgbClr val="262626"/>
                </a:solidFill>
                <a:latin typeface="Arial" charset="0"/>
                <a:ea typeface="Arial" charset="0"/>
                <a:cs typeface="Arial" charset="0"/>
              </a:rPr>
              <a:t>Software-defined networks</a:t>
            </a:r>
            <a:r>
              <a:rPr lang="en-US" sz="2000" dirty="0">
                <a:solidFill>
                  <a:srgbClr val="262626"/>
                </a:solidFill>
                <a:latin typeface="Arial" charset="0"/>
                <a:ea typeface="Arial" charset="0"/>
                <a:cs typeface="Arial" charset="0"/>
              </a:rPr>
              <a:t> are emerging architectures that separate the control plane from the data plane in networking equipment. Intelligence and state are logically centralized, and the underlying network infrastructure is abstracted from apps</a:t>
            </a:r>
          </a:p>
          <a:p>
            <a:pPr marL="0" indent="0">
              <a:buNone/>
            </a:pPr>
            <a:endParaRPr lang="en-US" sz="2000" dirty="0">
              <a:solidFill>
                <a:srgbClr val="262626"/>
              </a:solidFill>
              <a:latin typeface="Arial" charset="0"/>
              <a:ea typeface="Arial" charset="0"/>
              <a:cs typeface="Arial" charset="0"/>
            </a:endParaRPr>
          </a:p>
          <a:p>
            <a:pPr marL="0" indent="0">
              <a:buNone/>
            </a:pPr>
            <a:r>
              <a:rPr lang="en-US" sz="2400" dirty="0">
                <a:solidFill>
                  <a:srgbClr val="262626"/>
                </a:solidFill>
                <a:latin typeface="Arial" charset="0"/>
                <a:ea typeface="Arial" charset="0"/>
                <a:cs typeface="Arial" charset="0"/>
              </a:rPr>
              <a:t>Four elements of SDN:</a:t>
            </a:r>
          </a:p>
          <a:p>
            <a:r>
              <a:rPr lang="en-US" sz="2000" dirty="0">
                <a:solidFill>
                  <a:srgbClr val="262626"/>
                </a:solidFill>
                <a:latin typeface="Arial" charset="0"/>
                <a:ea typeface="Arial" charset="0"/>
                <a:cs typeface="Arial" charset="0"/>
              </a:rPr>
              <a:t>Infrastructure Operation &amp; Networking</a:t>
            </a:r>
          </a:p>
          <a:p>
            <a:pPr lvl="1"/>
            <a:r>
              <a:rPr lang="en-US" sz="1600" dirty="0">
                <a:solidFill>
                  <a:srgbClr val="262626"/>
                </a:solidFill>
                <a:latin typeface="Arial" charset="0"/>
                <a:ea typeface="Arial" charset="0"/>
                <a:cs typeface="Arial" charset="0"/>
              </a:rPr>
              <a:t>Employ One Touch Provisioning and Realize Unified Networking w/ Virtual Machines, Bare-Metal, and Containers</a:t>
            </a:r>
            <a:endParaRPr lang="en-US" sz="1600" dirty="0">
              <a:latin typeface="Arial" charset="0"/>
              <a:ea typeface="Arial" charset="0"/>
              <a:cs typeface="Arial" charset="0"/>
            </a:endParaRPr>
          </a:p>
          <a:p>
            <a:r>
              <a:rPr lang="en-US" sz="2000" dirty="0">
                <a:solidFill>
                  <a:srgbClr val="262626"/>
                </a:solidFill>
                <a:latin typeface="Arial" charset="0"/>
                <a:ea typeface="Arial" charset="0"/>
                <a:cs typeface="Arial" charset="0"/>
              </a:rPr>
              <a:t>Operations &amp; Usability</a:t>
            </a:r>
          </a:p>
          <a:p>
            <a:pPr lvl="1"/>
            <a:r>
              <a:rPr lang="en-US" sz="1600" dirty="0">
                <a:solidFill>
                  <a:srgbClr val="262626"/>
                </a:solidFill>
                <a:latin typeface="Arial" charset="0"/>
                <a:ea typeface="Arial" charset="0"/>
                <a:cs typeface="Arial" charset="0"/>
              </a:rPr>
              <a:t>Standardize Node/Remote Leaf/Multi-pod Workflows and Manage Tenants, Subnets, &amp; Application Profiles</a:t>
            </a:r>
          </a:p>
          <a:p>
            <a:r>
              <a:rPr lang="en-US" sz="2000" dirty="0">
                <a:solidFill>
                  <a:srgbClr val="262626"/>
                </a:solidFill>
                <a:latin typeface="Arial" charset="0"/>
                <a:ea typeface="Arial" charset="0"/>
                <a:cs typeface="Arial" charset="0"/>
              </a:rPr>
              <a:t>Virtualization &amp; Cloud</a:t>
            </a:r>
          </a:p>
          <a:p>
            <a:pPr lvl="1"/>
            <a:r>
              <a:rPr lang="en-US" sz="1600" dirty="0">
                <a:solidFill>
                  <a:srgbClr val="262626"/>
                </a:solidFill>
                <a:latin typeface="Arial" charset="0"/>
                <a:ea typeface="Arial" charset="0"/>
                <a:cs typeface="Arial" charset="0"/>
              </a:rPr>
              <a:t>Generate Secure Connectivity to Any Cloud and Apply Consistent Network and Policy Across Clouds</a:t>
            </a:r>
          </a:p>
          <a:p>
            <a:r>
              <a:rPr lang="en-US" sz="2000" dirty="0">
                <a:solidFill>
                  <a:srgbClr val="262626"/>
                </a:solidFill>
                <a:latin typeface="Arial" charset="0"/>
                <a:ea typeface="Arial" charset="0"/>
                <a:cs typeface="Arial" charset="0"/>
              </a:rPr>
              <a:t>Network Security</a:t>
            </a:r>
          </a:p>
          <a:p>
            <a:pPr lvl="1"/>
            <a:r>
              <a:rPr lang="en-US" sz="1600" dirty="0">
                <a:solidFill>
                  <a:srgbClr val="262626"/>
                </a:solidFill>
                <a:latin typeface="Arial" charset="0"/>
                <a:ea typeface="Arial" charset="0"/>
                <a:cs typeface="Arial" charset="0"/>
              </a:rPr>
              <a:t>Define and Manage Security Groups, Run Zero Trust Operations, and Automate Whitelist Policy Enforcement</a:t>
            </a:r>
          </a:p>
          <a:p>
            <a:pPr lvl="1"/>
            <a:endParaRPr lang="en-US" sz="1600" dirty="0">
              <a:solidFill>
                <a:srgbClr val="262626"/>
              </a:solidFill>
              <a:latin typeface="Arial" charset="0"/>
              <a:ea typeface="Arial" charset="0"/>
              <a:cs typeface="Arial" charset="0"/>
            </a:endParaRPr>
          </a:p>
          <a:p>
            <a:pPr lvl="1"/>
            <a:endParaRPr lang="en-US" sz="1600" dirty="0">
              <a:latin typeface="Arial" charset="0"/>
              <a:ea typeface="Arial" charset="0"/>
              <a:cs typeface="Arial" charset="0"/>
            </a:endParaRPr>
          </a:p>
        </p:txBody>
      </p:sp>
      <p:sp>
        <p:nvSpPr>
          <p:cNvPr id="2" name="Title 1"/>
          <p:cNvSpPr>
            <a:spLocks noGrp="1"/>
          </p:cNvSpPr>
          <p:nvPr>
            <p:ph type="title"/>
          </p:nvPr>
        </p:nvSpPr>
        <p:spPr>
          <a:xfrm>
            <a:off x="1809906" y="0"/>
            <a:ext cx="8589913" cy="841248"/>
          </a:xfrm>
        </p:spPr>
        <p:txBody>
          <a:bodyPr/>
          <a:lstStyle/>
          <a:p>
            <a:pPr lvl="0"/>
            <a:r>
              <a:rPr lang="en-US" dirty="0"/>
              <a:t>Networking Operations</a:t>
            </a:r>
          </a:p>
        </p:txBody>
      </p:sp>
      <p:sp>
        <p:nvSpPr>
          <p:cNvPr id="167" name="Rectangle 166"/>
          <p:cNvSpPr/>
          <p:nvPr/>
        </p:nvSpPr>
        <p:spPr>
          <a:xfrm>
            <a:off x="180842" y="5837504"/>
            <a:ext cx="11916368" cy="461665"/>
          </a:xfrm>
          <a:prstGeom prst="rect">
            <a:avLst/>
          </a:prstGeom>
        </p:spPr>
        <p:txBody>
          <a:bodyPr wrap="square">
            <a:spAutoFit/>
          </a:bodyPr>
          <a:lstStyle/>
          <a:p>
            <a:pPr algn="ctr"/>
            <a:r>
              <a:rPr lang="en-US" sz="2400" dirty="0"/>
              <a:t>Continuously Allocated at Machine Speed Providing Demand Responsive Configuration</a:t>
            </a:r>
          </a:p>
        </p:txBody>
      </p:sp>
      <p:sp>
        <p:nvSpPr>
          <p:cNvPr id="3" name="Slide Number Placeholder 2"/>
          <p:cNvSpPr>
            <a:spLocks noGrp="1"/>
          </p:cNvSpPr>
          <p:nvPr>
            <p:ph type="sldNum" sz="quarter" idx="4"/>
          </p:nvPr>
        </p:nvSpPr>
        <p:spPr>
          <a:xfrm>
            <a:off x="10958207" y="6490649"/>
            <a:ext cx="741528" cy="259497"/>
          </a:xfrm>
        </p:spPr>
        <p:txBody>
          <a:bodyPr/>
          <a:lstStyle/>
          <a:p>
            <a:pPr>
              <a:defRPr/>
            </a:pPr>
            <a:fld id="{D68E8870-17DE-45C4-A8DD-7644B2422933}" type="slidenum">
              <a:rPr lang="en-US" smtClean="0">
                <a:solidFill>
                  <a:srgbClr val="000000"/>
                </a:solidFill>
              </a:rPr>
              <a:pPr>
                <a:defRPr/>
              </a:pPr>
              <a:t>29</a:t>
            </a:fld>
            <a:endParaRPr lang="en-US" dirty="0">
              <a:solidFill>
                <a:srgbClr val="000000"/>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07" y="3334014"/>
            <a:ext cx="697776" cy="809947"/>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69" y="4006794"/>
            <a:ext cx="803927" cy="809947"/>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19" y="4664549"/>
            <a:ext cx="826626" cy="80994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72" y="2679443"/>
            <a:ext cx="730247" cy="727139"/>
          </a:xfrm>
          <a:prstGeom prst="rect">
            <a:avLst/>
          </a:prstGeom>
        </p:spPr>
      </p:pic>
      <p:sp>
        <p:nvSpPr>
          <p:cNvPr id="12" name="TextBox 11"/>
          <p:cNvSpPr txBox="1"/>
          <p:nvPr/>
        </p:nvSpPr>
        <p:spPr>
          <a:xfrm>
            <a:off x="809143" y="1964285"/>
            <a:ext cx="7014073" cy="277507"/>
          </a:xfrm>
          <a:prstGeom prst="rect">
            <a:avLst/>
          </a:prstGeom>
          <a:noFill/>
        </p:spPr>
        <p:txBody>
          <a:bodyPr wrap="square" rtlCol="0">
            <a:spAutoFit/>
          </a:bodyPr>
          <a:lstStyle/>
          <a:p>
            <a:r>
              <a:rPr lang="en-US" sz="1200"/>
              <a:t>Definition adapted </a:t>
            </a:r>
            <a:r>
              <a:rPr lang="en-US" sz="1200" dirty="0"/>
              <a:t>from Gartner’s IT Glossary</a:t>
            </a:r>
          </a:p>
        </p:txBody>
      </p:sp>
    </p:spTree>
    <p:extLst>
      <p:ext uri="{BB962C8B-B14F-4D97-AF65-F5344CB8AC3E}">
        <p14:creationId xmlns:p14="http://schemas.microsoft.com/office/powerpoint/2010/main" val="479192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05" y="0"/>
            <a:ext cx="7416800" cy="795130"/>
          </a:xfrm>
        </p:spPr>
        <p:txBody>
          <a:bodyPr/>
          <a:lstStyle/>
          <a:p>
            <a:r>
              <a:rPr lang="en-US" dirty="0"/>
              <a:t>Tutorial Overview</a:t>
            </a:r>
          </a:p>
        </p:txBody>
      </p:sp>
      <p:sp>
        <p:nvSpPr>
          <p:cNvPr id="3" name="Content Placeholder 2"/>
          <p:cNvSpPr>
            <a:spLocks noGrp="1"/>
          </p:cNvSpPr>
          <p:nvPr>
            <p:ph sz="quarter" idx="11"/>
          </p:nvPr>
        </p:nvSpPr>
        <p:spPr>
          <a:xfrm>
            <a:off x="480132" y="1006496"/>
            <a:ext cx="11250613" cy="4122841"/>
          </a:xfrm>
        </p:spPr>
        <p:txBody>
          <a:bodyPr/>
          <a:lstStyle/>
          <a:p>
            <a:pPr lvl="0"/>
            <a:r>
              <a:rPr lang="en-US" dirty="0"/>
              <a:t>Navigating change</a:t>
            </a:r>
          </a:p>
          <a:p>
            <a:pPr lvl="1"/>
            <a:r>
              <a:rPr lang="en-US" dirty="0"/>
              <a:t>Operational Necessity &amp; Impact on Requirements</a:t>
            </a:r>
          </a:p>
          <a:p>
            <a:pPr lvl="1"/>
            <a:r>
              <a:rPr lang="en-US" dirty="0"/>
              <a:t>Network Architecture as the Foundation for Innovation</a:t>
            </a:r>
          </a:p>
          <a:p>
            <a:r>
              <a:rPr lang="en-US" dirty="0"/>
              <a:t>Cross-industry look at distributed network technologies, practices, &amp; architectures</a:t>
            </a:r>
          </a:p>
          <a:p>
            <a:pPr lvl="1"/>
            <a:r>
              <a:rPr lang="en-US" dirty="0"/>
              <a:t>Technologies &amp; Practices</a:t>
            </a:r>
          </a:p>
          <a:p>
            <a:pPr lvl="1"/>
            <a:r>
              <a:rPr lang="en-US" dirty="0"/>
              <a:t>Network Operations</a:t>
            </a:r>
          </a:p>
          <a:p>
            <a:pPr lvl="1"/>
            <a:r>
              <a:rPr lang="en-US" dirty="0"/>
              <a:t>Security Operations</a:t>
            </a:r>
          </a:p>
          <a:p>
            <a:pPr lvl="1"/>
            <a:r>
              <a:rPr lang="en-US" dirty="0"/>
              <a:t>Network Visibility and Analytics</a:t>
            </a:r>
          </a:p>
          <a:p>
            <a:pPr lvl="1"/>
            <a:r>
              <a:rPr lang="en-US" dirty="0"/>
              <a:t>Connecting to the Edge</a:t>
            </a:r>
          </a:p>
          <a:p>
            <a:pPr lvl="1"/>
            <a:r>
              <a:rPr lang="en-US" dirty="0"/>
              <a:t>Capitalizing on Data</a:t>
            </a:r>
          </a:p>
          <a:p>
            <a:pPr lvl="0"/>
            <a:r>
              <a:rPr lang="en-US" dirty="0"/>
              <a:t>Scenario-based look at technologies and practices in action</a:t>
            </a:r>
          </a:p>
        </p:txBody>
      </p:sp>
      <p:sp>
        <p:nvSpPr>
          <p:cNvPr id="4" name="Slide Number Placeholder 3"/>
          <p:cNvSpPr>
            <a:spLocks noGrp="1"/>
          </p:cNvSpPr>
          <p:nvPr>
            <p:ph type="sldNum" sz="quarter" idx="10"/>
          </p:nvPr>
        </p:nvSpPr>
        <p:spPr/>
        <p:txBody>
          <a:bodyPr/>
          <a:lstStyle/>
          <a:p>
            <a:pPr>
              <a:defRPr/>
            </a:pPr>
            <a:fld id="{D68E8870-17DE-45C4-A8DD-7644B2422933}" type="slidenum">
              <a:rPr lang="en-US" sz="1600" smtClean="0"/>
              <a:pPr>
                <a:defRPr/>
              </a:pPr>
              <a:t>3</a:t>
            </a:fld>
            <a:endParaRPr lang="en-US" sz="1600" dirty="0"/>
          </a:p>
        </p:txBody>
      </p:sp>
    </p:spTree>
    <p:extLst>
      <p:ext uri="{BB962C8B-B14F-4D97-AF65-F5344CB8AC3E}">
        <p14:creationId xmlns:p14="http://schemas.microsoft.com/office/powerpoint/2010/main" val="3738613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6841" y="0"/>
            <a:ext cx="7694730" cy="841248"/>
          </a:xfrm>
        </p:spPr>
        <p:txBody>
          <a:bodyPr/>
          <a:lstStyle/>
          <a:p>
            <a:r>
              <a:rPr lang="en-US" dirty="0"/>
              <a:t>Networking Operations</a:t>
            </a:r>
          </a:p>
        </p:txBody>
      </p:sp>
      <p:sp>
        <p:nvSpPr>
          <p:cNvPr id="3" name="Content Placeholder 2"/>
          <p:cNvSpPr>
            <a:spLocks noGrp="1"/>
          </p:cNvSpPr>
          <p:nvPr>
            <p:ph idx="1"/>
          </p:nvPr>
        </p:nvSpPr>
        <p:spPr>
          <a:xfrm>
            <a:off x="593062" y="851352"/>
            <a:ext cx="6100585" cy="4890211"/>
          </a:xfrm>
        </p:spPr>
        <p:txBody>
          <a:bodyPr/>
          <a:lstStyle/>
          <a:p>
            <a:pPr marL="0" indent="0">
              <a:buNone/>
            </a:pPr>
            <a:r>
              <a:rPr lang="en-US" sz="2200" dirty="0">
                <a:latin typeface="Arial" charset="0"/>
                <a:ea typeface="Arial" charset="0"/>
                <a:cs typeface="Arial" charset="0"/>
              </a:rPr>
              <a:t>Benefits of Software Defined Networking</a:t>
            </a:r>
          </a:p>
          <a:p>
            <a:pPr marL="0" indent="0">
              <a:buNone/>
            </a:pPr>
            <a:endParaRPr lang="en-US" sz="2200" dirty="0">
              <a:latin typeface="Arial" charset="0"/>
              <a:ea typeface="Arial" charset="0"/>
              <a:cs typeface="Arial" charset="0"/>
            </a:endParaRPr>
          </a:p>
          <a:p>
            <a:r>
              <a:rPr lang="en-US" sz="2200" dirty="0">
                <a:latin typeface="Arial" charset="0"/>
                <a:ea typeface="Arial" charset="0"/>
                <a:cs typeface="Arial" charset="0"/>
              </a:rPr>
              <a:t>Capitalize on the benefits of converged infrastructure and virtualization, increasing resource flexibility and utilization</a:t>
            </a:r>
          </a:p>
          <a:p>
            <a:r>
              <a:rPr lang="en-US" sz="2200" dirty="0">
                <a:latin typeface="Arial" charset="0"/>
                <a:ea typeface="Arial" charset="0"/>
                <a:cs typeface="Arial" charset="0"/>
              </a:rPr>
              <a:t>Accelerate application deployment and delivery, dramatically reducing costs through policy-enabled work-flow automation </a:t>
            </a:r>
          </a:p>
          <a:p>
            <a:r>
              <a:rPr lang="en-US" sz="2200" dirty="0">
                <a:latin typeface="Arial" charset="0"/>
                <a:ea typeface="Arial" charset="0"/>
                <a:cs typeface="Arial" charset="0"/>
              </a:rPr>
              <a:t>Enable cloud architectures providing automated, on-demand application delivery and mobility at scale</a:t>
            </a:r>
          </a:p>
          <a:p>
            <a:r>
              <a:rPr lang="en-US" sz="2200" dirty="0">
                <a:latin typeface="Arial" charset="0"/>
                <a:ea typeface="Arial" charset="0"/>
                <a:cs typeface="Arial" charset="0"/>
              </a:rPr>
              <a:t>Manage network and application services with centralized orchestration &amp; provisioning</a:t>
            </a:r>
          </a:p>
        </p:txBody>
      </p:sp>
      <p:grpSp>
        <p:nvGrpSpPr>
          <p:cNvPr id="11" name="Group 10"/>
          <p:cNvGrpSpPr/>
          <p:nvPr/>
        </p:nvGrpSpPr>
        <p:grpSpPr>
          <a:xfrm>
            <a:off x="7413625" y="4655662"/>
            <a:ext cx="4643904" cy="1195294"/>
            <a:chOff x="7413625" y="4655662"/>
            <a:chExt cx="4643904" cy="1195294"/>
          </a:xfrm>
        </p:grpSpPr>
        <p:sp>
          <p:nvSpPr>
            <p:cNvPr id="20" name="Right Arrow 19"/>
            <p:cNvSpPr/>
            <p:nvPr/>
          </p:nvSpPr>
          <p:spPr bwMode="auto">
            <a:xfrm>
              <a:off x="7413625" y="4655662"/>
              <a:ext cx="2501360" cy="1195294"/>
            </a:xfrm>
            <a:prstGeom prst="rightArrow">
              <a:avLst>
                <a:gd name="adj1" fmla="val 55904"/>
                <a:gd name="adj2" fmla="val 65151"/>
              </a:avLst>
            </a:prstGeom>
            <a:gradFill flip="none" rotWithShape="1">
              <a:gsLst>
                <a:gs pos="100000">
                  <a:srgbClr val="36A4D7"/>
                </a:gs>
                <a:gs pos="11000">
                  <a:schemeClr val="bg1">
                    <a:lumMod val="95000"/>
                    <a:alpha val="1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defTabSz="685891"/>
              <a:r>
                <a:rPr lang="en-US" sz="1800" dirty="0">
                  <a:solidFill>
                    <a:srgbClr val="7F7F7F"/>
                  </a:solidFill>
                  <a:latin typeface="Arial Narrow"/>
                  <a:cs typeface="Arial Narrow"/>
                </a:rPr>
                <a:t>Proven Benefit</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9978" y="4911908"/>
              <a:ext cx="667512" cy="667512"/>
            </a:xfrm>
            <a:prstGeom prst="rect">
              <a:avLst/>
            </a:prstGeom>
          </p:spPr>
        </p:pic>
        <p:sp>
          <p:nvSpPr>
            <p:cNvPr id="21" name="Rectangle 20"/>
            <p:cNvSpPr/>
            <p:nvPr/>
          </p:nvSpPr>
          <p:spPr>
            <a:xfrm>
              <a:off x="9876119" y="4806406"/>
              <a:ext cx="2181410" cy="923330"/>
            </a:xfrm>
            <a:prstGeom prst="rect">
              <a:avLst/>
            </a:prstGeom>
          </p:spPr>
          <p:txBody>
            <a:bodyPr wrap="square">
              <a:spAutoFit/>
            </a:bodyPr>
            <a:lstStyle/>
            <a:p>
              <a:r>
                <a:rPr lang="en-US" sz="1800" dirty="0"/>
                <a:t>Significant improvement in ops efficiency</a:t>
              </a:r>
            </a:p>
          </p:txBody>
        </p:sp>
      </p:grpSp>
      <p:grpSp>
        <p:nvGrpSpPr>
          <p:cNvPr id="9" name="Group 8"/>
          <p:cNvGrpSpPr/>
          <p:nvPr/>
        </p:nvGrpSpPr>
        <p:grpSpPr>
          <a:xfrm>
            <a:off x="7390190" y="2154516"/>
            <a:ext cx="4801810" cy="1195294"/>
            <a:chOff x="7390190" y="2154516"/>
            <a:chExt cx="4801810" cy="1195294"/>
          </a:xfrm>
        </p:grpSpPr>
        <p:sp>
          <p:nvSpPr>
            <p:cNvPr id="18" name="Right Arrow 17"/>
            <p:cNvSpPr/>
            <p:nvPr/>
          </p:nvSpPr>
          <p:spPr bwMode="auto">
            <a:xfrm>
              <a:off x="7413625" y="2154516"/>
              <a:ext cx="2501360" cy="1195294"/>
            </a:xfrm>
            <a:prstGeom prst="rightArrow">
              <a:avLst>
                <a:gd name="adj1" fmla="val 55904"/>
                <a:gd name="adj2" fmla="val 65151"/>
              </a:avLst>
            </a:prstGeom>
            <a:gradFill flip="none" rotWithShape="1">
              <a:gsLst>
                <a:gs pos="100000">
                  <a:srgbClr val="36A4D7"/>
                </a:gs>
                <a:gs pos="11000">
                  <a:schemeClr val="bg1">
                    <a:lumMod val="95000"/>
                    <a:alpha val="1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91"/>
              <a:r>
                <a:rPr lang="en-US" sz="1800" dirty="0">
                  <a:solidFill>
                    <a:srgbClr val="7F7F7F"/>
                  </a:solidFill>
                  <a:latin typeface="Arial Narrow"/>
                  <a:cs typeface="Arial Narrow"/>
                </a:rPr>
                <a:t>Proven Benefit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0190" y="2431673"/>
              <a:ext cx="667512" cy="667512"/>
            </a:xfrm>
            <a:prstGeom prst="rect">
              <a:avLst/>
            </a:prstGeom>
          </p:spPr>
        </p:pic>
        <p:sp>
          <p:nvSpPr>
            <p:cNvPr id="22" name="Rectangle 21"/>
            <p:cNvSpPr/>
            <p:nvPr/>
          </p:nvSpPr>
          <p:spPr>
            <a:xfrm>
              <a:off x="9876117" y="2277805"/>
              <a:ext cx="2315883" cy="923330"/>
            </a:xfrm>
            <a:prstGeom prst="rect">
              <a:avLst/>
            </a:prstGeom>
          </p:spPr>
          <p:txBody>
            <a:bodyPr wrap="square">
              <a:spAutoFit/>
            </a:bodyPr>
            <a:lstStyle/>
            <a:p>
              <a:r>
                <a:rPr lang="en-US" sz="1800" dirty="0"/>
                <a:t>Order of magnitude reduction in time for app development</a:t>
              </a:r>
            </a:p>
          </p:txBody>
        </p:sp>
      </p:grpSp>
      <p:grpSp>
        <p:nvGrpSpPr>
          <p:cNvPr id="8" name="Group 7"/>
          <p:cNvGrpSpPr/>
          <p:nvPr/>
        </p:nvGrpSpPr>
        <p:grpSpPr>
          <a:xfrm>
            <a:off x="7351423" y="911413"/>
            <a:ext cx="4840577" cy="1195294"/>
            <a:chOff x="7351423" y="911413"/>
            <a:chExt cx="4840577" cy="1195294"/>
          </a:xfrm>
        </p:grpSpPr>
        <p:sp>
          <p:nvSpPr>
            <p:cNvPr id="16" name="Right Arrow 15"/>
            <p:cNvSpPr/>
            <p:nvPr/>
          </p:nvSpPr>
          <p:spPr bwMode="auto">
            <a:xfrm>
              <a:off x="7413625" y="911413"/>
              <a:ext cx="2501360" cy="1195294"/>
            </a:xfrm>
            <a:prstGeom prst="rightArrow">
              <a:avLst>
                <a:gd name="adj1" fmla="val 55904"/>
                <a:gd name="adj2" fmla="val 65151"/>
              </a:avLst>
            </a:prstGeom>
            <a:gradFill flip="none" rotWithShape="1">
              <a:gsLst>
                <a:gs pos="100000">
                  <a:srgbClr val="36A4D7"/>
                </a:gs>
                <a:gs pos="11000">
                  <a:schemeClr val="bg1">
                    <a:lumMod val="95000"/>
                    <a:alpha val="1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91"/>
              <a:r>
                <a:rPr lang="en-US" sz="1800" dirty="0">
                  <a:solidFill>
                    <a:srgbClr val="7F7F7F"/>
                  </a:solidFill>
                  <a:latin typeface="Arial Narrow"/>
                  <a:cs typeface="Arial Narrow"/>
                </a:rPr>
                <a:t>Proven Benefit</a:t>
              </a:r>
            </a:p>
          </p:txBody>
        </p:sp>
        <p:grpSp>
          <p:nvGrpSpPr>
            <p:cNvPr id="12" name="Group 11"/>
            <p:cNvGrpSpPr>
              <a:grpSpLocks noChangeAspect="1"/>
            </p:cNvGrpSpPr>
            <p:nvPr/>
          </p:nvGrpSpPr>
          <p:grpSpPr>
            <a:xfrm>
              <a:off x="7351423" y="1177462"/>
              <a:ext cx="759345" cy="660303"/>
              <a:chOff x="8244250" y="2432517"/>
              <a:chExt cx="1267968" cy="1097280"/>
            </a:xfrm>
          </p:grpSpPr>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9594" y="2432517"/>
                <a:ext cx="1097280" cy="1097280"/>
              </a:xfrm>
              <a:prstGeom prst="rect">
                <a:avLst/>
              </a:prstGeom>
            </p:spPr>
          </p:pic>
          <p:sp>
            <p:nvSpPr>
              <p:cNvPr id="14" name="Oval 13"/>
              <p:cNvSpPr>
                <a:spLocks noChangeAspect="1"/>
              </p:cNvSpPr>
              <p:nvPr/>
            </p:nvSpPr>
            <p:spPr bwMode="auto">
              <a:xfrm>
                <a:off x="8375314" y="2478237"/>
                <a:ext cx="1005840" cy="1005840"/>
              </a:xfrm>
              <a:prstGeom prst="ellips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4250" y="2432517"/>
                <a:ext cx="1267968" cy="1097280"/>
              </a:xfrm>
              <a:prstGeom prst="rect">
                <a:avLst/>
              </a:prstGeom>
            </p:spPr>
          </p:pic>
        </p:grpSp>
        <p:sp>
          <p:nvSpPr>
            <p:cNvPr id="23" name="Rectangle 22"/>
            <p:cNvSpPr/>
            <p:nvPr/>
          </p:nvSpPr>
          <p:spPr>
            <a:xfrm>
              <a:off x="9846235" y="1052626"/>
              <a:ext cx="2345765" cy="923330"/>
            </a:xfrm>
            <a:prstGeom prst="rect">
              <a:avLst/>
            </a:prstGeom>
          </p:spPr>
          <p:txBody>
            <a:bodyPr wrap="square">
              <a:spAutoFit/>
            </a:bodyPr>
            <a:lstStyle/>
            <a:p>
              <a:r>
                <a:rPr lang="en-US" sz="1800" dirty="0"/>
                <a:t>millions in IT infrastructure cost reduction</a:t>
              </a:r>
            </a:p>
          </p:txBody>
        </p:sp>
      </p:grpSp>
      <p:grpSp>
        <p:nvGrpSpPr>
          <p:cNvPr id="10" name="Group 9"/>
          <p:cNvGrpSpPr/>
          <p:nvPr/>
        </p:nvGrpSpPr>
        <p:grpSpPr>
          <a:xfrm>
            <a:off x="7413625" y="3413333"/>
            <a:ext cx="4793316" cy="1224403"/>
            <a:chOff x="7413625" y="3413333"/>
            <a:chExt cx="4793316" cy="1224403"/>
          </a:xfrm>
        </p:grpSpPr>
        <p:sp>
          <p:nvSpPr>
            <p:cNvPr id="19" name="Right Arrow 18"/>
            <p:cNvSpPr/>
            <p:nvPr/>
          </p:nvSpPr>
          <p:spPr bwMode="auto">
            <a:xfrm>
              <a:off x="7413625" y="3442442"/>
              <a:ext cx="2501360" cy="1195294"/>
            </a:xfrm>
            <a:prstGeom prst="rightArrow">
              <a:avLst>
                <a:gd name="adj1" fmla="val 55904"/>
                <a:gd name="adj2" fmla="val 65151"/>
              </a:avLst>
            </a:prstGeom>
            <a:gradFill flip="none" rotWithShape="1">
              <a:gsLst>
                <a:gs pos="100000">
                  <a:srgbClr val="36A4D7"/>
                </a:gs>
                <a:gs pos="11000">
                  <a:schemeClr val="bg1">
                    <a:lumMod val="95000"/>
                    <a:alpha val="1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defTabSz="685891"/>
              <a:r>
                <a:rPr lang="en-US" sz="1800" dirty="0">
                  <a:solidFill>
                    <a:srgbClr val="7F7F7F"/>
                  </a:solidFill>
                  <a:latin typeface="Arial Narrow"/>
                  <a:cs typeface="Arial Narrow"/>
                </a:rPr>
                <a:t>Proven Benefit</a:t>
              </a:r>
            </a:p>
          </p:txBody>
        </p:sp>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20072" y="3701112"/>
              <a:ext cx="667512" cy="667512"/>
            </a:xfrm>
            <a:prstGeom prst="rect">
              <a:avLst/>
            </a:prstGeom>
          </p:spPr>
        </p:pic>
        <p:sp>
          <p:nvSpPr>
            <p:cNvPr id="24" name="Rectangle 23"/>
            <p:cNvSpPr/>
            <p:nvPr/>
          </p:nvSpPr>
          <p:spPr>
            <a:xfrm>
              <a:off x="9831294" y="3413333"/>
              <a:ext cx="2375647" cy="1200329"/>
            </a:xfrm>
            <a:prstGeom prst="rect">
              <a:avLst/>
            </a:prstGeom>
          </p:spPr>
          <p:txBody>
            <a:bodyPr wrap="square">
              <a:spAutoFit/>
            </a:bodyPr>
            <a:lstStyle/>
            <a:p>
              <a:r>
                <a:rPr lang="en-US" sz="1800" dirty="0"/>
                <a:t>Tailored SDN fabrics deployed in less than one hour with zero-touch provisioning</a:t>
              </a:r>
            </a:p>
          </p:txBody>
        </p:sp>
      </p:grpSp>
      <p:sp>
        <p:nvSpPr>
          <p:cNvPr id="17" name="Slide Number Placeholder 16"/>
          <p:cNvSpPr>
            <a:spLocks noGrp="1"/>
          </p:cNvSpPr>
          <p:nvPr>
            <p:ph type="sldNum" sz="quarter" idx="4"/>
          </p:nvPr>
        </p:nvSpPr>
        <p:spPr>
          <a:xfrm>
            <a:off x="10931858" y="6489701"/>
            <a:ext cx="768824" cy="359525"/>
          </a:xfrm>
        </p:spPr>
        <p:txBody>
          <a:bodyPr/>
          <a:lstStyle/>
          <a:p>
            <a:pPr>
              <a:defRPr/>
            </a:pPr>
            <a:fld id="{D68E8870-17DE-45C4-A8DD-7644B2422933}" type="slidenum">
              <a:rPr lang="en-US" smtClean="0">
                <a:solidFill>
                  <a:srgbClr val="000000"/>
                </a:solidFill>
              </a:rPr>
              <a:pPr>
                <a:defRPr/>
              </a:pPr>
              <a:t>30</a:t>
            </a:fld>
            <a:endParaRPr lang="en-US" dirty="0">
              <a:solidFill>
                <a:srgbClr val="000000"/>
              </a:solidFill>
            </a:endParaRPr>
          </a:p>
        </p:txBody>
      </p:sp>
      <p:sp>
        <p:nvSpPr>
          <p:cNvPr id="27" name="Rectangle 26"/>
          <p:cNvSpPr/>
          <p:nvPr/>
        </p:nvSpPr>
        <p:spPr>
          <a:xfrm>
            <a:off x="-20855" y="5913696"/>
            <a:ext cx="12251765" cy="461665"/>
          </a:xfrm>
          <a:prstGeom prst="rect">
            <a:avLst/>
          </a:prstGeom>
          <a:solidFill>
            <a:schemeClr val="bg1"/>
          </a:solidFill>
        </p:spPr>
        <p:txBody>
          <a:bodyPr wrap="square">
            <a:spAutoFit/>
          </a:bodyPr>
          <a:lstStyle/>
          <a:p>
            <a:pPr lvl="1"/>
            <a:r>
              <a:rPr lang="en-US" sz="2400" i="1" dirty="0"/>
              <a:t>Drives Cost-Effective, High-Performing, Agile, Distributed, and Secure Operations</a:t>
            </a:r>
          </a:p>
        </p:txBody>
      </p:sp>
    </p:spTree>
    <p:extLst>
      <p:ext uri="{BB962C8B-B14F-4D97-AF65-F5344CB8AC3E}">
        <p14:creationId xmlns:p14="http://schemas.microsoft.com/office/powerpoint/2010/main" val="14543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30040" y="1844459"/>
            <a:ext cx="7346871" cy="3160540"/>
          </a:xfrm>
          <a:prstGeom prst="rect">
            <a:avLst/>
          </a:prstGeom>
          <a:ln w="19050">
            <a:solidFill>
              <a:schemeClr val="bg1">
                <a:lumMod val="50000"/>
              </a:schemeClr>
            </a:solidFill>
          </a:ln>
        </p:spPr>
      </p:pic>
      <p:sp>
        <p:nvSpPr>
          <p:cNvPr id="14" name="Content Placeholder 2"/>
          <p:cNvSpPr txBox="1">
            <a:spLocks/>
          </p:cNvSpPr>
          <p:nvPr/>
        </p:nvSpPr>
        <p:spPr>
          <a:xfrm>
            <a:off x="237715" y="1844460"/>
            <a:ext cx="4192325" cy="3682164"/>
          </a:xfrm>
          <a:prstGeom prst="rect">
            <a:avLst/>
          </a:prstGeom>
        </p:spPr>
        <p:txBody>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rgbClr val="F77B0B"/>
              </a:buClr>
              <a:buSzPct val="75000"/>
              <a:buFont typeface="Wingdings" pitchFamily="2" charset="2"/>
              <a:buChar char="n"/>
              <a:defRPr sz="2800">
                <a:solidFill>
                  <a:srgbClr val="F77B0B"/>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r>
              <a:rPr lang="en-US" sz="2200" kern="0" dirty="0">
                <a:latin typeface="Arial" charset="0"/>
                <a:ea typeface="Arial" charset="0"/>
                <a:cs typeface="Arial" charset="0"/>
              </a:rPr>
              <a:t>Enable the use of alternative pathways providing a consistent security overlay</a:t>
            </a:r>
          </a:p>
          <a:p>
            <a:r>
              <a:rPr lang="en-US" sz="2200" dirty="0">
                <a:latin typeface="Arial" charset="0"/>
                <a:ea typeface="Arial" charset="0"/>
                <a:cs typeface="Arial" charset="0"/>
              </a:rPr>
              <a:t>Generate a secure route for private and public cloud access in multi-cloud arenas</a:t>
            </a:r>
          </a:p>
          <a:p>
            <a:r>
              <a:rPr lang="en-US" sz="2200" dirty="0">
                <a:latin typeface="Arial" charset="0"/>
                <a:ea typeface="Arial" charset="0"/>
                <a:cs typeface="Arial" charset="0"/>
              </a:rPr>
              <a:t>Leverage internet for public cloud reserving private networks for critical data</a:t>
            </a:r>
            <a:endParaRPr lang="en-US" sz="2200" kern="0" dirty="0">
              <a:latin typeface="Arial" charset="0"/>
              <a:ea typeface="Arial" charset="0"/>
              <a:cs typeface="Arial" charset="0"/>
            </a:endParaRPr>
          </a:p>
          <a:p>
            <a:endParaRPr lang="en-US" sz="2200" kern="0" dirty="0">
              <a:latin typeface="Arial" charset="0"/>
              <a:ea typeface="Arial" charset="0"/>
              <a:cs typeface="Arial" charset="0"/>
            </a:endParaRPr>
          </a:p>
        </p:txBody>
      </p:sp>
      <p:sp>
        <p:nvSpPr>
          <p:cNvPr id="15" name="Rectangle 14"/>
          <p:cNvSpPr/>
          <p:nvPr/>
        </p:nvSpPr>
        <p:spPr>
          <a:xfrm>
            <a:off x="94414" y="5920594"/>
            <a:ext cx="11916368" cy="461665"/>
          </a:xfrm>
          <a:prstGeom prst="rect">
            <a:avLst/>
          </a:prstGeom>
          <a:solidFill>
            <a:schemeClr val="bg1"/>
          </a:solidFill>
        </p:spPr>
        <p:txBody>
          <a:bodyPr wrap="square">
            <a:spAutoFit/>
          </a:bodyPr>
          <a:lstStyle/>
          <a:p>
            <a:pPr algn="ctr"/>
            <a:r>
              <a:rPr lang="en-US" sz="2400" i="1" dirty="0">
                <a:solidFill>
                  <a:schemeClr val="tx1">
                    <a:lumMod val="95000"/>
                    <a:lumOff val="5000"/>
                  </a:schemeClr>
                </a:solidFill>
              </a:rPr>
              <a:t>SD-WAN enables extension of granular policy consistency across the dynamic topology</a:t>
            </a:r>
          </a:p>
        </p:txBody>
      </p:sp>
      <p:sp>
        <p:nvSpPr>
          <p:cNvPr id="8" name="Slide Number Placeholder 2"/>
          <p:cNvSpPr txBox="1">
            <a:spLocks/>
          </p:cNvSpPr>
          <p:nvPr/>
        </p:nvSpPr>
        <p:spPr>
          <a:xfrm>
            <a:off x="11288407" y="6490649"/>
            <a:ext cx="741528" cy="259497"/>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r>
              <a:rPr lang="en-US" sz="1600">
                <a:solidFill>
                  <a:srgbClr val="000000"/>
                </a:solidFill>
              </a:rPr>
              <a:t>31</a:t>
            </a:r>
            <a:endParaRPr lang="en-US" sz="1600" dirty="0">
              <a:solidFill>
                <a:srgbClr val="000000"/>
              </a:solidFill>
            </a:endParaRPr>
          </a:p>
        </p:txBody>
      </p:sp>
      <p:sp>
        <p:nvSpPr>
          <p:cNvPr id="13" name="Title 1">
            <a:extLst>
              <a:ext uri="{FF2B5EF4-FFF2-40B4-BE49-F238E27FC236}">
                <a16:creationId xmlns:a16="http://schemas.microsoft.com/office/drawing/2014/main" id="{DBDFE55C-14C4-F341-A444-95506B53E45B}"/>
              </a:ext>
            </a:extLst>
          </p:cNvPr>
          <p:cNvSpPr txBox="1">
            <a:spLocks/>
          </p:cNvSpPr>
          <p:nvPr/>
        </p:nvSpPr>
        <p:spPr bwMode="auto">
          <a:xfrm>
            <a:off x="817563" y="0"/>
            <a:ext cx="10570067" cy="84124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3200" b="1">
                <a:solidFill>
                  <a:srgbClr val="F77B0B"/>
                </a:solidFill>
                <a:latin typeface="Tahoma" charset="0"/>
              </a:defRPr>
            </a:lvl2pPr>
            <a:lvl3pPr algn="l" rtl="0" fontAlgn="base">
              <a:spcBef>
                <a:spcPct val="0"/>
              </a:spcBef>
              <a:spcAft>
                <a:spcPct val="0"/>
              </a:spcAft>
              <a:defRPr sz="3200" b="1">
                <a:solidFill>
                  <a:srgbClr val="F77B0B"/>
                </a:solidFill>
                <a:latin typeface="Tahoma" charset="0"/>
              </a:defRPr>
            </a:lvl3pPr>
            <a:lvl4pPr algn="l" rtl="0" fontAlgn="base">
              <a:spcBef>
                <a:spcPct val="0"/>
              </a:spcBef>
              <a:spcAft>
                <a:spcPct val="0"/>
              </a:spcAft>
              <a:defRPr sz="3200" b="1">
                <a:solidFill>
                  <a:srgbClr val="F77B0B"/>
                </a:solidFill>
                <a:latin typeface="Tahoma" charset="0"/>
              </a:defRPr>
            </a:lvl4pPr>
            <a:lvl5pPr algn="l" rtl="0" fontAlgn="base">
              <a:spcBef>
                <a:spcPct val="0"/>
              </a:spcBef>
              <a:spcAft>
                <a:spcPct val="0"/>
              </a:spcAft>
              <a:defRPr sz="3200" b="1">
                <a:solidFill>
                  <a:srgbClr val="F77B0B"/>
                </a:solidFill>
                <a:latin typeface="Tahoma" charset="0"/>
              </a:defRPr>
            </a:lvl5pPr>
            <a:lvl6pPr marL="457200" algn="l" rtl="0" fontAlgn="base">
              <a:spcBef>
                <a:spcPct val="0"/>
              </a:spcBef>
              <a:spcAft>
                <a:spcPct val="0"/>
              </a:spcAft>
              <a:defRPr sz="3200" b="1">
                <a:solidFill>
                  <a:srgbClr val="F77B0B"/>
                </a:solidFill>
                <a:latin typeface="Tahoma" charset="0"/>
              </a:defRPr>
            </a:lvl6pPr>
            <a:lvl7pPr marL="914400" algn="l" rtl="0" fontAlgn="base">
              <a:spcBef>
                <a:spcPct val="0"/>
              </a:spcBef>
              <a:spcAft>
                <a:spcPct val="0"/>
              </a:spcAft>
              <a:defRPr sz="3200" b="1">
                <a:solidFill>
                  <a:srgbClr val="F77B0B"/>
                </a:solidFill>
                <a:latin typeface="Tahoma" charset="0"/>
              </a:defRPr>
            </a:lvl7pPr>
            <a:lvl8pPr marL="1371600" algn="l" rtl="0" fontAlgn="base">
              <a:spcBef>
                <a:spcPct val="0"/>
              </a:spcBef>
              <a:spcAft>
                <a:spcPct val="0"/>
              </a:spcAft>
              <a:defRPr sz="3200" b="1">
                <a:solidFill>
                  <a:srgbClr val="F77B0B"/>
                </a:solidFill>
                <a:latin typeface="Tahoma" charset="0"/>
              </a:defRPr>
            </a:lvl8pPr>
            <a:lvl9pPr marL="1828800" algn="l" rtl="0" fontAlgn="base">
              <a:spcBef>
                <a:spcPct val="0"/>
              </a:spcBef>
              <a:spcAft>
                <a:spcPct val="0"/>
              </a:spcAft>
              <a:defRPr sz="3200" b="1">
                <a:solidFill>
                  <a:srgbClr val="F77B0B"/>
                </a:solidFill>
                <a:latin typeface="Tahoma" charset="0"/>
              </a:defRPr>
            </a:lvl9pPr>
          </a:lstStyle>
          <a:p>
            <a:r>
              <a:rPr lang="en-US" sz="2400" dirty="0">
                <a:solidFill>
                  <a:schemeClr val="bg1"/>
                </a:solidFill>
              </a:rPr>
              <a:t>The Role of Software Defined Wide Area Networks</a:t>
            </a:r>
          </a:p>
        </p:txBody>
      </p:sp>
    </p:spTree>
    <p:extLst>
      <p:ext uri="{BB962C8B-B14F-4D97-AF65-F5344CB8AC3E}">
        <p14:creationId xmlns:p14="http://schemas.microsoft.com/office/powerpoint/2010/main" val="378565305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64600" y="6489701"/>
            <a:ext cx="2844800" cy="244475"/>
          </a:xfrm>
        </p:spPr>
        <p:txBody>
          <a:bodyPr/>
          <a:lstStyle/>
          <a:p>
            <a:pPr>
              <a:defRPr/>
            </a:pPr>
            <a:fld id="{D68E8870-17DE-45C4-A8DD-7644B2422933}" type="slidenum">
              <a:rPr lang="en-US" sz="1600" smtClean="0"/>
              <a:pPr>
                <a:defRPr/>
              </a:pPr>
              <a:t>32</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Security Operations Practices</a:t>
            </a:r>
          </a:p>
        </p:txBody>
      </p:sp>
    </p:spTree>
    <p:extLst>
      <p:ext uri="{BB962C8B-B14F-4D97-AF65-F5344CB8AC3E}">
        <p14:creationId xmlns:p14="http://schemas.microsoft.com/office/powerpoint/2010/main" val="3444568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51636" y="1013172"/>
            <a:ext cx="11147884" cy="4188950"/>
          </a:xfrm>
        </p:spPr>
        <p:txBody>
          <a:bodyPr/>
          <a:lstStyle/>
          <a:p>
            <a:pPr marL="0" indent="0">
              <a:buNone/>
            </a:pPr>
            <a:r>
              <a:rPr lang="en-US" sz="2200" dirty="0">
                <a:latin typeface="Arial" charset="0"/>
                <a:ea typeface="Arial" charset="0"/>
                <a:cs typeface="Arial" charset="0"/>
              </a:rPr>
              <a:t>The Network Sees Everything – all actions, all movements, all directions</a:t>
            </a:r>
          </a:p>
          <a:p>
            <a:pPr marL="0" indent="0">
              <a:buNone/>
            </a:pPr>
            <a:endParaRPr lang="en-US" sz="2200" dirty="0">
              <a:latin typeface="Arial" charset="0"/>
              <a:ea typeface="Arial" charset="0"/>
              <a:cs typeface="Arial" charset="0"/>
            </a:endParaRPr>
          </a:p>
          <a:p>
            <a:pPr marL="0" indent="0">
              <a:buNone/>
            </a:pPr>
            <a:endParaRPr lang="en-US" sz="2200" dirty="0">
              <a:latin typeface="Arial" charset="0"/>
              <a:ea typeface="Arial" charset="0"/>
              <a:cs typeface="Arial" charset="0"/>
            </a:endParaRPr>
          </a:p>
          <a:p>
            <a:r>
              <a:rPr lang="en-US" sz="2200" dirty="0">
                <a:latin typeface="Arial" charset="0"/>
                <a:ea typeface="Arial" charset="0"/>
                <a:cs typeface="Arial" charset="0"/>
              </a:rPr>
              <a:t>Imposters</a:t>
            </a:r>
          </a:p>
          <a:p>
            <a:endParaRPr lang="en-US" sz="2200" dirty="0">
              <a:latin typeface="Arial" charset="0"/>
              <a:ea typeface="Arial" charset="0"/>
              <a:cs typeface="Arial" charset="0"/>
            </a:endParaRPr>
          </a:p>
          <a:p>
            <a:r>
              <a:rPr lang="en-US" sz="2200" dirty="0">
                <a:latin typeface="Arial" charset="0"/>
                <a:ea typeface="Arial" charset="0"/>
                <a:cs typeface="Arial" charset="0"/>
              </a:rPr>
              <a:t>Malicious Software &amp; Bots</a:t>
            </a:r>
          </a:p>
          <a:p>
            <a:endParaRPr lang="en-US" sz="2200" dirty="0">
              <a:latin typeface="Arial" charset="0"/>
              <a:ea typeface="Arial" charset="0"/>
              <a:cs typeface="Arial" charset="0"/>
            </a:endParaRPr>
          </a:p>
          <a:p>
            <a:r>
              <a:rPr lang="en-US" sz="2200" dirty="0">
                <a:latin typeface="Arial" charset="0"/>
                <a:ea typeface="Arial" charset="0"/>
                <a:cs typeface="Arial" charset="0"/>
              </a:rPr>
              <a:t>Uncharacteristic Actions</a:t>
            </a:r>
          </a:p>
          <a:p>
            <a:endParaRPr lang="en-US" sz="2200" dirty="0">
              <a:latin typeface="Arial" charset="0"/>
              <a:ea typeface="Arial" charset="0"/>
              <a:cs typeface="Arial" charset="0"/>
            </a:endParaRPr>
          </a:p>
          <a:p>
            <a:endParaRPr lang="en-US" sz="2200" dirty="0">
              <a:latin typeface="Arial" charset="0"/>
              <a:ea typeface="Arial" charset="0"/>
              <a:cs typeface="Arial" charset="0"/>
            </a:endParaRPr>
          </a:p>
        </p:txBody>
      </p:sp>
      <p:sp>
        <p:nvSpPr>
          <p:cNvPr id="2" name="Title 1"/>
          <p:cNvSpPr>
            <a:spLocks noGrp="1"/>
          </p:cNvSpPr>
          <p:nvPr>
            <p:ph type="title"/>
          </p:nvPr>
        </p:nvSpPr>
        <p:spPr>
          <a:xfrm>
            <a:off x="1809906" y="0"/>
            <a:ext cx="8589913" cy="841248"/>
          </a:xfrm>
        </p:spPr>
        <p:txBody>
          <a:bodyPr/>
          <a:lstStyle/>
          <a:p>
            <a:pPr lvl="0"/>
            <a:r>
              <a:rPr lang="en-US" dirty="0"/>
              <a:t>Security Operations</a:t>
            </a:r>
          </a:p>
        </p:txBody>
      </p:sp>
      <p:sp>
        <p:nvSpPr>
          <p:cNvPr id="3" name="Slide Number Placeholder 2"/>
          <p:cNvSpPr>
            <a:spLocks noGrp="1"/>
          </p:cNvSpPr>
          <p:nvPr>
            <p:ph type="sldNum" sz="quarter" idx="4"/>
          </p:nvPr>
        </p:nvSpPr>
        <p:spPr>
          <a:xfrm>
            <a:off x="10958207" y="6490649"/>
            <a:ext cx="741528" cy="259497"/>
          </a:xfrm>
        </p:spPr>
        <p:txBody>
          <a:bodyPr/>
          <a:lstStyle/>
          <a:p>
            <a:pPr>
              <a:defRPr/>
            </a:pPr>
            <a:fld id="{D68E8870-17DE-45C4-A8DD-7644B2422933}" type="slidenum">
              <a:rPr lang="en-US" smtClean="0">
                <a:solidFill>
                  <a:srgbClr val="000000"/>
                </a:solidFill>
              </a:rPr>
              <a:pPr>
                <a:defRPr/>
              </a:pPr>
              <a:t>33</a:t>
            </a:fld>
            <a:endParaRPr lang="en-US" dirty="0">
              <a:solidFill>
                <a:srgbClr val="000000"/>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2100" y="1468133"/>
            <a:ext cx="7696200" cy="4407735"/>
          </a:xfrm>
          <a:prstGeom prst="rect">
            <a:avLst/>
          </a:prstGeom>
          <a:ln>
            <a:solidFill>
              <a:schemeClr val="bg1">
                <a:lumMod val="50000"/>
              </a:schemeClr>
            </a:solidFill>
          </a:ln>
        </p:spPr>
      </p:pic>
      <p:sp>
        <p:nvSpPr>
          <p:cNvPr id="8" name="Rectangle 7"/>
          <p:cNvSpPr/>
          <p:nvPr/>
        </p:nvSpPr>
        <p:spPr>
          <a:xfrm>
            <a:off x="68162" y="5919412"/>
            <a:ext cx="11916368" cy="461665"/>
          </a:xfrm>
          <a:prstGeom prst="rect">
            <a:avLst/>
          </a:prstGeom>
          <a:solidFill>
            <a:schemeClr val="bg1"/>
          </a:solidFill>
        </p:spPr>
        <p:txBody>
          <a:bodyPr wrap="square">
            <a:spAutoFit/>
          </a:bodyPr>
          <a:lstStyle/>
          <a:p>
            <a:pPr algn="ctr"/>
            <a:r>
              <a:rPr lang="en-US" sz="2400" i="1" dirty="0">
                <a:solidFill>
                  <a:schemeClr val="tx1">
                    <a:lumMod val="95000"/>
                    <a:lumOff val="5000"/>
                  </a:schemeClr>
                </a:solidFill>
              </a:rPr>
              <a:t>Protection requires insight into all actions, all movements, all directions</a:t>
            </a:r>
          </a:p>
        </p:txBody>
      </p:sp>
    </p:spTree>
    <p:extLst>
      <p:ext uri="{BB962C8B-B14F-4D97-AF65-F5344CB8AC3E}">
        <p14:creationId xmlns:p14="http://schemas.microsoft.com/office/powerpoint/2010/main" val="249955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ontent Placeholder 2"/>
          <p:cNvSpPr>
            <a:spLocks noGrp="1"/>
          </p:cNvSpPr>
          <p:nvPr>
            <p:ph idx="1"/>
          </p:nvPr>
        </p:nvSpPr>
        <p:spPr>
          <a:xfrm>
            <a:off x="251636" y="913156"/>
            <a:ext cx="11147884" cy="4188950"/>
          </a:xfrm>
        </p:spPr>
        <p:txBody>
          <a:bodyPr/>
          <a:lstStyle/>
          <a:p>
            <a:pPr marL="0" indent="0">
              <a:buNone/>
            </a:pPr>
            <a:r>
              <a:rPr lang="en-US" sz="2200" dirty="0">
                <a:latin typeface="Arial" charset="0"/>
                <a:ea typeface="Arial" charset="0"/>
                <a:cs typeface="Arial" charset="0"/>
              </a:rPr>
              <a:t>End-to-end cyber security employs a full range of cyber security tools</a:t>
            </a:r>
          </a:p>
          <a:p>
            <a:r>
              <a:rPr lang="en-US" sz="2200" dirty="0">
                <a:latin typeface="Arial" charset="0"/>
                <a:ea typeface="Arial" charset="0"/>
                <a:cs typeface="Arial" charset="0"/>
              </a:rPr>
              <a:t>Intrusion prevention - Intrusion prevention is a preemptive approach to network security used to identify potential threats and respond to them swiftly</a:t>
            </a:r>
          </a:p>
          <a:p>
            <a:endParaRPr lang="en-US" sz="2200" dirty="0">
              <a:latin typeface="Arial" charset="0"/>
              <a:ea typeface="Arial" charset="0"/>
              <a:cs typeface="Arial" charset="0"/>
            </a:endParaRPr>
          </a:p>
          <a:p>
            <a:r>
              <a:rPr lang="en-US" sz="2200" dirty="0">
                <a:latin typeface="Arial" charset="0"/>
                <a:ea typeface="Arial" charset="0"/>
                <a:cs typeface="Arial" charset="0"/>
              </a:rPr>
              <a:t>Identity services – Identity services reduce risks and contain threats by dynamically controlling network access based on multiple parameters </a:t>
            </a:r>
          </a:p>
          <a:p>
            <a:endParaRPr lang="en-US" sz="2200" dirty="0">
              <a:latin typeface="Arial" charset="0"/>
              <a:ea typeface="Arial" charset="0"/>
              <a:cs typeface="Arial" charset="0"/>
            </a:endParaRPr>
          </a:p>
          <a:p>
            <a:r>
              <a:rPr lang="en-US" sz="2200" dirty="0">
                <a:latin typeface="Arial" charset="0"/>
                <a:ea typeface="Arial" charset="0"/>
                <a:cs typeface="Arial" charset="0"/>
              </a:rPr>
              <a:t>Malware protection – Malware protection is a solution deployed on endpoint devices to prevent file-based malware attacks, detect malicious activity, and provide investigation and remediation capabilities</a:t>
            </a:r>
          </a:p>
          <a:p>
            <a:endParaRPr lang="en-US" sz="2200" dirty="0">
              <a:latin typeface="Arial" charset="0"/>
              <a:ea typeface="Arial" charset="0"/>
              <a:cs typeface="Arial" charset="0"/>
            </a:endParaRPr>
          </a:p>
          <a:p>
            <a:r>
              <a:rPr lang="en-US" sz="2200" dirty="0">
                <a:latin typeface="Arial" charset="0"/>
                <a:ea typeface="Arial" charset="0"/>
                <a:cs typeface="Arial" charset="0"/>
              </a:rPr>
              <a:t>Behavior analysis - Behavior analysis constantly monitors endpoints and users for unusual actions, modifications to the operating system or installed software </a:t>
            </a:r>
          </a:p>
          <a:p>
            <a:endParaRPr lang="en-US" sz="2200" dirty="0">
              <a:latin typeface="Arial" charset="0"/>
              <a:ea typeface="Arial" charset="0"/>
              <a:cs typeface="Arial" charset="0"/>
            </a:endParaRPr>
          </a:p>
          <a:p>
            <a:endParaRPr lang="en-US" sz="2200" dirty="0">
              <a:latin typeface="Arial" charset="0"/>
              <a:ea typeface="Arial" charset="0"/>
              <a:cs typeface="Arial" charset="0"/>
            </a:endParaRPr>
          </a:p>
        </p:txBody>
      </p:sp>
      <p:sp>
        <p:nvSpPr>
          <p:cNvPr id="2" name="Title 1"/>
          <p:cNvSpPr>
            <a:spLocks noGrp="1"/>
          </p:cNvSpPr>
          <p:nvPr>
            <p:ph type="title"/>
          </p:nvPr>
        </p:nvSpPr>
        <p:spPr>
          <a:xfrm>
            <a:off x="1809906" y="0"/>
            <a:ext cx="8589913" cy="841248"/>
          </a:xfrm>
        </p:spPr>
        <p:txBody>
          <a:bodyPr/>
          <a:lstStyle/>
          <a:p>
            <a:pPr lvl="0"/>
            <a:r>
              <a:rPr lang="en-US" dirty="0"/>
              <a:t>Sensors and Enforcers in Security Operations</a:t>
            </a:r>
          </a:p>
        </p:txBody>
      </p:sp>
      <p:sp>
        <p:nvSpPr>
          <p:cNvPr id="3" name="Slide Number Placeholder 2"/>
          <p:cNvSpPr>
            <a:spLocks noGrp="1"/>
          </p:cNvSpPr>
          <p:nvPr>
            <p:ph type="sldNum" sz="quarter" idx="4"/>
          </p:nvPr>
        </p:nvSpPr>
        <p:spPr>
          <a:xfrm>
            <a:off x="10958207" y="6490649"/>
            <a:ext cx="741528" cy="259497"/>
          </a:xfrm>
        </p:spPr>
        <p:txBody>
          <a:bodyPr/>
          <a:lstStyle/>
          <a:p>
            <a:pPr>
              <a:defRPr/>
            </a:pPr>
            <a:fld id="{D68E8870-17DE-45C4-A8DD-7644B2422933}" type="slidenum">
              <a:rPr lang="en-US" smtClean="0">
                <a:solidFill>
                  <a:srgbClr val="000000"/>
                </a:solidFill>
              </a:rPr>
              <a:pPr>
                <a:defRPr/>
              </a:pPr>
              <a:t>34</a:t>
            </a:fld>
            <a:endParaRPr lang="en-US" dirty="0">
              <a:solidFill>
                <a:srgbClr val="000000"/>
              </a:solidFill>
            </a:endParaRPr>
          </a:p>
        </p:txBody>
      </p:sp>
      <p:sp>
        <p:nvSpPr>
          <p:cNvPr id="7" name="Rectangle 6"/>
          <p:cNvSpPr/>
          <p:nvPr/>
        </p:nvSpPr>
        <p:spPr>
          <a:xfrm>
            <a:off x="68162" y="5875868"/>
            <a:ext cx="11916368" cy="461665"/>
          </a:xfrm>
          <a:prstGeom prst="rect">
            <a:avLst/>
          </a:prstGeom>
          <a:solidFill>
            <a:schemeClr val="bg1"/>
          </a:solidFill>
        </p:spPr>
        <p:txBody>
          <a:bodyPr wrap="square">
            <a:spAutoFit/>
          </a:bodyPr>
          <a:lstStyle/>
          <a:p>
            <a:pPr algn="ctr"/>
            <a:r>
              <a:rPr lang="en-US" sz="2400" i="1" dirty="0">
                <a:solidFill>
                  <a:schemeClr val="tx1">
                    <a:lumMod val="95000"/>
                    <a:lumOff val="5000"/>
                  </a:schemeClr>
                </a:solidFill>
              </a:rPr>
              <a:t>Real-time data exchange between tools makes the Network a Sensor &amp; Enforcer</a:t>
            </a:r>
          </a:p>
        </p:txBody>
      </p:sp>
    </p:spTree>
    <p:extLst>
      <p:ext uri="{BB962C8B-B14F-4D97-AF65-F5344CB8AC3E}">
        <p14:creationId xmlns:p14="http://schemas.microsoft.com/office/powerpoint/2010/main" val="2663520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906" y="0"/>
            <a:ext cx="8589913" cy="841248"/>
          </a:xfrm>
        </p:spPr>
        <p:txBody>
          <a:bodyPr/>
          <a:lstStyle/>
          <a:p>
            <a:pPr lvl="0"/>
            <a:r>
              <a:rPr lang="en-US" dirty="0"/>
              <a:t>Sensors and Enforcers in Scenario</a:t>
            </a:r>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35</a:t>
            </a:fld>
            <a:endParaRPr lang="en-US" dirty="0">
              <a:solidFill>
                <a:srgbClr val="000000"/>
              </a:solidFill>
            </a:endParaRPr>
          </a:p>
        </p:txBody>
      </p:sp>
      <p:grpSp>
        <p:nvGrpSpPr>
          <p:cNvPr id="11" name="Group 10"/>
          <p:cNvGrpSpPr/>
          <p:nvPr/>
        </p:nvGrpSpPr>
        <p:grpSpPr>
          <a:xfrm>
            <a:off x="70340" y="801761"/>
            <a:ext cx="5670527" cy="2884806"/>
            <a:chOff x="70340" y="801761"/>
            <a:chExt cx="5670527" cy="2884806"/>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15" y="1416918"/>
              <a:ext cx="5301252" cy="2269649"/>
            </a:xfrm>
            <a:prstGeom prst="rect">
              <a:avLst/>
            </a:prstGeom>
          </p:spPr>
        </p:pic>
        <p:sp>
          <p:nvSpPr>
            <p:cNvPr id="6" name="Oval 5"/>
            <p:cNvSpPr/>
            <p:nvPr/>
          </p:nvSpPr>
          <p:spPr bwMode="auto">
            <a:xfrm>
              <a:off x="70340" y="1017096"/>
              <a:ext cx="703385" cy="653444"/>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ahoma" charset="0"/>
                </a:rPr>
                <a:t>1</a:t>
              </a:r>
            </a:p>
          </p:txBody>
        </p:sp>
        <p:sp>
          <p:nvSpPr>
            <p:cNvPr id="8" name="TextBox 7"/>
            <p:cNvSpPr txBox="1"/>
            <p:nvPr/>
          </p:nvSpPr>
          <p:spPr>
            <a:xfrm>
              <a:off x="877346" y="801761"/>
              <a:ext cx="4710654" cy="707886"/>
            </a:xfrm>
            <a:prstGeom prst="rect">
              <a:avLst/>
            </a:prstGeom>
            <a:noFill/>
          </p:spPr>
          <p:txBody>
            <a:bodyPr wrap="square" rtlCol="0">
              <a:spAutoFit/>
            </a:bodyPr>
            <a:lstStyle/>
            <a:p>
              <a:pPr algn="ctr"/>
              <a:r>
                <a:rPr lang="en-US" sz="2000" dirty="0">
                  <a:solidFill>
                    <a:schemeClr val="tx1">
                      <a:lumMod val="65000"/>
                      <a:lumOff val="35000"/>
                    </a:schemeClr>
                  </a:solidFill>
                </a:rPr>
                <a:t>Centrally Set and Monitor Access Control and Allowable Traffic Policy</a:t>
              </a:r>
            </a:p>
          </p:txBody>
        </p:sp>
      </p:grpSp>
      <p:grpSp>
        <p:nvGrpSpPr>
          <p:cNvPr id="24" name="Group 23"/>
          <p:cNvGrpSpPr/>
          <p:nvPr/>
        </p:nvGrpSpPr>
        <p:grpSpPr>
          <a:xfrm>
            <a:off x="5989654" y="1309196"/>
            <a:ext cx="6115185" cy="2244151"/>
            <a:chOff x="6383354" y="1017096"/>
            <a:chExt cx="6115185" cy="2244151"/>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3354" y="2152482"/>
              <a:ext cx="5187460" cy="1108765"/>
            </a:xfrm>
            <a:prstGeom prst="rect">
              <a:avLst/>
            </a:prstGeom>
          </p:spPr>
        </p:pic>
        <p:sp>
          <p:nvSpPr>
            <p:cNvPr id="9" name="Oval 8"/>
            <p:cNvSpPr/>
            <p:nvPr/>
          </p:nvSpPr>
          <p:spPr bwMode="auto">
            <a:xfrm>
              <a:off x="6523962" y="1017096"/>
              <a:ext cx="703385" cy="653444"/>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2</a:t>
              </a:r>
            </a:p>
          </p:txBody>
        </p:sp>
        <p:cxnSp>
          <p:nvCxnSpPr>
            <p:cNvPr id="17" name="Curved Connector 16"/>
            <p:cNvCxnSpPr/>
            <p:nvPr/>
          </p:nvCxnSpPr>
          <p:spPr bwMode="auto">
            <a:xfrm rot="16200000" flipH="1" flipV="1">
              <a:off x="9822564" y="1293981"/>
              <a:ext cx="48962" cy="2583276"/>
            </a:xfrm>
            <a:prstGeom prst="curvedConnector3">
              <a:avLst>
                <a:gd name="adj1" fmla="val -1616166"/>
              </a:avLst>
            </a:prstGeom>
            <a:solidFill>
              <a:schemeClr val="accent1"/>
            </a:solidFill>
            <a:ln w="9525" cap="flat" cmpd="sng" algn="ctr">
              <a:solidFill>
                <a:srgbClr val="22458A"/>
              </a:solidFill>
              <a:prstDash val="sysDot"/>
              <a:miter lim="800000"/>
              <a:headEnd type="none" w="med" len="med"/>
              <a:tailEnd type="triangle"/>
            </a:ln>
            <a:effectLst/>
          </p:spPr>
        </p:cxnSp>
        <p:sp>
          <p:nvSpPr>
            <p:cNvPr id="18" name="Diamond 17"/>
            <p:cNvSpPr/>
            <p:nvPr/>
          </p:nvSpPr>
          <p:spPr bwMode="auto">
            <a:xfrm>
              <a:off x="8389024" y="2595108"/>
              <a:ext cx="332765" cy="336745"/>
            </a:xfrm>
            <a:prstGeom prst="diamond">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Diamond 19"/>
            <p:cNvSpPr/>
            <p:nvPr/>
          </p:nvSpPr>
          <p:spPr bwMode="auto">
            <a:xfrm>
              <a:off x="10972300" y="2546146"/>
              <a:ext cx="332765" cy="336745"/>
            </a:xfrm>
            <a:prstGeom prst="diamond">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TextBox 18"/>
            <p:cNvSpPr txBox="1"/>
            <p:nvPr/>
          </p:nvSpPr>
          <p:spPr>
            <a:xfrm>
              <a:off x="6874781" y="1068785"/>
              <a:ext cx="4710654" cy="400110"/>
            </a:xfrm>
            <a:prstGeom prst="rect">
              <a:avLst/>
            </a:prstGeom>
            <a:noFill/>
          </p:spPr>
          <p:txBody>
            <a:bodyPr wrap="square" rtlCol="0">
              <a:spAutoFit/>
            </a:bodyPr>
            <a:lstStyle/>
            <a:p>
              <a:pPr algn="ctr"/>
              <a:r>
                <a:rPr lang="en-US" sz="2000" dirty="0">
                  <a:solidFill>
                    <a:schemeClr val="tx1">
                      <a:lumMod val="65000"/>
                      <a:lumOff val="35000"/>
                    </a:schemeClr>
                  </a:solidFill>
                </a:rPr>
                <a:t>Observe Behaviors </a:t>
              </a:r>
              <a:r>
                <a:rPr lang="en-US" sz="2000">
                  <a:solidFill>
                    <a:schemeClr val="tx1">
                      <a:lumMod val="65000"/>
                      <a:lumOff val="35000"/>
                    </a:schemeClr>
                  </a:solidFill>
                </a:rPr>
                <a:t>in Real-Time</a:t>
              </a:r>
              <a:endParaRPr lang="en-US" sz="2000" dirty="0">
                <a:solidFill>
                  <a:schemeClr val="tx1">
                    <a:lumMod val="65000"/>
                    <a:lumOff val="35000"/>
                  </a:schemeClr>
                </a:solidFill>
              </a:endParaRPr>
            </a:p>
          </p:txBody>
        </p:sp>
        <p:sp>
          <p:nvSpPr>
            <p:cNvPr id="21" name="TextBox 20"/>
            <p:cNvSpPr txBox="1"/>
            <p:nvPr/>
          </p:nvSpPr>
          <p:spPr>
            <a:xfrm>
              <a:off x="10111590" y="1420590"/>
              <a:ext cx="2386949" cy="415498"/>
            </a:xfrm>
            <a:prstGeom prst="rect">
              <a:avLst/>
            </a:prstGeom>
            <a:noFill/>
          </p:spPr>
          <p:txBody>
            <a:bodyPr wrap="square" rtlCol="0">
              <a:spAutoFit/>
            </a:bodyPr>
            <a:lstStyle/>
            <a:p>
              <a:r>
                <a:rPr lang="en-US" sz="1000" b="1" dirty="0">
                  <a:solidFill>
                    <a:srgbClr val="22458A"/>
                  </a:solidFill>
                </a:rPr>
                <a:t>Recon Activities</a:t>
              </a:r>
            </a:p>
            <a:p>
              <a:pPr marL="171450" indent="-171450">
                <a:buFont typeface="Arial" charset="0"/>
                <a:buChar char="•"/>
              </a:pPr>
              <a:r>
                <a:rPr lang="en-US" sz="1000" dirty="0">
                  <a:solidFill>
                    <a:srgbClr val="22458A"/>
                  </a:solidFill>
                </a:rPr>
                <a:t>Unusual exploring patterns</a:t>
              </a:r>
            </a:p>
          </p:txBody>
        </p:sp>
        <p:cxnSp>
          <p:nvCxnSpPr>
            <p:cNvPr id="16" name="Straight Arrow Connector 15"/>
            <p:cNvCxnSpPr/>
            <p:nvPr/>
          </p:nvCxnSpPr>
          <p:spPr bwMode="auto">
            <a:xfrm flipH="1">
              <a:off x="11197031" y="1836088"/>
              <a:ext cx="348941" cy="725050"/>
            </a:xfrm>
            <a:prstGeom prst="straightConnector1">
              <a:avLst/>
            </a:prstGeom>
            <a:solidFill>
              <a:schemeClr val="accent1"/>
            </a:solidFill>
            <a:ln w="6350" cap="flat" cmpd="sng" algn="ctr">
              <a:solidFill>
                <a:srgbClr val="22458A"/>
              </a:solidFill>
              <a:prstDash val="solid"/>
              <a:miter lim="800000"/>
              <a:headEnd type="none" w="med" len="med"/>
              <a:tailEnd type="triangle"/>
            </a:ln>
            <a:effectLst/>
          </p:spPr>
        </p:cxnSp>
      </p:grpSp>
      <p:grpSp>
        <p:nvGrpSpPr>
          <p:cNvPr id="30" name="Group 29"/>
          <p:cNvGrpSpPr/>
          <p:nvPr/>
        </p:nvGrpSpPr>
        <p:grpSpPr>
          <a:xfrm>
            <a:off x="525654" y="3559900"/>
            <a:ext cx="10419853" cy="2586204"/>
            <a:chOff x="525654" y="3559900"/>
            <a:chExt cx="10419853" cy="2586204"/>
          </a:xfrm>
        </p:grpSpPr>
        <p:sp>
          <p:nvSpPr>
            <p:cNvPr id="10" name="Oval 9"/>
            <p:cNvSpPr/>
            <p:nvPr/>
          </p:nvSpPr>
          <p:spPr bwMode="auto">
            <a:xfrm>
              <a:off x="525654" y="3559900"/>
              <a:ext cx="703385" cy="653444"/>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3</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88207" y="4290902"/>
              <a:ext cx="9557300" cy="1855202"/>
            </a:xfrm>
            <a:prstGeom prst="rect">
              <a:avLst/>
            </a:prstGeom>
            <a:ln w="25400">
              <a:solidFill>
                <a:schemeClr val="tx1">
                  <a:lumMod val="50000"/>
                  <a:lumOff val="50000"/>
                </a:schemeClr>
              </a:solidFill>
            </a:ln>
          </p:spPr>
        </p:pic>
        <p:grpSp>
          <p:nvGrpSpPr>
            <p:cNvPr id="15" name="Group 14"/>
            <p:cNvGrpSpPr/>
            <p:nvPr/>
          </p:nvGrpSpPr>
          <p:grpSpPr>
            <a:xfrm>
              <a:off x="6540570" y="4896002"/>
              <a:ext cx="1389185" cy="1224359"/>
              <a:chOff x="6699738" y="4818184"/>
              <a:chExt cx="1389185" cy="1204825"/>
            </a:xfrm>
          </p:grpSpPr>
          <p:cxnSp>
            <p:nvCxnSpPr>
              <p:cNvPr id="12" name="Straight Connector 11"/>
              <p:cNvCxnSpPr/>
              <p:nvPr/>
            </p:nvCxnSpPr>
            <p:spPr bwMode="auto">
              <a:xfrm>
                <a:off x="8088923" y="4818184"/>
                <a:ext cx="0" cy="1204825"/>
              </a:xfrm>
              <a:prstGeom prst="line">
                <a:avLst/>
              </a:prstGeom>
              <a:solidFill>
                <a:schemeClr val="accent1"/>
              </a:solidFill>
              <a:ln w="9525" cap="flat" cmpd="sng" algn="ctr">
                <a:solidFill>
                  <a:schemeClr val="tx1">
                    <a:lumMod val="75000"/>
                    <a:lumOff val="25000"/>
                  </a:schemeClr>
                </a:solidFill>
                <a:prstDash val="solid"/>
                <a:miter lim="800000"/>
                <a:headEnd type="oval" w="med" len="med"/>
                <a:tailEnd type="none" w="med" len="med"/>
              </a:ln>
              <a:effectLst/>
            </p:spPr>
          </p:cxnSp>
          <p:cxnSp>
            <p:nvCxnSpPr>
              <p:cNvPr id="14" name="Straight Connector 13"/>
              <p:cNvCxnSpPr/>
              <p:nvPr/>
            </p:nvCxnSpPr>
            <p:spPr bwMode="auto">
              <a:xfrm>
                <a:off x="6699738" y="6023009"/>
                <a:ext cx="1389185" cy="0"/>
              </a:xfrm>
              <a:prstGeom prst="line">
                <a:avLst/>
              </a:prstGeom>
              <a:solidFill>
                <a:schemeClr val="accent1"/>
              </a:solidFill>
              <a:ln w="9525" cap="flat" cmpd="sng" algn="ctr">
                <a:solidFill>
                  <a:schemeClr val="tx1">
                    <a:lumMod val="75000"/>
                    <a:lumOff val="25000"/>
                  </a:schemeClr>
                </a:solidFill>
                <a:prstDash val="solid"/>
                <a:miter lim="800000"/>
                <a:headEnd type="none" w="med" len="med"/>
                <a:tailEnd type="none" w="med" len="med"/>
              </a:ln>
              <a:effectLst/>
            </p:spPr>
          </p:cxnSp>
        </p:grpSp>
        <p:sp>
          <p:nvSpPr>
            <p:cNvPr id="25" name="TextBox 24"/>
            <p:cNvSpPr txBox="1"/>
            <p:nvPr/>
          </p:nvSpPr>
          <p:spPr>
            <a:xfrm>
              <a:off x="877346" y="3610367"/>
              <a:ext cx="4710654" cy="707886"/>
            </a:xfrm>
            <a:prstGeom prst="rect">
              <a:avLst/>
            </a:prstGeom>
            <a:noFill/>
          </p:spPr>
          <p:txBody>
            <a:bodyPr wrap="square" rtlCol="0">
              <a:spAutoFit/>
            </a:bodyPr>
            <a:lstStyle/>
            <a:p>
              <a:pPr algn="ctr"/>
              <a:r>
                <a:rPr lang="en-US" sz="2000" dirty="0">
                  <a:solidFill>
                    <a:schemeClr val="tx1">
                      <a:lumMod val="65000"/>
                      <a:lumOff val="35000"/>
                    </a:schemeClr>
                  </a:solidFill>
                </a:rPr>
                <a:t>Put AI to Work Finding Patterns &amp; </a:t>
              </a:r>
              <a:r>
                <a:rPr lang="en-US" sz="2000">
                  <a:solidFill>
                    <a:schemeClr val="tx1">
                      <a:lumMod val="65000"/>
                      <a:lumOff val="35000"/>
                    </a:schemeClr>
                  </a:solidFill>
                </a:rPr>
                <a:t>Making Correlations</a:t>
              </a:r>
              <a:endParaRPr lang="en-US" sz="2000" dirty="0">
                <a:solidFill>
                  <a:schemeClr val="tx1">
                    <a:lumMod val="65000"/>
                    <a:lumOff val="35000"/>
                  </a:schemeClr>
                </a:solidFill>
              </a:endParaRPr>
            </a:p>
          </p:txBody>
        </p:sp>
      </p:grpSp>
      <p:grpSp>
        <p:nvGrpSpPr>
          <p:cNvPr id="29" name="Group 28"/>
          <p:cNvGrpSpPr/>
          <p:nvPr/>
        </p:nvGrpSpPr>
        <p:grpSpPr>
          <a:xfrm>
            <a:off x="6097820" y="2602654"/>
            <a:ext cx="5079852" cy="1612381"/>
            <a:chOff x="6097820" y="2602654"/>
            <a:chExt cx="5079852" cy="1612381"/>
          </a:xfrm>
        </p:grpSpPr>
        <p:sp>
          <p:nvSpPr>
            <p:cNvPr id="26" name="Oval 25"/>
            <p:cNvSpPr/>
            <p:nvPr/>
          </p:nvSpPr>
          <p:spPr bwMode="auto">
            <a:xfrm>
              <a:off x="6097820" y="3482082"/>
              <a:ext cx="703385" cy="653444"/>
            </a:xfrm>
            <a:prstGeom prst="ellipse">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4</a:t>
              </a:r>
            </a:p>
          </p:txBody>
        </p:sp>
        <p:sp>
          <p:nvSpPr>
            <p:cNvPr id="27" name="TextBox 26"/>
            <p:cNvSpPr txBox="1"/>
            <p:nvPr/>
          </p:nvSpPr>
          <p:spPr>
            <a:xfrm>
              <a:off x="6142793" y="3507149"/>
              <a:ext cx="4387179" cy="707886"/>
            </a:xfrm>
            <a:prstGeom prst="rect">
              <a:avLst/>
            </a:prstGeom>
            <a:noFill/>
          </p:spPr>
          <p:txBody>
            <a:bodyPr wrap="square" rtlCol="0">
              <a:spAutoFit/>
            </a:bodyPr>
            <a:lstStyle/>
            <a:p>
              <a:pPr algn="ctr"/>
              <a:r>
                <a:rPr lang="en-US" sz="2000" dirty="0">
                  <a:solidFill>
                    <a:schemeClr val="tx1">
                      <a:lumMod val="65000"/>
                      <a:lumOff val="35000"/>
                    </a:schemeClr>
                  </a:solidFill>
                </a:rPr>
                <a:t>Act at Machine Speed to</a:t>
              </a:r>
            </a:p>
            <a:p>
              <a:pPr algn="ctr"/>
              <a:r>
                <a:rPr lang="en-US" sz="2000" dirty="0">
                  <a:solidFill>
                    <a:schemeClr val="tx1">
                      <a:lumMod val="65000"/>
                      <a:lumOff val="35000"/>
                    </a:schemeClr>
                  </a:solidFill>
                </a:rPr>
                <a:t>Isolate &amp; Mitigate</a:t>
              </a:r>
            </a:p>
          </p:txBody>
        </p:sp>
        <p:sp>
          <p:nvSpPr>
            <p:cNvPr id="28" name="Sun 27"/>
            <p:cNvSpPr>
              <a:spLocks noChangeAspect="1"/>
            </p:cNvSpPr>
            <p:nvPr/>
          </p:nvSpPr>
          <p:spPr bwMode="auto">
            <a:xfrm>
              <a:off x="10325595" y="2602654"/>
              <a:ext cx="852077" cy="852077"/>
            </a:xfrm>
            <a:prstGeom prst="sun">
              <a:avLst/>
            </a:prstGeom>
            <a:solidFill>
              <a:srgbClr val="FF0000">
                <a:alpha val="30000"/>
              </a:srgbClr>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62764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51900" y="6489701"/>
            <a:ext cx="2844800" cy="244475"/>
          </a:xfrm>
        </p:spPr>
        <p:txBody>
          <a:bodyPr/>
          <a:lstStyle/>
          <a:p>
            <a:pPr>
              <a:defRPr/>
            </a:pPr>
            <a:fld id="{D68E8870-17DE-45C4-A8DD-7644B2422933}" type="slidenum">
              <a:rPr lang="en-US" sz="1600" smtClean="0"/>
              <a:pPr>
                <a:defRPr/>
              </a:pPr>
              <a:t>36</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Visibility and Analytics Practices</a:t>
            </a:r>
          </a:p>
        </p:txBody>
      </p:sp>
    </p:spTree>
    <p:extLst>
      <p:ext uri="{BB962C8B-B14F-4D97-AF65-F5344CB8AC3E}">
        <p14:creationId xmlns:p14="http://schemas.microsoft.com/office/powerpoint/2010/main" val="3622833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202865" y="1064392"/>
            <a:ext cx="6577065" cy="4485508"/>
          </a:xfrm>
          <a:prstGeom prst="rect">
            <a:avLst/>
          </a:prstGeom>
        </p:spPr>
      </p:pic>
      <p:sp>
        <p:nvSpPr>
          <p:cNvPr id="2" name="Title 1"/>
          <p:cNvSpPr>
            <a:spLocks noGrp="1"/>
          </p:cNvSpPr>
          <p:nvPr>
            <p:ph type="title"/>
          </p:nvPr>
        </p:nvSpPr>
        <p:spPr>
          <a:xfrm>
            <a:off x="1809906" y="0"/>
            <a:ext cx="8589913" cy="841248"/>
          </a:xfrm>
        </p:spPr>
        <p:txBody>
          <a:bodyPr/>
          <a:lstStyle/>
          <a:p>
            <a:pPr lvl="0"/>
            <a:r>
              <a:rPr lang="en-US" dirty="0"/>
              <a:t>The </a:t>
            </a:r>
            <a:r>
              <a:rPr lang="en-US"/>
              <a:t>Role of Network Visibility</a:t>
            </a:r>
            <a:endParaRPr lang="en-US" dirty="0"/>
          </a:p>
        </p:txBody>
      </p:sp>
      <p:sp>
        <p:nvSpPr>
          <p:cNvPr id="3" name="Slide Number Placeholder 2"/>
          <p:cNvSpPr>
            <a:spLocks noGrp="1"/>
          </p:cNvSpPr>
          <p:nvPr>
            <p:ph type="sldNum" sz="quarter" idx="4"/>
          </p:nvPr>
        </p:nvSpPr>
        <p:spPr>
          <a:xfrm>
            <a:off x="10945507" y="6490649"/>
            <a:ext cx="741528" cy="259497"/>
          </a:xfrm>
        </p:spPr>
        <p:txBody>
          <a:bodyPr/>
          <a:lstStyle/>
          <a:p>
            <a:pPr>
              <a:defRPr/>
            </a:pPr>
            <a:fld id="{D68E8870-17DE-45C4-A8DD-7644B2422933}" type="slidenum">
              <a:rPr lang="en-US" smtClean="0">
                <a:solidFill>
                  <a:srgbClr val="000000"/>
                </a:solidFill>
              </a:rPr>
              <a:pPr>
                <a:defRPr/>
              </a:pPr>
              <a:t>37</a:t>
            </a:fld>
            <a:endParaRPr lang="en-US" dirty="0">
              <a:solidFill>
                <a:srgbClr val="000000"/>
              </a:solidFill>
            </a:endParaRPr>
          </a:p>
        </p:txBody>
      </p:sp>
      <p:sp>
        <p:nvSpPr>
          <p:cNvPr id="162" name="Content Placeholder 2"/>
          <p:cNvSpPr>
            <a:spLocks noGrp="1"/>
          </p:cNvSpPr>
          <p:nvPr>
            <p:ph idx="1"/>
          </p:nvPr>
        </p:nvSpPr>
        <p:spPr>
          <a:xfrm>
            <a:off x="68162" y="1050586"/>
            <a:ext cx="4564204" cy="2873028"/>
          </a:xfrm>
        </p:spPr>
        <p:txBody>
          <a:bodyPr/>
          <a:lstStyle/>
          <a:p>
            <a:pPr marL="0" indent="0">
              <a:buNone/>
            </a:pPr>
            <a:r>
              <a:rPr lang="en-US" sz="2200" dirty="0">
                <a:latin typeface="Arial" charset="0"/>
                <a:ea typeface="Arial" charset="0"/>
                <a:cs typeface="Arial" charset="0"/>
              </a:rPr>
              <a:t>As the mission gets more complex</a:t>
            </a:r>
          </a:p>
          <a:p>
            <a:pPr marL="0" indent="0">
              <a:buNone/>
            </a:pPr>
            <a:r>
              <a:rPr lang="en-US" sz="2200" dirty="0">
                <a:latin typeface="Arial" charset="0"/>
                <a:ea typeface="Arial" charset="0"/>
                <a:cs typeface="Arial" charset="0"/>
              </a:rPr>
              <a:t>. . . interactions increase data references, the number of  application interfaces, and cognizance of the actions of others</a:t>
            </a:r>
          </a:p>
          <a:p>
            <a:pPr marL="0" indent="0">
              <a:buNone/>
            </a:pPr>
            <a:endParaRPr lang="en-US" sz="2200" dirty="0">
              <a:latin typeface="Arial" charset="0"/>
              <a:ea typeface="Arial" charset="0"/>
              <a:cs typeface="Arial" charset="0"/>
            </a:endParaRPr>
          </a:p>
          <a:p>
            <a:pPr marL="0" indent="0">
              <a:buNone/>
            </a:pPr>
            <a:r>
              <a:rPr lang="en-US" sz="2200" dirty="0">
                <a:latin typeface="Arial" charset="0"/>
                <a:ea typeface="Arial" charset="0"/>
                <a:cs typeface="Arial" charset="0"/>
              </a:rPr>
              <a:t>. . . traffic flow increases exponentially within the distributed architecture</a:t>
            </a:r>
          </a:p>
          <a:p>
            <a:pPr marL="0" indent="0">
              <a:buNone/>
            </a:pPr>
            <a:endParaRPr lang="en-US" sz="2200" dirty="0">
              <a:latin typeface="Arial" charset="0"/>
              <a:ea typeface="Arial" charset="0"/>
              <a:cs typeface="Arial" charset="0"/>
            </a:endParaRPr>
          </a:p>
          <a:p>
            <a:pPr marL="0" indent="0">
              <a:buNone/>
            </a:pPr>
            <a:r>
              <a:rPr lang="en-US" sz="2200" dirty="0">
                <a:latin typeface="Arial" charset="0"/>
                <a:ea typeface="Arial" charset="0"/>
                <a:cs typeface="Arial" charset="0"/>
              </a:rPr>
              <a:t>. . . directional bias changes from 80% North-South to 80% East-West</a:t>
            </a:r>
          </a:p>
        </p:txBody>
      </p:sp>
      <p:grpSp>
        <p:nvGrpSpPr>
          <p:cNvPr id="13" name="Group 12"/>
          <p:cNvGrpSpPr>
            <a:grpSpLocks noChangeAspect="1"/>
          </p:cNvGrpSpPr>
          <p:nvPr/>
        </p:nvGrpSpPr>
        <p:grpSpPr>
          <a:xfrm>
            <a:off x="4520824" y="1064392"/>
            <a:ext cx="7274091" cy="4687096"/>
            <a:chOff x="4434840" y="1379097"/>
            <a:chExt cx="6681145" cy="4554903"/>
          </a:xfrm>
        </p:grpSpPr>
        <p:pic>
          <p:nvPicPr>
            <p:cNvPr id="14" name="Picture 13"/>
            <p:cNvPicPr>
              <a:picLocks noChangeAspect="1"/>
            </p:cNvPicPr>
            <p:nvPr/>
          </p:nvPicPr>
          <p:blipFill>
            <a:blip r:embed="rId4"/>
            <a:stretch>
              <a:fillRect/>
            </a:stretch>
          </p:blipFill>
          <p:spPr>
            <a:xfrm>
              <a:off x="4449371" y="1379097"/>
              <a:ext cx="6666614" cy="4526280"/>
            </a:xfrm>
            <a:prstGeom prst="rect">
              <a:avLst/>
            </a:prstGeom>
          </p:spPr>
        </p:pic>
        <p:sp>
          <p:nvSpPr>
            <p:cNvPr id="15" name="Rectangle 14"/>
            <p:cNvSpPr/>
            <p:nvPr/>
          </p:nvSpPr>
          <p:spPr bwMode="auto">
            <a:xfrm>
              <a:off x="4434840" y="1386840"/>
              <a:ext cx="1752600" cy="131064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Rectangle 15"/>
            <p:cNvSpPr/>
            <p:nvPr/>
          </p:nvSpPr>
          <p:spPr bwMode="auto">
            <a:xfrm>
              <a:off x="8722659" y="4623360"/>
              <a:ext cx="2222848" cy="131064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1" name="Oval 10"/>
          <p:cNvSpPr/>
          <p:nvPr/>
        </p:nvSpPr>
        <p:spPr bwMode="auto">
          <a:xfrm>
            <a:off x="4396154" y="2357714"/>
            <a:ext cx="7174522" cy="2242729"/>
          </a:xfrm>
          <a:prstGeom prst="ellipse">
            <a:avLst/>
          </a:prstGeom>
          <a:solidFill>
            <a:srgbClr val="C00000">
              <a:alpha val="22000"/>
            </a:srgbClr>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Rectangle 17"/>
          <p:cNvSpPr/>
          <p:nvPr/>
        </p:nvSpPr>
        <p:spPr>
          <a:xfrm>
            <a:off x="0" y="5919412"/>
            <a:ext cx="12228370" cy="461665"/>
          </a:xfrm>
          <a:prstGeom prst="rect">
            <a:avLst/>
          </a:prstGeom>
          <a:solidFill>
            <a:schemeClr val="bg1"/>
          </a:solidFill>
        </p:spPr>
        <p:txBody>
          <a:bodyPr wrap="square">
            <a:spAutoFit/>
          </a:bodyPr>
          <a:lstStyle/>
          <a:p>
            <a:pPr algn="ctr"/>
            <a:r>
              <a:rPr lang="en-US" sz="2400" i="1" dirty="0"/>
              <a:t>Cybersecurity alone is no longer sufficient, end-to-end telemetry is required</a:t>
            </a:r>
          </a:p>
        </p:txBody>
      </p:sp>
    </p:spTree>
    <p:extLst>
      <p:ext uri="{BB962C8B-B14F-4D97-AF65-F5344CB8AC3E}">
        <p14:creationId xmlns:p14="http://schemas.microsoft.com/office/powerpoint/2010/main" val="3169366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hevron 21"/>
          <p:cNvSpPr/>
          <p:nvPr/>
        </p:nvSpPr>
        <p:spPr bwMode="auto">
          <a:xfrm>
            <a:off x="4209757" y="1624116"/>
            <a:ext cx="6400800" cy="1465691"/>
          </a:xfrm>
          <a:prstGeom prst="chevron">
            <a:avLst/>
          </a:prstGeom>
          <a:solidFill>
            <a:schemeClr val="bg1">
              <a:lumMod val="5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Tahoma" charset="0"/>
            </a:endParaRPr>
          </a:p>
        </p:txBody>
      </p:sp>
      <p:sp>
        <p:nvSpPr>
          <p:cNvPr id="2" name="Title 1"/>
          <p:cNvSpPr>
            <a:spLocks noGrp="1"/>
          </p:cNvSpPr>
          <p:nvPr>
            <p:ph type="title"/>
          </p:nvPr>
        </p:nvSpPr>
        <p:spPr>
          <a:xfrm>
            <a:off x="2383841" y="-4169"/>
            <a:ext cx="7416800" cy="841248"/>
          </a:xfrm>
        </p:spPr>
        <p:txBody>
          <a:bodyPr/>
          <a:lstStyle/>
          <a:p>
            <a:r>
              <a:rPr lang="en-US" dirty="0"/>
              <a:t>Secure Data Center Practices</a:t>
            </a:r>
          </a:p>
        </p:txBody>
      </p:sp>
      <p:sp>
        <p:nvSpPr>
          <p:cNvPr id="11" name="Slide Number Placeholder 10"/>
          <p:cNvSpPr>
            <a:spLocks noGrp="1"/>
          </p:cNvSpPr>
          <p:nvPr>
            <p:ph type="sldNum" sz="quarter" idx="4"/>
          </p:nvPr>
        </p:nvSpPr>
        <p:spPr>
          <a:xfrm>
            <a:off x="11167306" y="6477001"/>
            <a:ext cx="533375" cy="380999"/>
          </a:xfrm>
        </p:spPr>
        <p:txBody>
          <a:bodyPr/>
          <a:lstStyle/>
          <a:p>
            <a:pPr>
              <a:defRPr/>
            </a:pPr>
            <a:fld id="{D68E8870-17DE-45C4-A8DD-7644B2422933}" type="slidenum">
              <a:rPr lang="en-US" smtClean="0">
                <a:solidFill>
                  <a:srgbClr val="000000"/>
                </a:solidFill>
              </a:rPr>
              <a:pPr>
                <a:defRPr/>
              </a:pPr>
              <a:t>38</a:t>
            </a:fld>
            <a:endParaRPr lang="en-US" dirty="0">
              <a:solidFill>
                <a:srgbClr val="000000"/>
              </a:solidFill>
            </a:endParaRPr>
          </a:p>
        </p:txBody>
      </p:sp>
      <p:grpSp>
        <p:nvGrpSpPr>
          <p:cNvPr id="31" name="Group 30"/>
          <p:cNvGrpSpPr/>
          <p:nvPr/>
        </p:nvGrpSpPr>
        <p:grpSpPr>
          <a:xfrm>
            <a:off x="5445457" y="1821999"/>
            <a:ext cx="3773704" cy="361643"/>
            <a:chOff x="5445457" y="1821999"/>
            <a:chExt cx="3773704" cy="361643"/>
          </a:xfrm>
        </p:grpSpPr>
        <p:grpSp>
          <p:nvGrpSpPr>
            <p:cNvPr id="29" name="Group 28"/>
            <p:cNvGrpSpPr/>
            <p:nvPr/>
          </p:nvGrpSpPr>
          <p:grpSpPr>
            <a:xfrm>
              <a:off x="5445457" y="1856096"/>
              <a:ext cx="3773704" cy="327546"/>
              <a:chOff x="5445457" y="1856096"/>
              <a:chExt cx="3773704" cy="327546"/>
            </a:xfrm>
          </p:grpSpPr>
          <p:cxnSp>
            <p:nvCxnSpPr>
              <p:cNvPr id="24" name="Straight Connector 23"/>
              <p:cNvCxnSpPr/>
              <p:nvPr/>
            </p:nvCxnSpPr>
            <p:spPr bwMode="auto">
              <a:xfrm>
                <a:off x="5445457" y="1856096"/>
                <a:ext cx="0" cy="327546"/>
              </a:xfrm>
              <a:prstGeom prst="line">
                <a:avLst/>
              </a:prstGeom>
              <a:solidFill>
                <a:schemeClr val="accent1"/>
              </a:solidFill>
              <a:ln w="9525" cap="flat" cmpd="sng" algn="ctr">
                <a:solidFill>
                  <a:schemeClr val="bg1"/>
                </a:solidFill>
                <a:prstDash val="solid"/>
                <a:miter lim="800000"/>
                <a:headEnd type="none" w="med" len="med"/>
                <a:tailEnd type="arrow" w="med" len="med"/>
              </a:ln>
              <a:effectLst/>
            </p:spPr>
          </p:cxnSp>
          <p:cxnSp>
            <p:nvCxnSpPr>
              <p:cNvPr id="26" name="Straight Connector 25"/>
              <p:cNvCxnSpPr/>
              <p:nvPr/>
            </p:nvCxnSpPr>
            <p:spPr bwMode="auto">
              <a:xfrm>
                <a:off x="5445457" y="1856096"/>
                <a:ext cx="3773704" cy="0"/>
              </a:xfrm>
              <a:prstGeom prst="line">
                <a:avLst/>
              </a:prstGeom>
              <a:solidFill>
                <a:schemeClr val="accent1"/>
              </a:solidFill>
              <a:ln w="9525" cap="flat" cmpd="sng" algn="ctr">
                <a:solidFill>
                  <a:schemeClr val="bg1"/>
                </a:solidFill>
                <a:prstDash val="solid"/>
                <a:miter lim="800000"/>
                <a:headEnd type="none" w="med" len="med"/>
                <a:tailEnd type="none" w="med" len="med"/>
              </a:ln>
              <a:effectLst/>
            </p:spPr>
          </p:cxnSp>
          <p:cxnSp>
            <p:nvCxnSpPr>
              <p:cNvPr id="28" name="Straight Connector 27"/>
              <p:cNvCxnSpPr/>
              <p:nvPr/>
            </p:nvCxnSpPr>
            <p:spPr bwMode="auto">
              <a:xfrm>
                <a:off x="9214701" y="1856096"/>
                <a:ext cx="0" cy="228600"/>
              </a:xfrm>
              <a:prstGeom prst="line">
                <a:avLst/>
              </a:prstGeom>
              <a:solidFill>
                <a:schemeClr val="accent1"/>
              </a:solidFill>
              <a:ln w="9525" cap="flat" cmpd="sng" algn="ctr">
                <a:solidFill>
                  <a:schemeClr val="bg1"/>
                </a:solidFill>
                <a:prstDash val="solid"/>
                <a:miter lim="800000"/>
                <a:headEnd type="none" w="med" len="med"/>
                <a:tailEnd type="none" w="med" len="med"/>
              </a:ln>
              <a:effectLst/>
            </p:spPr>
          </p:cxnSp>
        </p:grpSp>
        <p:sp>
          <p:nvSpPr>
            <p:cNvPr id="30" name="TextBox 29"/>
            <p:cNvSpPr txBox="1"/>
            <p:nvPr/>
          </p:nvSpPr>
          <p:spPr>
            <a:xfrm>
              <a:off x="6919714" y="1821999"/>
              <a:ext cx="825191" cy="276999"/>
            </a:xfrm>
            <a:prstGeom prst="rect">
              <a:avLst/>
            </a:prstGeom>
            <a:noFill/>
          </p:spPr>
          <p:txBody>
            <a:bodyPr wrap="square" rtlCol="0">
              <a:spAutoFit/>
            </a:bodyPr>
            <a:lstStyle/>
            <a:p>
              <a:pPr algn="ctr"/>
              <a:r>
                <a:rPr lang="en-US" sz="1200">
                  <a:solidFill>
                    <a:schemeClr val="bg1"/>
                  </a:solidFill>
                </a:rPr>
                <a:t>Iterate</a:t>
              </a:r>
            </a:p>
          </p:txBody>
        </p:sp>
      </p:grpSp>
      <p:grpSp>
        <p:nvGrpSpPr>
          <p:cNvPr id="32" name="Group 31"/>
          <p:cNvGrpSpPr/>
          <p:nvPr/>
        </p:nvGrpSpPr>
        <p:grpSpPr>
          <a:xfrm flipH="1" flipV="1">
            <a:off x="6140597" y="2534293"/>
            <a:ext cx="3773704" cy="361643"/>
            <a:chOff x="5445457" y="1821999"/>
            <a:chExt cx="3773704" cy="361643"/>
          </a:xfrm>
        </p:grpSpPr>
        <p:grpSp>
          <p:nvGrpSpPr>
            <p:cNvPr id="33" name="Group 32"/>
            <p:cNvGrpSpPr/>
            <p:nvPr/>
          </p:nvGrpSpPr>
          <p:grpSpPr>
            <a:xfrm>
              <a:off x="5445457" y="1856096"/>
              <a:ext cx="3773704" cy="327546"/>
              <a:chOff x="5445457" y="1856096"/>
              <a:chExt cx="3773704" cy="327546"/>
            </a:xfrm>
          </p:grpSpPr>
          <p:cxnSp>
            <p:nvCxnSpPr>
              <p:cNvPr id="35" name="Straight Connector 34"/>
              <p:cNvCxnSpPr/>
              <p:nvPr/>
            </p:nvCxnSpPr>
            <p:spPr bwMode="auto">
              <a:xfrm>
                <a:off x="5445457" y="1856096"/>
                <a:ext cx="0" cy="327546"/>
              </a:xfrm>
              <a:prstGeom prst="line">
                <a:avLst/>
              </a:prstGeom>
              <a:solidFill>
                <a:schemeClr val="accent1"/>
              </a:solidFill>
              <a:ln w="9525" cap="flat" cmpd="sng" algn="ctr">
                <a:solidFill>
                  <a:schemeClr val="bg1"/>
                </a:solidFill>
                <a:prstDash val="solid"/>
                <a:miter lim="800000"/>
                <a:headEnd type="none" w="med" len="med"/>
                <a:tailEnd type="arrow" w="med" len="med"/>
              </a:ln>
              <a:effectLst/>
            </p:spPr>
          </p:cxnSp>
          <p:cxnSp>
            <p:nvCxnSpPr>
              <p:cNvPr id="36" name="Straight Connector 35"/>
              <p:cNvCxnSpPr/>
              <p:nvPr/>
            </p:nvCxnSpPr>
            <p:spPr bwMode="auto">
              <a:xfrm rot="10800000" flipH="1">
                <a:off x="5445457" y="1856096"/>
                <a:ext cx="3773704" cy="0"/>
              </a:xfrm>
              <a:prstGeom prst="line">
                <a:avLst/>
              </a:prstGeom>
              <a:solidFill>
                <a:schemeClr val="accent1"/>
              </a:solidFill>
              <a:ln w="9525" cap="flat" cmpd="sng" algn="ctr">
                <a:solidFill>
                  <a:schemeClr val="bg1"/>
                </a:solidFill>
                <a:prstDash val="solid"/>
                <a:miter lim="800000"/>
                <a:headEnd type="none" w="med" len="med"/>
                <a:tailEnd type="none" w="med" len="med"/>
              </a:ln>
              <a:effectLst/>
            </p:spPr>
          </p:cxnSp>
          <p:cxnSp>
            <p:nvCxnSpPr>
              <p:cNvPr id="37" name="Straight Connector 36"/>
              <p:cNvCxnSpPr/>
              <p:nvPr/>
            </p:nvCxnSpPr>
            <p:spPr bwMode="auto">
              <a:xfrm>
                <a:off x="9214701" y="1856096"/>
                <a:ext cx="0" cy="228600"/>
              </a:xfrm>
              <a:prstGeom prst="line">
                <a:avLst/>
              </a:prstGeom>
              <a:solidFill>
                <a:schemeClr val="accent1"/>
              </a:solidFill>
              <a:ln w="9525" cap="flat" cmpd="sng" algn="ctr">
                <a:solidFill>
                  <a:schemeClr val="bg1"/>
                </a:solidFill>
                <a:prstDash val="solid"/>
                <a:miter lim="800000"/>
                <a:headEnd type="none" w="med" len="med"/>
                <a:tailEnd type="none" w="med" len="med"/>
              </a:ln>
              <a:effectLst/>
            </p:spPr>
          </p:cxnSp>
        </p:grpSp>
        <p:sp>
          <p:nvSpPr>
            <p:cNvPr id="34" name="TextBox 33"/>
            <p:cNvSpPr txBox="1"/>
            <p:nvPr/>
          </p:nvSpPr>
          <p:spPr>
            <a:xfrm flipV="1">
              <a:off x="6919714" y="1821999"/>
              <a:ext cx="825191" cy="276999"/>
            </a:xfrm>
            <a:prstGeom prst="rect">
              <a:avLst/>
            </a:prstGeom>
            <a:noFill/>
          </p:spPr>
          <p:txBody>
            <a:bodyPr wrap="square" rtlCol="0">
              <a:spAutoFit/>
            </a:bodyPr>
            <a:lstStyle/>
            <a:p>
              <a:pPr algn="ctr"/>
              <a:r>
                <a:rPr lang="en-US" sz="1200" dirty="0">
                  <a:solidFill>
                    <a:schemeClr val="bg1"/>
                  </a:solidFill>
                </a:rPr>
                <a:t>Harden</a:t>
              </a:r>
            </a:p>
          </p:txBody>
        </p:sp>
      </p:grpSp>
      <p:grpSp>
        <p:nvGrpSpPr>
          <p:cNvPr id="43" name="Group 42"/>
          <p:cNvGrpSpPr/>
          <p:nvPr/>
        </p:nvGrpSpPr>
        <p:grpSpPr>
          <a:xfrm>
            <a:off x="1388187" y="1108132"/>
            <a:ext cx="4752410" cy="4477973"/>
            <a:chOff x="1388187" y="1108132"/>
            <a:chExt cx="4752410" cy="4477973"/>
          </a:xfrm>
        </p:grpSpPr>
        <p:sp>
          <p:nvSpPr>
            <p:cNvPr id="5" name="Content Placeholder 2"/>
            <p:cNvSpPr txBox="1">
              <a:spLocks/>
            </p:cNvSpPr>
            <p:nvPr/>
          </p:nvSpPr>
          <p:spPr bwMode="auto">
            <a:xfrm>
              <a:off x="1388187" y="4384776"/>
              <a:ext cx="4752410" cy="12013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000" b="1" dirty="0"/>
                <a:t>Map Application Dependencies</a:t>
              </a:r>
            </a:p>
            <a:p>
              <a:r>
                <a:rPr lang="en-US" sz="2000" dirty="0"/>
                <a:t>Use machine learning to map dependencies</a:t>
              </a:r>
            </a:p>
            <a:p>
              <a:r>
                <a:rPr lang="en-US" sz="2000" dirty="0"/>
                <a:t>Create application cluster views</a:t>
              </a:r>
            </a:p>
          </p:txBody>
        </p:sp>
        <p:sp>
          <p:nvSpPr>
            <p:cNvPr id="18" name="Chevron 17"/>
            <p:cNvSpPr/>
            <p:nvPr/>
          </p:nvSpPr>
          <p:spPr bwMode="auto">
            <a:xfrm>
              <a:off x="1973424" y="2082641"/>
              <a:ext cx="2971800" cy="548640"/>
            </a:xfrm>
            <a:prstGeom prst="chevron">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Tahoma" charset="0"/>
                </a:rPr>
                <a:t>Map Dependencies</a:t>
              </a:r>
            </a:p>
          </p:txBody>
        </p:sp>
        <p:sp>
          <p:nvSpPr>
            <p:cNvPr id="39" name="Oval 38"/>
            <p:cNvSpPr/>
            <p:nvPr/>
          </p:nvSpPr>
          <p:spPr bwMode="auto">
            <a:xfrm>
              <a:off x="1857215" y="1108132"/>
              <a:ext cx="457200" cy="457200"/>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ahoma" charset="0"/>
                </a:rPr>
                <a:t>2</a:t>
              </a:r>
            </a:p>
          </p:txBody>
        </p:sp>
      </p:grpSp>
      <p:grpSp>
        <p:nvGrpSpPr>
          <p:cNvPr id="44" name="Group 43"/>
          <p:cNvGrpSpPr/>
          <p:nvPr/>
        </p:nvGrpSpPr>
        <p:grpSpPr>
          <a:xfrm>
            <a:off x="3576561" y="1108132"/>
            <a:ext cx="6205175" cy="3253259"/>
            <a:chOff x="3561063" y="1108132"/>
            <a:chExt cx="6205175" cy="3253259"/>
          </a:xfrm>
        </p:grpSpPr>
        <p:sp>
          <p:nvSpPr>
            <p:cNvPr id="6" name="Content Placeholder 2"/>
            <p:cNvSpPr txBox="1">
              <a:spLocks/>
            </p:cNvSpPr>
            <p:nvPr/>
          </p:nvSpPr>
          <p:spPr bwMode="auto">
            <a:xfrm>
              <a:off x="3561063" y="3153316"/>
              <a:ext cx="6205175" cy="1208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000" b="1" dirty="0"/>
                <a:t>Recommend a White List Policy</a:t>
              </a:r>
            </a:p>
            <a:p>
              <a:r>
                <a:rPr lang="en-US" sz="2000" dirty="0"/>
                <a:t>Automatically generate whitelist policy</a:t>
              </a:r>
            </a:p>
            <a:p>
              <a:r>
                <a:rPr lang="en-US" sz="2000" dirty="0"/>
                <a:t>Reduce threat surface, simplify compliance</a:t>
              </a:r>
            </a:p>
          </p:txBody>
        </p:sp>
        <p:sp>
          <p:nvSpPr>
            <p:cNvPr id="19" name="Chevron 18"/>
            <p:cNvSpPr/>
            <p:nvPr/>
          </p:nvSpPr>
          <p:spPr bwMode="auto">
            <a:xfrm>
              <a:off x="4721644" y="2082641"/>
              <a:ext cx="4422358" cy="548640"/>
            </a:xfrm>
            <a:prstGeom prst="chevron">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Tahoma" charset="0"/>
                </a:rPr>
                <a:t>Recommend White </a:t>
              </a:r>
              <a:r>
                <a:rPr kumimoji="0" lang="en-US" sz="1400" b="0" i="0" u="none" strike="noStrike" cap="none" normalizeH="0" baseline="0">
                  <a:ln>
                    <a:noFill/>
                  </a:ln>
                  <a:solidFill>
                    <a:schemeClr val="bg1"/>
                  </a:solidFill>
                  <a:effectLst/>
                  <a:latin typeface="Tahoma" charset="0"/>
                </a:rPr>
                <a:t>List Policy</a:t>
              </a:r>
              <a:endParaRPr kumimoji="0" lang="en-US" sz="1400" b="0" i="0" u="none" strike="noStrike" cap="none" normalizeH="0" baseline="0" dirty="0">
                <a:ln>
                  <a:noFill/>
                </a:ln>
                <a:solidFill>
                  <a:schemeClr val="bg1"/>
                </a:solidFill>
                <a:effectLst/>
                <a:latin typeface="Tahoma" charset="0"/>
              </a:endParaRPr>
            </a:p>
          </p:txBody>
        </p:sp>
        <p:sp>
          <p:nvSpPr>
            <p:cNvPr id="40" name="Oval 39"/>
            <p:cNvSpPr/>
            <p:nvPr/>
          </p:nvSpPr>
          <p:spPr bwMode="auto">
            <a:xfrm>
              <a:off x="4504838" y="1108132"/>
              <a:ext cx="457200" cy="457200"/>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ahoma" charset="0"/>
                </a:rPr>
                <a:t>3</a:t>
              </a:r>
            </a:p>
          </p:txBody>
        </p:sp>
      </p:grpSp>
      <p:grpSp>
        <p:nvGrpSpPr>
          <p:cNvPr id="45" name="Group 44"/>
          <p:cNvGrpSpPr/>
          <p:nvPr/>
        </p:nvGrpSpPr>
        <p:grpSpPr>
          <a:xfrm>
            <a:off x="5955200" y="1108132"/>
            <a:ext cx="5048597" cy="4484719"/>
            <a:chOff x="5955200" y="1108132"/>
            <a:chExt cx="5048597" cy="4484719"/>
          </a:xfrm>
        </p:grpSpPr>
        <p:sp>
          <p:nvSpPr>
            <p:cNvPr id="7" name="Content Placeholder 2"/>
            <p:cNvSpPr txBox="1">
              <a:spLocks/>
            </p:cNvSpPr>
            <p:nvPr/>
          </p:nvSpPr>
          <p:spPr bwMode="auto">
            <a:xfrm>
              <a:off x="5955200" y="4384776"/>
              <a:ext cx="5048597" cy="1208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000" b="1" dirty="0"/>
                <a:t>Test &amp; Deploy the White List Policy</a:t>
              </a:r>
            </a:p>
            <a:p>
              <a:r>
                <a:rPr lang="en-US" sz="2000" dirty="0"/>
                <a:t>Export the policy model to SDN controllers</a:t>
              </a:r>
            </a:p>
            <a:p>
              <a:r>
                <a:rPr lang="en-US" sz="2000" dirty="0"/>
                <a:t>Enforce the white list policy model in provisioning</a:t>
              </a:r>
            </a:p>
          </p:txBody>
        </p:sp>
        <p:sp>
          <p:nvSpPr>
            <p:cNvPr id="20" name="Chevron 19"/>
            <p:cNvSpPr/>
            <p:nvPr/>
          </p:nvSpPr>
          <p:spPr bwMode="auto">
            <a:xfrm>
              <a:off x="8943563" y="2082641"/>
              <a:ext cx="1600200" cy="548640"/>
            </a:xfrm>
            <a:prstGeom prst="chevron">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Tahoma" charset="0"/>
                </a:rPr>
                <a:t>Test &amp; Deploy</a:t>
              </a:r>
            </a:p>
          </p:txBody>
        </p:sp>
        <p:sp>
          <p:nvSpPr>
            <p:cNvPr id="41" name="Oval 40"/>
            <p:cNvSpPr/>
            <p:nvPr/>
          </p:nvSpPr>
          <p:spPr bwMode="auto">
            <a:xfrm>
              <a:off x="8919269" y="1108132"/>
              <a:ext cx="457200" cy="457200"/>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ahoma" charset="0"/>
                </a:rPr>
                <a:t>4</a:t>
              </a:r>
            </a:p>
          </p:txBody>
        </p:sp>
      </p:grpSp>
      <p:grpSp>
        <p:nvGrpSpPr>
          <p:cNvPr id="46" name="Group 45"/>
          <p:cNvGrpSpPr/>
          <p:nvPr/>
        </p:nvGrpSpPr>
        <p:grpSpPr>
          <a:xfrm>
            <a:off x="8061762" y="1108132"/>
            <a:ext cx="4321383" cy="3240432"/>
            <a:chOff x="8015268" y="1108132"/>
            <a:chExt cx="4321383" cy="3240432"/>
          </a:xfrm>
        </p:grpSpPr>
        <p:sp>
          <p:nvSpPr>
            <p:cNvPr id="9" name="Content Placeholder 2"/>
            <p:cNvSpPr txBox="1">
              <a:spLocks/>
            </p:cNvSpPr>
            <p:nvPr/>
          </p:nvSpPr>
          <p:spPr bwMode="auto">
            <a:xfrm>
              <a:off x="8015268" y="3153316"/>
              <a:ext cx="4321383" cy="11952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000" b="1" dirty="0"/>
                <a:t>Operate a Zero Trust Data Center</a:t>
              </a:r>
            </a:p>
            <a:p>
              <a:r>
                <a:rPr lang="en-US" sz="2000" dirty="0"/>
                <a:t>Continuously collect network flows</a:t>
              </a:r>
            </a:p>
            <a:p>
              <a:r>
                <a:rPr lang="en-US" sz="2000" dirty="0"/>
                <a:t>Generate patterns and detect deviations</a:t>
              </a:r>
            </a:p>
          </p:txBody>
        </p:sp>
        <p:sp>
          <p:nvSpPr>
            <p:cNvPr id="21" name="Chevron 20"/>
            <p:cNvSpPr/>
            <p:nvPr/>
          </p:nvSpPr>
          <p:spPr bwMode="auto">
            <a:xfrm>
              <a:off x="10278374" y="2082641"/>
              <a:ext cx="1645920" cy="548640"/>
            </a:xfrm>
            <a:prstGeom prst="chevron">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bg1"/>
                  </a:solidFill>
                  <a:effectLst/>
                  <a:latin typeface="Tahoma" charset="0"/>
                </a:rPr>
                <a:t>Operate</a:t>
              </a:r>
            </a:p>
          </p:txBody>
        </p:sp>
        <p:sp>
          <p:nvSpPr>
            <p:cNvPr id="42" name="Oval 41"/>
            <p:cNvSpPr/>
            <p:nvPr/>
          </p:nvSpPr>
          <p:spPr bwMode="auto">
            <a:xfrm>
              <a:off x="10125553" y="1108132"/>
              <a:ext cx="457200" cy="457200"/>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ahoma" charset="0"/>
                </a:rPr>
                <a:t>5</a:t>
              </a:r>
            </a:p>
          </p:txBody>
        </p:sp>
      </p:grpSp>
      <p:grpSp>
        <p:nvGrpSpPr>
          <p:cNvPr id="50" name="Group 49"/>
          <p:cNvGrpSpPr/>
          <p:nvPr/>
        </p:nvGrpSpPr>
        <p:grpSpPr>
          <a:xfrm>
            <a:off x="15697" y="1108132"/>
            <a:ext cx="6205175" cy="3207130"/>
            <a:chOff x="15697" y="1108132"/>
            <a:chExt cx="6205175" cy="3207130"/>
          </a:xfrm>
        </p:grpSpPr>
        <p:grpSp>
          <p:nvGrpSpPr>
            <p:cNvPr id="47" name="Group 46"/>
            <p:cNvGrpSpPr/>
            <p:nvPr/>
          </p:nvGrpSpPr>
          <p:grpSpPr>
            <a:xfrm>
              <a:off x="356458" y="1108132"/>
              <a:ext cx="1825333" cy="1523080"/>
              <a:chOff x="356458" y="1108132"/>
              <a:chExt cx="1825333" cy="1523080"/>
            </a:xfrm>
          </p:grpSpPr>
          <p:sp>
            <p:nvSpPr>
              <p:cNvPr id="17" name="Pentagon 16"/>
              <p:cNvSpPr/>
              <p:nvPr/>
            </p:nvSpPr>
            <p:spPr bwMode="auto">
              <a:xfrm>
                <a:off x="530412" y="2082710"/>
                <a:ext cx="1651379" cy="548502"/>
              </a:xfrm>
              <a:prstGeom prst="homePlat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bg1"/>
                    </a:solidFill>
                    <a:effectLst/>
                    <a:latin typeface="Tahoma" charset="0"/>
                  </a:rPr>
                  <a:t>Gain Visibility</a:t>
                </a:r>
              </a:p>
            </p:txBody>
          </p:sp>
          <p:sp>
            <p:nvSpPr>
              <p:cNvPr id="38" name="Oval 37"/>
              <p:cNvSpPr/>
              <p:nvPr/>
            </p:nvSpPr>
            <p:spPr bwMode="auto">
              <a:xfrm>
                <a:off x="356458" y="1108132"/>
                <a:ext cx="457200" cy="457200"/>
              </a:xfrm>
              <a:prstGeom prst="ellipse">
                <a:avLst/>
              </a:prstGeom>
              <a:solidFill>
                <a:schemeClr val="bg1">
                  <a:lumMod val="6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Tahoma" charset="0"/>
                  </a:rPr>
                  <a:t>1</a:t>
                </a:r>
              </a:p>
            </p:txBody>
          </p:sp>
        </p:grpSp>
        <p:sp>
          <p:nvSpPr>
            <p:cNvPr id="48" name="Content Placeholder 2"/>
            <p:cNvSpPr txBox="1">
              <a:spLocks/>
            </p:cNvSpPr>
            <p:nvPr/>
          </p:nvSpPr>
          <p:spPr bwMode="auto">
            <a:xfrm>
              <a:off x="15697" y="3107187"/>
              <a:ext cx="6205175" cy="1208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000" b="1" dirty="0"/>
                <a:t>Gain Real-time Visibility</a:t>
              </a:r>
            </a:p>
            <a:p>
              <a:r>
                <a:rPr lang="en-US" sz="2000" dirty="0"/>
                <a:t>Gain pervasive, real-time visibility</a:t>
              </a:r>
            </a:p>
            <a:p>
              <a:r>
                <a:rPr lang="en-US" sz="2000" dirty="0"/>
                <a:t>Collect and store all data flows</a:t>
              </a:r>
            </a:p>
          </p:txBody>
        </p:sp>
      </p:grpSp>
      <p:sp>
        <p:nvSpPr>
          <p:cNvPr id="51" name="Rectangle 50"/>
          <p:cNvSpPr/>
          <p:nvPr/>
        </p:nvSpPr>
        <p:spPr>
          <a:xfrm>
            <a:off x="956" y="5929098"/>
            <a:ext cx="12251765" cy="461665"/>
          </a:xfrm>
          <a:prstGeom prst="rect">
            <a:avLst/>
          </a:prstGeom>
          <a:solidFill>
            <a:schemeClr val="bg1"/>
          </a:solidFill>
        </p:spPr>
        <p:txBody>
          <a:bodyPr wrap="square">
            <a:spAutoFit/>
          </a:bodyPr>
          <a:lstStyle/>
          <a:p>
            <a:pPr lvl="1"/>
            <a:r>
              <a:rPr lang="en-US" sz="2400" i="1" dirty="0"/>
              <a:t>Drives Cost-Effective, High-Performing, Agile, Distributed, and Secure Operations</a:t>
            </a:r>
          </a:p>
        </p:txBody>
      </p:sp>
    </p:spTree>
    <p:extLst>
      <p:ext uri="{BB962C8B-B14F-4D97-AF65-F5344CB8AC3E}">
        <p14:creationId xmlns:p14="http://schemas.microsoft.com/office/powerpoint/2010/main" val="20608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125" y="1051868"/>
            <a:ext cx="2571383" cy="1547115"/>
          </a:xfrm>
          <a:prstGeom prst="rect">
            <a:avLst/>
          </a:prstGeom>
        </p:spPr>
      </p:pic>
      <p:sp>
        <p:nvSpPr>
          <p:cNvPr id="2" name="Title 1"/>
          <p:cNvSpPr>
            <a:spLocks noGrp="1"/>
          </p:cNvSpPr>
          <p:nvPr>
            <p:ph type="title"/>
          </p:nvPr>
        </p:nvSpPr>
        <p:spPr/>
        <p:txBody>
          <a:bodyPr/>
          <a:lstStyle/>
          <a:p>
            <a:r>
              <a:rPr lang="en-US" dirty="0"/>
              <a:t>Secure Application Practices</a:t>
            </a:r>
          </a:p>
        </p:txBody>
      </p:sp>
      <p:sp>
        <p:nvSpPr>
          <p:cNvPr id="3" name="Content Placeholder 2"/>
          <p:cNvSpPr>
            <a:spLocks noGrp="1"/>
          </p:cNvSpPr>
          <p:nvPr>
            <p:ph idx="1"/>
          </p:nvPr>
        </p:nvSpPr>
        <p:spPr>
          <a:xfrm>
            <a:off x="257175" y="1168849"/>
            <a:ext cx="5692963" cy="1255587"/>
          </a:xfrm>
        </p:spPr>
        <p:txBody>
          <a:bodyPr/>
          <a:lstStyle/>
          <a:p>
            <a:pPr marL="0" indent="0">
              <a:buNone/>
            </a:pPr>
            <a:r>
              <a:rPr lang="en-US" sz="2400" dirty="0">
                <a:latin typeface="Arial" charset="0"/>
                <a:ea typeface="Arial" charset="0"/>
                <a:cs typeface="Arial" charset="0"/>
              </a:rPr>
              <a:t>Application Performance Monitoring</a:t>
            </a:r>
          </a:p>
          <a:p>
            <a:r>
              <a:rPr lang="en-US" sz="2000" dirty="0">
                <a:latin typeface="Arial" charset="0"/>
                <a:ea typeface="Arial" charset="0"/>
                <a:cs typeface="Arial" charset="0"/>
              </a:rPr>
              <a:t>Reduce complexity and address problems quickly with proactive end-to-end performance monitoring </a:t>
            </a:r>
          </a:p>
        </p:txBody>
      </p:sp>
      <p:sp>
        <p:nvSpPr>
          <p:cNvPr id="5" name="Slide Number Placeholder 4"/>
          <p:cNvSpPr>
            <a:spLocks noGrp="1"/>
          </p:cNvSpPr>
          <p:nvPr>
            <p:ph type="sldNum" sz="quarter" idx="4"/>
          </p:nvPr>
        </p:nvSpPr>
        <p:spPr>
          <a:xfrm>
            <a:off x="11109279" y="6477001"/>
            <a:ext cx="591403" cy="380999"/>
          </a:xfrm>
        </p:spPr>
        <p:txBody>
          <a:bodyPr/>
          <a:lstStyle/>
          <a:p>
            <a:pPr>
              <a:defRPr/>
            </a:pPr>
            <a:fld id="{D68E8870-17DE-45C4-A8DD-7644B2422933}" type="slidenum">
              <a:rPr lang="en-US" smtClean="0">
                <a:solidFill>
                  <a:srgbClr val="000000"/>
                </a:solidFill>
              </a:rPr>
              <a:pPr>
                <a:defRPr/>
              </a:pPr>
              <a:t>39</a:t>
            </a:fld>
            <a:endParaRPr lang="en-US" dirty="0">
              <a:solidFill>
                <a:srgbClr val="000000"/>
              </a:solidFill>
            </a:endParaRPr>
          </a:p>
        </p:txBody>
      </p:sp>
      <p:sp>
        <p:nvSpPr>
          <p:cNvPr id="86" name="TextBox 85"/>
          <p:cNvSpPr txBox="1"/>
          <p:nvPr/>
        </p:nvSpPr>
        <p:spPr>
          <a:xfrm>
            <a:off x="10183179" y="2364890"/>
            <a:ext cx="1197651" cy="215444"/>
          </a:xfrm>
          <a:prstGeom prst="rect">
            <a:avLst/>
          </a:prstGeom>
          <a:noFill/>
        </p:spPr>
        <p:txBody>
          <a:bodyPr wrap="square" rtlCol="0">
            <a:spAutoFit/>
          </a:bodyPr>
          <a:lstStyle/>
          <a:p>
            <a:pPr algn="ctr"/>
            <a:r>
              <a:rPr lang="en-US" sz="800" dirty="0">
                <a:solidFill>
                  <a:schemeClr val="bg1"/>
                </a:solidFill>
              </a:rPr>
              <a:t>Average Time = 8 </a:t>
            </a:r>
            <a:r>
              <a:rPr lang="en-US" sz="800" dirty="0" err="1">
                <a:solidFill>
                  <a:schemeClr val="bg1"/>
                </a:solidFill>
              </a:rPr>
              <a:t>ms</a:t>
            </a:r>
            <a:endParaRPr lang="en-US" sz="800" dirty="0">
              <a:solidFill>
                <a:schemeClr val="bg1"/>
              </a:solidFill>
            </a:endParaRPr>
          </a:p>
        </p:txBody>
      </p:sp>
      <p:grpSp>
        <p:nvGrpSpPr>
          <p:cNvPr id="89" name="Group 88"/>
          <p:cNvGrpSpPr/>
          <p:nvPr/>
        </p:nvGrpSpPr>
        <p:grpSpPr>
          <a:xfrm>
            <a:off x="4408721" y="1552153"/>
            <a:ext cx="7654993" cy="3642593"/>
            <a:chOff x="4408721" y="1552153"/>
            <a:chExt cx="7654993" cy="3642593"/>
          </a:xfrm>
        </p:grpSpPr>
        <p:grpSp>
          <p:nvGrpSpPr>
            <p:cNvPr id="88" name="Group 87"/>
            <p:cNvGrpSpPr/>
            <p:nvPr/>
          </p:nvGrpSpPr>
          <p:grpSpPr>
            <a:xfrm>
              <a:off x="4408721" y="1552153"/>
              <a:ext cx="7654993" cy="3642593"/>
              <a:chOff x="4408721" y="1552153"/>
              <a:chExt cx="7654993" cy="3642593"/>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5050" y="1552153"/>
                <a:ext cx="7408664" cy="3642593"/>
              </a:xfrm>
              <a:prstGeom prst="rect">
                <a:avLst/>
              </a:prstGeom>
            </p:spPr>
          </p:pic>
          <p:grpSp>
            <p:nvGrpSpPr>
              <p:cNvPr id="35" name="Group 34"/>
              <p:cNvGrpSpPr/>
              <p:nvPr/>
            </p:nvGrpSpPr>
            <p:grpSpPr>
              <a:xfrm>
                <a:off x="4408721" y="2648454"/>
                <a:ext cx="2910669" cy="1188122"/>
                <a:chOff x="4408721" y="2648454"/>
                <a:chExt cx="2910669" cy="1188122"/>
              </a:xfrm>
            </p:grpSpPr>
            <p:sp>
              <p:nvSpPr>
                <p:cNvPr id="6" name="Rectangle 5"/>
                <p:cNvSpPr/>
                <p:nvPr/>
              </p:nvSpPr>
              <p:spPr bwMode="auto">
                <a:xfrm>
                  <a:off x="4721233" y="2697932"/>
                  <a:ext cx="2598157" cy="1138644"/>
                </a:xfrm>
                <a:prstGeom prst="rect">
                  <a:avLst/>
                </a:prstGeom>
                <a:solidFill>
                  <a:schemeClr val="tx1">
                    <a:lumMod val="75000"/>
                    <a:lumOff val="2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p:cNvSpPr txBox="1"/>
                <p:nvPr/>
              </p:nvSpPr>
              <p:spPr>
                <a:xfrm>
                  <a:off x="4715482" y="2648454"/>
                  <a:ext cx="2371238" cy="276999"/>
                </a:xfrm>
                <a:prstGeom prst="rect">
                  <a:avLst/>
                </a:prstGeom>
                <a:noFill/>
              </p:spPr>
              <p:txBody>
                <a:bodyPr wrap="square" rtlCol="0">
                  <a:spAutoFit/>
                </a:bodyPr>
                <a:lstStyle/>
                <a:p>
                  <a:r>
                    <a:rPr lang="en-US" sz="1200" dirty="0">
                      <a:solidFill>
                        <a:schemeClr val="bg1"/>
                      </a:solidFill>
                    </a:rPr>
                    <a:t>AA-10C Launches</a:t>
                  </a:r>
                </a:p>
              </p:txBody>
            </p:sp>
            <p:sp>
              <p:nvSpPr>
                <p:cNvPr id="8" name="Block Arc 7"/>
                <p:cNvSpPr>
                  <a:spLocks noChangeAspect="1"/>
                </p:cNvSpPr>
                <p:nvPr/>
              </p:nvSpPr>
              <p:spPr bwMode="auto">
                <a:xfrm rot="8170029">
                  <a:off x="4934597" y="3037072"/>
                  <a:ext cx="345057" cy="347472"/>
                </a:xfrm>
                <a:prstGeom prst="blockArc">
                  <a:avLst>
                    <a:gd name="adj1" fmla="val 7739472"/>
                    <a:gd name="adj2" fmla="val 4217835"/>
                    <a:gd name="adj3" fmla="val 22117"/>
                  </a:avLst>
                </a:prstGeom>
                <a:solidFill>
                  <a:srgbClr val="00B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Block Arc 14"/>
                <p:cNvSpPr>
                  <a:spLocks noChangeAspect="1"/>
                </p:cNvSpPr>
                <p:nvPr/>
              </p:nvSpPr>
              <p:spPr bwMode="auto">
                <a:xfrm rot="4784068">
                  <a:off x="4942388" y="3036502"/>
                  <a:ext cx="345057" cy="347472"/>
                </a:xfrm>
                <a:prstGeom prst="blockArc">
                  <a:avLst>
                    <a:gd name="adj1" fmla="val 7739472"/>
                    <a:gd name="adj2" fmla="val 10998895"/>
                    <a:gd name="adj3" fmla="val 21599"/>
                  </a:avLst>
                </a:prstGeom>
                <a:gradFill flip="none" rotWithShape="1">
                  <a:gsLst>
                    <a:gs pos="100000">
                      <a:srgbClr val="C00000"/>
                    </a:gs>
                    <a:gs pos="51000">
                      <a:schemeClr val="accent2">
                        <a:lumMod val="75000"/>
                      </a:schemeClr>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8" name="Group 27"/>
                <p:cNvGrpSpPr/>
                <p:nvPr/>
              </p:nvGrpSpPr>
              <p:grpSpPr>
                <a:xfrm>
                  <a:off x="5762071" y="3018188"/>
                  <a:ext cx="1417809" cy="490087"/>
                  <a:chOff x="5802328" y="2966429"/>
                  <a:chExt cx="1417809" cy="490087"/>
                </a:xfrm>
              </p:grpSpPr>
              <p:cxnSp>
                <p:nvCxnSpPr>
                  <p:cNvPr id="19" name="Straight Arrow Connector 18"/>
                  <p:cNvCxnSpPr/>
                  <p:nvPr/>
                </p:nvCxnSpPr>
                <p:spPr bwMode="auto">
                  <a:xfrm flipV="1">
                    <a:off x="5864486" y="2966429"/>
                    <a:ext cx="2113" cy="490087"/>
                  </a:xfrm>
                  <a:prstGeom prst="straightConnector1">
                    <a:avLst/>
                  </a:prstGeom>
                  <a:solidFill>
                    <a:schemeClr val="accent1"/>
                  </a:solidFill>
                  <a:ln w="9525" cap="flat" cmpd="sng" algn="ctr">
                    <a:solidFill>
                      <a:schemeClr val="bg1">
                        <a:lumMod val="75000"/>
                      </a:schemeClr>
                    </a:solidFill>
                    <a:prstDash val="solid"/>
                    <a:miter lim="800000"/>
                    <a:headEnd type="none" w="med" len="med"/>
                    <a:tailEnd type="none"/>
                  </a:ln>
                  <a:effectLst/>
                </p:spPr>
              </p:cxnSp>
              <p:cxnSp>
                <p:nvCxnSpPr>
                  <p:cNvPr id="23" name="Straight Arrow Connector 22"/>
                  <p:cNvCxnSpPr/>
                  <p:nvPr/>
                </p:nvCxnSpPr>
                <p:spPr bwMode="auto">
                  <a:xfrm>
                    <a:off x="5802328" y="3429000"/>
                    <a:ext cx="1417809" cy="1"/>
                  </a:xfrm>
                  <a:prstGeom prst="straightConnector1">
                    <a:avLst/>
                  </a:prstGeom>
                  <a:solidFill>
                    <a:schemeClr val="accent1"/>
                  </a:solidFill>
                  <a:ln w="9525" cap="flat" cmpd="sng" algn="ctr">
                    <a:solidFill>
                      <a:schemeClr val="bg1">
                        <a:lumMod val="75000"/>
                      </a:schemeClr>
                    </a:solidFill>
                    <a:prstDash val="solid"/>
                    <a:miter lim="800000"/>
                    <a:headEnd type="none" w="med" len="med"/>
                    <a:tailEnd type="none"/>
                  </a:ln>
                  <a:effectLst/>
                </p:spPr>
              </p:cxnSp>
            </p:grpSp>
            <p:sp>
              <p:nvSpPr>
                <p:cNvPr id="30" name="Freeform 29"/>
                <p:cNvSpPr/>
                <p:nvPr/>
              </p:nvSpPr>
              <p:spPr bwMode="auto">
                <a:xfrm>
                  <a:off x="5798910" y="3054846"/>
                  <a:ext cx="1391322" cy="423460"/>
                </a:xfrm>
                <a:custGeom>
                  <a:avLst/>
                  <a:gdLst>
                    <a:gd name="connsiteX0" fmla="*/ 0 w 1391322"/>
                    <a:gd name="connsiteY0" fmla="*/ 423460 h 423460"/>
                    <a:gd name="connsiteX1" fmla="*/ 147021 w 1391322"/>
                    <a:gd name="connsiteY1" fmla="*/ 348156 h 423460"/>
                    <a:gd name="connsiteX2" fmla="*/ 225910 w 1391322"/>
                    <a:gd name="connsiteY2" fmla="*/ 244166 h 423460"/>
                    <a:gd name="connsiteX3" fmla="*/ 286870 w 1391322"/>
                    <a:gd name="connsiteY3" fmla="*/ 107902 h 423460"/>
                    <a:gd name="connsiteX4" fmla="*/ 369346 w 1391322"/>
                    <a:gd name="connsiteY4" fmla="*/ 21841 h 423460"/>
                    <a:gd name="connsiteX5" fmla="*/ 537882 w 1391322"/>
                    <a:gd name="connsiteY5" fmla="*/ 326 h 423460"/>
                    <a:gd name="connsiteX6" fmla="*/ 702833 w 1391322"/>
                    <a:gd name="connsiteY6" fmla="*/ 32599 h 423460"/>
                    <a:gd name="connsiteX7" fmla="*/ 914400 w 1391322"/>
                    <a:gd name="connsiteY7" fmla="*/ 236994 h 423460"/>
                    <a:gd name="connsiteX8" fmla="*/ 1054249 w 1391322"/>
                    <a:gd name="connsiteY8" fmla="*/ 344570 h 423460"/>
                    <a:gd name="connsiteX9" fmla="*/ 1129553 w 1391322"/>
                    <a:gd name="connsiteY9" fmla="*/ 330227 h 423460"/>
                    <a:gd name="connsiteX10" fmla="*/ 1262230 w 1391322"/>
                    <a:gd name="connsiteY10" fmla="*/ 219065 h 423460"/>
                    <a:gd name="connsiteX11" fmla="*/ 1391322 w 1391322"/>
                    <a:gd name="connsiteY11" fmla="*/ 294368 h 423460"/>
                    <a:gd name="connsiteX12" fmla="*/ 1391322 w 1391322"/>
                    <a:gd name="connsiteY12" fmla="*/ 294368 h 4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322" h="423460">
                      <a:moveTo>
                        <a:pt x="0" y="423460"/>
                      </a:moveTo>
                      <a:cubicBezTo>
                        <a:pt x="54684" y="400749"/>
                        <a:pt x="109369" y="378038"/>
                        <a:pt x="147021" y="348156"/>
                      </a:cubicBezTo>
                      <a:cubicBezTo>
                        <a:pt x="184673" y="318274"/>
                        <a:pt x="202602" y="284208"/>
                        <a:pt x="225910" y="244166"/>
                      </a:cubicBezTo>
                      <a:cubicBezTo>
                        <a:pt x="249218" y="204124"/>
                        <a:pt x="262964" y="144956"/>
                        <a:pt x="286870" y="107902"/>
                      </a:cubicBezTo>
                      <a:cubicBezTo>
                        <a:pt x="310776" y="70848"/>
                        <a:pt x="327511" y="39770"/>
                        <a:pt x="369346" y="21841"/>
                      </a:cubicBezTo>
                      <a:cubicBezTo>
                        <a:pt x="411181" y="3912"/>
                        <a:pt x="482301" y="-1467"/>
                        <a:pt x="537882" y="326"/>
                      </a:cubicBezTo>
                      <a:cubicBezTo>
                        <a:pt x="593463" y="2119"/>
                        <a:pt x="640080" y="-6846"/>
                        <a:pt x="702833" y="32599"/>
                      </a:cubicBezTo>
                      <a:cubicBezTo>
                        <a:pt x="765586" y="72044"/>
                        <a:pt x="855831" y="184999"/>
                        <a:pt x="914400" y="236994"/>
                      </a:cubicBezTo>
                      <a:cubicBezTo>
                        <a:pt x="972969" y="288989"/>
                        <a:pt x="1018390" y="329031"/>
                        <a:pt x="1054249" y="344570"/>
                      </a:cubicBezTo>
                      <a:cubicBezTo>
                        <a:pt x="1090108" y="360109"/>
                        <a:pt x="1094890" y="351144"/>
                        <a:pt x="1129553" y="330227"/>
                      </a:cubicBezTo>
                      <a:cubicBezTo>
                        <a:pt x="1164216" y="309310"/>
                        <a:pt x="1218602" y="225041"/>
                        <a:pt x="1262230" y="219065"/>
                      </a:cubicBezTo>
                      <a:cubicBezTo>
                        <a:pt x="1305858" y="213089"/>
                        <a:pt x="1391322" y="294368"/>
                        <a:pt x="1391322" y="294368"/>
                      </a:cubicBezTo>
                      <a:lnTo>
                        <a:pt x="1391322" y="294368"/>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TextBox 31"/>
                <p:cNvSpPr txBox="1"/>
                <p:nvPr/>
              </p:nvSpPr>
              <p:spPr>
                <a:xfrm>
                  <a:off x="4408721" y="3458843"/>
                  <a:ext cx="1397864" cy="369332"/>
                </a:xfrm>
                <a:prstGeom prst="rect">
                  <a:avLst/>
                </a:prstGeom>
                <a:noFill/>
              </p:spPr>
              <p:txBody>
                <a:bodyPr wrap="square" rtlCol="0">
                  <a:spAutoFit/>
                </a:bodyPr>
                <a:lstStyle/>
                <a:p>
                  <a:pPr algn="ctr"/>
                  <a:r>
                    <a:rPr lang="en-US" sz="900" dirty="0">
                      <a:solidFill>
                        <a:schemeClr val="bg1"/>
                      </a:solidFill>
                    </a:rPr>
                    <a:t>% Processed</a:t>
                  </a:r>
                </a:p>
                <a:p>
                  <a:pPr algn="ctr"/>
                  <a:r>
                    <a:rPr lang="en-US" sz="900" dirty="0">
                      <a:solidFill>
                        <a:schemeClr val="bg1"/>
                      </a:solidFill>
                    </a:rPr>
                    <a:t>w/in Tolerance</a:t>
                  </a:r>
                </a:p>
              </p:txBody>
            </p:sp>
            <p:sp>
              <p:nvSpPr>
                <p:cNvPr id="33" name="TextBox 32"/>
                <p:cNvSpPr txBox="1"/>
                <p:nvPr/>
              </p:nvSpPr>
              <p:spPr>
                <a:xfrm>
                  <a:off x="5965595" y="3456432"/>
                  <a:ext cx="1197651" cy="215444"/>
                </a:xfrm>
                <a:prstGeom prst="rect">
                  <a:avLst/>
                </a:prstGeom>
                <a:noFill/>
              </p:spPr>
              <p:txBody>
                <a:bodyPr wrap="square" rtlCol="0">
                  <a:spAutoFit/>
                </a:bodyPr>
                <a:lstStyle/>
                <a:p>
                  <a:pPr algn="ctr"/>
                  <a:r>
                    <a:rPr lang="en-US" sz="800" dirty="0">
                      <a:solidFill>
                        <a:schemeClr val="bg1"/>
                      </a:solidFill>
                    </a:rPr>
                    <a:t>Time into Scenario</a:t>
                  </a:r>
                </a:p>
              </p:txBody>
            </p:sp>
            <p:sp>
              <p:nvSpPr>
                <p:cNvPr id="34" name="TextBox 33"/>
                <p:cNvSpPr txBox="1"/>
                <p:nvPr/>
              </p:nvSpPr>
              <p:spPr>
                <a:xfrm rot="16200000">
                  <a:off x="5275239" y="3157626"/>
                  <a:ext cx="878799" cy="215444"/>
                </a:xfrm>
                <a:prstGeom prst="rect">
                  <a:avLst/>
                </a:prstGeom>
                <a:noFill/>
              </p:spPr>
              <p:txBody>
                <a:bodyPr wrap="square" rtlCol="0">
                  <a:spAutoFit/>
                </a:bodyPr>
                <a:lstStyle/>
                <a:p>
                  <a:pPr algn="ctr"/>
                  <a:r>
                    <a:rPr lang="en-US" sz="800" dirty="0">
                      <a:solidFill>
                        <a:schemeClr val="bg1"/>
                      </a:solidFill>
                    </a:rPr>
                    <a:t># of Events</a:t>
                  </a:r>
                </a:p>
              </p:txBody>
            </p:sp>
          </p:grpSp>
          <p:grpSp>
            <p:nvGrpSpPr>
              <p:cNvPr id="48" name="Group 47"/>
              <p:cNvGrpSpPr/>
              <p:nvPr/>
            </p:nvGrpSpPr>
            <p:grpSpPr>
              <a:xfrm>
                <a:off x="8350238" y="3997480"/>
                <a:ext cx="2910669" cy="1188122"/>
                <a:chOff x="4408721" y="2648454"/>
                <a:chExt cx="2910669" cy="1188122"/>
              </a:xfrm>
            </p:grpSpPr>
            <p:sp>
              <p:nvSpPr>
                <p:cNvPr id="49" name="Rectangle 48"/>
                <p:cNvSpPr/>
                <p:nvPr/>
              </p:nvSpPr>
              <p:spPr bwMode="auto">
                <a:xfrm>
                  <a:off x="4721233" y="2697932"/>
                  <a:ext cx="2598157" cy="1138644"/>
                </a:xfrm>
                <a:prstGeom prst="rect">
                  <a:avLst/>
                </a:prstGeom>
                <a:solidFill>
                  <a:schemeClr val="tx1">
                    <a:lumMod val="75000"/>
                    <a:lumOff val="2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TextBox 49"/>
                <p:cNvSpPr txBox="1"/>
                <p:nvPr/>
              </p:nvSpPr>
              <p:spPr>
                <a:xfrm>
                  <a:off x="4715482" y="2648454"/>
                  <a:ext cx="2371238" cy="307777"/>
                </a:xfrm>
                <a:prstGeom prst="rect">
                  <a:avLst/>
                </a:prstGeom>
                <a:noFill/>
              </p:spPr>
              <p:txBody>
                <a:bodyPr wrap="square" rtlCol="0">
                  <a:spAutoFit/>
                </a:bodyPr>
                <a:lstStyle/>
                <a:p>
                  <a:r>
                    <a:rPr lang="en-US" sz="1400" dirty="0">
                      <a:solidFill>
                        <a:schemeClr val="bg1"/>
                      </a:solidFill>
                    </a:rPr>
                    <a:t>Countermeasure Events </a:t>
                  </a:r>
                </a:p>
              </p:txBody>
            </p:sp>
            <p:grpSp>
              <p:nvGrpSpPr>
                <p:cNvPr id="53" name="Group 52"/>
                <p:cNvGrpSpPr/>
                <p:nvPr/>
              </p:nvGrpSpPr>
              <p:grpSpPr>
                <a:xfrm>
                  <a:off x="5762071" y="3018188"/>
                  <a:ext cx="1417809" cy="490087"/>
                  <a:chOff x="5802328" y="2966429"/>
                  <a:chExt cx="1417809" cy="490087"/>
                </a:xfrm>
              </p:grpSpPr>
              <p:cxnSp>
                <p:nvCxnSpPr>
                  <p:cNvPr id="58" name="Straight Arrow Connector 57"/>
                  <p:cNvCxnSpPr/>
                  <p:nvPr/>
                </p:nvCxnSpPr>
                <p:spPr bwMode="auto">
                  <a:xfrm flipV="1">
                    <a:off x="5864486" y="2966429"/>
                    <a:ext cx="2113" cy="490087"/>
                  </a:xfrm>
                  <a:prstGeom prst="straightConnector1">
                    <a:avLst/>
                  </a:prstGeom>
                  <a:solidFill>
                    <a:schemeClr val="accent1"/>
                  </a:solidFill>
                  <a:ln w="9525" cap="flat" cmpd="sng" algn="ctr">
                    <a:solidFill>
                      <a:schemeClr val="bg1">
                        <a:lumMod val="75000"/>
                      </a:schemeClr>
                    </a:solidFill>
                    <a:prstDash val="solid"/>
                    <a:miter lim="800000"/>
                    <a:headEnd type="none" w="med" len="med"/>
                    <a:tailEnd type="none"/>
                  </a:ln>
                  <a:effectLst/>
                </p:spPr>
              </p:cxnSp>
              <p:cxnSp>
                <p:nvCxnSpPr>
                  <p:cNvPr id="59" name="Straight Arrow Connector 58"/>
                  <p:cNvCxnSpPr/>
                  <p:nvPr/>
                </p:nvCxnSpPr>
                <p:spPr bwMode="auto">
                  <a:xfrm>
                    <a:off x="5802328" y="3429000"/>
                    <a:ext cx="1417809" cy="1"/>
                  </a:xfrm>
                  <a:prstGeom prst="straightConnector1">
                    <a:avLst/>
                  </a:prstGeom>
                  <a:solidFill>
                    <a:schemeClr val="accent1"/>
                  </a:solidFill>
                  <a:ln w="9525" cap="flat" cmpd="sng" algn="ctr">
                    <a:solidFill>
                      <a:schemeClr val="bg1">
                        <a:lumMod val="75000"/>
                      </a:schemeClr>
                    </a:solidFill>
                    <a:prstDash val="solid"/>
                    <a:miter lim="800000"/>
                    <a:headEnd type="none" w="med" len="med"/>
                    <a:tailEnd type="none"/>
                  </a:ln>
                  <a:effectLst/>
                </p:spPr>
              </p:cxnSp>
            </p:grpSp>
            <p:sp>
              <p:nvSpPr>
                <p:cNvPr id="54" name="Freeform 53"/>
                <p:cNvSpPr/>
                <p:nvPr/>
              </p:nvSpPr>
              <p:spPr bwMode="auto">
                <a:xfrm>
                  <a:off x="5833639" y="3236877"/>
                  <a:ext cx="1346241" cy="240313"/>
                </a:xfrm>
                <a:custGeom>
                  <a:avLst/>
                  <a:gdLst>
                    <a:gd name="connsiteX0" fmla="*/ 0 w 1391322"/>
                    <a:gd name="connsiteY0" fmla="*/ 423460 h 423460"/>
                    <a:gd name="connsiteX1" fmla="*/ 147021 w 1391322"/>
                    <a:gd name="connsiteY1" fmla="*/ 348156 h 423460"/>
                    <a:gd name="connsiteX2" fmla="*/ 225910 w 1391322"/>
                    <a:gd name="connsiteY2" fmla="*/ 244166 h 423460"/>
                    <a:gd name="connsiteX3" fmla="*/ 286870 w 1391322"/>
                    <a:gd name="connsiteY3" fmla="*/ 107902 h 423460"/>
                    <a:gd name="connsiteX4" fmla="*/ 369346 w 1391322"/>
                    <a:gd name="connsiteY4" fmla="*/ 21841 h 423460"/>
                    <a:gd name="connsiteX5" fmla="*/ 537882 w 1391322"/>
                    <a:gd name="connsiteY5" fmla="*/ 326 h 423460"/>
                    <a:gd name="connsiteX6" fmla="*/ 702833 w 1391322"/>
                    <a:gd name="connsiteY6" fmla="*/ 32599 h 423460"/>
                    <a:gd name="connsiteX7" fmla="*/ 914400 w 1391322"/>
                    <a:gd name="connsiteY7" fmla="*/ 236994 h 423460"/>
                    <a:gd name="connsiteX8" fmla="*/ 1054249 w 1391322"/>
                    <a:gd name="connsiteY8" fmla="*/ 344570 h 423460"/>
                    <a:gd name="connsiteX9" fmla="*/ 1129553 w 1391322"/>
                    <a:gd name="connsiteY9" fmla="*/ 330227 h 423460"/>
                    <a:gd name="connsiteX10" fmla="*/ 1262230 w 1391322"/>
                    <a:gd name="connsiteY10" fmla="*/ 219065 h 423460"/>
                    <a:gd name="connsiteX11" fmla="*/ 1391322 w 1391322"/>
                    <a:gd name="connsiteY11" fmla="*/ 294368 h 423460"/>
                    <a:gd name="connsiteX12" fmla="*/ 1391322 w 1391322"/>
                    <a:gd name="connsiteY12" fmla="*/ 294368 h 42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322" h="423460">
                      <a:moveTo>
                        <a:pt x="0" y="423460"/>
                      </a:moveTo>
                      <a:cubicBezTo>
                        <a:pt x="54684" y="400749"/>
                        <a:pt x="109369" y="378038"/>
                        <a:pt x="147021" y="348156"/>
                      </a:cubicBezTo>
                      <a:cubicBezTo>
                        <a:pt x="184673" y="318274"/>
                        <a:pt x="202602" y="284208"/>
                        <a:pt x="225910" y="244166"/>
                      </a:cubicBezTo>
                      <a:cubicBezTo>
                        <a:pt x="249218" y="204124"/>
                        <a:pt x="262964" y="144956"/>
                        <a:pt x="286870" y="107902"/>
                      </a:cubicBezTo>
                      <a:cubicBezTo>
                        <a:pt x="310776" y="70848"/>
                        <a:pt x="327511" y="39770"/>
                        <a:pt x="369346" y="21841"/>
                      </a:cubicBezTo>
                      <a:cubicBezTo>
                        <a:pt x="411181" y="3912"/>
                        <a:pt x="482301" y="-1467"/>
                        <a:pt x="537882" y="326"/>
                      </a:cubicBezTo>
                      <a:cubicBezTo>
                        <a:pt x="593463" y="2119"/>
                        <a:pt x="640080" y="-6846"/>
                        <a:pt x="702833" y="32599"/>
                      </a:cubicBezTo>
                      <a:cubicBezTo>
                        <a:pt x="765586" y="72044"/>
                        <a:pt x="855831" y="184999"/>
                        <a:pt x="914400" y="236994"/>
                      </a:cubicBezTo>
                      <a:cubicBezTo>
                        <a:pt x="972969" y="288989"/>
                        <a:pt x="1018390" y="329031"/>
                        <a:pt x="1054249" y="344570"/>
                      </a:cubicBezTo>
                      <a:cubicBezTo>
                        <a:pt x="1090108" y="360109"/>
                        <a:pt x="1094890" y="351144"/>
                        <a:pt x="1129553" y="330227"/>
                      </a:cubicBezTo>
                      <a:cubicBezTo>
                        <a:pt x="1164216" y="309310"/>
                        <a:pt x="1218602" y="225041"/>
                        <a:pt x="1262230" y="219065"/>
                      </a:cubicBezTo>
                      <a:cubicBezTo>
                        <a:pt x="1305858" y="213089"/>
                        <a:pt x="1391322" y="294368"/>
                        <a:pt x="1391322" y="294368"/>
                      </a:cubicBezTo>
                      <a:lnTo>
                        <a:pt x="1391322" y="294368"/>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TextBox 54"/>
                <p:cNvSpPr txBox="1"/>
                <p:nvPr/>
              </p:nvSpPr>
              <p:spPr>
                <a:xfrm>
                  <a:off x="4408721" y="3458843"/>
                  <a:ext cx="1397864" cy="369332"/>
                </a:xfrm>
                <a:prstGeom prst="rect">
                  <a:avLst/>
                </a:prstGeom>
                <a:noFill/>
              </p:spPr>
              <p:txBody>
                <a:bodyPr wrap="square" rtlCol="0">
                  <a:spAutoFit/>
                </a:bodyPr>
                <a:lstStyle/>
                <a:p>
                  <a:pPr algn="ctr"/>
                  <a:r>
                    <a:rPr lang="en-US" sz="900" dirty="0">
                      <a:solidFill>
                        <a:schemeClr val="bg1"/>
                      </a:solidFill>
                    </a:rPr>
                    <a:t>% Processed</a:t>
                  </a:r>
                </a:p>
                <a:p>
                  <a:pPr algn="ctr"/>
                  <a:r>
                    <a:rPr lang="en-US" sz="900" dirty="0">
                      <a:solidFill>
                        <a:schemeClr val="bg1"/>
                      </a:solidFill>
                    </a:rPr>
                    <a:t>w/in Tolerance</a:t>
                  </a:r>
                </a:p>
              </p:txBody>
            </p:sp>
            <p:sp>
              <p:nvSpPr>
                <p:cNvPr id="56" name="TextBox 55"/>
                <p:cNvSpPr txBox="1"/>
                <p:nvPr/>
              </p:nvSpPr>
              <p:spPr>
                <a:xfrm>
                  <a:off x="5965595" y="3447288"/>
                  <a:ext cx="1197651" cy="215444"/>
                </a:xfrm>
                <a:prstGeom prst="rect">
                  <a:avLst/>
                </a:prstGeom>
                <a:noFill/>
              </p:spPr>
              <p:txBody>
                <a:bodyPr wrap="square" rtlCol="0">
                  <a:spAutoFit/>
                </a:bodyPr>
                <a:lstStyle/>
                <a:p>
                  <a:pPr algn="ctr"/>
                  <a:r>
                    <a:rPr lang="en-US" sz="800" dirty="0">
                      <a:solidFill>
                        <a:schemeClr val="bg1"/>
                      </a:solidFill>
                    </a:rPr>
                    <a:t>Time into Scenario</a:t>
                  </a:r>
                </a:p>
              </p:txBody>
            </p:sp>
            <p:sp>
              <p:nvSpPr>
                <p:cNvPr id="57" name="TextBox 56"/>
                <p:cNvSpPr txBox="1"/>
                <p:nvPr/>
              </p:nvSpPr>
              <p:spPr>
                <a:xfrm rot="16200000">
                  <a:off x="5275239" y="3157626"/>
                  <a:ext cx="878799" cy="215444"/>
                </a:xfrm>
                <a:prstGeom prst="rect">
                  <a:avLst/>
                </a:prstGeom>
                <a:noFill/>
              </p:spPr>
              <p:txBody>
                <a:bodyPr wrap="square" rtlCol="0">
                  <a:spAutoFit/>
                </a:bodyPr>
                <a:lstStyle/>
                <a:p>
                  <a:pPr algn="ctr"/>
                  <a:r>
                    <a:rPr lang="en-US" sz="800" dirty="0">
                      <a:solidFill>
                        <a:schemeClr val="bg1"/>
                      </a:solidFill>
                    </a:rPr>
                    <a:t># of Events</a:t>
                  </a:r>
                </a:p>
              </p:txBody>
            </p:sp>
          </p:grpSp>
          <p:grpSp>
            <p:nvGrpSpPr>
              <p:cNvPr id="76" name="Group 75"/>
              <p:cNvGrpSpPr/>
              <p:nvPr/>
            </p:nvGrpSpPr>
            <p:grpSpPr>
              <a:xfrm>
                <a:off x="9961154" y="2089774"/>
                <a:ext cx="1702331" cy="914400"/>
                <a:chOff x="5147204" y="2910509"/>
                <a:chExt cx="1702331" cy="914400"/>
              </a:xfrm>
            </p:grpSpPr>
            <p:sp>
              <p:nvSpPr>
                <p:cNvPr id="77" name="Rectangle 76"/>
                <p:cNvSpPr/>
                <p:nvPr/>
              </p:nvSpPr>
              <p:spPr bwMode="auto">
                <a:xfrm>
                  <a:off x="5178434" y="2910509"/>
                  <a:ext cx="1671101" cy="914400"/>
                </a:xfrm>
                <a:prstGeom prst="rect">
                  <a:avLst/>
                </a:prstGeom>
                <a:solidFill>
                  <a:schemeClr val="tx1">
                    <a:lumMod val="75000"/>
                    <a:lumOff val="2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8" name="TextBox 77"/>
                <p:cNvSpPr txBox="1"/>
                <p:nvPr/>
              </p:nvSpPr>
              <p:spPr>
                <a:xfrm>
                  <a:off x="5147204" y="2921797"/>
                  <a:ext cx="1702331" cy="276999"/>
                </a:xfrm>
                <a:prstGeom prst="rect">
                  <a:avLst/>
                </a:prstGeom>
                <a:noFill/>
              </p:spPr>
              <p:txBody>
                <a:bodyPr wrap="square" rtlCol="0">
                  <a:spAutoFit/>
                </a:bodyPr>
                <a:lstStyle/>
                <a:p>
                  <a:r>
                    <a:rPr lang="en-US" sz="1200">
                      <a:solidFill>
                        <a:schemeClr val="bg1"/>
                      </a:solidFill>
                    </a:rPr>
                    <a:t>Flyout</a:t>
                  </a:r>
                  <a:r>
                    <a:rPr lang="en-US" sz="1200" dirty="0">
                      <a:solidFill>
                        <a:schemeClr val="bg1"/>
                      </a:solidFill>
                    </a:rPr>
                    <a:t> Data Delivery</a:t>
                  </a:r>
                </a:p>
              </p:txBody>
            </p:sp>
            <p:cxnSp>
              <p:nvCxnSpPr>
                <p:cNvPr id="85" name="Straight Arrow Connector 84"/>
                <p:cNvCxnSpPr/>
                <p:nvPr/>
              </p:nvCxnSpPr>
              <p:spPr bwMode="auto">
                <a:xfrm>
                  <a:off x="5259151" y="3617919"/>
                  <a:ext cx="1417809" cy="1"/>
                </a:xfrm>
                <a:prstGeom prst="straightConnector1">
                  <a:avLst/>
                </a:prstGeom>
                <a:solidFill>
                  <a:schemeClr val="accent1"/>
                </a:solidFill>
                <a:ln w="9525" cap="flat" cmpd="sng" algn="ctr">
                  <a:solidFill>
                    <a:schemeClr val="bg1">
                      <a:lumMod val="75000"/>
                    </a:schemeClr>
                  </a:solidFill>
                  <a:prstDash val="solid"/>
                  <a:miter lim="800000"/>
                  <a:headEnd type="none" w="med" len="med"/>
                  <a:tailEnd type="none"/>
                </a:ln>
                <a:effectLst/>
              </p:spPr>
            </p:cxnSp>
            <p:sp>
              <p:nvSpPr>
                <p:cNvPr id="82" name="TextBox 81"/>
                <p:cNvSpPr txBox="1"/>
                <p:nvPr/>
              </p:nvSpPr>
              <p:spPr>
                <a:xfrm>
                  <a:off x="5407811" y="3584448"/>
                  <a:ext cx="1197651" cy="215444"/>
                </a:xfrm>
                <a:prstGeom prst="rect">
                  <a:avLst/>
                </a:prstGeom>
                <a:noFill/>
              </p:spPr>
              <p:txBody>
                <a:bodyPr wrap="square" rtlCol="0">
                  <a:spAutoFit/>
                </a:bodyPr>
                <a:lstStyle/>
                <a:p>
                  <a:pPr algn="ctr"/>
                  <a:r>
                    <a:rPr lang="en-US" sz="800" dirty="0">
                      <a:solidFill>
                        <a:schemeClr val="bg1"/>
                      </a:solidFill>
                    </a:rPr>
                    <a:t>Time into Scenario</a:t>
                  </a:r>
                </a:p>
              </p:txBody>
            </p:sp>
          </p:grpSp>
        </p:grpSp>
        <p:sp>
          <p:nvSpPr>
            <p:cNvPr id="75" name="Block Arc 74"/>
            <p:cNvSpPr>
              <a:spLocks noChangeAspect="1"/>
            </p:cNvSpPr>
            <p:nvPr/>
          </p:nvSpPr>
          <p:spPr bwMode="auto">
            <a:xfrm rot="8570875">
              <a:off x="8876114" y="4386098"/>
              <a:ext cx="345057" cy="347472"/>
            </a:xfrm>
            <a:prstGeom prst="blockArc">
              <a:avLst>
                <a:gd name="adj1" fmla="val 7739472"/>
                <a:gd name="adj2" fmla="val 7496482"/>
                <a:gd name="adj3" fmla="val 24182"/>
              </a:avLst>
            </a:prstGeom>
            <a:solidFill>
              <a:srgbClr val="00B0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7" name="Rectangle 86"/>
            <p:cNvSpPr/>
            <p:nvPr/>
          </p:nvSpPr>
          <p:spPr bwMode="auto">
            <a:xfrm>
              <a:off x="10073101" y="2630166"/>
              <a:ext cx="1417320" cy="148730"/>
            </a:xfrm>
            <a:prstGeom prst="rect">
              <a:avLst/>
            </a:prstGeom>
            <a:gradFill>
              <a:gsLst>
                <a:gs pos="46000">
                  <a:srgbClr val="C04E00"/>
                </a:gs>
                <a:gs pos="41000">
                  <a:srgbClr val="FFFF00"/>
                </a:gs>
                <a:gs pos="51000">
                  <a:srgbClr val="00B050"/>
                </a:gs>
                <a:gs pos="37000">
                  <a:srgbClr val="00B050"/>
                </a:gs>
              </a:gsLst>
              <a:path path="circle">
                <a:fillToRect l="100000" t="100000"/>
              </a:path>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41" name="Rectangle 40"/>
          <p:cNvSpPr/>
          <p:nvPr/>
        </p:nvSpPr>
        <p:spPr>
          <a:xfrm>
            <a:off x="-533400" y="5919110"/>
            <a:ext cx="12435720" cy="461665"/>
          </a:xfrm>
          <a:prstGeom prst="rect">
            <a:avLst/>
          </a:prstGeom>
        </p:spPr>
        <p:txBody>
          <a:bodyPr wrap="square">
            <a:spAutoFit/>
          </a:bodyPr>
          <a:lstStyle/>
          <a:p>
            <a:pPr lvl="1" algn="ctr"/>
            <a:r>
              <a:rPr lang="en-US" sz="2400" i="1" dirty="0"/>
              <a:t>Focus is on application mapping, dynamic baselining, and code-level diagnostics</a:t>
            </a:r>
          </a:p>
        </p:txBody>
      </p:sp>
    </p:spTree>
    <p:extLst>
      <p:ext uri="{BB962C8B-B14F-4D97-AF65-F5344CB8AC3E}">
        <p14:creationId xmlns:p14="http://schemas.microsoft.com/office/powerpoint/2010/main" val="32022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left)">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nodeType="clickEffect">
                                  <p:stCondLst>
                                    <p:cond delay="0"/>
                                  </p:stCondLst>
                                  <p:childTnLst>
                                    <p:animEffect transition="out" filter="wipe(left)">
                                      <p:cBhvr>
                                        <p:cTn id="19" dur="500"/>
                                        <p:tgtEl>
                                          <p:spTgt spid="89"/>
                                        </p:tgtEl>
                                      </p:cBhvr>
                                    </p:animEffect>
                                    <p:set>
                                      <p:cBhvr>
                                        <p:cTn id="20" dur="1" fill="hold">
                                          <p:stCondLst>
                                            <p:cond delay="499"/>
                                          </p:stCondLst>
                                        </p:cTn>
                                        <p:tgtEl>
                                          <p:spTgt spid="89"/>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68E8870-17DE-45C4-A8DD-7644B2422933}" type="slidenum">
              <a:rPr lang="en-US" sz="1600" smtClean="0"/>
              <a:pPr>
                <a:defRPr/>
              </a:pPr>
              <a:t>4</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Forces of Change</a:t>
            </a:r>
          </a:p>
        </p:txBody>
      </p:sp>
    </p:spTree>
    <p:extLst>
      <p:ext uri="{BB962C8B-B14F-4D97-AF65-F5344CB8AC3E}">
        <p14:creationId xmlns:p14="http://schemas.microsoft.com/office/powerpoint/2010/main" val="2393978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125" y="1051868"/>
            <a:ext cx="2571383" cy="1547115"/>
          </a:xfrm>
          <a:prstGeom prst="rect">
            <a:avLst/>
          </a:prstGeom>
        </p:spPr>
      </p:pic>
      <p:sp>
        <p:nvSpPr>
          <p:cNvPr id="2" name="Title 1"/>
          <p:cNvSpPr>
            <a:spLocks noGrp="1"/>
          </p:cNvSpPr>
          <p:nvPr>
            <p:ph type="title"/>
          </p:nvPr>
        </p:nvSpPr>
        <p:spPr/>
        <p:txBody>
          <a:bodyPr/>
          <a:lstStyle/>
          <a:p>
            <a:r>
              <a:rPr lang="en-US" dirty="0"/>
              <a:t>Secure End User Practices</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2688" y="2638164"/>
            <a:ext cx="2360467" cy="1416280"/>
          </a:xfrm>
          <a:prstGeom prst="rect">
            <a:avLst/>
          </a:prstGeom>
        </p:spPr>
      </p:pic>
      <p:sp>
        <p:nvSpPr>
          <p:cNvPr id="11" name="Content Placeholder 2"/>
          <p:cNvSpPr txBox="1">
            <a:spLocks/>
          </p:cNvSpPr>
          <p:nvPr/>
        </p:nvSpPr>
        <p:spPr bwMode="auto">
          <a:xfrm>
            <a:off x="257175" y="2686050"/>
            <a:ext cx="5692963" cy="1281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None/>
            </a:pPr>
            <a:r>
              <a:rPr lang="en-US" sz="2400" dirty="0"/>
              <a:t>End-User Monitoring</a:t>
            </a:r>
          </a:p>
          <a:p>
            <a:r>
              <a:rPr lang="en-US" sz="2000" dirty="0"/>
              <a:t>Create better experiences where users engage</a:t>
            </a:r>
          </a:p>
          <a:p>
            <a:pPr marL="0" indent="0">
              <a:buNone/>
            </a:pPr>
            <a:r>
              <a:rPr lang="en-US" sz="2000" dirty="0"/>
              <a:t>      with your applications and data the most</a:t>
            </a:r>
            <a:endParaRPr lang="en-US" sz="2400" dirty="0"/>
          </a:p>
        </p:txBody>
      </p:sp>
      <p:sp>
        <p:nvSpPr>
          <p:cNvPr id="13" name="Rounded Rectangle 12"/>
          <p:cNvSpPr/>
          <p:nvPr/>
        </p:nvSpPr>
        <p:spPr bwMode="auto">
          <a:xfrm>
            <a:off x="5978137" y="1731737"/>
            <a:ext cx="4785075" cy="3296714"/>
          </a:xfrm>
          <a:prstGeom prst="roundRect">
            <a:avLst>
              <a:gd name="adj" fmla="val 6160"/>
            </a:avLst>
          </a:prstGeom>
          <a:blipFill rotWithShape="1">
            <a:blip r:embed="rId5" cstate="email">
              <a:extLst>
                <a:ext uri="{28A0092B-C50C-407E-A947-70E740481C1C}">
                  <a14:useLocalDpi xmlns:a14="http://schemas.microsoft.com/office/drawing/2010/main"/>
                </a:ext>
              </a:extLst>
            </a:blip>
            <a:stretch>
              <a:fillRect/>
            </a:stretch>
          </a:blip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Content Placeholder 2"/>
          <p:cNvSpPr>
            <a:spLocks noGrp="1"/>
          </p:cNvSpPr>
          <p:nvPr>
            <p:ph idx="1"/>
          </p:nvPr>
        </p:nvSpPr>
        <p:spPr>
          <a:xfrm>
            <a:off x="257175" y="1168849"/>
            <a:ext cx="5692963" cy="1255587"/>
          </a:xfrm>
        </p:spPr>
        <p:txBody>
          <a:bodyPr/>
          <a:lstStyle/>
          <a:p>
            <a:pPr marL="0" indent="0">
              <a:buNone/>
            </a:pPr>
            <a:r>
              <a:rPr lang="en-US" sz="2400" dirty="0">
                <a:latin typeface="Arial" charset="0"/>
                <a:ea typeface="Arial" charset="0"/>
                <a:cs typeface="Arial" charset="0"/>
              </a:rPr>
              <a:t>Application Performance Monitoring</a:t>
            </a:r>
          </a:p>
          <a:p>
            <a:r>
              <a:rPr lang="en-US" sz="2000" dirty="0">
                <a:latin typeface="Arial" charset="0"/>
                <a:ea typeface="Arial" charset="0"/>
                <a:cs typeface="Arial" charset="0"/>
              </a:rPr>
              <a:t>Reduce complexity and address problems quickly with proactive end-to-end performance monitoring </a:t>
            </a:r>
          </a:p>
        </p:txBody>
      </p:sp>
      <p:sp>
        <p:nvSpPr>
          <p:cNvPr id="3" name="Slide Number Placeholder 2"/>
          <p:cNvSpPr>
            <a:spLocks noGrp="1"/>
          </p:cNvSpPr>
          <p:nvPr>
            <p:ph type="sldNum" sz="quarter" idx="4"/>
          </p:nvPr>
        </p:nvSpPr>
        <p:spPr>
          <a:xfrm>
            <a:off x="11186294" y="6477001"/>
            <a:ext cx="514388" cy="337401"/>
          </a:xfrm>
        </p:spPr>
        <p:txBody>
          <a:bodyPr/>
          <a:lstStyle/>
          <a:p>
            <a:pPr>
              <a:defRPr/>
            </a:pPr>
            <a:fld id="{D68E8870-17DE-45C4-A8DD-7644B2422933}" type="slidenum">
              <a:rPr lang="en-US" smtClean="0">
                <a:solidFill>
                  <a:srgbClr val="000000"/>
                </a:solidFill>
              </a:rPr>
              <a:pPr>
                <a:defRPr/>
              </a:pPr>
              <a:t>40</a:t>
            </a:fld>
            <a:endParaRPr lang="en-US" dirty="0">
              <a:solidFill>
                <a:srgbClr val="000000"/>
              </a:solidFill>
            </a:endParaRPr>
          </a:p>
        </p:txBody>
      </p:sp>
      <p:sp>
        <p:nvSpPr>
          <p:cNvPr id="12" name="Rectangle 11"/>
          <p:cNvSpPr/>
          <p:nvPr/>
        </p:nvSpPr>
        <p:spPr>
          <a:xfrm>
            <a:off x="-500741" y="5919110"/>
            <a:ext cx="12535634" cy="461665"/>
          </a:xfrm>
          <a:prstGeom prst="rect">
            <a:avLst/>
          </a:prstGeom>
        </p:spPr>
        <p:txBody>
          <a:bodyPr wrap="square">
            <a:spAutoFit/>
          </a:bodyPr>
          <a:lstStyle/>
          <a:p>
            <a:pPr lvl="1" algn="ctr"/>
            <a:r>
              <a:rPr lang="en-US" sz="2400" i="1" dirty="0"/>
              <a:t>Ensure each command - tap, swipe, click, or switch action - is detected &amp; interpreted</a:t>
            </a:r>
          </a:p>
        </p:txBody>
      </p:sp>
    </p:spTree>
    <p:extLst>
      <p:ext uri="{BB962C8B-B14F-4D97-AF65-F5344CB8AC3E}">
        <p14:creationId xmlns:p14="http://schemas.microsoft.com/office/powerpoint/2010/main" val="4096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0125" y="1051868"/>
            <a:ext cx="2571383" cy="154711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52688" y="2638164"/>
            <a:ext cx="2360467" cy="1416280"/>
          </a:xfrm>
          <a:prstGeom prst="rect">
            <a:avLst/>
          </a:prstGeom>
        </p:spPr>
      </p:pic>
      <p:sp>
        <p:nvSpPr>
          <p:cNvPr id="2" name="Title 1"/>
          <p:cNvSpPr>
            <a:spLocks noGrp="1"/>
          </p:cNvSpPr>
          <p:nvPr>
            <p:ph type="title"/>
          </p:nvPr>
        </p:nvSpPr>
        <p:spPr/>
        <p:txBody>
          <a:bodyPr/>
          <a:lstStyle/>
          <a:p>
            <a:r>
              <a:rPr lang="en-US" dirty="0"/>
              <a:t>Secure Service Performance Practices</a:t>
            </a:r>
          </a:p>
        </p:txBody>
      </p:sp>
      <p:sp>
        <p:nvSpPr>
          <p:cNvPr id="3" name="Content Placeholder 2"/>
          <p:cNvSpPr>
            <a:spLocks noGrp="1"/>
          </p:cNvSpPr>
          <p:nvPr>
            <p:ph idx="1"/>
          </p:nvPr>
        </p:nvSpPr>
        <p:spPr>
          <a:xfrm>
            <a:off x="257175" y="4170602"/>
            <a:ext cx="5692963" cy="1294070"/>
          </a:xfrm>
        </p:spPr>
        <p:txBody>
          <a:bodyPr/>
          <a:lstStyle/>
          <a:p>
            <a:pPr marL="0" indent="0">
              <a:buNone/>
            </a:pPr>
            <a:r>
              <a:rPr lang="en-US" sz="2400" dirty="0"/>
              <a:t>Service Performance Monitoring</a:t>
            </a:r>
          </a:p>
          <a:p>
            <a:r>
              <a:rPr lang="en-US" sz="2000" dirty="0"/>
              <a:t>See the real-time impact of application performance and scenario construction has on demand patterns </a:t>
            </a:r>
          </a:p>
        </p:txBody>
      </p:sp>
      <p:sp>
        <p:nvSpPr>
          <p:cNvPr id="16" name="Content Placeholder 2"/>
          <p:cNvSpPr txBox="1">
            <a:spLocks/>
          </p:cNvSpPr>
          <p:nvPr/>
        </p:nvSpPr>
        <p:spPr bwMode="auto">
          <a:xfrm>
            <a:off x="257175" y="2686050"/>
            <a:ext cx="5692963" cy="1281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itchFamily="2" charset="2"/>
              <a:buNone/>
            </a:pPr>
            <a:r>
              <a:rPr lang="en-US" sz="2400" dirty="0"/>
              <a:t>End-User Monitoring</a:t>
            </a:r>
          </a:p>
          <a:p>
            <a:r>
              <a:rPr lang="en-US" sz="2000" dirty="0"/>
              <a:t>Create better experiences where users engage</a:t>
            </a:r>
          </a:p>
          <a:p>
            <a:pPr marL="0" indent="0">
              <a:buNone/>
            </a:pPr>
            <a:r>
              <a:rPr lang="en-US" sz="2000" dirty="0"/>
              <a:t>      with your applications and data the most</a:t>
            </a:r>
            <a:endParaRPr lang="en-US" sz="2400" dirty="0"/>
          </a:p>
        </p:txBody>
      </p:sp>
      <p:sp>
        <p:nvSpPr>
          <p:cNvPr id="17" name="Content Placeholder 2"/>
          <p:cNvSpPr txBox="1">
            <a:spLocks/>
          </p:cNvSpPr>
          <p:nvPr/>
        </p:nvSpPr>
        <p:spPr bwMode="auto">
          <a:xfrm>
            <a:off x="257175" y="1168849"/>
            <a:ext cx="5692963" cy="125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SzPct val="75000"/>
              <a:buFont typeface="Wingdings" pitchFamily="2" charset="2"/>
              <a:buChar char="n"/>
              <a:defRPr sz="2800">
                <a:solidFill>
                  <a:schemeClr val="tx1"/>
                </a:solidFill>
                <a:latin typeface="Arial Narrow" pitchFamily="34" charset="0"/>
                <a:ea typeface="+mn-ea"/>
                <a:cs typeface="+mn-cs"/>
              </a:defRPr>
            </a:lvl1pPr>
            <a:lvl2pPr marL="742950" indent="-285750" algn="l" rtl="0" fontAlgn="base">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defRPr>
            </a:lvl2pPr>
            <a:lvl3pPr marL="1143000" indent="-228600" algn="l" rtl="0" fontAlgn="base">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1600200" indent="-228600" algn="l" rtl="0" fontAlgn="base">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057400" indent="-228600" algn="l" rtl="0" fontAlgn="base">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indent="0">
              <a:buFont typeface="Wingdings" pitchFamily="2" charset="2"/>
              <a:buNone/>
            </a:pPr>
            <a:r>
              <a:rPr lang="en-US" sz="2200" dirty="0">
                <a:latin typeface="Arial" charset="0"/>
                <a:ea typeface="Arial" charset="0"/>
                <a:cs typeface="Arial" charset="0"/>
              </a:rPr>
              <a:t>Application Performance Monitoring</a:t>
            </a:r>
          </a:p>
          <a:p>
            <a:r>
              <a:rPr lang="en-US" sz="2200" dirty="0">
                <a:latin typeface="Arial" charset="0"/>
                <a:ea typeface="Arial" charset="0"/>
                <a:cs typeface="Arial" charset="0"/>
              </a:rPr>
              <a:t>Reduce complexity and address problems quickly with proactive end-to-end performance monitoring</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32494" y="4180162"/>
            <a:ext cx="2633493" cy="1584485"/>
          </a:xfrm>
          <a:prstGeom prst="rect">
            <a:avLst/>
          </a:prstGeom>
        </p:spPr>
      </p:pic>
      <p:sp>
        <p:nvSpPr>
          <p:cNvPr id="11" name="Rounded Rectangle 10"/>
          <p:cNvSpPr/>
          <p:nvPr/>
        </p:nvSpPr>
        <p:spPr bwMode="auto">
          <a:xfrm>
            <a:off x="5978137" y="1731737"/>
            <a:ext cx="4785075" cy="3296714"/>
          </a:xfrm>
          <a:prstGeom prst="roundRect">
            <a:avLst>
              <a:gd name="adj" fmla="val 6160"/>
            </a:avLst>
          </a:prstGeom>
          <a:blipFill rotWithShape="1">
            <a:blip r:embed="rId6"/>
            <a:stretch>
              <a:fillRect/>
            </a:stretch>
          </a:blipFill>
          <a:ln w="9525" cap="flat" cmpd="sng" algn="ctr">
            <a:solidFill>
              <a:schemeClr val="bg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Slide Number Placeholder 4"/>
          <p:cNvSpPr>
            <a:spLocks noGrp="1"/>
          </p:cNvSpPr>
          <p:nvPr>
            <p:ph type="sldNum" sz="quarter" idx="4"/>
          </p:nvPr>
        </p:nvSpPr>
        <p:spPr>
          <a:xfrm>
            <a:off x="10959156" y="6490649"/>
            <a:ext cx="741528" cy="337401"/>
          </a:xfrm>
        </p:spPr>
        <p:txBody>
          <a:bodyPr/>
          <a:lstStyle/>
          <a:p>
            <a:pPr>
              <a:defRPr/>
            </a:pPr>
            <a:fld id="{D68E8870-17DE-45C4-A8DD-7644B2422933}" type="slidenum">
              <a:rPr lang="en-US" smtClean="0">
                <a:solidFill>
                  <a:srgbClr val="000000"/>
                </a:solidFill>
              </a:rPr>
              <a:pPr>
                <a:defRPr/>
              </a:pPr>
              <a:t>41</a:t>
            </a:fld>
            <a:endParaRPr lang="en-US" dirty="0">
              <a:solidFill>
                <a:srgbClr val="000000"/>
              </a:solidFill>
            </a:endParaRPr>
          </a:p>
        </p:txBody>
      </p:sp>
      <p:sp>
        <p:nvSpPr>
          <p:cNvPr id="18" name="Rectangle 17"/>
          <p:cNvSpPr/>
          <p:nvPr/>
        </p:nvSpPr>
        <p:spPr>
          <a:xfrm>
            <a:off x="-1" y="5505928"/>
            <a:ext cx="11750315" cy="830997"/>
          </a:xfrm>
          <a:prstGeom prst="rect">
            <a:avLst/>
          </a:prstGeom>
        </p:spPr>
        <p:txBody>
          <a:bodyPr wrap="square">
            <a:spAutoFit/>
          </a:bodyPr>
          <a:lstStyle/>
          <a:p>
            <a:pPr lvl="1" algn="ctr"/>
            <a:r>
              <a:rPr lang="en-US" sz="2400" i="1" dirty="0"/>
              <a:t>Connect application performance and service outcomes to drive</a:t>
            </a:r>
          </a:p>
          <a:p>
            <a:pPr lvl="1" algn="ctr"/>
            <a:r>
              <a:rPr lang="en-US" sz="2400" i="1" dirty="0"/>
              <a:t>real-time adjustments to drive scenario success and guide future asset allocation</a:t>
            </a:r>
          </a:p>
        </p:txBody>
      </p:sp>
    </p:spTree>
    <p:extLst>
      <p:ext uri="{BB962C8B-B14F-4D97-AF65-F5344CB8AC3E}">
        <p14:creationId xmlns:p14="http://schemas.microsoft.com/office/powerpoint/2010/main" val="104291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51900" y="6489701"/>
            <a:ext cx="2844800" cy="244475"/>
          </a:xfrm>
        </p:spPr>
        <p:txBody>
          <a:bodyPr/>
          <a:lstStyle/>
          <a:p>
            <a:pPr>
              <a:defRPr/>
            </a:pPr>
            <a:fld id="{D68E8870-17DE-45C4-A8DD-7644B2422933}" type="slidenum">
              <a:rPr lang="en-US" sz="1600" smtClean="0"/>
              <a:pPr>
                <a:defRPr/>
              </a:pPr>
              <a:t>42</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Connecting to the Edge</a:t>
            </a:r>
          </a:p>
        </p:txBody>
      </p:sp>
    </p:spTree>
    <p:extLst>
      <p:ext uri="{BB962C8B-B14F-4D97-AF65-F5344CB8AC3E}">
        <p14:creationId xmlns:p14="http://schemas.microsoft.com/office/powerpoint/2010/main" val="273474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15"/>
          <p:cNvSpPr>
            <a:spLocks noGrp="1" noChangeArrowheads="1"/>
          </p:cNvSpPr>
          <p:nvPr>
            <p:ph type="title"/>
          </p:nvPr>
        </p:nvSpPr>
        <p:spPr>
          <a:xfrm>
            <a:off x="12543" y="-35018"/>
            <a:ext cx="12189631" cy="975783"/>
          </a:xfrm>
        </p:spPr>
        <p:txBody>
          <a:bodyPr/>
          <a:lstStyle/>
          <a:p>
            <a:r>
              <a:rPr lang="en-US" sz="2400" dirty="0">
                <a:solidFill>
                  <a:schemeClr val="bg1"/>
                </a:solidFill>
              </a:rPr>
              <a:t>Breaking the Time Barrier</a:t>
            </a:r>
          </a:p>
        </p:txBody>
      </p:sp>
      <p:sp>
        <p:nvSpPr>
          <p:cNvPr id="101" name="Rectangle 100">
            <a:extLst>
              <a:ext uri="{FF2B5EF4-FFF2-40B4-BE49-F238E27FC236}">
                <a16:creationId xmlns:a16="http://schemas.microsoft.com/office/drawing/2014/main" id="{F015D119-1885-2B4F-8849-BC42AF242E00}"/>
              </a:ext>
            </a:extLst>
          </p:cNvPr>
          <p:cNvSpPr/>
          <p:nvPr/>
        </p:nvSpPr>
        <p:spPr>
          <a:xfrm>
            <a:off x="2407015" y="1836452"/>
            <a:ext cx="7812742" cy="3253259"/>
          </a:xfrm>
          <a:prstGeom prst="rect">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nvGrpSpPr>
          <p:cNvPr id="102" name="Group 101">
            <a:extLst>
              <a:ext uri="{FF2B5EF4-FFF2-40B4-BE49-F238E27FC236}">
                <a16:creationId xmlns:a16="http://schemas.microsoft.com/office/drawing/2014/main" id="{23749DF4-71B1-6A4D-9040-D4DDF97FC42E}"/>
              </a:ext>
            </a:extLst>
          </p:cNvPr>
          <p:cNvGrpSpPr/>
          <p:nvPr/>
        </p:nvGrpSpPr>
        <p:grpSpPr>
          <a:xfrm>
            <a:off x="2972374" y="3058605"/>
            <a:ext cx="6553556" cy="1835297"/>
            <a:chOff x="1130135" y="3112393"/>
            <a:chExt cx="6553556" cy="1835297"/>
          </a:xfrm>
        </p:grpSpPr>
        <p:pic>
          <p:nvPicPr>
            <p:cNvPr id="103" name="Picture 102">
              <a:extLst>
                <a:ext uri="{FF2B5EF4-FFF2-40B4-BE49-F238E27FC236}">
                  <a16:creationId xmlns:a16="http://schemas.microsoft.com/office/drawing/2014/main" id="{DBFD12C9-F1EF-0F42-84D8-A83BAD3729A3}"/>
                </a:ext>
              </a:extLst>
            </p:cNvPr>
            <p:cNvPicPr>
              <a:picLocks noChangeAspect="1"/>
            </p:cNvPicPr>
            <p:nvPr/>
          </p:nvPicPr>
          <p:blipFill rotWithShape="1">
            <a:blip r:embed="rId3"/>
            <a:srcRect r="69786"/>
            <a:stretch/>
          </p:blipFill>
          <p:spPr>
            <a:xfrm>
              <a:off x="1130135" y="3394884"/>
              <a:ext cx="2014508" cy="1485900"/>
            </a:xfrm>
            <a:prstGeom prst="rect">
              <a:avLst/>
            </a:prstGeom>
          </p:spPr>
        </p:pic>
        <p:pic>
          <p:nvPicPr>
            <p:cNvPr id="104" name="Picture 103">
              <a:extLst>
                <a:ext uri="{FF2B5EF4-FFF2-40B4-BE49-F238E27FC236}">
                  <a16:creationId xmlns:a16="http://schemas.microsoft.com/office/drawing/2014/main" id="{115348E1-6411-2A43-9202-3C85D4165D37}"/>
                </a:ext>
              </a:extLst>
            </p:cNvPr>
            <p:cNvPicPr>
              <a:picLocks noChangeAspect="1"/>
            </p:cNvPicPr>
            <p:nvPr/>
          </p:nvPicPr>
          <p:blipFill rotWithShape="1">
            <a:blip r:embed="rId3"/>
            <a:srcRect l="30325" r="53796"/>
            <a:stretch/>
          </p:blipFill>
          <p:spPr>
            <a:xfrm>
              <a:off x="3301401" y="3414324"/>
              <a:ext cx="1058726" cy="1485900"/>
            </a:xfrm>
            <a:prstGeom prst="rect">
              <a:avLst/>
            </a:prstGeom>
          </p:spPr>
        </p:pic>
        <p:grpSp>
          <p:nvGrpSpPr>
            <p:cNvPr id="105" name="Group 104">
              <a:extLst>
                <a:ext uri="{FF2B5EF4-FFF2-40B4-BE49-F238E27FC236}">
                  <a16:creationId xmlns:a16="http://schemas.microsoft.com/office/drawing/2014/main" id="{0C817886-8F99-EA4B-9CFD-3A4FD5092B24}"/>
                </a:ext>
              </a:extLst>
            </p:cNvPr>
            <p:cNvGrpSpPr/>
            <p:nvPr/>
          </p:nvGrpSpPr>
          <p:grpSpPr>
            <a:xfrm>
              <a:off x="2698597" y="3112393"/>
              <a:ext cx="880946" cy="1743854"/>
              <a:chOff x="2787805" y="3112393"/>
              <a:chExt cx="880946" cy="1743854"/>
            </a:xfrm>
          </p:grpSpPr>
          <p:grpSp>
            <p:nvGrpSpPr>
              <p:cNvPr id="127" name="Group 126">
                <a:extLst>
                  <a:ext uri="{FF2B5EF4-FFF2-40B4-BE49-F238E27FC236}">
                    <a16:creationId xmlns:a16="http://schemas.microsoft.com/office/drawing/2014/main" id="{4ADC5A46-5E0A-6E4D-931F-8BD00531CFAD}"/>
                  </a:ext>
                </a:extLst>
              </p:cNvPr>
              <p:cNvGrpSpPr/>
              <p:nvPr/>
            </p:nvGrpSpPr>
            <p:grpSpPr>
              <a:xfrm>
                <a:off x="2787805" y="3394884"/>
                <a:ext cx="334536" cy="1196166"/>
                <a:chOff x="2787805" y="3394884"/>
                <a:chExt cx="334536" cy="1196166"/>
              </a:xfrm>
            </p:grpSpPr>
            <p:sp>
              <p:nvSpPr>
                <p:cNvPr id="133" name="Triangle 132">
                  <a:extLst>
                    <a:ext uri="{FF2B5EF4-FFF2-40B4-BE49-F238E27FC236}">
                      <a16:creationId xmlns:a16="http://schemas.microsoft.com/office/drawing/2014/main" id="{F3056F3F-D47D-3742-91DD-6198BCF2E6F1}"/>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34" name="Triangle 133">
                  <a:extLst>
                    <a:ext uri="{FF2B5EF4-FFF2-40B4-BE49-F238E27FC236}">
                      <a16:creationId xmlns:a16="http://schemas.microsoft.com/office/drawing/2014/main" id="{5F61BD97-128F-314E-9FAB-471F37CCDDBA}"/>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grpSp>
            <p:nvGrpSpPr>
              <p:cNvPr id="128" name="Group 127">
                <a:extLst>
                  <a:ext uri="{FF2B5EF4-FFF2-40B4-BE49-F238E27FC236}">
                    <a16:creationId xmlns:a16="http://schemas.microsoft.com/office/drawing/2014/main" id="{6CF1C2FF-2458-5A43-97C0-BABB97EDF897}"/>
                  </a:ext>
                </a:extLst>
              </p:cNvPr>
              <p:cNvGrpSpPr/>
              <p:nvPr/>
            </p:nvGrpSpPr>
            <p:grpSpPr>
              <a:xfrm flipH="1">
                <a:off x="3319345" y="3112393"/>
                <a:ext cx="334536" cy="1196166"/>
                <a:chOff x="2787805" y="3394884"/>
                <a:chExt cx="334536" cy="1196166"/>
              </a:xfrm>
            </p:grpSpPr>
            <p:sp>
              <p:nvSpPr>
                <p:cNvPr id="131" name="Triangle 130">
                  <a:extLst>
                    <a:ext uri="{FF2B5EF4-FFF2-40B4-BE49-F238E27FC236}">
                      <a16:creationId xmlns:a16="http://schemas.microsoft.com/office/drawing/2014/main" id="{599B713D-EF2E-A244-9193-CED84E8E8DC8}"/>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32" name="Triangle 131">
                  <a:extLst>
                    <a:ext uri="{FF2B5EF4-FFF2-40B4-BE49-F238E27FC236}">
                      <a16:creationId xmlns:a16="http://schemas.microsoft.com/office/drawing/2014/main" id="{CBE9A512-490D-3C4A-83AA-FF49531A358C}"/>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29" name="Picture 128">
                <a:extLst>
                  <a:ext uri="{FF2B5EF4-FFF2-40B4-BE49-F238E27FC236}">
                    <a16:creationId xmlns:a16="http://schemas.microsoft.com/office/drawing/2014/main" id="{ED23E904-109A-6547-9284-D732F3CDE1D9}"/>
                  </a:ext>
                </a:extLst>
              </p:cNvPr>
              <p:cNvPicPr>
                <a:picLocks noChangeAspect="1"/>
              </p:cNvPicPr>
              <p:nvPr/>
            </p:nvPicPr>
            <p:blipFill rotWithShape="1">
              <a:blip r:embed="rId4"/>
              <a:srcRect b="28736"/>
              <a:stretch/>
            </p:blipFill>
            <p:spPr>
              <a:xfrm>
                <a:off x="3328040" y="4199631"/>
                <a:ext cx="330200" cy="461579"/>
              </a:xfrm>
              <a:prstGeom prst="rect">
                <a:avLst/>
              </a:prstGeom>
            </p:spPr>
          </p:pic>
          <p:sp>
            <p:nvSpPr>
              <p:cNvPr id="130" name="Rectangle 129">
                <a:extLst>
                  <a:ext uri="{FF2B5EF4-FFF2-40B4-BE49-F238E27FC236}">
                    <a16:creationId xmlns:a16="http://schemas.microsoft.com/office/drawing/2014/main" id="{9CD43133-670A-674D-9F1C-8B727832810C}"/>
                  </a:ext>
                </a:extLst>
              </p:cNvPr>
              <p:cNvSpPr/>
              <p:nvPr/>
            </p:nvSpPr>
            <p:spPr>
              <a:xfrm>
                <a:off x="3319345" y="4554316"/>
                <a:ext cx="349406" cy="301931"/>
              </a:xfrm>
              <a:prstGeom prst="rect">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06" name="Picture 105">
              <a:extLst>
                <a:ext uri="{FF2B5EF4-FFF2-40B4-BE49-F238E27FC236}">
                  <a16:creationId xmlns:a16="http://schemas.microsoft.com/office/drawing/2014/main" id="{891E6A16-C3DE-B546-97B9-9F878506C483}"/>
                </a:ext>
              </a:extLst>
            </p:cNvPr>
            <p:cNvPicPr>
              <a:picLocks noChangeAspect="1"/>
            </p:cNvPicPr>
            <p:nvPr/>
          </p:nvPicPr>
          <p:blipFill rotWithShape="1">
            <a:blip r:embed="rId3"/>
            <a:srcRect l="54279" r="30617"/>
            <a:stretch/>
          </p:blipFill>
          <p:spPr>
            <a:xfrm>
              <a:off x="4635442" y="3436760"/>
              <a:ext cx="1007080" cy="1485900"/>
            </a:xfrm>
            <a:prstGeom prst="rect">
              <a:avLst/>
            </a:prstGeom>
          </p:spPr>
        </p:pic>
        <p:grpSp>
          <p:nvGrpSpPr>
            <p:cNvPr id="107" name="Group 106">
              <a:extLst>
                <a:ext uri="{FF2B5EF4-FFF2-40B4-BE49-F238E27FC236}">
                  <a16:creationId xmlns:a16="http://schemas.microsoft.com/office/drawing/2014/main" id="{B728E21A-AF0C-5D4E-B421-5A24B82BE331}"/>
                </a:ext>
              </a:extLst>
            </p:cNvPr>
            <p:cNvGrpSpPr/>
            <p:nvPr/>
          </p:nvGrpSpPr>
          <p:grpSpPr>
            <a:xfrm>
              <a:off x="4040460" y="3134068"/>
              <a:ext cx="880946" cy="1743854"/>
              <a:chOff x="2787805" y="3112393"/>
              <a:chExt cx="880946" cy="1743854"/>
            </a:xfrm>
          </p:grpSpPr>
          <p:grpSp>
            <p:nvGrpSpPr>
              <p:cNvPr id="119" name="Group 118">
                <a:extLst>
                  <a:ext uri="{FF2B5EF4-FFF2-40B4-BE49-F238E27FC236}">
                    <a16:creationId xmlns:a16="http://schemas.microsoft.com/office/drawing/2014/main" id="{B5D4AAF5-81F7-074F-BA9F-A3C25B5CACB0}"/>
                  </a:ext>
                </a:extLst>
              </p:cNvPr>
              <p:cNvGrpSpPr/>
              <p:nvPr/>
            </p:nvGrpSpPr>
            <p:grpSpPr>
              <a:xfrm>
                <a:off x="2787805" y="3394884"/>
                <a:ext cx="334536" cy="1196166"/>
                <a:chOff x="2787805" y="3394884"/>
                <a:chExt cx="334536" cy="1196166"/>
              </a:xfrm>
            </p:grpSpPr>
            <p:sp>
              <p:nvSpPr>
                <p:cNvPr id="125" name="Triangle 124">
                  <a:extLst>
                    <a:ext uri="{FF2B5EF4-FFF2-40B4-BE49-F238E27FC236}">
                      <a16:creationId xmlns:a16="http://schemas.microsoft.com/office/drawing/2014/main" id="{88350C55-7B6E-7545-BC0E-4D5667714FE7}"/>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26" name="Triangle 125">
                  <a:extLst>
                    <a:ext uri="{FF2B5EF4-FFF2-40B4-BE49-F238E27FC236}">
                      <a16:creationId xmlns:a16="http://schemas.microsoft.com/office/drawing/2014/main" id="{2EF60430-B476-3A47-B0B3-82A751B5E9D9}"/>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grpSp>
            <p:nvGrpSpPr>
              <p:cNvPr id="120" name="Group 119">
                <a:extLst>
                  <a:ext uri="{FF2B5EF4-FFF2-40B4-BE49-F238E27FC236}">
                    <a16:creationId xmlns:a16="http://schemas.microsoft.com/office/drawing/2014/main" id="{2D3AA1B2-D27F-B048-8143-7F327A4683DF}"/>
                  </a:ext>
                </a:extLst>
              </p:cNvPr>
              <p:cNvGrpSpPr/>
              <p:nvPr/>
            </p:nvGrpSpPr>
            <p:grpSpPr>
              <a:xfrm flipH="1">
                <a:off x="3319345" y="3112393"/>
                <a:ext cx="334536" cy="1196166"/>
                <a:chOff x="2787805" y="3394884"/>
                <a:chExt cx="334536" cy="1196166"/>
              </a:xfrm>
            </p:grpSpPr>
            <p:sp>
              <p:nvSpPr>
                <p:cNvPr id="123" name="Triangle 122">
                  <a:extLst>
                    <a:ext uri="{FF2B5EF4-FFF2-40B4-BE49-F238E27FC236}">
                      <a16:creationId xmlns:a16="http://schemas.microsoft.com/office/drawing/2014/main" id="{58F88131-1CDE-B945-986A-67EECB61D40B}"/>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24" name="Triangle 123">
                  <a:extLst>
                    <a:ext uri="{FF2B5EF4-FFF2-40B4-BE49-F238E27FC236}">
                      <a16:creationId xmlns:a16="http://schemas.microsoft.com/office/drawing/2014/main" id="{65132451-A332-E64A-9621-A823FEF48514}"/>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21" name="Picture 120">
                <a:extLst>
                  <a:ext uri="{FF2B5EF4-FFF2-40B4-BE49-F238E27FC236}">
                    <a16:creationId xmlns:a16="http://schemas.microsoft.com/office/drawing/2014/main" id="{441F76B7-0538-1841-9627-7B4782789E16}"/>
                  </a:ext>
                </a:extLst>
              </p:cNvPr>
              <p:cNvPicPr>
                <a:picLocks noChangeAspect="1"/>
              </p:cNvPicPr>
              <p:nvPr/>
            </p:nvPicPr>
            <p:blipFill rotWithShape="1">
              <a:blip r:embed="rId4"/>
              <a:srcRect b="28736"/>
              <a:stretch/>
            </p:blipFill>
            <p:spPr>
              <a:xfrm>
                <a:off x="3320545" y="4199631"/>
                <a:ext cx="330200" cy="461579"/>
              </a:xfrm>
              <a:prstGeom prst="rect">
                <a:avLst/>
              </a:prstGeom>
            </p:spPr>
          </p:pic>
          <p:sp>
            <p:nvSpPr>
              <p:cNvPr id="122" name="Rectangle 121">
                <a:extLst>
                  <a:ext uri="{FF2B5EF4-FFF2-40B4-BE49-F238E27FC236}">
                    <a16:creationId xmlns:a16="http://schemas.microsoft.com/office/drawing/2014/main" id="{08D1324E-7E6C-514A-A175-34047F65DE18}"/>
                  </a:ext>
                </a:extLst>
              </p:cNvPr>
              <p:cNvSpPr/>
              <p:nvPr/>
            </p:nvSpPr>
            <p:spPr>
              <a:xfrm>
                <a:off x="3319345" y="4554316"/>
                <a:ext cx="349406" cy="301931"/>
              </a:xfrm>
              <a:prstGeom prst="rect">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08" name="Picture 107">
              <a:extLst>
                <a:ext uri="{FF2B5EF4-FFF2-40B4-BE49-F238E27FC236}">
                  <a16:creationId xmlns:a16="http://schemas.microsoft.com/office/drawing/2014/main" id="{5C790901-3F0C-A34A-AAD6-15F934344FD7}"/>
                </a:ext>
              </a:extLst>
            </p:cNvPr>
            <p:cNvPicPr>
              <a:picLocks noChangeAspect="1"/>
            </p:cNvPicPr>
            <p:nvPr/>
          </p:nvPicPr>
          <p:blipFill rotWithShape="1">
            <a:blip r:embed="rId3"/>
            <a:srcRect l="73185"/>
            <a:stretch/>
          </p:blipFill>
          <p:spPr>
            <a:xfrm>
              <a:off x="5895774" y="3461790"/>
              <a:ext cx="1787917" cy="1485900"/>
            </a:xfrm>
            <a:prstGeom prst="rect">
              <a:avLst/>
            </a:prstGeom>
          </p:spPr>
        </p:pic>
        <p:grpSp>
          <p:nvGrpSpPr>
            <p:cNvPr id="109" name="Group 108">
              <a:extLst>
                <a:ext uri="{FF2B5EF4-FFF2-40B4-BE49-F238E27FC236}">
                  <a16:creationId xmlns:a16="http://schemas.microsoft.com/office/drawing/2014/main" id="{5D05DFB9-3523-9248-B6B4-D4A9DB8AFA40}"/>
                </a:ext>
              </a:extLst>
            </p:cNvPr>
            <p:cNvGrpSpPr/>
            <p:nvPr/>
          </p:nvGrpSpPr>
          <p:grpSpPr>
            <a:xfrm>
              <a:off x="5319386" y="3156370"/>
              <a:ext cx="880946" cy="1743854"/>
              <a:chOff x="2787805" y="3112393"/>
              <a:chExt cx="880946" cy="1743854"/>
            </a:xfrm>
          </p:grpSpPr>
          <p:grpSp>
            <p:nvGrpSpPr>
              <p:cNvPr id="111" name="Group 110">
                <a:extLst>
                  <a:ext uri="{FF2B5EF4-FFF2-40B4-BE49-F238E27FC236}">
                    <a16:creationId xmlns:a16="http://schemas.microsoft.com/office/drawing/2014/main" id="{69BBB26B-45ED-324A-81B3-12A8086B803F}"/>
                  </a:ext>
                </a:extLst>
              </p:cNvPr>
              <p:cNvGrpSpPr/>
              <p:nvPr/>
            </p:nvGrpSpPr>
            <p:grpSpPr>
              <a:xfrm>
                <a:off x="2787805" y="3394884"/>
                <a:ext cx="334536" cy="1196166"/>
                <a:chOff x="2787805" y="3394884"/>
                <a:chExt cx="334536" cy="1196166"/>
              </a:xfrm>
            </p:grpSpPr>
            <p:sp>
              <p:nvSpPr>
                <p:cNvPr id="117" name="Triangle 116">
                  <a:extLst>
                    <a:ext uri="{FF2B5EF4-FFF2-40B4-BE49-F238E27FC236}">
                      <a16:creationId xmlns:a16="http://schemas.microsoft.com/office/drawing/2014/main" id="{1D988865-78F7-1342-8642-E2849BAAB230}"/>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18" name="Triangle 117">
                  <a:extLst>
                    <a:ext uri="{FF2B5EF4-FFF2-40B4-BE49-F238E27FC236}">
                      <a16:creationId xmlns:a16="http://schemas.microsoft.com/office/drawing/2014/main" id="{0FEF3992-947F-324F-9BEC-AE71C735E6BB}"/>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grpSp>
            <p:nvGrpSpPr>
              <p:cNvPr id="112" name="Group 111">
                <a:extLst>
                  <a:ext uri="{FF2B5EF4-FFF2-40B4-BE49-F238E27FC236}">
                    <a16:creationId xmlns:a16="http://schemas.microsoft.com/office/drawing/2014/main" id="{62D391F4-8BD1-6C46-BC7F-0CD067E984AA}"/>
                  </a:ext>
                </a:extLst>
              </p:cNvPr>
              <p:cNvGrpSpPr/>
              <p:nvPr/>
            </p:nvGrpSpPr>
            <p:grpSpPr>
              <a:xfrm flipH="1">
                <a:off x="3319345" y="3112393"/>
                <a:ext cx="334536" cy="1196166"/>
                <a:chOff x="2787805" y="3394884"/>
                <a:chExt cx="334536" cy="1196166"/>
              </a:xfrm>
            </p:grpSpPr>
            <p:sp>
              <p:nvSpPr>
                <p:cNvPr id="115" name="Triangle 114">
                  <a:extLst>
                    <a:ext uri="{FF2B5EF4-FFF2-40B4-BE49-F238E27FC236}">
                      <a16:creationId xmlns:a16="http://schemas.microsoft.com/office/drawing/2014/main" id="{D4C17B54-F62E-5B4E-96B4-649762117B4C}"/>
                    </a:ext>
                  </a:extLst>
                </p:cNvPr>
                <p:cNvSpPr/>
                <p:nvPr/>
              </p:nvSpPr>
              <p:spPr>
                <a:xfrm rot="16200000">
                  <a:off x="2630834" y="3551855"/>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sp>
              <p:nvSpPr>
                <p:cNvPr id="116" name="Triangle 115">
                  <a:extLst>
                    <a:ext uri="{FF2B5EF4-FFF2-40B4-BE49-F238E27FC236}">
                      <a16:creationId xmlns:a16="http://schemas.microsoft.com/office/drawing/2014/main" id="{6B09203D-C922-AC4D-A176-7FB6EEA0667D}"/>
                    </a:ext>
                  </a:extLst>
                </p:cNvPr>
                <p:cNvSpPr/>
                <p:nvPr/>
              </p:nvSpPr>
              <p:spPr>
                <a:xfrm rot="16200000">
                  <a:off x="2630834" y="4099543"/>
                  <a:ext cx="648478" cy="334536"/>
                </a:xfrm>
                <a:prstGeom prst="triangle">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13" name="Picture 112">
                <a:extLst>
                  <a:ext uri="{FF2B5EF4-FFF2-40B4-BE49-F238E27FC236}">
                    <a16:creationId xmlns:a16="http://schemas.microsoft.com/office/drawing/2014/main" id="{4975E631-D3DF-9A4A-93C9-B8E74FD8DA7D}"/>
                  </a:ext>
                </a:extLst>
              </p:cNvPr>
              <p:cNvPicPr>
                <a:picLocks noChangeAspect="1"/>
              </p:cNvPicPr>
              <p:nvPr/>
            </p:nvPicPr>
            <p:blipFill rotWithShape="1">
              <a:blip r:embed="rId4"/>
              <a:srcRect b="28736"/>
              <a:stretch/>
            </p:blipFill>
            <p:spPr>
              <a:xfrm>
                <a:off x="3328040" y="4199631"/>
                <a:ext cx="330200" cy="461579"/>
              </a:xfrm>
              <a:prstGeom prst="rect">
                <a:avLst/>
              </a:prstGeom>
            </p:spPr>
          </p:pic>
          <p:sp>
            <p:nvSpPr>
              <p:cNvPr id="114" name="Rectangle 113">
                <a:extLst>
                  <a:ext uri="{FF2B5EF4-FFF2-40B4-BE49-F238E27FC236}">
                    <a16:creationId xmlns:a16="http://schemas.microsoft.com/office/drawing/2014/main" id="{4745F434-7BEA-0049-B8F2-762E2C0A1FF2}"/>
                  </a:ext>
                </a:extLst>
              </p:cNvPr>
              <p:cNvSpPr/>
              <p:nvPr/>
            </p:nvSpPr>
            <p:spPr>
              <a:xfrm>
                <a:off x="3319345" y="4554316"/>
                <a:ext cx="349406" cy="301931"/>
              </a:xfrm>
              <a:prstGeom prst="rect">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sp>
          <p:nvSpPr>
            <p:cNvPr id="110" name="Rectangle 109">
              <a:extLst>
                <a:ext uri="{FF2B5EF4-FFF2-40B4-BE49-F238E27FC236}">
                  <a16:creationId xmlns:a16="http://schemas.microsoft.com/office/drawing/2014/main" id="{04C734EB-BE2C-934C-A457-2A78EB415AEB}"/>
                </a:ext>
              </a:extLst>
            </p:cNvPr>
            <p:cNvSpPr/>
            <p:nvPr/>
          </p:nvSpPr>
          <p:spPr>
            <a:xfrm>
              <a:off x="3025697" y="3403173"/>
              <a:ext cx="198266" cy="1492643"/>
            </a:xfrm>
            <a:prstGeom prst="rect">
              <a:avLst/>
            </a:prstGeom>
            <a:pattFill prst="pct5">
              <a:fgClr>
                <a:srgbClr val="005073">
                  <a:lumMod val="75000"/>
                </a:srgbClr>
              </a:fgClr>
              <a:bgClr>
                <a:srgbClr val="005073"/>
              </a:bgClr>
            </a:patt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282828">
                    <a:lumMod val="10000"/>
                    <a:lumOff val="90000"/>
                  </a:srgbClr>
                </a:solidFill>
                <a:effectLst/>
                <a:uLnTx/>
                <a:uFillTx/>
                <a:latin typeface="CiscoSansTT ExtraLight"/>
                <a:ea typeface="+mn-ea"/>
                <a:cs typeface="+mn-cs"/>
              </a:endParaRPr>
            </a:p>
          </p:txBody>
        </p:sp>
      </p:grpSp>
      <p:pic>
        <p:nvPicPr>
          <p:cNvPr id="135" name="Picture 134">
            <a:extLst>
              <a:ext uri="{FF2B5EF4-FFF2-40B4-BE49-F238E27FC236}">
                <a16:creationId xmlns:a16="http://schemas.microsoft.com/office/drawing/2014/main" id="{E654DFE7-067B-7649-921E-B8B6E796DFB9}"/>
              </a:ext>
            </a:extLst>
          </p:cNvPr>
          <p:cNvPicPr>
            <a:picLocks noChangeAspect="1"/>
          </p:cNvPicPr>
          <p:nvPr/>
        </p:nvPicPr>
        <p:blipFill>
          <a:blip r:embed="rId5"/>
          <a:stretch>
            <a:fillRect/>
          </a:stretch>
        </p:blipFill>
        <p:spPr>
          <a:xfrm>
            <a:off x="3200200" y="2309741"/>
            <a:ext cx="6165473" cy="765800"/>
          </a:xfrm>
          <a:prstGeom prst="rect">
            <a:avLst/>
          </a:prstGeom>
        </p:spPr>
      </p:pic>
      <p:pic>
        <p:nvPicPr>
          <p:cNvPr id="3" name="Picture 2">
            <a:extLst>
              <a:ext uri="{FF2B5EF4-FFF2-40B4-BE49-F238E27FC236}">
                <a16:creationId xmlns:a16="http://schemas.microsoft.com/office/drawing/2014/main" id="{975E14D3-9D60-704B-95D4-B342FCC27E6C}"/>
              </a:ext>
            </a:extLst>
          </p:cNvPr>
          <p:cNvPicPr>
            <a:picLocks noChangeAspect="1"/>
          </p:cNvPicPr>
          <p:nvPr/>
        </p:nvPicPr>
        <p:blipFill>
          <a:blip r:embed="rId6"/>
          <a:stretch>
            <a:fillRect/>
          </a:stretch>
        </p:blipFill>
        <p:spPr>
          <a:xfrm>
            <a:off x="2979636" y="2309741"/>
            <a:ext cx="6667500" cy="2590800"/>
          </a:xfrm>
          <a:prstGeom prst="rect">
            <a:avLst/>
          </a:prstGeom>
        </p:spPr>
      </p:pic>
      <p:sp>
        <p:nvSpPr>
          <p:cNvPr id="136" name="Rectangle 15">
            <a:extLst>
              <a:ext uri="{FF2B5EF4-FFF2-40B4-BE49-F238E27FC236}">
                <a16:creationId xmlns:a16="http://schemas.microsoft.com/office/drawing/2014/main" id="{DF1022C0-D664-F14D-B845-A7772ED7022D}"/>
              </a:ext>
            </a:extLst>
          </p:cNvPr>
          <p:cNvSpPr txBox="1">
            <a:spLocks noChangeArrowheads="1"/>
          </p:cNvSpPr>
          <p:nvPr/>
        </p:nvSpPr>
        <p:spPr bwMode="auto">
          <a:xfrm>
            <a:off x="390438" y="5437623"/>
            <a:ext cx="11142183"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1" algn="ctr"/>
            <a:r>
              <a:rPr lang="en-US" sz="2400" i="1" dirty="0">
                <a:solidFill>
                  <a:schemeClr val="tx1"/>
                </a:solidFill>
                <a:latin typeface="Tahoma" charset="0"/>
                <a:ea typeface="+mn-ea"/>
              </a:rPr>
              <a:t>Edge-to-Core Connection is key to the Battle Space and,</a:t>
            </a:r>
          </a:p>
          <a:p>
            <a:pPr lvl="1" algn="ctr"/>
            <a:r>
              <a:rPr lang="en-US" sz="2400" i="1" dirty="0">
                <a:solidFill>
                  <a:schemeClr val="tx1"/>
                </a:solidFill>
                <a:latin typeface="Tahoma" charset="0"/>
                <a:ea typeface="+mn-ea"/>
              </a:rPr>
              <a:t>therefore, the Training Space </a:t>
            </a:r>
          </a:p>
        </p:txBody>
      </p:sp>
      <p:sp>
        <p:nvSpPr>
          <p:cNvPr id="40" name="Slide Number Placeholder 1">
            <a:extLst>
              <a:ext uri="{FF2B5EF4-FFF2-40B4-BE49-F238E27FC236}">
                <a16:creationId xmlns:a16="http://schemas.microsoft.com/office/drawing/2014/main" id="{0CE2C7B0-1DB2-4040-A72B-36AC808F13F4}"/>
              </a:ext>
            </a:extLst>
          </p:cNvPr>
          <p:cNvSpPr txBox="1">
            <a:spLocks/>
          </p:cNvSpPr>
          <p:nvPr/>
        </p:nvSpPr>
        <p:spPr>
          <a:xfrm>
            <a:off x="8851900" y="6489701"/>
            <a:ext cx="2844800" cy="24447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43</a:t>
            </a:fld>
            <a:endParaRPr lang="en-US" sz="1600" dirty="0"/>
          </a:p>
        </p:txBody>
      </p:sp>
    </p:spTree>
    <p:extLst>
      <p:ext uri="{BB962C8B-B14F-4D97-AF65-F5344CB8AC3E}">
        <p14:creationId xmlns:p14="http://schemas.microsoft.com/office/powerpoint/2010/main" val="32859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500"/>
                                  </p:stCondLst>
                                  <p:childTnLst>
                                    <p:set>
                                      <p:cBhvr>
                                        <p:cTn id="6" dur="1" fill="hold">
                                          <p:stCondLst>
                                            <p:cond delay="0"/>
                                          </p:stCondLst>
                                        </p:cTn>
                                        <p:tgtEl>
                                          <p:spTgt spid="102"/>
                                        </p:tgtEl>
                                        <p:attrNameLst>
                                          <p:attrName>style.visibility</p:attrName>
                                        </p:attrNameLst>
                                      </p:cBhvr>
                                      <p:to>
                                        <p:strVal val="visible"/>
                                      </p:to>
                                    </p:set>
                                    <p:animEffect transition="in" filter="dissolve">
                                      <p:cBhvr>
                                        <p:cTn id="7" dur="500"/>
                                        <p:tgtEl>
                                          <p:spTgt spid="102"/>
                                        </p:tgtEl>
                                      </p:cBhvr>
                                    </p:animEffect>
                                  </p:childTnLst>
                                </p:cTn>
                              </p:par>
                              <p:par>
                                <p:cTn id="8" presetID="9"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dissolve">
                                      <p:cBhvr>
                                        <p:cTn id="10" dur="500"/>
                                        <p:tgtEl>
                                          <p:spTgt spid="13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1000"/>
                                        <p:tgtEl>
                                          <p:spTgt spid="3"/>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wipe(left)">
                                      <p:cBhvr>
                                        <p:cTn id="19"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F8892910-DA2A-8346-85D5-69DEE1321806}"/>
              </a:ext>
            </a:extLst>
          </p:cNvPr>
          <p:cNvGrpSpPr/>
          <p:nvPr/>
        </p:nvGrpSpPr>
        <p:grpSpPr>
          <a:xfrm>
            <a:off x="4240606" y="3600576"/>
            <a:ext cx="3088863" cy="1467106"/>
            <a:chOff x="4240606" y="3422160"/>
            <a:chExt cx="3088863" cy="1467106"/>
          </a:xfrm>
        </p:grpSpPr>
        <p:sp>
          <p:nvSpPr>
            <p:cNvPr id="511" name="Down Arrow 510">
              <a:extLst>
                <a:ext uri="{FF2B5EF4-FFF2-40B4-BE49-F238E27FC236}">
                  <a16:creationId xmlns:a16="http://schemas.microsoft.com/office/drawing/2014/main" id="{689B6125-7CA0-2E42-8341-849249A1D34D}"/>
                </a:ext>
              </a:extLst>
            </p:cNvPr>
            <p:cNvSpPr/>
            <p:nvPr/>
          </p:nvSpPr>
          <p:spPr bwMode="auto">
            <a:xfrm>
              <a:off x="5795427" y="3548101"/>
              <a:ext cx="128026" cy="867220"/>
            </a:xfrm>
            <a:prstGeom prst="downArrow">
              <a:avLst/>
            </a:prstGeom>
            <a:solidFill>
              <a:schemeClr val="bg1">
                <a:lumMod val="8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80" name="Group 79">
              <a:extLst>
                <a:ext uri="{FF2B5EF4-FFF2-40B4-BE49-F238E27FC236}">
                  <a16:creationId xmlns:a16="http://schemas.microsoft.com/office/drawing/2014/main" id="{B606F8C6-E2F4-D943-BB07-757634DE4C7F}"/>
                </a:ext>
              </a:extLst>
            </p:cNvPr>
            <p:cNvGrpSpPr/>
            <p:nvPr/>
          </p:nvGrpSpPr>
          <p:grpSpPr>
            <a:xfrm>
              <a:off x="4240606" y="3422160"/>
              <a:ext cx="3088863" cy="1467106"/>
              <a:chOff x="4240606" y="3422160"/>
              <a:chExt cx="3088863" cy="1467106"/>
            </a:xfrm>
          </p:grpSpPr>
          <p:grpSp>
            <p:nvGrpSpPr>
              <p:cNvPr id="510" name="Group 509">
                <a:extLst>
                  <a:ext uri="{FF2B5EF4-FFF2-40B4-BE49-F238E27FC236}">
                    <a16:creationId xmlns:a16="http://schemas.microsoft.com/office/drawing/2014/main" id="{373AD9AC-9446-A24C-98F7-8B35B22141D5}"/>
                  </a:ext>
                </a:extLst>
              </p:cNvPr>
              <p:cNvGrpSpPr/>
              <p:nvPr/>
            </p:nvGrpSpPr>
            <p:grpSpPr>
              <a:xfrm>
                <a:off x="4240606" y="4425393"/>
                <a:ext cx="3088863" cy="463873"/>
                <a:chOff x="4676707" y="4411325"/>
                <a:chExt cx="3088863" cy="463873"/>
              </a:xfrm>
            </p:grpSpPr>
            <p:pic>
              <p:nvPicPr>
                <p:cNvPr id="505" name="Picture 504">
                  <a:extLst>
                    <a:ext uri="{FF2B5EF4-FFF2-40B4-BE49-F238E27FC236}">
                      <a16:creationId xmlns:a16="http://schemas.microsoft.com/office/drawing/2014/main" id="{C52271BD-A7C6-874D-95EF-A79AD6AABE89}"/>
                    </a:ext>
                  </a:extLst>
                </p:cNvPr>
                <p:cNvPicPr>
                  <a:picLocks noChangeAspect="1"/>
                </p:cNvPicPr>
                <p:nvPr/>
              </p:nvPicPr>
              <p:blipFill>
                <a:blip r:embed="rId3"/>
                <a:stretch>
                  <a:fillRect/>
                </a:stretch>
              </p:blipFill>
              <p:spPr>
                <a:xfrm>
                  <a:off x="4676707" y="4414309"/>
                  <a:ext cx="694045" cy="460889"/>
                </a:xfrm>
                <a:prstGeom prst="rect">
                  <a:avLst/>
                </a:prstGeom>
                <a:ln>
                  <a:solidFill>
                    <a:schemeClr val="tx1"/>
                  </a:solidFill>
                </a:ln>
              </p:spPr>
            </p:pic>
            <p:pic>
              <p:nvPicPr>
                <p:cNvPr id="506" name="Picture 505">
                  <a:extLst>
                    <a:ext uri="{FF2B5EF4-FFF2-40B4-BE49-F238E27FC236}">
                      <a16:creationId xmlns:a16="http://schemas.microsoft.com/office/drawing/2014/main" id="{C50872D8-9F5B-3244-BC4D-8A64BD843544}"/>
                    </a:ext>
                  </a:extLst>
                </p:cNvPr>
                <p:cNvPicPr>
                  <a:picLocks noChangeAspect="1"/>
                </p:cNvPicPr>
                <p:nvPr/>
              </p:nvPicPr>
              <p:blipFill>
                <a:blip r:embed="rId4"/>
                <a:stretch>
                  <a:fillRect/>
                </a:stretch>
              </p:blipFill>
              <p:spPr>
                <a:xfrm>
                  <a:off x="5523414" y="4411325"/>
                  <a:ext cx="694046" cy="461467"/>
                </a:xfrm>
                <a:prstGeom prst="rect">
                  <a:avLst/>
                </a:prstGeom>
                <a:ln>
                  <a:solidFill>
                    <a:schemeClr val="tx1"/>
                  </a:solidFill>
                </a:ln>
              </p:spPr>
            </p:pic>
            <p:pic>
              <p:nvPicPr>
                <p:cNvPr id="507" name="Picture 506">
                  <a:extLst>
                    <a:ext uri="{FF2B5EF4-FFF2-40B4-BE49-F238E27FC236}">
                      <a16:creationId xmlns:a16="http://schemas.microsoft.com/office/drawing/2014/main" id="{FE15CC53-2C43-F548-9BA5-28352C2688A8}"/>
                    </a:ext>
                  </a:extLst>
                </p:cNvPr>
                <p:cNvPicPr>
                  <a:picLocks noChangeAspect="1"/>
                </p:cNvPicPr>
                <p:nvPr/>
              </p:nvPicPr>
              <p:blipFill>
                <a:blip r:embed="rId5"/>
                <a:stretch>
                  <a:fillRect/>
                </a:stretch>
              </p:blipFill>
              <p:spPr>
                <a:xfrm>
                  <a:off x="6375389" y="4411325"/>
                  <a:ext cx="651169" cy="460088"/>
                </a:xfrm>
                <a:prstGeom prst="rect">
                  <a:avLst/>
                </a:prstGeom>
                <a:ln>
                  <a:solidFill>
                    <a:schemeClr val="tx1"/>
                  </a:solidFill>
                </a:ln>
              </p:spPr>
            </p:pic>
            <p:pic>
              <p:nvPicPr>
                <p:cNvPr id="508" name="Picture 507">
                  <a:extLst>
                    <a:ext uri="{FF2B5EF4-FFF2-40B4-BE49-F238E27FC236}">
                      <a16:creationId xmlns:a16="http://schemas.microsoft.com/office/drawing/2014/main" id="{85B7860A-35C7-934D-882C-9CC557AF2876}"/>
                    </a:ext>
                  </a:extLst>
                </p:cNvPr>
                <p:cNvPicPr>
                  <a:picLocks noChangeAspect="1"/>
                </p:cNvPicPr>
                <p:nvPr/>
              </p:nvPicPr>
              <p:blipFill rotWithShape="1">
                <a:blip r:embed="rId6"/>
                <a:srcRect t="1" r="8420" b="13012"/>
                <a:stretch/>
              </p:blipFill>
              <p:spPr>
                <a:xfrm>
                  <a:off x="7129962" y="4417442"/>
                  <a:ext cx="635608" cy="453971"/>
                </a:xfrm>
                <a:prstGeom prst="rect">
                  <a:avLst/>
                </a:prstGeom>
                <a:ln>
                  <a:solidFill>
                    <a:schemeClr val="tx1"/>
                  </a:solidFill>
                </a:ln>
              </p:spPr>
            </p:pic>
          </p:grpSp>
          <p:grpSp>
            <p:nvGrpSpPr>
              <p:cNvPr id="75" name="Group 74">
                <a:extLst>
                  <a:ext uri="{FF2B5EF4-FFF2-40B4-BE49-F238E27FC236}">
                    <a16:creationId xmlns:a16="http://schemas.microsoft.com/office/drawing/2014/main" id="{808F492A-B860-1946-8361-66907DEFCFF3}"/>
                  </a:ext>
                </a:extLst>
              </p:cNvPr>
              <p:cNvGrpSpPr/>
              <p:nvPr/>
            </p:nvGrpSpPr>
            <p:grpSpPr>
              <a:xfrm>
                <a:off x="5979725" y="3422160"/>
                <a:ext cx="557975" cy="708830"/>
                <a:chOff x="5979725" y="3422160"/>
                <a:chExt cx="557975" cy="708830"/>
              </a:xfrm>
            </p:grpSpPr>
            <p:sp>
              <p:nvSpPr>
                <p:cNvPr id="43" name="TextBox 42">
                  <a:extLst>
                    <a:ext uri="{FF2B5EF4-FFF2-40B4-BE49-F238E27FC236}">
                      <a16:creationId xmlns:a16="http://schemas.microsoft.com/office/drawing/2014/main" id="{1FB009A4-AD34-2A48-AA61-138BC789F27C}"/>
                    </a:ext>
                  </a:extLst>
                </p:cNvPr>
                <p:cNvSpPr txBox="1"/>
                <p:nvPr/>
              </p:nvSpPr>
              <p:spPr>
                <a:xfrm>
                  <a:off x="6009112" y="3869380"/>
                  <a:ext cx="528588" cy="261610"/>
                </a:xfrm>
                <a:prstGeom prst="rect">
                  <a:avLst/>
                </a:prstGeom>
                <a:noFill/>
              </p:spPr>
              <p:txBody>
                <a:bodyPr wrap="square" rtlCol="0">
                  <a:spAutoFit/>
                </a:bodyPr>
                <a:lstStyle/>
                <a:p>
                  <a:pPr algn="ctr"/>
                  <a:r>
                    <a:rPr lang="en-US" sz="1100" dirty="0">
                      <a:solidFill>
                        <a:schemeClr val="tx1">
                          <a:lumMod val="65000"/>
                          <a:lumOff val="35000"/>
                        </a:schemeClr>
                      </a:solidFill>
                    </a:rPr>
                    <a:t>TENA</a:t>
                  </a:r>
                </a:p>
              </p:txBody>
            </p:sp>
            <p:sp>
              <p:nvSpPr>
                <p:cNvPr id="131" name="TextBox 130">
                  <a:extLst>
                    <a:ext uri="{FF2B5EF4-FFF2-40B4-BE49-F238E27FC236}">
                      <a16:creationId xmlns:a16="http://schemas.microsoft.com/office/drawing/2014/main" id="{BD79694A-031D-794F-8220-0CF9F1DADD2B}"/>
                    </a:ext>
                  </a:extLst>
                </p:cNvPr>
                <p:cNvSpPr txBox="1"/>
                <p:nvPr/>
              </p:nvSpPr>
              <p:spPr>
                <a:xfrm>
                  <a:off x="5979725" y="3660069"/>
                  <a:ext cx="528588" cy="261610"/>
                </a:xfrm>
                <a:prstGeom prst="rect">
                  <a:avLst/>
                </a:prstGeom>
                <a:noFill/>
              </p:spPr>
              <p:txBody>
                <a:bodyPr wrap="square" rtlCol="0">
                  <a:spAutoFit/>
                </a:bodyPr>
                <a:lstStyle/>
                <a:p>
                  <a:pPr algn="ctr"/>
                  <a:r>
                    <a:rPr lang="en-US" sz="1100" dirty="0">
                      <a:solidFill>
                        <a:schemeClr val="tx1">
                          <a:lumMod val="65000"/>
                          <a:lumOff val="35000"/>
                        </a:schemeClr>
                      </a:solidFill>
                    </a:rPr>
                    <a:t>DIS</a:t>
                  </a:r>
                </a:p>
              </p:txBody>
            </p:sp>
            <p:sp>
              <p:nvSpPr>
                <p:cNvPr id="132" name="TextBox 131">
                  <a:extLst>
                    <a:ext uri="{FF2B5EF4-FFF2-40B4-BE49-F238E27FC236}">
                      <a16:creationId xmlns:a16="http://schemas.microsoft.com/office/drawing/2014/main" id="{1534F419-C229-F145-852C-E5EE93655B27}"/>
                    </a:ext>
                  </a:extLst>
                </p:cNvPr>
                <p:cNvSpPr txBox="1"/>
                <p:nvPr/>
              </p:nvSpPr>
              <p:spPr>
                <a:xfrm>
                  <a:off x="5983618" y="3422160"/>
                  <a:ext cx="528588" cy="261610"/>
                </a:xfrm>
                <a:prstGeom prst="rect">
                  <a:avLst/>
                </a:prstGeom>
                <a:noFill/>
              </p:spPr>
              <p:txBody>
                <a:bodyPr wrap="square" rtlCol="0">
                  <a:spAutoFit/>
                </a:bodyPr>
                <a:lstStyle/>
                <a:p>
                  <a:pPr algn="ctr"/>
                  <a:r>
                    <a:rPr lang="en-US" sz="1100" dirty="0">
                      <a:solidFill>
                        <a:schemeClr val="tx1">
                          <a:lumMod val="65000"/>
                          <a:lumOff val="35000"/>
                        </a:schemeClr>
                      </a:solidFill>
                    </a:rPr>
                    <a:t>HLA</a:t>
                  </a:r>
                </a:p>
              </p:txBody>
            </p:sp>
          </p:grpSp>
        </p:grpSp>
      </p:grpSp>
      <p:cxnSp>
        <p:nvCxnSpPr>
          <p:cNvPr id="365" name="Elbow Connector 364">
            <a:extLst>
              <a:ext uri="{FF2B5EF4-FFF2-40B4-BE49-F238E27FC236}">
                <a16:creationId xmlns:a16="http://schemas.microsoft.com/office/drawing/2014/main" id="{3715E1F3-1A18-104F-B01E-3FB6C8C5FA98}"/>
              </a:ext>
            </a:extLst>
          </p:cNvPr>
          <p:cNvCxnSpPr>
            <a:cxnSpLocks/>
            <a:endCxn id="167" idx="3"/>
          </p:cNvCxnSpPr>
          <p:nvPr/>
        </p:nvCxnSpPr>
        <p:spPr bwMode="auto">
          <a:xfrm rot="10800000" flipV="1">
            <a:off x="8647539" y="4442120"/>
            <a:ext cx="2839968" cy="100160"/>
          </a:xfrm>
          <a:prstGeom prst="bentConnector4">
            <a:avLst>
              <a:gd name="adj1" fmla="val -49"/>
              <a:gd name="adj2" fmla="val 328235"/>
            </a:avLst>
          </a:prstGeom>
          <a:solidFill>
            <a:schemeClr val="accent1"/>
          </a:solidFill>
          <a:ln w="9525" cap="flat" cmpd="sng" algn="ctr">
            <a:solidFill>
              <a:schemeClr val="bg1">
                <a:lumMod val="50000"/>
              </a:schemeClr>
            </a:solidFill>
            <a:prstDash val="solid"/>
            <a:miter lim="800000"/>
            <a:headEnd type="none" w="med" len="med"/>
            <a:tailEnd type="triangle"/>
          </a:ln>
          <a:effectLst/>
        </p:spPr>
      </p:cxnSp>
      <p:sp>
        <p:nvSpPr>
          <p:cNvPr id="116739" name="Rectangle 15"/>
          <p:cNvSpPr>
            <a:spLocks noGrp="1" noChangeArrowheads="1"/>
          </p:cNvSpPr>
          <p:nvPr>
            <p:ph type="title"/>
          </p:nvPr>
        </p:nvSpPr>
        <p:spPr>
          <a:xfrm>
            <a:off x="12543" y="-35018"/>
            <a:ext cx="12189631" cy="975783"/>
          </a:xfrm>
        </p:spPr>
        <p:txBody>
          <a:bodyPr/>
          <a:lstStyle/>
          <a:p>
            <a:r>
              <a:rPr lang="en-US" sz="2400" dirty="0">
                <a:solidFill>
                  <a:schemeClr val="bg1"/>
                </a:solidFill>
              </a:rPr>
              <a:t>Extended Architectures: Closing the Gaps, Accelerating the Game</a:t>
            </a:r>
          </a:p>
        </p:txBody>
      </p:sp>
      <p:sp>
        <p:nvSpPr>
          <p:cNvPr id="34" name="Rectangle 15"/>
          <p:cNvSpPr txBox="1">
            <a:spLocks noChangeArrowheads="1"/>
          </p:cNvSpPr>
          <p:nvPr/>
        </p:nvSpPr>
        <p:spPr bwMode="auto">
          <a:xfrm>
            <a:off x="-122661" y="5652237"/>
            <a:ext cx="12189692"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899" tIns="60949" rIns="121899" bIns="60949"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1" algn="ctr"/>
            <a:r>
              <a:rPr lang="en-US" sz="2400" i="1" dirty="0">
                <a:solidFill>
                  <a:schemeClr val="tx1"/>
                </a:solidFill>
                <a:latin typeface="Tahoma" charset="0"/>
                <a:ea typeface="+mn-ea"/>
              </a:rPr>
              <a:t>Connecting to the edge. . . improving realism . . . creating a better warrior faster</a:t>
            </a:r>
          </a:p>
        </p:txBody>
      </p:sp>
      <p:sp>
        <p:nvSpPr>
          <p:cNvPr id="410" name="TextBox 409">
            <a:extLst>
              <a:ext uri="{FF2B5EF4-FFF2-40B4-BE49-F238E27FC236}">
                <a16:creationId xmlns:a16="http://schemas.microsoft.com/office/drawing/2014/main" id="{8FF99952-D17B-6044-B32F-058F137E0B4B}"/>
              </a:ext>
            </a:extLst>
          </p:cNvPr>
          <p:cNvSpPr txBox="1"/>
          <p:nvPr/>
        </p:nvSpPr>
        <p:spPr>
          <a:xfrm>
            <a:off x="165926" y="5273462"/>
            <a:ext cx="3595814" cy="646331"/>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Mesh &amp; Ad Hoc Edge</a:t>
            </a:r>
          </a:p>
          <a:p>
            <a:pPr algn="ctr" fontAlgn="auto">
              <a:spcBef>
                <a:spcPts val="0"/>
              </a:spcBef>
              <a:spcAft>
                <a:spcPts val="0"/>
              </a:spcAft>
            </a:pPr>
            <a:r>
              <a:rPr lang="en-US" sz="1800" dirty="0">
                <a:solidFill>
                  <a:prstClr val="black">
                    <a:lumMod val="65000"/>
                    <a:lumOff val="35000"/>
                  </a:prstClr>
                </a:solidFill>
                <a:latin typeface="Calibri" panose="020F0502020204030204"/>
              </a:rPr>
              <a:t>Mission Networks</a:t>
            </a:r>
          </a:p>
        </p:txBody>
      </p:sp>
      <p:sp>
        <p:nvSpPr>
          <p:cNvPr id="411" name="TextBox 410">
            <a:extLst>
              <a:ext uri="{FF2B5EF4-FFF2-40B4-BE49-F238E27FC236}">
                <a16:creationId xmlns:a16="http://schemas.microsoft.com/office/drawing/2014/main" id="{B5A07A15-1CEE-BD42-9935-74D8A1962566}"/>
              </a:ext>
            </a:extLst>
          </p:cNvPr>
          <p:cNvSpPr txBox="1"/>
          <p:nvPr/>
        </p:nvSpPr>
        <p:spPr>
          <a:xfrm>
            <a:off x="617483" y="1378824"/>
            <a:ext cx="2687595"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Radio Waveforms</a:t>
            </a:r>
          </a:p>
        </p:txBody>
      </p:sp>
      <p:sp>
        <p:nvSpPr>
          <p:cNvPr id="412" name="TextBox 411">
            <a:extLst>
              <a:ext uri="{FF2B5EF4-FFF2-40B4-BE49-F238E27FC236}">
                <a16:creationId xmlns:a16="http://schemas.microsoft.com/office/drawing/2014/main" id="{834A0D1F-AC2F-BE42-8BAE-18672957EBC8}"/>
              </a:ext>
            </a:extLst>
          </p:cNvPr>
          <p:cNvSpPr txBox="1"/>
          <p:nvPr/>
        </p:nvSpPr>
        <p:spPr>
          <a:xfrm>
            <a:off x="3095036" y="5259140"/>
            <a:ext cx="5086864" cy="646331"/>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Multi-path, Multi-Level Security</a:t>
            </a:r>
          </a:p>
          <a:p>
            <a:pPr algn="ctr" fontAlgn="auto">
              <a:spcBef>
                <a:spcPts val="0"/>
              </a:spcBef>
              <a:spcAft>
                <a:spcPts val="0"/>
              </a:spcAft>
            </a:pPr>
            <a:r>
              <a:rPr lang="en-US" sz="1800" dirty="0">
                <a:solidFill>
                  <a:prstClr val="black">
                    <a:lumMod val="65000"/>
                    <a:lumOff val="35000"/>
                  </a:prstClr>
                </a:solidFill>
                <a:latin typeface="Calibri" panose="020F0502020204030204"/>
              </a:rPr>
              <a:t>Mission Architectures</a:t>
            </a:r>
          </a:p>
        </p:txBody>
      </p:sp>
      <p:sp>
        <p:nvSpPr>
          <p:cNvPr id="413" name="TextBox 412">
            <a:extLst>
              <a:ext uri="{FF2B5EF4-FFF2-40B4-BE49-F238E27FC236}">
                <a16:creationId xmlns:a16="http://schemas.microsoft.com/office/drawing/2014/main" id="{7A0721E2-D358-2440-AC97-1FA227F6AAC6}"/>
              </a:ext>
            </a:extLst>
          </p:cNvPr>
          <p:cNvSpPr txBox="1"/>
          <p:nvPr/>
        </p:nvSpPr>
        <p:spPr>
          <a:xfrm>
            <a:off x="3832249" y="1378824"/>
            <a:ext cx="4632748"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Radio Waveforms &amp; Internet Protocol</a:t>
            </a:r>
          </a:p>
        </p:txBody>
      </p:sp>
      <p:grpSp>
        <p:nvGrpSpPr>
          <p:cNvPr id="66" name="Group 65">
            <a:extLst>
              <a:ext uri="{FF2B5EF4-FFF2-40B4-BE49-F238E27FC236}">
                <a16:creationId xmlns:a16="http://schemas.microsoft.com/office/drawing/2014/main" id="{E81A0241-93A5-4D4C-8280-3ADEF4336210}"/>
              </a:ext>
            </a:extLst>
          </p:cNvPr>
          <p:cNvGrpSpPr/>
          <p:nvPr/>
        </p:nvGrpSpPr>
        <p:grpSpPr>
          <a:xfrm>
            <a:off x="3507363" y="2469819"/>
            <a:ext cx="2541263" cy="2023168"/>
            <a:chOff x="3507363" y="2291403"/>
            <a:chExt cx="2541263" cy="2023168"/>
          </a:xfrm>
        </p:grpSpPr>
        <p:sp>
          <p:nvSpPr>
            <p:cNvPr id="420" name="Sun 419">
              <a:extLst>
                <a:ext uri="{FF2B5EF4-FFF2-40B4-BE49-F238E27FC236}">
                  <a16:creationId xmlns:a16="http://schemas.microsoft.com/office/drawing/2014/main" id="{B9807F22-9621-2F45-AD59-76BC4DE3D8BD}"/>
                </a:ext>
              </a:extLst>
            </p:cNvPr>
            <p:cNvSpPr/>
            <p:nvPr/>
          </p:nvSpPr>
          <p:spPr>
            <a:xfrm flipH="1">
              <a:off x="3884184" y="3191050"/>
              <a:ext cx="329898" cy="293473"/>
            </a:xfrm>
            <a:prstGeom prst="su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21" name="Group 420">
              <a:extLst>
                <a:ext uri="{FF2B5EF4-FFF2-40B4-BE49-F238E27FC236}">
                  <a16:creationId xmlns:a16="http://schemas.microsoft.com/office/drawing/2014/main" id="{CFF1F316-C8B5-D049-934F-0D5D76DEEBFD}"/>
                </a:ext>
              </a:extLst>
            </p:cNvPr>
            <p:cNvGrpSpPr/>
            <p:nvPr/>
          </p:nvGrpSpPr>
          <p:grpSpPr>
            <a:xfrm flipH="1">
              <a:off x="4458553" y="3618787"/>
              <a:ext cx="316702" cy="327450"/>
              <a:chOff x="6143246" y="2708231"/>
              <a:chExt cx="296562" cy="327450"/>
            </a:xfrm>
          </p:grpSpPr>
          <p:sp>
            <p:nvSpPr>
              <p:cNvPr id="422" name="Can 421">
                <a:extLst>
                  <a:ext uri="{FF2B5EF4-FFF2-40B4-BE49-F238E27FC236}">
                    <a16:creationId xmlns:a16="http://schemas.microsoft.com/office/drawing/2014/main" id="{94CAB8C3-EDAB-FC48-939B-AAFDED81E13C}"/>
                  </a:ext>
                </a:extLst>
              </p:cNvPr>
              <p:cNvSpPr/>
              <p:nvPr/>
            </p:nvSpPr>
            <p:spPr>
              <a:xfrm>
                <a:off x="6143246" y="2708231"/>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3" name="Can 422">
                <a:extLst>
                  <a:ext uri="{FF2B5EF4-FFF2-40B4-BE49-F238E27FC236}">
                    <a16:creationId xmlns:a16="http://schemas.microsoft.com/office/drawing/2014/main" id="{582809F0-B851-3E43-8FE0-4CC5B22B10A1}"/>
                  </a:ext>
                </a:extLst>
              </p:cNvPr>
              <p:cNvSpPr/>
              <p:nvPr/>
            </p:nvSpPr>
            <p:spPr>
              <a:xfrm>
                <a:off x="6143246" y="282661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4" name="Can 423">
                <a:extLst>
                  <a:ext uri="{FF2B5EF4-FFF2-40B4-BE49-F238E27FC236}">
                    <a16:creationId xmlns:a16="http://schemas.microsoft.com/office/drawing/2014/main" id="{B224E1DE-5D46-4742-A485-37C5CDF59ADF}"/>
                  </a:ext>
                </a:extLst>
              </p:cNvPr>
              <p:cNvSpPr/>
              <p:nvPr/>
            </p:nvSpPr>
            <p:spPr>
              <a:xfrm>
                <a:off x="6143246" y="2945000"/>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425" name="Sun 424">
              <a:extLst>
                <a:ext uri="{FF2B5EF4-FFF2-40B4-BE49-F238E27FC236}">
                  <a16:creationId xmlns:a16="http://schemas.microsoft.com/office/drawing/2014/main" id="{E035E26E-A671-5A41-9239-6C915C4FD1DC}"/>
                </a:ext>
              </a:extLst>
            </p:cNvPr>
            <p:cNvSpPr/>
            <p:nvPr/>
          </p:nvSpPr>
          <p:spPr>
            <a:xfrm flipH="1">
              <a:off x="3507363" y="4021098"/>
              <a:ext cx="329898" cy="293473"/>
            </a:xfrm>
            <a:prstGeom prst="su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28" name="Group 427">
              <a:extLst>
                <a:ext uri="{FF2B5EF4-FFF2-40B4-BE49-F238E27FC236}">
                  <a16:creationId xmlns:a16="http://schemas.microsoft.com/office/drawing/2014/main" id="{F57A3267-E635-4D43-8DD4-7B08833F1C21}"/>
                </a:ext>
              </a:extLst>
            </p:cNvPr>
            <p:cNvGrpSpPr>
              <a:grpSpLocks noChangeAspect="1"/>
            </p:cNvGrpSpPr>
            <p:nvPr/>
          </p:nvGrpSpPr>
          <p:grpSpPr>
            <a:xfrm rot="2553865" flipH="1">
              <a:off x="3553010" y="2806263"/>
              <a:ext cx="228261" cy="365760"/>
              <a:chOff x="7844185" y="443607"/>
              <a:chExt cx="365770" cy="625905"/>
            </a:xfrm>
          </p:grpSpPr>
          <p:grpSp>
            <p:nvGrpSpPr>
              <p:cNvPr id="429" name="Group 428">
                <a:extLst>
                  <a:ext uri="{FF2B5EF4-FFF2-40B4-BE49-F238E27FC236}">
                    <a16:creationId xmlns:a16="http://schemas.microsoft.com/office/drawing/2014/main" id="{70CD9295-6986-D349-8FE8-EF40233F9A01}"/>
                  </a:ext>
                </a:extLst>
              </p:cNvPr>
              <p:cNvGrpSpPr/>
              <p:nvPr/>
            </p:nvGrpSpPr>
            <p:grpSpPr>
              <a:xfrm>
                <a:off x="7844185" y="443607"/>
                <a:ext cx="365770" cy="625905"/>
                <a:chOff x="7565749" y="609213"/>
                <a:chExt cx="275801" cy="330368"/>
              </a:xfrm>
            </p:grpSpPr>
            <p:sp>
              <p:nvSpPr>
                <p:cNvPr id="431" name="Rectangle 430">
                  <a:extLst>
                    <a:ext uri="{FF2B5EF4-FFF2-40B4-BE49-F238E27FC236}">
                      <a16:creationId xmlns:a16="http://schemas.microsoft.com/office/drawing/2014/main" id="{3835C596-2E74-0345-9787-9452EBF62898}"/>
                    </a:ext>
                  </a:extLst>
                </p:cNvPr>
                <p:cNvSpPr/>
                <p:nvPr/>
              </p:nvSpPr>
              <p:spPr>
                <a:xfrm rot="16200000">
                  <a:off x="7667448" y="507514"/>
                  <a:ext cx="72396" cy="275793"/>
                </a:xfrm>
                <a:prstGeom prst="rect">
                  <a:avLst/>
                </a:prstGeom>
                <a:pattFill prst="trellis">
                  <a:fgClr>
                    <a:sysClr val="windowText" lastClr="000000">
                      <a:lumMod val="65000"/>
                      <a:lumOff val="35000"/>
                    </a:sysClr>
                  </a:fgClr>
                  <a:bgClr>
                    <a:sysClr val="window" lastClr="FFFFFF"/>
                  </a:bgClr>
                </a:patt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2" name="Rectangle 431">
                  <a:extLst>
                    <a:ext uri="{FF2B5EF4-FFF2-40B4-BE49-F238E27FC236}">
                      <a16:creationId xmlns:a16="http://schemas.microsoft.com/office/drawing/2014/main" id="{E88CBFC7-9D94-7644-A396-D03F0EA58CF9}"/>
                    </a:ext>
                  </a:extLst>
                </p:cNvPr>
                <p:cNvSpPr/>
                <p:nvPr/>
              </p:nvSpPr>
              <p:spPr>
                <a:xfrm rot="16200000">
                  <a:off x="7667456" y="765486"/>
                  <a:ext cx="72396" cy="275793"/>
                </a:xfrm>
                <a:prstGeom prst="rect">
                  <a:avLst/>
                </a:prstGeom>
                <a:pattFill prst="trellis">
                  <a:fgClr>
                    <a:sysClr val="windowText" lastClr="000000">
                      <a:lumMod val="65000"/>
                      <a:lumOff val="35000"/>
                    </a:sysClr>
                  </a:fgClr>
                  <a:bgClr>
                    <a:sysClr val="window" lastClr="FFFFFF"/>
                  </a:bgClr>
                </a:patt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33" name="Straight Connector 432">
                  <a:extLst>
                    <a:ext uri="{FF2B5EF4-FFF2-40B4-BE49-F238E27FC236}">
                      <a16:creationId xmlns:a16="http://schemas.microsoft.com/office/drawing/2014/main" id="{C692BE3F-84BE-BF42-A268-B403210C5473}"/>
                    </a:ext>
                  </a:extLst>
                </p:cNvPr>
                <p:cNvCxnSpPr>
                  <a:stCxn id="431" idx="1"/>
                  <a:endCxn id="432" idx="3"/>
                </p:cNvCxnSpPr>
                <p:nvPr/>
              </p:nvCxnSpPr>
              <p:spPr>
                <a:xfrm>
                  <a:off x="7703646" y="681608"/>
                  <a:ext cx="8" cy="185576"/>
                </a:xfrm>
                <a:prstGeom prst="line">
                  <a:avLst/>
                </a:prstGeom>
                <a:noFill/>
                <a:ln w="6350" cap="flat" cmpd="sng" algn="ctr">
                  <a:solidFill>
                    <a:sysClr val="windowText" lastClr="000000">
                      <a:lumMod val="65000"/>
                      <a:lumOff val="35000"/>
                    </a:sysClr>
                  </a:solidFill>
                  <a:prstDash val="solid"/>
                  <a:miter lim="800000"/>
                </a:ln>
                <a:effectLst/>
              </p:spPr>
            </p:cxnSp>
          </p:grpSp>
          <p:sp>
            <p:nvSpPr>
              <p:cNvPr id="430" name="Can 429">
                <a:extLst>
                  <a:ext uri="{FF2B5EF4-FFF2-40B4-BE49-F238E27FC236}">
                    <a16:creationId xmlns:a16="http://schemas.microsoft.com/office/drawing/2014/main" id="{84A55A9A-4114-2645-B27F-57E2643C767D}"/>
                  </a:ext>
                </a:extLst>
              </p:cNvPr>
              <p:cNvSpPr/>
              <p:nvPr/>
            </p:nvSpPr>
            <p:spPr>
              <a:xfrm>
                <a:off x="7957178" y="636575"/>
                <a:ext cx="139784" cy="220482"/>
              </a:xfrm>
              <a:prstGeom prst="can">
                <a:avLst/>
              </a:prstGeom>
              <a:solidFill>
                <a:sysClr val="window" lastClr="FFFFFF">
                  <a:lumMod val="85000"/>
                </a:sysClr>
              </a:solidFill>
              <a:ln w="31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8" name="Group 607">
              <a:extLst>
                <a:ext uri="{FF2B5EF4-FFF2-40B4-BE49-F238E27FC236}">
                  <a16:creationId xmlns:a16="http://schemas.microsoft.com/office/drawing/2014/main" id="{CBA17799-203D-2E44-8ACA-117008DEEFFA}"/>
                </a:ext>
              </a:extLst>
            </p:cNvPr>
            <p:cNvGrpSpPr/>
            <p:nvPr/>
          </p:nvGrpSpPr>
          <p:grpSpPr>
            <a:xfrm flipH="1">
              <a:off x="5691230" y="3505897"/>
              <a:ext cx="316702" cy="530652"/>
              <a:chOff x="5739505" y="2587075"/>
              <a:chExt cx="296562" cy="530652"/>
            </a:xfrm>
          </p:grpSpPr>
          <p:sp>
            <p:nvSpPr>
              <p:cNvPr id="609" name="Can 608">
                <a:extLst>
                  <a:ext uri="{FF2B5EF4-FFF2-40B4-BE49-F238E27FC236}">
                    <a16:creationId xmlns:a16="http://schemas.microsoft.com/office/drawing/2014/main" id="{93424521-38BE-2241-B483-28DB99FDD2EA}"/>
                  </a:ext>
                </a:extLst>
              </p:cNvPr>
              <p:cNvSpPr/>
              <p:nvPr/>
            </p:nvSpPr>
            <p:spPr>
              <a:xfrm>
                <a:off x="5739505" y="258707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0" name="Can 609">
                <a:extLst>
                  <a:ext uri="{FF2B5EF4-FFF2-40B4-BE49-F238E27FC236}">
                    <a16:creationId xmlns:a16="http://schemas.microsoft.com/office/drawing/2014/main" id="{02C1B678-8450-EB4F-860F-07FBE65D5074}"/>
                  </a:ext>
                </a:extLst>
              </p:cNvPr>
              <p:cNvSpPr/>
              <p:nvPr/>
            </p:nvSpPr>
            <p:spPr>
              <a:xfrm>
                <a:off x="5739505" y="2829638"/>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1" name="Can 610">
                <a:extLst>
                  <a:ext uri="{FF2B5EF4-FFF2-40B4-BE49-F238E27FC236}">
                    <a16:creationId xmlns:a16="http://schemas.microsoft.com/office/drawing/2014/main" id="{1BAF1CF3-E879-2C45-8851-C18C39FD0EC4}"/>
                  </a:ext>
                </a:extLst>
              </p:cNvPr>
              <p:cNvSpPr/>
              <p:nvPr/>
            </p:nvSpPr>
            <p:spPr>
              <a:xfrm>
                <a:off x="5739505" y="3027046"/>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49CC41E8-4D75-F742-8611-4395B1EF61A3}"/>
                </a:ext>
              </a:extLst>
            </p:cNvPr>
            <p:cNvGrpSpPr/>
            <p:nvPr/>
          </p:nvGrpSpPr>
          <p:grpSpPr>
            <a:xfrm>
              <a:off x="4858927" y="2291403"/>
              <a:ext cx="1189699" cy="813127"/>
              <a:chOff x="5389510" y="1941444"/>
              <a:chExt cx="1189699" cy="813127"/>
            </a:xfrm>
          </p:grpSpPr>
          <p:sp>
            <p:nvSpPr>
              <p:cNvPr id="441" name="Rectangle 440">
                <a:extLst>
                  <a:ext uri="{FF2B5EF4-FFF2-40B4-BE49-F238E27FC236}">
                    <a16:creationId xmlns:a16="http://schemas.microsoft.com/office/drawing/2014/main" id="{7201E7E7-CB03-9A48-AA0C-36C16F74BD70}"/>
                  </a:ext>
                </a:extLst>
              </p:cNvPr>
              <p:cNvSpPr/>
              <p:nvPr/>
            </p:nvSpPr>
            <p:spPr>
              <a:xfrm flipH="1">
                <a:off x="5389510" y="1941444"/>
                <a:ext cx="1189699" cy="813127"/>
              </a:xfrm>
              <a:prstGeom prst="rect">
                <a:avLst/>
              </a:prstGeom>
              <a:solidFill>
                <a:srgbClr val="4472C4">
                  <a:lumMod val="20000"/>
                  <a:lumOff val="80000"/>
                </a:srgb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42" name="Group 441">
                <a:extLst>
                  <a:ext uri="{FF2B5EF4-FFF2-40B4-BE49-F238E27FC236}">
                    <a16:creationId xmlns:a16="http://schemas.microsoft.com/office/drawing/2014/main" id="{A18C326A-A7B6-5C4B-8848-B4FE13F3176A}"/>
                  </a:ext>
                </a:extLst>
              </p:cNvPr>
              <p:cNvGrpSpPr/>
              <p:nvPr/>
            </p:nvGrpSpPr>
            <p:grpSpPr>
              <a:xfrm flipH="1">
                <a:off x="6119540" y="2313252"/>
                <a:ext cx="351084" cy="385970"/>
                <a:chOff x="5242091" y="1895279"/>
                <a:chExt cx="328757" cy="385970"/>
              </a:xfrm>
            </p:grpSpPr>
            <p:grpSp>
              <p:nvGrpSpPr>
                <p:cNvPr id="443" name="Group 442">
                  <a:extLst>
                    <a:ext uri="{FF2B5EF4-FFF2-40B4-BE49-F238E27FC236}">
                      <a16:creationId xmlns:a16="http://schemas.microsoft.com/office/drawing/2014/main" id="{DD833693-F4C0-CA41-A24F-4F7A9D006DDF}"/>
                    </a:ext>
                  </a:extLst>
                </p:cNvPr>
                <p:cNvGrpSpPr/>
                <p:nvPr/>
              </p:nvGrpSpPr>
              <p:grpSpPr>
                <a:xfrm>
                  <a:off x="5312041" y="1895279"/>
                  <a:ext cx="258807" cy="385970"/>
                  <a:chOff x="6859778" y="-987069"/>
                  <a:chExt cx="258807" cy="385970"/>
                </a:xfrm>
                <a:solidFill>
                  <a:sysClr val="window" lastClr="FFFFFF">
                    <a:lumMod val="85000"/>
                  </a:sysClr>
                </a:solidFill>
              </p:grpSpPr>
              <p:sp>
                <p:nvSpPr>
                  <p:cNvPr id="448" name="Oval 447">
                    <a:extLst>
                      <a:ext uri="{FF2B5EF4-FFF2-40B4-BE49-F238E27FC236}">
                        <a16:creationId xmlns:a16="http://schemas.microsoft.com/office/drawing/2014/main" id="{F0341131-B9A3-1749-A230-2D96FC764597}"/>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9" name="Straight Connector 448">
                    <a:extLst>
                      <a:ext uri="{FF2B5EF4-FFF2-40B4-BE49-F238E27FC236}">
                        <a16:creationId xmlns:a16="http://schemas.microsoft.com/office/drawing/2014/main" id="{74959FD6-A412-EA45-BF4E-8BE1B249754C}"/>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450" name="Straight Connector 449">
                    <a:extLst>
                      <a:ext uri="{FF2B5EF4-FFF2-40B4-BE49-F238E27FC236}">
                        <a16:creationId xmlns:a16="http://schemas.microsoft.com/office/drawing/2014/main" id="{CD03C4D3-1F4D-1A4A-9963-FBB3A43D8A46}"/>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451" name="Straight Connector 450">
                    <a:extLst>
                      <a:ext uri="{FF2B5EF4-FFF2-40B4-BE49-F238E27FC236}">
                        <a16:creationId xmlns:a16="http://schemas.microsoft.com/office/drawing/2014/main" id="{2CE8A1EF-75B8-6843-83A5-F0ACE8E6FCC3}"/>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452" name="Straight Connector 451">
                    <a:extLst>
                      <a:ext uri="{FF2B5EF4-FFF2-40B4-BE49-F238E27FC236}">
                        <a16:creationId xmlns:a16="http://schemas.microsoft.com/office/drawing/2014/main" id="{6165DE8E-8465-0A48-B63F-DCD36376D95C}"/>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453" name="Straight Connector 452">
                    <a:extLst>
                      <a:ext uri="{FF2B5EF4-FFF2-40B4-BE49-F238E27FC236}">
                        <a16:creationId xmlns:a16="http://schemas.microsoft.com/office/drawing/2014/main" id="{666AD1B9-C361-6547-A429-535C9F9349C7}"/>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454" name="Group 453">
                    <a:extLst>
                      <a:ext uri="{FF2B5EF4-FFF2-40B4-BE49-F238E27FC236}">
                        <a16:creationId xmlns:a16="http://schemas.microsoft.com/office/drawing/2014/main" id="{A766EE2D-CAFB-F444-B55E-D2AF58F0EB8D}"/>
                      </a:ext>
                    </a:extLst>
                  </p:cNvPr>
                  <p:cNvGrpSpPr/>
                  <p:nvPr/>
                </p:nvGrpSpPr>
                <p:grpSpPr>
                  <a:xfrm>
                    <a:off x="7028494" y="-732825"/>
                    <a:ext cx="90091" cy="129715"/>
                    <a:chOff x="7093456" y="-578414"/>
                    <a:chExt cx="90091" cy="129715"/>
                  </a:xfrm>
                  <a:grpFill/>
                </p:grpSpPr>
                <p:cxnSp>
                  <p:nvCxnSpPr>
                    <p:cNvPr id="455" name="Straight Connector 454">
                      <a:extLst>
                        <a:ext uri="{FF2B5EF4-FFF2-40B4-BE49-F238E27FC236}">
                          <a16:creationId xmlns:a16="http://schemas.microsoft.com/office/drawing/2014/main" id="{9271BC95-ECB6-8D4F-B839-F7331013F5F0}"/>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456" name="Straight Connector 455">
                      <a:extLst>
                        <a:ext uri="{FF2B5EF4-FFF2-40B4-BE49-F238E27FC236}">
                          <a16:creationId xmlns:a16="http://schemas.microsoft.com/office/drawing/2014/main" id="{488CA2C9-E6F4-954E-8D43-79E23A31673A}"/>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444" name="Group 443">
                  <a:extLst>
                    <a:ext uri="{FF2B5EF4-FFF2-40B4-BE49-F238E27FC236}">
                      <a16:creationId xmlns:a16="http://schemas.microsoft.com/office/drawing/2014/main" id="{5F53A3D2-4EE9-D747-80A9-E43647074F2D}"/>
                    </a:ext>
                  </a:extLst>
                </p:cNvPr>
                <p:cNvGrpSpPr/>
                <p:nvPr/>
              </p:nvGrpSpPr>
              <p:grpSpPr>
                <a:xfrm>
                  <a:off x="5242091" y="1995185"/>
                  <a:ext cx="216697" cy="177114"/>
                  <a:chOff x="10877745" y="2893615"/>
                  <a:chExt cx="476054" cy="415875"/>
                </a:xfrm>
              </p:grpSpPr>
              <p:sp>
                <p:nvSpPr>
                  <p:cNvPr id="445" name="Rectangle 444">
                    <a:extLst>
                      <a:ext uri="{FF2B5EF4-FFF2-40B4-BE49-F238E27FC236}">
                        <a16:creationId xmlns:a16="http://schemas.microsoft.com/office/drawing/2014/main" id="{CA6738A2-0B6C-4A40-914F-7508CAD5DBA1}"/>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6" name="Rectangle 445">
                    <a:extLst>
                      <a:ext uri="{FF2B5EF4-FFF2-40B4-BE49-F238E27FC236}">
                        <a16:creationId xmlns:a16="http://schemas.microsoft.com/office/drawing/2014/main" id="{703A2C8F-F2F1-0C4A-A8F6-6EA2D0FC5DE7}"/>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7" name="Rectangle 446">
                    <a:extLst>
                      <a:ext uri="{FF2B5EF4-FFF2-40B4-BE49-F238E27FC236}">
                        <a16:creationId xmlns:a16="http://schemas.microsoft.com/office/drawing/2014/main" id="{2AD7A518-F325-B04F-A295-8280DCFFAE0B}"/>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457" name="Group 456">
                <a:extLst>
                  <a:ext uri="{FF2B5EF4-FFF2-40B4-BE49-F238E27FC236}">
                    <a16:creationId xmlns:a16="http://schemas.microsoft.com/office/drawing/2014/main" id="{F558FDA6-0C2B-9C44-8A14-1D6C96323C49}"/>
                  </a:ext>
                </a:extLst>
              </p:cNvPr>
              <p:cNvGrpSpPr/>
              <p:nvPr/>
            </p:nvGrpSpPr>
            <p:grpSpPr>
              <a:xfrm flipH="1">
                <a:off x="5546352" y="2307114"/>
                <a:ext cx="276383" cy="385970"/>
                <a:chOff x="6859778" y="-987069"/>
                <a:chExt cx="258807" cy="385970"/>
              </a:xfrm>
              <a:solidFill>
                <a:sysClr val="window" lastClr="FFFFFF">
                  <a:lumMod val="85000"/>
                </a:sysClr>
              </a:solidFill>
            </p:grpSpPr>
            <p:sp>
              <p:nvSpPr>
                <p:cNvPr id="458" name="Oval 457">
                  <a:extLst>
                    <a:ext uri="{FF2B5EF4-FFF2-40B4-BE49-F238E27FC236}">
                      <a16:creationId xmlns:a16="http://schemas.microsoft.com/office/drawing/2014/main" id="{B28CA8B7-BD01-C64E-9156-6DFEA917DFC3}"/>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59" name="Straight Connector 458">
                  <a:extLst>
                    <a:ext uri="{FF2B5EF4-FFF2-40B4-BE49-F238E27FC236}">
                      <a16:creationId xmlns:a16="http://schemas.microsoft.com/office/drawing/2014/main" id="{51983126-97FD-6147-A97A-360E9BD0D079}"/>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460" name="Straight Connector 459">
                  <a:extLst>
                    <a:ext uri="{FF2B5EF4-FFF2-40B4-BE49-F238E27FC236}">
                      <a16:creationId xmlns:a16="http://schemas.microsoft.com/office/drawing/2014/main" id="{A20F9A21-965C-3F4D-980A-9E6F4E0BEB73}"/>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461" name="Straight Connector 460">
                  <a:extLst>
                    <a:ext uri="{FF2B5EF4-FFF2-40B4-BE49-F238E27FC236}">
                      <a16:creationId xmlns:a16="http://schemas.microsoft.com/office/drawing/2014/main" id="{0E998FB6-929E-F443-A5EC-02AF1DBFD08A}"/>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462" name="Straight Connector 461">
                  <a:extLst>
                    <a:ext uri="{FF2B5EF4-FFF2-40B4-BE49-F238E27FC236}">
                      <a16:creationId xmlns:a16="http://schemas.microsoft.com/office/drawing/2014/main" id="{21AEAEB2-8768-6F40-A929-1BDD039AF798}"/>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463" name="Straight Connector 462">
                  <a:extLst>
                    <a:ext uri="{FF2B5EF4-FFF2-40B4-BE49-F238E27FC236}">
                      <a16:creationId xmlns:a16="http://schemas.microsoft.com/office/drawing/2014/main" id="{04B83CEF-D893-2F46-AC7C-ADAF9F105D3C}"/>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464" name="Group 463">
                  <a:extLst>
                    <a:ext uri="{FF2B5EF4-FFF2-40B4-BE49-F238E27FC236}">
                      <a16:creationId xmlns:a16="http://schemas.microsoft.com/office/drawing/2014/main" id="{1145CC1E-74E6-BB42-AB10-EAD3AF0C0BEF}"/>
                    </a:ext>
                  </a:extLst>
                </p:cNvPr>
                <p:cNvGrpSpPr/>
                <p:nvPr/>
              </p:nvGrpSpPr>
              <p:grpSpPr>
                <a:xfrm>
                  <a:off x="7028494" y="-732825"/>
                  <a:ext cx="90091" cy="129715"/>
                  <a:chOff x="7093456" y="-578414"/>
                  <a:chExt cx="90091" cy="129715"/>
                </a:xfrm>
                <a:grpFill/>
              </p:grpSpPr>
              <p:cxnSp>
                <p:nvCxnSpPr>
                  <p:cNvPr id="465" name="Straight Connector 464">
                    <a:extLst>
                      <a:ext uri="{FF2B5EF4-FFF2-40B4-BE49-F238E27FC236}">
                        <a16:creationId xmlns:a16="http://schemas.microsoft.com/office/drawing/2014/main" id="{B19C8207-FD3E-2341-8BAA-D4DF770B0B5C}"/>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466" name="Straight Connector 465">
                    <a:extLst>
                      <a:ext uri="{FF2B5EF4-FFF2-40B4-BE49-F238E27FC236}">
                        <a16:creationId xmlns:a16="http://schemas.microsoft.com/office/drawing/2014/main" id="{BF621FB6-8606-9749-9547-D4965CCC6701}"/>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467" name="Group 466">
                <a:extLst>
                  <a:ext uri="{FF2B5EF4-FFF2-40B4-BE49-F238E27FC236}">
                    <a16:creationId xmlns:a16="http://schemas.microsoft.com/office/drawing/2014/main" id="{C3EDA855-BA37-B546-9A11-F72FF27DCF3D}"/>
                  </a:ext>
                </a:extLst>
              </p:cNvPr>
              <p:cNvGrpSpPr/>
              <p:nvPr/>
            </p:nvGrpSpPr>
            <p:grpSpPr>
              <a:xfrm flipH="1">
                <a:off x="5666022" y="2407020"/>
                <a:ext cx="231413" cy="177114"/>
                <a:chOff x="10877745" y="2893615"/>
                <a:chExt cx="476054" cy="415875"/>
              </a:xfrm>
            </p:grpSpPr>
            <p:sp>
              <p:nvSpPr>
                <p:cNvPr id="468" name="Rectangle 467">
                  <a:extLst>
                    <a:ext uri="{FF2B5EF4-FFF2-40B4-BE49-F238E27FC236}">
                      <a16:creationId xmlns:a16="http://schemas.microsoft.com/office/drawing/2014/main" id="{FB1622DC-D8B2-AB42-986E-FA933C23E019}"/>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9" name="Rectangle 468">
                  <a:extLst>
                    <a:ext uri="{FF2B5EF4-FFF2-40B4-BE49-F238E27FC236}">
                      <a16:creationId xmlns:a16="http://schemas.microsoft.com/office/drawing/2014/main" id="{77DFBF8B-9522-8B49-A7D0-CA35BF8F97C6}"/>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0" name="Rectangle 469">
                  <a:extLst>
                    <a:ext uri="{FF2B5EF4-FFF2-40B4-BE49-F238E27FC236}">
                      <a16:creationId xmlns:a16="http://schemas.microsoft.com/office/drawing/2014/main" id="{8CD4ACFF-8267-804B-8B74-CA768DF0FBB0}"/>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43" name="Picture 642">
                <a:extLst>
                  <a:ext uri="{FF2B5EF4-FFF2-40B4-BE49-F238E27FC236}">
                    <a16:creationId xmlns:a16="http://schemas.microsoft.com/office/drawing/2014/main" id="{D858E3BE-2153-C04D-81E2-E121FD954BB2}"/>
                  </a:ext>
                </a:extLst>
              </p:cNvPr>
              <p:cNvPicPr>
                <a:picLocks noChangeAspect="1"/>
              </p:cNvPicPr>
              <p:nvPr/>
            </p:nvPicPr>
            <p:blipFill>
              <a:blip r:embed="rId7"/>
              <a:stretch>
                <a:fillRect/>
              </a:stretch>
            </p:blipFill>
            <p:spPr>
              <a:xfrm flipH="1">
                <a:off x="5826371" y="1996664"/>
                <a:ext cx="311571" cy="291757"/>
              </a:xfrm>
              <a:prstGeom prst="rect">
                <a:avLst/>
              </a:prstGeom>
            </p:spPr>
          </p:pic>
        </p:grpSp>
      </p:grpSp>
      <p:grpSp>
        <p:nvGrpSpPr>
          <p:cNvPr id="65" name="Group 64">
            <a:extLst>
              <a:ext uri="{FF2B5EF4-FFF2-40B4-BE49-F238E27FC236}">
                <a16:creationId xmlns:a16="http://schemas.microsoft.com/office/drawing/2014/main" id="{E20A6DF0-B557-0E4D-AFB1-31E9B792B5B4}"/>
              </a:ext>
            </a:extLst>
          </p:cNvPr>
          <p:cNvGrpSpPr/>
          <p:nvPr/>
        </p:nvGrpSpPr>
        <p:grpSpPr>
          <a:xfrm>
            <a:off x="189769" y="2756401"/>
            <a:ext cx="2092603" cy="1941868"/>
            <a:chOff x="189769" y="2577985"/>
            <a:chExt cx="2092603" cy="1941868"/>
          </a:xfrm>
        </p:grpSpPr>
        <p:sp>
          <p:nvSpPr>
            <p:cNvPr id="654" name="Sun 653">
              <a:extLst>
                <a:ext uri="{FF2B5EF4-FFF2-40B4-BE49-F238E27FC236}">
                  <a16:creationId xmlns:a16="http://schemas.microsoft.com/office/drawing/2014/main" id="{53E4D3C7-4A58-8A40-B893-5F95DC8A539A}"/>
                </a:ext>
              </a:extLst>
            </p:cNvPr>
            <p:cNvSpPr/>
            <p:nvPr/>
          </p:nvSpPr>
          <p:spPr>
            <a:xfrm flipH="1">
              <a:off x="466948" y="4226380"/>
              <a:ext cx="321953" cy="293473"/>
            </a:xfrm>
            <a:prstGeom prst="su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8" name="Group 657">
              <a:extLst>
                <a:ext uri="{FF2B5EF4-FFF2-40B4-BE49-F238E27FC236}">
                  <a16:creationId xmlns:a16="http://schemas.microsoft.com/office/drawing/2014/main" id="{D3947517-1453-D04A-9D96-A37AF04CC30E}"/>
                </a:ext>
              </a:extLst>
            </p:cNvPr>
            <p:cNvGrpSpPr>
              <a:grpSpLocks noChangeAspect="1"/>
            </p:cNvGrpSpPr>
            <p:nvPr/>
          </p:nvGrpSpPr>
          <p:grpSpPr>
            <a:xfrm rot="2553865" flipH="1">
              <a:off x="499761" y="2577985"/>
              <a:ext cx="222763" cy="365760"/>
              <a:chOff x="7844185" y="443607"/>
              <a:chExt cx="365770" cy="625905"/>
            </a:xfrm>
          </p:grpSpPr>
          <p:grpSp>
            <p:nvGrpSpPr>
              <p:cNvPr id="659" name="Group 658">
                <a:extLst>
                  <a:ext uri="{FF2B5EF4-FFF2-40B4-BE49-F238E27FC236}">
                    <a16:creationId xmlns:a16="http://schemas.microsoft.com/office/drawing/2014/main" id="{898CB54E-5F73-5942-AA10-B10CDA4BCB50}"/>
                  </a:ext>
                </a:extLst>
              </p:cNvPr>
              <p:cNvGrpSpPr/>
              <p:nvPr/>
            </p:nvGrpSpPr>
            <p:grpSpPr>
              <a:xfrm>
                <a:off x="7844185" y="443607"/>
                <a:ext cx="365770" cy="625905"/>
                <a:chOff x="7565749" y="609213"/>
                <a:chExt cx="275801" cy="330368"/>
              </a:xfrm>
            </p:grpSpPr>
            <p:sp>
              <p:nvSpPr>
                <p:cNvPr id="661" name="Rectangle 660">
                  <a:extLst>
                    <a:ext uri="{FF2B5EF4-FFF2-40B4-BE49-F238E27FC236}">
                      <a16:creationId xmlns:a16="http://schemas.microsoft.com/office/drawing/2014/main" id="{E984FCBE-58F3-4746-98F8-730FBAC6E408}"/>
                    </a:ext>
                  </a:extLst>
                </p:cNvPr>
                <p:cNvSpPr/>
                <p:nvPr/>
              </p:nvSpPr>
              <p:spPr>
                <a:xfrm rot="16200000">
                  <a:off x="7667448" y="507514"/>
                  <a:ext cx="72396" cy="275793"/>
                </a:xfrm>
                <a:prstGeom prst="rect">
                  <a:avLst/>
                </a:prstGeom>
                <a:pattFill prst="trellis">
                  <a:fgClr>
                    <a:sysClr val="windowText" lastClr="000000">
                      <a:lumMod val="65000"/>
                      <a:lumOff val="35000"/>
                    </a:sysClr>
                  </a:fgClr>
                  <a:bgClr>
                    <a:sysClr val="window" lastClr="FFFFFF"/>
                  </a:bgClr>
                </a:patt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2" name="Rectangle 661">
                  <a:extLst>
                    <a:ext uri="{FF2B5EF4-FFF2-40B4-BE49-F238E27FC236}">
                      <a16:creationId xmlns:a16="http://schemas.microsoft.com/office/drawing/2014/main" id="{8B608C09-8869-954C-99A4-46DE1B047E52}"/>
                    </a:ext>
                  </a:extLst>
                </p:cNvPr>
                <p:cNvSpPr/>
                <p:nvPr/>
              </p:nvSpPr>
              <p:spPr>
                <a:xfrm rot="16200000">
                  <a:off x="7667456" y="765486"/>
                  <a:ext cx="72396" cy="275793"/>
                </a:xfrm>
                <a:prstGeom prst="rect">
                  <a:avLst/>
                </a:prstGeom>
                <a:pattFill prst="trellis">
                  <a:fgClr>
                    <a:sysClr val="windowText" lastClr="000000">
                      <a:lumMod val="65000"/>
                      <a:lumOff val="35000"/>
                    </a:sysClr>
                  </a:fgClr>
                  <a:bgClr>
                    <a:sysClr val="window" lastClr="FFFFFF"/>
                  </a:bgClr>
                </a:patt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63" name="Straight Connector 662">
                  <a:extLst>
                    <a:ext uri="{FF2B5EF4-FFF2-40B4-BE49-F238E27FC236}">
                      <a16:creationId xmlns:a16="http://schemas.microsoft.com/office/drawing/2014/main" id="{FDAEB587-955E-464D-9389-67A87637D551}"/>
                    </a:ext>
                  </a:extLst>
                </p:cNvPr>
                <p:cNvCxnSpPr/>
                <p:nvPr/>
              </p:nvCxnSpPr>
              <p:spPr>
                <a:xfrm>
                  <a:off x="7703646" y="681608"/>
                  <a:ext cx="8" cy="185576"/>
                </a:xfrm>
                <a:prstGeom prst="line">
                  <a:avLst/>
                </a:prstGeom>
                <a:noFill/>
                <a:ln w="6350" cap="flat" cmpd="sng" algn="ctr">
                  <a:solidFill>
                    <a:sysClr val="windowText" lastClr="000000">
                      <a:lumMod val="65000"/>
                      <a:lumOff val="35000"/>
                    </a:sysClr>
                  </a:solidFill>
                  <a:prstDash val="solid"/>
                  <a:miter lim="800000"/>
                </a:ln>
                <a:effectLst/>
              </p:spPr>
            </p:cxnSp>
          </p:grpSp>
          <p:sp>
            <p:nvSpPr>
              <p:cNvPr id="660" name="Can 659">
                <a:extLst>
                  <a:ext uri="{FF2B5EF4-FFF2-40B4-BE49-F238E27FC236}">
                    <a16:creationId xmlns:a16="http://schemas.microsoft.com/office/drawing/2014/main" id="{552CAB8D-9B09-E549-A51C-3039708ADF08}"/>
                  </a:ext>
                </a:extLst>
              </p:cNvPr>
              <p:cNvSpPr/>
              <p:nvPr/>
            </p:nvSpPr>
            <p:spPr>
              <a:xfrm>
                <a:off x="7957178" y="636575"/>
                <a:ext cx="139784" cy="220482"/>
              </a:xfrm>
              <a:prstGeom prst="can">
                <a:avLst/>
              </a:prstGeom>
              <a:solidFill>
                <a:sysClr val="window" lastClr="FFFFFF">
                  <a:lumMod val="85000"/>
                </a:sysClr>
              </a:solidFill>
              <a:ln w="31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oup 63">
              <a:extLst>
                <a:ext uri="{FF2B5EF4-FFF2-40B4-BE49-F238E27FC236}">
                  <a16:creationId xmlns:a16="http://schemas.microsoft.com/office/drawing/2014/main" id="{A58D8507-C7C0-0B42-979C-4AC5ABFFDD52}"/>
                </a:ext>
              </a:extLst>
            </p:cNvPr>
            <p:cNvGrpSpPr/>
            <p:nvPr/>
          </p:nvGrpSpPr>
          <p:grpSpPr>
            <a:xfrm>
              <a:off x="189769" y="3475361"/>
              <a:ext cx="2092603" cy="615542"/>
              <a:chOff x="189769" y="3475361"/>
              <a:chExt cx="2092603" cy="615542"/>
            </a:xfrm>
          </p:grpSpPr>
          <p:sp>
            <p:nvSpPr>
              <p:cNvPr id="35" name="Rectangle 34">
                <a:extLst>
                  <a:ext uri="{FF2B5EF4-FFF2-40B4-BE49-F238E27FC236}">
                    <a16:creationId xmlns:a16="http://schemas.microsoft.com/office/drawing/2014/main" id="{399ABCCB-B4F5-D84E-A24B-6D2BCDE7A43D}"/>
                  </a:ext>
                </a:extLst>
              </p:cNvPr>
              <p:cNvSpPr/>
              <p:nvPr/>
            </p:nvSpPr>
            <p:spPr bwMode="auto">
              <a:xfrm>
                <a:off x="189769" y="3475361"/>
                <a:ext cx="2092603" cy="615542"/>
              </a:xfrm>
              <a:prstGeom prst="rect">
                <a:avLst/>
              </a:prstGeom>
              <a:solidFill>
                <a:schemeClr val="bg1">
                  <a:lumMod val="85000"/>
                </a:schemeClr>
              </a:solidFill>
              <a:ln w="9525" cap="flat" cmpd="sng" algn="ctr">
                <a:solidFill>
                  <a:schemeClr val="tx1"/>
                </a:solidFill>
                <a:prstDash val="lg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3" name="Group 32">
                <a:extLst>
                  <a:ext uri="{FF2B5EF4-FFF2-40B4-BE49-F238E27FC236}">
                    <a16:creationId xmlns:a16="http://schemas.microsoft.com/office/drawing/2014/main" id="{4A5B9EBB-45E6-E54D-B4C3-205FBE2A84E4}"/>
                  </a:ext>
                </a:extLst>
              </p:cNvPr>
              <p:cNvGrpSpPr/>
              <p:nvPr/>
            </p:nvGrpSpPr>
            <p:grpSpPr>
              <a:xfrm>
                <a:off x="485298" y="3561987"/>
                <a:ext cx="1757353" cy="496140"/>
                <a:chOff x="400890" y="3031404"/>
                <a:chExt cx="1757353" cy="496140"/>
              </a:xfrm>
            </p:grpSpPr>
            <p:sp>
              <p:nvSpPr>
                <p:cNvPr id="651" name="Can 650">
                  <a:extLst>
                    <a:ext uri="{FF2B5EF4-FFF2-40B4-BE49-F238E27FC236}">
                      <a16:creationId xmlns:a16="http://schemas.microsoft.com/office/drawing/2014/main" id="{93C7864D-7D24-384E-8F08-004A40C14FD9}"/>
                    </a:ext>
                  </a:extLst>
                </p:cNvPr>
                <p:cNvSpPr/>
                <p:nvPr/>
              </p:nvSpPr>
              <p:spPr>
                <a:xfrm flipH="1">
                  <a:off x="1845203" y="3068760"/>
                  <a:ext cx="309075"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2" name="Can 651">
                  <a:extLst>
                    <a:ext uri="{FF2B5EF4-FFF2-40B4-BE49-F238E27FC236}">
                      <a16:creationId xmlns:a16="http://schemas.microsoft.com/office/drawing/2014/main" id="{8BDC5C04-0385-3D4A-A463-D8AC55928883}"/>
                    </a:ext>
                  </a:extLst>
                </p:cNvPr>
                <p:cNvSpPr/>
                <p:nvPr/>
              </p:nvSpPr>
              <p:spPr>
                <a:xfrm flipH="1">
                  <a:off x="1849168" y="3340694"/>
                  <a:ext cx="309075"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5" name="Rectangle 654">
                  <a:extLst>
                    <a:ext uri="{FF2B5EF4-FFF2-40B4-BE49-F238E27FC236}">
                      <a16:creationId xmlns:a16="http://schemas.microsoft.com/office/drawing/2014/main" id="{503B18D4-0D37-D241-AB00-B8EEFAD019A1}"/>
                    </a:ext>
                  </a:extLst>
                </p:cNvPr>
                <p:cNvSpPr/>
                <p:nvPr/>
              </p:nvSpPr>
              <p:spPr>
                <a:xfrm rot="16200000" flipH="1">
                  <a:off x="1240112" y="3100021"/>
                  <a:ext cx="496140" cy="358905"/>
                </a:xfrm>
                <a:prstGeom prst="rect">
                  <a:avLst/>
                </a:prstGeom>
                <a:blipFill>
                  <a:blip r:embed="rId8"/>
                  <a:stretch>
                    <a:fillRect/>
                  </a:stretch>
                </a:blipFill>
                <a:ln w="12700" cap="flat" cmpd="thickThin"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6" name="Rectangle 655">
                  <a:extLst>
                    <a:ext uri="{FF2B5EF4-FFF2-40B4-BE49-F238E27FC236}">
                      <a16:creationId xmlns:a16="http://schemas.microsoft.com/office/drawing/2014/main" id="{CD01714D-7F35-8349-A9F0-3EE856D4CE08}"/>
                    </a:ext>
                  </a:extLst>
                </p:cNvPr>
                <p:cNvSpPr/>
                <p:nvPr/>
              </p:nvSpPr>
              <p:spPr>
                <a:xfrm flipH="1">
                  <a:off x="1033785" y="3147037"/>
                  <a:ext cx="182344" cy="248063"/>
                </a:xfrm>
                <a:prstGeom prst="rect">
                  <a:avLst/>
                </a:prstGeom>
                <a:blipFill>
                  <a:blip r:embed="rId8"/>
                  <a:stretch>
                    <a:fillRect/>
                  </a:stretch>
                </a:bli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4" name="Picture 663">
                  <a:extLst>
                    <a:ext uri="{FF2B5EF4-FFF2-40B4-BE49-F238E27FC236}">
                      <a16:creationId xmlns:a16="http://schemas.microsoft.com/office/drawing/2014/main" id="{7836347B-CA74-8F4E-93F4-98D6837C117D}"/>
                    </a:ext>
                  </a:extLst>
                </p:cNvPr>
                <p:cNvPicPr>
                  <a:picLocks noChangeAspect="1"/>
                </p:cNvPicPr>
                <p:nvPr/>
              </p:nvPicPr>
              <p:blipFill>
                <a:blip r:embed="rId7"/>
                <a:stretch>
                  <a:fillRect/>
                </a:stretch>
              </p:blipFill>
              <p:spPr>
                <a:xfrm flipH="1">
                  <a:off x="400890" y="3126073"/>
                  <a:ext cx="304067" cy="291757"/>
                </a:xfrm>
                <a:prstGeom prst="rect">
                  <a:avLst/>
                </a:prstGeom>
              </p:spPr>
            </p:pic>
          </p:grpSp>
        </p:grpSp>
        <p:pic>
          <p:nvPicPr>
            <p:cNvPr id="8" name="Picture 7">
              <a:extLst>
                <a:ext uri="{FF2B5EF4-FFF2-40B4-BE49-F238E27FC236}">
                  <a16:creationId xmlns:a16="http://schemas.microsoft.com/office/drawing/2014/main" id="{788BA14D-4C62-3B4D-A44E-7AF9C9EBEABB}"/>
                </a:ext>
              </a:extLst>
            </p:cNvPr>
            <p:cNvPicPr>
              <a:picLocks noChangeAspect="1"/>
            </p:cNvPicPr>
            <p:nvPr/>
          </p:nvPicPr>
          <p:blipFill>
            <a:blip r:embed="rId9"/>
            <a:stretch>
              <a:fillRect/>
            </a:stretch>
          </p:blipFill>
          <p:spPr>
            <a:xfrm>
              <a:off x="332171" y="3008663"/>
              <a:ext cx="583029" cy="364393"/>
            </a:xfrm>
            <a:prstGeom prst="rect">
              <a:avLst/>
            </a:prstGeom>
          </p:spPr>
        </p:pic>
      </p:grpSp>
      <p:grpSp>
        <p:nvGrpSpPr>
          <p:cNvPr id="70" name="Group 69">
            <a:extLst>
              <a:ext uri="{FF2B5EF4-FFF2-40B4-BE49-F238E27FC236}">
                <a16:creationId xmlns:a16="http://schemas.microsoft.com/office/drawing/2014/main" id="{8ACFF6C5-3171-E14F-9478-76950FE0698A}"/>
              </a:ext>
            </a:extLst>
          </p:cNvPr>
          <p:cNvGrpSpPr/>
          <p:nvPr/>
        </p:nvGrpSpPr>
        <p:grpSpPr>
          <a:xfrm>
            <a:off x="734847" y="2815878"/>
            <a:ext cx="2526433" cy="1735655"/>
            <a:chOff x="734847" y="2637462"/>
            <a:chExt cx="2526433" cy="1735655"/>
          </a:xfrm>
        </p:grpSpPr>
        <p:cxnSp>
          <p:nvCxnSpPr>
            <p:cNvPr id="3" name="Elbow Connector 2">
              <a:extLst>
                <a:ext uri="{FF2B5EF4-FFF2-40B4-BE49-F238E27FC236}">
                  <a16:creationId xmlns:a16="http://schemas.microsoft.com/office/drawing/2014/main" id="{97EAD5B0-8F74-3C41-8328-D4FFDED92859}"/>
                </a:ext>
              </a:extLst>
            </p:cNvPr>
            <p:cNvCxnSpPr>
              <a:cxnSpLocks/>
            </p:cNvCxnSpPr>
            <p:nvPr/>
          </p:nvCxnSpPr>
          <p:spPr bwMode="auto">
            <a:xfrm>
              <a:off x="915200" y="3171156"/>
              <a:ext cx="2068757" cy="378431"/>
            </a:xfrm>
            <a:prstGeom prst="bentConnector3">
              <a:avLst>
                <a:gd name="adj1" fmla="val 99844"/>
              </a:avLst>
            </a:prstGeom>
            <a:solidFill>
              <a:schemeClr val="accent1"/>
            </a:solidFill>
            <a:ln w="9525" cap="flat" cmpd="sng" algn="ctr">
              <a:solidFill>
                <a:srgbClr val="0070C0"/>
              </a:solidFill>
              <a:prstDash val="solid"/>
              <a:miter lim="800000"/>
              <a:headEnd type="none" w="med" len="med"/>
              <a:tailEnd type="triangle"/>
            </a:ln>
            <a:effectLst/>
          </p:spPr>
        </p:cxnSp>
        <p:cxnSp>
          <p:nvCxnSpPr>
            <p:cNvPr id="90" name="Elbow Connector 89">
              <a:extLst>
                <a:ext uri="{FF2B5EF4-FFF2-40B4-BE49-F238E27FC236}">
                  <a16:creationId xmlns:a16="http://schemas.microsoft.com/office/drawing/2014/main" id="{FE97741F-EF90-2340-9A5F-E75CB29306F1}"/>
                </a:ext>
              </a:extLst>
            </p:cNvPr>
            <p:cNvCxnSpPr>
              <a:cxnSpLocks/>
              <a:stCxn id="654" idx="1"/>
              <a:endCxn id="649" idx="2"/>
            </p:cNvCxnSpPr>
            <p:nvPr/>
          </p:nvCxnSpPr>
          <p:spPr bwMode="auto">
            <a:xfrm flipV="1">
              <a:off x="788901" y="3914994"/>
              <a:ext cx="2330313" cy="458123"/>
            </a:xfrm>
            <a:prstGeom prst="bentConnector2">
              <a:avLst/>
            </a:prstGeom>
            <a:solidFill>
              <a:schemeClr val="accent1"/>
            </a:solidFill>
            <a:ln w="9525" cap="flat" cmpd="sng" algn="ctr">
              <a:solidFill>
                <a:schemeClr val="accent1">
                  <a:lumMod val="50000"/>
                </a:schemeClr>
              </a:solidFill>
              <a:prstDash val="solid"/>
              <a:miter lim="800000"/>
              <a:headEnd type="none" w="med" len="med"/>
              <a:tailEnd type="triangle"/>
            </a:ln>
            <a:effectLst/>
          </p:spPr>
        </p:cxnSp>
        <p:cxnSp>
          <p:nvCxnSpPr>
            <p:cNvPr id="93" name="Elbow Connector 92">
              <a:extLst>
                <a:ext uri="{FF2B5EF4-FFF2-40B4-BE49-F238E27FC236}">
                  <a16:creationId xmlns:a16="http://schemas.microsoft.com/office/drawing/2014/main" id="{848A06B4-33C1-BA47-83F5-FA9EF834A34E}"/>
                </a:ext>
              </a:extLst>
            </p:cNvPr>
            <p:cNvCxnSpPr>
              <a:cxnSpLocks/>
            </p:cNvCxnSpPr>
            <p:nvPr/>
          </p:nvCxnSpPr>
          <p:spPr bwMode="auto">
            <a:xfrm rot="16200000" flipH="1">
              <a:off x="1528711" y="1843598"/>
              <a:ext cx="938706" cy="2526433"/>
            </a:xfrm>
            <a:prstGeom prst="bentConnector4">
              <a:avLst>
                <a:gd name="adj1" fmla="val -24353"/>
                <a:gd name="adj2" fmla="val 99986"/>
              </a:avLst>
            </a:prstGeom>
            <a:solidFill>
              <a:schemeClr val="accent1"/>
            </a:solidFill>
            <a:ln w="9525" cap="flat" cmpd="sng" algn="ctr">
              <a:solidFill>
                <a:srgbClr val="7030A0"/>
              </a:solidFill>
              <a:prstDash val="solid"/>
              <a:miter lim="800000"/>
              <a:headEnd type="none" w="med" len="med"/>
              <a:tailEnd type="triangle"/>
            </a:ln>
            <a:effectLst/>
          </p:spPr>
        </p:cxnSp>
      </p:grpSp>
      <p:sp>
        <p:nvSpPr>
          <p:cNvPr id="143" name="TextBox 142">
            <a:extLst>
              <a:ext uri="{FF2B5EF4-FFF2-40B4-BE49-F238E27FC236}">
                <a16:creationId xmlns:a16="http://schemas.microsoft.com/office/drawing/2014/main" id="{4F547C4D-ED19-5F4F-84B6-42C190544132}"/>
              </a:ext>
            </a:extLst>
          </p:cNvPr>
          <p:cNvSpPr txBox="1"/>
          <p:nvPr/>
        </p:nvSpPr>
        <p:spPr>
          <a:xfrm>
            <a:off x="8109145" y="5280157"/>
            <a:ext cx="3995360" cy="646331"/>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Multi-Cloud, Multi-Level Security Global Infrastructures</a:t>
            </a:r>
          </a:p>
        </p:txBody>
      </p:sp>
      <p:sp>
        <p:nvSpPr>
          <p:cNvPr id="144" name="TextBox 143">
            <a:extLst>
              <a:ext uri="{FF2B5EF4-FFF2-40B4-BE49-F238E27FC236}">
                <a16:creationId xmlns:a16="http://schemas.microsoft.com/office/drawing/2014/main" id="{EF70DCBF-4838-544F-9B05-DEC1B9C43114}"/>
              </a:ext>
            </a:extLst>
          </p:cNvPr>
          <p:cNvSpPr txBox="1"/>
          <p:nvPr/>
        </p:nvSpPr>
        <p:spPr>
          <a:xfrm>
            <a:off x="8899320" y="1378824"/>
            <a:ext cx="1889197"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Internet Protocol</a:t>
            </a:r>
          </a:p>
        </p:txBody>
      </p:sp>
      <p:grpSp>
        <p:nvGrpSpPr>
          <p:cNvPr id="73" name="Group 72">
            <a:extLst>
              <a:ext uri="{FF2B5EF4-FFF2-40B4-BE49-F238E27FC236}">
                <a16:creationId xmlns:a16="http://schemas.microsoft.com/office/drawing/2014/main" id="{E7272C6A-9B5E-3545-9399-731B0261B5D7}"/>
              </a:ext>
            </a:extLst>
          </p:cNvPr>
          <p:cNvGrpSpPr/>
          <p:nvPr/>
        </p:nvGrpSpPr>
        <p:grpSpPr>
          <a:xfrm>
            <a:off x="2555181" y="2984444"/>
            <a:ext cx="8569712" cy="1697441"/>
            <a:chOff x="2555181" y="2806028"/>
            <a:chExt cx="8569712" cy="1697441"/>
          </a:xfrm>
        </p:grpSpPr>
        <p:sp>
          <p:nvSpPr>
            <p:cNvPr id="137" name="Rectangle 136">
              <a:extLst>
                <a:ext uri="{FF2B5EF4-FFF2-40B4-BE49-F238E27FC236}">
                  <a16:creationId xmlns:a16="http://schemas.microsoft.com/office/drawing/2014/main" id="{866936A5-FA10-4049-ADFE-9A651754F3A6}"/>
                </a:ext>
              </a:extLst>
            </p:cNvPr>
            <p:cNvSpPr/>
            <p:nvPr/>
          </p:nvSpPr>
          <p:spPr>
            <a:xfrm flipH="1">
              <a:off x="4991233" y="3718182"/>
              <a:ext cx="553760" cy="155448"/>
            </a:xfrm>
            <a:prstGeom prst="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Connect</a:t>
              </a:r>
            </a:p>
          </p:txBody>
        </p:sp>
        <p:grpSp>
          <p:nvGrpSpPr>
            <p:cNvPr id="362" name="Group 361">
              <a:extLst>
                <a:ext uri="{FF2B5EF4-FFF2-40B4-BE49-F238E27FC236}">
                  <a16:creationId xmlns:a16="http://schemas.microsoft.com/office/drawing/2014/main" id="{706BD009-A72E-F341-955B-DBEE04CD6483}"/>
                </a:ext>
              </a:extLst>
            </p:cNvPr>
            <p:cNvGrpSpPr/>
            <p:nvPr/>
          </p:nvGrpSpPr>
          <p:grpSpPr>
            <a:xfrm flipH="1">
              <a:off x="6398827" y="3604282"/>
              <a:ext cx="1587590" cy="391889"/>
              <a:chOff x="9395250" y="5387546"/>
              <a:chExt cx="922642" cy="148281"/>
            </a:xfrm>
            <a:solidFill>
              <a:sysClr val="window" lastClr="FFFFFF">
                <a:lumMod val="75000"/>
              </a:sysClr>
            </a:solidFill>
          </p:grpSpPr>
          <p:sp>
            <p:nvSpPr>
              <p:cNvPr id="363" name="Chevron 362">
                <a:extLst>
                  <a:ext uri="{FF2B5EF4-FFF2-40B4-BE49-F238E27FC236}">
                    <a16:creationId xmlns:a16="http://schemas.microsoft.com/office/drawing/2014/main" id="{8853A6E8-995D-B144-92BE-6BD4DAB78F67}"/>
                  </a:ext>
                </a:extLst>
              </p:cNvPr>
              <p:cNvSpPr/>
              <p:nvPr/>
            </p:nvSpPr>
            <p:spPr>
              <a:xfrm>
                <a:off x="9934829"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4" name="Chevron 363">
                <a:extLst>
                  <a:ext uri="{FF2B5EF4-FFF2-40B4-BE49-F238E27FC236}">
                    <a16:creationId xmlns:a16="http://schemas.microsoft.com/office/drawing/2014/main" id="{C8B0533F-CAD9-F640-AF4E-7EE6010C76A6}"/>
                  </a:ext>
                </a:extLst>
              </p:cNvPr>
              <p:cNvSpPr/>
              <p:nvPr/>
            </p:nvSpPr>
            <p:spPr>
              <a:xfrm flipH="1">
                <a:off x="9395250"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414" name="Picture 413">
              <a:extLst>
                <a:ext uri="{FF2B5EF4-FFF2-40B4-BE49-F238E27FC236}">
                  <a16:creationId xmlns:a16="http://schemas.microsoft.com/office/drawing/2014/main" id="{8B8A7F94-49D8-3B4C-8295-649F31DE0C4A}"/>
                </a:ext>
              </a:extLst>
            </p:cNvPr>
            <p:cNvPicPr>
              <a:picLocks noChangeAspect="1"/>
            </p:cNvPicPr>
            <p:nvPr/>
          </p:nvPicPr>
          <p:blipFill rotWithShape="1">
            <a:blip r:embed="rId10"/>
            <a:srcRect l="18022" t="28267" r="17635" b="34415"/>
            <a:stretch/>
          </p:blipFill>
          <p:spPr>
            <a:xfrm flipH="1">
              <a:off x="6661013" y="3437969"/>
              <a:ext cx="1080601" cy="633810"/>
            </a:xfrm>
            <a:prstGeom prst="rect">
              <a:avLst/>
            </a:prstGeom>
          </p:spPr>
        </p:pic>
        <p:sp>
          <p:nvSpPr>
            <p:cNvPr id="649" name="Rectangle 648">
              <a:extLst>
                <a:ext uri="{FF2B5EF4-FFF2-40B4-BE49-F238E27FC236}">
                  <a16:creationId xmlns:a16="http://schemas.microsoft.com/office/drawing/2014/main" id="{DF942C70-206E-A140-822E-0829E18B2D9C}"/>
                </a:ext>
              </a:extLst>
            </p:cNvPr>
            <p:cNvSpPr/>
            <p:nvPr/>
          </p:nvSpPr>
          <p:spPr>
            <a:xfrm flipH="1">
              <a:off x="2842334" y="3632464"/>
              <a:ext cx="553760" cy="282530"/>
            </a:xfrm>
            <a:prstGeom prst="rect">
              <a:avLst/>
            </a:prstGeom>
            <a:solidFill>
              <a:srgbClr val="00B0F0">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cs typeface="+mn-cs"/>
                </a:rPr>
                <a:t>Connect</a:t>
              </a:r>
            </a:p>
          </p:txBody>
        </p:sp>
        <p:grpSp>
          <p:nvGrpSpPr>
            <p:cNvPr id="665" name="Group 664">
              <a:extLst>
                <a:ext uri="{FF2B5EF4-FFF2-40B4-BE49-F238E27FC236}">
                  <a16:creationId xmlns:a16="http://schemas.microsoft.com/office/drawing/2014/main" id="{FFE8E594-BF03-F541-976A-F46FF8E2416C}"/>
                </a:ext>
              </a:extLst>
            </p:cNvPr>
            <p:cNvGrpSpPr/>
            <p:nvPr/>
          </p:nvGrpSpPr>
          <p:grpSpPr>
            <a:xfrm flipH="1">
              <a:off x="2555181" y="3620443"/>
              <a:ext cx="1143399" cy="307293"/>
              <a:chOff x="9395250" y="5387546"/>
              <a:chExt cx="922642" cy="148281"/>
            </a:xfrm>
            <a:solidFill>
              <a:sysClr val="window" lastClr="FFFFFF">
                <a:lumMod val="75000"/>
              </a:sysClr>
            </a:solidFill>
          </p:grpSpPr>
          <p:sp>
            <p:nvSpPr>
              <p:cNvPr id="666" name="Chevron 665">
                <a:extLst>
                  <a:ext uri="{FF2B5EF4-FFF2-40B4-BE49-F238E27FC236}">
                    <a16:creationId xmlns:a16="http://schemas.microsoft.com/office/drawing/2014/main" id="{019B6272-AA8E-994A-A0E1-358594D98775}"/>
                  </a:ext>
                </a:extLst>
              </p:cNvPr>
              <p:cNvSpPr/>
              <p:nvPr/>
            </p:nvSpPr>
            <p:spPr>
              <a:xfrm>
                <a:off x="9934829"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667" name="Chevron 666">
                <a:extLst>
                  <a:ext uri="{FF2B5EF4-FFF2-40B4-BE49-F238E27FC236}">
                    <a16:creationId xmlns:a16="http://schemas.microsoft.com/office/drawing/2014/main" id="{959CEF38-A24A-FB4F-A527-B243814A5B49}"/>
                  </a:ext>
                </a:extLst>
              </p:cNvPr>
              <p:cNvSpPr/>
              <p:nvPr/>
            </p:nvSpPr>
            <p:spPr>
              <a:xfrm flipH="1">
                <a:off x="9395250"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34" name="Group 133">
              <a:extLst>
                <a:ext uri="{FF2B5EF4-FFF2-40B4-BE49-F238E27FC236}">
                  <a16:creationId xmlns:a16="http://schemas.microsoft.com/office/drawing/2014/main" id="{2C512437-2137-274F-93BA-35BD4F180743}"/>
                </a:ext>
              </a:extLst>
            </p:cNvPr>
            <p:cNvGrpSpPr>
              <a:grpSpLocks noChangeAspect="1"/>
            </p:cNvGrpSpPr>
            <p:nvPr/>
          </p:nvGrpSpPr>
          <p:grpSpPr>
            <a:xfrm flipH="1">
              <a:off x="4892403" y="3703644"/>
              <a:ext cx="750403" cy="185233"/>
              <a:chOff x="9395250" y="5387546"/>
              <a:chExt cx="922642" cy="148281"/>
            </a:xfrm>
            <a:solidFill>
              <a:sysClr val="window" lastClr="FFFFFF">
                <a:lumMod val="75000"/>
              </a:sysClr>
            </a:solidFill>
          </p:grpSpPr>
          <p:sp>
            <p:nvSpPr>
              <p:cNvPr id="135" name="Chevron 134">
                <a:extLst>
                  <a:ext uri="{FF2B5EF4-FFF2-40B4-BE49-F238E27FC236}">
                    <a16:creationId xmlns:a16="http://schemas.microsoft.com/office/drawing/2014/main" id="{3BB134FE-93D0-F945-8117-50C4595DF433}"/>
                  </a:ext>
                </a:extLst>
              </p:cNvPr>
              <p:cNvSpPr/>
              <p:nvPr/>
            </p:nvSpPr>
            <p:spPr>
              <a:xfrm>
                <a:off x="9934829"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6" name="Chevron 135">
                <a:extLst>
                  <a:ext uri="{FF2B5EF4-FFF2-40B4-BE49-F238E27FC236}">
                    <a16:creationId xmlns:a16="http://schemas.microsoft.com/office/drawing/2014/main" id="{36EE0E6A-C970-D345-93FB-7681A719B9AC}"/>
                  </a:ext>
                </a:extLst>
              </p:cNvPr>
              <p:cNvSpPr/>
              <p:nvPr/>
            </p:nvSpPr>
            <p:spPr>
              <a:xfrm flipH="1">
                <a:off x="9395250" y="5387546"/>
                <a:ext cx="383063" cy="148281"/>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pic>
          <p:nvPicPr>
            <p:cNvPr id="141" name="Picture 140">
              <a:extLst>
                <a:ext uri="{FF2B5EF4-FFF2-40B4-BE49-F238E27FC236}">
                  <a16:creationId xmlns:a16="http://schemas.microsoft.com/office/drawing/2014/main" id="{BE56CE50-C99D-CC43-B5FF-E25B19FA8AE1}"/>
                </a:ext>
              </a:extLst>
            </p:cNvPr>
            <p:cNvPicPr>
              <a:picLocks noChangeAspect="1"/>
            </p:cNvPicPr>
            <p:nvPr/>
          </p:nvPicPr>
          <p:blipFill rotWithShape="1">
            <a:blip r:embed="rId10"/>
            <a:srcRect l="18022" t="28267" r="17635" b="34415"/>
            <a:stretch/>
          </p:blipFill>
          <p:spPr>
            <a:xfrm>
              <a:off x="9432562" y="2806028"/>
              <a:ext cx="1011882" cy="633810"/>
            </a:xfrm>
            <a:prstGeom prst="rect">
              <a:avLst/>
            </a:prstGeom>
          </p:spPr>
        </p:pic>
        <p:pic>
          <p:nvPicPr>
            <p:cNvPr id="142" name="Picture 141">
              <a:extLst>
                <a:ext uri="{FF2B5EF4-FFF2-40B4-BE49-F238E27FC236}">
                  <a16:creationId xmlns:a16="http://schemas.microsoft.com/office/drawing/2014/main" id="{550E3C01-E756-9B4D-9A03-4FBD49DF081A}"/>
                </a:ext>
              </a:extLst>
            </p:cNvPr>
            <p:cNvPicPr>
              <a:picLocks noChangeAspect="1"/>
            </p:cNvPicPr>
            <p:nvPr/>
          </p:nvPicPr>
          <p:blipFill rotWithShape="1">
            <a:blip r:embed="rId10"/>
            <a:srcRect l="18022" t="28267" r="17635" b="34415"/>
            <a:stretch/>
          </p:blipFill>
          <p:spPr>
            <a:xfrm>
              <a:off x="9295269" y="3869659"/>
              <a:ext cx="1011882" cy="633810"/>
            </a:xfrm>
            <a:prstGeom prst="rect">
              <a:avLst/>
            </a:prstGeom>
          </p:spPr>
        </p:pic>
        <p:pic>
          <p:nvPicPr>
            <p:cNvPr id="155" name="Picture 154">
              <a:extLst>
                <a:ext uri="{FF2B5EF4-FFF2-40B4-BE49-F238E27FC236}">
                  <a16:creationId xmlns:a16="http://schemas.microsoft.com/office/drawing/2014/main" id="{A080F380-3AF6-2A44-B6E2-D707ABBF9816}"/>
                </a:ext>
              </a:extLst>
            </p:cNvPr>
            <p:cNvPicPr>
              <a:picLocks noChangeAspect="1"/>
            </p:cNvPicPr>
            <p:nvPr/>
          </p:nvPicPr>
          <p:blipFill rotWithShape="1">
            <a:blip r:embed="rId10"/>
            <a:srcRect l="18022" t="28267" r="17635" b="34415"/>
            <a:stretch/>
          </p:blipFill>
          <p:spPr>
            <a:xfrm>
              <a:off x="10113011" y="3405807"/>
              <a:ext cx="1011882" cy="633810"/>
            </a:xfrm>
            <a:prstGeom prst="rect">
              <a:avLst/>
            </a:prstGeom>
          </p:spPr>
        </p:pic>
      </p:grpSp>
      <p:grpSp>
        <p:nvGrpSpPr>
          <p:cNvPr id="77" name="Group 76">
            <a:extLst>
              <a:ext uri="{FF2B5EF4-FFF2-40B4-BE49-F238E27FC236}">
                <a16:creationId xmlns:a16="http://schemas.microsoft.com/office/drawing/2014/main" id="{41B41C77-E6EE-7949-A346-5DFEABACC849}"/>
              </a:ext>
            </a:extLst>
          </p:cNvPr>
          <p:cNvGrpSpPr/>
          <p:nvPr/>
        </p:nvGrpSpPr>
        <p:grpSpPr>
          <a:xfrm>
            <a:off x="10453148" y="2088318"/>
            <a:ext cx="1641506" cy="2293440"/>
            <a:chOff x="10453148" y="1909902"/>
            <a:chExt cx="1641506" cy="2293440"/>
          </a:xfrm>
        </p:grpSpPr>
        <p:grpSp>
          <p:nvGrpSpPr>
            <p:cNvPr id="68" name="Group 67">
              <a:extLst>
                <a:ext uri="{FF2B5EF4-FFF2-40B4-BE49-F238E27FC236}">
                  <a16:creationId xmlns:a16="http://schemas.microsoft.com/office/drawing/2014/main" id="{3FE13B01-14C1-BC48-BE4C-AFE68CA61400}"/>
                </a:ext>
              </a:extLst>
            </p:cNvPr>
            <p:cNvGrpSpPr/>
            <p:nvPr/>
          </p:nvGrpSpPr>
          <p:grpSpPr>
            <a:xfrm>
              <a:off x="10453148" y="1909902"/>
              <a:ext cx="1641506" cy="2293440"/>
              <a:chOff x="10453148" y="1909902"/>
              <a:chExt cx="1641506" cy="2293440"/>
            </a:xfrm>
          </p:grpSpPr>
          <p:grpSp>
            <p:nvGrpSpPr>
              <p:cNvPr id="140" name="Group 139">
                <a:extLst>
                  <a:ext uri="{FF2B5EF4-FFF2-40B4-BE49-F238E27FC236}">
                    <a16:creationId xmlns:a16="http://schemas.microsoft.com/office/drawing/2014/main" id="{78C76973-9874-6F47-BDD2-B95AB537E935}"/>
                  </a:ext>
                </a:extLst>
              </p:cNvPr>
              <p:cNvGrpSpPr/>
              <p:nvPr/>
            </p:nvGrpSpPr>
            <p:grpSpPr>
              <a:xfrm>
                <a:off x="10453148" y="1909902"/>
                <a:ext cx="1114042" cy="816068"/>
                <a:chOff x="2784626" y="1182298"/>
                <a:chExt cx="1114042" cy="816068"/>
              </a:xfrm>
            </p:grpSpPr>
            <p:grpSp>
              <p:nvGrpSpPr>
                <p:cNvPr id="313" name="Group 312">
                  <a:extLst>
                    <a:ext uri="{FF2B5EF4-FFF2-40B4-BE49-F238E27FC236}">
                      <a16:creationId xmlns:a16="http://schemas.microsoft.com/office/drawing/2014/main" id="{0A71D17C-549B-B549-80CC-F627265AC40A}"/>
                    </a:ext>
                  </a:extLst>
                </p:cNvPr>
                <p:cNvGrpSpPr/>
                <p:nvPr/>
              </p:nvGrpSpPr>
              <p:grpSpPr>
                <a:xfrm>
                  <a:off x="3608741" y="1821252"/>
                  <a:ext cx="216697" cy="177114"/>
                  <a:chOff x="10877745" y="2893615"/>
                  <a:chExt cx="476054" cy="415875"/>
                </a:xfrm>
              </p:grpSpPr>
              <p:sp>
                <p:nvSpPr>
                  <p:cNvPr id="344" name="Rectangle 343">
                    <a:extLst>
                      <a:ext uri="{FF2B5EF4-FFF2-40B4-BE49-F238E27FC236}">
                        <a16:creationId xmlns:a16="http://schemas.microsoft.com/office/drawing/2014/main" id="{084F5DF5-5B5D-7A42-8159-E01CF170AF81}"/>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5" name="Rectangle 344">
                    <a:extLst>
                      <a:ext uri="{FF2B5EF4-FFF2-40B4-BE49-F238E27FC236}">
                        <a16:creationId xmlns:a16="http://schemas.microsoft.com/office/drawing/2014/main" id="{A29882FE-7825-4A44-9D0C-FACA380DCFE6}"/>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6" name="Rectangle 345">
                    <a:extLst>
                      <a:ext uri="{FF2B5EF4-FFF2-40B4-BE49-F238E27FC236}">
                        <a16:creationId xmlns:a16="http://schemas.microsoft.com/office/drawing/2014/main" id="{FE69B93D-DBFF-4541-A3E3-C4D8D70A01D1}"/>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14" name="Rectangle 313">
                  <a:extLst>
                    <a:ext uri="{FF2B5EF4-FFF2-40B4-BE49-F238E27FC236}">
                      <a16:creationId xmlns:a16="http://schemas.microsoft.com/office/drawing/2014/main" id="{26D7183C-A027-514F-84FE-0C6A997A33A8}"/>
                    </a:ext>
                  </a:extLst>
                </p:cNvPr>
                <p:cNvSpPr/>
                <p:nvPr/>
              </p:nvSpPr>
              <p:spPr>
                <a:xfrm>
                  <a:off x="2784626" y="1182298"/>
                  <a:ext cx="1114042" cy="811519"/>
                </a:xfrm>
                <a:prstGeom prst="rect">
                  <a:avLst/>
                </a:prstGeom>
                <a:solidFill>
                  <a:srgbClr val="4472C4">
                    <a:lumMod val="20000"/>
                    <a:lumOff val="80000"/>
                  </a:srgb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5" name="Group 314">
                  <a:extLst>
                    <a:ext uri="{FF2B5EF4-FFF2-40B4-BE49-F238E27FC236}">
                      <a16:creationId xmlns:a16="http://schemas.microsoft.com/office/drawing/2014/main" id="{A284EBC8-7FBC-DA4C-A5FC-31EB155DDBCC}"/>
                    </a:ext>
                  </a:extLst>
                </p:cNvPr>
                <p:cNvGrpSpPr/>
                <p:nvPr/>
              </p:nvGrpSpPr>
              <p:grpSpPr>
                <a:xfrm>
                  <a:off x="2886306" y="1552498"/>
                  <a:ext cx="328757" cy="385970"/>
                  <a:chOff x="5242091" y="1895279"/>
                  <a:chExt cx="328757" cy="385970"/>
                </a:xfrm>
              </p:grpSpPr>
              <p:grpSp>
                <p:nvGrpSpPr>
                  <p:cNvPr id="330" name="Group 329">
                    <a:extLst>
                      <a:ext uri="{FF2B5EF4-FFF2-40B4-BE49-F238E27FC236}">
                        <a16:creationId xmlns:a16="http://schemas.microsoft.com/office/drawing/2014/main" id="{2C137EE0-101C-484B-A6C7-EC62394ED8DD}"/>
                      </a:ext>
                    </a:extLst>
                  </p:cNvPr>
                  <p:cNvGrpSpPr/>
                  <p:nvPr/>
                </p:nvGrpSpPr>
                <p:grpSpPr>
                  <a:xfrm>
                    <a:off x="5312041" y="1895279"/>
                    <a:ext cx="258807" cy="385970"/>
                    <a:chOff x="6859778" y="-987069"/>
                    <a:chExt cx="258807" cy="385970"/>
                  </a:xfrm>
                  <a:solidFill>
                    <a:sysClr val="window" lastClr="FFFFFF">
                      <a:lumMod val="85000"/>
                    </a:sysClr>
                  </a:solidFill>
                </p:grpSpPr>
                <p:sp>
                  <p:nvSpPr>
                    <p:cNvPr id="335" name="Oval 334">
                      <a:extLst>
                        <a:ext uri="{FF2B5EF4-FFF2-40B4-BE49-F238E27FC236}">
                          <a16:creationId xmlns:a16="http://schemas.microsoft.com/office/drawing/2014/main" id="{57C330D6-3B0C-6340-91E4-BD57DACFDE90}"/>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36" name="Straight Connector 335">
                      <a:extLst>
                        <a:ext uri="{FF2B5EF4-FFF2-40B4-BE49-F238E27FC236}">
                          <a16:creationId xmlns:a16="http://schemas.microsoft.com/office/drawing/2014/main" id="{3AD598F4-F81D-054B-A7D3-5CBEB4600B52}"/>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337" name="Straight Connector 336">
                      <a:extLst>
                        <a:ext uri="{FF2B5EF4-FFF2-40B4-BE49-F238E27FC236}">
                          <a16:creationId xmlns:a16="http://schemas.microsoft.com/office/drawing/2014/main" id="{E86E4EE0-7A82-1D42-9E68-790B4925B37E}"/>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338" name="Straight Connector 337">
                      <a:extLst>
                        <a:ext uri="{FF2B5EF4-FFF2-40B4-BE49-F238E27FC236}">
                          <a16:creationId xmlns:a16="http://schemas.microsoft.com/office/drawing/2014/main" id="{E33CF272-EFF6-434E-B079-E81EFD31B6A5}"/>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339" name="Straight Connector 338">
                      <a:extLst>
                        <a:ext uri="{FF2B5EF4-FFF2-40B4-BE49-F238E27FC236}">
                          <a16:creationId xmlns:a16="http://schemas.microsoft.com/office/drawing/2014/main" id="{B481E534-4DC3-754B-ACDF-08344C9D4DFB}"/>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40" name="Straight Connector 339">
                      <a:extLst>
                        <a:ext uri="{FF2B5EF4-FFF2-40B4-BE49-F238E27FC236}">
                          <a16:creationId xmlns:a16="http://schemas.microsoft.com/office/drawing/2014/main" id="{18EACDDE-AB0A-7C4F-A31A-8DE785F9496F}"/>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341" name="Group 340">
                      <a:extLst>
                        <a:ext uri="{FF2B5EF4-FFF2-40B4-BE49-F238E27FC236}">
                          <a16:creationId xmlns:a16="http://schemas.microsoft.com/office/drawing/2014/main" id="{CBBB4673-10F8-7F44-9253-341EA248135A}"/>
                        </a:ext>
                      </a:extLst>
                    </p:cNvPr>
                    <p:cNvGrpSpPr/>
                    <p:nvPr/>
                  </p:nvGrpSpPr>
                  <p:grpSpPr>
                    <a:xfrm>
                      <a:off x="7028494" y="-732825"/>
                      <a:ext cx="90091" cy="129715"/>
                      <a:chOff x="7093456" y="-578414"/>
                      <a:chExt cx="90091" cy="129715"/>
                    </a:xfrm>
                    <a:grpFill/>
                  </p:grpSpPr>
                  <p:cxnSp>
                    <p:nvCxnSpPr>
                      <p:cNvPr id="342" name="Straight Connector 341">
                        <a:extLst>
                          <a:ext uri="{FF2B5EF4-FFF2-40B4-BE49-F238E27FC236}">
                            <a16:creationId xmlns:a16="http://schemas.microsoft.com/office/drawing/2014/main" id="{49639193-E18B-F54C-8FEB-85736E5C8DB5}"/>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43" name="Straight Connector 342">
                        <a:extLst>
                          <a:ext uri="{FF2B5EF4-FFF2-40B4-BE49-F238E27FC236}">
                            <a16:creationId xmlns:a16="http://schemas.microsoft.com/office/drawing/2014/main" id="{5D7B5C8F-1CA8-804F-8D9B-6589E9594917}"/>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331" name="Group 330">
                    <a:extLst>
                      <a:ext uri="{FF2B5EF4-FFF2-40B4-BE49-F238E27FC236}">
                        <a16:creationId xmlns:a16="http://schemas.microsoft.com/office/drawing/2014/main" id="{EC0AC4AC-04F3-F447-8E30-9F9B9393551E}"/>
                      </a:ext>
                    </a:extLst>
                  </p:cNvPr>
                  <p:cNvGrpSpPr/>
                  <p:nvPr/>
                </p:nvGrpSpPr>
                <p:grpSpPr>
                  <a:xfrm>
                    <a:off x="5242091" y="1995185"/>
                    <a:ext cx="216697" cy="177114"/>
                    <a:chOff x="10877745" y="2893615"/>
                    <a:chExt cx="476054" cy="415875"/>
                  </a:xfrm>
                </p:grpSpPr>
                <p:sp>
                  <p:nvSpPr>
                    <p:cNvPr id="332" name="Rectangle 331">
                      <a:extLst>
                        <a:ext uri="{FF2B5EF4-FFF2-40B4-BE49-F238E27FC236}">
                          <a16:creationId xmlns:a16="http://schemas.microsoft.com/office/drawing/2014/main" id="{B8DAD487-1133-034F-A409-01D45FB8A995}"/>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3" name="Rectangle 332">
                      <a:extLst>
                        <a:ext uri="{FF2B5EF4-FFF2-40B4-BE49-F238E27FC236}">
                          <a16:creationId xmlns:a16="http://schemas.microsoft.com/office/drawing/2014/main" id="{EB8A24A3-5677-4A40-B8E9-649AC9ED30CF}"/>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4" name="Rectangle 333">
                      <a:extLst>
                        <a:ext uri="{FF2B5EF4-FFF2-40B4-BE49-F238E27FC236}">
                          <a16:creationId xmlns:a16="http://schemas.microsoft.com/office/drawing/2014/main" id="{0FBBBA0C-A586-3247-8CED-9FD0484AB8E8}"/>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16" name="Group 315">
                  <a:extLst>
                    <a:ext uri="{FF2B5EF4-FFF2-40B4-BE49-F238E27FC236}">
                      <a16:creationId xmlns:a16="http://schemas.microsoft.com/office/drawing/2014/main" id="{4B4D4912-6B12-C14B-94AF-238647C2F698}"/>
                    </a:ext>
                  </a:extLst>
                </p:cNvPr>
                <p:cNvGrpSpPr/>
                <p:nvPr/>
              </p:nvGrpSpPr>
              <p:grpSpPr>
                <a:xfrm>
                  <a:off x="3492993" y="1546360"/>
                  <a:ext cx="258807" cy="385970"/>
                  <a:chOff x="6859778" y="-987069"/>
                  <a:chExt cx="258807" cy="385970"/>
                </a:xfrm>
                <a:solidFill>
                  <a:sysClr val="window" lastClr="FFFFFF">
                    <a:lumMod val="85000"/>
                  </a:sysClr>
                </a:solidFill>
              </p:grpSpPr>
              <p:sp>
                <p:nvSpPr>
                  <p:cNvPr id="321" name="Oval 320">
                    <a:extLst>
                      <a:ext uri="{FF2B5EF4-FFF2-40B4-BE49-F238E27FC236}">
                        <a16:creationId xmlns:a16="http://schemas.microsoft.com/office/drawing/2014/main" id="{52404F95-BEDA-6D45-B9F7-4CE865AF6636}"/>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22" name="Straight Connector 321">
                    <a:extLst>
                      <a:ext uri="{FF2B5EF4-FFF2-40B4-BE49-F238E27FC236}">
                        <a16:creationId xmlns:a16="http://schemas.microsoft.com/office/drawing/2014/main" id="{0665E04D-B083-6D4C-9EED-3BFA06A3E3C1}"/>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323" name="Straight Connector 322">
                    <a:extLst>
                      <a:ext uri="{FF2B5EF4-FFF2-40B4-BE49-F238E27FC236}">
                        <a16:creationId xmlns:a16="http://schemas.microsoft.com/office/drawing/2014/main" id="{B1598635-581D-FD4F-864C-B4E05E7A39E1}"/>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324" name="Straight Connector 323">
                    <a:extLst>
                      <a:ext uri="{FF2B5EF4-FFF2-40B4-BE49-F238E27FC236}">
                        <a16:creationId xmlns:a16="http://schemas.microsoft.com/office/drawing/2014/main" id="{706A6E96-E4F5-EF4F-B97A-09A689B30429}"/>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325" name="Straight Connector 324">
                    <a:extLst>
                      <a:ext uri="{FF2B5EF4-FFF2-40B4-BE49-F238E27FC236}">
                        <a16:creationId xmlns:a16="http://schemas.microsoft.com/office/drawing/2014/main" id="{3BD17652-C288-FB48-81EF-8EFFF709946B}"/>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26" name="Straight Connector 325">
                    <a:extLst>
                      <a:ext uri="{FF2B5EF4-FFF2-40B4-BE49-F238E27FC236}">
                        <a16:creationId xmlns:a16="http://schemas.microsoft.com/office/drawing/2014/main" id="{A2DB7B16-3A93-BE48-8B5C-AC91946E5E31}"/>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327" name="Group 326">
                    <a:extLst>
                      <a:ext uri="{FF2B5EF4-FFF2-40B4-BE49-F238E27FC236}">
                        <a16:creationId xmlns:a16="http://schemas.microsoft.com/office/drawing/2014/main" id="{ED622978-15EC-EA47-9027-5A72D2A2B604}"/>
                      </a:ext>
                    </a:extLst>
                  </p:cNvPr>
                  <p:cNvGrpSpPr/>
                  <p:nvPr/>
                </p:nvGrpSpPr>
                <p:grpSpPr>
                  <a:xfrm>
                    <a:off x="7028494" y="-732825"/>
                    <a:ext cx="90091" cy="129715"/>
                    <a:chOff x="7093456" y="-578414"/>
                    <a:chExt cx="90091" cy="129715"/>
                  </a:xfrm>
                  <a:grpFill/>
                </p:grpSpPr>
                <p:cxnSp>
                  <p:nvCxnSpPr>
                    <p:cNvPr id="328" name="Straight Connector 327">
                      <a:extLst>
                        <a:ext uri="{FF2B5EF4-FFF2-40B4-BE49-F238E27FC236}">
                          <a16:creationId xmlns:a16="http://schemas.microsoft.com/office/drawing/2014/main" id="{C84694FA-DA15-BD4F-B97C-278A2403DBCA}"/>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29" name="Straight Connector 328">
                      <a:extLst>
                        <a:ext uri="{FF2B5EF4-FFF2-40B4-BE49-F238E27FC236}">
                          <a16:creationId xmlns:a16="http://schemas.microsoft.com/office/drawing/2014/main" id="{A611AC0B-2965-A841-99D0-C697DB09DA87}"/>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317" name="Group 316">
                  <a:extLst>
                    <a:ext uri="{FF2B5EF4-FFF2-40B4-BE49-F238E27FC236}">
                      <a16:creationId xmlns:a16="http://schemas.microsoft.com/office/drawing/2014/main" id="{67D85F82-E0BD-164F-9FE6-38296E96D725}"/>
                    </a:ext>
                  </a:extLst>
                </p:cNvPr>
                <p:cNvGrpSpPr/>
                <p:nvPr/>
              </p:nvGrpSpPr>
              <p:grpSpPr>
                <a:xfrm>
                  <a:off x="3423043" y="1646266"/>
                  <a:ext cx="216697" cy="177114"/>
                  <a:chOff x="10877745" y="2893615"/>
                  <a:chExt cx="476054" cy="415875"/>
                </a:xfrm>
              </p:grpSpPr>
              <p:sp>
                <p:nvSpPr>
                  <p:cNvPr id="318" name="Rectangle 317">
                    <a:extLst>
                      <a:ext uri="{FF2B5EF4-FFF2-40B4-BE49-F238E27FC236}">
                        <a16:creationId xmlns:a16="http://schemas.microsoft.com/office/drawing/2014/main" id="{9C18CEB2-8DFA-8144-AF44-BCCAF82A1C7C}"/>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 name="Rectangle 318">
                    <a:extLst>
                      <a:ext uri="{FF2B5EF4-FFF2-40B4-BE49-F238E27FC236}">
                        <a16:creationId xmlns:a16="http://schemas.microsoft.com/office/drawing/2014/main" id="{D977453E-E950-AD40-9D74-4D6F35C75689}"/>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0" name="Rectangle 319">
                    <a:extLst>
                      <a:ext uri="{FF2B5EF4-FFF2-40B4-BE49-F238E27FC236}">
                        <a16:creationId xmlns:a16="http://schemas.microsoft.com/office/drawing/2014/main" id="{BF65E554-39DF-1446-BD13-8EE4118CD977}"/>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5" name="Group 144">
                <a:extLst>
                  <a:ext uri="{FF2B5EF4-FFF2-40B4-BE49-F238E27FC236}">
                    <a16:creationId xmlns:a16="http://schemas.microsoft.com/office/drawing/2014/main" id="{DE56394A-51D9-4D4F-A995-F9F9290F2F95}"/>
                  </a:ext>
                </a:extLst>
              </p:cNvPr>
              <p:cNvGrpSpPr/>
              <p:nvPr/>
            </p:nvGrpSpPr>
            <p:grpSpPr>
              <a:xfrm>
                <a:off x="10647046" y="2447828"/>
                <a:ext cx="1114042" cy="558343"/>
                <a:chOff x="2784626" y="1440023"/>
                <a:chExt cx="1114042" cy="558343"/>
              </a:xfrm>
            </p:grpSpPr>
            <p:grpSp>
              <p:nvGrpSpPr>
                <p:cNvPr id="279" name="Group 278">
                  <a:extLst>
                    <a:ext uri="{FF2B5EF4-FFF2-40B4-BE49-F238E27FC236}">
                      <a16:creationId xmlns:a16="http://schemas.microsoft.com/office/drawing/2014/main" id="{F95DFC0C-6E26-F644-86D8-CEE18691C00A}"/>
                    </a:ext>
                  </a:extLst>
                </p:cNvPr>
                <p:cNvGrpSpPr/>
                <p:nvPr/>
              </p:nvGrpSpPr>
              <p:grpSpPr>
                <a:xfrm>
                  <a:off x="3608741" y="1821252"/>
                  <a:ext cx="216697" cy="177114"/>
                  <a:chOff x="10877745" y="2893615"/>
                  <a:chExt cx="476054" cy="415875"/>
                </a:xfrm>
              </p:grpSpPr>
              <p:sp>
                <p:nvSpPr>
                  <p:cNvPr id="310" name="Rectangle 309">
                    <a:extLst>
                      <a:ext uri="{FF2B5EF4-FFF2-40B4-BE49-F238E27FC236}">
                        <a16:creationId xmlns:a16="http://schemas.microsoft.com/office/drawing/2014/main" id="{AA2B81D3-FCF2-1F4D-8915-BD6791FC53F2}"/>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1" name="Rectangle 310">
                    <a:extLst>
                      <a:ext uri="{FF2B5EF4-FFF2-40B4-BE49-F238E27FC236}">
                        <a16:creationId xmlns:a16="http://schemas.microsoft.com/office/drawing/2014/main" id="{E800B69B-5917-2343-8AE1-4F1C05C85827}"/>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2" name="Rectangle 311">
                    <a:extLst>
                      <a:ext uri="{FF2B5EF4-FFF2-40B4-BE49-F238E27FC236}">
                        <a16:creationId xmlns:a16="http://schemas.microsoft.com/office/drawing/2014/main" id="{FA5780C5-D37C-D045-BB44-7A5B316C197B}"/>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80" name="Rectangle 279">
                  <a:extLst>
                    <a:ext uri="{FF2B5EF4-FFF2-40B4-BE49-F238E27FC236}">
                      <a16:creationId xmlns:a16="http://schemas.microsoft.com/office/drawing/2014/main" id="{69EBA690-7BE7-4A44-BBD9-D8B6F670D019}"/>
                    </a:ext>
                  </a:extLst>
                </p:cNvPr>
                <p:cNvSpPr/>
                <p:nvPr/>
              </p:nvSpPr>
              <p:spPr>
                <a:xfrm>
                  <a:off x="2784626" y="1440023"/>
                  <a:ext cx="1114042" cy="553794"/>
                </a:xfrm>
                <a:prstGeom prst="rect">
                  <a:avLst/>
                </a:prstGeom>
                <a:solidFill>
                  <a:sysClr val="window" lastClr="FFFFFF">
                    <a:lumMod val="85000"/>
                  </a:sys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81" name="Group 280">
                  <a:extLst>
                    <a:ext uri="{FF2B5EF4-FFF2-40B4-BE49-F238E27FC236}">
                      <a16:creationId xmlns:a16="http://schemas.microsoft.com/office/drawing/2014/main" id="{BB37CC9B-CCD5-7244-A851-C44FB4601EEB}"/>
                    </a:ext>
                  </a:extLst>
                </p:cNvPr>
                <p:cNvGrpSpPr/>
                <p:nvPr/>
              </p:nvGrpSpPr>
              <p:grpSpPr>
                <a:xfrm>
                  <a:off x="2886306" y="1552498"/>
                  <a:ext cx="328757" cy="385970"/>
                  <a:chOff x="5242091" y="1895279"/>
                  <a:chExt cx="328757" cy="385970"/>
                </a:xfrm>
              </p:grpSpPr>
              <p:grpSp>
                <p:nvGrpSpPr>
                  <p:cNvPr id="296" name="Group 295">
                    <a:extLst>
                      <a:ext uri="{FF2B5EF4-FFF2-40B4-BE49-F238E27FC236}">
                        <a16:creationId xmlns:a16="http://schemas.microsoft.com/office/drawing/2014/main" id="{EBDEAD07-5DF8-F941-A86D-7B1CAE3725E2}"/>
                      </a:ext>
                    </a:extLst>
                  </p:cNvPr>
                  <p:cNvGrpSpPr/>
                  <p:nvPr/>
                </p:nvGrpSpPr>
                <p:grpSpPr>
                  <a:xfrm>
                    <a:off x="5312041" y="1895279"/>
                    <a:ext cx="258807" cy="385970"/>
                    <a:chOff x="6859778" y="-987069"/>
                    <a:chExt cx="258807" cy="385970"/>
                  </a:xfrm>
                  <a:solidFill>
                    <a:sysClr val="window" lastClr="FFFFFF">
                      <a:lumMod val="85000"/>
                    </a:sysClr>
                  </a:solidFill>
                </p:grpSpPr>
                <p:sp>
                  <p:nvSpPr>
                    <p:cNvPr id="301" name="Oval 300">
                      <a:extLst>
                        <a:ext uri="{FF2B5EF4-FFF2-40B4-BE49-F238E27FC236}">
                          <a16:creationId xmlns:a16="http://schemas.microsoft.com/office/drawing/2014/main" id="{FA35BE37-ECAA-5643-8C71-3A6D5B427ACA}"/>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02" name="Straight Connector 301">
                      <a:extLst>
                        <a:ext uri="{FF2B5EF4-FFF2-40B4-BE49-F238E27FC236}">
                          <a16:creationId xmlns:a16="http://schemas.microsoft.com/office/drawing/2014/main" id="{7974F525-CB1F-364D-863F-C82C4A17F7D5}"/>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303" name="Straight Connector 302">
                      <a:extLst>
                        <a:ext uri="{FF2B5EF4-FFF2-40B4-BE49-F238E27FC236}">
                          <a16:creationId xmlns:a16="http://schemas.microsoft.com/office/drawing/2014/main" id="{2671918C-70B3-9B4D-877A-440E54BD1DF7}"/>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304" name="Straight Connector 303">
                      <a:extLst>
                        <a:ext uri="{FF2B5EF4-FFF2-40B4-BE49-F238E27FC236}">
                          <a16:creationId xmlns:a16="http://schemas.microsoft.com/office/drawing/2014/main" id="{D0D567EF-F76A-7E41-A18E-BB595DB4C9AC}"/>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305" name="Straight Connector 304">
                      <a:extLst>
                        <a:ext uri="{FF2B5EF4-FFF2-40B4-BE49-F238E27FC236}">
                          <a16:creationId xmlns:a16="http://schemas.microsoft.com/office/drawing/2014/main" id="{1BA5C28C-26F5-3544-BF93-CDFD317F7AD2}"/>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06" name="Straight Connector 305">
                      <a:extLst>
                        <a:ext uri="{FF2B5EF4-FFF2-40B4-BE49-F238E27FC236}">
                          <a16:creationId xmlns:a16="http://schemas.microsoft.com/office/drawing/2014/main" id="{66CF7502-3227-054D-9F82-A63795FA9D83}"/>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307" name="Group 306">
                      <a:extLst>
                        <a:ext uri="{FF2B5EF4-FFF2-40B4-BE49-F238E27FC236}">
                          <a16:creationId xmlns:a16="http://schemas.microsoft.com/office/drawing/2014/main" id="{520698D7-94D4-B248-90E7-FB78F227AE16}"/>
                        </a:ext>
                      </a:extLst>
                    </p:cNvPr>
                    <p:cNvGrpSpPr/>
                    <p:nvPr/>
                  </p:nvGrpSpPr>
                  <p:grpSpPr>
                    <a:xfrm>
                      <a:off x="7028494" y="-732825"/>
                      <a:ext cx="90091" cy="129715"/>
                      <a:chOff x="7093456" y="-578414"/>
                      <a:chExt cx="90091" cy="129715"/>
                    </a:xfrm>
                    <a:grpFill/>
                  </p:grpSpPr>
                  <p:cxnSp>
                    <p:nvCxnSpPr>
                      <p:cNvPr id="308" name="Straight Connector 307">
                        <a:extLst>
                          <a:ext uri="{FF2B5EF4-FFF2-40B4-BE49-F238E27FC236}">
                            <a16:creationId xmlns:a16="http://schemas.microsoft.com/office/drawing/2014/main" id="{D4BD1804-0F83-9F4C-9F04-B73CEABA8C3F}"/>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309" name="Straight Connector 308">
                        <a:extLst>
                          <a:ext uri="{FF2B5EF4-FFF2-40B4-BE49-F238E27FC236}">
                            <a16:creationId xmlns:a16="http://schemas.microsoft.com/office/drawing/2014/main" id="{26B46373-3DD5-4942-A566-5E5EC4E4F5FA}"/>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97" name="Group 296">
                    <a:extLst>
                      <a:ext uri="{FF2B5EF4-FFF2-40B4-BE49-F238E27FC236}">
                        <a16:creationId xmlns:a16="http://schemas.microsoft.com/office/drawing/2014/main" id="{0A127493-5BDC-A444-A20C-D34F8F64183F}"/>
                      </a:ext>
                    </a:extLst>
                  </p:cNvPr>
                  <p:cNvGrpSpPr/>
                  <p:nvPr/>
                </p:nvGrpSpPr>
                <p:grpSpPr>
                  <a:xfrm>
                    <a:off x="5242091" y="1995185"/>
                    <a:ext cx="216697" cy="177114"/>
                    <a:chOff x="10877745" y="2893615"/>
                    <a:chExt cx="476054" cy="415875"/>
                  </a:xfrm>
                </p:grpSpPr>
                <p:sp>
                  <p:nvSpPr>
                    <p:cNvPr id="298" name="Rectangle 297">
                      <a:extLst>
                        <a:ext uri="{FF2B5EF4-FFF2-40B4-BE49-F238E27FC236}">
                          <a16:creationId xmlns:a16="http://schemas.microsoft.com/office/drawing/2014/main" id="{0D3F0163-B306-D946-BA75-84017D95CC22}"/>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9" name="Rectangle 298">
                      <a:extLst>
                        <a:ext uri="{FF2B5EF4-FFF2-40B4-BE49-F238E27FC236}">
                          <a16:creationId xmlns:a16="http://schemas.microsoft.com/office/drawing/2014/main" id="{D707868A-0EEB-8346-8D12-A7F8856F716F}"/>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0" name="Rectangle 299">
                      <a:extLst>
                        <a:ext uri="{FF2B5EF4-FFF2-40B4-BE49-F238E27FC236}">
                          <a16:creationId xmlns:a16="http://schemas.microsoft.com/office/drawing/2014/main" id="{D8E62271-308E-6F41-BDF8-FF809715E2D5}"/>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82" name="Group 281">
                  <a:extLst>
                    <a:ext uri="{FF2B5EF4-FFF2-40B4-BE49-F238E27FC236}">
                      <a16:creationId xmlns:a16="http://schemas.microsoft.com/office/drawing/2014/main" id="{1A63383F-D3DA-F24B-8665-B7CE13E05DAF}"/>
                    </a:ext>
                  </a:extLst>
                </p:cNvPr>
                <p:cNvGrpSpPr/>
                <p:nvPr/>
              </p:nvGrpSpPr>
              <p:grpSpPr>
                <a:xfrm>
                  <a:off x="3492993" y="1546360"/>
                  <a:ext cx="258807" cy="385970"/>
                  <a:chOff x="6859778" y="-987069"/>
                  <a:chExt cx="258807" cy="385970"/>
                </a:xfrm>
                <a:solidFill>
                  <a:sysClr val="window" lastClr="FFFFFF">
                    <a:lumMod val="85000"/>
                  </a:sysClr>
                </a:solidFill>
              </p:grpSpPr>
              <p:sp>
                <p:nvSpPr>
                  <p:cNvPr id="287" name="Oval 286">
                    <a:extLst>
                      <a:ext uri="{FF2B5EF4-FFF2-40B4-BE49-F238E27FC236}">
                        <a16:creationId xmlns:a16="http://schemas.microsoft.com/office/drawing/2014/main" id="{A7A0E181-F84B-9243-A5BB-95B5736326CB}"/>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88" name="Straight Connector 287">
                    <a:extLst>
                      <a:ext uri="{FF2B5EF4-FFF2-40B4-BE49-F238E27FC236}">
                        <a16:creationId xmlns:a16="http://schemas.microsoft.com/office/drawing/2014/main" id="{FF5C297E-96E1-1B4A-8853-9A83FE460A30}"/>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89" name="Straight Connector 288">
                    <a:extLst>
                      <a:ext uri="{FF2B5EF4-FFF2-40B4-BE49-F238E27FC236}">
                        <a16:creationId xmlns:a16="http://schemas.microsoft.com/office/drawing/2014/main" id="{1503625E-B729-C643-84A8-5AE53BCC805E}"/>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90" name="Straight Connector 289">
                    <a:extLst>
                      <a:ext uri="{FF2B5EF4-FFF2-40B4-BE49-F238E27FC236}">
                        <a16:creationId xmlns:a16="http://schemas.microsoft.com/office/drawing/2014/main" id="{FE7F93E6-8464-DC42-9474-62D9FE13ED0F}"/>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91" name="Straight Connector 290">
                    <a:extLst>
                      <a:ext uri="{FF2B5EF4-FFF2-40B4-BE49-F238E27FC236}">
                        <a16:creationId xmlns:a16="http://schemas.microsoft.com/office/drawing/2014/main" id="{5BF435BC-F8C1-D840-BEEC-BEABE244A3D7}"/>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92" name="Straight Connector 291">
                    <a:extLst>
                      <a:ext uri="{FF2B5EF4-FFF2-40B4-BE49-F238E27FC236}">
                        <a16:creationId xmlns:a16="http://schemas.microsoft.com/office/drawing/2014/main" id="{E701DADB-41D1-9A42-BA3C-362A3412EB64}"/>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93" name="Group 292">
                    <a:extLst>
                      <a:ext uri="{FF2B5EF4-FFF2-40B4-BE49-F238E27FC236}">
                        <a16:creationId xmlns:a16="http://schemas.microsoft.com/office/drawing/2014/main" id="{05351B5E-BF81-664B-B9B1-E5C8CD47CCFE}"/>
                      </a:ext>
                    </a:extLst>
                  </p:cNvPr>
                  <p:cNvGrpSpPr/>
                  <p:nvPr/>
                </p:nvGrpSpPr>
                <p:grpSpPr>
                  <a:xfrm>
                    <a:off x="7028494" y="-732825"/>
                    <a:ext cx="90091" cy="129715"/>
                    <a:chOff x="7093456" y="-578414"/>
                    <a:chExt cx="90091" cy="129715"/>
                  </a:xfrm>
                  <a:grpFill/>
                </p:grpSpPr>
                <p:cxnSp>
                  <p:nvCxnSpPr>
                    <p:cNvPr id="294" name="Straight Connector 293">
                      <a:extLst>
                        <a:ext uri="{FF2B5EF4-FFF2-40B4-BE49-F238E27FC236}">
                          <a16:creationId xmlns:a16="http://schemas.microsoft.com/office/drawing/2014/main" id="{00674208-A492-754A-B14C-DBA974386F71}"/>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95" name="Straight Connector 294">
                      <a:extLst>
                        <a:ext uri="{FF2B5EF4-FFF2-40B4-BE49-F238E27FC236}">
                          <a16:creationId xmlns:a16="http://schemas.microsoft.com/office/drawing/2014/main" id="{CBCC33C5-EF49-A445-AF1F-60E57E0E2F6D}"/>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83" name="Group 282">
                  <a:extLst>
                    <a:ext uri="{FF2B5EF4-FFF2-40B4-BE49-F238E27FC236}">
                      <a16:creationId xmlns:a16="http://schemas.microsoft.com/office/drawing/2014/main" id="{6D8CE49A-B757-6546-96AE-5A3E38EEA9BC}"/>
                    </a:ext>
                  </a:extLst>
                </p:cNvPr>
                <p:cNvGrpSpPr/>
                <p:nvPr/>
              </p:nvGrpSpPr>
              <p:grpSpPr>
                <a:xfrm>
                  <a:off x="3423043" y="1646266"/>
                  <a:ext cx="216697" cy="177114"/>
                  <a:chOff x="10877745" y="2893615"/>
                  <a:chExt cx="476054" cy="415875"/>
                </a:xfrm>
              </p:grpSpPr>
              <p:sp>
                <p:nvSpPr>
                  <p:cNvPr id="284" name="Rectangle 283">
                    <a:extLst>
                      <a:ext uri="{FF2B5EF4-FFF2-40B4-BE49-F238E27FC236}">
                        <a16:creationId xmlns:a16="http://schemas.microsoft.com/office/drawing/2014/main" id="{8C80E5E8-23FF-A84F-AC06-6454F5D08C6F}"/>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5" name="Rectangle 284">
                    <a:extLst>
                      <a:ext uri="{FF2B5EF4-FFF2-40B4-BE49-F238E27FC236}">
                        <a16:creationId xmlns:a16="http://schemas.microsoft.com/office/drawing/2014/main" id="{3E472BCD-6099-E240-99A6-63DD9D84AFF6}"/>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6" name="Rectangle 285">
                    <a:extLst>
                      <a:ext uri="{FF2B5EF4-FFF2-40B4-BE49-F238E27FC236}">
                        <a16:creationId xmlns:a16="http://schemas.microsoft.com/office/drawing/2014/main" id="{13B9F5A4-6286-254A-9095-7CA964B41C8E}"/>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8" name="Group 147">
                <a:extLst>
                  <a:ext uri="{FF2B5EF4-FFF2-40B4-BE49-F238E27FC236}">
                    <a16:creationId xmlns:a16="http://schemas.microsoft.com/office/drawing/2014/main" id="{1C5675AC-DABE-4340-9479-8565D3D852EE}"/>
                  </a:ext>
                </a:extLst>
              </p:cNvPr>
              <p:cNvGrpSpPr/>
              <p:nvPr/>
            </p:nvGrpSpPr>
            <p:grpSpPr>
              <a:xfrm>
                <a:off x="10980612" y="2745502"/>
                <a:ext cx="1114042" cy="553794"/>
                <a:chOff x="2970324" y="1615009"/>
                <a:chExt cx="1114042" cy="553794"/>
              </a:xfrm>
            </p:grpSpPr>
            <p:grpSp>
              <p:nvGrpSpPr>
                <p:cNvPr id="180" name="Group 179">
                  <a:extLst>
                    <a:ext uri="{FF2B5EF4-FFF2-40B4-BE49-F238E27FC236}">
                      <a16:creationId xmlns:a16="http://schemas.microsoft.com/office/drawing/2014/main" id="{5D741AF5-EF7E-6D48-83D1-EAAA2FDFFE24}"/>
                    </a:ext>
                  </a:extLst>
                </p:cNvPr>
                <p:cNvGrpSpPr/>
                <p:nvPr/>
              </p:nvGrpSpPr>
              <p:grpSpPr>
                <a:xfrm>
                  <a:off x="2970324" y="1615009"/>
                  <a:ext cx="1114042" cy="553794"/>
                  <a:chOff x="2970324" y="1615009"/>
                  <a:chExt cx="1114042" cy="553794"/>
                </a:xfrm>
              </p:grpSpPr>
              <p:sp>
                <p:nvSpPr>
                  <p:cNvPr id="185" name="Rectangle 184">
                    <a:extLst>
                      <a:ext uri="{FF2B5EF4-FFF2-40B4-BE49-F238E27FC236}">
                        <a16:creationId xmlns:a16="http://schemas.microsoft.com/office/drawing/2014/main" id="{FBB6AD3B-B85F-744B-BCF3-61BA042F1D9F}"/>
                      </a:ext>
                    </a:extLst>
                  </p:cNvPr>
                  <p:cNvSpPr/>
                  <p:nvPr/>
                </p:nvSpPr>
                <p:spPr>
                  <a:xfrm>
                    <a:off x="2970324" y="1615009"/>
                    <a:ext cx="1114042" cy="553794"/>
                  </a:xfrm>
                  <a:prstGeom prst="rect">
                    <a:avLst/>
                  </a:prstGeom>
                  <a:solidFill>
                    <a:sysClr val="window" lastClr="FFFFFF">
                      <a:lumMod val="85000"/>
                    </a:sys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86" name="Group 185">
                    <a:extLst>
                      <a:ext uri="{FF2B5EF4-FFF2-40B4-BE49-F238E27FC236}">
                        <a16:creationId xmlns:a16="http://schemas.microsoft.com/office/drawing/2014/main" id="{3EA32146-0025-4544-977B-2070BD7B0769}"/>
                      </a:ext>
                    </a:extLst>
                  </p:cNvPr>
                  <p:cNvGrpSpPr/>
                  <p:nvPr/>
                </p:nvGrpSpPr>
                <p:grpSpPr>
                  <a:xfrm>
                    <a:off x="3072004" y="1727484"/>
                    <a:ext cx="328757" cy="385970"/>
                    <a:chOff x="5242091" y="1895279"/>
                    <a:chExt cx="328757" cy="385970"/>
                  </a:xfrm>
                </p:grpSpPr>
                <p:grpSp>
                  <p:nvGrpSpPr>
                    <p:cNvPr id="197" name="Group 196">
                      <a:extLst>
                        <a:ext uri="{FF2B5EF4-FFF2-40B4-BE49-F238E27FC236}">
                          <a16:creationId xmlns:a16="http://schemas.microsoft.com/office/drawing/2014/main" id="{0BE17DD9-86BA-BA45-AE43-B4A8D68DE77D}"/>
                        </a:ext>
                      </a:extLst>
                    </p:cNvPr>
                    <p:cNvGrpSpPr/>
                    <p:nvPr/>
                  </p:nvGrpSpPr>
                  <p:grpSpPr>
                    <a:xfrm>
                      <a:off x="5312041" y="1895279"/>
                      <a:ext cx="258807" cy="385970"/>
                      <a:chOff x="6859778" y="-987069"/>
                      <a:chExt cx="258807" cy="385970"/>
                    </a:xfrm>
                    <a:solidFill>
                      <a:sysClr val="window" lastClr="FFFFFF">
                        <a:lumMod val="85000"/>
                      </a:sysClr>
                    </a:solidFill>
                  </p:grpSpPr>
                  <p:sp>
                    <p:nvSpPr>
                      <p:cNvPr id="202" name="Oval 201">
                        <a:extLst>
                          <a:ext uri="{FF2B5EF4-FFF2-40B4-BE49-F238E27FC236}">
                            <a16:creationId xmlns:a16="http://schemas.microsoft.com/office/drawing/2014/main" id="{0CF15BAC-69D9-C24C-9D37-0330E057EBC4}"/>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03" name="Straight Connector 202">
                        <a:extLst>
                          <a:ext uri="{FF2B5EF4-FFF2-40B4-BE49-F238E27FC236}">
                            <a16:creationId xmlns:a16="http://schemas.microsoft.com/office/drawing/2014/main" id="{08FC52F5-4EBE-8247-8E63-6CF13305E6A5}"/>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04" name="Straight Connector 203">
                        <a:extLst>
                          <a:ext uri="{FF2B5EF4-FFF2-40B4-BE49-F238E27FC236}">
                            <a16:creationId xmlns:a16="http://schemas.microsoft.com/office/drawing/2014/main" id="{40C39813-9406-5F43-A58F-89BF1D4C86BA}"/>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05" name="Straight Connector 204">
                        <a:extLst>
                          <a:ext uri="{FF2B5EF4-FFF2-40B4-BE49-F238E27FC236}">
                            <a16:creationId xmlns:a16="http://schemas.microsoft.com/office/drawing/2014/main" id="{DC47457C-B376-A94E-8116-92AFEA50B43F}"/>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06" name="Straight Connector 205">
                        <a:extLst>
                          <a:ext uri="{FF2B5EF4-FFF2-40B4-BE49-F238E27FC236}">
                            <a16:creationId xmlns:a16="http://schemas.microsoft.com/office/drawing/2014/main" id="{7B2B55AE-7740-094F-B07B-A4AA0C2B0CB9}"/>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07" name="Straight Connector 206">
                        <a:extLst>
                          <a:ext uri="{FF2B5EF4-FFF2-40B4-BE49-F238E27FC236}">
                            <a16:creationId xmlns:a16="http://schemas.microsoft.com/office/drawing/2014/main" id="{F279BF21-9C8D-044A-BFD2-5019EB5A4F9D}"/>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08" name="Group 207">
                        <a:extLst>
                          <a:ext uri="{FF2B5EF4-FFF2-40B4-BE49-F238E27FC236}">
                            <a16:creationId xmlns:a16="http://schemas.microsoft.com/office/drawing/2014/main" id="{1EF559C8-8431-4F40-9151-08D00A89B3DC}"/>
                          </a:ext>
                        </a:extLst>
                      </p:cNvPr>
                      <p:cNvGrpSpPr/>
                      <p:nvPr/>
                    </p:nvGrpSpPr>
                    <p:grpSpPr>
                      <a:xfrm>
                        <a:off x="7028494" y="-732825"/>
                        <a:ext cx="90091" cy="129715"/>
                        <a:chOff x="7093456" y="-578414"/>
                        <a:chExt cx="90091" cy="129715"/>
                      </a:xfrm>
                      <a:grpFill/>
                    </p:grpSpPr>
                    <p:cxnSp>
                      <p:nvCxnSpPr>
                        <p:cNvPr id="209" name="Straight Connector 208">
                          <a:extLst>
                            <a:ext uri="{FF2B5EF4-FFF2-40B4-BE49-F238E27FC236}">
                              <a16:creationId xmlns:a16="http://schemas.microsoft.com/office/drawing/2014/main" id="{D6C69422-AEBF-BC48-AEC2-2210059E0EA0}"/>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10" name="Straight Connector 209">
                          <a:extLst>
                            <a:ext uri="{FF2B5EF4-FFF2-40B4-BE49-F238E27FC236}">
                              <a16:creationId xmlns:a16="http://schemas.microsoft.com/office/drawing/2014/main" id="{EC1708AA-E24B-D24C-8753-5B0C584F321C}"/>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198" name="Group 197">
                      <a:extLst>
                        <a:ext uri="{FF2B5EF4-FFF2-40B4-BE49-F238E27FC236}">
                          <a16:creationId xmlns:a16="http://schemas.microsoft.com/office/drawing/2014/main" id="{EA27AF91-7C23-0443-A773-35E6C1AF7BEB}"/>
                        </a:ext>
                      </a:extLst>
                    </p:cNvPr>
                    <p:cNvGrpSpPr/>
                    <p:nvPr/>
                  </p:nvGrpSpPr>
                  <p:grpSpPr>
                    <a:xfrm>
                      <a:off x="5242091" y="1995185"/>
                      <a:ext cx="216697" cy="177114"/>
                      <a:chOff x="10877745" y="2893615"/>
                      <a:chExt cx="476054" cy="415875"/>
                    </a:xfrm>
                  </p:grpSpPr>
                  <p:sp>
                    <p:nvSpPr>
                      <p:cNvPr id="199" name="Rectangle 198">
                        <a:extLst>
                          <a:ext uri="{FF2B5EF4-FFF2-40B4-BE49-F238E27FC236}">
                            <a16:creationId xmlns:a16="http://schemas.microsoft.com/office/drawing/2014/main" id="{A644D6FA-8007-0A42-B994-2C58E98D835F}"/>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Rectangle 199">
                        <a:extLst>
                          <a:ext uri="{FF2B5EF4-FFF2-40B4-BE49-F238E27FC236}">
                            <a16:creationId xmlns:a16="http://schemas.microsoft.com/office/drawing/2014/main" id="{031B0602-1BC3-244D-8474-ABDBADF653FB}"/>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Rectangle 200">
                        <a:extLst>
                          <a:ext uri="{FF2B5EF4-FFF2-40B4-BE49-F238E27FC236}">
                            <a16:creationId xmlns:a16="http://schemas.microsoft.com/office/drawing/2014/main" id="{6A37D1C7-7F9F-EB41-8722-EF3941E2406C}"/>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87" name="Group 186">
                    <a:extLst>
                      <a:ext uri="{FF2B5EF4-FFF2-40B4-BE49-F238E27FC236}">
                        <a16:creationId xmlns:a16="http://schemas.microsoft.com/office/drawing/2014/main" id="{7A3C0DF5-9825-CE4D-9FA7-E84A302B73F5}"/>
                      </a:ext>
                    </a:extLst>
                  </p:cNvPr>
                  <p:cNvGrpSpPr/>
                  <p:nvPr/>
                </p:nvGrpSpPr>
                <p:grpSpPr>
                  <a:xfrm>
                    <a:off x="3678691" y="1721346"/>
                    <a:ext cx="258807" cy="385970"/>
                    <a:chOff x="6859778" y="-987069"/>
                    <a:chExt cx="258807" cy="385970"/>
                  </a:xfrm>
                  <a:solidFill>
                    <a:sysClr val="window" lastClr="FFFFFF">
                      <a:lumMod val="85000"/>
                    </a:sysClr>
                  </a:solidFill>
                </p:grpSpPr>
                <p:sp>
                  <p:nvSpPr>
                    <p:cNvPr id="188" name="Oval 187">
                      <a:extLst>
                        <a:ext uri="{FF2B5EF4-FFF2-40B4-BE49-F238E27FC236}">
                          <a16:creationId xmlns:a16="http://schemas.microsoft.com/office/drawing/2014/main" id="{9D601C6A-DE8E-4E4C-ADDF-A70F1D569546}"/>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89" name="Straight Connector 188">
                      <a:extLst>
                        <a:ext uri="{FF2B5EF4-FFF2-40B4-BE49-F238E27FC236}">
                          <a16:creationId xmlns:a16="http://schemas.microsoft.com/office/drawing/2014/main" id="{7C5DC7A0-BC8F-3940-8D4F-9BFDBC94467E}"/>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190" name="Straight Connector 189">
                      <a:extLst>
                        <a:ext uri="{FF2B5EF4-FFF2-40B4-BE49-F238E27FC236}">
                          <a16:creationId xmlns:a16="http://schemas.microsoft.com/office/drawing/2014/main" id="{5E23121A-944E-F94A-AB46-6406B6A88AB1}"/>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191" name="Straight Connector 190">
                      <a:extLst>
                        <a:ext uri="{FF2B5EF4-FFF2-40B4-BE49-F238E27FC236}">
                          <a16:creationId xmlns:a16="http://schemas.microsoft.com/office/drawing/2014/main" id="{FFF7F354-A939-6B4E-A8E1-595E38749659}"/>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192" name="Straight Connector 191">
                      <a:extLst>
                        <a:ext uri="{FF2B5EF4-FFF2-40B4-BE49-F238E27FC236}">
                          <a16:creationId xmlns:a16="http://schemas.microsoft.com/office/drawing/2014/main" id="{2B5BDC04-44F5-9C4D-BB71-5864EC00FBCE}"/>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193" name="Straight Connector 192">
                      <a:extLst>
                        <a:ext uri="{FF2B5EF4-FFF2-40B4-BE49-F238E27FC236}">
                          <a16:creationId xmlns:a16="http://schemas.microsoft.com/office/drawing/2014/main" id="{43868DD1-A6D7-F24C-B701-509E05D5BF08}"/>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194" name="Group 193">
                      <a:extLst>
                        <a:ext uri="{FF2B5EF4-FFF2-40B4-BE49-F238E27FC236}">
                          <a16:creationId xmlns:a16="http://schemas.microsoft.com/office/drawing/2014/main" id="{EB59F3B1-1C0E-644E-BF6F-271D18C2D95A}"/>
                        </a:ext>
                      </a:extLst>
                    </p:cNvPr>
                    <p:cNvGrpSpPr/>
                    <p:nvPr/>
                  </p:nvGrpSpPr>
                  <p:grpSpPr>
                    <a:xfrm>
                      <a:off x="7028494" y="-732825"/>
                      <a:ext cx="90091" cy="129715"/>
                      <a:chOff x="7093456" y="-578414"/>
                      <a:chExt cx="90091" cy="129715"/>
                    </a:xfrm>
                    <a:grpFill/>
                  </p:grpSpPr>
                  <p:cxnSp>
                    <p:nvCxnSpPr>
                      <p:cNvPr id="195" name="Straight Connector 194">
                        <a:extLst>
                          <a:ext uri="{FF2B5EF4-FFF2-40B4-BE49-F238E27FC236}">
                            <a16:creationId xmlns:a16="http://schemas.microsoft.com/office/drawing/2014/main" id="{7EF5757C-CF11-CF49-81EC-494D8A2EDD44}"/>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196" name="Straight Connector 195">
                        <a:extLst>
                          <a:ext uri="{FF2B5EF4-FFF2-40B4-BE49-F238E27FC236}">
                            <a16:creationId xmlns:a16="http://schemas.microsoft.com/office/drawing/2014/main" id="{E12DC269-0ACA-EC43-ACDB-54A6E12DDD23}"/>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grpSp>
              <p:nvGrpSpPr>
                <p:cNvPr id="181" name="Group 180">
                  <a:extLst>
                    <a:ext uri="{FF2B5EF4-FFF2-40B4-BE49-F238E27FC236}">
                      <a16:creationId xmlns:a16="http://schemas.microsoft.com/office/drawing/2014/main" id="{E6FAB44B-D4DB-0D48-8CBF-FD2FA845F166}"/>
                    </a:ext>
                  </a:extLst>
                </p:cNvPr>
                <p:cNvGrpSpPr/>
                <p:nvPr/>
              </p:nvGrpSpPr>
              <p:grpSpPr>
                <a:xfrm>
                  <a:off x="3595490" y="1820567"/>
                  <a:ext cx="216697" cy="177114"/>
                  <a:chOff x="10877745" y="2893615"/>
                  <a:chExt cx="476054" cy="415875"/>
                </a:xfrm>
              </p:grpSpPr>
              <p:sp>
                <p:nvSpPr>
                  <p:cNvPr id="182" name="Rectangle 181">
                    <a:extLst>
                      <a:ext uri="{FF2B5EF4-FFF2-40B4-BE49-F238E27FC236}">
                        <a16:creationId xmlns:a16="http://schemas.microsoft.com/office/drawing/2014/main" id="{A2398D55-9669-1948-9CD4-04A9FE3D6704}"/>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44E4ADAB-8439-B745-88FA-9FC80482AD1F}"/>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258F2B7F-3538-C44F-9A27-A25365BA7248}"/>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9" name="Group 148">
                <a:extLst>
                  <a:ext uri="{FF2B5EF4-FFF2-40B4-BE49-F238E27FC236}">
                    <a16:creationId xmlns:a16="http://schemas.microsoft.com/office/drawing/2014/main" id="{D7790856-2D66-B74A-B244-4ECE67CC231A}"/>
                  </a:ext>
                </a:extLst>
              </p:cNvPr>
              <p:cNvGrpSpPr/>
              <p:nvPr/>
            </p:nvGrpSpPr>
            <p:grpSpPr>
              <a:xfrm>
                <a:off x="11538469" y="3406527"/>
                <a:ext cx="296562" cy="327450"/>
                <a:chOff x="6143246" y="2708231"/>
                <a:chExt cx="296562" cy="327450"/>
              </a:xfrm>
            </p:grpSpPr>
            <p:sp>
              <p:nvSpPr>
                <p:cNvPr id="177" name="Can 176">
                  <a:extLst>
                    <a:ext uri="{FF2B5EF4-FFF2-40B4-BE49-F238E27FC236}">
                      <a16:creationId xmlns:a16="http://schemas.microsoft.com/office/drawing/2014/main" id="{B5CC047B-5776-304B-938D-75F044A3AE8A}"/>
                    </a:ext>
                  </a:extLst>
                </p:cNvPr>
                <p:cNvSpPr/>
                <p:nvPr/>
              </p:nvSpPr>
              <p:spPr>
                <a:xfrm>
                  <a:off x="6143246" y="2708231"/>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Can 177">
                  <a:extLst>
                    <a:ext uri="{FF2B5EF4-FFF2-40B4-BE49-F238E27FC236}">
                      <a16:creationId xmlns:a16="http://schemas.microsoft.com/office/drawing/2014/main" id="{DBB1D66B-A3A4-AE4C-8B6C-90E1621B7FFD}"/>
                    </a:ext>
                  </a:extLst>
                </p:cNvPr>
                <p:cNvSpPr/>
                <p:nvPr/>
              </p:nvSpPr>
              <p:spPr>
                <a:xfrm>
                  <a:off x="6143246" y="282661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Can 178">
                  <a:extLst>
                    <a:ext uri="{FF2B5EF4-FFF2-40B4-BE49-F238E27FC236}">
                      <a16:creationId xmlns:a16="http://schemas.microsoft.com/office/drawing/2014/main" id="{E2C71D29-E658-B24B-8A84-76DF3F4CFED0}"/>
                    </a:ext>
                  </a:extLst>
                </p:cNvPr>
                <p:cNvSpPr/>
                <p:nvPr/>
              </p:nvSpPr>
              <p:spPr>
                <a:xfrm>
                  <a:off x="6143246" y="2945000"/>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0" name="Group 149">
                <a:extLst>
                  <a:ext uri="{FF2B5EF4-FFF2-40B4-BE49-F238E27FC236}">
                    <a16:creationId xmlns:a16="http://schemas.microsoft.com/office/drawing/2014/main" id="{3F8A982E-83FD-E44F-9F41-7EE22503BB20}"/>
                  </a:ext>
                </a:extLst>
              </p:cNvPr>
              <p:cNvGrpSpPr/>
              <p:nvPr/>
            </p:nvGrpSpPr>
            <p:grpSpPr>
              <a:xfrm>
                <a:off x="11134728" y="3406527"/>
                <a:ext cx="296562" cy="327450"/>
                <a:chOff x="5739505" y="2699965"/>
                <a:chExt cx="296562" cy="327450"/>
              </a:xfrm>
            </p:grpSpPr>
            <p:sp>
              <p:nvSpPr>
                <p:cNvPr id="174" name="Can 173">
                  <a:extLst>
                    <a:ext uri="{FF2B5EF4-FFF2-40B4-BE49-F238E27FC236}">
                      <a16:creationId xmlns:a16="http://schemas.microsoft.com/office/drawing/2014/main" id="{35556A1C-1026-694D-933A-CC4826750CCC}"/>
                    </a:ext>
                  </a:extLst>
                </p:cNvPr>
                <p:cNvSpPr/>
                <p:nvPr/>
              </p:nvSpPr>
              <p:spPr>
                <a:xfrm>
                  <a:off x="5739505" y="269996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Can 174">
                  <a:extLst>
                    <a:ext uri="{FF2B5EF4-FFF2-40B4-BE49-F238E27FC236}">
                      <a16:creationId xmlns:a16="http://schemas.microsoft.com/office/drawing/2014/main" id="{86C22283-8194-DD4E-BD29-B5C91E1FDBB3}"/>
                    </a:ext>
                  </a:extLst>
                </p:cNvPr>
                <p:cNvSpPr/>
                <p:nvPr/>
              </p:nvSpPr>
              <p:spPr>
                <a:xfrm>
                  <a:off x="5739505" y="2818349"/>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Can 175">
                  <a:extLst>
                    <a:ext uri="{FF2B5EF4-FFF2-40B4-BE49-F238E27FC236}">
                      <a16:creationId xmlns:a16="http://schemas.microsoft.com/office/drawing/2014/main" id="{DBE97099-7EC6-994E-8A6D-A10C02036298}"/>
                    </a:ext>
                  </a:extLst>
                </p:cNvPr>
                <p:cNvSpPr/>
                <p:nvPr/>
              </p:nvSpPr>
              <p:spPr>
                <a:xfrm>
                  <a:off x="5739505" y="2936734"/>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1" name="Group 150">
                <a:extLst>
                  <a:ext uri="{FF2B5EF4-FFF2-40B4-BE49-F238E27FC236}">
                    <a16:creationId xmlns:a16="http://schemas.microsoft.com/office/drawing/2014/main" id="{695543F4-41D6-714F-8D45-6AE5E02B0DD7}"/>
                  </a:ext>
                </a:extLst>
              </p:cNvPr>
              <p:cNvGrpSpPr/>
              <p:nvPr/>
            </p:nvGrpSpPr>
            <p:grpSpPr>
              <a:xfrm>
                <a:off x="11548699" y="3875892"/>
                <a:ext cx="296562" cy="327450"/>
                <a:chOff x="6143246" y="2708231"/>
                <a:chExt cx="296562" cy="327450"/>
              </a:xfrm>
            </p:grpSpPr>
            <p:sp>
              <p:nvSpPr>
                <p:cNvPr id="171" name="Can 170">
                  <a:extLst>
                    <a:ext uri="{FF2B5EF4-FFF2-40B4-BE49-F238E27FC236}">
                      <a16:creationId xmlns:a16="http://schemas.microsoft.com/office/drawing/2014/main" id="{541BD096-D555-344D-82CF-CC3CEEE210C4}"/>
                    </a:ext>
                  </a:extLst>
                </p:cNvPr>
                <p:cNvSpPr/>
                <p:nvPr/>
              </p:nvSpPr>
              <p:spPr>
                <a:xfrm>
                  <a:off x="6143246" y="2708231"/>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Can 171">
                  <a:extLst>
                    <a:ext uri="{FF2B5EF4-FFF2-40B4-BE49-F238E27FC236}">
                      <a16:creationId xmlns:a16="http://schemas.microsoft.com/office/drawing/2014/main" id="{1EA2D7BF-2858-004B-9D0C-64F3A88BF641}"/>
                    </a:ext>
                  </a:extLst>
                </p:cNvPr>
                <p:cNvSpPr/>
                <p:nvPr/>
              </p:nvSpPr>
              <p:spPr>
                <a:xfrm>
                  <a:off x="6143246" y="282661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Can 172">
                  <a:extLst>
                    <a:ext uri="{FF2B5EF4-FFF2-40B4-BE49-F238E27FC236}">
                      <a16:creationId xmlns:a16="http://schemas.microsoft.com/office/drawing/2014/main" id="{0BD18BAA-6A83-D74D-A308-0A9D136A9223}"/>
                    </a:ext>
                  </a:extLst>
                </p:cNvPr>
                <p:cNvSpPr/>
                <p:nvPr/>
              </p:nvSpPr>
              <p:spPr>
                <a:xfrm>
                  <a:off x="6143246" y="2945000"/>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2" name="Group 151">
                <a:extLst>
                  <a:ext uri="{FF2B5EF4-FFF2-40B4-BE49-F238E27FC236}">
                    <a16:creationId xmlns:a16="http://schemas.microsoft.com/office/drawing/2014/main" id="{F0BC44C6-B317-8847-9F44-E969AE65D19B}"/>
                  </a:ext>
                </a:extLst>
              </p:cNvPr>
              <p:cNvGrpSpPr/>
              <p:nvPr/>
            </p:nvGrpSpPr>
            <p:grpSpPr>
              <a:xfrm>
                <a:off x="11144958" y="3875892"/>
                <a:ext cx="296562" cy="327450"/>
                <a:chOff x="5739505" y="2699965"/>
                <a:chExt cx="296562" cy="327450"/>
              </a:xfrm>
            </p:grpSpPr>
            <p:sp>
              <p:nvSpPr>
                <p:cNvPr id="168" name="Can 167">
                  <a:extLst>
                    <a:ext uri="{FF2B5EF4-FFF2-40B4-BE49-F238E27FC236}">
                      <a16:creationId xmlns:a16="http://schemas.microsoft.com/office/drawing/2014/main" id="{BD9F9B4D-BB33-414F-941D-66EAC3751F86}"/>
                    </a:ext>
                  </a:extLst>
                </p:cNvPr>
                <p:cNvSpPr/>
                <p:nvPr/>
              </p:nvSpPr>
              <p:spPr>
                <a:xfrm>
                  <a:off x="5739505" y="269996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Can 168">
                  <a:extLst>
                    <a:ext uri="{FF2B5EF4-FFF2-40B4-BE49-F238E27FC236}">
                      <a16:creationId xmlns:a16="http://schemas.microsoft.com/office/drawing/2014/main" id="{8063872E-CBC3-6840-948F-B1926DBC68E3}"/>
                    </a:ext>
                  </a:extLst>
                </p:cNvPr>
                <p:cNvSpPr/>
                <p:nvPr/>
              </p:nvSpPr>
              <p:spPr>
                <a:xfrm>
                  <a:off x="5739505" y="2818349"/>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Can 169">
                  <a:extLst>
                    <a:ext uri="{FF2B5EF4-FFF2-40B4-BE49-F238E27FC236}">
                      <a16:creationId xmlns:a16="http://schemas.microsoft.com/office/drawing/2014/main" id="{98FFD8C9-F72A-564A-9CFA-C4E0455A3A47}"/>
                    </a:ext>
                  </a:extLst>
                </p:cNvPr>
                <p:cNvSpPr/>
                <p:nvPr/>
              </p:nvSpPr>
              <p:spPr>
                <a:xfrm>
                  <a:off x="5739505" y="2936734"/>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pic>
          <p:nvPicPr>
            <p:cNvPr id="157" name="Picture 156">
              <a:extLst>
                <a:ext uri="{FF2B5EF4-FFF2-40B4-BE49-F238E27FC236}">
                  <a16:creationId xmlns:a16="http://schemas.microsoft.com/office/drawing/2014/main" id="{86B159C3-69F5-7A41-91D6-C5683F537A56}"/>
                </a:ext>
              </a:extLst>
            </p:cNvPr>
            <p:cNvPicPr>
              <a:picLocks noChangeAspect="1"/>
            </p:cNvPicPr>
            <p:nvPr/>
          </p:nvPicPr>
          <p:blipFill>
            <a:blip r:embed="rId7"/>
            <a:stretch>
              <a:fillRect/>
            </a:stretch>
          </p:blipFill>
          <p:spPr>
            <a:xfrm>
              <a:off x="10887685" y="1971943"/>
              <a:ext cx="291757" cy="291757"/>
            </a:xfrm>
            <a:prstGeom prst="rect">
              <a:avLst/>
            </a:prstGeom>
          </p:spPr>
        </p:pic>
      </p:grpSp>
      <p:grpSp>
        <p:nvGrpSpPr>
          <p:cNvPr id="76" name="Group 75">
            <a:extLst>
              <a:ext uri="{FF2B5EF4-FFF2-40B4-BE49-F238E27FC236}">
                <a16:creationId xmlns:a16="http://schemas.microsoft.com/office/drawing/2014/main" id="{43EE617D-8845-7C40-ACAD-A45EA0CEE923}"/>
              </a:ext>
            </a:extLst>
          </p:cNvPr>
          <p:cNvGrpSpPr/>
          <p:nvPr/>
        </p:nvGrpSpPr>
        <p:grpSpPr>
          <a:xfrm>
            <a:off x="8095517" y="2960676"/>
            <a:ext cx="1308802" cy="1582333"/>
            <a:chOff x="8095517" y="2782260"/>
            <a:chExt cx="1308802" cy="1582333"/>
          </a:xfrm>
        </p:grpSpPr>
        <p:grpSp>
          <p:nvGrpSpPr>
            <p:cNvPr id="67" name="Group 66">
              <a:extLst>
                <a:ext uri="{FF2B5EF4-FFF2-40B4-BE49-F238E27FC236}">
                  <a16:creationId xmlns:a16="http://schemas.microsoft.com/office/drawing/2014/main" id="{79A88323-134F-FC48-B066-3BA5005DC24D}"/>
                </a:ext>
              </a:extLst>
            </p:cNvPr>
            <p:cNvGrpSpPr/>
            <p:nvPr/>
          </p:nvGrpSpPr>
          <p:grpSpPr>
            <a:xfrm>
              <a:off x="8095517" y="2782260"/>
              <a:ext cx="1308802" cy="1582333"/>
              <a:chOff x="8095517" y="2782260"/>
              <a:chExt cx="1308802" cy="1582333"/>
            </a:xfrm>
          </p:grpSpPr>
          <p:grpSp>
            <p:nvGrpSpPr>
              <p:cNvPr id="146" name="Group 145">
                <a:extLst>
                  <a:ext uri="{FF2B5EF4-FFF2-40B4-BE49-F238E27FC236}">
                    <a16:creationId xmlns:a16="http://schemas.microsoft.com/office/drawing/2014/main" id="{E876176E-DD28-9F4F-8D87-9370E5EE18DE}"/>
                  </a:ext>
                </a:extLst>
              </p:cNvPr>
              <p:cNvGrpSpPr/>
              <p:nvPr/>
            </p:nvGrpSpPr>
            <p:grpSpPr>
              <a:xfrm>
                <a:off x="8105221" y="2782260"/>
                <a:ext cx="1114042" cy="848268"/>
                <a:chOff x="2784626" y="1150098"/>
                <a:chExt cx="1114042" cy="848268"/>
              </a:xfrm>
            </p:grpSpPr>
            <p:grpSp>
              <p:nvGrpSpPr>
                <p:cNvPr id="245" name="Group 244">
                  <a:extLst>
                    <a:ext uri="{FF2B5EF4-FFF2-40B4-BE49-F238E27FC236}">
                      <a16:creationId xmlns:a16="http://schemas.microsoft.com/office/drawing/2014/main" id="{57FC4C74-9A43-2E44-9034-64D490590C5E}"/>
                    </a:ext>
                  </a:extLst>
                </p:cNvPr>
                <p:cNvGrpSpPr/>
                <p:nvPr/>
              </p:nvGrpSpPr>
              <p:grpSpPr>
                <a:xfrm>
                  <a:off x="3608741" y="1821252"/>
                  <a:ext cx="216697" cy="177114"/>
                  <a:chOff x="10877745" y="2893615"/>
                  <a:chExt cx="476054" cy="415875"/>
                </a:xfrm>
              </p:grpSpPr>
              <p:sp>
                <p:nvSpPr>
                  <p:cNvPr id="276" name="Rectangle 275">
                    <a:extLst>
                      <a:ext uri="{FF2B5EF4-FFF2-40B4-BE49-F238E27FC236}">
                        <a16:creationId xmlns:a16="http://schemas.microsoft.com/office/drawing/2014/main" id="{17B72998-969B-F049-938B-1E1C54C2D652}"/>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7" name="Rectangle 276">
                    <a:extLst>
                      <a:ext uri="{FF2B5EF4-FFF2-40B4-BE49-F238E27FC236}">
                        <a16:creationId xmlns:a16="http://schemas.microsoft.com/office/drawing/2014/main" id="{7EAB028C-D51A-E144-B09A-F6D8468DB328}"/>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8" name="Rectangle 277">
                    <a:extLst>
                      <a:ext uri="{FF2B5EF4-FFF2-40B4-BE49-F238E27FC236}">
                        <a16:creationId xmlns:a16="http://schemas.microsoft.com/office/drawing/2014/main" id="{5C62B082-C6FB-E443-9BE5-4DCA430048DD}"/>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46" name="Rectangle 245">
                  <a:extLst>
                    <a:ext uri="{FF2B5EF4-FFF2-40B4-BE49-F238E27FC236}">
                      <a16:creationId xmlns:a16="http://schemas.microsoft.com/office/drawing/2014/main" id="{2130FAB9-9FD4-1142-8AB6-2551E2CA899E}"/>
                    </a:ext>
                  </a:extLst>
                </p:cNvPr>
                <p:cNvSpPr/>
                <p:nvPr/>
              </p:nvSpPr>
              <p:spPr>
                <a:xfrm>
                  <a:off x="2784626" y="1150098"/>
                  <a:ext cx="1114042" cy="843719"/>
                </a:xfrm>
                <a:prstGeom prst="rect">
                  <a:avLst/>
                </a:prstGeom>
                <a:solidFill>
                  <a:srgbClr val="4472C4">
                    <a:lumMod val="20000"/>
                    <a:lumOff val="80000"/>
                  </a:srgb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47" name="Group 246">
                  <a:extLst>
                    <a:ext uri="{FF2B5EF4-FFF2-40B4-BE49-F238E27FC236}">
                      <a16:creationId xmlns:a16="http://schemas.microsoft.com/office/drawing/2014/main" id="{5C29B5AC-C755-614A-8260-353C41D3D2B7}"/>
                    </a:ext>
                  </a:extLst>
                </p:cNvPr>
                <p:cNvGrpSpPr/>
                <p:nvPr/>
              </p:nvGrpSpPr>
              <p:grpSpPr>
                <a:xfrm>
                  <a:off x="2886306" y="1552498"/>
                  <a:ext cx="328757" cy="385970"/>
                  <a:chOff x="5242091" y="1895279"/>
                  <a:chExt cx="328757" cy="385970"/>
                </a:xfrm>
              </p:grpSpPr>
              <p:grpSp>
                <p:nvGrpSpPr>
                  <p:cNvPr id="262" name="Group 261">
                    <a:extLst>
                      <a:ext uri="{FF2B5EF4-FFF2-40B4-BE49-F238E27FC236}">
                        <a16:creationId xmlns:a16="http://schemas.microsoft.com/office/drawing/2014/main" id="{8206DD2D-3B82-8946-9321-A9BD2AF5990F}"/>
                      </a:ext>
                    </a:extLst>
                  </p:cNvPr>
                  <p:cNvGrpSpPr/>
                  <p:nvPr/>
                </p:nvGrpSpPr>
                <p:grpSpPr>
                  <a:xfrm>
                    <a:off x="5312041" y="1895279"/>
                    <a:ext cx="258807" cy="385970"/>
                    <a:chOff x="6859778" y="-987069"/>
                    <a:chExt cx="258807" cy="385970"/>
                  </a:xfrm>
                  <a:solidFill>
                    <a:sysClr val="window" lastClr="FFFFFF">
                      <a:lumMod val="85000"/>
                    </a:sysClr>
                  </a:solidFill>
                </p:grpSpPr>
                <p:sp>
                  <p:nvSpPr>
                    <p:cNvPr id="267" name="Oval 266">
                      <a:extLst>
                        <a:ext uri="{FF2B5EF4-FFF2-40B4-BE49-F238E27FC236}">
                          <a16:creationId xmlns:a16="http://schemas.microsoft.com/office/drawing/2014/main" id="{75CFFAFC-FD06-944C-A63E-79001C386CFF}"/>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68" name="Straight Connector 267">
                      <a:extLst>
                        <a:ext uri="{FF2B5EF4-FFF2-40B4-BE49-F238E27FC236}">
                          <a16:creationId xmlns:a16="http://schemas.microsoft.com/office/drawing/2014/main" id="{421F8A17-06A8-424E-A508-CA5B5857DF76}"/>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69" name="Straight Connector 268">
                      <a:extLst>
                        <a:ext uri="{FF2B5EF4-FFF2-40B4-BE49-F238E27FC236}">
                          <a16:creationId xmlns:a16="http://schemas.microsoft.com/office/drawing/2014/main" id="{9728DD51-5C06-4049-B24A-F4DAC6CB5DBD}"/>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70" name="Straight Connector 269">
                      <a:extLst>
                        <a:ext uri="{FF2B5EF4-FFF2-40B4-BE49-F238E27FC236}">
                          <a16:creationId xmlns:a16="http://schemas.microsoft.com/office/drawing/2014/main" id="{3CEDEAB4-0394-5540-A1AD-E65D2286F46A}"/>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71" name="Straight Connector 270">
                      <a:extLst>
                        <a:ext uri="{FF2B5EF4-FFF2-40B4-BE49-F238E27FC236}">
                          <a16:creationId xmlns:a16="http://schemas.microsoft.com/office/drawing/2014/main" id="{1DD9E1C4-954B-3F47-8994-7069791D2E3F}"/>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72" name="Straight Connector 271">
                      <a:extLst>
                        <a:ext uri="{FF2B5EF4-FFF2-40B4-BE49-F238E27FC236}">
                          <a16:creationId xmlns:a16="http://schemas.microsoft.com/office/drawing/2014/main" id="{80DCBBF8-CB62-2E48-8044-41D2BC8F198B}"/>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73" name="Group 272">
                      <a:extLst>
                        <a:ext uri="{FF2B5EF4-FFF2-40B4-BE49-F238E27FC236}">
                          <a16:creationId xmlns:a16="http://schemas.microsoft.com/office/drawing/2014/main" id="{7D4EA67F-6220-6E4D-A8BA-A42249E1A37A}"/>
                        </a:ext>
                      </a:extLst>
                    </p:cNvPr>
                    <p:cNvGrpSpPr/>
                    <p:nvPr/>
                  </p:nvGrpSpPr>
                  <p:grpSpPr>
                    <a:xfrm>
                      <a:off x="7028494" y="-732825"/>
                      <a:ext cx="90091" cy="129715"/>
                      <a:chOff x="7093456" y="-578414"/>
                      <a:chExt cx="90091" cy="129715"/>
                    </a:xfrm>
                    <a:grpFill/>
                  </p:grpSpPr>
                  <p:cxnSp>
                    <p:nvCxnSpPr>
                      <p:cNvPr id="274" name="Straight Connector 273">
                        <a:extLst>
                          <a:ext uri="{FF2B5EF4-FFF2-40B4-BE49-F238E27FC236}">
                            <a16:creationId xmlns:a16="http://schemas.microsoft.com/office/drawing/2014/main" id="{DB24DD6C-F071-C949-BFFC-D412806BDE3E}"/>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75" name="Straight Connector 274">
                        <a:extLst>
                          <a:ext uri="{FF2B5EF4-FFF2-40B4-BE49-F238E27FC236}">
                            <a16:creationId xmlns:a16="http://schemas.microsoft.com/office/drawing/2014/main" id="{AB906656-05E9-824E-9F72-3060ADC98744}"/>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63" name="Group 262">
                    <a:extLst>
                      <a:ext uri="{FF2B5EF4-FFF2-40B4-BE49-F238E27FC236}">
                        <a16:creationId xmlns:a16="http://schemas.microsoft.com/office/drawing/2014/main" id="{8438E331-B0BD-2341-9EB9-53036976A85E}"/>
                      </a:ext>
                    </a:extLst>
                  </p:cNvPr>
                  <p:cNvGrpSpPr/>
                  <p:nvPr/>
                </p:nvGrpSpPr>
                <p:grpSpPr>
                  <a:xfrm>
                    <a:off x="5242091" y="1995185"/>
                    <a:ext cx="216697" cy="177114"/>
                    <a:chOff x="10877745" y="2893615"/>
                    <a:chExt cx="476054" cy="415875"/>
                  </a:xfrm>
                </p:grpSpPr>
                <p:sp>
                  <p:nvSpPr>
                    <p:cNvPr id="264" name="Rectangle 263">
                      <a:extLst>
                        <a:ext uri="{FF2B5EF4-FFF2-40B4-BE49-F238E27FC236}">
                          <a16:creationId xmlns:a16="http://schemas.microsoft.com/office/drawing/2014/main" id="{46696A70-432A-754B-A33D-62242E70D6B3}"/>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5" name="Rectangle 264">
                      <a:extLst>
                        <a:ext uri="{FF2B5EF4-FFF2-40B4-BE49-F238E27FC236}">
                          <a16:creationId xmlns:a16="http://schemas.microsoft.com/office/drawing/2014/main" id="{A0D23EC6-C8A6-D84A-9D50-CCE09AAF49DD}"/>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6" name="Rectangle 265">
                      <a:extLst>
                        <a:ext uri="{FF2B5EF4-FFF2-40B4-BE49-F238E27FC236}">
                          <a16:creationId xmlns:a16="http://schemas.microsoft.com/office/drawing/2014/main" id="{DEF00492-66F5-EB48-BC3A-04FAD5500900}"/>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48" name="Group 247">
                  <a:extLst>
                    <a:ext uri="{FF2B5EF4-FFF2-40B4-BE49-F238E27FC236}">
                      <a16:creationId xmlns:a16="http://schemas.microsoft.com/office/drawing/2014/main" id="{7F744713-F081-5E40-8052-84851226EFFD}"/>
                    </a:ext>
                  </a:extLst>
                </p:cNvPr>
                <p:cNvGrpSpPr/>
                <p:nvPr/>
              </p:nvGrpSpPr>
              <p:grpSpPr>
                <a:xfrm>
                  <a:off x="3492993" y="1546360"/>
                  <a:ext cx="258807" cy="385970"/>
                  <a:chOff x="6859778" y="-987069"/>
                  <a:chExt cx="258807" cy="385970"/>
                </a:xfrm>
                <a:solidFill>
                  <a:sysClr val="window" lastClr="FFFFFF">
                    <a:lumMod val="85000"/>
                  </a:sysClr>
                </a:solidFill>
              </p:grpSpPr>
              <p:sp>
                <p:nvSpPr>
                  <p:cNvPr id="253" name="Oval 252">
                    <a:extLst>
                      <a:ext uri="{FF2B5EF4-FFF2-40B4-BE49-F238E27FC236}">
                        <a16:creationId xmlns:a16="http://schemas.microsoft.com/office/drawing/2014/main" id="{9AB5778D-6094-6B4B-AECE-84941CE30507}"/>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4" name="Straight Connector 253">
                    <a:extLst>
                      <a:ext uri="{FF2B5EF4-FFF2-40B4-BE49-F238E27FC236}">
                        <a16:creationId xmlns:a16="http://schemas.microsoft.com/office/drawing/2014/main" id="{A60A8D46-9E5E-5B42-8B93-7909F7419BE0}"/>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55" name="Straight Connector 254">
                    <a:extLst>
                      <a:ext uri="{FF2B5EF4-FFF2-40B4-BE49-F238E27FC236}">
                        <a16:creationId xmlns:a16="http://schemas.microsoft.com/office/drawing/2014/main" id="{1C4C298A-FB6C-5D41-BE2E-D2909A91E272}"/>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56" name="Straight Connector 255">
                    <a:extLst>
                      <a:ext uri="{FF2B5EF4-FFF2-40B4-BE49-F238E27FC236}">
                        <a16:creationId xmlns:a16="http://schemas.microsoft.com/office/drawing/2014/main" id="{15FBEF74-23BD-7C42-B20E-88DDAD3FF186}"/>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57" name="Straight Connector 256">
                    <a:extLst>
                      <a:ext uri="{FF2B5EF4-FFF2-40B4-BE49-F238E27FC236}">
                        <a16:creationId xmlns:a16="http://schemas.microsoft.com/office/drawing/2014/main" id="{7F9ED2B2-1403-C844-9D87-F6DE48ACC756}"/>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58" name="Straight Connector 257">
                    <a:extLst>
                      <a:ext uri="{FF2B5EF4-FFF2-40B4-BE49-F238E27FC236}">
                        <a16:creationId xmlns:a16="http://schemas.microsoft.com/office/drawing/2014/main" id="{B02CDD5A-2944-4941-AD4B-9236906F7722}"/>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59" name="Group 258">
                    <a:extLst>
                      <a:ext uri="{FF2B5EF4-FFF2-40B4-BE49-F238E27FC236}">
                        <a16:creationId xmlns:a16="http://schemas.microsoft.com/office/drawing/2014/main" id="{C4FD08D3-960F-D84F-B20E-05A592930181}"/>
                      </a:ext>
                    </a:extLst>
                  </p:cNvPr>
                  <p:cNvGrpSpPr/>
                  <p:nvPr/>
                </p:nvGrpSpPr>
                <p:grpSpPr>
                  <a:xfrm>
                    <a:off x="7028494" y="-732825"/>
                    <a:ext cx="90091" cy="129715"/>
                    <a:chOff x="7093456" y="-578414"/>
                    <a:chExt cx="90091" cy="129715"/>
                  </a:xfrm>
                  <a:grpFill/>
                </p:grpSpPr>
                <p:cxnSp>
                  <p:nvCxnSpPr>
                    <p:cNvPr id="260" name="Straight Connector 259">
                      <a:extLst>
                        <a:ext uri="{FF2B5EF4-FFF2-40B4-BE49-F238E27FC236}">
                          <a16:creationId xmlns:a16="http://schemas.microsoft.com/office/drawing/2014/main" id="{BE46A7B7-E54E-AA43-838C-E3004000EBCC}"/>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61" name="Straight Connector 260">
                      <a:extLst>
                        <a:ext uri="{FF2B5EF4-FFF2-40B4-BE49-F238E27FC236}">
                          <a16:creationId xmlns:a16="http://schemas.microsoft.com/office/drawing/2014/main" id="{7A809225-FDD8-2D4A-ABBB-A362B95AF1E5}"/>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49" name="Group 248">
                  <a:extLst>
                    <a:ext uri="{FF2B5EF4-FFF2-40B4-BE49-F238E27FC236}">
                      <a16:creationId xmlns:a16="http://schemas.microsoft.com/office/drawing/2014/main" id="{793EB68D-0D4E-E840-B203-69670FCCB3D5}"/>
                    </a:ext>
                  </a:extLst>
                </p:cNvPr>
                <p:cNvGrpSpPr/>
                <p:nvPr/>
              </p:nvGrpSpPr>
              <p:grpSpPr>
                <a:xfrm>
                  <a:off x="3423043" y="1646266"/>
                  <a:ext cx="216697" cy="177114"/>
                  <a:chOff x="10877745" y="2893615"/>
                  <a:chExt cx="476054" cy="415875"/>
                </a:xfrm>
              </p:grpSpPr>
              <p:sp>
                <p:nvSpPr>
                  <p:cNvPr id="250" name="Rectangle 249">
                    <a:extLst>
                      <a:ext uri="{FF2B5EF4-FFF2-40B4-BE49-F238E27FC236}">
                        <a16:creationId xmlns:a16="http://schemas.microsoft.com/office/drawing/2014/main" id="{5FDD673F-7D3C-B448-9BEC-BFCF3885068D}"/>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1" name="Rectangle 250">
                    <a:extLst>
                      <a:ext uri="{FF2B5EF4-FFF2-40B4-BE49-F238E27FC236}">
                        <a16:creationId xmlns:a16="http://schemas.microsoft.com/office/drawing/2014/main" id="{77654B8F-A0B3-3D4D-B5AD-0FE041E9828E}"/>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2" name="Rectangle 251">
                    <a:extLst>
                      <a:ext uri="{FF2B5EF4-FFF2-40B4-BE49-F238E27FC236}">
                        <a16:creationId xmlns:a16="http://schemas.microsoft.com/office/drawing/2014/main" id="{7A0E3CD9-DE94-354C-8071-BAA5ED4E5E88}"/>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47" name="Group 146">
                <a:extLst>
                  <a:ext uri="{FF2B5EF4-FFF2-40B4-BE49-F238E27FC236}">
                    <a16:creationId xmlns:a16="http://schemas.microsoft.com/office/drawing/2014/main" id="{80DD752A-E320-0D41-8D94-48A33D7C2676}"/>
                  </a:ext>
                </a:extLst>
              </p:cNvPr>
              <p:cNvGrpSpPr/>
              <p:nvPr/>
            </p:nvGrpSpPr>
            <p:grpSpPr>
              <a:xfrm>
                <a:off x="8290277" y="3364670"/>
                <a:ext cx="1114042" cy="553794"/>
                <a:chOff x="2784626" y="1440023"/>
                <a:chExt cx="1114042" cy="553794"/>
              </a:xfrm>
            </p:grpSpPr>
            <p:grpSp>
              <p:nvGrpSpPr>
                <p:cNvPr id="211" name="Group 210">
                  <a:extLst>
                    <a:ext uri="{FF2B5EF4-FFF2-40B4-BE49-F238E27FC236}">
                      <a16:creationId xmlns:a16="http://schemas.microsoft.com/office/drawing/2014/main" id="{CBEC62C9-8FEF-5349-A307-9116DB9076A6}"/>
                    </a:ext>
                  </a:extLst>
                </p:cNvPr>
                <p:cNvGrpSpPr/>
                <p:nvPr/>
              </p:nvGrpSpPr>
              <p:grpSpPr>
                <a:xfrm>
                  <a:off x="3608741" y="1821248"/>
                  <a:ext cx="216697" cy="156063"/>
                  <a:chOff x="10877745" y="2893615"/>
                  <a:chExt cx="476054" cy="366447"/>
                </a:xfrm>
              </p:grpSpPr>
              <p:sp>
                <p:nvSpPr>
                  <p:cNvPr id="242" name="Rectangle 241">
                    <a:extLst>
                      <a:ext uri="{FF2B5EF4-FFF2-40B4-BE49-F238E27FC236}">
                        <a16:creationId xmlns:a16="http://schemas.microsoft.com/office/drawing/2014/main" id="{68F25C04-B8D6-4540-90D4-E405A647A3F1}"/>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42">
                    <a:extLst>
                      <a:ext uri="{FF2B5EF4-FFF2-40B4-BE49-F238E27FC236}">
                        <a16:creationId xmlns:a16="http://schemas.microsoft.com/office/drawing/2014/main" id="{7117E4B4-1B59-2946-AD55-BD04D3DA247F}"/>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2" name="Rectangle 211">
                  <a:extLst>
                    <a:ext uri="{FF2B5EF4-FFF2-40B4-BE49-F238E27FC236}">
                      <a16:creationId xmlns:a16="http://schemas.microsoft.com/office/drawing/2014/main" id="{46CD590A-944C-B94B-A8EE-C2AD97AA4215}"/>
                    </a:ext>
                  </a:extLst>
                </p:cNvPr>
                <p:cNvSpPr/>
                <p:nvPr/>
              </p:nvSpPr>
              <p:spPr>
                <a:xfrm>
                  <a:off x="2784626" y="1440023"/>
                  <a:ext cx="1114042" cy="553794"/>
                </a:xfrm>
                <a:prstGeom prst="rect">
                  <a:avLst/>
                </a:prstGeom>
                <a:solidFill>
                  <a:sysClr val="window" lastClr="FFFFFF">
                    <a:lumMod val="85000"/>
                  </a:sys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13" name="Group 212">
                  <a:extLst>
                    <a:ext uri="{FF2B5EF4-FFF2-40B4-BE49-F238E27FC236}">
                      <a16:creationId xmlns:a16="http://schemas.microsoft.com/office/drawing/2014/main" id="{6BF4F89F-1013-F941-A7A5-70A0B9407990}"/>
                    </a:ext>
                  </a:extLst>
                </p:cNvPr>
                <p:cNvGrpSpPr/>
                <p:nvPr/>
              </p:nvGrpSpPr>
              <p:grpSpPr>
                <a:xfrm>
                  <a:off x="2886306" y="1552498"/>
                  <a:ext cx="328757" cy="385970"/>
                  <a:chOff x="5242091" y="1895279"/>
                  <a:chExt cx="328757" cy="385970"/>
                </a:xfrm>
              </p:grpSpPr>
              <p:grpSp>
                <p:nvGrpSpPr>
                  <p:cNvPr id="228" name="Group 227">
                    <a:extLst>
                      <a:ext uri="{FF2B5EF4-FFF2-40B4-BE49-F238E27FC236}">
                        <a16:creationId xmlns:a16="http://schemas.microsoft.com/office/drawing/2014/main" id="{BFDFB618-E827-2B40-954D-42CF002A548A}"/>
                      </a:ext>
                    </a:extLst>
                  </p:cNvPr>
                  <p:cNvGrpSpPr/>
                  <p:nvPr/>
                </p:nvGrpSpPr>
                <p:grpSpPr>
                  <a:xfrm>
                    <a:off x="5312041" y="1895279"/>
                    <a:ext cx="258807" cy="385970"/>
                    <a:chOff x="6859778" y="-987069"/>
                    <a:chExt cx="258807" cy="385970"/>
                  </a:xfrm>
                  <a:solidFill>
                    <a:sysClr val="window" lastClr="FFFFFF">
                      <a:lumMod val="85000"/>
                    </a:sysClr>
                  </a:solidFill>
                </p:grpSpPr>
                <p:sp>
                  <p:nvSpPr>
                    <p:cNvPr id="233" name="Oval 232">
                      <a:extLst>
                        <a:ext uri="{FF2B5EF4-FFF2-40B4-BE49-F238E27FC236}">
                          <a16:creationId xmlns:a16="http://schemas.microsoft.com/office/drawing/2014/main" id="{995A08F3-7C37-E64E-8340-B0224B80F7AA}"/>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34" name="Straight Connector 233">
                      <a:extLst>
                        <a:ext uri="{FF2B5EF4-FFF2-40B4-BE49-F238E27FC236}">
                          <a16:creationId xmlns:a16="http://schemas.microsoft.com/office/drawing/2014/main" id="{4D35450C-EC65-B54A-B8BB-C2F65A87082F}"/>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35" name="Straight Connector 234">
                      <a:extLst>
                        <a:ext uri="{FF2B5EF4-FFF2-40B4-BE49-F238E27FC236}">
                          <a16:creationId xmlns:a16="http://schemas.microsoft.com/office/drawing/2014/main" id="{213F5C5A-3584-F040-80A6-2173D738B355}"/>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36" name="Straight Connector 235">
                      <a:extLst>
                        <a:ext uri="{FF2B5EF4-FFF2-40B4-BE49-F238E27FC236}">
                          <a16:creationId xmlns:a16="http://schemas.microsoft.com/office/drawing/2014/main" id="{3487AC43-7A16-5C4E-8B80-13F680251C18}"/>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37" name="Straight Connector 236">
                      <a:extLst>
                        <a:ext uri="{FF2B5EF4-FFF2-40B4-BE49-F238E27FC236}">
                          <a16:creationId xmlns:a16="http://schemas.microsoft.com/office/drawing/2014/main" id="{8EE6DF8E-D695-F34A-B9D6-A81BF194E62C}"/>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38" name="Straight Connector 237">
                      <a:extLst>
                        <a:ext uri="{FF2B5EF4-FFF2-40B4-BE49-F238E27FC236}">
                          <a16:creationId xmlns:a16="http://schemas.microsoft.com/office/drawing/2014/main" id="{A9AA8AD6-A7ED-A842-8566-B08DD6F3C7BF}"/>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39" name="Group 238">
                      <a:extLst>
                        <a:ext uri="{FF2B5EF4-FFF2-40B4-BE49-F238E27FC236}">
                          <a16:creationId xmlns:a16="http://schemas.microsoft.com/office/drawing/2014/main" id="{41352733-3723-AE4A-A9E0-3FF6173CE9D9}"/>
                        </a:ext>
                      </a:extLst>
                    </p:cNvPr>
                    <p:cNvGrpSpPr/>
                    <p:nvPr/>
                  </p:nvGrpSpPr>
                  <p:grpSpPr>
                    <a:xfrm>
                      <a:off x="7028494" y="-732825"/>
                      <a:ext cx="90091" cy="129715"/>
                      <a:chOff x="7093456" y="-578414"/>
                      <a:chExt cx="90091" cy="129715"/>
                    </a:xfrm>
                    <a:grpFill/>
                  </p:grpSpPr>
                  <p:cxnSp>
                    <p:nvCxnSpPr>
                      <p:cNvPr id="240" name="Straight Connector 239">
                        <a:extLst>
                          <a:ext uri="{FF2B5EF4-FFF2-40B4-BE49-F238E27FC236}">
                            <a16:creationId xmlns:a16="http://schemas.microsoft.com/office/drawing/2014/main" id="{A7A909EA-1FB4-6946-9105-FDD2ADA54F0E}"/>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41" name="Straight Connector 240">
                        <a:extLst>
                          <a:ext uri="{FF2B5EF4-FFF2-40B4-BE49-F238E27FC236}">
                            <a16:creationId xmlns:a16="http://schemas.microsoft.com/office/drawing/2014/main" id="{D15290E9-63F2-BD44-8769-04135C4886BC}"/>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29" name="Group 228">
                    <a:extLst>
                      <a:ext uri="{FF2B5EF4-FFF2-40B4-BE49-F238E27FC236}">
                        <a16:creationId xmlns:a16="http://schemas.microsoft.com/office/drawing/2014/main" id="{430E7EDE-CB50-8441-B11D-D694731C7C2E}"/>
                      </a:ext>
                    </a:extLst>
                  </p:cNvPr>
                  <p:cNvGrpSpPr/>
                  <p:nvPr/>
                </p:nvGrpSpPr>
                <p:grpSpPr>
                  <a:xfrm>
                    <a:off x="5242091" y="1995185"/>
                    <a:ext cx="216697" cy="177114"/>
                    <a:chOff x="10877745" y="2893615"/>
                    <a:chExt cx="476054" cy="415875"/>
                  </a:xfrm>
                </p:grpSpPr>
                <p:sp>
                  <p:nvSpPr>
                    <p:cNvPr id="230" name="Rectangle 229">
                      <a:extLst>
                        <a:ext uri="{FF2B5EF4-FFF2-40B4-BE49-F238E27FC236}">
                          <a16:creationId xmlns:a16="http://schemas.microsoft.com/office/drawing/2014/main" id="{623A4F29-C962-4542-BDF3-16984569D92C}"/>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Rectangle 230">
                      <a:extLst>
                        <a:ext uri="{FF2B5EF4-FFF2-40B4-BE49-F238E27FC236}">
                          <a16:creationId xmlns:a16="http://schemas.microsoft.com/office/drawing/2014/main" id="{035EE5A6-79E7-5049-85CF-C32596E0747B}"/>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Rectangle 231">
                      <a:extLst>
                        <a:ext uri="{FF2B5EF4-FFF2-40B4-BE49-F238E27FC236}">
                          <a16:creationId xmlns:a16="http://schemas.microsoft.com/office/drawing/2014/main" id="{3B156260-9C18-5E4E-B73D-F1E8509EE2D9}"/>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214" name="Group 213">
                  <a:extLst>
                    <a:ext uri="{FF2B5EF4-FFF2-40B4-BE49-F238E27FC236}">
                      <a16:creationId xmlns:a16="http://schemas.microsoft.com/office/drawing/2014/main" id="{DD8D11B6-F519-1041-97AD-2959D9534F66}"/>
                    </a:ext>
                  </a:extLst>
                </p:cNvPr>
                <p:cNvGrpSpPr/>
                <p:nvPr/>
              </p:nvGrpSpPr>
              <p:grpSpPr>
                <a:xfrm>
                  <a:off x="3492993" y="1546360"/>
                  <a:ext cx="258807" cy="385970"/>
                  <a:chOff x="6859778" y="-987069"/>
                  <a:chExt cx="258807" cy="385970"/>
                </a:xfrm>
                <a:solidFill>
                  <a:sysClr val="window" lastClr="FFFFFF">
                    <a:lumMod val="85000"/>
                  </a:sysClr>
                </a:solidFill>
              </p:grpSpPr>
              <p:sp>
                <p:nvSpPr>
                  <p:cNvPr id="219" name="Oval 218">
                    <a:extLst>
                      <a:ext uri="{FF2B5EF4-FFF2-40B4-BE49-F238E27FC236}">
                        <a16:creationId xmlns:a16="http://schemas.microsoft.com/office/drawing/2014/main" id="{6E901B94-1F7D-574A-A8E4-12D189A428DE}"/>
                      </a:ext>
                    </a:extLst>
                  </p:cNvPr>
                  <p:cNvSpPr>
                    <a:spLocks noChangeAspect="1"/>
                  </p:cNvSpPr>
                  <p:nvPr/>
                </p:nvSpPr>
                <p:spPr>
                  <a:xfrm flipH="1">
                    <a:off x="7007294" y="-987069"/>
                    <a:ext cx="91440" cy="91440"/>
                  </a:xfrm>
                  <a:prstGeom prst="ellipse">
                    <a:avLst/>
                  </a:prstGeom>
                  <a:grp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20" name="Straight Connector 219">
                    <a:extLst>
                      <a:ext uri="{FF2B5EF4-FFF2-40B4-BE49-F238E27FC236}">
                        <a16:creationId xmlns:a16="http://schemas.microsoft.com/office/drawing/2014/main" id="{B80C553D-F93B-2144-8629-8BC7416DE0C3}"/>
                      </a:ext>
                    </a:extLst>
                  </p:cNvPr>
                  <p:cNvCxnSpPr/>
                  <p:nvPr/>
                </p:nvCxnSpPr>
                <p:spPr>
                  <a:xfrm flipV="1">
                    <a:off x="6859778" y="-853120"/>
                    <a:ext cx="171369" cy="28087"/>
                  </a:xfrm>
                  <a:prstGeom prst="line">
                    <a:avLst/>
                  </a:prstGeom>
                  <a:grpFill/>
                  <a:ln w="6350" cap="flat" cmpd="sng" algn="ctr">
                    <a:solidFill>
                      <a:sysClr val="windowText" lastClr="000000">
                        <a:lumMod val="65000"/>
                        <a:lumOff val="35000"/>
                      </a:sysClr>
                    </a:solidFill>
                    <a:prstDash val="solid"/>
                    <a:miter lim="800000"/>
                  </a:ln>
                  <a:effectLst/>
                </p:spPr>
              </p:cxnSp>
              <p:cxnSp>
                <p:nvCxnSpPr>
                  <p:cNvPr id="221" name="Straight Connector 220">
                    <a:extLst>
                      <a:ext uri="{FF2B5EF4-FFF2-40B4-BE49-F238E27FC236}">
                        <a16:creationId xmlns:a16="http://schemas.microsoft.com/office/drawing/2014/main" id="{F9D74F1A-3ADA-054E-AA63-3EBDC3669212}"/>
                      </a:ext>
                    </a:extLst>
                  </p:cNvPr>
                  <p:cNvCxnSpPr/>
                  <p:nvPr/>
                </p:nvCxnSpPr>
                <p:spPr>
                  <a:xfrm flipH="1" flipV="1">
                    <a:off x="7072931" y="-854768"/>
                    <a:ext cx="41784" cy="95794"/>
                  </a:xfrm>
                  <a:prstGeom prst="line">
                    <a:avLst/>
                  </a:prstGeom>
                  <a:grpFill/>
                  <a:ln w="6350" cap="flat" cmpd="sng" algn="ctr">
                    <a:solidFill>
                      <a:sysClr val="windowText" lastClr="000000">
                        <a:lumMod val="65000"/>
                        <a:lumOff val="35000"/>
                      </a:sysClr>
                    </a:solidFill>
                    <a:prstDash val="solid"/>
                    <a:miter lim="800000"/>
                  </a:ln>
                  <a:effectLst/>
                </p:spPr>
              </p:cxnSp>
              <p:cxnSp>
                <p:nvCxnSpPr>
                  <p:cNvPr id="222" name="Straight Connector 221">
                    <a:extLst>
                      <a:ext uri="{FF2B5EF4-FFF2-40B4-BE49-F238E27FC236}">
                        <a16:creationId xmlns:a16="http://schemas.microsoft.com/office/drawing/2014/main" id="{2141C26F-A555-F44E-9EB3-5A31591DFD6B}"/>
                      </a:ext>
                    </a:extLst>
                  </p:cNvPr>
                  <p:cNvCxnSpPr/>
                  <p:nvPr/>
                </p:nvCxnSpPr>
                <p:spPr>
                  <a:xfrm>
                    <a:off x="7051271" y="-883275"/>
                    <a:ext cx="0" cy="152807"/>
                  </a:xfrm>
                  <a:prstGeom prst="line">
                    <a:avLst/>
                  </a:prstGeom>
                  <a:grpFill/>
                  <a:ln w="6350" cap="flat" cmpd="sng" algn="ctr">
                    <a:solidFill>
                      <a:sysClr val="windowText" lastClr="000000">
                        <a:lumMod val="65000"/>
                        <a:lumOff val="35000"/>
                      </a:sysClr>
                    </a:solidFill>
                    <a:prstDash val="solid"/>
                    <a:miter lim="800000"/>
                  </a:ln>
                  <a:effectLst/>
                </p:spPr>
              </p:cxnSp>
              <p:cxnSp>
                <p:nvCxnSpPr>
                  <p:cNvPr id="223" name="Straight Connector 222">
                    <a:extLst>
                      <a:ext uri="{FF2B5EF4-FFF2-40B4-BE49-F238E27FC236}">
                        <a16:creationId xmlns:a16="http://schemas.microsoft.com/office/drawing/2014/main" id="{8A6033F0-6399-274F-98AA-D08C4E3C5948}"/>
                      </a:ext>
                    </a:extLst>
                  </p:cNvPr>
                  <p:cNvCxnSpPr/>
                  <p:nvPr/>
                </p:nvCxnSpPr>
                <p:spPr>
                  <a:xfrm flipV="1">
                    <a:off x="6945462" y="-7308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24" name="Straight Connector 223">
                    <a:extLst>
                      <a:ext uri="{FF2B5EF4-FFF2-40B4-BE49-F238E27FC236}">
                        <a16:creationId xmlns:a16="http://schemas.microsoft.com/office/drawing/2014/main" id="{4CAB0269-AB6D-9F47-B108-6E83F328A480}"/>
                      </a:ext>
                    </a:extLst>
                  </p:cNvPr>
                  <p:cNvCxnSpPr/>
                  <p:nvPr/>
                </p:nvCxnSpPr>
                <p:spPr>
                  <a:xfrm>
                    <a:off x="6941056" y="-692539"/>
                    <a:ext cx="0" cy="91440"/>
                  </a:xfrm>
                  <a:prstGeom prst="line">
                    <a:avLst/>
                  </a:prstGeom>
                  <a:grpFill/>
                  <a:ln w="6350" cap="flat" cmpd="sng" algn="ctr">
                    <a:solidFill>
                      <a:sysClr val="windowText" lastClr="000000">
                        <a:lumMod val="65000"/>
                        <a:lumOff val="35000"/>
                      </a:sysClr>
                    </a:solidFill>
                    <a:prstDash val="solid"/>
                    <a:miter lim="800000"/>
                  </a:ln>
                  <a:effectLst/>
                </p:spPr>
              </p:cxnSp>
              <p:grpSp>
                <p:nvGrpSpPr>
                  <p:cNvPr id="225" name="Group 224">
                    <a:extLst>
                      <a:ext uri="{FF2B5EF4-FFF2-40B4-BE49-F238E27FC236}">
                        <a16:creationId xmlns:a16="http://schemas.microsoft.com/office/drawing/2014/main" id="{654AFE76-1663-D94D-8833-AF116C2570EC}"/>
                      </a:ext>
                    </a:extLst>
                  </p:cNvPr>
                  <p:cNvGrpSpPr/>
                  <p:nvPr/>
                </p:nvGrpSpPr>
                <p:grpSpPr>
                  <a:xfrm>
                    <a:off x="7028494" y="-732825"/>
                    <a:ext cx="90091" cy="129715"/>
                    <a:chOff x="7093456" y="-578414"/>
                    <a:chExt cx="90091" cy="129715"/>
                  </a:xfrm>
                  <a:grpFill/>
                </p:grpSpPr>
                <p:cxnSp>
                  <p:nvCxnSpPr>
                    <p:cNvPr id="226" name="Straight Connector 225">
                      <a:extLst>
                        <a:ext uri="{FF2B5EF4-FFF2-40B4-BE49-F238E27FC236}">
                          <a16:creationId xmlns:a16="http://schemas.microsoft.com/office/drawing/2014/main" id="{072F9343-D8F5-2241-802E-C161D991BB6D}"/>
                        </a:ext>
                      </a:extLst>
                    </p:cNvPr>
                    <p:cNvCxnSpPr/>
                    <p:nvPr/>
                  </p:nvCxnSpPr>
                  <p:spPr>
                    <a:xfrm flipV="1">
                      <a:off x="7097862" y="-578414"/>
                      <a:ext cx="85685" cy="44747"/>
                    </a:xfrm>
                    <a:prstGeom prst="line">
                      <a:avLst/>
                    </a:prstGeom>
                    <a:grpFill/>
                    <a:ln w="6350" cap="flat" cmpd="sng" algn="ctr">
                      <a:solidFill>
                        <a:sysClr val="windowText" lastClr="000000">
                          <a:lumMod val="65000"/>
                          <a:lumOff val="35000"/>
                        </a:sysClr>
                      </a:solidFill>
                      <a:prstDash val="solid"/>
                      <a:miter lim="800000"/>
                    </a:ln>
                    <a:effectLst/>
                  </p:spPr>
                </p:cxnSp>
                <p:cxnSp>
                  <p:nvCxnSpPr>
                    <p:cNvPr id="227" name="Straight Connector 226">
                      <a:extLst>
                        <a:ext uri="{FF2B5EF4-FFF2-40B4-BE49-F238E27FC236}">
                          <a16:creationId xmlns:a16="http://schemas.microsoft.com/office/drawing/2014/main" id="{2CB3D91F-72C6-9748-A2EE-58ED596E6BFC}"/>
                        </a:ext>
                      </a:extLst>
                    </p:cNvPr>
                    <p:cNvCxnSpPr/>
                    <p:nvPr/>
                  </p:nvCxnSpPr>
                  <p:spPr>
                    <a:xfrm>
                      <a:off x="7093456" y="-540139"/>
                      <a:ext cx="0" cy="91440"/>
                    </a:xfrm>
                    <a:prstGeom prst="line">
                      <a:avLst/>
                    </a:prstGeom>
                    <a:grpFill/>
                    <a:ln w="6350" cap="flat" cmpd="sng" algn="ctr">
                      <a:solidFill>
                        <a:sysClr val="windowText" lastClr="000000">
                          <a:lumMod val="65000"/>
                          <a:lumOff val="35000"/>
                        </a:sysClr>
                      </a:solidFill>
                      <a:prstDash val="solid"/>
                      <a:miter lim="800000"/>
                    </a:ln>
                    <a:effectLst/>
                  </p:spPr>
                </p:cxnSp>
              </p:grpSp>
            </p:grpSp>
            <p:grpSp>
              <p:nvGrpSpPr>
                <p:cNvPr id="215" name="Group 214">
                  <a:extLst>
                    <a:ext uri="{FF2B5EF4-FFF2-40B4-BE49-F238E27FC236}">
                      <a16:creationId xmlns:a16="http://schemas.microsoft.com/office/drawing/2014/main" id="{C6A381D3-503B-4F4E-BFAE-531A4F97A309}"/>
                    </a:ext>
                  </a:extLst>
                </p:cNvPr>
                <p:cNvGrpSpPr/>
                <p:nvPr/>
              </p:nvGrpSpPr>
              <p:grpSpPr>
                <a:xfrm>
                  <a:off x="3423043" y="1646266"/>
                  <a:ext cx="216697" cy="177114"/>
                  <a:chOff x="10877745" y="2893615"/>
                  <a:chExt cx="476054" cy="415875"/>
                </a:xfrm>
              </p:grpSpPr>
              <p:sp>
                <p:nvSpPr>
                  <p:cNvPr id="216" name="Rectangle 215">
                    <a:extLst>
                      <a:ext uri="{FF2B5EF4-FFF2-40B4-BE49-F238E27FC236}">
                        <a16:creationId xmlns:a16="http://schemas.microsoft.com/office/drawing/2014/main" id="{BDE97AFC-21D3-9F44-84AD-4FE4A6DF71E0}"/>
                      </a:ext>
                    </a:extLst>
                  </p:cNvPr>
                  <p:cNvSpPr/>
                  <p:nvPr/>
                </p:nvSpPr>
                <p:spPr>
                  <a:xfrm>
                    <a:off x="10877745" y="2893615"/>
                    <a:ext cx="476054" cy="282109"/>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Rectangle 216">
                    <a:extLst>
                      <a:ext uri="{FF2B5EF4-FFF2-40B4-BE49-F238E27FC236}">
                        <a16:creationId xmlns:a16="http://schemas.microsoft.com/office/drawing/2014/main" id="{2E5CEBD9-4E70-8D4D-9B32-276404537449}"/>
                      </a:ext>
                    </a:extLst>
                  </p:cNvPr>
                  <p:cNvSpPr/>
                  <p:nvPr/>
                </p:nvSpPr>
                <p:spPr>
                  <a:xfrm>
                    <a:off x="11073988" y="3024356"/>
                    <a:ext cx="83568" cy="2357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Rectangle 217">
                    <a:extLst>
                      <a:ext uri="{FF2B5EF4-FFF2-40B4-BE49-F238E27FC236}">
                        <a16:creationId xmlns:a16="http://schemas.microsoft.com/office/drawing/2014/main" id="{4392AA10-46EB-FD42-8E84-A1FAEEB1D994}"/>
                      </a:ext>
                    </a:extLst>
                  </p:cNvPr>
                  <p:cNvSpPr/>
                  <p:nvPr/>
                </p:nvSpPr>
                <p:spPr>
                  <a:xfrm>
                    <a:off x="10902619" y="3226184"/>
                    <a:ext cx="426307" cy="83306"/>
                  </a:xfrm>
                  <a:prstGeom prst="rect">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3" name="Group 152">
                <a:extLst>
                  <a:ext uri="{FF2B5EF4-FFF2-40B4-BE49-F238E27FC236}">
                    <a16:creationId xmlns:a16="http://schemas.microsoft.com/office/drawing/2014/main" id="{8D2E73A2-7E12-1E4A-B41C-270A8992C804}"/>
                  </a:ext>
                </a:extLst>
              </p:cNvPr>
              <p:cNvGrpSpPr/>
              <p:nvPr/>
            </p:nvGrpSpPr>
            <p:grpSpPr>
              <a:xfrm>
                <a:off x="8499258" y="4036414"/>
                <a:ext cx="296562" cy="327450"/>
                <a:chOff x="6143246" y="2708231"/>
                <a:chExt cx="296562" cy="327450"/>
              </a:xfrm>
            </p:grpSpPr>
            <p:sp>
              <p:nvSpPr>
                <p:cNvPr id="165" name="Can 164">
                  <a:extLst>
                    <a:ext uri="{FF2B5EF4-FFF2-40B4-BE49-F238E27FC236}">
                      <a16:creationId xmlns:a16="http://schemas.microsoft.com/office/drawing/2014/main" id="{72424F38-28CB-6B42-941B-C87D6DB2BB6F}"/>
                    </a:ext>
                  </a:extLst>
                </p:cNvPr>
                <p:cNvSpPr/>
                <p:nvPr/>
              </p:nvSpPr>
              <p:spPr>
                <a:xfrm>
                  <a:off x="6143246" y="2708231"/>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Can 165">
                  <a:extLst>
                    <a:ext uri="{FF2B5EF4-FFF2-40B4-BE49-F238E27FC236}">
                      <a16:creationId xmlns:a16="http://schemas.microsoft.com/office/drawing/2014/main" id="{03A15686-34B1-6248-9906-F2634E28CDC7}"/>
                    </a:ext>
                  </a:extLst>
                </p:cNvPr>
                <p:cNvSpPr/>
                <p:nvPr/>
              </p:nvSpPr>
              <p:spPr>
                <a:xfrm>
                  <a:off x="6143246" y="282661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Can 166">
                  <a:extLst>
                    <a:ext uri="{FF2B5EF4-FFF2-40B4-BE49-F238E27FC236}">
                      <a16:creationId xmlns:a16="http://schemas.microsoft.com/office/drawing/2014/main" id="{C419D2FD-F12A-004D-B843-B57177431201}"/>
                    </a:ext>
                  </a:extLst>
                </p:cNvPr>
                <p:cNvSpPr/>
                <p:nvPr/>
              </p:nvSpPr>
              <p:spPr>
                <a:xfrm>
                  <a:off x="6143246" y="2945000"/>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B0DE3DCF-B217-CF40-933F-7F087BC91513}"/>
                  </a:ext>
                </a:extLst>
              </p:cNvPr>
              <p:cNvGrpSpPr/>
              <p:nvPr/>
            </p:nvGrpSpPr>
            <p:grpSpPr>
              <a:xfrm>
                <a:off x="8095517" y="4036414"/>
                <a:ext cx="296562" cy="327450"/>
                <a:chOff x="5739505" y="2699965"/>
                <a:chExt cx="296562" cy="327450"/>
              </a:xfrm>
            </p:grpSpPr>
            <p:sp>
              <p:nvSpPr>
                <p:cNvPr id="162" name="Can 161">
                  <a:extLst>
                    <a:ext uri="{FF2B5EF4-FFF2-40B4-BE49-F238E27FC236}">
                      <a16:creationId xmlns:a16="http://schemas.microsoft.com/office/drawing/2014/main" id="{A5D0F187-1A99-BF46-A9EA-A42441B1CE42}"/>
                    </a:ext>
                  </a:extLst>
                </p:cNvPr>
                <p:cNvSpPr/>
                <p:nvPr/>
              </p:nvSpPr>
              <p:spPr>
                <a:xfrm>
                  <a:off x="5739505" y="269996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Can 162">
                  <a:extLst>
                    <a:ext uri="{FF2B5EF4-FFF2-40B4-BE49-F238E27FC236}">
                      <a16:creationId xmlns:a16="http://schemas.microsoft.com/office/drawing/2014/main" id="{C73376A5-5729-EA44-A81C-92C0C71B50DD}"/>
                    </a:ext>
                  </a:extLst>
                </p:cNvPr>
                <p:cNvSpPr/>
                <p:nvPr/>
              </p:nvSpPr>
              <p:spPr>
                <a:xfrm>
                  <a:off x="5739505" y="2818349"/>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Can 163">
                  <a:extLst>
                    <a:ext uri="{FF2B5EF4-FFF2-40B4-BE49-F238E27FC236}">
                      <a16:creationId xmlns:a16="http://schemas.microsoft.com/office/drawing/2014/main" id="{F27CA410-E39E-C343-AFAC-07DECED0B23F}"/>
                    </a:ext>
                  </a:extLst>
                </p:cNvPr>
                <p:cNvSpPr/>
                <p:nvPr/>
              </p:nvSpPr>
              <p:spPr>
                <a:xfrm>
                  <a:off x="5739505" y="2936734"/>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56" name="Group 155">
                <a:extLst>
                  <a:ext uri="{FF2B5EF4-FFF2-40B4-BE49-F238E27FC236}">
                    <a16:creationId xmlns:a16="http://schemas.microsoft.com/office/drawing/2014/main" id="{2FC6929B-754A-7E42-ACBA-9E57891ABB48}"/>
                  </a:ext>
                </a:extLst>
              </p:cNvPr>
              <p:cNvGrpSpPr/>
              <p:nvPr/>
            </p:nvGrpSpPr>
            <p:grpSpPr>
              <a:xfrm>
                <a:off x="8911184" y="4037143"/>
                <a:ext cx="296562" cy="327450"/>
                <a:chOff x="6143246" y="2708231"/>
                <a:chExt cx="296562" cy="327450"/>
              </a:xfrm>
            </p:grpSpPr>
            <p:sp>
              <p:nvSpPr>
                <p:cNvPr id="159" name="Can 158">
                  <a:extLst>
                    <a:ext uri="{FF2B5EF4-FFF2-40B4-BE49-F238E27FC236}">
                      <a16:creationId xmlns:a16="http://schemas.microsoft.com/office/drawing/2014/main" id="{EA4338C1-1F70-8548-B9BE-05DD27CB15C0}"/>
                    </a:ext>
                  </a:extLst>
                </p:cNvPr>
                <p:cNvSpPr/>
                <p:nvPr/>
              </p:nvSpPr>
              <p:spPr>
                <a:xfrm>
                  <a:off x="6143246" y="2708231"/>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Can 159">
                  <a:extLst>
                    <a:ext uri="{FF2B5EF4-FFF2-40B4-BE49-F238E27FC236}">
                      <a16:creationId xmlns:a16="http://schemas.microsoft.com/office/drawing/2014/main" id="{96A4A8FC-D66C-DA43-8015-14DE2DD356F8}"/>
                    </a:ext>
                  </a:extLst>
                </p:cNvPr>
                <p:cNvSpPr/>
                <p:nvPr/>
              </p:nvSpPr>
              <p:spPr>
                <a:xfrm>
                  <a:off x="6143246" y="2826615"/>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Can 160">
                  <a:extLst>
                    <a:ext uri="{FF2B5EF4-FFF2-40B4-BE49-F238E27FC236}">
                      <a16:creationId xmlns:a16="http://schemas.microsoft.com/office/drawing/2014/main" id="{D31053F6-C7AB-7A42-B737-EFEED7D9F2A9}"/>
                    </a:ext>
                  </a:extLst>
                </p:cNvPr>
                <p:cNvSpPr/>
                <p:nvPr/>
              </p:nvSpPr>
              <p:spPr>
                <a:xfrm>
                  <a:off x="6143246" y="2945000"/>
                  <a:ext cx="296562"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pic>
          <p:nvPicPr>
            <p:cNvPr id="158" name="Picture 157">
              <a:extLst>
                <a:ext uri="{FF2B5EF4-FFF2-40B4-BE49-F238E27FC236}">
                  <a16:creationId xmlns:a16="http://schemas.microsoft.com/office/drawing/2014/main" id="{010A011C-DA1F-EB44-A7C8-D50016378B33}"/>
                </a:ext>
              </a:extLst>
            </p:cNvPr>
            <p:cNvPicPr>
              <a:picLocks noChangeAspect="1"/>
            </p:cNvPicPr>
            <p:nvPr/>
          </p:nvPicPr>
          <p:blipFill>
            <a:blip r:embed="rId7"/>
            <a:stretch>
              <a:fillRect/>
            </a:stretch>
          </p:blipFill>
          <p:spPr>
            <a:xfrm>
              <a:off x="8555541" y="2865031"/>
              <a:ext cx="291757" cy="291757"/>
            </a:xfrm>
            <a:prstGeom prst="rect">
              <a:avLst/>
            </a:prstGeom>
          </p:spPr>
        </p:pic>
      </p:grpSp>
      <p:grpSp>
        <p:nvGrpSpPr>
          <p:cNvPr id="72" name="Group 71">
            <a:extLst>
              <a:ext uri="{FF2B5EF4-FFF2-40B4-BE49-F238E27FC236}">
                <a16:creationId xmlns:a16="http://schemas.microsoft.com/office/drawing/2014/main" id="{B647D42A-FBFA-8A47-856C-D46A2D143468}"/>
              </a:ext>
            </a:extLst>
          </p:cNvPr>
          <p:cNvGrpSpPr/>
          <p:nvPr/>
        </p:nvGrpSpPr>
        <p:grpSpPr>
          <a:xfrm>
            <a:off x="5453775" y="2291486"/>
            <a:ext cx="4990672" cy="1091050"/>
            <a:chOff x="5453775" y="2291486"/>
            <a:chExt cx="4990672" cy="1091050"/>
          </a:xfrm>
        </p:grpSpPr>
        <p:cxnSp>
          <p:nvCxnSpPr>
            <p:cNvPr id="347" name="Elbow Connector 346">
              <a:extLst>
                <a:ext uri="{FF2B5EF4-FFF2-40B4-BE49-F238E27FC236}">
                  <a16:creationId xmlns:a16="http://schemas.microsoft.com/office/drawing/2014/main" id="{26CC755C-1B44-EC4C-BE04-C7A8966B7405}"/>
                </a:ext>
              </a:extLst>
            </p:cNvPr>
            <p:cNvCxnSpPr>
              <a:cxnSpLocks/>
              <a:stCxn id="441" idx="2"/>
              <a:endCxn id="246" idx="1"/>
            </p:cNvCxnSpPr>
            <p:nvPr/>
          </p:nvCxnSpPr>
          <p:spPr bwMode="auto">
            <a:xfrm rot="16200000" flipH="1">
              <a:off x="6729703" y="2007018"/>
              <a:ext cx="99590" cy="2651445"/>
            </a:xfrm>
            <a:prstGeom prst="bentConnector2">
              <a:avLst/>
            </a:prstGeom>
            <a:solidFill>
              <a:schemeClr val="accent1"/>
            </a:solidFill>
            <a:ln w="9525" cap="flat" cmpd="sng" algn="ctr">
              <a:solidFill>
                <a:schemeClr val="bg1">
                  <a:lumMod val="50000"/>
                </a:schemeClr>
              </a:solidFill>
              <a:prstDash val="solid"/>
              <a:miter lim="800000"/>
              <a:headEnd type="none" w="med" len="med"/>
              <a:tailEnd type="triangle"/>
            </a:ln>
            <a:effectLst/>
          </p:spPr>
        </p:cxnSp>
        <p:cxnSp>
          <p:nvCxnSpPr>
            <p:cNvPr id="350" name="Elbow Connector 349">
              <a:extLst>
                <a:ext uri="{FF2B5EF4-FFF2-40B4-BE49-F238E27FC236}">
                  <a16:creationId xmlns:a16="http://schemas.microsoft.com/office/drawing/2014/main" id="{6EB87223-D86E-8049-930A-8486CE36E535}"/>
                </a:ext>
              </a:extLst>
            </p:cNvPr>
            <p:cNvCxnSpPr>
              <a:cxnSpLocks/>
              <a:endCxn id="141" idx="0"/>
            </p:cNvCxnSpPr>
            <p:nvPr/>
          </p:nvCxnSpPr>
          <p:spPr bwMode="auto">
            <a:xfrm>
              <a:off x="6048626" y="2683831"/>
              <a:ext cx="3889877" cy="300613"/>
            </a:xfrm>
            <a:prstGeom prst="bentConnector2">
              <a:avLst/>
            </a:prstGeom>
            <a:solidFill>
              <a:schemeClr val="accent1"/>
            </a:solidFill>
            <a:ln w="9525" cap="flat" cmpd="sng" algn="ctr">
              <a:solidFill>
                <a:schemeClr val="bg1">
                  <a:lumMod val="50000"/>
                </a:schemeClr>
              </a:solidFill>
              <a:prstDash val="solid"/>
              <a:miter lim="800000"/>
              <a:headEnd type="none" w="med" len="med"/>
              <a:tailEnd type="triangle"/>
            </a:ln>
            <a:effectLst/>
          </p:spPr>
        </p:cxnSp>
        <p:cxnSp>
          <p:nvCxnSpPr>
            <p:cNvPr id="353" name="Elbow Connector 352">
              <a:extLst>
                <a:ext uri="{FF2B5EF4-FFF2-40B4-BE49-F238E27FC236}">
                  <a16:creationId xmlns:a16="http://schemas.microsoft.com/office/drawing/2014/main" id="{AB2ED27C-D0B8-B248-9174-F0EC187A85D2}"/>
                </a:ext>
              </a:extLst>
            </p:cNvPr>
            <p:cNvCxnSpPr>
              <a:cxnSpLocks/>
              <a:stCxn id="441" idx="0"/>
            </p:cNvCxnSpPr>
            <p:nvPr/>
          </p:nvCxnSpPr>
          <p:spPr bwMode="auto">
            <a:xfrm rot="5400000" flipH="1" flipV="1">
              <a:off x="7859945" y="-114682"/>
              <a:ext cx="178333" cy="4990670"/>
            </a:xfrm>
            <a:prstGeom prst="bentConnector2">
              <a:avLst/>
            </a:prstGeom>
            <a:solidFill>
              <a:schemeClr val="accent1"/>
            </a:solidFill>
            <a:ln w="9525" cap="flat" cmpd="sng" algn="ctr">
              <a:solidFill>
                <a:schemeClr val="bg1">
                  <a:lumMod val="50000"/>
                </a:schemeClr>
              </a:solidFill>
              <a:prstDash val="solid"/>
              <a:miter lim="800000"/>
              <a:headEnd type="none" w="med" len="med"/>
              <a:tailEnd type="triangle"/>
            </a:ln>
            <a:effectLst/>
          </p:spPr>
        </p:cxnSp>
      </p:grpSp>
      <p:grpSp>
        <p:nvGrpSpPr>
          <p:cNvPr id="69" name="Group 68">
            <a:extLst>
              <a:ext uri="{FF2B5EF4-FFF2-40B4-BE49-F238E27FC236}">
                <a16:creationId xmlns:a16="http://schemas.microsoft.com/office/drawing/2014/main" id="{39829E4D-B13E-6041-9E24-50A6C2588FF3}"/>
              </a:ext>
            </a:extLst>
          </p:cNvPr>
          <p:cNvGrpSpPr/>
          <p:nvPr/>
        </p:nvGrpSpPr>
        <p:grpSpPr>
          <a:xfrm>
            <a:off x="955" y="1710098"/>
            <a:ext cx="11928671" cy="369332"/>
            <a:chOff x="955" y="1531682"/>
            <a:chExt cx="11928671" cy="369332"/>
          </a:xfrm>
        </p:grpSpPr>
        <p:sp>
          <p:nvSpPr>
            <p:cNvPr id="668" name="TextBox 667">
              <a:extLst>
                <a:ext uri="{FF2B5EF4-FFF2-40B4-BE49-F238E27FC236}">
                  <a16:creationId xmlns:a16="http://schemas.microsoft.com/office/drawing/2014/main" id="{CA001B71-AA01-484C-9AC5-0FB3B0CCE3C5}"/>
                </a:ext>
              </a:extLst>
            </p:cNvPr>
            <p:cNvSpPr txBox="1"/>
            <p:nvPr/>
          </p:nvSpPr>
          <p:spPr>
            <a:xfrm>
              <a:off x="955" y="1531682"/>
              <a:ext cx="4571408"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(Ft Irwin, Twenty-Nine Palms, Fallon, </a:t>
              </a:r>
              <a:r>
                <a:rPr lang="en-US" sz="1800" dirty="0" err="1">
                  <a:solidFill>
                    <a:prstClr val="black">
                      <a:lumMod val="65000"/>
                      <a:lumOff val="35000"/>
                    </a:prstClr>
                  </a:solidFill>
                  <a:latin typeface="Calibri" panose="020F0502020204030204"/>
                </a:rPr>
                <a:t>Nellis</a:t>
              </a:r>
              <a:r>
                <a:rPr lang="en-US" sz="1800" dirty="0">
                  <a:solidFill>
                    <a:prstClr val="black">
                      <a:lumMod val="65000"/>
                      <a:lumOff val="35000"/>
                    </a:prstClr>
                  </a:solidFill>
                  <a:latin typeface="Calibri" panose="020F0502020204030204"/>
                </a:rPr>
                <a:t>)</a:t>
              </a:r>
            </a:p>
          </p:txBody>
        </p:sp>
        <p:sp>
          <p:nvSpPr>
            <p:cNvPr id="669" name="TextBox 668">
              <a:extLst>
                <a:ext uri="{FF2B5EF4-FFF2-40B4-BE49-F238E27FC236}">
                  <a16:creationId xmlns:a16="http://schemas.microsoft.com/office/drawing/2014/main" id="{37E0C931-151C-1040-BA8D-A104E9E69C29}"/>
                </a:ext>
              </a:extLst>
            </p:cNvPr>
            <p:cNvSpPr txBox="1"/>
            <p:nvPr/>
          </p:nvSpPr>
          <p:spPr>
            <a:xfrm>
              <a:off x="4390164" y="1531682"/>
              <a:ext cx="1792126"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(CAOC-N)</a:t>
              </a:r>
            </a:p>
          </p:txBody>
        </p:sp>
        <p:sp>
          <p:nvSpPr>
            <p:cNvPr id="357" name="TextBox 356">
              <a:extLst>
                <a:ext uri="{FF2B5EF4-FFF2-40B4-BE49-F238E27FC236}">
                  <a16:creationId xmlns:a16="http://schemas.microsoft.com/office/drawing/2014/main" id="{6B460F02-F076-3E44-801B-91F78BDE2CBE}"/>
                </a:ext>
              </a:extLst>
            </p:cNvPr>
            <p:cNvSpPr txBox="1"/>
            <p:nvPr/>
          </p:nvSpPr>
          <p:spPr>
            <a:xfrm>
              <a:off x="7765569" y="1531682"/>
              <a:ext cx="1792126"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(NASIC)</a:t>
              </a:r>
            </a:p>
          </p:txBody>
        </p:sp>
        <p:sp>
          <p:nvSpPr>
            <p:cNvPr id="358" name="TextBox 357">
              <a:extLst>
                <a:ext uri="{FF2B5EF4-FFF2-40B4-BE49-F238E27FC236}">
                  <a16:creationId xmlns:a16="http://schemas.microsoft.com/office/drawing/2014/main" id="{CF262ED4-B1BD-0248-AB7D-FA1CAD23FDB1}"/>
                </a:ext>
              </a:extLst>
            </p:cNvPr>
            <p:cNvSpPr txBox="1"/>
            <p:nvPr/>
          </p:nvSpPr>
          <p:spPr>
            <a:xfrm>
              <a:off x="10137500" y="1531682"/>
              <a:ext cx="1792126" cy="369332"/>
            </a:xfrm>
            <a:prstGeom prst="rect">
              <a:avLst/>
            </a:prstGeom>
            <a:noFill/>
          </p:spPr>
          <p:txBody>
            <a:bodyPr wrap="square" rtlCol="0">
              <a:spAutoFit/>
            </a:bodyPr>
            <a:lstStyle/>
            <a:p>
              <a:pPr algn="ctr" fontAlgn="auto">
                <a:spcBef>
                  <a:spcPts val="0"/>
                </a:spcBef>
                <a:spcAft>
                  <a:spcPts val="0"/>
                </a:spcAft>
              </a:pPr>
              <a:r>
                <a:rPr lang="en-US" sz="1800" dirty="0">
                  <a:solidFill>
                    <a:prstClr val="black">
                      <a:lumMod val="65000"/>
                      <a:lumOff val="35000"/>
                    </a:prstClr>
                  </a:solidFill>
                  <a:latin typeface="Calibri" panose="020F0502020204030204"/>
                </a:rPr>
                <a:t>(Kessel Run)</a:t>
              </a:r>
            </a:p>
          </p:txBody>
        </p:sp>
      </p:grpSp>
      <p:grpSp>
        <p:nvGrpSpPr>
          <p:cNvPr id="71" name="Group 70">
            <a:extLst>
              <a:ext uri="{FF2B5EF4-FFF2-40B4-BE49-F238E27FC236}">
                <a16:creationId xmlns:a16="http://schemas.microsoft.com/office/drawing/2014/main" id="{72A43686-5E0C-3646-9744-37C9FB68FFAA}"/>
              </a:ext>
            </a:extLst>
          </p:cNvPr>
          <p:cNvGrpSpPr/>
          <p:nvPr/>
        </p:nvGrpSpPr>
        <p:grpSpPr>
          <a:xfrm>
            <a:off x="3640743" y="2568914"/>
            <a:ext cx="1218184" cy="1788488"/>
            <a:chOff x="3640743" y="2390498"/>
            <a:chExt cx="1218184" cy="1788488"/>
          </a:xfrm>
        </p:grpSpPr>
        <p:cxnSp>
          <p:nvCxnSpPr>
            <p:cNvPr id="23" name="Elbow Connector 22">
              <a:extLst>
                <a:ext uri="{FF2B5EF4-FFF2-40B4-BE49-F238E27FC236}">
                  <a16:creationId xmlns:a16="http://schemas.microsoft.com/office/drawing/2014/main" id="{9905FC11-58AF-CF46-962B-650FC3CDF995}"/>
                </a:ext>
              </a:extLst>
            </p:cNvPr>
            <p:cNvCxnSpPr>
              <a:cxnSpLocks/>
              <a:stCxn id="431" idx="3"/>
              <a:endCxn id="422" idx="1"/>
            </p:cNvCxnSpPr>
            <p:nvPr/>
          </p:nvCxnSpPr>
          <p:spPr bwMode="auto">
            <a:xfrm rot="16200000" flipH="1">
              <a:off x="3821706" y="2834741"/>
              <a:ext cx="764337" cy="826057"/>
            </a:xfrm>
            <a:prstGeom prst="bentConnector3">
              <a:avLst>
                <a:gd name="adj1" fmla="val -40978"/>
              </a:avLst>
            </a:prstGeom>
            <a:solidFill>
              <a:schemeClr val="accent1"/>
            </a:solidFill>
            <a:ln w="9525" cap="flat" cmpd="sng" algn="ctr">
              <a:solidFill>
                <a:srgbClr val="7030A0"/>
              </a:solidFill>
              <a:prstDash val="solid"/>
              <a:miter lim="800000"/>
              <a:headEnd type="none" w="med" len="med"/>
              <a:tailEnd type="triangle"/>
            </a:ln>
            <a:effectLst/>
          </p:spPr>
        </p:cxnSp>
        <p:cxnSp>
          <p:nvCxnSpPr>
            <p:cNvPr id="112" name="Elbow Connector 111">
              <a:extLst>
                <a:ext uri="{FF2B5EF4-FFF2-40B4-BE49-F238E27FC236}">
                  <a16:creationId xmlns:a16="http://schemas.microsoft.com/office/drawing/2014/main" id="{011DECB7-7187-DE4E-81F0-186DA70270C1}"/>
                </a:ext>
              </a:extLst>
            </p:cNvPr>
            <p:cNvCxnSpPr>
              <a:cxnSpLocks/>
            </p:cNvCxnSpPr>
            <p:nvPr/>
          </p:nvCxnSpPr>
          <p:spPr bwMode="auto">
            <a:xfrm rot="16200000" flipH="1">
              <a:off x="4063320" y="3448032"/>
              <a:ext cx="296444" cy="324818"/>
            </a:xfrm>
            <a:prstGeom prst="bentConnector2">
              <a:avLst/>
            </a:prstGeom>
            <a:solidFill>
              <a:schemeClr val="accent1"/>
            </a:solidFill>
            <a:ln w="9525" cap="flat" cmpd="sng" algn="ctr">
              <a:solidFill>
                <a:srgbClr val="0070C0"/>
              </a:solidFill>
              <a:prstDash val="solid"/>
              <a:miter lim="800000"/>
              <a:headEnd type="none" w="med" len="med"/>
              <a:tailEnd type="triangle"/>
            </a:ln>
            <a:effectLst/>
          </p:spPr>
        </p:cxnSp>
        <p:cxnSp>
          <p:nvCxnSpPr>
            <p:cNvPr id="115" name="Elbow Connector 114">
              <a:extLst>
                <a:ext uri="{FF2B5EF4-FFF2-40B4-BE49-F238E27FC236}">
                  <a16:creationId xmlns:a16="http://schemas.microsoft.com/office/drawing/2014/main" id="{900AD086-1A12-D54E-95A4-0FEFEF8468C2}"/>
                </a:ext>
              </a:extLst>
            </p:cNvPr>
            <p:cNvCxnSpPr>
              <a:cxnSpLocks/>
              <a:stCxn id="425" idx="1"/>
              <a:endCxn id="424" idx="3"/>
            </p:cNvCxnSpPr>
            <p:nvPr/>
          </p:nvCxnSpPr>
          <p:spPr bwMode="auto">
            <a:xfrm flipV="1">
              <a:off x="3837261" y="3957388"/>
              <a:ext cx="779643" cy="221598"/>
            </a:xfrm>
            <a:prstGeom prst="bentConnector2">
              <a:avLst/>
            </a:prstGeom>
            <a:solidFill>
              <a:schemeClr val="accent1"/>
            </a:solidFill>
            <a:ln w="9525" cap="flat" cmpd="sng" algn="ctr">
              <a:solidFill>
                <a:schemeClr val="accent1">
                  <a:lumMod val="50000"/>
                </a:schemeClr>
              </a:solidFill>
              <a:prstDash val="solid"/>
              <a:miter lim="800000"/>
              <a:headEnd type="none" w="med" len="med"/>
              <a:tailEnd type="triangle"/>
            </a:ln>
            <a:effectLst/>
          </p:spPr>
        </p:cxnSp>
        <p:cxnSp>
          <p:nvCxnSpPr>
            <p:cNvPr id="372" name="Elbow Connector 371">
              <a:extLst>
                <a:ext uri="{FF2B5EF4-FFF2-40B4-BE49-F238E27FC236}">
                  <a16:creationId xmlns:a16="http://schemas.microsoft.com/office/drawing/2014/main" id="{F975A9F0-FD48-FD47-857F-C30C97EA97FE}"/>
                </a:ext>
              </a:extLst>
            </p:cNvPr>
            <p:cNvCxnSpPr>
              <a:cxnSpLocks/>
            </p:cNvCxnSpPr>
            <p:nvPr/>
          </p:nvCxnSpPr>
          <p:spPr bwMode="auto">
            <a:xfrm flipV="1">
              <a:off x="3640743" y="2390498"/>
              <a:ext cx="1172430" cy="702366"/>
            </a:xfrm>
            <a:prstGeom prst="bentConnector3">
              <a:avLst>
                <a:gd name="adj1" fmla="val 50000"/>
              </a:avLst>
            </a:prstGeom>
            <a:solidFill>
              <a:schemeClr val="accent1"/>
            </a:solidFill>
            <a:ln w="9525" cap="flat" cmpd="sng" algn="ctr">
              <a:solidFill>
                <a:srgbClr val="7030A0"/>
              </a:solidFill>
              <a:prstDash val="solid"/>
              <a:miter lim="800000"/>
              <a:headEnd type="none" w="med" len="med"/>
              <a:tailEnd type="triangle"/>
            </a:ln>
            <a:effectLst/>
          </p:spPr>
        </p:cxnSp>
        <p:cxnSp>
          <p:nvCxnSpPr>
            <p:cNvPr id="380" name="Elbow Connector 379">
              <a:extLst>
                <a:ext uri="{FF2B5EF4-FFF2-40B4-BE49-F238E27FC236}">
                  <a16:creationId xmlns:a16="http://schemas.microsoft.com/office/drawing/2014/main" id="{EE85314A-5E30-8E4A-9003-3120F76F624F}"/>
                </a:ext>
              </a:extLst>
            </p:cNvPr>
            <p:cNvCxnSpPr>
              <a:cxnSpLocks/>
              <a:stCxn id="420" idx="1"/>
              <a:endCxn id="441" idx="3"/>
            </p:cNvCxnSpPr>
            <p:nvPr/>
          </p:nvCxnSpPr>
          <p:spPr bwMode="auto">
            <a:xfrm flipV="1">
              <a:off x="4214082" y="2709118"/>
              <a:ext cx="644845" cy="639820"/>
            </a:xfrm>
            <a:prstGeom prst="bentConnector3">
              <a:avLst>
                <a:gd name="adj1" fmla="val 50000"/>
              </a:avLst>
            </a:prstGeom>
            <a:solidFill>
              <a:schemeClr val="accent1"/>
            </a:solidFill>
            <a:ln w="9525" cap="flat" cmpd="sng" algn="ctr">
              <a:solidFill>
                <a:srgbClr val="0070C0"/>
              </a:solidFill>
              <a:prstDash val="solid"/>
              <a:miter lim="800000"/>
              <a:headEnd type="none" w="med" len="med"/>
              <a:tailEnd type="triangle"/>
            </a:ln>
            <a:effectLst/>
          </p:spPr>
        </p:cxnSp>
        <p:cxnSp>
          <p:nvCxnSpPr>
            <p:cNvPr id="388" name="Elbow Connector 387">
              <a:extLst>
                <a:ext uri="{FF2B5EF4-FFF2-40B4-BE49-F238E27FC236}">
                  <a16:creationId xmlns:a16="http://schemas.microsoft.com/office/drawing/2014/main" id="{0AAF4A4F-5D38-CA43-AF47-51288CFC33A1}"/>
                </a:ext>
              </a:extLst>
            </p:cNvPr>
            <p:cNvCxnSpPr>
              <a:cxnSpLocks/>
            </p:cNvCxnSpPr>
            <p:nvPr/>
          </p:nvCxnSpPr>
          <p:spPr bwMode="auto">
            <a:xfrm rot="5400000" flipH="1" flipV="1">
              <a:off x="3761988" y="3087568"/>
              <a:ext cx="1166213" cy="994322"/>
            </a:xfrm>
            <a:prstGeom prst="bentConnector3">
              <a:avLst>
                <a:gd name="adj1" fmla="val 100336"/>
              </a:avLst>
            </a:prstGeom>
            <a:solidFill>
              <a:schemeClr val="accent1"/>
            </a:solidFill>
            <a:ln w="9525" cap="flat" cmpd="sng" algn="ctr">
              <a:solidFill>
                <a:schemeClr val="accent1">
                  <a:lumMod val="50000"/>
                </a:schemeClr>
              </a:solidFill>
              <a:prstDash val="solid"/>
              <a:miter lim="800000"/>
              <a:headEnd type="none" w="med" len="med"/>
              <a:tailEnd type="triangle"/>
            </a:ln>
            <a:effectLst/>
          </p:spPr>
        </p:cxnSp>
      </p:grpSp>
      <p:cxnSp>
        <p:nvCxnSpPr>
          <p:cNvPr id="435" name="Elbow Connector 434">
            <a:extLst>
              <a:ext uri="{FF2B5EF4-FFF2-40B4-BE49-F238E27FC236}">
                <a16:creationId xmlns:a16="http://schemas.microsoft.com/office/drawing/2014/main" id="{1138D1E5-2BC0-864F-AF66-533C051A15A0}"/>
              </a:ext>
            </a:extLst>
          </p:cNvPr>
          <p:cNvCxnSpPr>
            <a:cxnSpLocks/>
            <a:stCxn id="246" idx="0"/>
            <a:endCxn id="441" idx="1"/>
          </p:cNvCxnSpPr>
          <p:nvPr/>
        </p:nvCxnSpPr>
        <p:spPr bwMode="auto">
          <a:xfrm rot="16200000" flipV="1">
            <a:off x="7313288" y="1611722"/>
            <a:ext cx="84293" cy="2613616"/>
          </a:xfrm>
          <a:prstGeom prst="bentConnector2">
            <a:avLst/>
          </a:prstGeom>
          <a:solidFill>
            <a:schemeClr val="accent1"/>
          </a:solidFill>
          <a:ln w="9525" cap="flat" cmpd="sng" algn="ctr">
            <a:solidFill>
              <a:schemeClr val="bg1">
                <a:lumMod val="50000"/>
              </a:schemeClr>
            </a:solidFill>
            <a:prstDash val="solid"/>
            <a:miter lim="800000"/>
            <a:headEnd type="none" w="med" len="med"/>
            <a:tailEnd type="triangle"/>
          </a:ln>
          <a:effectLst/>
        </p:spPr>
      </p:cxnSp>
      <p:pic>
        <p:nvPicPr>
          <p:cNvPr id="348" name="Picture 347">
            <a:extLst>
              <a:ext uri="{FF2B5EF4-FFF2-40B4-BE49-F238E27FC236}">
                <a16:creationId xmlns:a16="http://schemas.microsoft.com/office/drawing/2014/main" id="{ECCC8FED-1CCE-CB43-BEB4-ADD9DB3C8099}"/>
              </a:ext>
            </a:extLst>
          </p:cNvPr>
          <p:cNvPicPr>
            <a:picLocks noChangeAspect="1"/>
          </p:cNvPicPr>
          <p:nvPr/>
        </p:nvPicPr>
        <p:blipFill>
          <a:blip r:embed="rId7"/>
          <a:stretch>
            <a:fillRect/>
          </a:stretch>
        </p:blipFill>
        <p:spPr>
          <a:xfrm flipH="1">
            <a:off x="468686" y="740230"/>
            <a:ext cx="304067" cy="291757"/>
          </a:xfrm>
          <a:prstGeom prst="rect">
            <a:avLst/>
          </a:prstGeom>
        </p:spPr>
      </p:pic>
      <p:sp>
        <p:nvSpPr>
          <p:cNvPr id="349" name="TextBox 348">
            <a:extLst>
              <a:ext uri="{FF2B5EF4-FFF2-40B4-BE49-F238E27FC236}">
                <a16:creationId xmlns:a16="http://schemas.microsoft.com/office/drawing/2014/main" id="{1032800B-19E8-0442-99BB-7C24483A3B16}"/>
              </a:ext>
            </a:extLst>
          </p:cNvPr>
          <p:cNvSpPr txBox="1"/>
          <p:nvPr/>
        </p:nvSpPr>
        <p:spPr>
          <a:xfrm>
            <a:off x="785146" y="747609"/>
            <a:ext cx="1526128"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Augmented Reality</a:t>
            </a:r>
          </a:p>
        </p:txBody>
      </p:sp>
      <p:sp>
        <p:nvSpPr>
          <p:cNvPr id="351" name="Sun 350">
            <a:extLst>
              <a:ext uri="{FF2B5EF4-FFF2-40B4-BE49-F238E27FC236}">
                <a16:creationId xmlns:a16="http://schemas.microsoft.com/office/drawing/2014/main" id="{49FCA331-27C1-E041-88E5-0A0A2D1BB395}"/>
              </a:ext>
            </a:extLst>
          </p:cNvPr>
          <p:cNvSpPr/>
          <p:nvPr/>
        </p:nvSpPr>
        <p:spPr>
          <a:xfrm flipH="1">
            <a:off x="2292555" y="739372"/>
            <a:ext cx="321953" cy="293473"/>
          </a:xfrm>
          <a:prstGeom prst="su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2" name="TextBox 351">
            <a:extLst>
              <a:ext uri="{FF2B5EF4-FFF2-40B4-BE49-F238E27FC236}">
                <a16:creationId xmlns:a16="http://schemas.microsoft.com/office/drawing/2014/main" id="{758DC663-9290-5F43-B3A9-9AFC4A37A0B9}"/>
              </a:ext>
            </a:extLst>
          </p:cNvPr>
          <p:cNvSpPr txBox="1"/>
          <p:nvPr/>
        </p:nvSpPr>
        <p:spPr>
          <a:xfrm>
            <a:off x="2651544" y="747609"/>
            <a:ext cx="682516"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Sensor</a:t>
            </a:r>
          </a:p>
        </p:txBody>
      </p:sp>
      <p:sp>
        <p:nvSpPr>
          <p:cNvPr id="354" name="Can 353">
            <a:extLst>
              <a:ext uri="{FF2B5EF4-FFF2-40B4-BE49-F238E27FC236}">
                <a16:creationId xmlns:a16="http://schemas.microsoft.com/office/drawing/2014/main" id="{D8214C6B-C3E3-5848-8679-A8984E4B9D96}"/>
              </a:ext>
            </a:extLst>
          </p:cNvPr>
          <p:cNvSpPr/>
          <p:nvPr/>
        </p:nvSpPr>
        <p:spPr>
          <a:xfrm flipH="1">
            <a:off x="3334060" y="840768"/>
            <a:ext cx="309075" cy="90681"/>
          </a:xfrm>
          <a:prstGeom prst="can">
            <a:avLst/>
          </a:prstGeom>
          <a:solidFill>
            <a:sysClr val="window" lastClr="FFFFFF">
              <a:lumMod val="65000"/>
            </a:sysClr>
          </a:soli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5" name="TextBox 354">
            <a:extLst>
              <a:ext uri="{FF2B5EF4-FFF2-40B4-BE49-F238E27FC236}">
                <a16:creationId xmlns:a16="http://schemas.microsoft.com/office/drawing/2014/main" id="{5010242B-04A8-2E4F-A06C-0D90BE3A135A}"/>
              </a:ext>
            </a:extLst>
          </p:cNvPr>
          <p:cNvSpPr txBox="1"/>
          <p:nvPr/>
        </p:nvSpPr>
        <p:spPr>
          <a:xfrm>
            <a:off x="3674223" y="747609"/>
            <a:ext cx="1871876"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Compute/Storage Capacity</a:t>
            </a:r>
          </a:p>
        </p:txBody>
      </p:sp>
      <p:sp>
        <p:nvSpPr>
          <p:cNvPr id="356" name="Rectangle 355">
            <a:extLst>
              <a:ext uri="{FF2B5EF4-FFF2-40B4-BE49-F238E27FC236}">
                <a16:creationId xmlns:a16="http://schemas.microsoft.com/office/drawing/2014/main" id="{F1C5FFC2-180F-7648-8C66-95395AE79676}"/>
              </a:ext>
            </a:extLst>
          </p:cNvPr>
          <p:cNvSpPr/>
          <p:nvPr/>
        </p:nvSpPr>
        <p:spPr>
          <a:xfrm flipH="1">
            <a:off x="5652275" y="788228"/>
            <a:ext cx="280825" cy="195760"/>
          </a:xfrm>
          <a:prstGeom prst="rect">
            <a:avLst/>
          </a:prstGeom>
          <a:solidFill>
            <a:srgbClr val="4472C4">
              <a:lumMod val="20000"/>
              <a:lumOff val="80000"/>
            </a:srgb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9" name="TextBox 358">
            <a:extLst>
              <a:ext uri="{FF2B5EF4-FFF2-40B4-BE49-F238E27FC236}">
                <a16:creationId xmlns:a16="http://schemas.microsoft.com/office/drawing/2014/main" id="{5A838563-1CB7-7D4C-84A6-FBC15ECCBC80}"/>
              </a:ext>
            </a:extLst>
          </p:cNvPr>
          <p:cNvSpPr txBox="1"/>
          <p:nvPr/>
        </p:nvSpPr>
        <p:spPr>
          <a:xfrm>
            <a:off x="5933100" y="747609"/>
            <a:ext cx="792039"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C2 Center</a:t>
            </a:r>
          </a:p>
        </p:txBody>
      </p:sp>
      <p:sp>
        <p:nvSpPr>
          <p:cNvPr id="360" name="Rectangle 359">
            <a:extLst>
              <a:ext uri="{FF2B5EF4-FFF2-40B4-BE49-F238E27FC236}">
                <a16:creationId xmlns:a16="http://schemas.microsoft.com/office/drawing/2014/main" id="{AFC770A5-2B36-AE4A-A2FF-1FE9AE6A1659}"/>
              </a:ext>
            </a:extLst>
          </p:cNvPr>
          <p:cNvSpPr/>
          <p:nvPr/>
        </p:nvSpPr>
        <p:spPr>
          <a:xfrm>
            <a:off x="6808301" y="794472"/>
            <a:ext cx="271628" cy="183272"/>
          </a:xfrm>
          <a:prstGeom prst="rect">
            <a:avLst/>
          </a:prstGeom>
          <a:solidFill>
            <a:sysClr val="window" lastClr="FFFFFF">
              <a:lumMod val="85000"/>
            </a:sysClr>
          </a:solidFill>
          <a:ln w="63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1" name="TextBox 360">
            <a:extLst>
              <a:ext uri="{FF2B5EF4-FFF2-40B4-BE49-F238E27FC236}">
                <a16:creationId xmlns:a16="http://schemas.microsoft.com/office/drawing/2014/main" id="{7C02A766-888F-904D-8685-A011145F465D}"/>
              </a:ext>
            </a:extLst>
          </p:cNvPr>
          <p:cNvSpPr txBox="1"/>
          <p:nvPr/>
        </p:nvSpPr>
        <p:spPr>
          <a:xfrm>
            <a:off x="7098231" y="747609"/>
            <a:ext cx="1396175" cy="276999"/>
          </a:xfrm>
          <a:prstGeom prst="rect">
            <a:avLst/>
          </a:prstGeom>
          <a:noFill/>
        </p:spPr>
        <p:txBody>
          <a:bodyPr wrap="square" rtlCol="0">
            <a:spAutoFit/>
          </a:bodyPr>
          <a:lstStyle/>
          <a:p>
            <a:pPr fontAlgn="auto">
              <a:spcBef>
                <a:spcPts val="0"/>
              </a:spcBef>
              <a:spcAft>
                <a:spcPts val="0"/>
              </a:spcAft>
            </a:pPr>
            <a:r>
              <a:rPr lang="en-US" sz="1200" dirty="0" err="1">
                <a:solidFill>
                  <a:prstClr val="black">
                    <a:lumMod val="65000"/>
                    <a:lumOff val="35000"/>
                  </a:prstClr>
                </a:solidFill>
                <a:latin typeface="Calibri" panose="020F0502020204030204"/>
              </a:rPr>
              <a:t>SecDevOps</a:t>
            </a:r>
            <a:r>
              <a:rPr lang="en-US" sz="1200" dirty="0">
                <a:solidFill>
                  <a:prstClr val="black">
                    <a:lumMod val="65000"/>
                    <a:lumOff val="35000"/>
                  </a:prstClr>
                </a:solidFill>
                <a:latin typeface="Calibri" panose="020F0502020204030204"/>
              </a:rPr>
              <a:t> Center</a:t>
            </a:r>
          </a:p>
        </p:txBody>
      </p:sp>
      <p:sp>
        <p:nvSpPr>
          <p:cNvPr id="366" name="Chevron 365">
            <a:extLst>
              <a:ext uri="{FF2B5EF4-FFF2-40B4-BE49-F238E27FC236}">
                <a16:creationId xmlns:a16="http://schemas.microsoft.com/office/drawing/2014/main" id="{16150890-F4C1-2C43-8FC3-93BD5FC6E3F0}"/>
              </a:ext>
            </a:extLst>
          </p:cNvPr>
          <p:cNvSpPr/>
          <p:nvPr/>
        </p:nvSpPr>
        <p:spPr>
          <a:xfrm flipH="1">
            <a:off x="8501289" y="793492"/>
            <a:ext cx="311553" cy="185233"/>
          </a:xfrm>
          <a:prstGeom prst="chevron">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7" name="Chevron 366">
            <a:extLst>
              <a:ext uri="{FF2B5EF4-FFF2-40B4-BE49-F238E27FC236}">
                <a16:creationId xmlns:a16="http://schemas.microsoft.com/office/drawing/2014/main" id="{E5319C8C-9164-EC4E-867F-C0A12818CD6C}"/>
              </a:ext>
            </a:extLst>
          </p:cNvPr>
          <p:cNvSpPr/>
          <p:nvPr/>
        </p:nvSpPr>
        <p:spPr>
          <a:xfrm>
            <a:off x="8940139" y="793492"/>
            <a:ext cx="311553" cy="185233"/>
          </a:xfrm>
          <a:prstGeom prst="chevron">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68" name="TextBox 367">
            <a:extLst>
              <a:ext uri="{FF2B5EF4-FFF2-40B4-BE49-F238E27FC236}">
                <a16:creationId xmlns:a16="http://schemas.microsoft.com/office/drawing/2014/main" id="{EFCA70C1-EC41-ED4F-8383-D35615FF025E}"/>
              </a:ext>
            </a:extLst>
          </p:cNvPr>
          <p:cNvSpPr txBox="1"/>
          <p:nvPr/>
        </p:nvSpPr>
        <p:spPr>
          <a:xfrm>
            <a:off x="9194292" y="747609"/>
            <a:ext cx="898517"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Gateway</a:t>
            </a:r>
          </a:p>
        </p:txBody>
      </p:sp>
      <p:cxnSp>
        <p:nvCxnSpPr>
          <p:cNvPr id="4" name="Straight Arrow Connector 3">
            <a:extLst>
              <a:ext uri="{FF2B5EF4-FFF2-40B4-BE49-F238E27FC236}">
                <a16:creationId xmlns:a16="http://schemas.microsoft.com/office/drawing/2014/main" id="{11A5030F-F494-8A4C-B35A-7FF7980FBEE9}"/>
              </a:ext>
            </a:extLst>
          </p:cNvPr>
          <p:cNvCxnSpPr/>
          <p:nvPr/>
        </p:nvCxnSpPr>
        <p:spPr bwMode="auto">
          <a:xfrm>
            <a:off x="1931852" y="1187772"/>
            <a:ext cx="607634" cy="0"/>
          </a:xfrm>
          <a:prstGeom prst="straightConnector1">
            <a:avLst/>
          </a:prstGeom>
          <a:solidFill>
            <a:schemeClr val="accent1"/>
          </a:solidFill>
          <a:ln w="9525" cap="flat" cmpd="sng" algn="ctr">
            <a:solidFill>
              <a:srgbClr val="7030A0"/>
            </a:solidFill>
            <a:prstDash val="solid"/>
            <a:miter lim="800000"/>
            <a:headEnd type="none" w="med" len="med"/>
            <a:tailEnd type="triangle"/>
          </a:ln>
          <a:effectLst/>
        </p:spPr>
      </p:cxnSp>
      <p:sp>
        <p:nvSpPr>
          <p:cNvPr id="369" name="TextBox 368">
            <a:extLst>
              <a:ext uri="{FF2B5EF4-FFF2-40B4-BE49-F238E27FC236}">
                <a16:creationId xmlns:a16="http://schemas.microsoft.com/office/drawing/2014/main" id="{ECE1AA57-EA19-5C4F-ACFB-A0A1DC2EC900}"/>
              </a:ext>
            </a:extLst>
          </p:cNvPr>
          <p:cNvSpPr txBox="1"/>
          <p:nvPr/>
        </p:nvSpPr>
        <p:spPr>
          <a:xfrm>
            <a:off x="2590691" y="1049273"/>
            <a:ext cx="1432740"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Specialized Protocol</a:t>
            </a:r>
          </a:p>
        </p:txBody>
      </p:sp>
      <p:cxnSp>
        <p:nvCxnSpPr>
          <p:cNvPr id="370" name="Straight Arrow Connector 369">
            <a:extLst>
              <a:ext uri="{FF2B5EF4-FFF2-40B4-BE49-F238E27FC236}">
                <a16:creationId xmlns:a16="http://schemas.microsoft.com/office/drawing/2014/main" id="{EDFA58D1-81F7-6F44-95ED-CE72CD9EB018}"/>
              </a:ext>
            </a:extLst>
          </p:cNvPr>
          <p:cNvCxnSpPr/>
          <p:nvPr/>
        </p:nvCxnSpPr>
        <p:spPr bwMode="auto">
          <a:xfrm>
            <a:off x="4010543" y="1187772"/>
            <a:ext cx="607634" cy="0"/>
          </a:xfrm>
          <a:prstGeom prst="straightConnector1">
            <a:avLst/>
          </a:prstGeom>
          <a:solidFill>
            <a:schemeClr val="accent1"/>
          </a:solidFill>
          <a:ln w="9525" cap="flat" cmpd="sng" algn="ctr">
            <a:solidFill>
              <a:srgbClr val="0066CC"/>
            </a:solidFill>
            <a:prstDash val="solid"/>
            <a:miter lim="800000"/>
            <a:headEnd type="none" w="med" len="med"/>
            <a:tailEnd type="triangle"/>
          </a:ln>
          <a:effectLst/>
        </p:spPr>
      </p:cxnSp>
      <p:sp>
        <p:nvSpPr>
          <p:cNvPr id="371" name="TextBox 370">
            <a:extLst>
              <a:ext uri="{FF2B5EF4-FFF2-40B4-BE49-F238E27FC236}">
                <a16:creationId xmlns:a16="http://schemas.microsoft.com/office/drawing/2014/main" id="{01639DC8-C330-2242-BF59-E4A6270D7A2E}"/>
              </a:ext>
            </a:extLst>
          </p:cNvPr>
          <p:cNvSpPr txBox="1"/>
          <p:nvPr/>
        </p:nvSpPr>
        <p:spPr>
          <a:xfrm>
            <a:off x="4669382" y="1049273"/>
            <a:ext cx="1432740"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Mission Protocol</a:t>
            </a:r>
          </a:p>
        </p:txBody>
      </p:sp>
      <p:cxnSp>
        <p:nvCxnSpPr>
          <p:cNvPr id="373" name="Straight Arrow Connector 372">
            <a:extLst>
              <a:ext uri="{FF2B5EF4-FFF2-40B4-BE49-F238E27FC236}">
                <a16:creationId xmlns:a16="http://schemas.microsoft.com/office/drawing/2014/main" id="{A197F1BC-F258-264B-830B-CABD83C37C9D}"/>
              </a:ext>
            </a:extLst>
          </p:cNvPr>
          <p:cNvCxnSpPr/>
          <p:nvPr/>
        </p:nvCxnSpPr>
        <p:spPr bwMode="auto">
          <a:xfrm>
            <a:off x="6015885" y="1187772"/>
            <a:ext cx="607634" cy="0"/>
          </a:xfrm>
          <a:prstGeom prst="straightConnector1">
            <a:avLst/>
          </a:prstGeom>
          <a:solidFill>
            <a:schemeClr val="accent1"/>
          </a:solidFill>
          <a:ln w="9525" cap="flat" cmpd="sng" algn="ctr">
            <a:solidFill>
              <a:schemeClr val="accent1">
                <a:lumMod val="50000"/>
              </a:schemeClr>
            </a:solidFill>
            <a:prstDash val="solid"/>
            <a:miter lim="800000"/>
            <a:headEnd type="none" w="med" len="med"/>
            <a:tailEnd type="triangle"/>
          </a:ln>
          <a:effectLst/>
        </p:spPr>
      </p:cxnSp>
      <p:sp>
        <p:nvSpPr>
          <p:cNvPr id="374" name="TextBox 373">
            <a:extLst>
              <a:ext uri="{FF2B5EF4-FFF2-40B4-BE49-F238E27FC236}">
                <a16:creationId xmlns:a16="http://schemas.microsoft.com/office/drawing/2014/main" id="{2498642C-9C5B-204D-B73B-1F10DF2810C1}"/>
              </a:ext>
            </a:extLst>
          </p:cNvPr>
          <p:cNvSpPr txBox="1"/>
          <p:nvPr/>
        </p:nvSpPr>
        <p:spPr>
          <a:xfrm>
            <a:off x="6674724" y="1049273"/>
            <a:ext cx="1792126"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Military IoT Protocol</a:t>
            </a:r>
          </a:p>
        </p:txBody>
      </p:sp>
      <p:cxnSp>
        <p:nvCxnSpPr>
          <p:cNvPr id="375" name="Straight Arrow Connector 374">
            <a:extLst>
              <a:ext uri="{FF2B5EF4-FFF2-40B4-BE49-F238E27FC236}">
                <a16:creationId xmlns:a16="http://schemas.microsoft.com/office/drawing/2014/main" id="{9C3F4A22-09CB-7945-A15F-DD35E6861CEC}"/>
              </a:ext>
            </a:extLst>
          </p:cNvPr>
          <p:cNvCxnSpPr/>
          <p:nvPr/>
        </p:nvCxnSpPr>
        <p:spPr bwMode="auto">
          <a:xfrm>
            <a:off x="8138390" y="1187772"/>
            <a:ext cx="607634" cy="0"/>
          </a:xfrm>
          <a:prstGeom prst="straightConnector1">
            <a:avLst/>
          </a:prstGeom>
          <a:solidFill>
            <a:schemeClr val="accent1"/>
          </a:solidFill>
          <a:ln w="9525" cap="flat" cmpd="sng" algn="ctr">
            <a:solidFill>
              <a:schemeClr val="tx1">
                <a:lumMod val="50000"/>
                <a:lumOff val="50000"/>
              </a:schemeClr>
            </a:solidFill>
            <a:prstDash val="solid"/>
            <a:miter lim="800000"/>
            <a:headEnd type="none" w="med" len="med"/>
            <a:tailEnd type="triangle"/>
          </a:ln>
          <a:effectLst/>
        </p:spPr>
      </p:cxnSp>
      <p:sp>
        <p:nvSpPr>
          <p:cNvPr id="376" name="TextBox 375">
            <a:extLst>
              <a:ext uri="{FF2B5EF4-FFF2-40B4-BE49-F238E27FC236}">
                <a16:creationId xmlns:a16="http://schemas.microsoft.com/office/drawing/2014/main" id="{2AFEBC97-FC86-0043-9BAB-2729FB19524C}"/>
              </a:ext>
            </a:extLst>
          </p:cNvPr>
          <p:cNvSpPr txBox="1"/>
          <p:nvPr/>
        </p:nvSpPr>
        <p:spPr>
          <a:xfrm>
            <a:off x="8797229" y="1049273"/>
            <a:ext cx="1432740"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Internet Protocol</a:t>
            </a:r>
          </a:p>
        </p:txBody>
      </p:sp>
      <p:sp>
        <p:nvSpPr>
          <p:cNvPr id="377" name="Rectangle 376">
            <a:extLst>
              <a:ext uri="{FF2B5EF4-FFF2-40B4-BE49-F238E27FC236}">
                <a16:creationId xmlns:a16="http://schemas.microsoft.com/office/drawing/2014/main" id="{B75DD8F9-B6BD-C54F-8CFB-C6445C815F6C}"/>
              </a:ext>
            </a:extLst>
          </p:cNvPr>
          <p:cNvSpPr/>
          <p:nvPr/>
        </p:nvSpPr>
        <p:spPr bwMode="auto">
          <a:xfrm>
            <a:off x="10051903" y="793492"/>
            <a:ext cx="424793" cy="185233"/>
          </a:xfrm>
          <a:prstGeom prst="rect">
            <a:avLst/>
          </a:prstGeom>
          <a:solidFill>
            <a:schemeClr val="bg1">
              <a:lumMod val="85000"/>
            </a:schemeClr>
          </a:solidFill>
          <a:ln w="9525" cap="flat" cmpd="sng" algn="ctr">
            <a:solidFill>
              <a:schemeClr val="tx1"/>
            </a:solidFill>
            <a:prstDash val="lgDashDot"/>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8" name="TextBox 377">
            <a:extLst>
              <a:ext uri="{FF2B5EF4-FFF2-40B4-BE49-F238E27FC236}">
                <a16:creationId xmlns:a16="http://schemas.microsoft.com/office/drawing/2014/main" id="{D1080A80-5B9D-2640-963C-50C16C3BEA3C}"/>
              </a:ext>
            </a:extLst>
          </p:cNvPr>
          <p:cNvSpPr txBox="1"/>
          <p:nvPr/>
        </p:nvSpPr>
        <p:spPr>
          <a:xfrm>
            <a:off x="10474259" y="747609"/>
            <a:ext cx="1217518" cy="276999"/>
          </a:xfrm>
          <a:prstGeom prst="rect">
            <a:avLst/>
          </a:prstGeom>
          <a:noFill/>
        </p:spPr>
        <p:txBody>
          <a:bodyPr wrap="square" rtlCol="0">
            <a:spAutoFit/>
          </a:bodyPr>
          <a:lstStyle/>
          <a:p>
            <a:pPr fontAlgn="auto">
              <a:spcBef>
                <a:spcPts val="0"/>
              </a:spcBef>
              <a:spcAft>
                <a:spcPts val="0"/>
              </a:spcAft>
            </a:pPr>
            <a:r>
              <a:rPr lang="en-US" sz="1200" dirty="0">
                <a:solidFill>
                  <a:prstClr val="black">
                    <a:lumMod val="65000"/>
                    <a:lumOff val="35000"/>
                  </a:prstClr>
                </a:solidFill>
                <a:latin typeface="Calibri" panose="020F0502020204030204"/>
              </a:rPr>
              <a:t>Mission Enclave</a:t>
            </a:r>
          </a:p>
        </p:txBody>
      </p:sp>
      <p:sp>
        <p:nvSpPr>
          <p:cNvPr id="381" name="Slide Number Placeholder 1">
            <a:extLst>
              <a:ext uri="{FF2B5EF4-FFF2-40B4-BE49-F238E27FC236}">
                <a16:creationId xmlns:a16="http://schemas.microsoft.com/office/drawing/2014/main" id="{DA501E0C-8870-8A44-B163-4A5E679371A8}"/>
              </a:ext>
            </a:extLst>
          </p:cNvPr>
          <p:cNvSpPr txBox="1">
            <a:spLocks/>
          </p:cNvSpPr>
          <p:nvPr/>
        </p:nvSpPr>
        <p:spPr>
          <a:xfrm>
            <a:off x="8851900" y="6489701"/>
            <a:ext cx="2844800" cy="24447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44</a:t>
            </a:fld>
            <a:endParaRPr lang="en-US" sz="1600" dirty="0"/>
          </a:p>
        </p:txBody>
      </p:sp>
    </p:spTree>
    <p:extLst>
      <p:ext uri="{BB962C8B-B14F-4D97-AF65-F5344CB8AC3E}">
        <p14:creationId xmlns:p14="http://schemas.microsoft.com/office/powerpoint/2010/main" val="228139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0-#ppt_w/2"/>
                                          </p:val>
                                        </p:tav>
                                        <p:tav tm="100000">
                                          <p:val>
                                            <p:strVal val="#ppt_x"/>
                                          </p:val>
                                        </p:tav>
                                      </p:tavLst>
                                    </p:anim>
                                    <p:anim calcmode="lin" valueType="num">
                                      <p:cBhvr additive="base">
                                        <p:cTn id="8"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anim calcmode="lin" valueType="num">
                                      <p:cBhvr additive="base">
                                        <p:cTn id="13" dur="500" fill="hold"/>
                                        <p:tgtEl>
                                          <p:spTgt spid="65"/>
                                        </p:tgtEl>
                                        <p:attrNameLst>
                                          <p:attrName>ppt_x</p:attrName>
                                        </p:attrNameLst>
                                      </p:cBhvr>
                                      <p:tavLst>
                                        <p:tav tm="0">
                                          <p:val>
                                            <p:strVal val="0-#ppt_w/2"/>
                                          </p:val>
                                        </p:tav>
                                        <p:tav tm="100000">
                                          <p:val>
                                            <p:strVal val="#ppt_x"/>
                                          </p:val>
                                        </p:tav>
                                      </p:tavLst>
                                    </p:anim>
                                    <p:anim calcmode="lin" valueType="num">
                                      <p:cBhvr additive="base">
                                        <p:cTn id="14"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0-#ppt_w/2"/>
                                          </p:val>
                                        </p:tav>
                                        <p:tav tm="100000">
                                          <p:val>
                                            <p:strVal val="#ppt_x"/>
                                          </p:val>
                                        </p:tav>
                                      </p:tavLst>
                                    </p:anim>
                                    <p:anim calcmode="lin" valueType="num">
                                      <p:cBhvr additive="base">
                                        <p:cTn id="20"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0-#ppt_w/2"/>
                                          </p:val>
                                        </p:tav>
                                        <p:tav tm="100000">
                                          <p:val>
                                            <p:strVal val="#ppt_x"/>
                                          </p:val>
                                        </p:tav>
                                      </p:tavLst>
                                    </p:anim>
                                    <p:anim calcmode="lin" valueType="num">
                                      <p:cBhvr additive="base">
                                        <p:cTn id="26"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500" fill="hold"/>
                                        <p:tgtEl>
                                          <p:spTgt spid="77"/>
                                        </p:tgtEl>
                                        <p:attrNameLst>
                                          <p:attrName>ppt_x</p:attrName>
                                        </p:attrNameLst>
                                      </p:cBhvr>
                                      <p:tavLst>
                                        <p:tav tm="0">
                                          <p:val>
                                            <p:strVal val="0-#ppt_w/2"/>
                                          </p:val>
                                        </p:tav>
                                        <p:tav tm="100000">
                                          <p:val>
                                            <p:strVal val="#ppt_x"/>
                                          </p:val>
                                        </p:tav>
                                      </p:tavLst>
                                    </p:anim>
                                    <p:anim calcmode="lin" valueType="num">
                                      <p:cBhvr additive="base">
                                        <p:cTn id="32" dur="5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0-#ppt_w/2"/>
                                          </p:val>
                                        </p:tav>
                                        <p:tav tm="100000">
                                          <p:val>
                                            <p:strVal val="#ppt_x"/>
                                          </p:val>
                                        </p:tav>
                                      </p:tavLst>
                                    </p:anim>
                                    <p:anim calcmode="lin" valueType="num">
                                      <p:cBhvr additive="base">
                                        <p:cTn id="3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additive="base">
                                        <p:cTn id="43" dur="500" fill="hold"/>
                                        <p:tgtEl>
                                          <p:spTgt spid="71"/>
                                        </p:tgtEl>
                                        <p:attrNameLst>
                                          <p:attrName>ppt_x</p:attrName>
                                        </p:attrNameLst>
                                      </p:cBhvr>
                                      <p:tavLst>
                                        <p:tav tm="0">
                                          <p:val>
                                            <p:strVal val="0-#ppt_w/2"/>
                                          </p:val>
                                        </p:tav>
                                        <p:tav tm="100000">
                                          <p:val>
                                            <p:strVal val="#ppt_x"/>
                                          </p:val>
                                        </p:tav>
                                      </p:tavLst>
                                    </p:anim>
                                    <p:anim calcmode="lin" valueType="num">
                                      <p:cBhvr additive="base">
                                        <p:cTn id="44" dur="500" fill="hold"/>
                                        <p:tgtEl>
                                          <p:spTgt spid="7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0-#ppt_w/2"/>
                                          </p:val>
                                        </p:tav>
                                        <p:tav tm="100000">
                                          <p:val>
                                            <p:strVal val="#ppt_x"/>
                                          </p:val>
                                        </p:tav>
                                      </p:tavLst>
                                    </p:anim>
                                    <p:anim calcmode="lin" valueType="num">
                                      <p:cBhvr additive="base">
                                        <p:cTn id="56"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365"/>
                                        </p:tgtEl>
                                        <p:attrNameLst>
                                          <p:attrName>style.visibility</p:attrName>
                                        </p:attrNameLst>
                                      </p:cBhvr>
                                      <p:to>
                                        <p:strVal val="visible"/>
                                      </p:to>
                                    </p:set>
                                    <p:anim calcmode="lin" valueType="num">
                                      <p:cBhvr additive="base">
                                        <p:cTn id="61" dur="500" fill="hold"/>
                                        <p:tgtEl>
                                          <p:spTgt spid="365"/>
                                        </p:tgtEl>
                                        <p:attrNameLst>
                                          <p:attrName>ppt_x</p:attrName>
                                        </p:attrNameLst>
                                      </p:cBhvr>
                                      <p:tavLst>
                                        <p:tav tm="0">
                                          <p:val>
                                            <p:strVal val="1+#ppt_w/2"/>
                                          </p:val>
                                        </p:tav>
                                        <p:tav tm="100000">
                                          <p:val>
                                            <p:strVal val="#ppt_x"/>
                                          </p:val>
                                        </p:tav>
                                      </p:tavLst>
                                    </p:anim>
                                    <p:anim calcmode="lin" valueType="num">
                                      <p:cBhvr additive="base">
                                        <p:cTn id="62" dur="500" fill="hold"/>
                                        <p:tgtEl>
                                          <p:spTgt spid="36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435"/>
                                        </p:tgtEl>
                                        <p:attrNameLst>
                                          <p:attrName>style.visibility</p:attrName>
                                        </p:attrNameLst>
                                      </p:cBhvr>
                                      <p:to>
                                        <p:strVal val="visible"/>
                                      </p:to>
                                    </p:set>
                                    <p:anim calcmode="lin" valueType="num">
                                      <p:cBhvr additive="base">
                                        <p:cTn id="67" dur="500" fill="hold"/>
                                        <p:tgtEl>
                                          <p:spTgt spid="435"/>
                                        </p:tgtEl>
                                        <p:attrNameLst>
                                          <p:attrName>ppt_x</p:attrName>
                                        </p:attrNameLst>
                                      </p:cBhvr>
                                      <p:tavLst>
                                        <p:tav tm="0">
                                          <p:val>
                                            <p:strVal val="1+#ppt_w/2"/>
                                          </p:val>
                                        </p:tav>
                                        <p:tav tm="100000">
                                          <p:val>
                                            <p:strVal val="#ppt_x"/>
                                          </p:val>
                                        </p:tav>
                                      </p:tavLst>
                                    </p:anim>
                                    <p:anim calcmode="lin" valueType="num">
                                      <p:cBhvr additive="base">
                                        <p:cTn id="68" dur="500" fill="hold"/>
                                        <p:tgtEl>
                                          <p:spTgt spid="43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Effect transition="in" filter="wipe(up)">
                                      <p:cBhvr>
                                        <p:cTn id="73" dur="500"/>
                                        <p:tgtEl>
                                          <p:spTgt spid="8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lef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51900" y="6489701"/>
            <a:ext cx="2844800" cy="244475"/>
          </a:xfrm>
        </p:spPr>
        <p:txBody>
          <a:bodyPr/>
          <a:lstStyle/>
          <a:p>
            <a:pPr>
              <a:defRPr/>
            </a:pPr>
            <a:fld id="{D68E8870-17DE-45C4-A8DD-7644B2422933}" type="slidenum">
              <a:rPr lang="en-US" sz="1600" smtClean="0"/>
              <a:pPr>
                <a:defRPr/>
              </a:pPr>
              <a:t>45</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Deriving Value from Data</a:t>
            </a:r>
          </a:p>
        </p:txBody>
      </p:sp>
    </p:spTree>
    <p:extLst>
      <p:ext uri="{BB962C8B-B14F-4D97-AF65-F5344CB8AC3E}">
        <p14:creationId xmlns:p14="http://schemas.microsoft.com/office/powerpoint/2010/main" val="2234019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15"/>
          <p:cNvSpPr>
            <a:spLocks noGrp="1" noChangeArrowheads="1"/>
          </p:cNvSpPr>
          <p:nvPr>
            <p:ph type="title"/>
          </p:nvPr>
        </p:nvSpPr>
        <p:spPr>
          <a:xfrm>
            <a:off x="12543" y="-35018"/>
            <a:ext cx="12189631" cy="975783"/>
          </a:xfrm>
        </p:spPr>
        <p:txBody>
          <a:bodyPr/>
          <a:lstStyle/>
          <a:p>
            <a:r>
              <a:rPr lang="en-US" sz="2400" dirty="0">
                <a:solidFill>
                  <a:schemeClr val="bg1"/>
                </a:solidFill>
              </a:rPr>
              <a:t>Putting Artificial Intelligence/Machine Learning to Work</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7174" r="28978"/>
          <a:stretch/>
        </p:blipFill>
        <p:spPr>
          <a:xfrm>
            <a:off x="171057" y="736441"/>
            <a:ext cx="3067188" cy="3958724"/>
          </a:xfrm>
          <a:prstGeom prst="rect">
            <a:avLst/>
          </a:prstGeom>
        </p:spPr>
      </p:pic>
      <p:pic>
        <p:nvPicPr>
          <p:cNvPr id="3" name="Picture 2">
            <a:extLst>
              <a:ext uri="{FF2B5EF4-FFF2-40B4-BE49-F238E27FC236}">
                <a16:creationId xmlns:a16="http://schemas.microsoft.com/office/drawing/2014/main" id="{321B2BC6-F561-0642-BF5B-83F611FF7274}"/>
              </a:ext>
            </a:extLst>
          </p:cNvPr>
          <p:cNvPicPr>
            <a:picLocks noChangeAspect="1"/>
          </p:cNvPicPr>
          <p:nvPr/>
        </p:nvPicPr>
        <p:blipFill>
          <a:blip r:embed="rId4"/>
          <a:stretch>
            <a:fillRect/>
          </a:stretch>
        </p:blipFill>
        <p:spPr>
          <a:xfrm>
            <a:off x="3478988" y="1737467"/>
            <a:ext cx="8319651" cy="2162449"/>
          </a:xfrm>
          <a:prstGeom prst="rect">
            <a:avLst/>
          </a:prstGeom>
        </p:spPr>
      </p:pic>
      <p:grpSp>
        <p:nvGrpSpPr>
          <p:cNvPr id="74" name="Group 73">
            <a:extLst>
              <a:ext uri="{FF2B5EF4-FFF2-40B4-BE49-F238E27FC236}">
                <a16:creationId xmlns:a16="http://schemas.microsoft.com/office/drawing/2014/main" id="{7D7F5E07-D7FE-6D4F-B9A8-857EF2599BF4}"/>
              </a:ext>
            </a:extLst>
          </p:cNvPr>
          <p:cNvGrpSpPr/>
          <p:nvPr/>
        </p:nvGrpSpPr>
        <p:grpSpPr>
          <a:xfrm>
            <a:off x="3742178" y="1251767"/>
            <a:ext cx="8218510" cy="2994243"/>
            <a:chOff x="2463203" y="792734"/>
            <a:chExt cx="6897431" cy="2493347"/>
          </a:xfrm>
        </p:grpSpPr>
        <p:sp>
          <p:nvSpPr>
            <p:cNvPr id="75" name="TextBox 74">
              <a:extLst>
                <a:ext uri="{FF2B5EF4-FFF2-40B4-BE49-F238E27FC236}">
                  <a16:creationId xmlns:a16="http://schemas.microsoft.com/office/drawing/2014/main" id="{DADEAF7F-56BF-E146-BDCC-3FEC9681797E}"/>
                </a:ext>
              </a:extLst>
            </p:cNvPr>
            <p:cNvSpPr txBox="1"/>
            <p:nvPr/>
          </p:nvSpPr>
          <p:spPr>
            <a:xfrm>
              <a:off x="2590338" y="795997"/>
              <a:ext cx="6722946" cy="281918"/>
            </a:xfrm>
            <a:prstGeom prst="rect">
              <a:avLst/>
            </a:prstGeom>
            <a:noFill/>
          </p:spPr>
          <p:txBody>
            <a:bodyPr wrap="square" rtlCol="0">
              <a:spAutoFit/>
            </a:bodyPr>
            <a:lstStyle/>
            <a:p>
              <a:pPr marL="285750" marR="0" lvl="0" indent="-285750" defTabSz="685891" eaLnBrk="1" fontAlgn="auto" latinLnBrk="0" hangingPunct="1">
                <a:lnSpc>
                  <a:spcPct val="100000"/>
                </a:lnSpc>
                <a:spcBef>
                  <a:spcPts val="0"/>
                </a:spcBef>
                <a:spcAft>
                  <a:spcPts val="0"/>
                </a:spcAft>
                <a:buClrTx/>
                <a:buSzTx/>
                <a:buFont typeface="Arial"/>
                <a:buChar char="•"/>
                <a:tabLst/>
                <a:defRPr/>
              </a:pPr>
              <a:r>
                <a:rPr kumimoji="0" lang="en-US" sz="1600" b="0" i="0" u="none" strike="noStrike" kern="0" cap="none" spc="0" normalizeH="0" baseline="0" noProof="0" dirty="0">
                  <a:ln>
                    <a:noFill/>
                  </a:ln>
                  <a:solidFill>
                    <a:srgbClr val="676767"/>
                  </a:solidFill>
                  <a:effectLst/>
                  <a:uLnTx/>
                  <a:uFillTx/>
                  <a:latin typeface="Arial"/>
                </a:rPr>
                <a:t>At the Edge: Debrief Aid Helps Instructors Identify &amp; Address Teaching Points</a:t>
              </a:r>
            </a:p>
          </p:txBody>
        </p:sp>
        <p:sp>
          <p:nvSpPr>
            <p:cNvPr id="76" name="TextBox 75">
              <a:extLst>
                <a:ext uri="{FF2B5EF4-FFF2-40B4-BE49-F238E27FC236}">
                  <a16:creationId xmlns:a16="http://schemas.microsoft.com/office/drawing/2014/main" id="{75A752A9-3796-D842-B6C2-706638488BD8}"/>
                </a:ext>
              </a:extLst>
            </p:cNvPr>
            <p:cNvSpPr txBox="1"/>
            <p:nvPr/>
          </p:nvSpPr>
          <p:spPr>
            <a:xfrm>
              <a:off x="2637688" y="2994395"/>
              <a:ext cx="6722946" cy="281918"/>
            </a:xfrm>
            <a:prstGeom prst="rect">
              <a:avLst/>
            </a:prstGeom>
            <a:noFill/>
          </p:spPr>
          <p:txBody>
            <a:bodyPr wrap="square" rtlCol="0">
              <a:spAutoFit/>
            </a:bodyPr>
            <a:lstStyle/>
            <a:p>
              <a:pPr marL="285750" marR="0" lvl="0" indent="-285750" defTabSz="685891" eaLnBrk="1" fontAlgn="auto" latinLnBrk="0" hangingPunct="1">
                <a:lnSpc>
                  <a:spcPct val="100000"/>
                </a:lnSpc>
                <a:spcBef>
                  <a:spcPts val="0"/>
                </a:spcBef>
                <a:spcAft>
                  <a:spcPts val="0"/>
                </a:spcAft>
                <a:buClrTx/>
                <a:buSzTx/>
                <a:buFont typeface="Arial"/>
                <a:buChar char="•"/>
                <a:tabLst/>
                <a:defRPr/>
              </a:pPr>
              <a:r>
                <a:rPr kumimoji="0" lang="en-US" sz="1600" b="0" i="0" u="none" strike="noStrike" kern="0" cap="none" spc="0" normalizeH="0" baseline="0" noProof="0" dirty="0">
                  <a:ln>
                    <a:noFill/>
                  </a:ln>
                  <a:solidFill>
                    <a:srgbClr val="676767"/>
                  </a:solidFill>
                  <a:effectLst/>
                  <a:uLnTx/>
                  <a:uFillTx/>
                  <a:latin typeface="Arial"/>
                </a:rPr>
                <a:t>At the Core: Engineers Assess Mods to Switches, Data Fusion, &amp; Automation</a:t>
              </a:r>
            </a:p>
          </p:txBody>
        </p:sp>
        <p:sp>
          <p:nvSpPr>
            <p:cNvPr id="77" name="Right Arrow 76">
              <a:extLst>
                <a:ext uri="{FF2B5EF4-FFF2-40B4-BE49-F238E27FC236}">
                  <a16:creationId xmlns:a16="http://schemas.microsoft.com/office/drawing/2014/main" id="{BBD9CD67-FBF3-4A4E-84FF-D837739CE74C}"/>
                </a:ext>
              </a:extLst>
            </p:cNvPr>
            <p:cNvSpPr/>
            <p:nvPr/>
          </p:nvSpPr>
          <p:spPr>
            <a:xfrm>
              <a:off x="2463203" y="792734"/>
              <a:ext cx="333560" cy="310358"/>
            </a:xfrm>
            <a:prstGeom prst="rightArrow">
              <a:avLst/>
            </a:prstGeom>
            <a:solidFill>
              <a:srgbClr val="142854">
                <a:lumMod val="60000"/>
                <a:lumOff val="40000"/>
              </a:srgbClr>
            </a:solidFill>
            <a:ln w="25400" cap="flat" cmpd="sng" algn="ctr">
              <a:noFill/>
              <a:prstDash val="solid"/>
            </a:ln>
            <a:effectLst/>
          </p:spPr>
          <p:txBody>
            <a:bodyPr rtlCol="0" anchor="ctr"/>
            <a:lstStyle/>
            <a:p>
              <a:pPr marL="0" marR="0" lvl="0" indent="0" algn="ctr"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78" name="Right Arrow 77">
              <a:extLst>
                <a:ext uri="{FF2B5EF4-FFF2-40B4-BE49-F238E27FC236}">
                  <a16:creationId xmlns:a16="http://schemas.microsoft.com/office/drawing/2014/main" id="{624BD9BE-6160-6841-8725-49D5BB4AE7A1}"/>
                </a:ext>
              </a:extLst>
            </p:cNvPr>
            <p:cNvSpPr/>
            <p:nvPr/>
          </p:nvSpPr>
          <p:spPr>
            <a:xfrm>
              <a:off x="2476031" y="2975723"/>
              <a:ext cx="333560" cy="310358"/>
            </a:xfrm>
            <a:prstGeom prst="rightArrow">
              <a:avLst/>
            </a:prstGeom>
            <a:solidFill>
              <a:srgbClr val="142854">
                <a:lumMod val="60000"/>
                <a:lumOff val="40000"/>
              </a:srgbClr>
            </a:solidFill>
            <a:ln w="25400" cap="flat" cmpd="sng" algn="ctr">
              <a:noFill/>
              <a:prstDash val="solid"/>
            </a:ln>
            <a:effectLst/>
          </p:spPr>
          <p:txBody>
            <a:bodyPr rtlCol="0" anchor="ctr"/>
            <a:lstStyle/>
            <a:p>
              <a:pPr marL="0" marR="0" lvl="0" indent="0" algn="ctr" defTabSz="6858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46C2A067-0153-9D47-B462-74A7EFC56DCD}"/>
              </a:ext>
            </a:extLst>
          </p:cNvPr>
          <p:cNvGrpSpPr/>
          <p:nvPr/>
        </p:nvGrpSpPr>
        <p:grpSpPr>
          <a:xfrm>
            <a:off x="500276" y="4585127"/>
            <a:ext cx="11085984" cy="1750419"/>
            <a:chOff x="500276" y="4585127"/>
            <a:chExt cx="11085984" cy="1750419"/>
          </a:xfrm>
        </p:grpSpPr>
        <p:pic>
          <p:nvPicPr>
            <p:cNvPr id="11" name="Picture 10">
              <a:extLst>
                <a:ext uri="{FF2B5EF4-FFF2-40B4-BE49-F238E27FC236}">
                  <a16:creationId xmlns:a16="http://schemas.microsoft.com/office/drawing/2014/main" id="{534CC695-5DA3-9045-8B9F-9517E821A5E5}"/>
                </a:ext>
              </a:extLst>
            </p:cNvPr>
            <p:cNvPicPr>
              <a:picLocks noChangeAspect="1"/>
            </p:cNvPicPr>
            <p:nvPr/>
          </p:nvPicPr>
          <p:blipFill>
            <a:blip r:embed="rId5"/>
            <a:stretch>
              <a:fillRect/>
            </a:stretch>
          </p:blipFill>
          <p:spPr>
            <a:xfrm>
              <a:off x="500276" y="4585127"/>
              <a:ext cx="11085984" cy="1750419"/>
            </a:xfrm>
            <a:prstGeom prst="rect">
              <a:avLst/>
            </a:prstGeom>
          </p:spPr>
        </p:pic>
        <p:sp>
          <p:nvSpPr>
            <p:cNvPr id="5" name="Rectangle 4">
              <a:extLst>
                <a:ext uri="{FF2B5EF4-FFF2-40B4-BE49-F238E27FC236}">
                  <a16:creationId xmlns:a16="http://schemas.microsoft.com/office/drawing/2014/main" id="{EE92107B-9D35-834A-B2AB-05619AF77D8C}"/>
                </a:ext>
              </a:extLst>
            </p:cNvPr>
            <p:cNvSpPr/>
            <p:nvPr/>
          </p:nvSpPr>
          <p:spPr bwMode="auto">
            <a:xfrm>
              <a:off x="5688106" y="5238601"/>
              <a:ext cx="551329" cy="221735"/>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extBox 1">
              <a:extLst>
                <a:ext uri="{FF2B5EF4-FFF2-40B4-BE49-F238E27FC236}">
                  <a16:creationId xmlns:a16="http://schemas.microsoft.com/office/drawing/2014/main" id="{228DC8FF-A760-854E-B7B2-795241ED18D2}"/>
                </a:ext>
              </a:extLst>
            </p:cNvPr>
            <p:cNvSpPr txBox="1"/>
            <p:nvPr/>
          </p:nvSpPr>
          <p:spPr>
            <a:xfrm>
              <a:off x="5392270" y="5207085"/>
              <a:ext cx="1116105" cy="307777"/>
            </a:xfrm>
            <a:prstGeom prst="rect">
              <a:avLst/>
            </a:prstGeom>
            <a:noFill/>
          </p:spPr>
          <p:txBody>
            <a:bodyPr wrap="square" rtlCol="0">
              <a:spAutoFit/>
            </a:bodyPr>
            <a:lstStyle/>
            <a:p>
              <a:pPr algn="ctr"/>
              <a:r>
                <a:rPr lang="en-US" sz="1400" dirty="0">
                  <a:solidFill>
                    <a:schemeClr val="tx1">
                      <a:lumMod val="65000"/>
                      <a:lumOff val="35000"/>
                    </a:schemeClr>
                  </a:solidFill>
                </a:rPr>
                <a:t>Command</a:t>
              </a:r>
            </a:p>
          </p:txBody>
        </p:sp>
        <p:sp>
          <p:nvSpPr>
            <p:cNvPr id="14" name="Rectangle 13">
              <a:extLst>
                <a:ext uri="{FF2B5EF4-FFF2-40B4-BE49-F238E27FC236}">
                  <a16:creationId xmlns:a16="http://schemas.microsoft.com/office/drawing/2014/main" id="{C87668D9-1C7C-224D-9C06-2B08688E1E1A}"/>
                </a:ext>
              </a:extLst>
            </p:cNvPr>
            <p:cNvSpPr/>
            <p:nvPr/>
          </p:nvSpPr>
          <p:spPr bwMode="auto">
            <a:xfrm>
              <a:off x="8489576" y="5238601"/>
              <a:ext cx="551329" cy="221735"/>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TextBox 14">
              <a:extLst>
                <a:ext uri="{FF2B5EF4-FFF2-40B4-BE49-F238E27FC236}">
                  <a16:creationId xmlns:a16="http://schemas.microsoft.com/office/drawing/2014/main" id="{CDE03279-F410-EF4D-A3D2-FF24C2A5F9C9}"/>
                </a:ext>
              </a:extLst>
            </p:cNvPr>
            <p:cNvSpPr txBox="1"/>
            <p:nvPr/>
          </p:nvSpPr>
          <p:spPr>
            <a:xfrm>
              <a:off x="8193740" y="5207085"/>
              <a:ext cx="1116105" cy="307777"/>
            </a:xfrm>
            <a:prstGeom prst="rect">
              <a:avLst/>
            </a:prstGeom>
            <a:noFill/>
          </p:spPr>
          <p:txBody>
            <a:bodyPr wrap="square" rtlCol="0">
              <a:spAutoFit/>
            </a:bodyPr>
            <a:lstStyle/>
            <a:p>
              <a:pPr algn="ctr"/>
              <a:r>
                <a:rPr lang="en-US" sz="1400" dirty="0">
                  <a:solidFill>
                    <a:schemeClr val="tx1">
                      <a:lumMod val="65000"/>
                      <a:lumOff val="35000"/>
                    </a:schemeClr>
                  </a:solidFill>
                </a:rPr>
                <a:t>Device</a:t>
              </a:r>
            </a:p>
          </p:txBody>
        </p:sp>
      </p:grpSp>
      <p:sp>
        <p:nvSpPr>
          <p:cNvPr id="16" name="Slide Number Placeholder 1">
            <a:extLst>
              <a:ext uri="{FF2B5EF4-FFF2-40B4-BE49-F238E27FC236}">
                <a16:creationId xmlns:a16="http://schemas.microsoft.com/office/drawing/2014/main" id="{2D6B93DF-141E-A243-8DF1-60F371A16637}"/>
              </a:ext>
            </a:extLst>
          </p:cNvPr>
          <p:cNvSpPr txBox="1">
            <a:spLocks/>
          </p:cNvSpPr>
          <p:nvPr/>
        </p:nvSpPr>
        <p:spPr>
          <a:xfrm>
            <a:off x="8851900" y="6489701"/>
            <a:ext cx="2844800" cy="24447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46</a:t>
            </a:fld>
            <a:endParaRPr lang="en-US" sz="1600" dirty="0"/>
          </a:p>
        </p:txBody>
      </p:sp>
    </p:spTree>
    <p:extLst>
      <p:ext uri="{BB962C8B-B14F-4D97-AF65-F5344CB8AC3E}">
        <p14:creationId xmlns:p14="http://schemas.microsoft.com/office/powerpoint/2010/main" val="186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left)">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64600" y="6477001"/>
            <a:ext cx="2844800" cy="244475"/>
          </a:xfrm>
        </p:spPr>
        <p:txBody>
          <a:bodyPr/>
          <a:lstStyle/>
          <a:p>
            <a:pPr>
              <a:defRPr/>
            </a:pPr>
            <a:fld id="{D68E8870-17DE-45C4-A8DD-7644B2422933}" type="slidenum">
              <a:rPr lang="en-US" sz="1600" smtClean="0"/>
              <a:pPr>
                <a:defRPr/>
              </a:pPr>
              <a:t>47</a:t>
            </a:fld>
            <a:endParaRPr lang="en-US" sz="1600" dirty="0"/>
          </a:p>
        </p:txBody>
      </p:sp>
      <p:sp>
        <p:nvSpPr>
          <p:cNvPr id="4" name="Content Placeholder 3"/>
          <p:cNvSpPr>
            <a:spLocks noGrp="1"/>
          </p:cNvSpPr>
          <p:nvPr>
            <p:ph sz="quarter" idx="11"/>
          </p:nvPr>
        </p:nvSpPr>
        <p:spPr/>
        <p:txBody>
          <a:bodyPr anchor="ctr" anchorCtr="0"/>
          <a:lstStyle/>
          <a:p>
            <a:pPr marL="0" indent="0" algn="ctr">
              <a:buNone/>
            </a:pPr>
            <a:r>
              <a:rPr lang="en-US" sz="4400" dirty="0"/>
              <a:t>An Example Scenario</a:t>
            </a:r>
          </a:p>
        </p:txBody>
      </p:sp>
    </p:spTree>
    <p:extLst>
      <p:ext uri="{BB962C8B-B14F-4D97-AF65-F5344CB8AC3E}">
        <p14:creationId xmlns:p14="http://schemas.microsoft.com/office/powerpoint/2010/main" val="3693736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 Scene 1</a:t>
            </a:r>
          </a:p>
        </p:txBody>
      </p:sp>
      <p:grpSp>
        <p:nvGrpSpPr>
          <p:cNvPr id="5" name="Group 4"/>
          <p:cNvGrpSpPr/>
          <p:nvPr/>
        </p:nvGrpSpPr>
        <p:grpSpPr>
          <a:xfrm>
            <a:off x="1324561" y="1906970"/>
            <a:ext cx="9144000" cy="3626104"/>
            <a:chOff x="1324561" y="1906970"/>
            <a:chExt cx="9144000" cy="3626104"/>
          </a:xfrm>
        </p:grpSpPr>
        <p:sp>
          <p:nvSpPr>
            <p:cNvPr id="37" name="Rectangle 36"/>
            <p:cNvSpPr/>
            <p:nvPr/>
          </p:nvSpPr>
          <p:spPr>
            <a:xfrm>
              <a:off x="1324561" y="1906970"/>
              <a:ext cx="9144000" cy="877824"/>
            </a:xfrm>
            <a:prstGeom prst="rect">
              <a:avLst/>
            </a:prstGeom>
            <a:solidFill>
              <a:srgbClr val="FFFFFF">
                <a:lumMod val="9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8" name="Rectangle 37"/>
            <p:cNvSpPr/>
            <p:nvPr/>
          </p:nvSpPr>
          <p:spPr>
            <a:xfrm>
              <a:off x="1324561" y="2823063"/>
              <a:ext cx="9144000" cy="877824"/>
            </a:xfrm>
            <a:prstGeom prst="rect">
              <a:avLst/>
            </a:prstGeom>
            <a:solidFill>
              <a:srgbClr val="FFFFFF">
                <a:lumMod val="95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Rectangle 38"/>
            <p:cNvSpPr/>
            <p:nvPr/>
          </p:nvSpPr>
          <p:spPr>
            <a:xfrm>
              <a:off x="1324561" y="3739156"/>
              <a:ext cx="9144000" cy="877824"/>
            </a:xfrm>
            <a:prstGeom prst="rect">
              <a:avLst/>
            </a:prstGeom>
            <a:solidFill>
              <a:srgbClr val="FFFFFF">
                <a:lumMod val="9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Rectangle 39"/>
            <p:cNvSpPr/>
            <p:nvPr/>
          </p:nvSpPr>
          <p:spPr>
            <a:xfrm>
              <a:off x="1324561" y="4655250"/>
              <a:ext cx="9144000" cy="877824"/>
            </a:xfrm>
            <a:prstGeom prst="rect">
              <a:avLst/>
            </a:prstGeom>
            <a:solidFill>
              <a:srgbClr val="FFFFFF">
                <a:lumMod val="950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TextBox 40"/>
            <p:cNvSpPr txBox="1"/>
            <p:nvPr/>
          </p:nvSpPr>
          <p:spPr>
            <a:xfrm>
              <a:off x="1890671" y="2191994"/>
              <a:ext cx="1993636"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555558"/>
                  </a:solidFill>
                  <a:effectLst/>
                  <a:uLnTx/>
                  <a:uFillTx/>
                  <a:latin typeface="Arial"/>
                </a:rPr>
                <a:t>Access to Everything</a:t>
              </a:r>
            </a:p>
          </p:txBody>
        </p:sp>
        <p:sp>
          <p:nvSpPr>
            <p:cNvPr id="42" name="TextBox 41"/>
            <p:cNvSpPr txBox="1"/>
            <p:nvPr/>
          </p:nvSpPr>
          <p:spPr>
            <a:xfrm>
              <a:off x="1903500" y="3108087"/>
              <a:ext cx="3041380"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555558"/>
                  </a:solidFill>
                  <a:effectLst/>
                  <a:uLnTx/>
                  <a:uFillTx/>
                  <a:latin typeface="Arial"/>
                </a:rPr>
                <a:t>Access to F-35 Core Applications</a:t>
              </a:r>
            </a:p>
          </p:txBody>
        </p:sp>
        <p:sp>
          <p:nvSpPr>
            <p:cNvPr id="43" name="TextBox 42"/>
            <p:cNvSpPr txBox="1"/>
            <p:nvPr/>
          </p:nvSpPr>
          <p:spPr>
            <a:xfrm>
              <a:off x="1877842" y="4024180"/>
              <a:ext cx="3618743"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555558"/>
                  </a:solidFill>
                  <a:effectLst/>
                  <a:uLnTx/>
                  <a:uFillTx/>
                  <a:latin typeface="Arial"/>
                </a:rPr>
                <a:t>Access to Common </a:t>
              </a:r>
              <a:r>
                <a:rPr lang="en-US" sz="1500" kern="0" dirty="0">
                  <a:solidFill>
                    <a:srgbClr val="555558"/>
                  </a:solidFill>
                  <a:latin typeface="Arial"/>
                </a:rPr>
                <a:t>Sensor Applications</a:t>
              </a:r>
              <a:endParaRPr kumimoji="0" lang="en-US" sz="1500" b="0" i="0" u="none" strike="noStrike" kern="0" cap="none" spc="0" normalizeH="0" baseline="0" noProof="0" dirty="0">
                <a:ln>
                  <a:noFill/>
                </a:ln>
                <a:solidFill>
                  <a:srgbClr val="555558"/>
                </a:solidFill>
                <a:effectLst/>
                <a:uLnTx/>
                <a:uFillTx/>
                <a:latin typeface="Arial"/>
              </a:endParaRPr>
            </a:p>
          </p:txBody>
        </p:sp>
        <p:sp>
          <p:nvSpPr>
            <p:cNvPr id="44" name="TextBox 43"/>
            <p:cNvSpPr txBox="1"/>
            <p:nvPr/>
          </p:nvSpPr>
          <p:spPr>
            <a:xfrm>
              <a:off x="1877842" y="4940274"/>
              <a:ext cx="2934398" cy="323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555558"/>
                  </a:solidFill>
                  <a:effectLst/>
                  <a:uLnTx/>
                  <a:uFillTx/>
                  <a:latin typeface="Arial"/>
                </a:rPr>
                <a:t>Access to F-35 Sensor Libraries</a:t>
              </a:r>
            </a:p>
          </p:txBody>
        </p:sp>
      </p:grpSp>
      <p:sp>
        <p:nvSpPr>
          <p:cNvPr id="4" name="TextBox 3"/>
          <p:cNvSpPr txBox="1"/>
          <p:nvPr/>
        </p:nvSpPr>
        <p:spPr>
          <a:xfrm>
            <a:off x="1442381" y="1254392"/>
            <a:ext cx="8874056" cy="523220"/>
          </a:xfrm>
          <a:prstGeom prst="rect">
            <a:avLst/>
          </a:prstGeom>
          <a:noFill/>
        </p:spPr>
        <p:txBody>
          <a:bodyPr wrap="square" rtlCol="0">
            <a:spAutoFit/>
          </a:bodyPr>
          <a:lstStyle/>
          <a:p>
            <a:pPr algn="ctr"/>
            <a:r>
              <a:rPr lang="en-US" sz="2800" dirty="0"/>
              <a:t>The Logical Segmentation Structure</a:t>
            </a:r>
          </a:p>
        </p:txBody>
      </p:sp>
      <p:grpSp>
        <p:nvGrpSpPr>
          <p:cNvPr id="69" name="Group 68"/>
          <p:cNvGrpSpPr/>
          <p:nvPr/>
        </p:nvGrpSpPr>
        <p:grpSpPr>
          <a:xfrm>
            <a:off x="5559031" y="1973963"/>
            <a:ext cx="4482286" cy="3471330"/>
            <a:chOff x="3720237" y="1140143"/>
            <a:chExt cx="4482286" cy="3471330"/>
          </a:xfrm>
        </p:grpSpPr>
        <p:grpSp>
          <p:nvGrpSpPr>
            <p:cNvPr id="70" name="Group 69"/>
            <p:cNvGrpSpPr/>
            <p:nvPr/>
          </p:nvGrpSpPr>
          <p:grpSpPr>
            <a:xfrm>
              <a:off x="3720237" y="1140143"/>
              <a:ext cx="2927806" cy="2555236"/>
              <a:chOff x="3720237" y="1140143"/>
              <a:chExt cx="2927806" cy="2555236"/>
            </a:xfrm>
          </p:grpSpPr>
          <p:grpSp>
            <p:nvGrpSpPr>
              <p:cNvPr id="79" name="Group 78"/>
              <p:cNvGrpSpPr/>
              <p:nvPr/>
            </p:nvGrpSpPr>
            <p:grpSpPr>
              <a:xfrm>
                <a:off x="3720237" y="2077025"/>
                <a:ext cx="2927806" cy="702261"/>
                <a:chOff x="3720237" y="2038350"/>
                <a:chExt cx="2927806" cy="702261"/>
              </a:xfrm>
            </p:grpSpPr>
            <p:sp>
              <p:nvSpPr>
                <p:cNvPr id="90" name="Oval 89"/>
                <p:cNvSpPr/>
                <p:nvPr/>
              </p:nvSpPr>
              <p:spPr>
                <a:xfrm>
                  <a:off x="3720237" y="2038350"/>
                  <a:ext cx="704443" cy="702261"/>
                </a:xfrm>
                <a:prstGeom prst="ellipse">
                  <a:avLst/>
                </a:prstGeom>
                <a:noFill/>
                <a:ln w="28575" cap="flat" cmpd="sng" algn="ctr">
                  <a:solidFill>
                    <a:schemeClr val="tx1">
                      <a:lumMod val="50000"/>
                      <a:lumOff val="50000"/>
                    </a:schemeClr>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F7F7F"/>
                      </a:solidFill>
                      <a:effectLst/>
                      <a:uLnTx/>
                      <a:uFillTx/>
                      <a:latin typeface="Arial"/>
                      <a:ea typeface="+mn-ea"/>
                      <a:cs typeface="+mn-cs"/>
                    </a:rPr>
                    <a:t>Class 2</a:t>
                  </a:r>
                </a:p>
              </p:txBody>
            </p:sp>
            <p:sp>
              <p:nvSpPr>
                <p:cNvPr id="91" name="Oval 90"/>
                <p:cNvSpPr/>
                <p:nvPr/>
              </p:nvSpPr>
              <p:spPr>
                <a:xfrm>
                  <a:off x="5943600" y="2038350"/>
                  <a:ext cx="704443" cy="702261"/>
                </a:xfrm>
                <a:prstGeom prst="ellipse">
                  <a:avLst/>
                </a:prstGeom>
                <a:noFill/>
                <a:ln w="28575" cap="flat" cmpd="sng" algn="ctr">
                  <a:solidFill>
                    <a:schemeClr val="tx1">
                      <a:lumMod val="50000"/>
                      <a:lumOff val="50000"/>
                    </a:schemeClr>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F7F7F"/>
                      </a:solidFill>
                      <a:effectLst/>
                      <a:uLnTx/>
                      <a:uFillTx/>
                      <a:latin typeface="Arial"/>
                      <a:ea typeface="+mn-ea"/>
                      <a:cs typeface="+mn-cs"/>
                    </a:rPr>
                    <a:t>Class 2</a:t>
                  </a:r>
                </a:p>
              </p:txBody>
            </p:sp>
          </p:grpSp>
          <p:grpSp>
            <p:nvGrpSpPr>
              <p:cNvPr id="80" name="Group 79"/>
              <p:cNvGrpSpPr/>
              <p:nvPr/>
            </p:nvGrpSpPr>
            <p:grpSpPr>
              <a:xfrm>
                <a:off x="4072460" y="1140143"/>
                <a:ext cx="2223362" cy="936881"/>
                <a:chOff x="4072460" y="1140143"/>
                <a:chExt cx="2223362" cy="936881"/>
              </a:xfrm>
            </p:grpSpPr>
            <p:sp>
              <p:nvSpPr>
                <p:cNvPr id="87" name="Oval 86"/>
                <p:cNvSpPr/>
                <p:nvPr/>
              </p:nvSpPr>
              <p:spPr>
                <a:xfrm>
                  <a:off x="4831919" y="1140143"/>
                  <a:ext cx="704443" cy="702261"/>
                </a:xfrm>
                <a:prstGeom prst="ellipse">
                  <a:avLst/>
                </a:prstGeom>
                <a:noFill/>
                <a:ln w="28575" cap="flat" cmpd="sng" algn="ctr">
                  <a:solidFill>
                    <a:schemeClr val="tx1">
                      <a:lumMod val="50000"/>
                      <a:lumOff val="50000"/>
                    </a:schemeClr>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7F7F7F"/>
                      </a:solidFill>
                      <a:effectLst/>
                      <a:uLnTx/>
                      <a:uFillTx/>
                      <a:latin typeface="Arial"/>
                      <a:ea typeface="+mn-ea"/>
                      <a:cs typeface="+mn-cs"/>
                    </a:rPr>
                    <a:t>Class 1</a:t>
                  </a:r>
                </a:p>
              </p:txBody>
            </p:sp>
            <p:cxnSp>
              <p:nvCxnSpPr>
                <p:cNvPr id="88" name="Elbow Connector 87"/>
                <p:cNvCxnSpPr>
                  <a:stCxn id="87" idx="4"/>
                  <a:endCxn id="90" idx="0"/>
                </p:cNvCxnSpPr>
                <p:nvPr/>
              </p:nvCxnSpPr>
              <p:spPr>
                <a:xfrm rot="5400000">
                  <a:off x="4510990" y="1403873"/>
                  <a:ext cx="234621" cy="1111682"/>
                </a:xfrm>
                <a:prstGeom prst="bentConnector3">
                  <a:avLst>
                    <a:gd name="adj1" fmla="val 50000"/>
                  </a:avLst>
                </a:prstGeom>
                <a:noFill/>
                <a:ln w="12700" cap="flat" cmpd="sng" algn="ctr">
                  <a:solidFill>
                    <a:srgbClr val="555558"/>
                  </a:solidFill>
                  <a:prstDash val="solid"/>
                </a:ln>
                <a:effectLst/>
              </p:spPr>
            </p:cxnSp>
            <p:cxnSp>
              <p:nvCxnSpPr>
                <p:cNvPr id="89" name="Elbow Connector 88"/>
                <p:cNvCxnSpPr>
                  <a:stCxn id="87" idx="4"/>
                  <a:endCxn id="91" idx="0"/>
                </p:cNvCxnSpPr>
                <p:nvPr/>
              </p:nvCxnSpPr>
              <p:spPr>
                <a:xfrm rot="16200000" flipH="1">
                  <a:off x="5622671" y="1403873"/>
                  <a:ext cx="234621" cy="1111681"/>
                </a:xfrm>
                <a:prstGeom prst="bentConnector3">
                  <a:avLst>
                    <a:gd name="adj1" fmla="val 50000"/>
                  </a:avLst>
                </a:prstGeom>
                <a:noFill/>
                <a:ln w="12700" cap="flat" cmpd="sng" algn="ctr">
                  <a:solidFill>
                    <a:srgbClr val="555558"/>
                  </a:solidFill>
                  <a:prstDash val="solid"/>
                </a:ln>
                <a:effectLst/>
              </p:spPr>
            </p:cxnSp>
          </p:grpSp>
          <p:grpSp>
            <p:nvGrpSpPr>
              <p:cNvPr id="81" name="Group 80"/>
              <p:cNvGrpSpPr/>
              <p:nvPr/>
            </p:nvGrpSpPr>
            <p:grpSpPr>
              <a:xfrm>
                <a:off x="3720237" y="2993118"/>
                <a:ext cx="2927806" cy="702261"/>
                <a:chOff x="3720237" y="2038350"/>
                <a:chExt cx="2927806" cy="702261"/>
              </a:xfrm>
            </p:grpSpPr>
            <p:sp>
              <p:nvSpPr>
                <p:cNvPr id="85" name="Oval 84"/>
                <p:cNvSpPr/>
                <p:nvPr/>
              </p:nvSpPr>
              <p:spPr>
                <a:xfrm>
                  <a:off x="3720237" y="2038350"/>
                  <a:ext cx="704443" cy="702261"/>
                </a:xfrm>
                <a:prstGeom prst="ellipse">
                  <a:avLst/>
                </a:prstGeom>
                <a:noFill/>
                <a:ln w="28575" cap="flat" cmpd="sng" algn="ctr">
                  <a:solidFill>
                    <a:srgbClr val="014093"/>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14093"/>
                      </a:solidFill>
                      <a:effectLst/>
                      <a:uLnTx/>
                      <a:uFillTx/>
                      <a:latin typeface="Arial"/>
                      <a:ea typeface="+mn-ea"/>
                      <a:cs typeface="+mn-cs"/>
                    </a:rPr>
                    <a:t>Class 3A</a:t>
                  </a:r>
                </a:p>
              </p:txBody>
            </p:sp>
            <p:sp>
              <p:nvSpPr>
                <p:cNvPr id="86" name="Oval 85"/>
                <p:cNvSpPr/>
                <p:nvPr/>
              </p:nvSpPr>
              <p:spPr>
                <a:xfrm>
                  <a:off x="5943600" y="2038350"/>
                  <a:ext cx="704443" cy="702261"/>
                </a:xfrm>
                <a:prstGeom prst="ellipse">
                  <a:avLst/>
                </a:prstGeom>
                <a:noFill/>
                <a:ln w="28575" cap="flat" cmpd="sng" algn="ctr">
                  <a:solidFill>
                    <a:srgbClr val="FF6600"/>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FF6600"/>
                      </a:solidFill>
                      <a:latin typeface="Arial"/>
                    </a:rPr>
                    <a:t>Class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FF6600"/>
                      </a:solidFill>
                      <a:latin typeface="Arial"/>
                    </a:rPr>
                    <a:t>3B</a:t>
                  </a:r>
                  <a:endParaRPr kumimoji="0" lang="en-US" sz="1200" b="0" i="0" u="none" strike="noStrike" kern="0" cap="none" spc="0" normalizeH="0" baseline="0" noProof="0" dirty="0">
                    <a:ln>
                      <a:noFill/>
                    </a:ln>
                    <a:solidFill>
                      <a:srgbClr val="FF6600"/>
                    </a:solidFill>
                    <a:effectLst/>
                    <a:uLnTx/>
                    <a:uFillTx/>
                    <a:latin typeface="Arial"/>
                  </a:endParaRPr>
                </a:p>
              </p:txBody>
            </p:sp>
          </p:grpSp>
          <p:grpSp>
            <p:nvGrpSpPr>
              <p:cNvPr id="82" name="Group 81"/>
              <p:cNvGrpSpPr/>
              <p:nvPr/>
            </p:nvGrpSpPr>
            <p:grpSpPr>
              <a:xfrm>
                <a:off x="4072459" y="2779286"/>
                <a:ext cx="2223363" cy="213832"/>
                <a:chOff x="4072459" y="2779286"/>
                <a:chExt cx="2223363" cy="213832"/>
              </a:xfrm>
            </p:grpSpPr>
            <p:cxnSp>
              <p:nvCxnSpPr>
                <p:cNvPr id="83" name="Straight Connector 82"/>
                <p:cNvCxnSpPr>
                  <a:stCxn id="90" idx="4"/>
                  <a:endCxn id="85" idx="0"/>
                </p:cNvCxnSpPr>
                <p:nvPr/>
              </p:nvCxnSpPr>
              <p:spPr>
                <a:xfrm>
                  <a:off x="4072459" y="2779286"/>
                  <a:ext cx="0" cy="213832"/>
                </a:xfrm>
                <a:prstGeom prst="line">
                  <a:avLst/>
                </a:prstGeom>
                <a:noFill/>
                <a:ln w="12700" cap="flat" cmpd="sng" algn="ctr">
                  <a:solidFill>
                    <a:srgbClr val="555558"/>
                  </a:solidFill>
                  <a:prstDash val="solid"/>
                </a:ln>
                <a:effectLst/>
              </p:spPr>
            </p:cxnSp>
            <p:cxnSp>
              <p:nvCxnSpPr>
                <p:cNvPr id="84" name="Straight Connector 83"/>
                <p:cNvCxnSpPr>
                  <a:stCxn id="91" idx="4"/>
                  <a:endCxn id="86" idx="0"/>
                </p:cNvCxnSpPr>
                <p:nvPr/>
              </p:nvCxnSpPr>
              <p:spPr>
                <a:xfrm>
                  <a:off x="6295822" y="2779286"/>
                  <a:ext cx="0" cy="213832"/>
                </a:xfrm>
                <a:prstGeom prst="line">
                  <a:avLst/>
                </a:prstGeom>
                <a:noFill/>
                <a:ln w="12700" cap="flat" cmpd="sng" algn="ctr">
                  <a:solidFill>
                    <a:srgbClr val="555558"/>
                  </a:solidFill>
                  <a:prstDash val="solid"/>
                </a:ln>
                <a:effectLst/>
              </p:spPr>
            </p:cxnSp>
          </p:grpSp>
        </p:grpSp>
        <p:grpSp>
          <p:nvGrpSpPr>
            <p:cNvPr id="71" name="Group 70"/>
            <p:cNvGrpSpPr/>
            <p:nvPr/>
          </p:nvGrpSpPr>
          <p:grpSpPr>
            <a:xfrm>
              <a:off x="3720237" y="3344249"/>
              <a:ext cx="4482286" cy="1267224"/>
              <a:chOff x="3720237" y="3344249"/>
              <a:chExt cx="4482286" cy="1267224"/>
            </a:xfrm>
          </p:grpSpPr>
          <p:grpSp>
            <p:nvGrpSpPr>
              <p:cNvPr id="72" name="Group 71"/>
              <p:cNvGrpSpPr/>
              <p:nvPr/>
            </p:nvGrpSpPr>
            <p:grpSpPr>
              <a:xfrm>
                <a:off x="3720237" y="3909212"/>
                <a:ext cx="4482286" cy="702261"/>
                <a:chOff x="3720237" y="2038350"/>
                <a:chExt cx="4482286" cy="702261"/>
              </a:xfrm>
            </p:grpSpPr>
            <p:sp>
              <p:nvSpPr>
                <p:cNvPr id="76" name="Oval 75"/>
                <p:cNvSpPr/>
                <p:nvPr/>
              </p:nvSpPr>
              <p:spPr>
                <a:xfrm>
                  <a:off x="3720237" y="2038350"/>
                  <a:ext cx="704443" cy="702261"/>
                </a:xfrm>
                <a:prstGeom prst="ellipse">
                  <a:avLst/>
                </a:prstGeom>
                <a:noFill/>
                <a:ln w="28575" cap="flat" cmpd="sng" algn="ctr">
                  <a:solidFill>
                    <a:srgbClr val="014093"/>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14093"/>
                      </a:solidFill>
                      <a:effectLst/>
                      <a:uLnTx/>
                      <a:uFillTx/>
                      <a:latin typeface="Arial"/>
                      <a:ea typeface="+mn-ea"/>
                      <a:cs typeface="+mn-cs"/>
                    </a:rPr>
                    <a:t>Class</a:t>
                  </a:r>
                  <a:r>
                    <a:rPr kumimoji="0" lang="en-US" sz="1200" b="0" i="0" u="none" strike="noStrike" kern="0" cap="none" spc="0" normalizeH="0" noProof="0" dirty="0">
                      <a:ln>
                        <a:noFill/>
                      </a:ln>
                      <a:solidFill>
                        <a:srgbClr val="014093"/>
                      </a:solidFill>
                      <a:effectLst/>
                      <a:uLnTx/>
                      <a:uFillTx/>
                      <a:latin typeface="Arial"/>
                      <a:ea typeface="+mn-ea"/>
                      <a:cs typeface="+mn-cs"/>
                    </a:rPr>
                    <a:t> 4A</a:t>
                  </a:r>
                  <a:endParaRPr kumimoji="0" lang="en-US" sz="1200" b="0" i="0" u="none" strike="noStrike" kern="0" cap="none" spc="0" normalizeH="0" baseline="0" noProof="0" dirty="0">
                    <a:ln>
                      <a:noFill/>
                    </a:ln>
                    <a:solidFill>
                      <a:srgbClr val="014093"/>
                    </a:solidFill>
                    <a:effectLst/>
                    <a:uLnTx/>
                    <a:uFillTx/>
                    <a:latin typeface="Arial"/>
                    <a:ea typeface="+mn-ea"/>
                    <a:cs typeface="+mn-cs"/>
                  </a:endParaRPr>
                </a:p>
              </p:txBody>
            </p:sp>
            <p:sp>
              <p:nvSpPr>
                <p:cNvPr id="77" name="Oval 76"/>
                <p:cNvSpPr/>
                <p:nvPr/>
              </p:nvSpPr>
              <p:spPr>
                <a:xfrm>
                  <a:off x="5943600" y="2038350"/>
                  <a:ext cx="704443" cy="702261"/>
                </a:xfrm>
                <a:prstGeom prst="ellipse">
                  <a:avLst/>
                </a:prstGeom>
                <a:noFill/>
                <a:ln w="28575" cap="flat" cmpd="sng" algn="ctr">
                  <a:solidFill>
                    <a:srgbClr val="FF6600"/>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4" b="0" i="0" u="none" strike="noStrike" kern="0" cap="none" spc="-90" normalizeH="0" baseline="0" noProof="0" dirty="0">
                      <a:ln>
                        <a:noFill/>
                      </a:ln>
                      <a:solidFill>
                        <a:srgbClr val="FF6600"/>
                      </a:solidFill>
                      <a:effectLst/>
                      <a:uLnTx/>
                      <a:uFillTx/>
                      <a:latin typeface="Arial"/>
                      <a:ea typeface="+mn-ea"/>
                      <a:cs typeface="+mn-cs"/>
                    </a:rPr>
                    <a:t>Class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4" b="0" i="0" u="none" strike="noStrike" kern="0" cap="none" spc="-90" normalizeH="0" baseline="0" noProof="0" dirty="0">
                      <a:ln>
                        <a:noFill/>
                      </a:ln>
                      <a:solidFill>
                        <a:srgbClr val="FF6600"/>
                      </a:solidFill>
                      <a:effectLst/>
                      <a:uLnTx/>
                      <a:uFillTx/>
                      <a:latin typeface="Arial"/>
                      <a:ea typeface="+mn-ea"/>
                      <a:cs typeface="+mn-cs"/>
                    </a:rPr>
                    <a:t>4B</a:t>
                  </a:r>
                </a:p>
              </p:txBody>
            </p:sp>
            <p:sp>
              <p:nvSpPr>
                <p:cNvPr id="78" name="Oval 77"/>
                <p:cNvSpPr/>
                <p:nvPr/>
              </p:nvSpPr>
              <p:spPr>
                <a:xfrm>
                  <a:off x="7498080" y="2038350"/>
                  <a:ext cx="704443" cy="702261"/>
                </a:xfrm>
                <a:prstGeom prst="ellipse">
                  <a:avLst/>
                </a:prstGeom>
                <a:noFill/>
                <a:ln w="28575" cap="flat" cmpd="sng" algn="ctr">
                  <a:solidFill>
                    <a:srgbClr val="800000"/>
                  </a:solidFill>
                  <a:prstDash val="solid"/>
                  <a:headEnd type="none" w="med" len="med"/>
                  <a:tailEnd type="none" w="med" len="med"/>
                </a:ln>
                <a:effectLst/>
              </p:spPr>
              <p:txBody>
                <a:bodyPr lIns="0" tIns="0" rIns="0" bIns="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800000"/>
                      </a:solidFill>
                      <a:effectLst/>
                      <a:uLnTx/>
                      <a:uFillTx/>
                      <a:latin typeface="Arial"/>
                      <a:ea typeface="+mn-ea"/>
                      <a:cs typeface="+mn-cs"/>
                    </a:rPr>
                    <a:t>Class 4C</a:t>
                  </a:r>
                </a:p>
              </p:txBody>
            </p:sp>
          </p:grpSp>
          <p:cxnSp>
            <p:nvCxnSpPr>
              <p:cNvPr id="73" name="Straight Connector 72"/>
              <p:cNvCxnSpPr>
                <a:stCxn id="85" idx="4"/>
                <a:endCxn id="76" idx="0"/>
              </p:cNvCxnSpPr>
              <p:nvPr/>
            </p:nvCxnSpPr>
            <p:spPr>
              <a:xfrm>
                <a:off x="4072459" y="3695379"/>
                <a:ext cx="0" cy="213833"/>
              </a:xfrm>
              <a:prstGeom prst="line">
                <a:avLst/>
              </a:prstGeom>
              <a:noFill/>
              <a:ln w="12700" cap="flat" cmpd="sng" algn="ctr">
                <a:solidFill>
                  <a:srgbClr val="555558"/>
                </a:solidFill>
                <a:prstDash val="solid"/>
              </a:ln>
              <a:effectLst/>
            </p:spPr>
          </p:cxnSp>
          <p:cxnSp>
            <p:nvCxnSpPr>
              <p:cNvPr id="74" name="Straight Connector 73"/>
              <p:cNvCxnSpPr>
                <a:stCxn id="86" idx="4"/>
                <a:endCxn id="77" idx="0"/>
              </p:cNvCxnSpPr>
              <p:nvPr/>
            </p:nvCxnSpPr>
            <p:spPr>
              <a:xfrm>
                <a:off x="6295822" y="3695379"/>
                <a:ext cx="0" cy="213833"/>
              </a:xfrm>
              <a:prstGeom prst="line">
                <a:avLst/>
              </a:prstGeom>
              <a:noFill/>
              <a:ln w="12700" cap="flat" cmpd="sng" algn="ctr">
                <a:solidFill>
                  <a:srgbClr val="555558"/>
                </a:solidFill>
                <a:prstDash val="solid"/>
              </a:ln>
              <a:effectLst/>
            </p:spPr>
          </p:cxnSp>
          <p:cxnSp>
            <p:nvCxnSpPr>
              <p:cNvPr id="75" name="Elbow Connector 74"/>
              <p:cNvCxnSpPr>
                <a:stCxn id="86" idx="6"/>
                <a:endCxn id="78" idx="0"/>
              </p:cNvCxnSpPr>
              <p:nvPr/>
            </p:nvCxnSpPr>
            <p:spPr>
              <a:xfrm>
                <a:off x="6648043" y="3344249"/>
                <a:ext cx="1202259" cy="564963"/>
              </a:xfrm>
              <a:prstGeom prst="bentConnector2">
                <a:avLst/>
              </a:prstGeom>
              <a:noFill/>
              <a:ln w="12700" cap="flat" cmpd="sng" algn="ctr">
                <a:solidFill>
                  <a:srgbClr val="555558"/>
                </a:solidFill>
                <a:prstDash val="solid"/>
              </a:ln>
              <a:effectLst/>
            </p:spPr>
          </p:cxnSp>
        </p:grpSp>
      </p:grpSp>
      <p:sp>
        <p:nvSpPr>
          <p:cNvPr id="92" name="Rectangle 91"/>
          <p:cNvSpPr/>
          <p:nvPr/>
        </p:nvSpPr>
        <p:spPr>
          <a:xfrm>
            <a:off x="-1" y="5921580"/>
            <a:ext cx="11748767" cy="461665"/>
          </a:xfrm>
          <a:prstGeom prst="rect">
            <a:avLst/>
          </a:prstGeom>
          <a:solidFill>
            <a:schemeClr val="bg1"/>
          </a:solidFill>
        </p:spPr>
        <p:txBody>
          <a:bodyPr wrap="square">
            <a:spAutoFit/>
          </a:bodyPr>
          <a:lstStyle/>
          <a:p>
            <a:pPr lvl="1" algn="ctr"/>
            <a:r>
              <a:rPr lang="en-US" sz="2400" i="1" dirty="0"/>
              <a:t>Logical segmentation is the foundation of intent</a:t>
            </a:r>
          </a:p>
        </p:txBody>
      </p:sp>
      <p:sp>
        <p:nvSpPr>
          <p:cNvPr id="3" name="Slide Number Placeholder 2"/>
          <p:cNvSpPr>
            <a:spLocks noGrp="1"/>
          </p:cNvSpPr>
          <p:nvPr>
            <p:ph type="sldNum" sz="quarter" idx="4"/>
          </p:nvPr>
        </p:nvSpPr>
        <p:spPr>
          <a:xfrm>
            <a:off x="11218459" y="6477001"/>
            <a:ext cx="482221" cy="380999"/>
          </a:xfrm>
        </p:spPr>
        <p:txBody>
          <a:bodyPr/>
          <a:lstStyle/>
          <a:p>
            <a:pPr>
              <a:defRPr/>
            </a:pPr>
            <a:fld id="{D68E8870-17DE-45C4-A8DD-7644B2422933}" type="slidenum">
              <a:rPr lang="en-US" smtClean="0">
                <a:solidFill>
                  <a:srgbClr val="000000"/>
                </a:solidFill>
              </a:rPr>
              <a:pPr>
                <a:defRPr/>
              </a:pPr>
              <a:t>48</a:t>
            </a:fld>
            <a:endParaRPr lang="en-US" dirty="0">
              <a:solidFill>
                <a:srgbClr val="000000"/>
              </a:solidFill>
            </a:endParaRPr>
          </a:p>
        </p:txBody>
      </p:sp>
    </p:spTree>
    <p:extLst>
      <p:ext uri="{BB962C8B-B14F-4D97-AF65-F5344CB8AC3E}">
        <p14:creationId xmlns:p14="http://schemas.microsoft.com/office/powerpoint/2010/main" val="27393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500"/>
                                        <p:tgtEl>
                                          <p:spTgt spid="6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down)">
                                      <p:cBhvr>
                                        <p:cTn id="1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85635" y="1784584"/>
            <a:ext cx="9144000" cy="3985383"/>
            <a:chOff x="1285635" y="1981848"/>
            <a:chExt cx="9144000" cy="3640137"/>
          </a:xfrm>
        </p:grpSpPr>
        <p:sp>
          <p:nvSpPr>
            <p:cNvPr id="94" name="Rectangle 93"/>
            <p:cNvSpPr/>
            <p:nvPr/>
          </p:nvSpPr>
          <p:spPr>
            <a:xfrm>
              <a:off x="1285635" y="1981848"/>
              <a:ext cx="9144000" cy="3640137"/>
            </a:xfrm>
            <a:prstGeom prst="rect">
              <a:avLst/>
            </a:prstGeom>
            <a:solidFill>
              <a:srgbClr val="FFFFFF">
                <a:lumMod val="9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TextBox 20"/>
            <p:cNvSpPr txBox="1"/>
            <p:nvPr/>
          </p:nvSpPr>
          <p:spPr>
            <a:xfrm>
              <a:off x="3366277" y="2002636"/>
              <a:ext cx="4993942" cy="338554"/>
            </a:xfrm>
            <a:prstGeom prst="rect">
              <a:avLst/>
            </a:prstGeom>
            <a:noFill/>
          </p:spPr>
          <p:txBody>
            <a:bodyPr wrap="square" rtlCol="0">
              <a:spAutoFit/>
            </a:bodyPr>
            <a:lstStyle/>
            <a:p>
              <a:pPr algn="ctr"/>
              <a:r>
                <a:rPr lang="en-US" sz="1600" dirty="0">
                  <a:solidFill>
                    <a:schemeClr val="tx1">
                      <a:lumMod val="50000"/>
                      <a:lumOff val="50000"/>
                    </a:schemeClr>
                  </a:solidFill>
                </a:rPr>
                <a:t>Converged, Virtual Architecture</a:t>
              </a:r>
            </a:p>
          </p:txBody>
        </p:sp>
      </p:grpSp>
      <p:sp>
        <p:nvSpPr>
          <p:cNvPr id="2" name="Title 1"/>
          <p:cNvSpPr>
            <a:spLocks noGrp="1"/>
          </p:cNvSpPr>
          <p:nvPr>
            <p:ph type="title"/>
          </p:nvPr>
        </p:nvSpPr>
        <p:spPr/>
        <p:txBody>
          <a:bodyPr/>
          <a:lstStyle/>
          <a:p>
            <a:r>
              <a:rPr lang="en-US" dirty="0"/>
              <a:t>An Example – Scene 2</a:t>
            </a:r>
          </a:p>
        </p:txBody>
      </p:sp>
      <p:sp>
        <p:nvSpPr>
          <p:cNvPr id="83" name="TextBox 82"/>
          <p:cNvSpPr txBox="1"/>
          <p:nvPr/>
        </p:nvSpPr>
        <p:spPr>
          <a:xfrm>
            <a:off x="2116578" y="1254392"/>
            <a:ext cx="7541363" cy="523220"/>
          </a:xfrm>
          <a:prstGeom prst="rect">
            <a:avLst/>
          </a:prstGeom>
          <a:noFill/>
        </p:spPr>
        <p:txBody>
          <a:bodyPr wrap="square" rtlCol="0">
            <a:spAutoFit/>
          </a:bodyPr>
          <a:lstStyle/>
          <a:p>
            <a:pPr algn="ctr"/>
            <a:r>
              <a:rPr lang="en-US" sz="2800" dirty="0"/>
              <a:t>Logical Segmentation defines Intent</a:t>
            </a:r>
          </a:p>
        </p:txBody>
      </p:sp>
      <p:sp>
        <p:nvSpPr>
          <p:cNvPr id="84" name="Rectangle 83"/>
          <p:cNvSpPr/>
          <p:nvPr/>
        </p:nvSpPr>
        <p:spPr>
          <a:xfrm>
            <a:off x="-1" y="5921580"/>
            <a:ext cx="11748767" cy="461665"/>
          </a:xfrm>
          <a:prstGeom prst="rect">
            <a:avLst/>
          </a:prstGeom>
          <a:solidFill>
            <a:schemeClr val="bg1"/>
          </a:solidFill>
        </p:spPr>
        <p:txBody>
          <a:bodyPr wrap="square">
            <a:spAutoFit/>
          </a:bodyPr>
          <a:lstStyle/>
          <a:p>
            <a:pPr lvl="1" algn="ctr"/>
            <a:r>
              <a:rPr lang="en-US" sz="2400" i="1" dirty="0"/>
              <a:t>A trusted module deployed within the workload conveys intent</a:t>
            </a:r>
          </a:p>
        </p:txBody>
      </p:sp>
      <p:grpSp>
        <p:nvGrpSpPr>
          <p:cNvPr id="4" name="Group 3"/>
          <p:cNvGrpSpPr/>
          <p:nvPr/>
        </p:nvGrpSpPr>
        <p:grpSpPr>
          <a:xfrm>
            <a:off x="1733908" y="2719845"/>
            <a:ext cx="1299832" cy="2382170"/>
            <a:chOff x="1733908" y="3003412"/>
            <a:chExt cx="1299832" cy="2382170"/>
          </a:xfrm>
        </p:grpSpPr>
        <p:sp>
          <p:nvSpPr>
            <p:cNvPr id="44" name="Rectangle 43"/>
            <p:cNvSpPr/>
            <p:nvPr/>
          </p:nvSpPr>
          <p:spPr>
            <a:xfrm>
              <a:off x="1733908" y="3003412"/>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User</a:t>
              </a:r>
            </a:p>
          </p:txBody>
        </p:sp>
        <p:sp>
          <p:nvSpPr>
            <p:cNvPr id="45" name="Rectangle 44"/>
            <p:cNvSpPr/>
            <p:nvPr/>
          </p:nvSpPr>
          <p:spPr>
            <a:xfrm>
              <a:off x="1733908" y="3651112"/>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User</a:t>
              </a:r>
            </a:p>
          </p:txBody>
        </p:sp>
        <p:sp>
          <p:nvSpPr>
            <p:cNvPr id="46" name="Rectangle 45"/>
            <p:cNvSpPr/>
            <p:nvPr/>
          </p:nvSpPr>
          <p:spPr>
            <a:xfrm>
              <a:off x="1733908" y="4298812"/>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User</a:t>
              </a:r>
            </a:p>
          </p:txBody>
        </p:sp>
        <p:sp>
          <p:nvSpPr>
            <p:cNvPr id="85" name="Rectangle 84"/>
            <p:cNvSpPr/>
            <p:nvPr/>
          </p:nvSpPr>
          <p:spPr>
            <a:xfrm>
              <a:off x="1738340" y="4918857"/>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User</a:t>
              </a:r>
            </a:p>
          </p:txBody>
        </p:sp>
      </p:grpSp>
      <p:grpSp>
        <p:nvGrpSpPr>
          <p:cNvPr id="17" name="Group 16"/>
          <p:cNvGrpSpPr/>
          <p:nvPr/>
        </p:nvGrpSpPr>
        <p:grpSpPr>
          <a:xfrm>
            <a:off x="3029308" y="2965907"/>
            <a:ext cx="625954" cy="1902746"/>
            <a:chOff x="3029308" y="2965907"/>
            <a:chExt cx="625954" cy="1902746"/>
          </a:xfrm>
        </p:grpSpPr>
        <p:grpSp>
          <p:nvGrpSpPr>
            <p:cNvPr id="69" name="Group 68"/>
            <p:cNvGrpSpPr/>
            <p:nvPr/>
          </p:nvGrpSpPr>
          <p:grpSpPr>
            <a:xfrm>
              <a:off x="3029308" y="2965907"/>
              <a:ext cx="606093" cy="1282701"/>
              <a:chOff x="1714500" y="2455850"/>
              <a:chExt cx="409575" cy="1282701"/>
            </a:xfrm>
          </p:grpSpPr>
          <p:cxnSp>
            <p:nvCxnSpPr>
              <p:cNvPr id="70" name="Elbow Connector 69"/>
              <p:cNvCxnSpPr/>
              <p:nvPr/>
            </p:nvCxnSpPr>
            <p:spPr>
              <a:xfrm>
                <a:off x="1716405" y="3090851"/>
                <a:ext cx="12700" cy="647700"/>
              </a:xfrm>
              <a:prstGeom prst="bentConnector3">
                <a:avLst>
                  <a:gd name="adj1" fmla="val 1800000"/>
                </a:avLst>
              </a:prstGeom>
              <a:noFill/>
              <a:ln w="12700" cap="flat" cmpd="sng" algn="ctr">
                <a:solidFill>
                  <a:srgbClr val="555558"/>
                </a:solidFill>
                <a:prstDash val="solid"/>
              </a:ln>
              <a:effectLst/>
            </p:spPr>
          </p:cxnSp>
          <p:cxnSp>
            <p:nvCxnSpPr>
              <p:cNvPr id="71" name="Straight Connector 70"/>
              <p:cNvCxnSpPr/>
              <p:nvPr/>
            </p:nvCxnSpPr>
            <p:spPr>
              <a:xfrm flipV="1">
                <a:off x="1933575" y="3414701"/>
                <a:ext cx="190500" cy="0"/>
              </a:xfrm>
              <a:prstGeom prst="line">
                <a:avLst/>
              </a:prstGeom>
              <a:noFill/>
              <a:ln w="12700" cap="flat" cmpd="sng" algn="ctr">
                <a:solidFill>
                  <a:srgbClr val="555558"/>
                </a:solidFill>
                <a:prstDash val="solid"/>
              </a:ln>
              <a:effectLst/>
            </p:spPr>
          </p:cxnSp>
          <p:cxnSp>
            <p:nvCxnSpPr>
              <p:cNvPr id="72" name="Elbow Connector 71"/>
              <p:cNvCxnSpPr/>
              <p:nvPr/>
            </p:nvCxnSpPr>
            <p:spPr>
              <a:xfrm>
                <a:off x="1714500" y="2455850"/>
                <a:ext cx="409575" cy="233363"/>
              </a:xfrm>
              <a:prstGeom prst="bentConnector3">
                <a:avLst>
                  <a:gd name="adj1" fmla="val 50000"/>
                </a:avLst>
              </a:prstGeom>
              <a:noFill/>
              <a:ln w="12700" cap="flat" cmpd="sng" algn="ctr">
                <a:solidFill>
                  <a:srgbClr val="555558"/>
                </a:solidFill>
                <a:prstDash val="solid"/>
              </a:ln>
              <a:effectLst/>
            </p:spPr>
          </p:cxnSp>
        </p:grpSp>
        <p:cxnSp>
          <p:nvCxnSpPr>
            <p:cNvPr id="86" name="Elbow Connector 85"/>
            <p:cNvCxnSpPr>
              <a:stCxn id="85" idx="3"/>
              <a:endCxn id="87" idx="1"/>
            </p:cNvCxnSpPr>
            <p:nvPr/>
          </p:nvCxnSpPr>
          <p:spPr>
            <a:xfrm flipV="1">
              <a:off x="3033740" y="4572853"/>
              <a:ext cx="621522" cy="295800"/>
            </a:xfrm>
            <a:prstGeom prst="bentConnector3">
              <a:avLst>
                <a:gd name="adj1" fmla="val 50000"/>
              </a:avLst>
            </a:prstGeom>
            <a:noFill/>
            <a:ln w="12700" cap="flat" cmpd="sng" algn="ctr">
              <a:solidFill>
                <a:srgbClr val="555558"/>
              </a:solidFill>
              <a:prstDash val="solid"/>
            </a:ln>
            <a:effectLst/>
          </p:spPr>
        </p:cxnSp>
      </p:grpSp>
      <p:grpSp>
        <p:nvGrpSpPr>
          <p:cNvPr id="5" name="Group 4"/>
          <p:cNvGrpSpPr/>
          <p:nvPr/>
        </p:nvGrpSpPr>
        <p:grpSpPr>
          <a:xfrm>
            <a:off x="3638500" y="2953207"/>
            <a:ext cx="1312162" cy="1853008"/>
            <a:chOff x="3638500" y="3236774"/>
            <a:chExt cx="1312162" cy="1853008"/>
          </a:xfrm>
        </p:grpSpPr>
        <p:sp>
          <p:nvSpPr>
            <p:cNvPr id="48" name="Rectangle 47"/>
            <p:cNvSpPr/>
            <p:nvPr/>
          </p:nvSpPr>
          <p:spPr>
            <a:xfrm>
              <a:off x="3638500" y="3236774"/>
              <a:ext cx="1295400" cy="466725"/>
            </a:xfrm>
            <a:prstGeom prst="rect">
              <a:avLst/>
            </a:prstGeom>
            <a:noFill/>
            <a:ln w="25400" cap="flat" cmpd="sng" algn="ctr">
              <a:solidFill>
                <a:srgbClr val="049C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49CD4"/>
                  </a:solidFill>
                  <a:effectLst/>
                  <a:uLnTx/>
                  <a:uFillTx/>
                  <a:latin typeface="Arial"/>
                  <a:ea typeface="+mn-ea"/>
                  <a:cs typeface="+mn-cs"/>
                </a:rPr>
                <a:t>Roles</a:t>
              </a:r>
            </a:p>
          </p:txBody>
        </p:sp>
        <p:sp>
          <p:nvSpPr>
            <p:cNvPr id="49" name="Rectangle 48"/>
            <p:cNvSpPr/>
            <p:nvPr/>
          </p:nvSpPr>
          <p:spPr>
            <a:xfrm>
              <a:off x="3638500" y="3940511"/>
              <a:ext cx="1295400" cy="466725"/>
            </a:xfrm>
            <a:prstGeom prst="rect">
              <a:avLst/>
            </a:prstGeom>
            <a:noFill/>
            <a:ln w="25400" cap="flat" cmpd="sng" algn="ctr">
              <a:solidFill>
                <a:srgbClr val="049C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49CD4"/>
                  </a:solidFill>
                  <a:effectLst/>
                  <a:uLnTx/>
                  <a:uFillTx/>
                  <a:latin typeface="Arial"/>
                  <a:ea typeface="+mn-ea"/>
                  <a:cs typeface="+mn-cs"/>
                </a:rPr>
                <a:t>Roles</a:t>
              </a:r>
            </a:p>
          </p:txBody>
        </p:sp>
        <p:sp>
          <p:nvSpPr>
            <p:cNvPr id="87" name="Rectangle 86"/>
            <p:cNvSpPr/>
            <p:nvPr/>
          </p:nvSpPr>
          <p:spPr>
            <a:xfrm>
              <a:off x="3655262" y="4623057"/>
              <a:ext cx="1295400" cy="466725"/>
            </a:xfrm>
            <a:prstGeom prst="rect">
              <a:avLst/>
            </a:prstGeom>
            <a:noFill/>
            <a:ln w="25400" cap="flat" cmpd="sng" algn="ctr">
              <a:solidFill>
                <a:srgbClr val="049CD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49CD4"/>
                  </a:solidFill>
                  <a:effectLst/>
                  <a:uLnTx/>
                  <a:uFillTx/>
                  <a:latin typeface="Arial"/>
                  <a:ea typeface="+mn-ea"/>
                  <a:cs typeface="+mn-cs"/>
                </a:rPr>
                <a:t>Roles</a:t>
              </a:r>
            </a:p>
          </p:txBody>
        </p:sp>
      </p:grpSp>
      <p:grpSp>
        <p:nvGrpSpPr>
          <p:cNvPr id="18" name="Group 17"/>
          <p:cNvGrpSpPr/>
          <p:nvPr/>
        </p:nvGrpSpPr>
        <p:grpSpPr>
          <a:xfrm>
            <a:off x="4286200" y="2519821"/>
            <a:ext cx="1061706" cy="2704500"/>
            <a:chOff x="4286200" y="2519821"/>
            <a:chExt cx="1061706" cy="2704500"/>
          </a:xfrm>
        </p:grpSpPr>
        <p:grpSp>
          <p:nvGrpSpPr>
            <p:cNvPr id="73" name="Group 72"/>
            <p:cNvGrpSpPr/>
            <p:nvPr/>
          </p:nvGrpSpPr>
          <p:grpSpPr>
            <a:xfrm>
              <a:off x="4286200" y="2519821"/>
              <a:ext cx="1057275" cy="1370486"/>
              <a:chOff x="2771775" y="2009764"/>
              <a:chExt cx="1057275" cy="1370486"/>
            </a:xfrm>
          </p:grpSpPr>
          <p:cxnSp>
            <p:nvCxnSpPr>
              <p:cNvPr id="74" name="Straight Connector 73"/>
              <p:cNvCxnSpPr>
                <a:stCxn id="49" idx="3"/>
                <a:endCxn id="53" idx="1"/>
              </p:cNvCxnSpPr>
              <p:nvPr/>
            </p:nvCxnSpPr>
            <p:spPr>
              <a:xfrm>
                <a:off x="3419475" y="3380250"/>
                <a:ext cx="409575" cy="0"/>
              </a:xfrm>
              <a:prstGeom prst="line">
                <a:avLst/>
              </a:prstGeom>
              <a:noFill/>
              <a:ln w="12700" cap="flat" cmpd="sng" algn="ctr">
                <a:solidFill>
                  <a:srgbClr val="555558"/>
                </a:solidFill>
                <a:prstDash val="solid"/>
              </a:ln>
              <a:effectLst/>
            </p:spPr>
          </p:cxnSp>
          <p:cxnSp>
            <p:nvCxnSpPr>
              <p:cNvPr id="75" name="Elbow Connector 74"/>
              <p:cNvCxnSpPr>
                <a:stCxn id="48" idx="0"/>
                <a:endCxn id="51" idx="1"/>
              </p:cNvCxnSpPr>
              <p:nvPr/>
            </p:nvCxnSpPr>
            <p:spPr>
              <a:xfrm rot="5400000" flipH="1" flipV="1">
                <a:off x="3083719" y="1697820"/>
                <a:ext cx="433387" cy="1057275"/>
              </a:xfrm>
              <a:prstGeom prst="bentConnector2">
                <a:avLst/>
              </a:prstGeom>
              <a:noFill/>
              <a:ln w="12700" cap="flat" cmpd="sng" algn="ctr">
                <a:solidFill>
                  <a:srgbClr val="555558"/>
                </a:solidFill>
                <a:prstDash val="solid"/>
              </a:ln>
              <a:effectLst/>
            </p:spPr>
          </p:cxnSp>
          <p:cxnSp>
            <p:nvCxnSpPr>
              <p:cNvPr id="76" name="Straight Connector 75"/>
              <p:cNvCxnSpPr/>
              <p:nvPr/>
            </p:nvCxnSpPr>
            <p:spPr>
              <a:xfrm>
                <a:off x="3419475" y="2677148"/>
                <a:ext cx="409575" cy="0"/>
              </a:xfrm>
              <a:prstGeom prst="line">
                <a:avLst/>
              </a:prstGeom>
              <a:noFill/>
              <a:ln w="12700" cap="flat" cmpd="sng" algn="ctr">
                <a:solidFill>
                  <a:srgbClr val="555558"/>
                </a:solidFill>
                <a:prstDash val="solid"/>
              </a:ln>
              <a:effectLst/>
            </p:spPr>
          </p:cxnSp>
        </p:grpSp>
        <p:cxnSp>
          <p:nvCxnSpPr>
            <p:cNvPr id="88" name="Elbow Connector 87"/>
            <p:cNvCxnSpPr>
              <a:stCxn id="87" idx="2"/>
              <a:endCxn id="89" idx="1"/>
            </p:cNvCxnSpPr>
            <p:nvPr/>
          </p:nvCxnSpPr>
          <p:spPr>
            <a:xfrm rot="16200000" flipH="1">
              <a:off x="4616381" y="4492796"/>
              <a:ext cx="418106" cy="1044944"/>
            </a:xfrm>
            <a:prstGeom prst="bentConnector2">
              <a:avLst/>
            </a:prstGeom>
            <a:noFill/>
            <a:ln w="12700" cap="flat" cmpd="sng" algn="ctr">
              <a:solidFill>
                <a:srgbClr val="555558"/>
              </a:solidFill>
              <a:prstDash val="solid"/>
            </a:ln>
            <a:effectLst/>
          </p:spPr>
        </p:cxnSp>
      </p:grpSp>
      <p:grpSp>
        <p:nvGrpSpPr>
          <p:cNvPr id="6" name="Group 5"/>
          <p:cNvGrpSpPr/>
          <p:nvPr/>
        </p:nvGrpSpPr>
        <p:grpSpPr>
          <a:xfrm>
            <a:off x="5343475" y="2286457"/>
            <a:ext cx="1299831" cy="3171226"/>
            <a:chOff x="5343475" y="2570024"/>
            <a:chExt cx="1299831" cy="3171226"/>
          </a:xfrm>
        </p:grpSpPr>
        <p:sp>
          <p:nvSpPr>
            <p:cNvPr id="51" name="Rectangle 50"/>
            <p:cNvSpPr/>
            <p:nvPr/>
          </p:nvSpPr>
          <p:spPr>
            <a:xfrm>
              <a:off x="5343475" y="2570024"/>
              <a:ext cx="1295400" cy="466725"/>
            </a:xfrm>
            <a:prstGeom prst="rect">
              <a:avLst/>
            </a:prstGeom>
            <a:noFill/>
            <a:ln w="25400" cap="flat" cmpd="sng" algn="ctr">
              <a:solidFill>
                <a:srgbClr val="55555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8"/>
                  </a:solidFill>
                  <a:effectLst/>
                  <a:uLnTx/>
                  <a:uFillTx/>
                  <a:latin typeface="Arial"/>
                  <a:ea typeface="+mn-ea"/>
                  <a:cs typeface="+mn-cs"/>
                </a:rPr>
                <a:t>Scope</a:t>
              </a:r>
            </a:p>
          </p:txBody>
        </p:sp>
        <p:sp>
          <p:nvSpPr>
            <p:cNvPr id="52" name="Rectangle 51"/>
            <p:cNvSpPr/>
            <p:nvPr/>
          </p:nvSpPr>
          <p:spPr>
            <a:xfrm>
              <a:off x="5343475" y="3236774"/>
              <a:ext cx="1295400" cy="466725"/>
            </a:xfrm>
            <a:prstGeom prst="rect">
              <a:avLst/>
            </a:prstGeom>
            <a:noFill/>
            <a:ln w="25400" cap="flat" cmpd="sng" algn="ctr">
              <a:solidFill>
                <a:srgbClr val="55555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8"/>
                  </a:solidFill>
                  <a:effectLst/>
                  <a:uLnTx/>
                  <a:uFillTx/>
                  <a:latin typeface="Arial"/>
                  <a:ea typeface="+mn-ea"/>
                  <a:cs typeface="+mn-cs"/>
                </a:rPr>
                <a:t>Scope</a:t>
              </a:r>
            </a:p>
          </p:txBody>
        </p:sp>
        <p:sp>
          <p:nvSpPr>
            <p:cNvPr id="53" name="Rectangle 52"/>
            <p:cNvSpPr/>
            <p:nvPr/>
          </p:nvSpPr>
          <p:spPr>
            <a:xfrm>
              <a:off x="5343475" y="3940511"/>
              <a:ext cx="1295400" cy="466725"/>
            </a:xfrm>
            <a:prstGeom prst="rect">
              <a:avLst/>
            </a:prstGeom>
            <a:noFill/>
            <a:ln w="25400" cap="flat" cmpd="sng" algn="ctr">
              <a:solidFill>
                <a:srgbClr val="55555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8"/>
                  </a:solidFill>
                  <a:effectLst/>
                  <a:uLnTx/>
                  <a:uFillTx/>
                  <a:latin typeface="Arial"/>
                  <a:ea typeface="+mn-ea"/>
                  <a:cs typeface="+mn-cs"/>
                </a:rPr>
                <a:t>Scope</a:t>
              </a:r>
            </a:p>
          </p:txBody>
        </p:sp>
        <p:sp>
          <p:nvSpPr>
            <p:cNvPr id="89" name="Rectangle 88"/>
            <p:cNvSpPr/>
            <p:nvPr/>
          </p:nvSpPr>
          <p:spPr>
            <a:xfrm>
              <a:off x="5347906" y="5274525"/>
              <a:ext cx="1295400" cy="466725"/>
            </a:xfrm>
            <a:prstGeom prst="rect">
              <a:avLst/>
            </a:prstGeom>
            <a:noFill/>
            <a:ln w="25400" cap="flat" cmpd="sng" algn="ctr">
              <a:solidFill>
                <a:srgbClr val="55555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55558"/>
                  </a:solidFill>
                  <a:effectLst/>
                  <a:uLnTx/>
                  <a:uFillTx/>
                  <a:latin typeface="Arial"/>
                  <a:ea typeface="+mn-ea"/>
                  <a:cs typeface="+mn-cs"/>
                </a:rPr>
                <a:t>Scope</a:t>
              </a:r>
            </a:p>
          </p:txBody>
        </p:sp>
      </p:grpSp>
      <p:grpSp>
        <p:nvGrpSpPr>
          <p:cNvPr id="7" name="Group 6"/>
          <p:cNvGrpSpPr/>
          <p:nvPr/>
        </p:nvGrpSpPr>
        <p:grpSpPr>
          <a:xfrm>
            <a:off x="7040552" y="2286457"/>
            <a:ext cx="1350924" cy="3171226"/>
            <a:chOff x="7040552" y="2570024"/>
            <a:chExt cx="1350924" cy="3171226"/>
          </a:xfrm>
        </p:grpSpPr>
        <p:sp>
          <p:nvSpPr>
            <p:cNvPr id="55" name="Rectangle 54"/>
            <p:cNvSpPr/>
            <p:nvPr/>
          </p:nvSpPr>
          <p:spPr>
            <a:xfrm>
              <a:off x="7048451" y="2570024"/>
              <a:ext cx="1343025" cy="466725"/>
            </a:xfrm>
            <a:prstGeom prst="rect">
              <a:avLst/>
            </a:prstGeom>
            <a:noFill/>
            <a:ln w="25400" cap="flat" cmpd="sng" algn="ctr">
              <a:solidFill>
                <a:srgbClr val="ABC3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BC333">
                      <a:lumMod val="75000"/>
                    </a:srgbClr>
                  </a:solidFill>
                  <a:effectLst/>
                  <a:uLnTx/>
                  <a:uFillTx/>
                  <a:latin typeface="Arial"/>
                  <a:ea typeface="+mn-ea"/>
                  <a:cs typeface="+mn-cs"/>
                </a:rPr>
                <a:t>Permitted Actions</a:t>
              </a:r>
            </a:p>
          </p:txBody>
        </p:sp>
        <p:sp>
          <p:nvSpPr>
            <p:cNvPr id="56" name="Rectangle 55"/>
            <p:cNvSpPr/>
            <p:nvPr/>
          </p:nvSpPr>
          <p:spPr>
            <a:xfrm>
              <a:off x="7048450" y="3236774"/>
              <a:ext cx="1343025" cy="466725"/>
            </a:xfrm>
            <a:prstGeom prst="rect">
              <a:avLst/>
            </a:prstGeom>
            <a:noFill/>
            <a:ln w="25400" cap="flat" cmpd="sng" algn="ctr">
              <a:solidFill>
                <a:srgbClr val="ABC3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BC333">
                      <a:lumMod val="75000"/>
                    </a:srgbClr>
                  </a:solidFill>
                  <a:effectLst/>
                  <a:uLnTx/>
                  <a:uFillTx/>
                  <a:latin typeface="Arial"/>
                  <a:ea typeface="+mn-ea"/>
                  <a:cs typeface="+mn-cs"/>
                </a:rPr>
                <a:t>Permitted Actions</a:t>
              </a:r>
            </a:p>
          </p:txBody>
        </p:sp>
        <p:sp>
          <p:nvSpPr>
            <p:cNvPr id="57" name="Rectangle 56"/>
            <p:cNvSpPr/>
            <p:nvPr/>
          </p:nvSpPr>
          <p:spPr>
            <a:xfrm>
              <a:off x="7048450" y="3903524"/>
              <a:ext cx="1343025" cy="466725"/>
            </a:xfrm>
            <a:prstGeom prst="rect">
              <a:avLst/>
            </a:prstGeom>
            <a:noFill/>
            <a:ln w="25400" cap="flat" cmpd="sng" algn="ctr">
              <a:solidFill>
                <a:srgbClr val="ABC3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BC333">
                      <a:lumMod val="75000"/>
                    </a:srgbClr>
                  </a:solidFill>
                  <a:effectLst/>
                  <a:uLnTx/>
                  <a:uFillTx/>
                  <a:latin typeface="Arial"/>
                  <a:ea typeface="+mn-ea"/>
                  <a:cs typeface="+mn-cs"/>
                </a:rPr>
                <a:t>Permitted Actions</a:t>
              </a:r>
            </a:p>
          </p:txBody>
        </p:sp>
        <p:sp>
          <p:nvSpPr>
            <p:cNvPr id="58" name="Rectangle 57"/>
            <p:cNvSpPr/>
            <p:nvPr/>
          </p:nvSpPr>
          <p:spPr>
            <a:xfrm>
              <a:off x="7048450" y="4603612"/>
              <a:ext cx="1343025" cy="466725"/>
            </a:xfrm>
            <a:prstGeom prst="rect">
              <a:avLst/>
            </a:prstGeom>
            <a:noFill/>
            <a:ln w="25400" cap="flat" cmpd="sng" algn="ctr">
              <a:solidFill>
                <a:srgbClr val="ABC3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BC333">
                      <a:lumMod val="75000"/>
                    </a:srgbClr>
                  </a:solidFill>
                  <a:effectLst/>
                  <a:uLnTx/>
                  <a:uFillTx/>
                  <a:latin typeface="Arial"/>
                  <a:ea typeface="+mn-ea"/>
                  <a:cs typeface="+mn-cs"/>
                </a:rPr>
                <a:t>Permitted Actions</a:t>
              </a:r>
            </a:p>
          </p:txBody>
        </p:sp>
        <p:sp>
          <p:nvSpPr>
            <p:cNvPr id="90" name="Rectangle 89"/>
            <p:cNvSpPr/>
            <p:nvPr/>
          </p:nvSpPr>
          <p:spPr>
            <a:xfrm>
              <a:off x="7040552" y="5274525"/>
              <a:ext cx="1343025" cy="466725"/>
            </a:xfrm>
            <a:prstGeom prst="rect">
              <a:avLst/>
            </a:prstGeom>
            <a:noFill/>
            <a:ln w="25400" cap="flat" cmpd="sng" algn="ctr">
              <a:solidFill>
                <a:srgbClr val="ABC3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ABC333">
                      <a:lumMod val="75000"/>
                    </a:srgbClr>
                  </a:solidFill>
                  <a:effectLst/>
                  <a:uLnTx/>
                  <a:uFillTx/>
                  <a:latin typeface="Arial"/>
                  <a:ea typeface="+mn-ea"/>
                  <a:cs typeface="+mn-cs"/>
                </a:rPr>
                <a:t>Permitted Actions</a:t>
              </a:r>
            </a:p>
          </p:txBody>
        </p:sp>
      </p:grpSp>
      <p:grpSp>
        <p:nvGrpSpPr>
          <p:cNvPr id="8" name="Group 7"/>
          <p:cNvGrpSpPr/>
          <p:nvPr/>
        </p:nvGrpSpPr>
        <p:grpSpPr>
          <a:xfrm>
            <a:off x="8801050" y="2286457"/>
            <a:ext cx="1299833" cy="3171225"/>
            <a:chOff x="8801050" y="2570024"/>
            <a:chExt cx="1299833" cy="3171225"/>
          </a:xfrm>
        </p:grpSpPr>
        <p:sp>
          <p:nvSpPr>
            <p:cNvPr id="60" name="Rectangle 59"/>
            <p:cNvSpPr/>
            <p:nvPr/>
          </p:nvSpPr>
          <p:spPr>
            <a:xfrm>
              <a:off x="8801052" y="2570024"/>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Workloads</a:t>
              </a:r>
            </a:p>
          </p:txBody>
        </p:sp>
        <p:sp>
          <p:nvSpPr>
            <p:cNvPr id="61" name="Rectangle 60"/>
            <p:cNvSpPr/>
            <p:nvPr/>
          </p:nvSpPr>
          <p:spPr>
            <a:xfrm>
              <a:off x="8801052" y="3236774"/>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Workloads</a:t>
              </a:r>
            </a:p>
          </p:txBody>
        </p:sp>
        <p:sp>
          <p:nvSpPr>
            <p:cNvPr id="62" name="Rectangle 61"/>
            <p:cNvSpPr/>
            <p:nvPr/>
          </p:nvSpPr>
          <p:spPr>
            <a:xfrm>
              <a:off x="8801052" y="3903524"/>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Workloads</a:t>
              </a:r>
            </a:p>
          </p:txBody>
        </p:sp>
        <p:sp>
          <p:nvSpPr>
            <p:cNvPr id="63" name="Rectangle 62"/>
            <p:cNvSpPr/>
            <p:nvPr/>
          </p:nvSpPr>
          <p:spPr>
            <a:xfrm>
              <a:off x="8801050" y="4603612"/>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Workloads</a:t>
              </a:r>
            </a:p>
          </p:txBody>
        </p:sp>
        <p:sp>
          <p:nvSpPr>
            <p:cNvPr id="91" name="Rectangle 90"/>
            <p:cNvSpPr/>
            <p:nvPr/>
          </p:nvSpPr>
          <p:spPr>
            <a:xfrm>
              <a:off x="8805483" y="5274524"/>
              <a:ext cx="1295400" cy="466725"/>
            </a:xfrm>
            <a:prstGeom prst="rect">
              <a:avLst/>
            </a:prstGeom>
            <a:noFill/>
            <a:ln w="25400" cap="flat" cmpd="sng" algn="ctr">
              <a:solidFill>
                <a:srgbClr val="01409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14093"/>
                  </a:solidFill>
                  <a:effectLst/>
                  <a:uLnTx/>
                  <a:uFillTx/>
                  <a:latin typeface="Arial"/>
                  <a:ea typeface="+mn-ea"/>
                  <a:cs typeface="+mn-cs"/>
                </a:rPr>
                <a:t>Workloads</a:t>
              </a:r>
            </a:p>
          </p:txBody>
        </p:sp>
      </p:grpSp>
      <p:grpSp>
        <p:nvGrpSpPr>
          <p:cNvPr id="19" name="Group 18"/>
          <p:cNvGrpSpPr/>
          <p:nvPr/>
        </p:nvGrpSpPr>
        <p:grpSpPr>
          <a:xfrm>
            <a:off x="5991176" y="2519820"/>
            <a:ext cx="1057275" cy="2704501"/>
            <a:chOff x="5991176" y="2519820"/>
            <a:chExt cx="1057275" cy="2704501"/>
          </a:xfrm>
        </p:grpSpPr>
        <p:grpSp>
          <p:nvGrpSpPr>
            <p:cNvPr id="77" name="Group 76"/>
            <p:cNvGrpSpPr/>
            <p:nvPr/>
          </p:nvGrpSpPr>
          <p:grpSpPr>
            <a:xfrm>
              <a:off x="5991176" y="2519820"/>
              <a:ext cx="1057275" cy="2033589"/>
              <a:chOff x="4476751" y="2009763"/>
              <a:chExt cx="1057275" cy="2033589"/>
            </a:xfrm>
          </p:grpSpPr>
          <p:cxnSp>
            <p:nvCxnSpPr>
              <p:cNvPr id="78" name="Straight Connector 77"/>
              <p:cNvCxnSpPr>
                <a:stCxn id="51" idx="3"/>
                <a:endCxn id="55" idx="1"/>
              </p:cNvCxnSpPr>
              <p:nvPr/>
            </p:nvCxnSpPr>
            <p:spPr>
              <a:xfrm>
                <a:off x="5124450" y="2009763"/>
                <a:ext cx="409576" cy="0"/>
              </a:xfrm>
              <a:prstGeom prst="line">
                <a:avLst/>
              </a:prstGeom>
              <a:noFill/>
              <a:ln w="12700" cap="flat" cmpd="sng" algn="ctr">
                <a:solidFill>
                  <a:srgbClr val="555558"/>
                </a:solidFill>
                <a:prstDash val="solid"/>
              </a:ln>
              <a:effectLst/>
            </p:spPr>
          </p:cxnSp>
          <p:cxnSp>
            <p:nvCxnSpPr>
              <p:cNvPr id="79" name="Straight Connector 78"/>
              <p:cNvCxnSpPr>
                <a:stCxn id="52" idx="3"/>
                <a:endCxn id="56" idx="1"/>
              </p:cNvCxnSpPr>
              <p:nvPr/>
            </p:nvCxnSpPr>
            <p:spPr>
              <a:xfrm>
                <a:off x="5124450" y="2676513"/>
                <a:ext cx="409575" cy="0"/>
              </a:xfrm>
              <a:prstGeom prst="line">
                <a:avLst/>
              </a:prstGeom>
              <a:noFill/>
              <a:ln w="12700" cap="flat" cmpd="sng" algn="ctr">
                <a:solidFill>
                  <a:srgbClr val="555558"/>
                </a:solidFill>
                <a:prstDash val="solid"/>
              </a:ln>
              <a:effectLst/>
            </p:spPr>
          </p:cxnSp>
          <p:cxnSp>
            <p:nvCxnSpPr>
              <p:cNvPr id="80" name="Elbow Connector 79"/>
              <p:cNvCxnSpPr>
                <a:stCxn id="58" idx="1"/>
                <a:endCxn id="53" idx="2"/>
              </p:cNvCxnSpPr>
              <p:nvPr/>
            </p:nvCxnSpPr>
            <p:spPr>
              <a:xfrm rot="10800000">
                <a:off x="4476751" y="3613613"/>
                <a:ext cx="1057275" cy="429739"/>
              </a:xfrm>
              <a:prstGeom prst="bentConnector2">
                <a:avLst/>
              </a:prstGeom>
              <a:noFill/>
              <a:ln w="12700" cap="flat" cmpd="sng" algn="ctr">
                <a:solidFill>
                  <a:srgbClr val="555558"/>
                </a:solidFill>
                <a:prstDash val="solid"/>
              </a:ln>
              <a:effectLst/>
            </p:spPr>
          </p:cxnSp>
          <p:cxnSp>
            <p:nvCxnSpPr>
              <p:cNvPr id="81" name="Straight Connector 80"/>
              <p:cNvCxnSpPr/>
              <p:nvPr/>
            </p:nvCxnSpPr>
            <p:spPr>
              <a:xfrm flipH="1" flipV="1">
                <a:off x="5119507" y="3343263"/>
                <a:ext cx="409576" cy="0"/>
              </a:xfrm>
              <a:prstGeom prst="line">
                <a:avLst/>
              </a:prstGeom>
              <a:noFill/>
              <a:ln w="12700" cap="flat" cmpd="sng" algn="ctr">
                <a:solidFill>
                  <a:srgbClr val="555558"/>
                </a:solidFill>
                <a:prstDash val="solid"/>
              </a:ln>
              <a:effectLst/>
            </p:spPr>
          </p:cxnSp>
        </p:grpSp>
        <p:cxnSp>
          <p:nvCxnSpPr>
            <p:cNvPr id="92" name="Straight Connector 91"/>
            <p:cNvCxnSpPr>
              <a:stCxn id="90" idx="1"/>
              <a:endCxn id="89" idx="3"/>
            </p:cNvCxnSpPr>
            <p:nvPr/>
          </p:nvCxnSpPr>
          <p:spPr>
            <a:xfrm flipH="1">
              <a:off x="6643306" y="5224321"/>
              <a:ext cx="397246" cy="0"/>
            </a:xfrm>
            <a:prstGeom prst="line">
              <a:avLst/>
            </a:prstGeom>
            <a:noFill/>
            <a:ln w="12700" cap="flat" cmpd="sng" algn="ctr">
              <a:solidFill>
                <a:srgbClr val="555558"/>
              </a:solidFill>
              <a:prstDash val="solid"/>
            </a:ln>
            <a:effectLst/>
          </p:spPr>
        </p:cxnSp>
      </p:grpSp>
      <p:grpSp>
        <p:nvGrpSpPr>
          <p:cNvPr id="20" name="Group 19"/>
          <p:cNvGrpSpPr/>
          <p:nvPr/>
        </p:nvGrpSpPr>
        <p:grpSpPr>
          <a:xfrm>
            <a:off x="8383577" y="2519820"/>
            <a:ext cx="421906" cy="2704501"/>
            <a:chOff x="8383577" y="2519820"/>
            <a:chExt cx="421906" cy="2704501"/>
          </a:xfrm>
        </p:grpSpPr>
        <p:grpSp>
          <p:nvGrpSpPr>
            <p:cNvPr id="64" name="Group 63"/>
            <p:cNvGrpSpPr/>
            <p:nvPr/>
          </p:nvGrpSpPr>
          <p:grpSpPr>
            <a:xfrm>
              <a:off x="8391475" y="2519820"/>
              <a:ext cx="409577" cy="2033588"/>
              <a:chOff x="6877050" y="2009763"/>
              <a:chExt cx="409577" cy="2033588"/>
            </a:xfrm>
          </p:grpSpPr>
          <p:cxnSp>
            <p:nvCxnSpPr>
              <p:cNvPr id="65" name="Straight Connector 64"/>
              <p:cNvCxnSpPr>
                <a:stCxn id="55" idx="3"/>
                <a:endCxn id="60" idx="1"/>
              </p:cNvCxnSpPr>
              <p:nvPr/>
            </p:nvCxnSpPr>
            <p:spPr>
              <a:xfrm>
                <a:off x="6877051" y="2009763"/>
                <a:ext cx="409576" cy="0"/>
              </a:xfrm>
              <a:prstGeom prst="line">
                <a:avLst/>
              </a:prstGeom>
              <a:noFill/>
              <a:ln w="12700" cap="flat" cmpd="sng" algn="ctr">
                <a:solidFill>
                  <a:srgbClr val="555558"/>
                </a:solidFill>
                <a:prstDash val="solid"/>
              </a:ln>
              <a:effectLst/>
            </p:spPr>
          </p:cxnSp>
          <p:cxnSp>
            <p:nvCxnSpPr>
              <p:cNvPr id="66" name="Straight Connector 65"/>
              <p:cNvCxnSpPr>
                <a:stCxn id="56" idx="3"/>
                <a:endCxn id="61" idx="1"/>
              </p:cNvCxnSpPr>
              <p:nvPr/>
            </p:nvCxnSpPr>
            <p:spPr>
              <a:xfrm>
                <a:off x="6877050" y="2676513"/>
                <a:ext cx="409577" cy="0"/>
              </a:xfrm>
              <a:prstGeom prst="line">
                <a:avLst/>
              </a:prstGeom>
              <a:noFill/>
              <a:ln w="12700" cap="flat" cmpd="sng" algn="ctr">
                <a:solidFill>
                  <a:srgbClr val="555558"/>
                </a:solidFill>
                <a:prstDash val="solid"/>
              </a:ln>
              <a:effectLst/>
            </p:spPr>
          </p:cxnSp>
          <p:cxnSp>
            <p:nvCxnSpPr>
              <p:cNvPr id="67" name="Straight Connector 66"/>
              <p:cNvCxnSpPr>
                <a:stCxn id="57" idx="3"/>
                <a:endCxn id="62" idx="1"/>
              </p:cNvCxnSpPr>
              <p:nvPr/>
            </p:nvCxnSpPr>
            <p:spPr>
              <a:xfrm>
                <a:off x="6877050" y="3343263"/>
                <a:ext cx="409577" cy="0"/>
              </a:xfrm>
              <a:prstGeom prst="line">
                <a:avLst/>
              </a:prstGeom>
              <a:noFill/>
              <a:ln w="12700" cap="flat" cmpd="sng" algn="ctr">
                <a:solidFill>
                  <a:srgbClr val="555558"/>
                </a:solidFill>
                <a:prstDash val="solid"/>
              </a:ln>
              <a:effectLst/>
            </p:spPr>
          </p:cxnSp>
          <p:cxnSp>
            <p:nvCxnSpPr>
              <p:cNvPr id="68" name="Straight Connector 67"/>
              <p:cNvCxnSpPr>
                <a:stCxn id="58" idx="3"/>
                <a:endCxn id="63" idx="1"/>
              </p:cNvCxnSpPr>
              <p:nvPr/>
            </p:nvCxnSpPr>
            <p:spPr>
              <a:xfrm>
                <a:off x="6877050" y="4043351"/>
                <a:ext cx="409575" cy="0"/>
              </a:xfrm>
              <a:prstGeom prst="line">
                <a:avLst/>
              </a:prstGeom>
              <a:noFill/>
              <a:ln w="12700" cap="flat" cmpd="sng" algn="ctr">
                <a:solidFill>
                  <a:srgbClr val="555558"/>
                </a:solidFill>
                <a:prstDash val="solid"/>
              </a:ln>
              <a:effectLst/>
            </p:spPr>
          </p:cxnSp>
        </p:grpSp>
        <p:cxnSp>
          <p:nvCxnSpPr>
            <p:cNvPr id="93" name="Straight Connector 92"/>
            <p:cNvCxnSpPr>
              <a:stCxn id="90" idx="3"/>
              <a:endCxn id="91" idx="1"/>
            </p:cNvCxnSpPr>
            <p:nvPr/>
          </p:nvCxnSpPr>
          <p:spPr>
            <a:xfrm flipV="1">
              <a:off x="8383577" y="5224320"/>
              <a:ext cx="421906" cy="1"/>
            </a:xfrm>
            <a:prstGeom prst="line">
              <a:avLst/>
            </a:prstGeom>
            <a:noFill/>
            <a:ln w="12700" cap="flat" cmpd="sng" algn="ctr">
              <a:solidFill>
                <a:srgbClr val="555558"/>
              </a:solidFill>
              <a:prstDash val="solid"/>
            </a:ln>
            <a:effectLst/>
          </p:spPr>
        </p:cxnSp>
      </p:grpSp>
      <p:sp>
        <p:nvSpPr>
          <p:cNvPr id="3" name="Slide Number Placeholder 2"/>
          <p:cNvSpPr>
            <a:spLocks noGrp="1"/>
          </p:cNvSpPr>
          <p:nvPr>
            <p:ph type="sldNum" sz="quarter" idx="4"/>
          </p:nvPr>
        </p:nvSpPr>
        <p:spPr>
          <a:xfrm>
            <a:off x="11054690" y="6490649"/>
            <a:ext cx="645994" cy="278641"/>
          </a:xfrm>
        </p:spPr>
        <p:txBody>
          <a:bodyPr/>
          <a:lstStyle/>
          <a:p>
            <a:pPr>
              <a:defRPr/>
            </a:pPr>
            <a:fld id="{D68E8870-17DE-45C4-A8DD-7644B2422933}"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28645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wipe(down)">
                                      <p:cBhvr>
                                        <p:cTn id="39"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7F412B-E763-2B46-A1F1-63E6D5F5273E}"/>
              </a:ext>
            </a:extLst>
          </p:cNvPr>
          <p:cNvSpPr>
            <a:spLocks noGrp="1"/>
          </p:cNvSpPr>
          <p:nvPr>
            <p:ph type="sldNum" sz="quarter" idx="10"/>
          </p:nvPr>
        </p:nvSpPr>
        <p:spPr/>
        <p:txBody>
          <a:bodyPr/>
          <a:lstStyle/>
          <a:p>
            <a:pPr>
              <a:defRPr/>
            </a:pPr>
            <a:fld id="{D68E8870-17DE-45C4-A8DD-7644B2422933}" type="slidenum">
              <a:rPr lang="en-US" sz="1600" smtClean="0"/>
              <a:pPr>
                <a:defRPr/>
              </a:pPr>
              <a:t>5</a:t>
            </a:fld>
            <a:endParaRPr lang="en-US" sz="1600" dirty="0"/>
          </a:p>
        </p:txBody>
      </p:sp>
      <p:sp>
        <p:nvSpPr>
          <p:cNvPr id="3" name="Title 2">
            <a:extLst>
              <a:ext uri="{FF2B5EF4-FFF2-40B4-BE49-F238E27FC236}">
                <a16:creationId xmlns:a16="http://schemas.microsoft.com/office/drawing/2014/main" id="{CAFF649A-6B83-9448-9001-1E16A9FA02FA}"/>
              </a:ext>
            </a:extLst>
          </p:cNvPr>
          <p:cNvSpPr>
            <a:spLocks noGrp="1"/>
          </p:cNvSpPr>
          <p:nvPr>
            <p:ph type="title"/>
          </p:nvPr>
        </p:nvSpPr>
        <p:spPr/>
        <p:txBody>
          <a:bodyPr/>
          <a:lstStyle/>
          <a:p>
            <a:r>
              <a:rPr lang="en-US" dirty="0"/>
              <a:t>The Game Changer</a:t>
            </a:r>
          </a:p>
        </p:txBody>
      </p:sp>
      <p:sp>
        <p:nvSpPr>
          <p:cNvPr id="4" name="Content Placeholder 3">
            <a:extLst>
              <a:ext uri="{FF2B5EF4-FFF2-40B4-BE49-F238E27FC236}">
                <a16:creationId xmlns:a16="http://schemas.microsoft.com/office/drawing/2014/main" id="{B4F00239-216E-084A-B3FA-212D9C72586E}"/>
              </a:ext>
            </a:extLst>
          </p:cNvPr>
          <p:cNvSpPr>
            <a:spLocks noGrp="1"/>
          </p:cNvSpPr>
          <p:nvPr>
            <p:ph sz="quarter" idx="11"/>
          </p:nvPr>
        </p:nvSpPr>
        <p:spPr>
          <a:xfrm>
            <a:off x="62754" y="992928"/>
            <a:ext cx="12066492" cy="611768"/>
          </a:xfrm>
        </p:spPr>
        <p:txBody>
          <a:bodyPr/>
          <a:lstStyle/>
          <a:p>
            <a:pPr marL="0" indent="0" algn="ctr">
              <a:buNone/>
            </a:pPr>
            <a:r>
              <a:rPr lang="en-US" sz="2400" dirty="0"/>
              <a:t>Advanced Battlespace Management System (ABMS) meets Live, Virtual, Constructive (LVC) Training</a:t>
            </a:r>
          </a:p>
        </p:txBody>
      </p:sp>
      <p:grpSp>
        <p:nvGrpSpPr>
          <p:cNvPr id="26" name="Group 25">
            <a:extLst>
              <a:ext uri="{FF2B5EF4-FFF2-40B4-BE49-F238E27FC236}">
                <a16:creationId xmlns:a16="http://schemas.microsoft.com/office/drawing/2014/main" id="{50E1DDF8-8FE7-3D4D-A60F-151E8A7627F6}"/>
              </a:ext>
            </a:extLst>
          </p:cNvPr>
          <p:cNvGrpSpPr>
            <a:grpSpLocks noChangeAspect="1"/>
          </p:cNvGrpSpPr>
          <p:nvPr/>
        </p:nvGrpSpPr>
        <p:grpSpPr>
          <a:xfrm>
            <a:off x="4411685" y="1466319"/>
            <a:ext cx="7671799" cy="4155558"/>
            <a:chOff x="3944414" y="1819847"/>
            <a:chExt cx="8184832" cy="4433451"/>
          </a:xfrm>
        </p:grpSpPr>
        <p:pic>
          <p:nvPicPr>
            <p:cNvPr id="24" name="Picture 23">
              <a:extLst>
                <a:ext uri="{FF2B5EF4-FFF2-40B4-BE49-F238E27FC236}">
                  <a16:creationId xmlns:a16="http://schemas.microsoft.com/office/drawing/2014/main" id="{494C0777-5EA2-2144-8DA8-366942BFB99A}"/>
                </a:ext>
              </a:extLst>
            </p:cNvPr>
            <p:cNvPicPr>
              <a:picLocks noChangeAspect="1"/>
            </p:cNvPicPr>
            <p:nvPr/>
          </p:nvPicPr>
          <p:blipFill>
            <a:blip r:embed="rId2"/>
            <a:stretch>
              <a:fillRect/>
            </a:stretch>
          </p:blipFill>
          <p:spPr>
            <a:xfrm>
              <a:off x="3944414" y="1819847"/>
              <a:ext cx="8184832" cy="4433451"/>
            </a:xfrm>
            <a:prstGeom prst="rect">
              <a:avLst/>
            </a:prstGeom>
          </p:spPr>
        </p:pic>
        <p:sp>
          <p:nvSpPr>
            <p:cNvPr id="25" name="Rectangle 24">
              <a:extLst>
                <a:ext uri="{FF2B5EF4-FFF2-40B4-BE49-F238E27FC236}">
                  <a16:creationId xmlns:a16="http://schemas.microsoft.com/office/drawing/2014/main" id="{DB7DBB79-5F64-134D-9B0E-549663182A40}"/>
                </a:ext>
              </a:extLst>
            </p:cNvPr>
            <p:cNvSpPr/>
            <p:nvPr/>
          </p:nvSpPr>
          <p:spPr bwMode="auto">
            <a:xfrm>
              <a:off x="7906871" y="1873635"/>
              <a:ext cx="941294" cy="479598"/>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7" name="Content Placeholder 3">
            <a:extLst>
              <a:ext uri="{FF2B5EF4-FFF2-40B4-BE49-F238E27FC236}">
                <a16:creationId xmlns:a16="http://schemas.microsoft.com/office/drawing/2014/main" id="{75361C9B-55B2-0D44-83D8-543B312575EE}"/>
              </a:ext>
            </a:extLst>
          </p:cNvPr>
          <p:cNvSpPr txBox="1">
            <a:spLocks/>
          </p:cNvSpPr>
          <p:nvPr/>
        </p:nvSpPr>
        <p:spPr bwMode="auto">
          <a:xfrm>
            <a:off x="35859" y="1994657"/>
            <a:ext cx="4468906" cy="30614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000" kern="0" dirty="0"/>
              <a:t>Globally distributed, connected ops</a:t>
            </a:r>
          </a:p>
          <a:p>
            <a:r>
              <a:rPr lang="en-US" sz="2000" kern="0" dirty="0"/>
              <a:t>Continuous </a:t>
            </a:r>
            <a:r>
              <a:rPr lang="en-US" sz="2000" kern="0" dirty="0" err="1"/>
              <a:t>SecDevOps</a:t>
            </a:r>
            <a:endParaRPr lang="en-US" sz="2000" kern="0" dirty="0"/>
          </a:p>
          <a:p>
            <a:r>
              <a:rPr lang="en-US" sz="2000" kern="0" dirty="0"/>
              <a:t>Simultaneous Multiple Levels of Security</a:t>
            </a:r>
          </a:p>
          <a:p>
            <a:r>
              <a:rPr lang="en-US" sz="2000" kern="0" dirty="0"/>
              <a:t>Persistent &amp; Ad Hoc Users</a:t>
            </a:r>
          </a:p>
          <a:p>
            <a:r>
              <a:rPr lang="en-US" sz="2000" kern="0" dirty="0"/>
              <a:t>Platform agnostic data &amp; apps</a:t>
            </a:r>
          </a:p>
          <a:p>
            <a:r>
              <a:rPr lang="en-US" sz="2000" kern="0" dirty="0"/>
              <a:t>Exponential growth in data</a:t>
            </a:r>
          </a:p>
          <a:p>
            <a:r>
              <a:rPr lang="en-US" sz="2000" kern="0" dirty="0"/>
              <a:t>Increase in comm protocol diversity</a:t>
            </a:r>
          </a:p>
          <a:p>
            <a:r>
              <a:rPr lang="en-US" sz="2000" kern="0" dirty="0"/>
              <a:t>Edge Size, Weight, &amp; Power constraints</a:t>
            </a:r>
          </a:p>
        </p:txBody>
      </p:sp>
      <p:sp>
        <p:nvSpPr>
          <p:cNvPr id="28" name="Rectangle 27">
            <a:extLst>
              <a:ext uri="{FF2B5EF4-FFF2-40B4-BE49-F238E27FC236}">
                <a16:creationId xmlns:a16="http://schemas.microsoft.com/office/drawing/2014/main" id="{7964F635-F0E0-0147-80EC-F271980C96CA}"/>
              </a:ext>
            </a:extLst>
          </p:cNvPr>
          <p:cNvSpPr/>
          <p:nvPr/>
        </p:nvSpPr>
        <p:spPr>
          <a:xfrm>
            <a:off x="145672" y="5912148"/>
            <a:ext cx="11916368" cy="461665"/>
          </a:xfrm>
          <a:prstGeom prst="rect">
            <a:avLst/>
          </a:prstGeom>
        </p:spPr>
        <p:txBody>
          <a:bodyPr wrap="square">
            <a:spAutoFit/>
          </a:bodyPr>
          <a:lstStyle/>
          <a:p>
            <a:pPr algn="ctr"/>
            <a:r>
              <a:rPr lang="en-US" sz="2400" i="1" dirty="0"/>
              <a:t>It all Adds Up to a Fluid, Orchestrated Responsive Battle/Training Space</a:t>
            </a:r>
          </a:p>
        </p:txBody>
      </p:sp>
    </p:spTree>
    <p:extLst>
      <p:ext uri="{BB962C8B-B14F-4D97-AF65-F5344CB8AC3E}">
        <p14:creationId xmlns:p14="http://schemas.microsoft.com/office/powerpoint/2010/main" val="607137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p:cNvGrpSpPr/>
          <p:nvPr/>
        </p:nvGrpSpPr>
        <p:grpSpPr>
          <a:xfrm>
            <a:off x="1285635" y="1784584"/>
            <a:ext cx="9144000" cy="3985383"/>
            <a:chOff x="1285635" y="1981848"/>
            <a:chExt cx="9144000" cy="3640137"/>
          </a:xfrm>
        </p:grpSpPr>
        <p:sp>
          <p:nvSpPr>
            <p:cNvPr id="97" name="Rectangle 96"/>
            <p:cNvSpPr/>
            <p:nvPr/>
          </p:nvSpPr>
          <p:spPr>
            <a:xfrm>
              <a:off x="1285635" y="1981848"/>
              <a:ext cx="9144000" cy="3640137"/>
            </a:xfrm>
            <a:prstGeom prst="rect">
              <a:avLst/>
            </a:prstGeom>
            <a:solidFill>
              <a:srgbClr val="FFFFFF">
                <a:lumMod val="9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8" name="TextBox 97"/>
            <p:cNvSpPr txBox="1"/>
            <p:nvPr/>
          </p:nvSpPr>
          <p:spPr>
            <a:xfrm>
              <a:off x="3366277" y="2002636"/>
              <a:ext cx="4993942" cy="338554"/>
            </a:xfrm>
            <a:prstGeom prst="rect">
              <a:avLst/>
            </a:prstGeom>
            <a:noFill/>
          </p:spPr>
          <p:txBody>
            <a:bodyPr wrap="square" rtlCol="0">
              <a:spAutoFit/>
            </a:bodyPr>
            <a:lstStyle/>
            <a:p>
              <a:pPr algn="ctr"/>
              <a:r>
                <a:rPr lang="en-US" sz="1600" dirty="0">
                  <a:solidFill>
                    <a:schemeClr val="tx1">
                      <a:lumMod val="50000"/>
                      <a:lumOff val="50000"/>
                    </a:schemeClr>
                  </a:solidFill>
                </a:rPr>
                <a:t>Converged, Virtual Architecture</a:t>
              </a:r>
            </a:p>
          </p:txBody>
        </p:sp>
      </p:grpSp>
      <p:sp>
        <p:nvSpPr>
          <p:cNvPr id="2" name="Title 1"/>
          <p:cNvSpPr>
            <a:spLocks noGrp="1"/>
          </p:cNvSpPr>
          <p:nvPr>
            <p:ph type="title"/>
          </p:nvPr>
        </p:nvSpPr>
        <p:spPr/>
        <p:txBody>
          <a:bodyPr/>
          <a:lstStyle/>
          <a:p>
            <a:r>
              <a:rPr lang="en-US" dirty="0"/>
              <a:t>An Example – Scene 3</a:t>
            </a:r>
          </a:p>
        </p:txBody>
      </p:sp>
      <p:sp>
        <p:nvSpPr>
          <p:cNvPr id="86" name="Rectangle 85"/>
          <p:cNvSpPr/>
          <p:nvPr/>
        </p:nvSpPr>
        <p:spPr>
          <a:xfrm rot="5400000">
            <a:off x="4272330" y="2672346"/>
            <a:ext cx="3169875" cy="2057400"/>
          </a:xfrm>
          <a:prstGeom prst="rect">
            <a:avLst/>
          </a:prstGeom>
          <a:solidFill>
            <a:srgbClr val="FFFFFF">
              <a:lumMod val="8500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87" name="Shape 131"/>
          <p:cNvSpPr/>
          <p:nvPr/>
        </p:nvSpPr>
        <p:spPr>
          <a:xfrm>
            <a:off x="4934221" y="2861691"/>
            <a:ext cx="1846092" cy="1678711"/>
          </a:xfrm>
          <a:prstGeom prst="roundRect">
            <a:avLst>
              <a:gd name="adj" fmla="val 0"/>
            </a:avLst>
          </a:prstGeom>
          <a:solidFill>
            <a:srgbClr val="049CD4"/>
          </a:solidFill>
          <a:ln w="25400" cap="flat" cmpd="sng" algn="ctr">
            <a:noFill/>
            <a:prstDash val="solid"/>
            <a:headEnd type="none" w="med" len="med"/>
            <a:tailEnd type="none" w="med" len="med"/>
          </a:ln>
          <a:effectLst/>
        </p:spPr>
        <p:txBody>
          <a:bodyPr lIns="81626" tIns="81626" rIns="81626" bIns="81626"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Application Dependency Mapping</a:t>
            </a:r>
          </a:p>
        </p:txBody>
      </p:sp>
      <p:sp>
        <p:nvSpPr>
          <p:cNvPr id="88" name="Freeform 26"/>
          <p:cNvSpPr>
            <a:spLocks noChangeAspect="1" noEditPoints="1"/>
          </p:cNvSpPr>
          <p:nvPr/>
        </p:nvSpPr>
        <p:spPr bwMode="auto">
          <a:xfrm>
            <a:off x="5717572" y="2378782"/>
            <a:ext cx="279390" cy="260814"/>
          </a:xfrm>
          <a:custGeom>
            <a:avLst/>
            <a:gdLst>
              <a:gd name="T0" fmla="*/ 461 w 1115"/>
              <a:gd name="T1" fmla="*/ 933 h 1125"/>
              <a:gd name="T2" fmla="*/ 398 w 1115"/>
              <a:gd name="T3" fmla="*/ 912 h 1125"/>
              <a:gd name="T4" fmla="*/ 426 w 1115"/>
              <a:gd name="T5" fmla="*/ 850 h 1125"/>
              <a:gd name="T6" fmla="*/ 493 w 1115"/>
              <a:gd name="T7" fmla="*/ 909 h 1125"/>
              <a:gd name="T8" fmla="*/ 174 w 1115"/>
              <a:gd name="T9" fmla="*/ 499 h 1125"/>
              <a:gd name="T10" fmla="*/ 171 w 1115"/>
              <a:gd name="T11" fmla="*/ 568 h 1125"/>
              <a:gd name="T12" fmla="*/ 206 w 1115"/>
              <a:gd name="T13" fmla="*/ 601 h 1125"/>
              <a:gd name="T14" fmla="*/ 238 w 1115"/>
              <a:gd name="T15" fmla="*/ 555 h 1125"/>
              <a:gd name="T16" fmla="*/ 213 w 1115"/>
              <a:gd name="T17" fmla="*/ 470 h 1125"/>
              <a:gd name="T18" fmla="*/ 918 w 1115"/>
              <a:gd name="T19" fmla="*/ 635 h 1125"/>
              <a:gd name="T20" fmla="*/ 955 w 1115"/>
              <a:gd name="T21" fmla="*/ 555 h 1125"/>
              <a:gd name="T22" fmla="*/ 920 w 1115"/>
              <a:gd name="T23" fmla="*/ 516 h 1125"/>
              <a:gd name="T24" fmla="*/ 887 w 1115"/>
              <a:gd name="T25" fmla="*/ 555 h 1125"/>
              <a:gd name="T26" fmla="*/ 914 w 1115"/>
              <a:gd name="T27" fmla="*/ 635 h 1125"/>
              <a:gd name="T28" fmla="*/ 460 w 1115"/>
              <a:gd name="T29" fmla="*/ 248 h 1125"/>
              <a:gd name="T30" fmla="*/ 533 w 1115"/>
              <a:gd name="T31" fmla="*/ 197 h 1125"/>
              <a:gd name="T32" fmla="*/ 439 w 1115"/>
              <a:gd name="T33" fmla="*/ 183 h 1125"/>
              <a:gd name="T34" fmla="*/ 450 w 1115"/>
              <a:gd name="T35" fmla="*/ 249 h 1125"/>
              <a:gd name="T36" fmla="*/ 703 w 1115"/>
              <a:gd name="T37" fmla="*/ 263 h 1125"/>
              <a:gd name="T38" fmla="*/ 749 w 1115"/>
              <a:gd name="T39" fmla="*/ 247 h 1125"/>
              <a:gd name="T40" fmla="*/ 680 w 1115"/>
              <a:gd name="T41" fmla="*/ 181 h 1125"/>
              <a:gd name="T42" fmla="*/ 660 w 1115"/>
              <a:gd name="T43" fmla="*/ 246 h 1125"/>
              <a:gd name="T44" fmla="*/ 624 w 1115"/>
              <a:gd name="T45" fmla="*/ 874 h 1125"/>
              <a:gd name="T46" fmla="*/ 631 w 1115"/>
              <a:gd name="T47" fmla="*/ 941 h 1125"/>
              <a:gd name="T48" fmla="*/ 692 w 1115"/>
              <a:gd name="T49" fmla="*/ 926 h 1125"/>
              <a:gd name="T50" fmla="*/ 670 w 1115"/>
              <a:gd name="T51" fmla="*/ 862 h 1125"/>
              <a:gd name="T52" fmla="*/ 973 w 1115"/>
              <a:gd name="T53" fmla="*/ 885 h 1125"/>
              <a:gd name="T54" fmla="*/ 884 w 1115"/>
              <a:gd name="T55" fmla="*/ 780 h 1125"/>
              <a:gd name="T56" fmla="*/ 829 w 1115"/>
              <a:gd name="T57" fmla="*/ 741 h 1125"/>
              <a:gd name="T58" fmla="*/ 726 w 1115"/>
              <a:gd name="T59" fmla="*/ 555 h 1125"/>
              <a:gd name="T60" fmla="*/ 834 w 1115"/>
              <a:gd name="T61" fmla="*/ 378 h 1125"/>
              <a:gd name="T62" fmla="*/ 878 w 1115"/>
              <a:gd name="T63" fmla="*/ 419 h 1125"/>
              <a:gd name="T64" fmla="*/ 908 w 1115"/>
              <a:gd name="T65" fmla="*/ 369 h 1125"/>
              <a:gd name="T66" fmla="*/ 972 w 1115"/>
              <a:gd name="T67" fmla="*/ 240 h 1125"/>
              <a:gd name="T68" fmla="*/ 1115 w 1115"/>
              <a:gd name="T69" fmla="*/ 10 h 1125"/>
              <a:gd name="T70" fmla="*/ 885 w 1115"/>
              <a:gd name="T71" fmla="*/ 152 h 1125"/>
              <a:gd name="T72" fmla="*/ 563 w 1115"/>
              <a:gd name="T73" fmla="*/ 392 h 1125"/>
              <a:gd name="T74" fmla="*/ 230 w 1115"/>
              <a:gd name="T75" fmla="*/ 142 h 1125"/>
              <a:gd name="T76" fmla="*/ 0 w 1115"/>
              <a:gd name="T77" fmla="*/ 0 h 1125"/>
              <a:gd name="T78" fmla="*/ 143 w 1115"/>
              <a:gd name="T79" fmla="*/ 230 h 1125"/>
              <a:gd name="T80" fmla="*/ 252 w 1115"/>
              <a:gd name="T81" fmla="*/ 373 h 1125"/>
              <a:gd name="T82" fmla="*/ 288 w 1115"/>
              <a:gd name="T83" fmla="*/ 376 h 1125"/>
              <a:gd name="T84" fmla="*/ 399 w 1115"/>
              <a:gd name="T85" fmla="*/ 555 h 1125"/>
              <a:gd name="T86" fmla="*/ 296 w 1115"/>
              <a:gd name="T87" fmla="*/ 741 h 1125"/>
              <a:gd name="T88" fmla="*/ 234 w 1115"/>
              <a:gd name="T89" fmla="*/ 702 h 1125"/>
              <a:gd name="T90" fmla="*/ 248 w 1115"/>
              <a:gd name="T91" fmla="*/ 789 h 1125"/>
              <a:gd name="T92" fmla="*/ 40 w 1115"/>
              <a:gd name="T93" fmla="*/ 727 h 1125"/>
              <a:gd name="T94" fmla="*/ 398 w 1115"/>
              <a:gd name="T95" fmla="*/ 1085 h 1125"/>
              <a:gd name="T96" fmla="*/ 505 w 1115"/>
              <a:gd name="T97" fmla="*/ 708 h 1125"/>
              <a:gd name="T98" fmla="*/ 620 w 1115"/>
              <a:gd name="T99" fmla="*/ 708 h 1125"/>
              <a:gd name="T100" fmla="*/ 717 w 1115"/>
              <a:gd name="T101" fmla="*/ 1075 h 1125"/>
              <a:gd name="T102" fmla="*/ 1076 w 1115"/>
              <a:gd name="T103" fmla="*/ 717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5" h="1125">
                <a:moveTo>
                  <a:pt x="493" y="909"/>
                </a:moveTo>
                <a:cubicBezTo>
                  <a:pt x="489" y="923"/>
                  <a:pt x="475" y="933"/>
                  <a:pt x="461" y="933"/>
                </a:cubicBezTo>
                <a:cubicBezTo>
                  <a:pt x="458" y="933"/>
                  <a:pt x="454" y="933"/>
                  <a:pt x="451" y="932"/>
                </a:cubicBezTo>
                <a:cubicBezTo>
                  <a:pt x="433" y="926"/>
                  <a:pt x="415" y="919"/>
                  <a:pt x="398" y="912"/>
                </a:cubicBezTo>
                <a:cubicBezTo>
                  <a:pt x="381" y="904"/>
                  <a:pt x="373" y="883"/>
                  <a:pt x="381" y="866"/>
                </a:cubicBezTo>
                <a:cubicBezTo>
                  <a:pt x="389" y="849"/>
                  <a:pt x="409" y="842"/>
                  <a:pt x="426" y="850"/>
                </a:cubicBezTo>
                <a:cubicBezTo>
                  <a:pt x="441" y="856"/>
                  <a:pt x="455" y="862"/>
                  <a:pt x="470" y="866"/>
                </a:cubicBezTo>
                <a:cubicBezTo>
                  <a:pt x="488" y="872"/>
                  <a:pt x="499" y="891"/>
                  <a:pt x="493" y="909"/>
                </a:cubicBezTo>
                <a:close/>
                <a:moveTo>
                  <a:pt x="213" y="470"/>
                </a:moveTo>
                <a:cubicBezTo>
                  <a:pt x="194" y="467"/>
                  <a:pt x="177" y="480"/>
                  <a:pt x="174" y="499"/>
                </a:cubicBezTo>
                <a:cubicBezTo>
                  <a:pt x="172" y="517"/>
                  <a:pt x="170" y="536"/>
                  <a:pt x="170" y="555"/>
                </a:cubicBezTo>
                <a:cubicBezTo>
                  <a:pt x="170" y="560"/>
                  <a:pt x="170" y="564"/>
                  <a:pt x="171" y="568"/>
                </a:cubicBezTo>
                <a:cubicBezTo>
                  <a:pt x="171" y="587"/>
                  <a:pt x="186" y="601"/>
                  <a:pt x="204" y="601"/>
                </a:cubicBezTo>
                <a:cubicBezTo>
                  <a:pt x="205" y="601"/>
                  <a:pt x="205" y="601"/>
                  <a:pt x="206" y="601"/>
                </a:cubicBezTo>
                <a:cubicBezTo>
                  <a:pt x="224" y="601"/>
                  <a:pt x="239" y="585"/>
                  <a:pt x="238" y="566"/>
                </a:cubicBezTo>
                <a:cubicBezTo>
                  <a:pt x="238" y="563"/>
                  <a:pt x="238" y="559"/>
                  <a:pt x="238" y="555"/>
                </a:cubicBezTo>
                <a:cubicBezTo>
                  <a:pt x="238" y="540"/>
                  <a:pt x="239" y="524"/>
                  <a:pt x="242" y="508"/>
                </a:cubicBezTo>
                <a:cubicBezTo>
                  <a:pt x="244" y="490"/>
                  <a:pt x="231" y="473"/>
                  <a:pt x="213" y="470"/>
                </a:cubicBezTo>
                <a:close/>
                <a:moveTo>
                  <a:pt x="914" y="635"/>
                </a:moveTo>
                <a:cubicBezTo>
                  <a:pt x="915" y="635"/>
                  <a:pt x="916" y="635"/>
                  <a:pt x="918" y="635"/>
                </a:cubicBezTo>
                <a:cubicBezTo>
                  <a:pt x="935" y="635"/>
                  <a:pt x="949" y="623"/>
                  <a:pt x="952" y="606"/>
                </a:cubicBezTo>
                <a:cubicBezTo>
                  <a:pt x="954" y="589"/>
                  <a:pt x="955" y="572"/>
                  <a:pt x="955" y="555"/>
                </a:cubicBezTo>
                <a:cubicBezTo>
                  <a:pt x="955" y="553"/>
                  <a:pt x="955" y="551"/>
                  <a:pt x="955" y="549"/>
                </a:cubicBezTo>
                <a:cubicBezTo>
                  <a:pt x="954" y="530"/>
                  <a:pt x="939" y="515"/>
                  <a:pt x="920" y="516"/>
                </a:cubicBezTo>
                <a:cubicBezTo>
                  <a:pt x="901" y="516"/>
                  <a:pt x="886" y="531"/>
                  <a:pt x="887" y="550"/>
                </a:cubicBezTo>
                <a:cubicBezTo>
                  <a:pt x="887" y="552"/>
                  <a:pt x="887" y="554"/>
                  <a:pt x="887" y="555"/>
                </a:cubicBezTo>
                <a:cubicBezTo>
                  <a:pt x="887" y="569"/>
                  <a:pt x="886" y="583"/>
                  <a:pt x="884" y="597"/>
                </a:cubicBezTo>
                <a:cubicBezTo>
                  <a:pt x="882" y="616"/>
                  <a:pt x="895" y="633"/>
                  <a:pt x="914" y="635"/>
                </a:cubicBezTo>
                <a:close/>
                <a:moveTo>
                  <a:pt x="450" y="249"/>
                </a:moveTo>
                <a:cubicBezTo>
                  <a:pt x="453" y="249"/>
                  <a:pt x="457" y="249"/>
                  <a:pt x="460" y="248"/>
                </a:cubicBezTo>
                <a:cubicBezTo>
                  <a:pt x="475" y="243"/>
                  <a:pt x="490" y="239"/>
                  <a:pt x="506" y="236"/>
                </a:cubicBezTo>
                <a:cubicBezTo>
                  <a:pt x="524" y="233"/>
                  <a:pt x="537" y="215"/>
                  <a:pt x="533" y="197"/>
                </a:cubicBezTo>
                <a:cubicBezTo>
                  <a:pt x="530" y="178"/>
                  <a:pt x="513" y="166"/>
                  <a:pt x="494" y="169"/>
                </a:cubicBezTo>
                <a:cubicBezTo>
                  <a:pt x="475" y="172"/>
                  <a:pt x="457" y="177"/>
                  <a:pt x="439" y="183"/>
                </a:cubicBezTo>
                <a:cubicBezTo>
                  <a:pt x="421" y="189"/>
                  <a:pt x="411" y="208"/>
                  <a:pt x="417" y="226"/>
                </a:cubicBezTo>
                <a:cubicBezTo>
                  <a:pt x="422" y="240"/>
                  <a:pt x="435" y="249"/>
                  <a:pt x="450" y="249"/>
                </a:cubicBezTo>
                <a:close/>
                <a:moveTo>
                  <a:pt x="660" y="246"/>
                </a:moveTo>
                <a:cubicBezTo>
                  <a:pt x="675" y="251"/>
                  <a:pt x="689" y="256"/>
                  <a:pt x="703" y="263"/>
                </a:cubicBezTo>
                <a:cubicBezTo>
                  <a:pt x="708" y="266"/>
                  <a:pt x="713" y="267"/>
                  <a:pt x="718" y="267"/>
                </a:cubicBezTo>
                <a:cubicBezTo>
                  <a:pt x="731" y="267"/>
                  <a:pt x="743" y="260"/>
                  <a:pt x="749" y="247"/>
                </a:cubicBezTo>
                <a:cubicBezTo>
                  <a:pt x="757" y="231"/>
                  <a:pt x="750" y="210"/>
                  <a:pt x="733" y="202"/>
                </a:cubicBezTo>
                <a:cubicBezTo>
                  <a:pt x="716" y="194"/>
                  <a:pt x="698" y="187"/>
                  <a:pt x="680" y="181"/>
                </a:cubicBezTo>
                <a:cubicBezTo>
                  <a:pt x="662" y="175"/>
                  <a:pt x="643" y="185"/>
                  <a:pt x="637" y="203"/>
                </a:cubicBezTo>
                <a:cubicBezTo>
                  <a:pt x="632" y="221"/>
                  <a:pt x="642" y="240"/>
                  <a:pt x="660" y="246"/>
                </a:cubicBezTo>
                <a:close/>
                <a:moveTo>
                  <a:pt x="670" y="862"/>
                </a:moveTo>
                <a:cubicBezTo>
                  <a:pt x="655" y="867"/>
                  <a:pt x="640" y="871"/>
                  <a:pt x="624" y="874"/>
                </a:cubicBezTo>
                <a:cubicBezTo>
                  <a:pt x="606" y="877"/>
                  <a:pt x="594" y="895"/>
                  <a:pt x="598" y="914"/>
                </a:cubicBezTo>
                <a:cubicBezTo>
                  <a:pt x="601" y="930"/>
                  <a:pt x="615" y="941"/>
                  <a:pt x="631" y="941"/>
                </a:cubicBezTo>
                <a:cubicBezTo>
                  <a:pt x="633" y="941"/>
                  <a:pt x="635" y="941"/>
                  <a:pt x="637" y="941"/>
                </a:cubicBezTo>
                <a:cubicBezTo>
                  <a:pt x="656" y="937"/>
                  <a:pt x="674" y="932"/>
                  <a:pt x="692" y="926"/>
                </a:cubicBezTo>
                <a:cubicBezTo>
                  <a:pt x="710" y="919"/>
                  <a:pt x="719" y="900"/>
                  <a:pt x="713" y="882"/>
                </a:cubicBezTo>
                <a:cubicBezTo>
                  <a:pt x="707" y="865"/>
                  <a:pt x="688" y="855"/>
                  <a:pt x="670" y="862"/>
                </a:cubicBezTo>
                <a:close/>
                <a:moveTo>
                  <a:pt x="1076" y="717"/>
                </a:moveTo>
                <a:cubicBezTo>
                  <a:pt x="1036" y="764"/>
                  <a:pt x="994" y="823"/>
                  <a:pt x="973" y="885"/>
                </a:cubicBezTo>
                <a:cubicBezTo>
                  <a:pt x="877" y="789"/>
                  <a:pt x="877" y="789"/>
                  <a:pt x="877" y="789"/>
                </a:cubicBezTo>
                <a:cubicBezTo>
                  <a:pt x="880" y="786"/>
                  <a:pt x="882" y="783"/>
                  <a:pt x="884" y="780"/>
                </a:cubicBezTo>
                <a:cubicBezTo>
                  <a:pt x="895" y="764"/>
                  <a:pt x="891" y="743"/>
                  <a:pt x="876" y="732"/>
                </a:cubicBezTo>
                <a:cubicBezTo>
                  <a:pt x="861" y="722"/>
                  <a:pt x="839" y="725"/>
                  <a:pt x="829" y="741"/>
                </a:cubicBezTo>
                <a:cubicBezTo>
                  <a:pt x="711" y="623"/>
                  <a:pt x="711" y="623"/>
                  <a:pt x="711" y="623"/>
                </a:cubicBezTo>
                <a:cubicBezTo>
                  <a:pt x="720" y="602"/>
                  <a:pt x="726" y="580"/>
                  <a:pt x="726" y="555"/>
                </a:cubicBezTo>
                <a:cubicBezTo>
                  <a:pt x="726" y="535"/>
                  <a:pt x="722" y="515"/>
                  <a:pt x="715" y="497"/>
                </a:cubicBezTo>
                <a:cubicBezTo>
                  <a:pt x="834" y="378"/>
                  <a:pt x="834" y="378"/>
                  <a:pt x="834" y="378"/>
                </a:cubicBezTo>
                <a:cubicBezTo>
                  <a:pt x="839" y="386"/>
                  <a:pt x="844" y="393"/>
                  <a:pt x="848" y="401"/>
                </a:cubicBezTo>
                <a:cubicBezTo>
                  <a:pt x="854" y="412"/>
                  <a:pt x="866" y="419"/>
                  <a:pt x="878" y="419"/>
                </a:cubicBezTo>
                <a:cubicBezTo>
                  <a:pt x="883" y="419"/>
                  <a:pt x="889" y="417"/>
                  <a:pt x="894" y="415"/>
                </a:cubicBezTo>
                <a:cubicBezTo>
                  <a:pt x="910" y="406"/>
                  <a:pt x="916" y="385"/>
                  <a:pt x="908" y="369"/>
                </a:cubicBezTo>
                <a:cubicBezTo>
                  <a:pt x="900" y="355"/>
                  <a:pt x="892" y="342"/>
                  <a:pt x="883" y="329"/>
                </a:cubicBezTo>
                <a:cubicBezTo>
                  <a:pt x="972" y="240"/>
                  <a:pt x="972" y="240"/>
                  <a:pt x="972" y="240"/>
                </a:cubicBezTo>
                <a:cubicBezTo>
                  <a:pt x="994" y="303"/>
                  <a:pt x="1036" y="366"/>
                  <a:pt x="1076" y="408"/>
                </a:cubicBezTo>
                <a:cubicBezTo>
                  <a:pt x="1056" y="275"/>
                  <a:pt x="1063" y="136"/>
                  <a:pt x="1115" y="10"/>
                </a:cubicBezTo>
                <a:cubicBezTo>
                  <a:pt x="991" y="63"/>
                  <a:pt x="850" y="63"/>
                  <a:pt x="717" y="49"/>
                </a:cubicBezTo>
                <a:cubicBezTo>
                  <a:pt x="764" y="89"/>
                  <a:pt x="823" y="131"/>
                  <a:pt x="885" y="152"/>
                </a:cubicBezTo>
                <a:cubicBezTo>
                  <a:pt x="630" y="407"/>
                  <a:pt x="630" y="407"/>
                  <a:pt x="630" y="407"/>
                </a:cubicBezTo>
                <a:cubicBezTo>
                  <a:pt x="610" y="398"/>
                  <a:pt x="587" y="392"/>
                  <a:pt x="563" y="392"/>
                </a:cubicBezTo>
                <a:cubicBezTo>
                  <a:pt x="538" y="392"/>
                  <a:pt x="515" y="398"/>
                  <a:pt x="495" y="407"/>
                </a:cubicBezTo>
                <a:cubicBezTo>
                  <a:pt x="230" y="142"/>
                  <a:pt x="230" y="142"/>
                  <a:pt x="230" y="142"/>
                </a:cubicBezTo>
                <a:cubicBezTo>
                  <a:pt x="292" y="121"/>
                  <a:pt x="351" y="80"/>
                  <a:pt x="398" y="39"/>
                </a:cubicBezTo>
                <a:cubicBezTo>
                  <a:pt x="265" y="53"/>
                  <a:pt x="125" y="53"/>
                  <a:pt x="0" y="0"/>
                </a:cubicBezTo>
                <a:cubicBezTo>
                  <a:pt x="52" y="126"/>
                  <a:pt x="59" y="266"/>
                  <a:pt x="40" y="398"/>
                </a:cubicBezTo>
                <a:cubicBezTo>
                  <a:pt x="79" y="357"/>
                  <a:pt x="122" y="293"/>
                  <a:pt x="143" y="230"/>
                </a:cubicBezTo>
                <a:cubicBezTo>
                  <a:pt x="242" y="330"/>
                  <a:pt x="242" y="330"/>
                  <a:pt x="242" y="330"/>
                </a:cubicBezTo>
                <a:cubicBezTo>
                  <a:pt x="234" y="344"/>
                  <a:pt x="238" y="363"/>
                  <a:pt x="252" y="373"/>
                </a:cubicBezTo>
                <a:cubicBezTo>
                  <a:pt x="258" y="378"/>
                  <a:pt x="265" y="380"/>
                  <a:pt x="272" y="380"/>
                </a:cubicBezTo>
                <a:cubicBezTo>
                  <a:pt x="278" y="380"/>
                  <a:pt x="283" y="378"/>
                  <a:pt x="288" y="376"/>
                </a:cubicBezTo>
                <a:cubicBezTo>
                  <a:pt x="410" y="497"/>
                  <a:pt x="410" y="497"/>
                  <a:pt x="410" y="497"/>
                </a:cubicBezTo>
                <a:cubicBezTo>
                  <a:pt x="403" y="515"/>
                  <a:pt x="399" y="535"/>
                  <a:pt x="399" y="555"/>
                </a:cubicBezTo>
                <a:cubicBezTo>
                  <a:pt x="399" y="580"/>
                  <a:pt x="405" y="602"/>
                  <a:pt x="414" y="623"/>
                </a:cubicBezTo>
                <a:cubicBezTo>
                  <a:pt x="296" y="741"/>
                  <a:pt x="296" y="741"/>
                  <a:pt x="296" y="741"/>
                </a:cubicBezTo>
                <a:cubicBezTo>
                  <a:pt x="291" y="732"/>
                  <a:pt x="285" y="723"/>
                  <a:pt x="280" y="714"/>
                </a:cubicBezTo>
                <a:cubicBezTo>
                  <a:pt x="271" y="698"/>
                  <a:pt x="250" y="692"/>
                  <a:pt x="234" y="702"/>
                </a:cubicBezTo>
                <a:cubicBezTo>
                  <a:pt x="217" y="711"/>
                  <a:pt x="211" y="732"/>
                  <a:pt x="221" y="748"/>
                </a:cubicBezTo>
                <a:cubicBezTo>
                  <a:pt x="229" y="762"/>
                  <a:pt x="238" y="776"/>
                  <a:pt x="248" y="789"/>
                </a:cubicBezTo>
                <a:cubicBezTo>
                  <a:pt x="142" y="895"/>
                  <a:pt x="142" y="895"/>
                  <a:pt x="142" y="895"/>
                </a:cubicBezTo>
                <a:cubicBezTo>
                  <a:pt x="121" y="833"/>
                  <a:pt x="80" y="774"/>
                  <a:pt x="40" y="727"/>
                </a:cubicBezTo>
                <a:cubicBezTo>
                  <a:pt x="53" y="860"/>
                  <a:pt x="53" y="1000"/>
                  <a:pt x="0" y="1125"/>
                </a:cubicBezTo>
                <a:cubicBezTo>
                  <a:pt x="126" y="1073"/>
                  <a:pt x="266" y="1066"/>
                  <a:pt x="398" y="1085"/>
                </a:cubicBezTo>
                <a:cubicBezTo>
                  <a:pt x="357" y="1046"/>
                  <a:pt x="293" y="1003"/>
                  <a:pt x="230" y="982"/>
                </a:cubicBezTo>
                <a:cubicBezTo>
                  <a:pt x="505" y="708"/>
                  <a:pt x="505" y="708"/>
                  <a:pt x="505" y="708"/>
                </a:cubicBezTo>
                <a:cubicBezTo>
                  <a:pt x="523" y="715"/>
                  <a:pt x="542" y="719"/>
                  <a:pt x="563" y="719"/>
                </a:cubicBezTo>
                <a:cubicBezTo>
                  <a:pt x="583" y="719"/>
                  <a:pt x="602" y="715"/>
                  <a:pt x="620" y="708"/>
                </a:cubicBezTo>
                <a:cubicBezTo>
                  <a:pt x="885" y="972"/>
                  <a:pt x="885" y="972"/>
                  <a:pt x="885" y="972"/>
                </a:cubicBezTo>
                <a:cubicBezTo>
                  <a:pt x="822" y="994"/>
                  <a:pt x="759" y="1036"/>
                  <a:pt x="717" y="1075"/>
                </a:cubicBezTo>
                <a:cubicBezTo>
                  <a:pt x="849" y="1056"/>
                  <a:pt x="989" y="1063"/>
                  <a:pt x="1115" y="1115"/>
                </a:cubicBezTo>
                <a:cubicBezTo>
                  <a:pt x="1062" y="991"/>
                  <a:pt x="1062" y="850"/>
                  <a:pt x="1076" y="717"/>
                </a:cubicBezTo>
                <a:close/>
              </a:path>
            </a:pathLst>
          </a:custGeom>
          <a:solidFill>
            <a:srgbClr val="39393B"/>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ndParaRPr>
          </a:p>
        </p:txBody>
      </p:sp>
      <p:sp>
        <p:nvSpPr>
          <p:cNvPr id="89" name="Rectangle 88"/>
          <p:cNvSpPr/>
          <p:nvPr/>
        </p:nvSpPr>
        <p:spPr>
          <a:xfrm rot="5400000">
            <a:off x="2542508" y="3724969"/>
            <a:ext cx="625306" cy="2236320"/>
          </a:xfrm>
          <a:prstGeom prst="rect">
            <a:avLst/>
          </a:prstGeom>
          <a:solidFill>
            <a:srgbClr val="014093"/>
          </a:solidFill>
          <a:ln w="25400" cap="flat" cmpd="sng" algn="ctr">
            <a:noFill/>
            <a:prstDash val="solid"/>
            <a:headEnd type="none" w="med" len="med"/>
            <a:tailEnd type="none" w="med" len="med"/>
          </a:ln>
          <a:effectLst/>
        </p:spPr>
        <p:txBody>
          <a:bodyPr lIns="81626" tIns="81626" rIns="81626" bIns="81626"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0" name="Freeform 6"/>
          <p:cNvSpPr>
            <a:spLocks noEditPoints="1"/>
          </p:cNvSpPr>
          <p:nvPr/>
        </p:nvSpPr>
        <p:spPr bwMode="auto">
          <a:xfrm>
            <a:off x="2567864" y="4625137"/>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91" name="Freeform 6"/>
          <p:cNvSpPr>
            <a:spLocks noEditPoints="1"/>
          </p:cNvSpPr>
          <p:nvPr/>
        </p:nvSpPr>
        <p:spPr bwMode="auto">
          <a:xfrm>
            <a:off x="2991018" y="4625137"/>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92" name="Freeform 6"/>
          <p:cNvSpPr>
            <a:spLocks noEditPoints="1"/>
          </p:cNvSpPr>
          <p:nvPr/>
        </p:nvSpPr>
        <p:spPr bwMode="auto">
          <a:xfrm>
            <a:off x="3404943" y="4625137"/>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93" name="Freeform 6"/>
          <p:cNvSpPr>
            <a:spLocks noEditPoints="1"/>
          </p:cNvSpPr>
          <p:nvPr/>
        </p:nvSpPr>
        <p:spPr bwMode="auto">
          <a:xfrm>
            <a:off x="2149324" y="4625137"/>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94" name="Rectangle 93"/>
          <p:cNvSpPr/>
          <p:nvPr/>
        </p:nvSpPr>
        <p:spPr>
          <a:xfrm rot="5400000">
            <a:off x="2430766" y="2673195"/>
            <a:ext cx="848790" cy="2236320"/>
          </a:xfrm>
          <a:prstGeom prst="rect">
            <a:avLst/>
          </a:prstGeom>
          <a:solidFill>
            <a:srgbClr val="014093"/>
          </a:solidFill>
          <a:ln w="25400" cap="flat" cmpd="sng" algn="ctr">
            <a:noFill/>
            <a:prstDash val="solid"/>
            <a:headEnd type="none" w="med" len="med"/>
            <a:tailEnd type="none" w="med" len="med"/>
          </a:ln>
          <a:effectLst/>
        </p:spPr>
        <p:txBody>
          <a:bodyPr lIns="81626" tIns="81626" rIns="81626" bIns="81626"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5" name="Rectangle 94"/>
          <p:cNvSpPr/>
          <p:nvPr/>
        </p:nvSpPr>
        <p:spPr>
          <a:xfrm rot="5400000">
            <a:off x="2539693" y="1605861"/>
            <a:ext cx="630936" cy="2236320"/>
          </a:xfrm>
          <a:prstGeom prst="rect">
            <a:avLst/>
          </a:prstGeom>
          <a:solidFill>
            <a:srgbClr val="014093"/>
          </a:solidFill>
          <a:ln w="25400" cap="flat" cmpd="sng" algn="ctr">
            <a:noFill/>
            <a:prstDash val="solid"/>
            <a:headEnd type="none" w="med" len="med"/>
            <a:tailEnd type="none" w="med" len="med"/>
          </a:ln>
          <a:effectLst/>
        </p:spPr>
        <p:txBody>
          <a:bodyPr lIns="81626" tIns="81626" rIns="81626" bIns="81626"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02" name="Group 7"/>
          <p:cNvGrpSpPr/>
          <p:nvPr/>
        </p:nvGrpSpPr>
        <p:grpSpPr>
          <a:xfrm>
            <a:off x="3977537" y="2540026"/>
            <a:ext cx="844682" cy="2489435"/>
            <a:chOff x="2679571" y="1771710"/>
            <a:chExt cx="844682" cy="2489435"/>
          </a:xfrm>
        </p:grpSpPr>
        <p:sp>
          <p:nvSpPr>
            <p:cNvPr id="103" name="Freeform 102"/>
            <p:cNvSpPr/>
            <p:nvPr/>
          </p:nvSpPr>
          <p:spPr>
            <a:xfrm>
              <a:off x="2679571" y="1962053"/>
              <a:ext cx="844682" cy="517321"/>
            </a:xfrm>
            <a:custGeom>
              <a:avLst/>
              <a:gdLst>
                <a:gd name="connsiteX0" fmla="*/ 0 w 745352"/>
                <a:gd name="connsiteY0" fmla="*/ 0 h 630091"/>
                <a:gd name="connsiteX1" fmla="*/ 330414 w 745352"/>
                <a:gd name="connsiteY1" fmla="*/ 0 h 630091"/>
                <a:gd name="connsiteX2" fmla="*/ 330414 w 745352"/>
                <a:gd name="connsiteY2" fmla="*/ 630091 h 630091"/>
                <a:gd name="connsiteX3" fmla="*/ 745352 w 745352"/>
                <a:gd name="connsiteY3" fmla="*/ 630091 h 630091"/>
              </a:gdLst>
              <a:ahLst/>
              <a:cxnLst>
                <a:cxn ang="0">
                  <a:pos x="connsiteX0" y="connsiteY0"/>
                </a:cxn>
                <a:cxn ang="0">
                  <a:pos x="connsiteX1" y="connsiteY1"/>
                </a:cxn>
                <a:cxn ang="0">
                  <a:pos x="connsiteX2" y="connsiteY2"/>
                </a:cxn>
                <a:cxn ang="0">
                  <a:pos x="connsiteX3" y="connsiteY3"/>
                </a:cxn>
              </a:cxnLst>
              <a:rect l="l" t="t" r="r" b="b"/>
              <a:pathLst>
                <a:path w="745352" h="630091">
                  <a:moveTo>
                    <a:pt x="0" y="0"/>
                  </a:moveTo>
                  <a:lnTo>
                    <a:pt x="330414" y="0"/>
                  </a:lnTo>
                  <a:lnTo>
                    <a:pt x="330414" y="630091"/>
                  </a:lnTo>
                  <a:lnTo>
                    <a:pt x="745352" y="630091"/>
                  </a:lnTo>
                </a:path>
              </a:pathLst>
            </a:custGeom>
            <a:noFill/>
            <a:ln w="25400" cap="flat" cmpd="sng" algn="ctr">
              <a:solidFill>
                <a:srgbClr val="39393B"/>
              </a:solidFill>
              <a:prstDash val="solid"/>
              <a:headEnd type="oval"/>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4" name="Rectangle 103"/>
            <p:cNvSpPr/>
            <p:nvPr/>
          </p:nvSpPr>
          <p:spPr>
            <a:xfrm>
              <a:off x="2679572" y="1771710"/>
              <a:ext cx="844680" cy="94257"/>
            </a:xfrm>
            <a:prstGeom prst="rect">
              <a:avLst/>
            </a:prstGeom>
          </p:spPr>
          <p:txBody>
            <a:bodyPr wrap="square" lIns="0" tIns="0" rIns="0" bIns="0" anchor="b">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8585B"/>
                  </a:solidFill>
                  <a:effectLst/>
                  <a:uLnTx/>
                  <a:uFillTx/>
                  <a:latin typeface="Arial"/>
                </a:rPr>
                <a:t>Telemetry</a:t>
              </a:r>
            </a:p>
          </p:txBody>
        </p:sp>
        <p:sp>
          <p:nvSpPr>
            <p:cNvPr id="105" name="Freeform 104"/>
            <p:cNvSpPr/>
            <p:nvPr/>
          </p:nvSpPr>
          <p:spPr>
            <a:xfrm flipV="1">
              <a:off x="2679571" y="3655830"/>
              <a:ext cx="844682" cy="411391"/>
            </a:xfrm>
            <a:custGeom>
              <a:avLst/>
              <a:gdLst>
                <a:gd name="connsiteX0" fmla="*/ 0 w 745352"/>
                <a:gd name="connsiteY0" fmla="*/ 0 h 630091"/>
                <a:gd name="connsiteX1" fmla="*/ 330414 w 745352"/>
                <a:gd name="connsiteY1" fmla="*/ 0 h 630091"/>
                <a:gd name="connsiteX2" fmla="*/ 330414 w 745352"/>
                <a:gd name="connsiteY2" fmla="*/ 630091 h 630091"/>
                <a:gd name="connsiteX3" fmla="*/ 745352 w 745352"/>
                <a:gd name="connsiteY3" fmla="*/ 630091 h 630091"/>
              </a:gdLst>
              <a:ahLst/>
              <a:cxnLst>
                <a:cxn ang="0">
                  <a:pos x="connsiteX0" y="connsiteY0"/>
                </a:cxn>
                <a:cxn ang="0">
                  <a:pos x="connsiteX1" y="connsiteY1"/>
                </a:cxn>
                <a:cxn ang="0">
                  <a:pos x="connsiteX2" y="connsiteY2"/>
                </a:cxn>
                <a:cxn ang="0">
                  <a:pos x="connsiteX3" y="connsiteY3"/>
                </a:cxn>
              </a:cxnLst>
              <a:rect l="l" t="t" r="r" b="b"/>
              <a:pathLst>
                <a:path w="745352" h="630091">
                  <a:moveTo>
                    <a:pt x="0" y="0"/>
                  </a:moveTo>
                  <a:lnTo>
                    <a:pt x="330414" y="0"/>
                  </a:lnTo>
                  <a:lnTo>
                    <a:pt x="330414" y="630091"/>
                  </a:lnTo>
                  <a:lnTo>
                    <a:pt x="745352" y="630091"/>
                  </a:lnTo>
                </a:path>
              </a:pathLst>
            </a:custGeom>
            <a:noFill/>
            <a:ln w="25400" cap="flat" cmpd="sng" algn="ctr">
              <a:solidFill>
                <a:srgbClr val="39393B"/>
              </a:solidFill>
              <a:prstDash val="solid"/>
              <a:headEnd type="oval"/>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6" name="Rectangle 105"/>
            <p:cNvSpPr/>
            <p:nvPr/>
          </p:nvSpPr>
          <p:spPr>
            <a:xfrm>
              <a:off x="2679572" y="4166888"/>
              <a:ext cx="844680" cy="94257"/>
            </a:xfrm>
            <a:prstGeom prst="rect">
              <a:avLst/>
            </a:prstGeom>
          </p:spPr>
          <p:txBody>
            <a:bodyPr wrap="square" lIns="0" tIns="0" rIns="0" bIns="0" anchor="b">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8585B"/>
                  </a:solidFill>
                  <a:effectLst/>
                  <a:uLnTx/>
                  <a:uFillTx/>
                  <a:latin typeface="Arial"/>
                </a:rPr>
                <a:t>Telemetry</a:t>
              </a:r>
            </a:p>
          </p:txBody>
        </p:sp>
        <p:cxnSp>
          <p:nvCxnSpPr>
            <p:cNvPr id="107" name="Straight Arrow Connector 106"/>
            <p:cNvCxnSpPr/>
            <p:nvPr/>
          </p:nvCxnSpPr>
          <p:spPr>
            <a:xfrm>
              <a:off x="2679571" y="3020488"/>
              <a:ext cx="817204" cy="0"/>
            </a:xfrm>
            <a:prstGeom prst="straightConnector1">
              <a:avLst/>
            </a:prstGeom>
            <a:noFill/>
            <a:ln w="25400" cap="flat" cmpd="sng" algn="ctr">
              <a:solidFill>
                <a:srgbClr val="39393B"/>
              </a:solidFill>
              <a:prstDash val="solid"/>
              <a:headEnd type="oval"/>
              <a:tailEnd type="triangle" w="lg" len="lg"/>
            </a:ln>
            <a:effectLst/>
          </p:spPr>
        </p:cxnSp>
        <p:sp>
          <p:nvSpPr>
            <p:cNvPr id="108" name="Rectangle 107"/>
            <p:cNvSpPr/>
            <p:nvPr/>
          </p:nvSpPr>
          <p:spPr>
            <a:xfrm>
              <a:off x="2679572" y="2868348"/>
              <a:ext cx="844680" cy="94257"/>
            </a:xfrm>
            <a:prstGeom prst="rect">
              <a:avLst/>
            </a:prstGeom>
          </p:spPr>
          <p:txBody>
            <a:bodyPr wrap="square" lIns="0" tIns="0" rIns="0" bIns="0" anchor="b">
              <a:spAutoFit/>
            </a:bodyPr>
            <a:lstStyle/>
            <a:p>
              <a:pPr marL="0" marR="0" lvl="0" indent="0" algn="ctr" defTabSz="914400" eaLnBrk="1" fontAlgn="auto" latinLnBrk="0" hangingPunct="1">
                <a:lnSpc>
                  <a:spcPct val="85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8585B"/>
                  </a:solidFill>
                  <a:effectLst/>
                  <a:uLnTx/>
                  <a:uFillTx/>
                  <a:latin typeface="Arial"/>
                </a:rPr>
                <a:t>Telemetry</a:t>
              </a:r>
            </a:p>
          </p:txBody>
        </p:sp>
      </p:grpSp>
      <p:sp>
        <p:nvSpPr>
          <p:cNvPr id="109" name="Rectangle 108"/>
          <p:cNvSpPr/>
          <p:nvPr/>
        </p:nvSpPr>
        <p:spPr>
          <a:xfrm>
            <a:off x="1737001" y="3099195"/>
            <a:ext cx="2236320" cy="134652"/>
          </a:xfrm>
          <a:prstGeom prst="rect">
            <a:avLst/>
          </a:prstGeom>
        </p:spPr>
        <p:txBody>
          <a:bodyPr wrap="square" lIns="0" tIns="0" rIns="0" bIns="0">
            <a:spAutoFit/>
          </a:bodyPr>
          <a:lstStyle/>
          <a:p>
            <a:pPr marL="0" lvl="1" algn="ctr" defTabSz="684213">
              <a:lnSpc>
                <a:spcPct val="85000"/>
              </a:lnSpc>
              <a:spcBef>
                <a:spcPts val="400"/>
              </a:spcBef>
              <a:buClr>
                <a:schemeClr val="tx1"/>
              </a:buClr>
              <a:buSzPct val="80000"/>
            </a:pPr>
            <a:r>
              <a:rPr lang="en-US" sz="1000" dirty="0">
                <a:latin typeface="+mj-lt"/>
                <a:ea typeface="ＭＳ Ｐゴシック" charset="0"/>
                <a:cs typeface="CiscoSans ExtraLight"/>
              </a:rPr>
              <a:t>Data Center Workloads</a:t>
            </a:r>
          </a:p>
        </p:txBody>
      </p:sp>
      <p:sp>
        <p:nvSpPr>
          <p:cNvPr id="110" name="Rectangle 109"/>
          <p:cNvSpPr/>
          <p:nvPr/>
        </p:nvSpPr>
        <p:spPr>
          <a:xfrm>
            <a:off x="1735731" y="4245568"/>
            <a:ext cx="2231873" cy="134652"/>
          </a:xfrm>
          <a:prstGeom prst="rect">
            <a:avLst/>
          </a:prstGeom>
        </p:spPr>
        <p:txBody>
          <a:bodyPr wrap="square" lIns="0" tIns="0" rIns="0" bIns="0">
            <a:spAutoFit/>
          </a:bodyPr>
          <a:lstStyle/>
          <a:p>
            <a:pPr marL="0" lvl="1" algn="ctr" defTabSz="684213">
              <a:lnSpc>
                <a:spcPct val="85000"/>
              </a:lnSpc>
              <a:spcBef>
                <a:spcPts val="400"/>
              </a:spcBef>
              <a:buClr>
                <a:schemeClr val="tx1"/>
              </a:buClr>
              <a:buSzPct val="80000"/>
            </a:pPr>
            <a:r>
              <a:rPr lang="en-US" sz="1000" dirty="0">
                <a:latin typeface="+mj-lt"/>
                <a:ea typeface="ＭＳ Ｐゴシック" charset="0"/>
                <a:cs typeface="CiscoSans ExtraLight"/>
              </a:rPr>
              <a:t>Bare metal and VM Workloads</a:t>
            </a:r>
          </a:p>
        </p:txBody>
      </p:sp>
      <p:sp>
        <p:nvSpPr>
          <p:cNvPr id="111" name="Rectangle 110"/>
          <p:cNvSpPr/>
          <p:nvPr/>
        </p:nvSpPr>
        <p:spPr>
          <a:xfrm>
            <a:off x="1663726" y="5192166"/>
            <a:ext cx="2438400" cy="134652"/>
          </a:xfrm>
          <a:prstGeom prst="rect">
            <a:avLst/>
          </a:prstGeom>
        </p:spPr>
        <p:txBody>
          <a:bodyPr wrap="square" lIns="0" tIns="0" rIns="0" bIns="0">
            <a:spAutoFit/>
          </a:bodyPr>
          <a:lstStyle/>
          <a:p>
            <a:pPr marL="0" lvl="1" algn="ctr" defTabSz="684213">
              <a:lnSpc>
                <a:spcPct val="85000"/>
              </a:lnSpc>
              <a:spcBef>
                <a:spcPts val="400"/>
              </a:spcBef>
              <a:buClr>
                <a:schemeClr val="tx1"/>
              </a:buClr>
              <a:buSzPct val="80000"/>
            </a:pPr>
            <a:r>
              <a:rPr lang="en-US" sz="1000" dirty="0">
                <a:latin typeface="+mj-lt"/>
                <a:ea typeface="ＭＳ Ｐゴシック" charset="0"/>
                <a:cs typeface="CiscoSans ExtraLight"/>
              </a:rPr>
              <a:t>On-premises and Cloud workloads</a:t>
            </a:r>
          </a:p>
        </p:txBody>
      </p:sp>
      <p:grpSp>
        <p:nvGrpSpPr>
          <p:cNvPr id="116" name="Group 198"/>
          <p:cNvGrpSpPr/>
          <p:nvPr/>
        </p:nvGrpSpPr>
        <p:grpSpPr>
          <a:xfrm>
            <a:off x="2103900" y="3579982"/>
            <a:ext cx="1502523" cy="405565"/>
            <a:chOff x="783649" y="2678400"/>
            <a:chExt cx="1502523" cy="405565"/>
          </a:xfrm>
        </p:grpSpPr>
        <p:sp>
          <p:nvSpPr>
            <p:cNvPr id="117" name="Rounded Rectangle 116"/>
            <p:cNvSpPr/>
            <p:nvPr/>
          </p:nvSpPr>
          <p:spPr>
            <a:xfrm>
              <a:off x="78364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BM</a:t>
              </a:r>
            </a:p>
          </p:txBody>
        </p:sp>
        <p:sp>
          <p:nvSpPr>
            <p:cNvPr id="118" name="Rounded Rectangle 117"/>
            <p:cNvSpPr/>
            <p:nvPr/>
          </p:nvSpPr>
          <p:spPr>
            <a:xfrm>
              <a:off x="120218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VM</a:t>
              </a:r>
            </a:p>
          </p:txBody>
        </p:sp>
        <p:sp>
          <p:nvSpPr>
            <p:cNvPr id="119" name="Rounded Rectangle 118"/>
            <p:cNvSpPr/>
            <p:nvPr/>
          </p:nvSpPr>
          <p:spPr>
            <a:xfrm>
              <a:off x="162072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VM</a:t>
              </a:r>
            </a:p>
          </p:txBody>
        </p:sp>
        <p:sp>
          <p:nvSpPr>
            <p:cNvPr id="120" name="Rounded Rectangle 119"/>
            <p:cNvSpPr/>
            <p:nvPr/>
          </p:nvSpPr>
          <p:spPr>
            <a:xfrm>
              <a:off x="2039268"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BM</a:t>
              </a:r>
            </a:p>
          </p:txBody>
        </p:sp>
        <p:sp>
          <p:nvSpPr>
            <p:cNvPr id="122" name="Freeform 6"/>
            <p:cNvSpPr>
              <a:spLocks noEditPoints="1"/>
            </p:cNvSpPr>
            <p:nvPr/>
          </p:nvSpPr>
          <p:spPr bwMode="auto">
            <a:xfrm>
              <a:off x="1269898"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3" name="Freeform 6"/>
            <p:cNvSpPr>
              <a:spLocks noEditPoints="1"/>
            </p:cNvSpPr>
            <p:nvPr/>
          </p:nvSpPr>
          <p:spPr bwMode="auto">
            <a:xfrm>
              <a:off x="1693052"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4" name="Freeform 6"/>
            <p:cNvSpPr>
              <a:spLocks noEditPoints="1"/>
            </p:cNvSpPr>
            <p:nvPr/>
          </p:nvSpPr>
          <p:spPr bwMode="auto">
            <a:xfrm>
              <a:off x="2106977"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5" name="Freeform 6"/>
            <p:cNvSpPr>
              <a:spLocks noEditPoints="1"/>
            </p:cNvSpPr>
            <p:nvPr/>
          </p:nvSpPr>
          <p:spPr bwMode="auto">
            <a:xfrm>
              <a:off x="851358"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6" name="Freeform 6"/>
            <p:cNvSpPr>
              <a:spLocks noEditPoints="1"/>
            </p:cNvSpPr>
            <p:nvPr/>
          </p:nvSpPr>
          <p:spPr bwMode="auto">
            <a:xfrm>
              <a:off x="84409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7" name="Freeform 6"/>
            <p:cNvSpPr>
              <a:spLocks noEditPoints="1"/>
            </p:cNvSpPr>
            <p:nvPr/>
          </p:nvSpPr>
          <p:spPr bwMode="auto">
            <a:xfrm>
              <a:off x="126263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8" name="Freeform 6"/>
            <p:cNvSpPr>
              <a:spLocks noEditPoints="1"/>
            </p:cNvSpPr>
            <p:nvPr/>
          </p:nvSpPr>
          <p:spPr bwMode="auto">
            <a:xfrm>
              <a:off x="168117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sp>
          <p:nvSpPr>
            <p:cNvPr id="129" name="Freeform 6"/>
            <p:cNvSpPr>
              <a:spLocks noEditPoints="1"/>
            </p:cNvSpPr>
            <p:nvPr/>
          </p:nvSpPr>
          <p:spPr bwMode="auto">
            <a:xfrm>
              <a:off x="2099712"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grpSp>
      <p:grpSp>
        <p:nvGrpSpPr>
          <p:cNvPr id="130" name="Group 197"/>
          <p:cNvGrpSpPr/>
          <p:nvPr/>
        </p:nvGrpSpPr>
        <p:grpSpPr>
          <a:xfrm>
            <a:off x="2103900" y="4633357"/>
            <a:ext cx="1502523" cy="419544"/>
            <a:chOff x="783649" y="3790950"/>
            <a:chExt cx="1502523" cy="419544"/>
          </a:xfrm>
        </p:grpSpPr>
        <p:grpSp>
          <p:nvGrpSpPr>
            <p:cNvPr id="131" name="Group 196"/>
            <p:cNvGrpSpPr/>
            <p:nvPr/>
          </p:nvGrpSpPr>
          <p:grpSpPr>
            <a:xfrm>
              <a:off x="783649" y="3790950"/>
              <a:ext cx="246904" cy="419544"/>
              <a:chOff x="783649" y="3790950"/>
              <a:chExt cx="246904" cy="419544"/>
            </a:xfrm>
          </p:grpSpPr>
          <p:sp>
            <p:nvSpPr>
              <p:cNvPr id="141" name="Rounded Rectangle 140"/>
              <p:cNvSpPr/>
              <p:nvPr/>
            </p:nvSpPr>
            <p:spPr>
              <a:xfrm>
                <a:off x="783649" y="3963590"/>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BM</a:t>
                </a:r>
              </a:p>
            </p:txBody>
          </p:sp>
          <p:sp>
            <p:nvSpPr>
              <p:cNvPr id="142" name="Freeform 6"/>
              <p:cNvSpPr>
                <a:spLocks noEditPoints="1"/>
              </p:cNvSpPr>
              <p:nvPr/>
            </p:nvSpPr>
            <p:spPr bwMode="auto">
              <a:xfrm>
                <a:off x="844093" y="379095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grpSp>
        <p:grpSp>
          <p:nvGrpSpPr>
            <p:cNvPr id="132" name="Group 195"/>
            <p:cNvGrpSpPr/>
            <p:nvPr/>
          </p:nvGrpSpPr>
          <p:grpSpPr>
            <a:xfrm>
              <a:off x="1202189" y="3790950"/>
              <a:ext cx="246904" cy="419544"/>
              <a:chOff x="1202189" y="3790950"/>
              <a:chExt cx="246904" cy="419544"/>
            </a:xfrm>
          </p:grpSpPr>
          <p:sp>
            <p:nvSpPr>
              <p:cNvPr id="139" name="Rounded Rectangle 138"/>
              <p:cNvSpPr/>
              <p:nvPr/>
            </p:nvSpPr>
            <p:spPr>
              <a:xfrm>
                <a:off x="1202189" y="3963590"/>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VM</a:t>
                </a:r>
              </a:p>
            </p:txBody>
          </p:sp>
          <p:sp>
            <p:nvSpPr>
              <p:cNvPr id="140" name="Freeform 6"/>
              <p:cNvSpPr>
                <a:spLocks noEditPoints="1"/>
              </p:cNvSpPr>
              <p:nvPr/>
            </p:nvSpPr>
            <p:spPr bwMode="auto">
              <a:xfrm>
                <a:off x="1262633" y="379095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grpSp>
        <p:grpSp>
          <p:nvGrpSpPr>
            <p:cNvPr id="133" name="Group 194"/>
            <p:cNvGrpSpPr/>
            <p:nvPr/>
          </p:nvGrpSpPr>
          <p:grpSpPr>
            <a:xfrm>
              <a:off x="1620729" y="3790950"/>
              <a:ext cx="246904" cy="419544"/>
              <a:chOff x="1620729" y="3790950"/>
              <a:chExt cx="246904" cy="419544"/>
            </a:xfrm>
          </p:grpSpPr>
          <p:sp>
            <p:nvSpPr>
              <p:cNvPr id="137" name="Rounded Rectangle 136"/>
              <p:cNvSpPr/>
              <p:nvPr/>
            </p:nvSpPr>
            <p:spPr>
              <a:xfrm>
                <a:off x="1620729" y="3963590"/>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VM</a:t>
                </a:r>
              </a:p>
            </p:txBody>
          </p:sp>
          <p:sp>
            <p:nvSpPr>
              <p:cNvPr id="138" name="Freeform 6"/>
              <p:cNvSpPr>
                <a:spLocks noEditPoints="1"/>
              </p:cNvSpPr>
              <p:nvPr/>
            </p:nvSpPr>
            <p:spPr bwMode="auto">
              <a:xfrm>
                <a:off x="1681173" y="379095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grpSp>
        <p:grpSp>
          <p:nvGrpSpPr>
            <p:cNvPr id="134" name="Group 193"/>
            <p:cNvGrpSpPr/>
            <p:nvPr/>
          </p:nvGrpSpPr>
          <p:grpSpPr>
            <a:xfrm>
              <a:off x="2039268" y="3790950"/>
              <a:ext cx="246904" cy="419544"/>
              <a:chOff x="2039268" y="3790950"/>
              <a:chExt cx="246904" cy="419544"/>
            </a:xfrm>
          </p:grpSpPr>
          <p:sp>
            <p:nvSpPr>
              <p:cNvPr id="135" name="Rounded Rectangle 134"/>
              <p:cNvSpPr/>
              <p:nvPr/>
            </p:nvSpPr>
            <p:spPr>
              <a:xfrm>
                <a:off x="2039268" y="3963590"/>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FFFFFF"/>
                    </a:solidFill>
                    <a:effectLst/>
                    <a:uLnTx/>
                    <a:uFillTx/>
                    <a:latin typeface="Arial"/>
                    <a:ea typeface="+mn-ea"/>
                    <a:cs typeface="+mn-cs"/>
                  </a:rPr>
                  <a:t>BM</a:t>
                </a:r>
              </a:p>
            </p:txBody>
          </p:sp>
          <p:sp>
            <p:nvSpPr>
              <p:cNvPr id="136" name="Freeform 6"/>
              <p:cNvSpPr>
                <a:spLocks noEditPoints="1"/>
              </p:cNvSpPr>
              <p:nvPr/>
            </p:nvSpPr>
            <p:spPr bwMode="auto">
              <a:xfrm>
                <a:off x="2099712" y="379095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FFFF"/>
                  </a:solidFill>
                  <a:effectLst/>
                  <a:uLnTx/>
                  <a:uFillTx/>
                  <a:latin typeface="Arial"/>
                </a:endParaRPr>
              </a:p>
            </p:txBody>
          </p:sp>
        </p:grpSp>
      </p:grpSp>
      <p:grpSp>
        <p:nvGrpSpPr>
          <p:cNvPr id="143" name="Group 8"/>
          <p:cNvGrpSpPr/>
          <p:nvPr/>
        </p:nvGrpSpPr>
        <p:grpSpPr>
          <a:xfrm>
            <a:off x="6890199" y="2112657"/>
            <a:ext cx="3050365" cy="3173327"/>
            <a:chOff x="5600700" y="1344341"/>
            <a:chExt cx="3050365" cy="3173327"/>
          </a:xfrm>
        </p:grpSpPr>
        <p:cxnSp>
          <p:nvCxnSpPr>
            <p:cNvPr id="144" name="Straight Arrow Connector 143"/>
            <p:cNvCxnSpPr/>
            <p:nvPr/>
          </p:nvCxnSpPr>
          <p:spPr>
            <a:xfrm>
              <a:off x="5600700" y="3020488"/>
              <a:ext cx="817204" cy="0"/>
            </a:xfrm>
            <a:prstGeom prst="straightConnector1">
              <a:avLst/>
            </a:prstGeom>
            <a:noFill/>
            <a:ln w="25400" cap="flat" cmpd="sng" algn="ctr">
              <a:solidFill>
                <a:srgbClr val="39393B"/>
              </a:solidFill>
              <a:prstDash val="solid"/>
              <a:headEnd type="oval"/>
              <a:tailEnd type="triangle" w="lg" len="lg"/>
            </a:ln>
            <a:effectLst/>
          </p:spPr>
        </p:cxnSp>
        <p:grpSp>
          <p:nvGrpSpPr>
            <p:cNvPr id="145" name="Group 201"/>
            <p:cNvGrpSpPr/>
            <p:nvPr/>
          </p:nvGrpSpPr>
          <p:grpSpPr>
            <a:xfrm>
              <a:off x="6629384" y="2343119"/>
              <a:ext cx="1133107" cy="1154712"/>
              <a:chOff x="6949285" y="1969011"/>
              <a:chExt cx="987768" cy="1006602"/>
            </a:xfrm>
          </p:grpSpPr>
          <p:sp>
            <p:nvSpPr>
              <p:cNvPr id="159" name="Oval 158"/>
              <p:cNvSpPr/>
              <p:nvPr/>
            </p:nvSpPr>
            <p:spPr>
              <a:xfrm>
                <a:off x="6949285" y="1969011"/>
                <a:ext cx="987768" cy="1006602"/>
              </a:xfrm>
              <a:prstGeom prst="ellipse">
                <a:avLst/>
              </a:prstGeom>
              <a:noFill/>
              <a:ln w="25400" cap="flat" cmpd="sng" algn="ctr">
                <a:solidFill>
                  <a:srgbClr val="014093"/>
                </a:solidFill>
                <a:prstDash val="solid"/>
                <a:headEnd type="none" w="med" len="med"/>
                <a:tailEnd type="none" w="med" len="med"/>
              </a:ln>
              <a:effectLst/>
            </p:spPr>
            <p:txBody>
              <a:bodyPr lIns="81626" tIns="81626" rIns="81626" bIns="81626"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60" name="Rounded Rectangle 159"/>
              <p:cNvSpPr/>
              <p:nvPr/>
            </p:nvSpPr>
            <p:spPr>
              <a:xfrm>
                <a:off x="7140436" y="2171970"/>
                <a:ext cx="235185" cy="225777"/>
              </a:xfrm>
              <a:prstGeom prst="roundRect">
                <a:avLst/>
              </a:prstGeom>
              <a:noFill/>
              <a:ln w="25400" cap="flat" cmpd="sng" algn="ctr">
                <a:solidFill>
                  <a:srgbClr val="014093"/>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14093"/>
                    </a:solidFill>
                    <a:effectLst/>
                    <a:uLnTx/>
                    <a:uFillTx/>
                    <a:latin typeface="Arial"/>
                    <a:ea typeface="+mn-ea"/>
                    <a:cs typeface="+mn-cs"/>
                  </a:rPr>
                  <a:t>BM</a:t>
                </a:r>
              </a:p>
            </p:txBody>
          </p:sp>
          <p:sp>
            <p:nvSpPr>
              <p:cNvPr id="161" name="Rounded Rectangle 160"/>
              <p:cNvSpPr/>
              <p:nvPr/>
            </p:nvSpPr>
            <p:spPr>
              <a:xfrm>
                <a:off x="7471569" y="2183265"/>
                <a:ext cx="235185" cy="225777"/>
              </a:xfrm>
              <a:prstGeom prst="roundRect">
                <a:avLst/>
              </a:prstGeom>
              <a:noFill/>
              <a:ln w="25400" cap="flat" cmpd="sng" algn="ctr">
                <a:solidFill>
                  <a:srgbClr val="014093"/>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14093"/>
                    </a:solidFill>
                    <a:effectLst/>
                    <a:uLnTx/>
                    <a:uFillTx/>
                    <a:latin typeface="Arial"/>
                    <a:ea typeface="+mn-ea"/>
                    <a:cs typeface="+mn-cs"/>
                  </a:rPr>
                  <a:t>VM</a:t>
                </a:r>
              </a:p>
            </p:txBody>
          </p:sp>
          <p:sp>
            <p:nvSpPr>
              <p:cNvPr id="162" name="Rounded Rectangle 161"/>
              <p:cNvSpPr/>
              <p:nvPr/>
            </p:nvSpPr>
            <p:spPr>
              <a:xfrm>
                <a:off x="7529720" y="2478544"/>
                <a:ext cx="235185" cy="225777"/>
              </a:xfrm>
              <a:prstGeom prst="roundRect">
                <a:avLst/>
              </a:prstGeom>
              <a:noFill/>
              <a:ln w="25400" cap="flat" cmpd="sng" algn="ctr">
                <a:solidFill>
                  <a:srgbClr val="014093"/>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14093"/>
                    </a:solidFill>
                    <a:effectLst/>
                    <a:uLnTx/>
                    <a:uFillTx/>
                    <a:latin typeface="Arial"/>
                    <a:ea typeface="+mn-ea"/>
                    <a:cs typeface="+mn-cs"/>
                  </a:rPr>
                  <a:t>BM</a:t>
                </a:r>
              </a:p>
            </p:txBody>
          </p:sp>
          <p:sp>
            <p:nvSpPr>
              <p:cNvPr id="163" name="Rounded Rectangle 162"/>
              <p:cNvSpPr/>
              <p:nvPr/>
            </p:nvSpPr>
            <p:spPr>
              <a:xfrm>
                <a:off x="7174142" y="2527467"/>
                <a:ext cx="235185" cy="225777"/>
              </a:xfrm>
              <a:prstGeom prst="roundRect">
                <a:avLst/>
              </a:prstGeom>
              <a:noFill/>
              <a:ln w="25400" cap="flat" cmpd="sng" algn="ctr">
                <a:solidFill>
                  <a:srgbClr val="014093"/>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14093"/>
                    </a:solidFill>
                    <a:effectLst/>
                    <a:uLnTx/>
                    <a:uFillTx/>
                    <a:latin typeface="Arial"/>
                    <a:ea typeface="+mn-ea"/>
                    <a:cs typeface="+mn-cs"/>
                  </a:rPr>
                  <a:t>VM</a:t>
                </a:r>
              </a:p>
            </p:txBody>
          </p:sp>
        </p:grpSp>
        <p:grpSp>
          <p:nvGrpSpPr>
            <p:cNvPr id="146" name="Group 5"/>
            <p:cNvGrpSpPr/>
            <p:nvPr/>
          </p:nvGrpSpPr>
          <p:grpSpPr>
            <a:xfrm>
              <a:off x="7517958" y="1344341"/>
              <a:ext cx="1133107" cy="1154712"/>
              <a:chOff x="7566026" y="3023632"/>
              <a:chExt cx="987768" cy="1006602"/>
            </a:xfrm>
          </p:grpSpPr>
          <p:sp>
            <p:nvSpPr>
              <p:cNvPr id="154" name="Oval 153"/>
              <p:cNvSpPr/>
              <p:nvPr/>
            </p:nvSpPr>
            <p:spPr>
              <a:xfrm>
                <a:off x="7566026" y="3023632"/>
                <a:ext cx="987768" cy="1006602"/>
              </a:xfrm>
              <a:prstGeom prst="ellipse">
                <a:avLst/>
              </a:prstGeom>
              <a:noFill/>
              <a:ln w="25400" cap="flat" cmpd="sng" algn="ctr">
                <a:solidFill>
                  <a:srgbClr val="0498D1"/>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14093">
                      <a:lumMod val="60000"/>
                      <a:lumOff val="40000"/>
                    </a:srgbClr>
                  </a:solidFill>
                  <a:effectLst/>
                  <a:uLnTx/>
                  <a:uFillTx/>
                  <a:latin typeface="Arial"/>
                  <a:ea typeface="+mn-ea"/>
                  <a:cs typeface="+mn-cs"/>
                </a:endParaRPr>
              </a:p>
            </p:txBody>
          </p:sp>
          <p:sp>
            <p:nvSpPr>
              <p:cNvPr id="155" name="Rounded Rectangle 154"/>
              <p:cNvSpPr/>
              <p:nvPr/>
            </p:nvSpPr>
            <p:spPr>
              <a:xfrm>
                <a:off x="7756057" y="3231576"/>
                <a:ext cx="235185" cy="225777"/>
              </a:xfrm>
              <a:prstGeom prst="roundRect">
                <a:avLst/>
              </a:prstGeom>
              <a:noFill/>
              <a:ln w="25400" cap="flat" cmpd="sng" algn="ctr">
                <a:solidFill>
                  <a:srgbClr val="0498D1"/>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498D1"/>
                    </a:solidFill>
                    <a:effectLst/>
                    <a:uLnTx/>
                    <a:uFillTx/>
                    <a:latin typeface="Arial"/>
                    <a:ea typeface="+mn-ea"/>
                    <a:cs typeface="+mn-cs"/>
                  </a:rPr>
                  <a:t>VM</a:t>
                </a:r>
              </a:p>
            </p:txBody>
          </p:sp>
          <p:sp>
            <p:nvSpPr>
              <p:cNvPr id="156" name="Rounded Rectangle 155"/>
              <p:cNvSpPr/>
              <p:nvPr/>
            </p:nvSpPr>
            <p:spPr>
              <a:xfrm>
                <a:off x="8087190" y="3242871"/>
                <a:ext cx="235185" cy="225777"/>
              </a:xfrm>
              <a:prstGeom prst="roundRect">
                <a:avLst/>
              </a:prstGeom>
              <a:noFill/>
              <a:ln w="25400" cap="flat" cmpd="sng" algn="ctr">
                <a:solidFill>
                  <a:srgbClr val="0498D1"/>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498D1"/>
                    </a:solidFill>
                    <a:effectLst/>
                    <a:uLnTx/>
                    <a:uFillTx/>
                    <a:latin typeface="Arial"/>
                    <a:ea typeface="+mn-ea"/>
                    <a:cs typeface="+mn-cs"/>
                  </a:rPr>
                  <a:t>BM</a:t>
                </a:r>
              </a:p>
            </p:txBody>
          </p:sp>
          <p:sp>
            <p:nvSpPr>
              <p:cNvPr id="157" name="Rounded Rectangle 156"/>
              <p:cNvSpPr/>
              <p:nvPr/>
            </p:nvSpPr>
            <p:spPr>
              <a:xfrm>
                <a:off x="8173741" y="3555190"/>
                <a:ext cx="235185" cy="225777"/>
              </a:xfrm>
              <a:prstGeom prst="roundRect">
                <a:avLst/>
              </a:prstGeom>
              <a:noFill/>
              <a:ln w="25400" cap="flat" cmpd="sng" algn="ctr">
                <a:solidFill>
                  <a:srgbClr val="0498D1"/>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498D1"/>
                    </a:solidFill>
                    <a:effectLst/>
                    <a:uLnTx/>
                    <a:uFillTx/>
                    <a:latin typeface="Arial"/>
                    <a:ea typeface="+mn-ea"/>
                    <a:cs typeface="+mn-cs"/>
                  </a:rPr>
                  <a:t>VM</a:t>
                </a:r>
              </a:p>
            </p:txBody>
          </p:sp>
          <p:sp>
            <p:nvSpPr>
              <p:cNvPr id="158" name="Rounded Rectangle 157"/>
              <p:cNvSpPr/>
              <p:nvPr/>
            </p:nvSpPr>
            <p:spPr>
              <a:xfrm>
                <a:off x="7818163" y="3604113"/>
                <a:ext cx="235185" cy="225777"/>
              </a:xfrm>
              <a:prstGeom prst="roundRect">
                <a:avLst/>
              </a:prstGeom>
              <a:noFill/>
              <a:ln w="25400" cap="flat" cmpd="sng" algn="ctr">
                <a:solidFill>
                  <a:srgbClr val="0498D1"/>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498D1"/>
                    </a:solidFill>
                    <a:effectLst/>
                    <a:uLnTx/>
                    <a:uFillTx/>
                    <a:latin typeface="Arial"/>
                    <a:ea typeface="+mn-ea"/>
                    <a:cs typeface="+mn-cs"/>
                  </a:rPr>
                  <a:t>VM</a:t>
                </a:r>
              </a:p>
            </p:txBody>
          </p:sp>
        </p:grpSp>
        <p:grpSp>
          <p:nvGrpSpPr>
            <p:cNvPr id="147" name="Group 139"/>
            <p:cNvGrpSpPr/>
            <p:nvPr/>
          </p:nvGrpSpPr>
          <p:grpSpPr>
            <a:xfrm>
              <a:off x="7517958" y="3362956"/>
              <a:ext cx="1133107" cy="1154712"/>
              <a:chOff x="6350067" y="3023632"/>
              <a:chExt cx="987768" cy="1006602"/>
            </a:xfrm>
          </p:grpSpPr>
          <p:sp>
            <p:nvSpPr>
              <p:cNvPr id="148" name="Oval 147"/>
              <p:cNvSpPr/>
              <p:nvPr/>
            </p:nvSpPr>
            <p:spPr>
              <a:xfrm>
                <a:off x="6350067" y="3023632"/>
                <a:ext cx="987768" cy="1006602"/>
              </a:xfrm>
              <a:prstGeom prst="ellipse">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64BAE2">
                      <a:lumMod val="60000"/>
                      <a:lumOff val="40000"/>
                    </a:srgbClr>
                  </a:solidFill>
                  <a:effectLst/>
                  <a:uLnTx/>
                  <a:uFillTx/>
                  <a:latin typeface="Arial"/>
                  <a:ea typeface="+mn-ea"/>
                  <a:cs typeface="+mn-cs"/>
                </a:endParaRPr>
              </a:p>
            </p:txBody>
          </p:sp>
          <p:sp>
            <p:nvSpPr>
              <p:cNvPr id="149" name="Rounded Rectangle 148"/>
              <p:cNvSpPr/>
              <p:nvPr/>
            </p:nvSpPr>
            <p:spPr>
              <a:xfrm>
                <a:off x="6552293" y="3164752"/>
                <a:ext cx="235185" cy="225777"/>
              </a:xfrm>
              <a:prstGeom prst="roundRect">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C333">
                        <a:lumMod val="75000"/>
                      </a:srgbClr>
                    </a:solidFill>
                    <a:effectLst/>
                    <a:uLnTx/>
                    <a:uFillTx/>
                    <a:latin typeface="Arial"/>
                    <a:ea typeface="+mn-ea"/>
                    <a:cs typeface="+mn-cs"/>
                  </a:rPr>
                  <a:t>VM</a:t>
                </a:r>
              </a:p>
            </p:txBody>
          </p:sp>
          <p:sp>
            <p:nvSpPr>
              <p:cNvPr id="150" name="Rounded Rectangle 149"/>
              <p:cNvSpPr/>
              <p:nvPr/>
            </p:nvSpPr>
            <p:spPr>
              <a:xfrm>
                <a:off x="6855205" y="3157233"/>
                <a:ext cx="235185" cy="225777"/>
              </a:xfrm>
              <a:prstGeom prst="roundRect">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C333">
                        <a:lumMod val="75000"/>
                      </a:srgbClr>
                    </a:solidFill>
                    <a:effectLst/>
                    <a:uLnTx/>
                    <a:uFillTx/>
                    <a:latin typeface="Arial"/>
                    <a:ea typeface="+mn-ea"/>
                    <a:cs typeface="+mn-cs"/>
                  </a:rPr>
                  <a:t>BM</a:t>
                </a:r>
              </a:p>
            </p:txBody>
          </p:sp>
          <p:sp>
            <p:nvSpPr>
              <p:cNvPr id="151" name="Rounded Rectangle 150"/>
              <p:cNvSpPr/>
              <p:nvPr/>
            </p:nvSpPr>
            <p:spPr>
              <a:xfrm>
                <a:off x="6941756" y="3469552"/>
                <a:ext cx="235185" cy="225777"/>
              </a:xfrm>
              <a:prstGeom prst="roundRect">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C333">
                        <a:lumMod val="75000"/>
                      </a:srgbClr>
                    </a:solidFill>
                    <a:effectLst/>
                    <a:uLnTx/>
                    <a:uFillTx/>
                    <a:latin typeface="Arial"/>
                    <a:ea typeface="+mn-ea"/>
                    <a:cs typeface="+mn-cs"/>
                  </a:rPr>
                  <a:t>BM</a:t>
                </a:r>
              </a:p>
            </p:txBody>
          </p:sp>
          <p:sp>
            <p:nvSpPr>
              <p:cNvPr id="152" name="Rounded Rectangle 151"/>
              <p:cNvSpPr/>
              <p:nvPr/>
            </p:nvSpPr>
            <p:spPr>
              <a:xfrm>
                <a:off x="6548550" y="3480847"/>
                <a:ext cx="235185" cy="225777"/>
              </a:xfrm>
              <a:prstGeom prst="roundRect">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C333">
                        <a:lumMod val="75000"/>
                      </a:srgbClr>
                    </a:solidFill>
                    <a:effectLst/>
                    <a:uLnTx/>
                    <a:uFillTx/>
                    <a:latin typeface="Arial"/>
                    <a:ea typeface="+mn-ea"/>
                    <a:cs typeface="+mn-cs"/>
                  </a:rPr>
                  <a:t>VM</a:t>
                </a:r>
              </a:p>
            </p:txBody>
          </p:sp>
          <p:sp>
            <p:nvSpPr>
              <p:cNvPr id="153" name="Rounded Rectangle 152"/>
              <p:cNvSpPr/>
              <p:nvPr/>
            </p:nvSpPr>
            <p:spPr>
              <a:xfrm>
                <a:off x="6714100" y="3740467"/>
                <a:ext cx="235185" cy="225777"/>
              </a:xfrm>
              <a:prstGeom prst="roundRect">
                <a:avLst/>
              </a:prstGeom>
              <a:noFill/>
              <a:ln w="25400" cap="flat" cmpd="sng" algn="ctr">
                <a:solidFill>
                  <a:srgbClr val="ABC333">
                    <a:lumMod val="75000"/>
                  </a:srgbClr>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ABC333">
                        <a:lumMod val="75000"/>
                      </a:srgbClr>
                    </a:solidFill>
                    <a:effectLst/>
                    <a:uLnTx/>
                    <a:uFillTx/>
                    <a:latin typeface="Arial"/>
                    <a:ea typeface="+mn-ea"/>
                    <a:cs typeface="+mn-cs"/>
                  </a:rPr>
                  <a:t>BM</a:t>
                </a:r>
              </a:p>
            </p:txBody>
          </p:sp>
        </p:grpSp>
      </p:grpSp>
      <p:sp>
        <p:nvSpPr>
          <p:cNvPr id="164" name="TextBox 163"/>
          <p:cNvSpPr txBox="1"/>
          <p:nvPr/>
        </p:nvSpPr>
        <p:spPr>
          <a:xfrm>
            <a:off x="1442381" y="1254392"/>
            <a:ext cx="8874056" cy="451406"/>
          </a:xfrm>
          <a:prstGeom prst="rect">
            <a:avLst/>
          </a:prstGeom>
          <a:noFill/>
        </p:spPr>
        <p:txBody>
          <a:bodyPr wrap="square" rtlCol="0">
            <a:spAutoFit/>
          </a:bodyPr>
          <a:lstStyle/>
          <a:p>
            <a:pPr lvl="0" algn="ctr" defTabSz="684213">
              <a:lnSpc>
                <a:spcPct val="80000"/>
              </a:lnSpc>
              <a:defRPr/>
            </a:pPr>
            <a:r>
              <a:rPr lang="en-US" sz="2800" dirty="0">
                <a:solidFill>
                  <a:srgbClr val="555558"/>
                </a:solidFill>
                <a:latin typeface="Arial"/>
                <a:ea typeface="ＭＳ Ｐゴシック" charset="0"/>
                <a:cs typeface="CiscoSans"/>
              </a:rPr>
              <a:t>Application Dependency &amp; Cluster Grouping</a:t>
            </a:r>
          </a:p>
        </p:txBody>
      </p:sp>
      <p:sp>
        <p:nvSpPr>
          <p:cNvPr id="165" name="Rectangle 164"/>
          <p:cNvSpPr/>
          <p:nvPr/>
        </p:nvSpPr>
        <p:spPr>
          <a:xfrm>
            <a:off x="-1" y="5921580"/>
            <a:ext cx="11748767" cy="461665"/>
          </a:xfrm>
          <a:prstGeom prst="rect">
            <a:avLst/>
          </a:prstGeom>
          <a:solidFill>
            <a:schemeClr val="bg1"/>
          </a:solidFill>
        </p:spPr>
        <p:txBody>
          <a:bodyPr wrap="square">
            <a:spAutoFit/>
          </a:bodyPr>
          <a:lstStyle/>
          <a:p>
            <a:pPr lvl="1" algn="ctr"/>
            <a:r>
              <a:rPr lang="en-US" sz="2400" i="1" dirty="0"/>
              <a:t>Telemetry data yields patterns affirming intent</a:t>
            </a:r>
          </a:p>
        </p:txBody>
      </p:sp>
      <p:grpSp>
        <p:nvGrpSpPr>
          <p:cNvPr id="166" name="Group 198"/>
          <p:cNvGrpSpPr/>
          <p:nvPr/>
        </p:nvGrpSpPr>
        <p:grpSpPr>
          <a:xfrm>
            <a:off x="2116818" y="2522588"/>
            <a:ext cx="1502523" cy="405565"/>
            <a:chOff x="783649" y="2678400"/>
            <a:chExt cx="1502523" cy="405565"/>
          </a:xfrm>
        </p:grpSpPr>
        <p:sp>
          <p:nvSpPr>
            <p:cNvPr id="167" name="Rounded Rectangle 166"/>
            <p:cNvSpPr/>
            <p:nvPr/>
          </p:nvSpPr>
          <p:spPr>
            <a:xfrm>
              <a:off x="78364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mn-cs"/>
                </a:rPr>
                <a:t>SW</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mn-cs"/>
                </a:rPr>
                <a:t>1</a:t>
              </a:r>
            </a:p>
          </p:txBody>
        </p:sp>
        <p:sp>
          <p:nvSpPr>
            <p:cNvPr id="168" name="Rounded Rectangle 167"/>
            <p:cNvSpPr/>
            <p:nvPr/>
          </p:nvSpPr>
          <p:spPr>
            <a:xfrm>
              <a:off x="120218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solidFill>
                    <a:srgbClr val="FFFFFF"/>
                  </a:solidFill>
                  <a:latin typeface="Arial"/>
                </a:rPr>
                <a:t>SW</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mn-cs"/>
                </a:rPr>
                <a:t>2</a:t>
              </a:r>
            </a:p>
          </p:txBody>
        </p:sp>
        <p:sp>
          <p:nvSpPr>
            <p:cNvPr id="169" name="Rounded Rectangle 168"/>
            <p:cNvSpPr/>
            <p:nvPr/>
          </p:nvSpPr>
          <p:spPr>
            <a:xfrm>
              <a:off x="1620729"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mn-cs"/>
                </a:rPr>
                <a:t>SW</a:t>
              </a:r>
            </a:p>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solidFill>
                    <a:srgbClr val="FFFFFF"/>
                  </a:solidFill>
                  <a:latin typeface="Arial"/>
                </a:rPr>
                <a:t>3</a:t>
              </a:r>
              <a:endParaRPr kumimoji="0" lang="en-US" sz="800" b="1" i="0" u="none" strike="noStrike" kern="0" cap="none" spc="0" normalizeH="0" baseline="0" noProof="0" dirty="0">
                <a:ln>
                  <a:noFill/>
                </a:ln>
                <a:solidFill>
                  <a:srgbClr val="FFFFFF"/>
                </a:solidFill>
                <a:effectLst/>
                <a:uLnTx/>
                <a:uFillTx/>
                <a:latin typeface="Arial"/>
                <a:ea typeface="+mn-ea"/>
                <a:cs typeface="+mn-cs"/>
              </a:endParaRPr>
            </a:p>
          </p:txBody>
        </p:sp>
        <p:sp>
          <p:nvSpPr>
            <p:cNvPr id="170" name="Rounded Rectangle 169"/>
            <p:cNvSpPr/>
            <p:nvPr/>
          </p:nvSpPr>
          <p:spPr>
            <a:xfrm>
              <a:off x="2039268" y="2837061"/>
              <a:ext cx="246904" cy="246904"/>
            </a:xfrm>
            <a:prstGeom prst="roundRect">
              <a:avLst/>
            </a:prstGeom>
            <a:solidFill>
              <a:srgbClr val="014093"/>
            </a:solidFill>
            <a:ln w="12700" cap="flat" cmpd="sng" algn="ctr">
              <a:solidFill>
                <a:srgbClr val="FFFFFF"/>
              </a:solidFill>
              <a:prstDash val="solid"/>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FFFFFF"/>
                  </a:solidFill>
                  <a:effectLst/>
                  <a:uLnTx/>
                  <a:uFillTx/>
                  <a:latin typeface="Arial"/>
                  <a:ea typeface="+mn-ea"/>
                  <a:cs typeface="+mn-cs"/>
                </a:rPr>
                <a:t>SW</a:t>
              </a:r>
            </a:p>
            <a:p>
              <a:pPr marL="0" marR="0" lvl="0" indent="0" algn="ctr" defTabSz="914400" eaLnBrk="1" fontAlgn="auto" latinLnBrk="0" hangingPunct="1">
                <a:lnSpc>
                  <a:spcPct val="100000"/>
                </a:lnSpc>
                <a:spcBef>
                  <a:spcPts val="0"/>
                </a:spcBef>
                <a:spcAft>
                  <a:spcPts val="0"/>
                </a:spcAft>
                <a:buClrTx/>
                <a:buSzTx/>
                <a:buFontTx/>
                <a:buNone/>
                <a:tabLst/>
                <a:defRPr/>
              </a:pPr>
              <a:r>
                <a:rPr lang="en-US" sz="800" b="1" kern="0" dirty="0">
                  <a:solidFill>
                    <a:srgbClr val="FFFFFF"/>
                  </a:solidFill>
                  <a:latin typeface="Arial"/>
                </a:rPr>
                <a:t>4</a:t>
              </a:r>
              <a:endParaRPr kumimoji="0" lang="en-US" sz="800" b="1" i="0" u="none" strike="noStrike" kern="0" cap="none" spc="0" normalizeH="0" baseline="0" noProof="0" dirty="0">
                <a:ln>
                  <a:noFill/>
                </a:ln>
                <a:solidFill>
                  <a:srgbClr val="FFFFFF"/>
                </a:solidFill>
                <a:effectLst/>
                <a:uLnTx/>
                <a:uFillTx/>
                <a:latin typeface="Arial"/>
                <a:ea typeface="+mn-ea"/>
                <a:cs typeface="+mn-cs"/>
              </a:endParaRPr>
            </a:p>
          </p:txBody>
        </p:sp>
        <p:sp>
          <p:nvSpPr>
            <p:cNvPr id="171" name="Freeform 6"/>
            <p:cNvSpPr>
              <a:spLocks noEditPoints="1"/>
            </p:cNvSpPr>
            <p:nvPr/>
          </p:nvSpPr>
          <p:spPr bwMode="auto">
            <a:xfrm>
              <a:off x="1269898"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2" name="Freeform 6"/>
            <p:cNvSpPr>
              <a:spLocks noEditPoints="1"/>
            </p:cNvSpPr>
            <p:nvPr/>
          </p:nvSpPr>
          <p:spPr bwMode="auto">
            <a:xfrm>
              <a:off x="1693052"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3" name="Freeform 6"/>
            <p:cNvSpPr>
              <a:spLocks noEditPoints="1"/>
            </p:cNvSpPr>
            <p:nvPr/>
          </p:nvSpPr>
          <p:spPr bwMode="auto">
            <a:xfrm>
              <a:off x="2106977"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4" name="Freeform 6"/>
            <p:cNvSpPr>
              <a:spLocks noEditPoints="1"/>
            </p:cNvSpPr>
            <p:nvPr/>
          </p:nvSpPr>
          <p:spPr bwMode="auto">
            <a:xfrm>
              <a:off x="851358" y="2693305"/>
              <a:ext cx="111486" cy="110384"/>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1409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5" name="Freeform 6"/>
            <p:cNvSpPr>
              <a:spLocks noEditPoints="1"/>
            </p:cNvSpPr>
            <p:nvPr/>
          </p:nvSpPr>
          <p:spPr bwMode="auto">
            <a:xfrm>
              <a:off x="84409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6" name="Freeform 6"/>
            <p:cNvSpPr>
              <a:spLocks noEditPoints="1"/>
            </p:cNvSpPr>
            <p:nvPr/>
          </p:nvSpPr>
          <p:spPr bwMode="auto">
            <a:xfrm>
              <a:off x="126263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7" name="Freeform 6"/>
            <p:cNvSpPr>
              <a:spLocks noEditPoints="1"/>
            </p:cNvSpPr>
            <p:nvPr/>
          </p:nvSpPr>
          <p:spPr bwMode="auto">
            <a:xfrm>
              <a:off x="1681173"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sp>
          <p:nvSpPr>
            <p:cNvPr id="178" name="Freeform 6"/>
            <p:cNvSpPr>
              <a:spLocks noEditPoints="1"/>
            </p:cNvSpPr>
            <p:nvPr/>
          </p:nvSpPr>
          <p:spPr bwMode="auto">
            <a:xfrm>
              <a:off x="2099712" y="2678400"/>
              <a:ext cx="126016" cy="124770"/>
            </a:xfrm>
            <a:custGeom>
              <a:avLst/>
              <a:gdLst>
                <a:gd name="T0" fmla="*/ 1348 w 1862"/>
                <a:gd name="T1" fmla="*/ 478 h 1865"/>
                <a:gd name="T2" fmla="*/ 1128 w 1862"/>
                <a:gd name="T3" fmla="*/ 665 h 1865"/>
                <a:gd name="T4" fmla="*/ 878 w 1862"/>
                <a:gd name="T5" fmla="*/ 929 h 1865"/>
                <a:gd name="T6" fmla="*/ 661 w 1862"/>
                <a:gd name="T7" fmla="*/ 1219 h 1865"/>
                <a:gd name="T8" fmla="*/ 660 w 1862"/>
                <a:gd name="T9" fmla="*/ 1216 h 1865"/>
                <a:gd name="T10" fmla="*/ 651 w 1862"/>
                <a:gd name="T11" fmla="*/ 1185 h 1865"/>
                <a:gd name="T12" fmla="*/ 606 w 1862"/>
                <a:gd name="T13" fmla="*/ 1084 h 1865"/>
                <a:gd name="T14" fmla="*/ 555 w 1862"/>
                <a:gd name="T15" fmla="*/ 1010 h 1865"/>
                <a:gd name="T16" fmla="*/ 501 w 1862"/>
                <a:gd name="T17" fmla="*/ 985 h 1865"/>
                <a:gd name="T18" fmla="*/ 430 w 1862"/>
                <a:gd name="T19" fmla="*/ 999 h 1865"/>
                <a:gd name="T20" fmla="*/ 351 w 1862"/>
                <a:gd name="T21" fmla="*/ 1048 h 1865"/>
                <a:gd name="T22" fmla="*/ 375 w 1862"/>
                <a:gd name="T23" fmla="*/ 1114 h 1865"/>
                <a:gd name="T24" fmla="*/ 449 w 1862"/>
                <a:gd name="T25" fmla="*/ 1189 h 1865"/>
                <a:gd name="T26" fmla="*/ 498 w 1862"/>
                <a:gd name="T27" fmla="*/ 1286 h 1865"/>
                <a:gd name="T28" fmla="*/ 518 w 1862"/>
                <a:gd name="T29" fmla="*/ 1328 h 1865"/>
                <a:gd name="T30" fmla="*/ 524 w 1862"/>
                <a:gd name="T31" fmla="*/ 1339 h 1865"/>
                <a:gd name="T32" fmla="*/ 543 w 1862"/>
                <a:gd name="T33" fmla="*/ 1377 h 1865"/>
                <a:gd name="T34" fmla="*/ 571 w 1862"/>
                <a:gd name="T35" fmla="*/ 1451 h 1865"/>
                <a:gd name="T36" fmla="*/ 588 w 1862"/>
                <a:gd name="T37" fmla="*/ 1513 h 1865"/>
                <a:gd name="T38" fmla="*/ 618 w 1862"/>
                <a:gd name="T39" fmla="*/ 1508 h 1865"/>
                <a:gd name="T40" fmla="*/ 666 w 1862"/>
                <a:gd name="T41" fmla="*/ 1479 h 1865"/>
                <a:gd name="T42" fmla="*/ 715 w 1862"/>
                <a:gd name="T43" fmla="*/ 1451 h 1865"/>
                <a:gd name="T44" fmla="*/ 720 w 1862"/>
                <a:gd name="T45" fmla="*/ 1447 h 1865"/>
                <a:gd name="T46" fmla="*/ 741 w 1862"/>
                <a:gd name="T47" fmla="*/ 1427 h 1865"/>
                <a:gd name="T48" fmla="*/ 799 w 1862"/>
                <a:gd name="T49" fmla="*/ 1336 h 1865"/>
                <a:gd name="T50" fmla="*/ 913 w 1862"/>
                <a:gd name="T51" fmla="*/ 1136 h 1865"/>
                <a:gd name="T52" fmla="*/ 1056 w 1862"/>
                <a:gd name="T53" fmla="*/ 929 h 1865"/>
                <a:gd name="T54" fmla="*/ 1243 w 1862"/>
                <a:gd name="T55" fmla="*/ 704 h 1865"/>
                <a:gd name="T56" fmla="*/ 1427 w 1862"/>
                <a:gd name="T57" fmla="*/ 521 h 1865"/>
                <a:gd name="T58" fmla="*/ 1538 w 1862"/>
                <a:gd name="T59" fmla="*/ 430 h 1865"/>
                <a:gd name="T60" fmla="*/ 1534 w 1862"/>
                <a:gd name="T61" fmla="*/ 425 h 1865"/>
                <a:gd name="T62" fmla="*/ 1515 w 1862"/>
                <a:gd name="T63" fmla="*/ 395 h 1865"/>
                <a:gd name="T64" fmla="*/ 1011 w 1862"/>
                <a:gd name="T65" fmla="*/ 4 h 1865"/>
                <a:gd name="T66" fmla="*/ 1241 w 1862"/>
                <a:gd name="T67" fmla="*/ 52 h 1865"/>
                <a:gd name="T68" fmla="*/ 1445 w 1862"/>
                <a:gd name="T69" fmla="*/ 153 h 1865"/>
                <a:gd name="T70" fmla="*/ 1616 w 1862"/>
                <a:gd name="T71" fmla="*/ 299 h 1865"/>
                <a:gd name="T72" fmla="*/ 1747 w 1862"/>
                <a:gd name="T73" fmla="*/ 481 h 1865"/>
                <a:gd name="T74" fmla="*/ 1832 w 1862"/>
                <a:gd name="T75" fmla="*/ 695 h 1865"/>
                <a:gd name="T76" fmla="*/ 1862 w 1862"/>
                <a:gd name="T77" fmla="*/ 932 h 1865"/>
                <a:gd name="T78" fmla="*/ 1832 w 1862"/>
                <a:gd name="T79" fmla="*/ 1169 h 1865"/>
                <a:gd name="T80" fmla="*/ 1747 w 1862"/>
                <a:gd name="T81" fmla="*/ 1383 h 1865"/>
                <a:gd name="T82" fmla="*/ 1616 w 1862"/>
                <a:gd name="T83" fmla="*/ 1567 h 1865"/>
                <a:gd name="T84" fmla="*/ 1445 w 1862"/>
                <a:gd name="T85" fmla="*/ 1713 h 1865"/>
                <a:gd name="T86" fmla="*/ 1241 w 1862"/>
                <a:gd name="T87" fmla="*/ 1813 h 1865"/>
                <a:gd name="T88" fmla="*/ 1011 w 1862"/>
                <a:gd name="T89" fmla="*/ 1862 h 1865"/>
                <a:gd name="T90" fmla="*/ 770 w 1862"/>
                <a:gd name="T91" fmla="*/ 1852 h 1865"/>
                <a:gd name="T92" fmla="*/ 548 w 1862"/>
                <a:gd name="T93" fmla="*/ 1784 h 1865"/>
                <a:gd name="T94" fmla="*/ 354 w 1862"/>
                <a:gd name="T95" fmla="*/ 1669 h 1865"/>
                <a:gd name="T96" fmla="*/ 196 w 1862"/>
                <a:gd name="T97" fmla="*/ 1509 h 1865"/>
                <a:gd name="T98" fmla="*/ 79 w 1862"/>
                <a:gd name="T99" fmla="*/ 1315 h 1865"/>
                <a:gd name="T100" fmla="*/ 12 w 1862"/>
                <a:gd name="T101" fmla="*/ 1093 h 1865"/>
                <a:gd name="T102" fmla="*/ 3 w 1862"/>
                <a:gd name="T103" fmla="*/ 851 h 1865"/>
                <a:gd name="T104" fmla="*/ 52 w 1862"/>
                <a:gd name="T105" fmla="*/ 621 h 1865"/>
                <a:gd name="T106" fmla="*/ 152 w 1862"/>
                <a:gd name="T107" fmla="*/ 416 h 1865"/>
                <a:gd name="T108" fmla="*/ 296 w 1862"/>
                <a:gd name="T109" fmla="*/ 245 h 1865"/>
                <a:gd name="T110" fmla="*/ 480 w 1862"/>
                <a:gd name="T111" fmla="*/ 114 h 1865"/>
                <a:gd name="T112" fmla="*/ 694 w 1862"/>
                <a:gd name="T113" fmla="*/ 30 h 1865"/>
                <a:gd name="T114" fmla="*/ 930 w 1862"/>
                <a:gd name="T115" fmla="*/ 0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2" h="1865">
                  <a:moveTo>
                    <a:pt x="1503" y="377"/>
                  </a:moveTo>
                  <a:lnTo>
                    <a:pt x="1424" y="425"/>
                  </a:lnTo>
                  <a:lnTo>
                    <a:pt x="1348" y="478"/>
                  </a:lnTo>
                  <a:lnTo>
                    <a:pt x="1273" y="536"/>
                  </a:lnTo>
                  <a:lnTo>
                    <a:pt x="1200" y="598"/>
                  </a:lnTo>
                  <a:lnTo>
                    <a:pt x="1128" y="665"/>
                  </a:lnTo>
                  <a:lnTo>
                    <a:pt x="1056" y="734"/>
                  </a:lnTo>
                  <a:lnTo>
                    <a:pt x="962" y="832"/>
                  </a:lnTo>
                  <a:lnTo>
                    <a:pt x="878" y="929"/>
                  </a:lnTo>
                  <a:lnTo>
                    <a:pt x="800" y="1026"/>
                  </a:lnTo>
                  <a:lnTo>
                    <a:pt x="728" y="1122"/>
                  </a:lnTo>
                  <a:lnTo>
                    <a:pt x="661" y="1219"/>
                  </a:lnTo>
                  <a:lnTo>
                    <a:pt x="661" y="1219"/>
                  </a:lnTo>
                  <a:lnTo>
                    <a:pt x="661" y="1218"/>
                  </a:lnTo>
                  <a:lnTo>
                    <a:pt x="660" y="1216"/>
                  </a:lnTo>
                  <a:lnTo>
                    <a:pt x="659" y="1210"/>
                  </a:lnTo>
                  <a:lnTo>
                    <a:pt x="655" y="1199"/>
                  </a:lnTo>
                  <a:lnTo>
                    <a:pt x="651" y="1185"/>
                  </a:lnTo>
                  <a:lnTo>
                    <a:pt x="644" y="1165"/>
                  </a:lnTo>
                  <a:lnTo>
                    <a:pt x="624" y="1122"/>
                  </a:lnTo>
                  <a:lnTo>
                    <a:pt x="606" y="1084"/>
                  </a:lnTo>
                  <a:lnTo>
                    <a:pt x="588" y="1054"/>
                  </a:lnTo>
                  <a:lnTo>
                    <a:pt x="572" y="1028"/>
                  </a:lnTo>
                  <a:lnTo>
                    <a:pt x="555" y="1010"/>
                  </a:lnTo>
                  <a:lnTo>
                    <a:pt x="538" y="996"/>
                  </a:lnTo>
                  <a:lnTo>
                    <a:pt x="519" y="989"/>
                  </a:lnTo>
                  <a:lnTo>
                    <a:pt x="501" y="985"/>
                  </a:lnTo>
                  <a:lnTo>
                    <a:pt x="478" y="987"/>
                  </a:lnTo>
                  <a:lnTo>
                    <a:pt x="455" y="991"/>
                  </a:lnTo>
                  <a:lnTo>
                    <a:pt x="430" y="999"/>
                  </a:lnTo>
                  <a:lnTo>
                    <a:pt x="405" y="1011"/>
                  </a:lnTo>
                  <a:lnTo>
                    <a:pt x="378" y="1027"/>
                  </a:lnTo>
                  <a:lnTo>
                    <a:pt x="351" y="1048"/>
                  </a:lnTo>
                  <a:lnTo>
                    <a:pt x="321" y="1076"/>
                  </a:lnTo>
                  <a:lnTo>
                    <a:pt x="348" y="1092"/>
                  </a:lnTo>
                  <a:lnTo>
                    <a:pt x="375" y="1114"/>
                  </a:lnTo>
                  <a:lnTo>
                    <a:pt x="401" y="1138"/>
                  </a:lnTo>
                  <a:lnTo>
                    <a:pt x="429" y="1165"/>
                  </a:lnTo>
                  <a:lnTo>
                    <a:pt x="449" y="1189"/>
                  </a:lnTo>
                  <a:lnTo>
                    <a:pt x="465" y="1217"/>
                  </a:lnTo>
                  <a:lnTo>
                    <a:pt x="481" y="1249"/>
                  </a:lnTo>
                  <a:lnTo>
                    <a:pt x="498" y="1286"/>
                  </a:lnTo>
                  <a:lnTo>
                    <a:pt x="518" y="1327"/>
                  </a:lnTo>
                  <a:lnTo>
                    <a:pt x="518" y="1327"/>
                  </a:lnTo>
                  <a:lnTo>
                    <a:pt x="518" y="1328"/>
                  </a:lnTo>
                  <a:lnTo>
                    <a:pt x="519" y="1329"/>
                  </a:lnTo>
                  <a:lnTo>
                    <a:pt x="522" y="1332"/>
                  </a:lnTo>
                  <a:lnTo>
                    <a:pt x="524" y="1339"/>
                  </a:lnTo>
                  <a:lnTo>
                    <a:pt x="528" y="1347"/>
                  </a:lnTo>
                  <a:lnTo>
                    <a:pt x="535" y="1360"/>
                  </a:lnTo>
                  <a:lnTo>
                    <a:pt x="543" y="1377"/>
                  </a:lnTo>
                  <a:lnTo>
                    <a:pt x="554" y="1398"/>
                  </a:lnTo>
                  <a:lnTo>
                    <a:pt x="563" y="1425"/>
                  </a:lnTo>
                  <a:lnTo>
                    <a:pt x="571" y="1451"/>
                  </a:lnTo>
                  <a:lnTo>
                    <a:pt x="579" y="1475"/>
                  </a:lnTo>
                  <a:lnTo>
                    <a:pt x="585" y="1495"/>
                  </a:lnTo>
                  <a:lnTo>
                    <a:pt x="588" y="1513"/>
                  </a:lnTo>
                  <a:lnTo>
                    <a:pt x="590" y="1524"/>
                  </a:lnTo>
                  <a:lnTo>
                    <a:pt x="605" y="1516"/>
                  </a:lnTo>
                  <a:lnTo>
                    <a:pt x="618" y="1508"/>
                  </a:lnTo>
                  <a:lnTo>
                    <a:pt x="632" y="1500"/>
                  </a:lnTo>
                  <a:lnTo>
                    <a:pt x="647" y="1491"/>
                  </a:lnTo>
                  <a:lnTo>
                    <a:pt x="666" y="1479"/>
                  </a:lnTo>
                  <a:lnTo>
                    <a:pt x="688" y="1466"/>
                  </a:lnTo>
                  <a:lnTo>
                    <a:pt x="715" y="1453"/>
                  </a:lnTo>
                  <a:lnTo>
                    <a:pt x="715" y="1451"/>
                  </a:lnTo>
                  <a:lnTo>
                    <a:pt x="715" y="1451"/>
                  </a:lnTo>
                  <a:lnTo>
                    <a:pt x="717" y="1450"/>
                  </a:lnTo>
                  <a:lnTo>
                    <a:pt x="720" y="1447"/>
                  </a:lnTo>
                  <a:lnTo>
                    <a:pt x="725" y="1443"/>
                  </a:lnTo>
                  <a:lnTo>
                    <a:pt x="732" y="1436"/>
                  </a:lnTo>
                  <a:lnTo>
                    <a:pt x="741" y="1427"/>
                  </a:lnTo>
                  <a:lnTo>
                    <a:pt x="754" y="1414"/>
                  </a:lnTo>
                  <a:lnTo>
                    <a:pt x="770" y="1398"/>
                  </a:lnTo>
                  <a:lnTo>
                    <a:pt x="799" y="1336"/>
                  </a:lnTo>
                  <a:lnTo>
                    <a:pt x="832" y="1271"/>
                  </a:lnTo>
                  <a:lnTo>
                    <a:pt x="870" y="1204"/>
                  </a:lnTo>
                  <a:lnTo>
                    <a:pt x="913" y="1136"/>
                  </a:lnTo>
                  <a:lnTo>
                    <a:pt x="958" y="1066"/>
                  </a:lnTo>
                  <a:lnTo>
                    <a:pt x="1005" y="997"/>
                  </a:lnTo>
                  <a:lnTo>
                    <a:pt x="1056" y="929"/>
                  </a:lnTo>
                  <a:lnTo>
                    <a:pt x="1109" y="861"/>
                  </a:lnTo>
                  <a:lnTo>
                    <a:pt x="1177" y="780"/>
                  </a:lnTo>
                  <a:lnTo>
                    <a:pt x="1243" y="704"/>
                  </a:lnTo>
                  <a:lnTo>
                    <a:pt x="1306" y="637"/>
                  </a:lnTo>
                  <a:lnTo>
                    <a:pt x="1368" y="576"/>
                  </a:lnTo>
                  <a:lnTo>
                    <a:pt x="1427" y="521"/>
                  </a:lnTo>
                  <a:lnTo>
                    <a:pt x="1484" y="473"/>
                  </a:lnTo>
                  <a:lnTo>
                    <a:pt x="1538" y="430"/>
                  </a:lnTo>
                  <a:lnTo>
                    <a:pt x="1538" y="430"/>
                  </a:lnTo>
                  <a:lnTo>
                    <a:pt x="1537" y="430"/>
                  </a:lnTo>
                  <a:lnTo>
                    <a:pt x="1536" y="428"/>
                  </a:lnTo>
                  <a:lnTo>
                    <a:pt x="1534" y="425"/>
                  </a:lnTo>
                  <a:lnTo>
                    <a:pt x="1529" y="418"/>
                  </a:lnTo>
                  <a:lnTo>
                    <a:pt x="1523" y="408"/>
                  </a:lnTo>
                  <a:lnTo>
                    <a:pt x="1515" y="395"/>
                  </a:lnTo>
                  <a:lnTo>
                    <a:pt x="1503" y="377"/>
                  </a:lnTo>
                  <a:close/>
                  <a:moveTo>
                    <a:pt x="930" y="0"/>
                  </a:moveTo>
                  <a:lnTo>
                    <a:pt x="1011" y="4"/>
                  </a:lnTo>
                  <a:lnTo>
                    <a:pt x="1091" y="13"/>
                  </a:lnTo>
                  <a:lnTo>
                    <a:pt x="1167" y="30"/>
                  </a:lnTo>
                  <a:lnTo>
                    <a:pt x="1241" y="52"/>
                  </a:lnTo>
                  <a:lnTo>
                    <a:pt x="1312" y="80"/>
                  </a:lnTo>
                  <a:lnTo>
                    <a:pt x="1380" y="114"/>
                  </a:lnTo>
                  <a:lnTo>
                    <a:pt x="1445" y="153"/>
                  </a:lnTo>
                  <a:lnTo>
                    <a:pt x="1506" y="197"/>
                  </a:lnTo>
                  <a:lnTo>
                    <a:pt x="1564" y="245"/>
                  </a:lnTo>
                  <a:lnTo>
                    <a:pt x="1616" y="299"/>
                  </a:lnTo>
                  <a:lnTo>
                    <a:pt x="1665" y="355"/>
                  </a:lnTo>
                  <a:lnTo>
                    <a:pt x="1709" y="416"/>
                  </a:lnTo>
                  <a:lnTo>
                    <a:pt x="1747" y="481"/>
                  </a:lnTo>
                  <a:lnTo>
                    <a:pt x="1781" y="549"/>
                  </a:lnTo>
                  <a:lnTo>
                    <a:pt x="1810" y="621"/>
                  </a:lnTo>
                  <a:lnTo>
                    <a:pt x="1832" y="695"/>
                  </a:lnTo>
                  <a:lnTo>
                    <a:pt x="1848" y="773"/>
                  </a:lnTo>
                  <a:lnTo>
                    <a:pt x="1858" y="851"/>
                  </a:lnTo>
                  <a:lnTo>
                    <a:pt x="1862" y="932"/>
                  </a:lnTo>
                  <a:lnTo>
                    <a:pt x="1858" y="1013"/>
                  </a:lnTo>
                  <a:lnTo>
                    <a:pt x="1848" y="1093"/>
                  </a:lnTo>
                  <a:lnTo>
                    <a:pt x="1832" y="1169"/>
                  </a:lnTo>
                  <a:lnTo>
                    <a:pt x="1810" y="1243"/>
                  </a:lnTo>
                  <a:lnTo>
                    <a:pt x="1781" y="1315"/>
                  </a:lnTo>
                  <a:lnTo>
                    <a:pt x="1747" y="1383"/>
                  </a:lnTo>
                  <a:lnTo>
                    <a:pt x="1709" y="1448"/>
                  </a:lnTo>
                  <a:lnTo>
                    <a:pt x="1665" y="1509"/>
                  </a:lnTo>
                  <a:lnTo>
                    <a:pt x="1616" y="1567"/>
                  </a:lnTo>
                  <a:lnTo>
                    <a:pt x="1564" y="1620"/>
                  </a:lnTo>
                  <a:lnTo>
                    <a:pt x="1506" y="1669"/>
                  </a:lnTo>
                  <a:lnTo>
                    <a:pt x="1445" y="1713"/>
                  </a:lnTo>
                  <a:lnTo>
                    <a:pt x="1380" y="1751"/>
                  </a:lnTo>
                  <a:lnTo>
                    <a:pt x="1312" y="1784"/>
                  </a:lnTo>
                  <a:lnTo>
                    <a:pt x="1241" y="1813"/>
                  </a:lnTo>
                  <a:lnTo>
                    <a:pt x="1167" y="1835"/>
                  </a:lnTo>
                  <a:lnTo>
                    <a:pt x="1091" y="1852"/>
                  </a:lnTo>
                  <a:lnTo>
                    <a:pt x="1011" y="1862"/>
                  </a:lnTo>
                  <a:lnTo>
                    <a:pt x="930" y="1865"/>
                  </a:lnTo>
                  <a:lnTo>
                    <a:pt x="849" y="1862"/>
                  </a:lnTo>
                  <a:lnTo>
                    <a:pt x="770" y="1852"/>
                  </a:lnTo>
                  <a:lnTo>
                    <a:pt x="694" y="1835"/>
                  </a:lnTo>
                  <a:lnTo>
                    <a:pt x="620" y="1813"/>
                  </a:lnTo>
                  <a:lnTo>
                    <a:pt x="548" y="1784"/>
                  </a:lnTo>
                  <a:lnTo>
                    <a:pt x="480" y="1751"/>
                  </a:lnTo>
                  <a:lnTo>
                    <a:pt x="415" y="1713"/>
                  </a:lnTo>
                  <a:lnTo>
                    <a:pt x="354" y="1669"/>
                  </a:lnTo>
                  <a:lnTo>
                    <a:pt x="296" y="1620"/>
                  </a:lnTo>
                  <a:lnTo>
                    <a:pt x="244" y="1567"/>
                  </a:lnTo>
                  <a:lnTo>
                    <a:pt x="196" y="1509"/>
                  </a:lnTo>
                  <a:lnTo>
                    <a:pt x="152" y="1448"/>
                  </a:lnTo>
                  <a:lnTo>
                    <a:pt x="113" y="1383"/>
                  </a:lnTo>
                  <a:lnTo>
                    <a:pt x="79" y="1315"/>
                  </a:lnTo>
                  <a:lnTo>
                    <a:pt x="52" y="1243"/>
                  </a:lnTo>
                  <a:lnTo>
                    <a:pt x="29" y="1169"/>
                  </a:lnTo>
                  <a:lnTo>
                    <a:pt x="12" y="1093"/>
                  </a:lnTo>
                  <a:lnTo>
                    <a:pt x="3" y="1013"/>
                  </a:lnTo>
                  <a:lnTo>
                    <a:pt x="0" y="932"/>
                  </a:lnTo>
                  <a:lnTo>
                    <a:pt x="3" y="851"/>
                  </a:lnTo>
                  <a:lnTo>
                    <a:pt x="12" y="773"/>
                  </a:lnTo>
                  <a:lnTo>
                    <a:pt x="29" y="695"/>
                  </a:lnTo>
                  <a:lnTo>
                    <a:pt x="52" y="621"/>
                  </a:lnTo>
                  <a:lnTo>
                    <a:pt x="79" y="549"/>
                  </a:lnTo>
                  <a:lnTo>
                    <a:pt x="113" y="481"/>
                  </a:lnTo>
                  <a:lnTo>
                    <a:pt x="152" y="416"/>
                  </a:lnTo>
                  <a:lnTo>
                    <a:pt x="196" y="355"/>
                  </a:lnTo>
                  <a:lnTo>
                    <a:pt x="244" y="299"/>
                  </a:lnTo>
                  <a:lnTo>
                    <a:pt x="296" y="245"/>
                  </a:lnTo>
                  <a:lnTo>
                    <a:pt x="354" y="197"/>
                  </a:lnTo>
                  <a:lnTo>
                    <a:pt x="415" y="153"/>
                  </a:lnTo>
                  <a:lnTo>
                    <a:pt x="480" y="114"/>
                  </a:lnTo>
                  <a:lnTo>
                    <a:pt x="548" y="80"/>
                  </a:lnTo>
                  <a:lnTo>
                    <a:pt x="620" y="52"/>
                  </a:lnTo>
                  <a:lnTo>
                    <a:pt x="694" y="30"/>
                  </a:lnTo>
                  <a:lnTo>
                    <a:pt x="770" y="13"/>
                  </a:lnTo>
                  <a:lnTo>
                    <a:pt x="849" y="4"/>
                  </a:lnTo>
                  <a:lnTo>
                    <a:pt x="930" y="0"/>
                  </a:lnTo>
                  <a:close/>
                </a:path>
              </a:pathLst>
            </a:custGeom>
            <a:solidFill>
              <a:srgbClr val="049CD4"/>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Arial"/>
              </a:endParaRPr>
            </a:p>
          </p:txBody>
        </p:sp>
      </p:grpSp>
      <p:sp>
        <p:nvSpPr>
          <p:cNvPr id="179" name="Freeform 26"/>
          <p:cNvSpPr>
            <a:spLocks noChangeAspect="1" noEditPoints="1"/>
          </p:cNvSpPr>
          <p:nvPr/>
        </p:nvSpPr>
        <p:spPr bwMode="auto">
          <a:xfrm>
            <a:off x="5717572" y="4701084"/>
            <a:ext cx="279390" cy="260814"/>
          </a:xfrm>
          <a:custGeom>
            <a:avLst/>
            <a:gdLst>
              <a:gd name="T0" fmla="*/ 461 w 1115"/>
              <a:gd name="T1" fmla="*/ 933 h 1125"/>
              <a:gd name="T2" fmla="*/ 398 w 1115"/>
              <a:gd name="T3" fmla="*/ 912 h 1125"/>
              <a:gd name="T4" fmla="*/ 426 w 1115"/>
              <a:gd name="T5" fmla="*/ 850 h 1125"/>
              <a:gd name="T6" fmla="*/ 493 w 1115"/>
              <a:gd name="T7" fmla="*/ 909 h 1125"/>
              <a:gd name="T8" fmla="*/ 174 w 1115"/>
              <a:gd name="T9" fmla="*/ 499 h 1125"/>
              <a:gd name="T10" fmla="*/ 171 w 1115"/>
              <a:gd name="T11" fmla="*/ 568 h 1125"/>
              <a:gd name="T12" fmla="*/ 206 w 1115"/>
              <a:gd name="T13" fmla="*/ 601 h 1125"/>
              <a:gd name="T14" fmla="*/ 238 w 1115"/>
              <a:gd name="T15" fmla="*/ 555 h 1125"/>
              <a:gd name="T16" fmla="*/ 213 w 1115"/>
              <a:gd name="T17" fmla="*/ 470 h 1125"/>
              <a:gd name="T18" fmla="*/ 918 w 1115"/>
              <a:gd name="T19" fmla="*/ 635 h 1125"/>
              <a:gd name="T20" fmla="*/ 955 w 1115"/>
              <a:gd name="T21" fmla="*/ 555 h 1125"/>
              <a:gd name="T22" fmla="*/ 920 w 1115"/>
              <a:gd name="T23" fmla="*/ 516 h 1125"/>
              <a:gd name="T24" fmla="*/ 887 w 1115"/>
              <a:gd name="T25" fmla="*/ 555 h 1125"/>
              <a:gd name="T26" fmla="*/ 914 w 1115"/>
              <a:gd name="T27" fmla="*/ 635 h 1125"/>
              <a:gd name="T28" fmla="*/ 460 w 1115"/>
              <a:gd name="T29" fmla="*/ 248 h 1125"/>
              <a:gd name="T30" fmla="*/ 533 w 1115"/>
              <a:gd name="T31" fmla="*/ 197 h 1125"/>
              <a:gd name="T32" fmla="*/ 439 w 1115"/>
              <a:gd name="T33" fmla="*/ 183 h 1125"/>
              <a:gd name="T34" fmla="*/ 450 w 1115"/>
              <a:gd name="T35" fmla="*/ 249 h 1125"/>
              <a:gd name="T36" fmla="*/ 703 w 1115"/>
              <a:gd name="T37" fmla="*/ 263 h 1125"/>
              <a:gd name="T38" fmla="*/ 749 w 1115"/>
              <a:gd name="T39" fmla="*/ 247 h 1125"/>
              <a:gd name="T40" fmla="*/ 680 w 1115"/>
              <a:gd name="T41" fmla="*/ 181 h 1125"/>
              <a:gd name="T42" fmla="*/ 660 w 1115"/>
              <a:gd name="T43" fmla="*/ 246 h 1125"/>
              <a:gd name="T44" fmla="*/ 624 w 1115"/>
              <a:gd name="T45" fmla="*/ 874 h 1125"/>
              <a:gd name="T46" fmla="*/ 631 w 1115"/>
              <a:gd name="T47" fmla="*/ 941 h 1125"/>
              <a:gd name="T48" fmla="*/ 692 w 1115"/>
              <a:gd name="T49" fmla="*/ 926 h 1125"/>
              <a:gd name="T50" fmla="*/ 670 w 1115"/>
              <a:gd name="T51" fmla="*/ 862 h 1125"/>
              <a:gd name="T52" fmla="*/ 973 w 1115"/>
              <a:gd name="T53" fmla="*/ 885 h 1125"/>
              <a:gd name="T54" fmla="*/ 884 w 1115"/>
              <a:gd name="T55" fmla="*/ 780 h 1125"/>
              <a:gd name="T56" fmla="*/ 829 w 1115"/>
              <a:gd name="T57" fmla="*/ 741 h 1125"/>
              <a:gd name="T58" fmla="*/ 726 w 1115"/>
              <a:gd name="T59" fmla="*/ 555 h 1125"/>
              <a:gd name="T60" fmla="*/ 834 w 1115"/>
              <a:gd name="T61" fmla="*/ 378 h 1125"/>
              <a:gd name="T62" fmla="*/ 878 w 1115"/>
              <a:gd name="T63" fmla="*/ 419 h 1125"/>
              <a:gd name="T64" fmla="*/ 908 w 1115"/>
              <a:gd name="T65" fmla="*/ 369 h 1125"/>
              <a:gd name="T66" fmla="*/ 972 w 1115"/>
              <a:gd name="T67" fmla="*/ 240 h 1125"/>
              <a:gd name="T68" fmla="*/ 1115 w 1115"/>
              <a:gd name="T69" fmla="*/ 10 h 1125"/>
              <a:gd name="T70" fmla="*/ 885 w 1115"/>
              <a:gd name="T71" fmla="*/ 152 h 1125"/>
              <a:gd name="T72" fmla="*/ 563 w 1115"/>
              <a:gd name="T73" fmla="*/ 392 h 1125"/>
              <a:gd name="T74" fmla="*/ 230 w 1115"/>
              <a:gd name="T75" fmla="*/ 142 h 1125"/>
              <a:gd name="T76" fmla="*/ 0 w 1115"/>
              <a:gd name="T77" fmla="*/ 0 h 1125"/>
              <a:gd name="T78" fmla="*/ 143 w 1115"/>
              <a:gd name="T79" fmla="*/ 230 h 1125"/>
              <a:gd name="T80" fmla="*/ 252 w 1115"/>
              <a:gd name="T81" fmla="*/ 373 h 1125"/>
              <a:gd name="T82" fmla="*/ 288 w 1115"/>
              <a:gd name="T83" fmla="*/ 376 h 1125"/>
              <a:gd name="T84" fmla="*/ 399 w 1115"/>
              <a:gd name="T85" fmla="*/ 555 h 1125"/>
              <a:gd name="T86" fmla="*/ 296 w 1115"/>
              <a:gd name="T87" fmla="*/ 741 h 1125"/>
              <a:gd name="T88" fmla="*/ 234 w 1115"/>
              <a:gd name="T89" fmla="*/ 702 h 1125"/>
              <a:gd name="T90" fmla="*/ 248 w 1115"/>
              <a:gd name="T91" fmla="*/ 789 h 1125"/>
              <a:gd name="T92" fmla="*/ 40 w 1115"/>
              <a:gd name="T93" fmla="*/ 727 h 1125"/>
              <a:gd name="T94" fmla="*/ 398 w 1115"/>
              <a:gd name="T95" fmla="*/ 1085 h 1125"/>
              <a:gd name="T96" fmla="*/ 505 w 1115"/>
              <a:gd name="T97" fmla="*/ 708 h 1125"/>
              <a:gd name="T98" fmla="*/ 620 w 1115"/>
              <a:gd name="T99" fmla="*/ 708 h 1125"/>
              <a:gd name="T100" fmla="*/ 717 w 1115"/>
              <a:gd name="T101" fmla="*/ 1075 h 1125"/>
              <a:gd name="T102" fmla="*/ 1076 w 1115"/>
              <a:gd name="T103" fmla="*/ 717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15" h="1125">
                <a:moveTo>
                  <a:pt x="493" y="909"/>
                </a:moveTo>
                <a:cubicBezTo>
                  <a:pt x="489" y="923"/>
                  <a:pt x="475" y="933"/>
                  <a:pt x="461" y="933"/>
                </a:cubicBezTo>
                <a:cubicBezTo>
                  <a:pt x="458" y="933"/>
                  <a:pt x="454" y="933"/>
                  <a:pt x="451" y="932"/>
                </a:cubicBezTo>
                <a:cubicBezTo>
                  <a:pt x="433" y="926"/>
                  <a:pt x="415" y="919"/>
                  <a:pt x="398" y="912"/>
                </a:cubicBezTo>
                <a:cubicBezTo>
                  <a:pt x="381" y="904"/>
                  <a:pt x="373" y="883"/>
                  <a:pt x="381" y="866"/>
                </a:cubicBezTo>
                <a:cubicBezTo>
                  <a:pt x="389" y="849"/>
                  <a:pt x="409" y="842"/>
                  <a:pt x="426" y="850"/>
                </a:cubicBezTo>
                <a:cubicBezTo>
                  <a:pt x="441" y="856"/>
                  <a:pt x="455" y="862"/>
                  <a:pt x="470" y="866"/>
                </a:cubicBezTo>
                <a:cubicBezTo>
                  <a:pt x="488" y="872"/>
                  <a:pt x="499" y="891"/>
                  <a:pt x="493" y="909"/>
                </a:cubicBezTo>
                <a:close/>
                <a:moveTo>
                  <a:pt x="213" y="470"/>
                </a:moveTo>
                <a:cubicBezTo>
                  <a:pt x="194" y="467"/>
                  <a:pt x="177" y="480"/>
                  <a:pt x="174" y="499"/>
                </a:cubicBezTo>
                <a:cubicBezTo>
                  <a:pt x="172" y="517"/>
                  <a:pt x="170" y="536"/>
                  <a:pt x="170" y="555"/>
                </a:cubicBezTo>
                <a:cubicBezTo>
                  <a:pt x="170" y="560"/>
                  <a:pt x="170" y="564"/>
                  <a:pt x="171" y="568"/>
                </a:cubicBezTo>
                <a:cubicBezTo>
                  <a:pt x="171" y="587"/>
                  <a:pt x="186" y="601"/>
                  <a:pt x="204" y="601"/>
                </a:cubicBezTo>
                <a:cubicBezTo>
                  <a:pt x="205" y="601"/>
                  <a:pt x="205" y="601"/>
                  <a:pt x="206" y="601"/>
                </a:cubicBezTo>
                <a:cubicBezTo>
                  <a:pt x="224" y="601"/>
                  <a:pt x="239" y="585"/>
                  <a:pt x="238" y="566"/>
                </a:cubicBezTo>
                <a:cubicBezTo>
                  <a:pt x="238" y="563"/>
                  <a:pt x="238" y="559"/>
                  <a:pt x="238" y="555"/>
                </a:cubicBezTo>
                <a:cubicBezTo>
                  <a:pt x="238" y="540"/>
                  <a:pt x="239" y="524"/>
                  <a:pt x="242" y="508"/>
                </a:cubicBezTo>
                <a:cubicBezTo>
                  <a:pt x="244" y="490"/>
                  <a:pt x="231" y="473"/>
                  <a:pt x="213" y="470"/>
                </a:cubicBezTo>
                <a:close/>
                <a:moveTo>
                  <a:pt x="914" y="635"/>
                </a:moveTo>
                <a:cubicBezTo>
                  <a:pt x="915" y="635"/>
                  <a:pt x="916" y="635"/>
                  <a:pt x="918" y="635"/>
                </a:cubicBezTo>
                <a:cubicBezTo>
                  <a:pt x="935" y="635"/>
                  <a:pt x="949" y="623"/>
                  <a:pt x="952" y="606"/>
                </a:cubicBezTo>
                <a:cubicBezTo>
                  <a:pt x="954" y="589"/>
                  <a:pt x="955" y="572"/>
                  <a:pt x="955" y="555"/>
                </a:cubicBezTo>
                <a:cubicBezTo>
                  <a:pt x="955" y="553"/>
                  <a:pt x="955" y="551"/>
                  <a:pt x="955" y="549"/>
                </a:cubicBezTo>
                <a:cubicBezTo>
                  <a:pt x="954" y="530"/>
                  <a:pt x="939" y="515"/>
                  <a:pt x="920" y="516"/>
                </a:cubicBezTo>
                <a:cubicBezTo>
                  <a:pt x="901" y="516"/>
                  <a:pt x="886" y="531"/>
                  <a:pt x="887" y="550"/>
                </a:cubicBezTo>
                <a:cubicBezTo>
                  <a:pt x="887" y="552"/>
                  <a:pt x="887" y="554"/>
                  <a:pt x="887" y="555"/>
                </a:cubicBezTo>
                <a:cubicBezTo>
                  <a:pt x="887" y="569"/>
                  <a:pt x="886" y="583"/>
                  <a:pt x="884" y="597"/>
                </a:cubicBezTo>
                <a:cubicBezTo>
                  <a:pt x="882" y="616"/>
                  <a:pt x="895" y="633"/>
                  <a:pt x="914" y="635"/>
                </a:cubicBezTo>
                <a:close/>
                <a:moveTo>
                  <a:pt x="450" y="249"/>
                </a:moveTo>
                <a:cubicBezTo>
                  <a:pt x="453" y="249"/>
                  <a:pt x="457" y="249"/>
                  <a:pt x="460" y="248"/>
                </a:cubicBezTo>
                <a:cubicBezTo>
                  <a:pt x="475" y="243"/>
                  <a:pt x="490" y="239"/>
                  <a:pt x="506" y="236"/>
                </a:cubicBezTo>
                <a:cubicBezTo>
                  <a:pt x="524" y="233"/>
                  <a:pt x="537" y="215"/>
                  <a:pt x="533" y="197"/>
                </a:cubicBezTo>
                <a:cubicBezTo>
                  <a:pt x="530" y="178"/>
                  <a:pt x="513" y="166"/>
                  <a:pt x="494" y="169"/>
                </a:cubicBezTo>
                <a:cubicBezTo>
                  <a:pt x="475" y="172"/>
                  <a:pt x="457" y="177"/>
                  <a:pt x="439" y="183"/>
                </a:cubicBezTo>
                <a:cubicBezTo>
                  <a:pt x="421" y="189"/>
                  <a:pt x="411" y="208"/>
                  <a:pt x="417" y="226"/>
                </a:cubicBezTo>
                <a:cubicBezTo>
                  <a:pt x="422" y="240"/>
                  <a:pt x="435" y="249"/>
                  <a:pt x="450" y="249"/>
                </a:cubicBezTo>
                <a:close/>
                <a:moveTo>
                  <a:pt x="660" y="246"/>
                </a:moveTo>
                <a:cubicBezTo>
                  <a:pt x="675" y="251"/>
                  <a:pt x="689" y="256"/>
                  <a:pt x="703" y="263"/>
                </a:cubicBezTo>
                <a:cubicBezTo>
                  <a:pt x="708" y="266"/>
                  <a:pt x="713" y="267"/>
                  <a:pt x="718" y="267"/>
                </a:cubicBezTo>
                <a:cubicBezTo>
                  <a:pt x="731" y="267"/>
                  <a:pt x="743" y="260"/>
                  <a:pt x="749" y="247"/>
                </a:cubicBezTo>
                <a:cubicBezTo>
                  <a:pt x="757" y="231"/>
                  <a:pt x="750" y="210"/>
                  <a:pt x="733" y="202"/>
                </a:cubicBezTo>
                <a:cubicBezTo>
                  <a:pt x="716" y="194"/>
                  <a:pt x="698" y="187"/>
                  <a:pt x="680" y="181"/>
                </a:cubicBezTo>
                <a:cubicBezTo>
                  <a:pt x="662" y="175"/>
                  <a:pt x="643" y="185"/>
                  <a:pt x="637" y="203"/>
                </a:cubicBezTo>
                <a:cubicBezTo>
                  <a:pt x="632" y="221"/>
                  <a:pt x="642" y="240"/>
                  <a:pt x="660" y="246"/>
                </a:cubicBezTo>
                <a:close/>
                <a:moveTo>
                  <a:pt x="670" y="862"/>
                </a:moveTo>
                <a:cubicBezTo>
                  <a:pt x="655" y="867"/>
                  <a:pt x="640" y="871"/>
                  <a:pt x="624" y="874"/>
                </a:cubicBezTo>
                <a:cubicBezTo>
                  <a:pt x="606" y="877"/>
                  <a:pt x="594" y="895"/>
                  <a:pt x="598" y="914"/>
                </a:cubicBezTo>
                <a:cubicBezTo>
                  <a:pt x="601" y="930"/>
                  <a:pt x="615" y="941"/>
                  <a:pt x="631" y="941"/>
                </a:cubicBezTo>
                <a:cubicBezTo>
                  <a:pt x="633" y="941"/>
                  <a:pt x="635" y="941"/>
                  <a:pt x="637" y="941"/>
                </a:cubicBezTo>
                <a:cubicBezTo>
                  <a:pt x="656" y="937"/>
                  <a:pt x="674" y="932"/>
                  <a:pt x="692" y="926"/>
                </a:cubicBezTo>
                <a:cubicBezTo>
                  <a:pt x="710" y="919"/>
                  <a:pt x="719" y="900"/>
                  <a:pt x="713" y="882"/>
                </a:cubicBezTo>
                <a:cubicBezTo>
                  <a:pt x="707" y="865"/>
                  <a:pt x="688" y="855"/>
                  <a:pt x="670" y="862"/>
                </a:cubicBezTo>
                <a:close/>
                <a:moveTo>
                  <a:pt x="1076" y="717"/>
                </a:moveTo>
                <a:cubicBezTo>
                  <a:pt x="1036" y="764"/>
                  <a:pt x="994" y="823"/>
                  <a:pt x="973" y="885"/>
                </a:cubicBezTo>
                <a:cubicBezTo>
                  <a:pt x="877" y="789"/>
                  <a:pt x="877" y="789"/>
                  <a:pt x="877" y="789"/>
                </a:cubicBezTo>
                <a:cubicBezTo>
                  <a:pt x="880" y="786"/>
                  <a:pt x="882" y="783"/>
                  <a:pt x="884" y="780"/>
                </a:cubicBezTo>
                <a:cubicBezTo>
                  <a:pt x="895" y="764"/>
                  <a:pt x="891" y="743"/>
                  <a:pt x="876" y="732"/>
                </a:cubicBezTo>
                <a:cubicBezTo>
                  <a:pt x="861" y="722"/>
                  <a:pt x="839" y="725"/>
                  <a:pt x="829" y="741"/>
                </a:cubicBezTo>
                <a:cubicBezTo>
                  <a:pt x="711" y="623"/>
                  <a:pt x="711" y="623"/>
                  <a:pt x="711" y="623"/>
                </a:cubicBezTo>
                <a:cubicBezTo>
                  <a:pt x="720" y="602"/>
                  <a:pt x="726" y="580"/>
                  <a:pt x="726" y="555"/>
                </a:cubicBezTo>
                <a:cubicBezTo>
                  <a:pt x="726" y="535"/>
                  <a:pt x="722" y="515"/>
                  <a:pt x="715" y="497"/>
                </a:cubicBezTo>
                <a:cubicBezTo>
                  <a:pt x="834" y="378"/>
                  <a:pt x="834" y="378"/>
                  <a:pt x="834" y="378"/>
                </a:cubicBezTo>
                <a:cubicBezTo>
                  <a:pt x="839" y="386"/>
                  <a:pt x="844" y="393"/>
                  <a:pt x="848" y="401"/>
                </a:cubicBezTo>
                <a:cubicBezTo>
                  <a:pt x="854" y="412"/>
                  <a:pt x="866" y="419"/>
                  <a:pt x="878" y="419"/>
                </a:cubicBezTo>
                <a:cubicBezTo>
                  <a:pt x="883" y="419"/>
                  <a:pt x="889" y="417"/>
                  <a:pt x="894" y="415"/>
                </a:cubicBezTo>
                <a:cubicBezTo>
                  <a:pt x="910" y="406"/>
                  <a:pt x="916" y="385"/>
                  <a:pt x="908" y="369"/>
                </a:cubicBezTo>
                <a:cubicBezTo>
                  <a:pt x="900" y="355"/>
                  <a:pt x="892" y="342"/>
                  <a:pt x="883" y="329"/>
                </a:cubicBezTo>
                <a:cubicBezTo>
                  <a:pt x="972" y="240"/>
                  <a:pt x="972" y="240"/>
                  <a:pt x="972" y="240"/>
                </a:cubicBezTo>
                <a:cubicBezTo>
                  <a:pt x="994" y="303"/>
                  <a:pt x="1036" y="366"/>
                  <a:pt x="1076" y="408"/>
                </a:cubicBezTo>
                <a:cubicBezTo>
                  <a:pt x="1056" y="275"/>
                  <a:pt x="1063" y="136"/>
                  <a:pt x="1115" y="10"/>
                </a:cubicBezTo>
                <a:cubicBezTo>
                  <a:pt x="991" y="63"/>
                  <a:pt x="850" y="63"/>
                  <a:pt x="717" y="49"/>
                </a:cubicBezTo>
                <a:cubicBezTo>
                  <a:pt x="764" y="89"/>
                  <a:pt x="823" y="131"/>
                  <a:pt x="885" y="152"/>
                </a:cubicBezTo>
                <a:cubicBezTo>
                  <a:pt x="630" y="407"/>
                  <a:pt x="630" y="407"/>
                  <a:pt x="630" y="407"/>
                </a:cubicBezTo>
                <a:cubicBezTo>
                  <a:pt x="610" y="398"/>
                  <a:pt x="587" y="392"/>
                  <a:pt x="563" y="392"/>
                </a:cubicBezTo>
                <a:cubicBezTo>
                  <a:pt x="538" y="392"/>
                  <a:pt x="515" y="398"/>
                  <a:pt x="495" y="407"/>
                </a:cubicBezTo>
                <a:cubicBezTo>
                  <a:pt x="230" y="142"/>
                  <a:pt x="230" y="142"/>
                  <a:pt x="230" y="142"/>
                </a:cubicBezTo>
                <a:cubicBezTo>
                  <a:pt x="292" y="121"/>
                  <a:pt x="351" y="80"/>
                  <a:pt x="398" y="39"/>
                </a:cubicBezTo>
                <a:cubicBezTo>
                  <a:pt x="265" y="53"/>
                  <a:pt x="125" y="53"/>
                  <a:pt x="0" y="0"/>
                </a:cubicBezTo>
                <a:cubicBezTo>
                  <a:pt x="52" y="126"/>
                  <a:pt x="59" y="266"/>
                  <a:pt x="40" y="398"/>
                </a:cubicBezTo>
                <a:cubicBezTo>
                  <a:pt x="79" y="357"/>
                  <a:pt x="122" y="293"/>
                  <a:pt x="143" y="230"/>
                </a:cubicBezTo>
                <a:cubicBezTo>
                  <a:pt x="242" y="330"/>
                  <a:pt x="242" y="330"/>
                  <a:pt x="242" y="330"/>
                </a:cubicBezTo>
                <a:cubicBezTo>
                  <a:pt x="234" y="344"/>
                  <a:pt x="238" y="363"/>
                  <a:pt x="252" y="373"/>
                </a:cubicBezTo>
                <a:cubicBezTo>
                  <a:pt x="258" y="378"/>
                  <a:pt x="265" y="380"/>
                  <a:pt x="272" y="380"/>
                </a:cubicBezTo>
                <a:cubicBezTo>
                  <a:pt x="278" y="380"/>
                  <a:pt x="283" y="378"/>
                  <a:pt x="288" y="376"/>
                </a:cubicBezTo>
                <a:cubicBezTo>
                  <a:pt x="410" y="497"/>
                  <a:pt x="410" y="497"/>
                  <a:pt x="410" y="497"/>
                </a:cubicBezTo>
                <a:cubicBezTo>
                  <a:pt x="403" y="515"/>
                  <a:pt x="399" y="535"/>
                  <a:pt x="399" y="555"/>
                </a:cubicBezTo>
                <a:cubicBezTo>
                  <a:pt x="399" y="580"/>
                  <a:pt x="405" y="602"/>
                  <a:pt x="414" y="623"/>
                </a:cubicBezTo>
                <a:cubicBezTo>
                  <a:pt x="296" y="741"/>
                  <a:pt x="296" y="741"/>
                  <a:pt x="296" y="741"/>
                </a:cubicBezTo>
                <a:cubicBezTo>
                  <a:pt x="291" y="732"/>
                  <a:pt x="285" y="723"/>
                  <a:pt x="280" y="714"/>
                </a:cubicBezTo>
                <a:cubicBezTo>
                  <a:pt x="271" y="698"/>
                  <a:pt x="250" y="692"/>
                  <a:pt x="234" y="702"/>
                </a:cubicBezTo>
                <a:cubicBezTo>
                  <a:pt x="217" y="711"/>
                  <a:pt x="211" y="732"/>
                  <a:pt x="221" y="748"/>
                </a:cubicBezTo>
                <a:cubicBezTo>
                  <a:pt x="229" y="762"/>
                  <a:pt x="238" y="776"/>
                  <a:pt x="248" y="789"/>
                </a:cubicBezTo>
                <a:cubicBezTo>
                  <a:pt x="142" y="895"/>
                  <a:pt x="142" y="895"/>
                  <a:pt x="142" y="895"/>
                </a:cubicBezTo>
                <a:cubicBezTo>
                  <a:pt x="121" y="833"/>
                  <a:pt x="80" y="774"/>
                  <a:pt x="40" y="727"/>
                </a:cubicBezTo>
                <a:cubicBezTo>
                  <a:pt x="53" y="860"/>
                  <a:pt x="53" y="1000"/>
                  <a:pt x="0" y="1125"/>
                </a:cubicBezTo>
                <a:cubicBezTo>
                  <a:pt x="126" y="1073"/>
                  <a:pt x="266" y="1066"/>
                  <a:pt x="398" y="1085"/>
                </a:cubicBezTo>
                <a:cubicBezTo>
                  <a:pt x="357" y="1046"/>
                  <a:pt x="293" y="1003"/>
                  <a:pt x="230" y="982"/>
                </a:cubicBezTo>
                <a:cubicBezTo>
                  <a:pt x="505" y="708"/>
                  <a:pt x="505" y="708"/>
                  <a:pt x="505" y="708"/>
                </a:cubicBezTo>
                <a:cubicBezTo>
                  <a:pt x="523" y="715"/>
                  <a:pt x="542" y="719"/>
                  <a:pt x="563" y="719"/>
                </a:cubicBezTo>
                <a:cubicBezTo>
                  <a:pt x="583" y="719"/>
                  <a:pt x="602" y="715"/>
                  <a:pt x="620" y="708"/>
                </a:cubicBezTo>
                <a:cubicBezTo>
                  <a:pt x="885" y="972"/>
                  <a:pt x="885" y="972"/>
                  <a:pt x="885" y="972"/>
                </a:cubicBezTo>
                <a:cubicBezTo>
                  <a:pt x="822" y="994"/>
                  <a:pt x="759" y="1036"/>
                  <a:pt x="717" y="1075"/>
                </a:cubicBezTo>
                <a:cubicBezTo>
                  <a:pt x="849" y="1056"/>
                  <a:pt x="989" y="1063"/>
                  <a:pt x="1115" y="1115"/>
                </a:cubicBezTo>
                <a:cubicBezTo>
                  <a:pt x="1062" y="991"/>
                  <a:pt x="1062" y="850"/>
                  <a:pt x="1076" y="717"/>
                </a:cubicBezTo>
                <a:close/>
              </a:path>
            </a:pathLst>
          </a:custGeom>
          <a:solidFill>
            <a:srgbClr val="39393B"/>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a:endParaRPr>
          </a:p>
        </p:txBody>
      </p:sp>
      <p:sp>
        <p:nvSpPr>
          <p:cNvPr id="4" name="TextBox 3"/>
          <p:cNvSpPr txBox="1"/>
          <p:nvPr/>
        </p:nvSpPr>
        <p:spPr>
          <a:xfrm>
            <a:off x="2984029" y="5288808"/>
            <a:ext cx="5758446" cy="276999"/>
          </a:xfrm>
          <a:prstGeom prst="rect">
            <a:avLst/>
          </a:prstGeom>
          <a:noFill/>
        </p:spPr>
        <p:txBody>
          <a:bodyPr wrap="square" rtlCol="0">
            <a:spAutoFit/>
          </a:bodyPr>
          <a:lstStyle/>
          <a:p>
            <a:pPr algn="ctr"/>
            <a:r>
              <a:rPr lang="en-US" sz="1200" dirty="0"/>
              <a:t>SW – Switch		BM – Bare Metal	VM – Virtual Machine</a:t>
            </a:r>
          </a:p>
        </p:txBody>
      </p:sp>
      <p:sp>
        <p:nvSpPr>
          <p:cNvPr id="3" name="Slide Number Placeholder 2"/>
          <p:cNvSpPr>
            <a:spLocks noGrp="1"/>
          </p:cNvSpPr>
          <p:nvPr>
            <p:ph type="sldNum" sz="quarter" idx="4"/>
          </p:nvPr>
        </p:nvSpPr>
        <p:spPr>
          <a:xfrm>
            <a:off x="11081982" y="6490649"/>
            <a:ext cx="618699" cy="380999"/>
          </a:xfrm>
        </p:spPr>
        <p:txBody>
          <a:bodyPr/>
          <a:lstStyle/>
          <a:p>
            <a:pPr>
              <a:defRPr/>
            </a:pPr>
            <a:fld id="{D68E8870-17DE-45C4-A8DD-7644B2422933}" type="slidenum">
              <a:rPr lang="en-US" smtClean="0">
                <a:solidFill>
                  <a:srgbClr val="000000"/>
                </a:solidFill>
              </a:rPr>
              <a:pPr>
                <a:defRPr/>
              </a:pPr>
              <a:t>50</a:t>
            </a:fld>
            <a:endParaRPr lang="en-US" dirty="0">
              <a:solidFill>
                <a:srgbClr val="000000"/>
              </a:solidFill>
            </a:endParaRPr>
          </a:p>
        </p:txBody>
      </p:sp>
    </p:spTree>
    <p:extLst>
      <p:ext uri="{BB962C8B-B14F-4D97-AF65-F5344CB8AC3E}">
        <p14:creationId xmlns:p14="http://schemas.microsoft.com/office/powerpoint/2010/main" val="373505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wipe(left)">
                                      <p:cBhvr>
                                        <p:cTn id="10" dur="500"/>
                                        <p:tgtEl>
                                          <p:spTgt spid="8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500"/>
                                        <p:tgtEl>
                                          <p:spTgt spid="8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wipe(left)">
                                      <p:cBhvr>
                                        <p:cTn id="16" dur="500"/>
                                        <p:tgtEl>
                                          <p:spTgt spid="8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wipe(left)">
                                      <p:cBhvr>
                                        <p:cTn id="19" dur="500"/>
                                        <p:tgtEl>
                                          <p:spTgt spid="9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wipe(left)">
                                      <p:cBhvr>
                                        <p:cTn id="22" dur="500"/>
                                        <p:tgtEl>
                                          <p:spTgt spid="9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wipe(left)">
                                      <p:cBhvr>
                                        <p:cTn id="25" dur="500"/>
                                        <p:tgtEl>
                                          <p:spTgt spid="9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left)">
                                      <p:cBhvr>
                                        <p:cTn id="28" dur="500"/>
                                        <p:tgtEl>
                                          <p:spTgt spid="9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left)">
                                      <p:cBhvr>
                                        <p:cTn id="31" dur="500"/>
                                        <p:tgtEl>
                                          <p:spTgt spid="9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left)">
                                      <p:cBhvr>
                                        <p:cTn id="34" dur="500"/>
                                        <p:tgtEl>
                                          <p:spTgt spid="95"/>
                                        </p:tgtEl>
                                      </p:cBhvr>
                                    </p:animEffect>
                                  </p:childTnLst>
                                </p:cTn>
                              </p:par>
                              <p:par>
                                <p:cTn id="35" presetID="22" presetClass="entr" presetSubtype="8" fill="hold" nodeType="with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wipe(left)">
                                      <p:cBhvr>
                                        <p:cTn id="37" dur="500"/>
                                        <p:tgtEl>
                                          <p:spTgt spid="10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left)">
                                      <p:cBhvr>
                                        <p:cTn id="40" dur="500"/>
                                        <p:tgtEl>
                                          <p:spTgt spid="10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left)">
                                      <p:cBhvr>
                                        <p:cTn id="43" dur="500"/>
                                        <p:tgtEl>
                                          <p:spTgt spid="11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wipe(left)">
                                      <p:cBhvr>
                                        <p:cTn id="46" dur="500"/>
                                        <p:tgtEl>
                                          <p:spTgt spid="111"/>
                                        </p:tgtEl>
                                      </p:cBhvr>
                                    </p:animEffect>
                                  </p:childTnLst>
                                </p:cTn>
                              </p:par>
                              <p:par>
                                <p:cTn id="47" presetID="22" presetClass="entr" presetSubtype="8" fill="hold" nodeType="withEffect">
                                  <p:stCondLst>
                                    <p:cond delay="0"/>
                                  </p:stCondLst>
                                  <p:childTnLst>
                                    <p:set>
                                      <p:cBhvr>
                                        <p:cTn id="48" dur="1" fill="hold">
                                          <p:stCondLst>
                                            <p:cond delay="0"/>
                                          </p:stCondLst>
                                        </p:cTn>
                                        <p:tgtEl>
                                          <p:spTgt spid="116"/>
                                        </p:tgtEl>
                                        <p:attrNameLst>
                                          <p:attrName>style.visibility</p:attrName>
                                        </p:attrNameLst>
                                      </p:cBhvr>
                                      <p:to>
                                        <p:strVal val="visible"/>
                                      </p:to>
                                    </p:set>
                                    <p:animEffect transition="in" filter="wipe(left)">
                                      <p:cBhvr>
                                        <p:cTn id="49" dur="500"/>
                                        <p:tgtEl>
                                          <p:spTgt spid="116"/>
                                        </p:tgtEl>
                                      </p:cBhvr>
                                    </p:animEffect>
                                  </p:childTnLst>
                                </p:cTn>
                              </p:par>
                              <p:par>
                                <p:cTn id="50" presetID="22" presetClass="entr" presetSubtype="8" fill="hold" nodeType="withEffect">
                                  <p:stCondLst>
                                    <p:cond delay="0"/>
                                  </p:stCondLst>
                                  <p:childTnLst>
                                    <p:set>
                                      <p:cBhvr>
                                        <p:cTn id="51" dur="1" fill="hold">
                                          <p:stCondLst>
                                            <p:cond delay="0"/>
                                          </p:stCondLst>
                                        </p:cTn>
                                        <p:tgtEl>
                                          <p:spTgt spid="130"/>
                                        </p:tgtEl>
                                        <p:attrNameLst>
                                          <p:attrName>style.visibility</p:attrName>
                                        </p:attrNameLst>
                                      </p:cBhvr>
                                      <p:to>
                                        <p:strVal val="visible"/>
                                      </p:to>
                                    </p:set>
                                    <p:animEffect transition="in" filter="wipe(left)">
                                      <p:cBhvr>
                                        <p:cTn id="52" dur="500"/>
                                        <p:tgtEl>
                                          <p:spTgt spid="130"/>
                                        </p:tgtEl>
                                      </p:cBhvr>
                                    </p:animEffect>
                                  </p:childTnLst>
                                </p:cTn>
                              </p:par>
                              <p:par>
                                <p:cTn id="53" presetID="22" presetClass="entr" presetSubtype="8" fill="hold" nodeType="withEffect">
                                  <p:stCondLst>
                                    <p:cond delay="0"/>
                                  </p:stCondLst>
                                  <p:childTnLst>
                                    <p:set>
                                      <p:cBhvr>
                                        <p:cTn id="54" dur="1" fill="hold">
                                          <p:stCondLst>
                                            <p:cond delay="0"/>
                                          </p:stCondLst>
                                        </p:cTn>
                                        <p:tgtEl>
                                          <p:spTgt spid="143"/>
                                        </p:tgtEl>
                                        <p:attrNameLst>
                                          <p:attrName>style.visibility</p:attrName>
                                        </p:attrNameLst>
                                      </p:cBhvr>
                                      <p:to>
                                        <p:strVal val="visible"/>
                                      </p:to>
                                    </p:set>
                                    <p:animEffect transition="in" filter="wipe(left)">
                                      <p:cBhvr>
                                        <p:cTn id="55" dur="500"/>
                                        <p:tgtEl>
                                          <p:spTgt spid="143"/>
                                        </p:tgtEl>
                                      </p:cBhvr>
                                    </p:animEffect>
                                  </p:childTnLst>
                                </p:cTn>
                              </p:par>
                              <p:par>
                                <p:cTn id="56" presetID="22" presetClass="entr" presetSubtype="8" fill="hold" nodeType="withEffect">
                                  <p:stCondLst>
                                    <p:cond delay="0"/>
                                  </p:stCondLst>
                                  <p:childTnLst>
                                    <p:set>
                                      <p:cBhvr>
                                        <p:cTn id="57" dur="1" fill="hold">
                                          <p:stCondLst>
                                            <p:cond delay="0"/>
                                          </p:stCondLst>
                                        </p:cTn>
                                        <p:tgtEl>
                                          <p:spTgt spid="166"/>
                                        </p:tgtEl>
                                        <p:attrNameLst>
                                          <p:attrName>style.visibility</p:attrName>
                                        </p:attrNameLst>
                                      </p:cBhvr>
                                      <p:to>
                                        <p:strVal val="visible"/>
                                      </p:to>
                                    </p:set>
                                    <p:animEffect transition="in" filter="wipe(left)">
                                      <p:cBhvr>
                                        <p:cTn id="58" dur="500"/>
                                        <p:tgtEl>
                                          <p:spTgt spid="166"/>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9"/>
                                        </p:tgtEl>
                                        <p:attrNameLst>
                                          <p:attrName>style.visibility</p:attrName>
                                        </p:attrNameLst>
                                      </p:cBhvr>
                                      <p:to>
                                        <p:strVal val="visible"/>
                                      </p:to>
                                    </p:set>
                                    <p:animEffect transition="in" filter="wipe(left)">
                                      <p:cBhvr>
                                        <p:cTn id="61" dur="500"/>
                                        <p:tgtEl>
                                          <p:spTgt spid="179"/>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65"/>
                                        </p:tgtEl>
                                        <p:attrNameLst>
                                          <p:attrName>style.visibility</p:attrName>
                                        </p:attrNameLst>
                                      </p:cBhvr>
                                      <p:to>
                                        <p:strVal val="visible"/>
                                      </p:to>
                                    </p:set>
                                    <p:animEffect transition="in" filter="wipe(down)">
                                      <p:cBhvr>
                                        <p:cTn id="67"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109" grpId="0"/>
      <p:bldP spid="110" grpId="0"/>
      <p:bldP spid="111" grpId="0"/>
      <p:bldP spid="165" grpId="0" animBg="1"/>
      <p:bldP spid="179" grpId="0" animBg="1"/>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918769" y="1772567"/>
            <a:ext cx="5633147" cy="2681793"/>
            <a:chOff x="5918769" y="1772567"/>
            <a:chExt cx="5633147" cy="2681793"/>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8769" y="1772567"/>
              <a:ext cx="5633147" cy="2681793"/>
            </a:xfrm>
            <a:prstGeom prst="rect">
              <a:avLst/>
            </a:prstGeom>
          </p:spPr>
        </p:pic>
        <p:sp>
          <p:nvSpPr>
            <p:cNvPr id="8" name="Rectangle 7"/>
            <p:cNvSpPr/>
            <p:nvPr/>
          </p:nvSpPr>
          <p:spPr bwMode="auto">
            <a:xfrm>
              <a:off x="6120489" y="3647693"/>
              <a:ext cx="756616" cy="22966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 name="Title 1"/>
          <p:cNvSpPr>
            <a:spLocks noGrp="1"/>
          </p:cNvSpPr>
          <p:nvPr>
            <p:ph type="title"/>
          </p:nvPr>
        </p:nvSpPr>
        <p:spPr/>
        <p:txBody>
          <a:bodyPr/>
          <a:lstStyle/>
          <a:p>
            <a:r>
              <a:rPr lang="en-US" dirty="0"/>
              <a:t>An Example – </a:t>
            </a:r>
            <a:r>
              <a:rPr lang="en-US"/>
              <a:t>Scene 4</a:t>
            </a:r>
            <a:endParaRPr lang="en-US" dirty="0"/>
          </a:p>
        </p:txBody>
      </p:sp>
      <p:sp>
        <p:nvSpPr>
          <p:cNvPr id="164" name="TextBox 163"/>
          <p:cNvSpPr txBox="1"/>
          <p:nvPr/>
        </p:nvSpPr>
        <p:spPr>
          <a:xfrm>
            <a:off x="1442381" y="1254392"/>
            <a:ext cx="8874056" cy="451406"/>
          </a:xfrm>
          <a:prstGeom prst="rect">
            <a:avLst/>
          </a:prstGeom>
          <a:noFill/>
        </p:spPr>
        <p:txBody>
          <a:bodyPr wrap="square" rtlCol="0">
            <a:spAutoFit/>
          </a:bodyPr>
          <a:lstStyle/>
          <a:p>
            <a:pPr lvl="0" algn="ctr" defTabSz="684213">
              <a:lnSpc>
                <a:spcPct val="80000"/>
              </a:lnSpc>
              <a:defRPr/>
            </a:pPr>
            <a:r>
              <a:rPr lang="en-US" sz="2800" dirty="0">
                <a:solidFill>
                  <a:srgbClr val="555558"/>
                </a:solidFill>
                <a:latin typeface="Arial"/>
                <a:ea typeface="ＭＳ Ｐゴシック" charset="0"/>
                <a:cs typeface="CiscoSans"/>
              </a:rPr>
              <a:t>Application Performance Monitoring &amp; Management</a:t>
            </a:r>
          </a:p>
        </p:txBody>
      </p:sp>
      <p:sp>
        <p:nvSpPr>
          <p:cNvPr id="165" name="Rectangle 164"/>
          <p:cNvSpPr/>
          <p:nvPr/>
        </p:nvSpPr>
        <p:spPr>
          <a:xfrm>
            <a:off x="-1937" y="5539591"/>
            <a:ext cx="12194237" cy="830997"/>
          </a:xfrm>
          <a:prstGeom prst="rect">
            <a:avLst/>
          </a:prstGeom>
          <a:solidFill>
            <a:schemeClr val="bg1"/>
          </a:solidFill>
        </p:spPr>
        <p:txBody>
          <a:bodyPr wrap="square">
            <a:spAutoFit/>
          </a:bodyPr>
          <a:lstStyle/>
          <a:p>
            <a:pPr lvl="1" algn="ctr"/>
            <a:r>
              <a:rPr lang="en-US" sz="2400" i="1" dirty="0"/>
              <a:t>Assets are managed and workloads are assigned compliant with routing constraints, access management, quality of service standards, and latency tolerance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8580" y="1898549"/>
            <a:ext cx="4143511" cy="2255847"/>
          </a:xfrm>
          <a:prstGeom prst="rect">
            <a:avLst/>
          </a:prstGeom>
        </p:spPr>
      </p:pic>
      <p:sp>
        <p:nvSpPr>
          <p:cNvPr id="185" name="Right Arrow 184"/>
          <p:cNvSpPr/>
          <p:nvPr/>
        </p:nvSpPr>
        <p:spPr bwMode="auto">
          <a:xfrm>
            <a:off x="4161392" y="2607424"/>
            <a:ext cx="2323894" cy="1634708"/>
          </a:xfrm>
          <a:prstGeom prst="rightArrow">
            <a:avLst>
              <a:gd name="adj1" fmla="val 55904"/>
              <a:gd name="adj2" fmla="val 65151"/>
            </a:avLst>
          </a:prstGeom>
          <a:gradFill flip="none" rotWithShape="1">
            <a:gsLst>
              <a:gs pos="100000">
                <a:schemeClr val="bg1">
                  <a:lumMod val="75000"/>
                </a:schemeClr>
              </a:gs>
              <a:gs pos="11000">
                <a:schemeClr val="bg1">
                  <a:lumMod val="95000"/>
                  <a:alpha val="10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91"/>
            <a:endParaRPr lang="en-US" sz="1800" dirty="0">
              <a:solidFill>
                <a:srgbClr val="7F7F7F"/>
              </a:solidFill>
              <a:latin typeface="Arial Narrow"/>
              <a:cs typeface="Arial Narrow"/>
            </a:endParaRPr>
          </a:p>
        </p:txBody>
      </p:sp>
      <p:sp>
        <p:nvSpPr>
          <p:cNvPr id="11" name="TextBox 10"/>
          <p:cNvSpPr txBox="1"/>
          <p:nvPr/>
        </p:nvSpPr>
        <p:spPr>
          <a:xfrm>
            <a:off x="418841" y="4382091"/>
            <a:ext cx="4863965" cy="707886"/>
          </a:xfrm>
          <a:prstGeom prst="rect">
            <a:avLst/>
          </a:prstGeom>
          <a:noFill/>
        </p:spPr>
        <p:txBody>
          <a:bodyPr wrap="square" rtlCol="0">
            <a:spAutoFit/>
          </a:bodyPr>
          <a:lstStyle/>
          <a:p>
            <a:pPr algn="ctr"/>
            <a:r>
              <a:rPr lang="en-US" sz="2000" dirty="0"/>
              <a:t>Scenario Loaded</a:t>
            </a:r>
          </a:p>
          <a:p>
            <a:pPr algn="ctr"/>
            <a:r>
              <a:rPr lang="en-US" sz="2000" dirty="0"/>
              <a:t>Awaiting </a:t>
            </a:r>
            <a:r>
              <a:rPr lang="en-US" sz="2000" dirty="0" err="1"/>
              <a:t>StartEx</a:t>
            </a:r>
            <a:endParaRPr lang="en-US" sz="2000" dirty="0"/>
          </a:p>
        </p:txBody>
      </p:sp>
      <p:sp>
        <p:nvSpPr>
          <p:cNvPr id="187" name="TextBox 186"/>
          <p:cNvSpPr txBox="1"/>
          <p:nvPr/>
        </p:nvSpPr>
        <p:spPr>
          <a:xfrm>
            <a:off x="6218845" y="4399391"/>
            <a:ext cx="4863965" cy="707886"/>
          </a:xfrm>
          <a:prstGeom prst="rect">
            <a:avLst/>
          </a:prstGeom>
          <a:noFill/>
        </p:spPr>
        <p:txBody>
          <a:bodyPr wrap="square" rtlCol="0">
            <a:spAutoFit/>
          </a:bodyPr>
          <a:lstStyle/>
          <a:p>
            <a:pPr algn="ctr"/>
            <a:r>
              <a:rPr lang="en-US" sz="2000" dirty="0"/>
              <a:t>Scenario In-Progress</a:t>
            </a:r>
          </a:p>
          <a:p>
            <a:pPr algn="ctr"/>
            <a:r>
              <a:rPr lang="en-US" sz="2000" dirty="0"/>
              <a:t>Peak Load</a:t>
            </a:r>
          </a:p>
        </p:txBody>
      </p:sp>
      <p:sp>
        <p:nvSpPr>
          <p:cNvPr id="3" name="Slide Number Placeholder 2"/>
          <p:cNvSpPr>
            <a:spLocks noGrp="1"/>
          </p:cNvSpPr>
          <p:nvPr>
            <p:ph type="sldNum" sz="quarter" idx="4"/>
          </p:nvPr>
        </p:nvSpPr>
        <p:spPr>
          <a:xfrm>
            <a:off x="10986448" y="6490649"/>
            <a:ext cx="714233" cy="380999"/>
          </a:xfrm>
        </p:spPr>
        <p:txBody>
          <a:bodyPr/>
          <a:lstStyle/>
          <a:p>
            <a:pPr>
              <a:defRPr/>
            </a:pPr>
            <a:fld id="{D68E8870-17DE-45C4-A8DD-7644B2422933}" type="slidenum">
              <a:rPr lang="en-US" smtClean="0">
                <a:solidFill>
                  <a:srgbClr val="000000"/>
                </a:solidFill>
              </a:rPr>
              <a:pPr>
                <a:defRPr/>
              </a:pPr>
              <a:t>51</a:t>
            </a:fld>
            <a:endParaRPr lang="en-US" dirty="0">
              <a:solidFill>
                <a:srgbClr val="000000"/>
              </a:solidFill>
            </a:endParaRPr>
          </a:p>
        </p:txBody>
      </p:sp>
    </p:spTree>
    <p:extLst>
      <p:ext uri="{BB962C8B-B14F-4D97-AF65-F5344CB8AC3E}">
        <p14:creationId xmlns:p14="http://schemas.microsoft.com/office/powerpoint/2010/main" val="133030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wipe(left)">
                                      <p:cBhvr>
                                        <p:cTn id="13" dur="500"/>
                                        <p:tgtEl>
                                          <p:spTgt spid="18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7"/>
                                        </p:tgtEl>
                                        <p:attrNameLst>
                                          <p:attrName>style.visibility</p:attrName>
                                        </p:attrNameLst>
                                      </p:cBhvr>
                                      <p:to>
                                        <p:strVal val="visible"/>
                                      </p:to>
                                    </p:set>
                                    <p:animEffect transition="in" filter="wipe(left)">
                                      <p:cBhvr>
                                        <p:cTn id="16" dur="500"/>
                                        <p:tgtEl>
                                          <p:spTgt spid="18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5"/>
                                        </p:tgtEl>
                                        <p:attrNameLst>
                                          <p:attrName>style.visibility</p:attrName>
                                        </p:attrNameLst>
                                      </p:cBhvr>
                                      <p:to>
                                        <p:strVal val="visible"/>
                                      </p:to>
                                    </p:set>
                                    <p:animEffect transition="in" filter="wipe(left)">
                                      <p:cBhvr>
                                        <p:cTn id="24"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85" grpId="0" animBg="1"/>
      <p:bldP spid="11" grpId="0"/>
      <p:bldP spid="18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5" name="Slide Number Placeholder 4"/>
          <p:cNvSpPr>
            <a:spLocks noGrp="1"/>
          </p:cNvSpPr>
          <p:nvPr>
            <p:ph type="sldNum" sz="quarter" idx="10"/>
          </p:nvPr>
        </p:nvSpPr>
        <p:spPr>
          <a:xfrm>
            <a:off x="10879640" y="6490649"/>
            <a:ext cx="821634" cy="340935"/>
          </a:xfrm>
        </p:spPr>
        <p:txBody>
          <a:bodyPr/>
          <a:lstStyle/>
          <a:p>
            <a:pPr>
              <a:defRPr/>
            </a:pPr>
            <a:fld id="{D68E8870-17DE-45C4-A8DD-7644B2422933}" type="slidenum">
              <a:rPr lang="en-US" sz="1600" smtClean="0">
                <a:solidFill>
                  <a:srgbClr val="000000"/>
                </a:solidFill>
              </a:rPr>
              <a:pPr>
                <a:defRPr/>
              </a:pPr>
              <a:t>52</a:t>
            </a:fld>
            <a:endParaRPr lang="en-US" sz="1600" dirty="0">
              <a:solidFill>
                <a:srgbClr val="000000"/>
              </a:solidFill>
            </a:endParaRPr>
          </a:p>
        </p:txBody>
      </p:sp>
      <p:grpSp>
        <p:nvGrpSpPr>
          <p:cNvPr id="54" name="Group 53"/>
          <p:cNvGrpSpPr/>
          <p:nvPr/>
        </p:nvGrpSpPr>
        <p:grpSpPr>
          <a:xfrm>
            <a:off x="391568" y="1996067"/>
            <a:ext cx="465206" cy="419761"/>
            <a:chOff x="384424" y="2028242"/>
            <a:chExt cx="505559" cy="456172"/>
          </a:xfrm>
        </p:grpSpPr>
        <p:sp>
          <p:nvSpPr>
            <p:cNvPr id="4" name="Rectangle 3"/>
            <p:cNvSpPr/>
            <p:nvPr/>
          </p:nvSpPr>
          <p:spPr bwMode="auto">
            <a:xfrm>
              <a:off x="384424" y="2028242"/>
              <a:ext cx="505559" cy="456172"/>
            </a:xfrm>
            <a:prstGeom prst="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6" name="Straight Connector 5"/>
            <p:cNvCxnSpPr/>
            <p:nvPr/>
          </p:nvCxnSpPr>
          <p:spPr bwMode="auto">
            <a:xfrm flipV="1">
              <a:off x="558090" y="2096721"/>
              <a:ext cx="283607" cy="22192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cxnSp>
          <p:nvCxnSpPr>
            <p:cNvPr id="7" name="Straight Connector 6"/>
            <p:cNvCxnSpPr/>
            <p:nvPr/>
          </p:nvCxnSpPr>
          <p:spPr bwMode="auto">
            <a:xfrm flipH="1" flipV="1">
              <a:off x="532392" y="2228922"/>
              <a:ext cx="24661" cy="11096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grpSp>
      <p:grpSp>
        <p:nvGrpSpPr>
          <p:cNvPr id="53" name="Group 52"/>
          <p:cNvGrpSpPr/>
          <p:nvPr/>
        </p:nvGrpSpPr>
        <p:grpSpPr>
          <a:xfrm>
            <a:off x="391568" y="3301305"/>
            <a:ext cx="465206" cy="419761"/>
            <a:chOff x="384424" y="2927008"/>
            <a:chExt cx="505559" cy="456172"/>
          </a:xfrm>
        </p:grpSpPr>
        <p:sp>
          <p:nvSpPr>
            <p:cNvPr id="13" name="Rectangle 12"/>
            <p:cNvSpPr/>
            <p:nvPr/>
          </p:nvSpPr>
          <p:spPr bwMode="auto">
            <a:xfrm>
              <a:off x="384424" y="2927008"/>
              <a:ext cx="505559" cy="456172"/>
            </a:xfrm>
            <a:prstGeom prst="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4" name="Straight Connector 13"/>
            <p:cNvCxnSpPr/>
            <p:nvPr/>
          </p:nvCxnSpPr>
          <p:spPr bwMode="auto">
            <a:xfrm flipV="1">
              <a:off x="558090" y="2995487"/>
              <a:ext cx="283607" cy="22192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cxnSp>
          <p:nvCxnSpPr>
            <p:cNvPr id="15" name="Straight Connector 14"/>
            <p:cNvCxnSpPr/>
            <p:nvPr/>
          </p:nvCxnSpPr>
          <p:spPr bwMode="auto">
            <a:xfrm flipH="1" flipV="1">
              <a:off x="532392" y="3127688"/>
              <a:ext cx="24661" cy="11096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grpSp>
      <p:grpSp>
        <p:nvGrpSpPr>
          <p:cNvPr id="10" name="Group 9"/>
          <p:cNvGrpSpPr/>
          <p:nvPr/>
        </p:nvGrpSpPr>
        <p:grpSpPr>
          <a:xfrm>
            <a:off x="391568" y="4528787"/>
            <a:ext cx="465206" cy="419761"/>
            <a:chOff x="384424" y="4667103"/>
            <a:chExt cx="505559" cy="456172"/>
          </a:xfrm>
        </p:grpSpPr>
        <p:sp>
          <p:nvSpPr>
            <p:cNvPr id="21" name="Rectangle 20"/>
            <p:cNvSpPr/>
            <p:nvPr/>
          </p:nvSpPr>
          <p:spPr bwMode="auto">
            <a:xfrm>
              <a:off x="384424" y="4667103"/>
              <a:ext cx="505559" cy="456172"/>
            </a:xfrm>
            <a:prstGeom prst="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22" name="Straight Connector 21"/>
            <p:cNvCxnSpPr/>
            <p:nvPr/>
          </p:nvCxnSpPr>
          <p:spPr bwMode="auto">
            <a:xfrm flipV="1">
              <a:off x="558090" y="4735582"/>
              <a:ext cx="283607" cy="22192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cxnSp>
          <p:nvCxnSpPr>
            <p:cNvPr id="23" name="Straight Connector 22"/>
            <p:cNvCxnSpPr/>
            <p:nvPr/>
          </p:nvCxnSpPr>
          <p:spPr bwMode="auto">
            <a:xfrm flipH="1" flipV="1">
              <a:off x="532392" y="4867783"/>
              <a:ext cx="24661" cy="11096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grpSp>
      <p:grpSp>
        <p:nvGrpSpPr>
          <p:cNvPr id="9" name="Group 8"/>
          <p:cNvGrpSpPr/>
          <p:nvPr/>
        </p:nvGrpSpPr>
        <p:grpSpPr>
          <a:xfrm>
            <a:off x="391568" y="5611081"/>
            <a:ext cx="465206" cy="419761"/>
            <a:chOff x="384424" y="5550904"/>
            <a:chExt cx="505559" cy="456172"/>
          </a:xfrm>
        </p:grpSpPr>
        <p:sp>
          <p:nvSpPr>
            <p:cNvPr id="25" name="Rectangle 24"/>
            <p:cNvSpPr/>
            <p:nvPr/>
          </p:nvSpPr>
          <p:spPr bwMode="auto">
            <a:xfrm>
              <a:off x="384424" y="5550904"/>
              <a:ext cx="505559" cy="456172"/>
            </a:xfrm>
            <a:prstGeom prst="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26" name="Straight Connector 25"/>
            <p:cNvCxnSpPr/>
            <p:nvPr/>
          </p:nvCxnSpPr>
          <p:spPr bwMode="auto">
            <a:xfrm flipV="1">
              <a:off x="558090" y="5619383"/>
              <a:ext cx="283607" cy="22192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cxnSp>
          <p:nvCxnSpPr>
            <p:cNvPr id="27" name="Straight Connector 26"/>
            <p:cNvCxnSpPr/>
            <p:nvPr/>
          </p:nvCxnSpPr>
          <p:spPr bwMode="auto">
            <a:xfrm flipH="1" flipV="1">
              <a:off x="532392" y="5751584"/>
              <a:ext cx="24661" cy="11096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grpSp>
      <p:grpSp>
        <p:nvGrpSpPr>
          <p:cNvPr id="8" name="Group 7"/>
          <p:cNvGrpSpPr/>
          <p:nvPr/>
        </p:nvGrpSpPr>
        <p:grpSpPr>
          <a:xfrm>
            <a:off x="386171" y="985151"/>
            <a:ext cx="465206" cy="419761"/>
            <a:chOff x="378559" y="1107978"/>
            <a:chExt cx="505559" cy="456172"/>
          </a:xfrm>
        </p:grpSpPr>
        <p:sp>
          <p:nvSpPr>
            <p:cNvPr id="30" name="Rectangle 29"/>
            <p:cNvSpPr/>
            <p:nvPr/>
          </p:nvSpPr>
          <p:spPr bwMode="auto">
            <a:xfrm>
              <a:off x="378559" y="1107978"/>
              <a:ext cx="505559" cy="456172"/>
            </a:xfrm>
            <a:prstGeom prst="rect">
              <a:avLst/>
            </a:prstGeom>
            <a:solidFill>
              <a:schemeClr val="bg1"/>
            </a:solidFill>
            <a:ln w="9525" cap="flat" cmpd="sng" algn="ctr">
              <a:solidFill>
                <a:schemeClr val="tx1">
                  <a:lumMod val="50000"/>
                  <a:lumOff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31" name="Straight Connector 30"/>
            <p:cNvCxnSpPr/>
            <p:nvPr/>
          </p:nvCxnSpPr>
          <p:spPr bwMode="auto">
            <a:xfrm flipV="1">
              <a:off x="552225" y="1176457"/>
              <a:ext cx="283607" cy="22192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cxnSp>
          <p:nvCxnSpPr>
            <p:cNvPr id="32" name="Straight Connector 31"/>
            <p:cNvCxnSpPr/>
            <p:nvPr/>
          </p:nvCxnSpPr>
          <p:spPr bwMode="auto">
            <a:xfrm flipH="1" flipV="1">
              <a:off x="526527" y="1308658"/>
              <a:ext cx="24661" cy="110961"/>
            </a:xfrm>
            <a:prstGeom prst="line">
              <a:avLst/>
            </a:prstGeom>
            <a:solidFill>
              <a:schemeClr val="accent1"/>
            </a:solidFill>
            <a:ln w="50800" cap="flat" cmpd="sng" algn="ctr">
              <a:solidFill>
                <a:srgbClr val="008000"/>
              </a:solidFill>
              <a:prstDash val="solid"/>
              <a:miter lim="800000"/>
              <a:headEnd type="none" w="med" len="med"/>
              <a:tailEnd type="none" w="med" len="med"/>
            </a:ln>
            <a:effectLst/>
          </p:spPr>
        </p:cxnSp>
      </p:grpSp>
      <p:sp>
        <p:nvSpPr>
          <p:cNvPr id="47" name="Content Placeholder 2"/>
          <p:cNvSpPr>
            <a:spLocks noGrp="1"/>
          </p:cNvSpPr>
          <p:nvPr>
            <p:ph sz="quarter" idx="11"/>
          </p:nvPr>
        </p:nvSpPr>
        <p:spPr>
          <a:xfrm>
            <a:off x="883539" y="940123"/>
            <a:ext cx="11250613" cy="4122841"/>
          </a:xfrm>
        </p:spPr>
        <p:txBody>
          <a:bodyPr/>
          <a:lstStyle/>
          <a:p>
            <a:pPr marL="0" lvl="0" indent="0">
              <a:buNone/>
            </a:pPr>
            <a:r>
              <a:rPr lang="en-US" sz="2400" dirty="0"/>
              <a:t>Identify the linkage between operational requirements and the enabling network capabilities.</a:t>
            </a:r>
          </a:p>
          <a:p>
            <a:pPr marL="0" lvl="0" indent="0">
              <a:buNone/>
            </a:pPr>
            <a:endParaRPr lang="en-US" sz="2400" dirty="0"/>
          </a:p>
          <a:p>
            <a:pPr marL="0" lvl="0" indent="0">
              <a:buNone/>
            </a:pPr>
            <a:r>
              <a:rPr lang="en-US" sz="2400" dirty="0"/>
              <a:t>Explore the benefits of distributed network architectures, the characteristics of the key technologies that make them possible, and the key performance measures used in evaluation.</a:t>
            </a:r>
          </a:p>
          <a:p>
            <a:pPr marL="0" lvl="0" indent="0">
              <a:buNone/>
            </a:pPr>
            <a:endParaRPr lang="en-US" sz="2400" dirty="0"/>
          </a:p>
          <a:p>
            <a:pPr marL="0" lvl="0" indent="0">
              <a:buNone/>
            </a:pPr>
            <a:r>
              <a:rPr lang="en-US" sz="2400" dirty="0"/>
              <a:t>Appreciate the impact of workload virtualization and containerization on the ability to orchestrate training scenarios distributing the right applications &amp; data to the right locations.</a:t>
            </a:r>
          </a:p>
          <a:p>
            <a:pPr marL="0" lvl="0" indent="0">
              <a:buNone/>
            </a:pPr>
            <a:endParaRPr lang="en-US" sz="2400" dirty="0"/>
          </a:p>
          <a:p>
            <a:pPr marL="0" lvl="0" indent="0">
              <a:buNone/>
            </a:pPr>
            <a:r>
              <a:rPr lang="en-US" sz="2400" dirty="0"/>
              <a:t>List at least one best practices from each of the following roles: scenario planning, application &amp; data distribution, mission execution, and post-mission analysis.</a:t>
            </a:r>
          </a:p>
          <a:p>
            <a:pPr marL="0" lvl="0" indent="0">
              <a:buNone/>
            </a:pPr>
            <a:endParaRPr lang="en-US" sz="2400" dirty="0"/>
          </a:p>
          <a:p>
            <a:pPr marL="0" lvl="0" indent="0">
              <a:buNone/>
            </a:pPr>
            <a:r>
              <a:rPr lang="en-US" sz="2400" dirty="0"/>
              <a:t>Recognize the role of network health and application performance awareness in ensuring continuous improvement training delivery.</a:t>
            </a:r>
          </a:p>
        </p:txBody>
      </p:sp>
    </p:spTree>
    <p:extLst>
      <p:ext uri="{BB962C8B-B14F-4D97-AF65-F5344CB8AC3E}">
        <p14:creationId xmlns:p14="http://schemas.microsoft.com/office/powerpoint/2010/main" val="19198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447821" y="1786801"/>
            <a:ext cx="4877586" cy="3481610"/>
            <a:chOff x="3447821" y="1778061"/>
            <a:chExt cx="4877586" cy="3481610"/>
          </a:xfrm>
        </p:grpSpPr>
        <p:sp>
          <p:nvSpPr>
            <p:cNvPr id="6" name="Rectangle 5"/>
            <p:cNvSpPr/>
            <p:nvPr/>
          </p:nvSpPr>
          <p:spPr>
            <a:xfrm>
              <a:off x="3447821" y="1778061"/>
              <a:ext cx="4877586" cy="3481610"/>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13675" y="1849348"/>
              <a:ext cx="2145879" cy="3319306"/>
            </a:xfrm>
            <a:prstGeom prst="rect">
              <a:avLst/>
            </a:prstGeom>
          </p:spPr>
        </p:pic>
      </p:gr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5914" y="1082379"/>
            <a:ext cx="4833641" cy="348161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9265" y="1082379"/>
            <a:ext cx="4832205" cy="3481610"/>
          </a:xfrm>
          <a:prstGeom prst="rect">
            <a:avLst/>
          </a:prstGeom>
          <a:ln w="12700">
            <a:solidFill>
              <a:schemeClr val="tx1"/>
            </a:solidFill>
          </a:ln>
        </p:spPr>
      </p:pic>
      <p:sp>
        <p:nvSpPr>
          <p:cNvPr id="2" name="Title 1"/>
          <p:cNvSpPr>
            <a:spLocks noGrp="1"/>
          </p:cNvSpPr>
          <p:nvPr>
            <p:ph type="title"/>
          </p:nvPr>
        </p:nvSpPr>
        <p:spPr/>
        <p:txBody>
          <a:bodyPr/>
          <a:lstStyle/>
          <a:p>
            <a:r>
              <a:rPr lang="en-US" dirty="0"/>
              <a:t>Questions</a:t>
            </a:r>
          </a:p>
        </p:txBody>
      </p:sp>
      <p:sp>
        <p:nvSpPr>
          <p:cNvPr id="12" name="Rectangle 11"/>
          <p:cNvSpPr/>
          <p:nvPr/>
        </p:nvSpPr>
        <p:spPr>
          <a:xfrm>
            <a:off x="86315" y="5920808"/>
            <a:ext cx="11489817" cy="461665"/>
          </a:xfrm>
          <a:prstGeom prst="rect">
            <a:avLst/>
          </a:prstGeom>
          <a:solidFill>
            <a:schemeClr val="bg1"/>
          </a:solidFill>
        </p:spPr>
        <p:txBody>
          <a:bodyPr wrap="square">
            <a:spAutoFit/>
          </a:bodyPr>
          <a:lstStyle/>
          <a:p>
            <a:pPr lvl="1" algn="ctr"/>
            <a:r>
              <a:rPr lang="en-US" sz="2400" i="1" dirty="0"/>
              <a:t>. . . remember, we are in the era where processing power equals fire power!</a:t>
            </a:r>
          </a:p>
        </p:txBody>
      </p:sp>
      <p:sp>
        <p:nvSpPr>
          <p:cNvPr id="3" name="Slide Number Placeholder 2"/>
          <p:cNvSpPr>
            <a:spLocks noGrp="1"/>
          </p:cNvSpPr>
          <p:nvPr>
            <p:ph type="sldNum" sz="quarter" idx="4"/>
          </p:nvPr>
        </p:nvSpPr>
        <p:spPr>
          <a:xfrm>
            <a:off x="11027392" y="6490649"/>
            <a:ext cx="673290" cy="319750"/>
          </a:xfrm>
        </p:spPr>
        <p:txBody>
          <a:bodyPr/>
          <a:lstStyle/>
          <a:p>
            <a:pPr>
              <a:defRPr/>
            </a:pPr>
            <a:fld id="{D68E8870-17DE-45C4-A8DD-7644B2422933}" type="slidenum">
              <a:rPr lang="en-US" smtClean="0">
                <a:solidFill>
                  <a:srgbClr val="000000"/>
                </a:solidFill>
              </a:rPr>
              <a:pPr>
                <a:defRPr/>
              </a:pPr>
              <a:t>53</a:t>
            </a:fld>
            <a:endParaRPr lang="en-US" dirty="0">
              <a:solidFill>
                <a:srgbClr val="000000"/>
              </a:solidFill>
            </a:endParaRPr>
          </a:p>
        </p:txBody>
      </p:sp>
      <p:sp>
        <p:nvSpPr>
          <p:cNvPr id="13" name="TextBox 12">
            <a:extLst>
              <a:ext uri="{FF2B5EF4-FFF2-40B4-BE49-F238E27FC236}">
                <a16:creationId xmlns:a16="http://schemas.microsoft.com/office/drawing/2014/main" id="{E827BD7A-B5E0-704D-934C-E10D6A59544D}"/>
              </a:ext>
            </a:extLst>
          </p:cNvPr>
          <p:cNvSpPr txBox="1"/>
          <p:nvPr/>
        </p:nvSpPr>
        <p:spPr>
          <a:xfrm>
            <a:off x="1895059" y="5327376"/>
            <a:ext cx="8428382" cy="923330"/>
          </a:xfrm>
          <a:prstGeom prst="rect">
            <a:avLst/>
          </a:prstGeom>
          <a:noFill/>
        </p:spPr>
        <p:txBody>
          <a:bodyPr wrap="square" rtlCol="0">
            <a:spAutoFit/>
          </a:bodyPr>
          <a:lstStyle/>
          <a:p>
            <a:pPr algn="ctr"/>
            <a:r>
              <a:rPr lang="en-US" sz="1800" dirty="0"/>
              <a:t>For more information contact Chuck Louisell </a:t>
            </a:r>
          </a:p>
          <a:p>
            <a:pPr algn="ctr"/>
            <a:r>
              <a:rPr lang="en-US" sz="1800" dirty="0">
                <a:hlinkClick r:id="rId5"/>
              </a:rPr>
              <a:t>chulouis@cisco.com</a:t>
            </a:r>
            <a:r>
              <a:rPr lang="en-US" sz="1800" dirty="0"/>
              <a:t> or (843) 327-7807</a:t>
            </a:r>
          </a:p>
          <a:p>
            <a:pPr algn="ctr"/>
            <a:endParaRPr lang="en-US" sz="1800" dirty="0"/>
          </a:p>
        </p:txBody>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79434" y="1786801"/>
            <a:ext cx="4845973" cy="3483864"/>
          </a:xfrm>
          <a:prstGeom prst="rect">
            <a:avLst/>
          </a:prstGeom>
          <a:ln>
            <a:solidFill>
              <a:schemeClr val="tx1"/>
            </a:solidFill>
          </a:ln>
        </p:spPr>
      </p:pic>
    </p:spTree>
    <p:extLst>
      <p:ext uri="{BB962C8B-B14F-4D97-AF65-F5344CB8AC3E}">
        <p14:creationId xmlns:p14="http://schemas.microsoft.com/office/powerpoint/2010/main" val="24288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out)">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out)">
                                      <p:cBhvr>
                                        <p:cTn id="22" dur="20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Slide Number Placeholder 2"/>
          <p:cNvSpPr>
            <a:spLocks noGrp="1"/>
          </p:cNvSpPr>
          <p:nvPr>
            <p:ph type="sldNum" sz="quarter" idx="4"/>
          </p:nvPr>
        </p:nvSpPr>
        <p:spPr>
          <a:xfrm>
            <a:off x="11027392" y="6490649"/>
            <a:ext cx="673290" cy="319750"/>
          </a:xfrm>
        </p:spPr>
        <p:txBody>
          <a:bodyPr/>
          <a:lstStyle/>
          <a:p>
            <a:pPr>
              <a:defRPr/>
            </a:pPr>
            <a:fld id="{D68E8870-17DE-45C4-A8DD-7644B2422933}" type="slidenum">
              <a:rPr lang="en-US" smtClean="0">
                <a:solidFill>
                  <a:srgbClr val="000000"/>
                </a:solidFill>
              </a:rPr>
              <a:pPr>
                <a:defRPr/>
              </a:pPr>
              <a:t>54</a:t>
            </a:fld>
            <a:endParaRPr lang="en-US" dirty="0">
              <a:solidFill>
                <a:srgbClr val="000000"/>
              </a:solidFill>
            </a:endParaRPr>
          </a:p>
        </p:txBody>
      </p:sp>
      <p:sp>
        <p:nvSpPr>
          <p:cNvPr id="13" name="TextBox 12">
            <a:extLst>
              <a:ext uri="{FF2B5EF4-FFF2-40B4-BE49-F238E27FC236}">
                <a16:creationId xmlns:a16="http://schemas.microsoft.com/office/drawing/2014/main" id="{E827BD7A-B5E0-704D-934C-E10D6A59544D}"/>
              </a:ext>
            </a:extLst>
          </p:cNvPr>
          <p:cNvSpPr txBox="1"/>
          <p:nvPr/>
        </p:nvSpPr>
        <p:spPr>
          <a:xfrm>
            <a:off x="193802" y="1606276"/>
            <a:ext cx="11274842" cy="923330"/>
          </a:xfrm>
          <a:prstGeom prst="rect">
            <a:avLst/>
          </a:prstGeom>
          <a:noFill/>
        </p:spPr>
        <p:txBody>
          <a:bodyPr wrap="square" rtlCol="0">
            <a:spAutoFit/>
          </a:bodyPr>
          <a:lstStyle/>
          <a:p>
            <a:r>
              <a:rPr lang="en-US" sz="1800" b="1" dirty="0"/>
              <a:t>Gartner: Comparing </a:t>
            </a:r>
            <a:r>
              <a:rPr lang="en-US" sz="1800" b="1" dirty="0" err="1"/>
              <a:t>Multicloud</a:t>
            </a:r>
            <a:r>
              <a:rPr lang="en-US" sz="1800" b="1" dirty="0"/>
              <a:t> Management and Governance Approaches</a:t>
            </a:r>
            <a:endParaRPr lang="en-US" sz="1800" dirty="0"/>
          </a:p>
          <a:p>
            <a:r>
              <a:rPr lang="en-US" sz="1800" dirty="0"/>
              <a:t>Published: 06 March 2019, ID: G00375973, Analyst(s): Alan Waite</a:t>
            </a:r>
          </a:p>
          <a:p>
            <a:pPr algn="ctr"/>
            <a:endParaRPr lang="en-US" sz="1800" dirty="0"/>
          </a:p>
        </p:txBody>
      </p:sp>
      <p:sp>
        <p:nvSpPr>
          <p:cNvPr id="15" name="TextBox 14">
            <a:extLst>
              <a:ext uri="{FF2B5EF4-FFF2-40B4-BE49-F238E27FC236}">
                <a16:creationId xmlns:a16="http://schemas.microsoft.com/office/drawing/2014/main" id="{DEF764AA-49B2-954B-9CF3-998EEA801AF5}"/>
              </a:ext>
            </a:extLst>
          </p:cNvPr>
          <p:cNvSpPr txBox="1"/>
          <p:nvPr/>
        </p:nvSpPr>
        <p:spPr>
          <a:xfrm>
            <a:off x="193802" y="2986016"/>
            <a:ext cx="11274842" cy="923330"/>
          </a:xfrm>
          <a:prstGeom prst="rect">
            <a:avLst/>
          </a:prstGeom>
          <a:noFill/>
        </p:spPr>
        <p:txBody>
          <a:bodyPr wrap="square" rtlCol="0">
            <a:spAutoFit/>
          </a:bodyPr>
          <a:lstStyle/>
          <a:p>
            <a:r>
              <a:rPr lang="en-US" sz="1800" b="1" dirty="0"/>
              <a:t>Enterprise Cloud Solution Review: Hybrid </a:t>
            </a:r>
            <a:r>
              <a:rPr lang="en-US" sz="1800" b="1" dirty="0" err="1"/>
              <a:t>Multicloud</a:t>
            </a:r>
            <a:r>
              <a:rPr lang="en-US" sz="1800" b="1" dirty="0"/>
              <a:t>: The Future of Cloud Computing?</a:t>
            </a:r>
          </a:p>
          <a:p>
            <a:r>
              <a:rPr lang="en-US" sz="1800" dirty="0"/>
              <a:t>Posted on April 12, 2019 by Daniel Hein in Best Practices </a:t>
            </a:r>
          </a:p>
          <a:p>
            <a:pPr algn="ctr"/>
            <a:endParaRPr lang="en-US" sz="1800" dirty="0"/>
          </a:p>
        </p:txBody>
      </p:sp>
      <p:sp>
        <p:nvSpPr>
          <p:cNvPr id="16" name="TextBox 15">
            <a:extLst>
              <a:ext uri="{FF2B5EF4-FFF2-40B4-BE49-F238E27FC236}">
                <a16:creationId xmlns:a16="http://schemas.microsoft.com/office/drawing/2014/main" id="{344F2D5C-7B39-194D-9498-C2C980747742}"/>
              </a:ext>
            </a:extLst>
          </p:cNvPr>
          <p:cNvSpPr txBox="1"/>
          <p:nvPr/>
        </p:nvSpPr>
        <p:spPr>
          <a:xfrm>
            <a:off x="193802" y="4304185"/>
            <a:ext cx="11274842" cy="1200329"/>
          </a:xfrm>
          <a:prstGeom prst="rect">
            <a:avLst/>
          </a:prstGeom>
          <a:noFill/>
        </p:spPr>
        <p:txBody>
          <a:bodyPr wrap="square" rtlCol="0">
            <a:spAutoFit/>
          </a:bodyPr>
          <a:lstStyle/>
          <a:p>
            <a:pPr fontAlgn="t"/>
            <a:r>
              <a:rPr lang="en-US" sz="1800" b="1" dirty="0" err="1"/>
              <a:t>ePlus</a:t>
            </a:r>
            <a:r>
              <a:rPr lang="en-US" sz="1800" b="1" dirty="0"/>
              <a:t> Cloud Team: Multiple Clouds vs. Multi-Cloud</a:t>
            </a:r>
            <a:endParaRPr lang="en-US" sz="1800" dirty="0"/>
          </a:p>
          <a:p>
            <a:pPr fontAlgn="t"/>
            <a:r>
              <a:rPr lang="en-US" sz="1800" dirty="0"/>
              <a:t>Posted on April 3, 2019</a:t>
            </a:r>
          </a:p>
          <a:p>
            <a:pPr fontAlgn="t"/>
            <a:r>
              <a:rPr lang="en-US" sz="1800" b="1" dirty="0"/>
              <a:t>  </a:t>
            </a:r>
            <a:endParaRPr lang="en-US" sz="1800" dirty="0"/>
          </a:p>
          <a:p>
            <a:pPr algn="ctr"/>
            <a:endParaRPr lang="en-US" sz="1800" dirty="0"/>
          </a:p>
        </p:txBody>
      </p:sp>
    </p:spTree>
    <p:extLst>
      <p:ext uri="{BB962C8B-B14F-4D97-AF65-F5344CB8AC3E}">
        <p14:creationId xmlns:p14="http://schemas.microsoft.com/office/powerpoint/2010/main" val="44309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229" y="0"/>
            <a:ext cx="8848250" cy="795130"/>
          </a:xfrm>
        </p:spPr>
        <p:txBody>
          <a:bodyPr/>
          <a:lstStyle/>
          <a:p>
            <a:r>
              <a:rPr lang="en-US" dirty="0"/>
              <a:t>Globally Distributed, Connected Ops</a:t>
            </a:r>
          </a:p>
        </p:txBody>
      </p:sp>
      <p:sp>
        <p:nvSpPr>
          <p:cNvPr id="223" name="Rectangle 222"/>
          <p:cNvSpPr/>
          <p:nvPr/>
        </p:nvSpPr>
        <p:spPr>
          <a:xfrm>
            <a:off x="270220" y="1259738"/>
            <a:ext cx="5492994" cy="41549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Simulation</a:t>
            </a:r>
            <a:r>
              <a:rPr kumimoji="0" lang="en-US" sz="2200" b="0" i="0" u="none" strike="noStrike" kern="0" cap="none" spc="0" normalizeH="0" baseline="0" noProof="0" dirty="0">
                <a:ln>
                  <a:noFill/>
                </a:ln>
                <a:solidFill>
                  <a:sysClr val="windowText" lastClr="000000"/>
                </a:solidFill>
                <a:effectLst/>
                <a:uLnTx/>
                <a:uFillTx/>
              </a:rPr>
              <a:t> transitions from a local delivery model to a distributed delivery model: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rPr>
              <a:t>Integrate</a:t>
            </a:r>
            <a:r>
              <a:rPr kumimoji="0" lang="en-US" sz="2200" b="0" i="0" u="none" strike="noStrike" kern="0" cap="none" spc="0" normalizeH="0" noProof="0" dirty="0">
                <a:ln>
                  <a:noFill/>
                </a:ln>
                <a:solidFill>
                  <a:sysClr val="windowText" lastClr="000000"/>
                </a:solidFill>
                <a:effectLst/>
                <a:uLnTx/>
                <a:uFillTx/>
              </a:rPr>
              <a:t> </a:t>
            </a:r>
            <a:r>
              <a:rPr kumimoji="0" lang="en-US" sz="2200" b="0" i="0" u="none" strike="noStrike" kern="0" cap="none" spc="0" normalizeH="0" baseline="0" noProof="0" dirty="0">
                <a:ln>
                  <a:noFill/>
                </a:ln>
                <a:solidFill>
                  <a:sysClr val="windowText" lastClr="000000"/>
                </a:solidFill>
                <a:effectLst/>
                <a:uLnTx/>
                <a:uFillTx/>
              </a:rPr>
              <a:t>functions served from various points-of-origin into a seamless scenario</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rPr>
              <a:t>Assign</a:t>
            </a:r>
            <a:r>
              <a:rPr kumimoji="0" lang="en-US" sz="2200" b="0" i="0" u="none" strike="noStrike" kern="0" cap="none" spc="0" normalizeH="0" noProof="0" dirty="0">
                <a:ln>
                  <a:noFill/>
                </a:ln>
                <a:solidFill>
                  <a:sysClr val="windowText" lastClr="000000"/>
                </a:solidFill>
                <a:effectLst/>
                <a:uLnTx/>
                <a:uFillTx/>
              </a:rPr>
              <a:t> workloads to </a:t>
            </a:r>
            <a:r>
              <a:rPr kumimoji="0" lang="en-US" sz="2200" b="0" i="0" u="none" strike="noStrike" kern="0" cap="none" spc="0" normalizeH="0" baseline="0" noProof="0" dirty="0">
                <a:ln>
                  <a:noFill/>
                </a:ln>
                <a:solidFill>
                  <a:sysClr val="windowText" lastClr="000000"/>
                </a:solidFill>
                <a:effectLst/>
                <a:uLnTx/>
                <a:uFillTx/>
              </a:rPr>
              <a:t>comply w/ </a:t>
            </a:r>
            <a:r>
              <a:rPr lang="en-US" sz="2200" kern="0" dirty="0">
                <a:solidFill>
                  <a:sysClr val="windowText" lastClr="000000"/>
                </a:solidFill>
              </a:rPr>
              <a:t>classification &amp; </a:t>
            </a:r>
            <a:r>
              <a:rPr kumimoji="0" lang="en-US" sz="2200" b="0" i="0" u="none" strike="noStrike" kern="0" cap="none" spc="0" normalizeH="0" baseline="0" noProof="0" dirty="0">
                <a:ln>
                  <a:noFill/>
                </a:ln>
                <a:solidFill>
                  <a:sysClr val="windowText" lastClr="000000"/>
                </a:solidFill>
                <a:effectLst/>
                <a:uLnTx/>
                <a:uFillTx/>
              </a:rPr>
              <a:t>latency requirements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rPr>
              <a:t>Simulation-as-a-Service emerges 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rPr>
              <a:t>Increase</a:t>
            </a:r>
            <a:r>
              <a:rPr kumimoji="0" lang="en-US" sz="2200" b="0" i="0" u="none" strike="noStrike" kern="0" cap="none" spc="0" normalizeH="0" baseline="0" noProof="0" dirty="0">
                <a:ln>
                  <a:noFill/>
                </a:ln>
                <a:solidFill>
                  <a:sysClr val="windowText" lastClr="000000"/>
                </a:solidFill>
                <a:effectLst/>
                <a:uLnTx/>
                <a:uFillTx/>
              </a:rPr>
              <a:t> standardization</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rPr>
              <a:t>R</a:t>
            </a:r>
            <a:r>
              <a:rPr kumimoji="0" lang="en-US" sz="2200" b="0" i="0" u="none" strike="noStrike" kern="0" cap="none" spc="0" normalizeH="0" baseline="0" noProof="0" dirty="0">
                <a:ln>
                  <a:noFill/>
                </a:ln>
                <a:solidFill>
                  <a:sysClr val="windowText" lastClr="000000"/>
                </a:solidFill>
                <a:effectLst/>
                <a:uLnTx/>
                <a:uFillTx/>
              </a:rPr>
              <a:t>educe capital &amp; operational costs </a:t>
            </a:r>
          </a:p>
        </p:txBody>
      </p:sp>
      <p:grpSp>
        <p:nvGrpSpPr>
          <p:cNvPr id="224" name="Group 223"/>
          <p:cNvGrpSpPr>
            <a:grpSpLocks noChangeAspect="1"/>
          </p:cNvGrpSpPr>
          <p:nvPr/>
        </p:nvGrpSpPr>
        <p:grpSpPr>
          <a:xfrm>
            <a:off x="8523970" y="5520393"/>
            <a:ext cx="641978" cy="641978"/>
            <a:chOff x="6841831" y="1880325"/>
            <a:chExt cx="656907" cy="656908"/>
          </a:xfrm>
        </p:grpSpPr>
        <p:sp>
          <p:nvSpPr>
            <p:cNvPr id="225" name="Oval 224"/>
            <p:cNvSpPr>
              <a:spLocks noChangeAspect="1"/>
            </p:cNvSpPr>
            <p:nvPr/>
          </p:nvSpPr>
          <p:spPr>
            <a:xfrm>
              <a:off x="6841831" y="1880325"/>
              <a:ext cx="656907" cy="656908"/>
            </a:xfrm>
            <a:prstGeom prst="ellipse">
              <a:avLst/>
            </a:prstGeom>
            <a:gradFill flip="none" rotWithShape="1">
              <a:gsLst>
                <a:gs pos="0">
                  <a:srgbClr val="676767">
                    <a:lumMod val="50000"/>
                  </a:srgbClr>
                </a:gs>
                <a:gs pos="50000">
                  <a:srgbClr val="676767">
                    <a:lumMod val="60000"/>
                    <a:lumOff val="40000"/>
                  </a:srgbClr>
                </a:gs>
                <a:gs pos="100000">
                  <a:srgbClr val="676767">
                    <a:lumMod val="50000"/>
                  </a:srgbClr>
                </a:gs>
              </a:gsLst>
              <a:lin ang="13500000" scaled="1"/>
              <a:tileRect/>
            </a:gradFill>
            <a:ln w="19050" cap="flat" cmpd="sng" algn="ctr">
              <a:noFill/>
              <a:prstDash val="solid"/>
            </a:ln>
            <a:effectLst/>
          </p:spPr>
          <p:txBody>
            <a:bodyPr rtlCol="0" anchor="ctr"/>
            <a:lstStyle/>
            <a:p>
              <a:pPr marL="0" marR="0" lvl="0" indent="0" algn="ctr" defTabSz="456989"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26" name="Group 225"/>
            <p:cNvGrpSpPr/>
            <p:nvPr/>
          </p:nvGrpSpPr>
          <p:grpSpPr>
            <a:xfrm>
              <a:off x="6942548" y="2072081"/>
              <a:ext cx="455473" cy="273397"/>
              <a:chOff x="5121871" y="4559132"/>
              <a:chExt cx="796002" cy="477791"/>
            </a:xfrm>
            <a:solidFill>
              <a:srgbClr val="FFFFFF"/>
            </a:solidFill>
            <a:effectLst/>
          </p:grpSpPr>
          <p:sp>
            <p:nvSpPr>
              <p:cNvPr id="227" name="Freeform 226"/>
              <p:cNvSpPr>
                <a:spLocks noEditPoints="1"/>
              </p:cNvSpPr>
              <p:nvPr/>
            </p:nvSpPr>
            <p:spPr bwMode="auto">
              <a:xfrm>
                <a:off x="5371112" y="4559132"/>
                <a:ext cx="296366" cy="477791"/>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28" name="Oval 227"/>
              <p:cNvSpPr>
                <a:spLocks noChangeArrowheads="1"/>
              </p:cNvSpPr>
              <p:nvPr/>
            </p:nvSpPr>
            <p:spPr bwMode="auto">
              <a:xfrm>
                <a:off x="5612850" y="4867197"/>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29" name="Oval 228"/>
              <p:cNvSpPr>
                <a:spLocks noChangeArrowheads="1"/>
              </p:cNvSpPr>
              <p:nvPr/>
            </p:nvSpPr>
            <p:spPr bwMode="auto">
              <a:xfrm>
                <a:off x="5550090"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0" name="Oval 229"/>
              <p:cNvSpPr>
                <a:spLocks noChangeArrowheads="1"/>
              </p:cNvSpPr>
              <p:nvPr/>
            </p:nvSpPr>
            <p:spPr bwMode="auto">
              <a:xfrm>
                <a:off x="5407136"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1" name="Oval 230"/>
              <p:cNvSpPr>
                <a:spLocks noChangeArrowheads="1"/>
              </p:cNvSpPr>
              <p:nvPr/>
            </p:nvSpPr>
            <p:spPr bwMode="auto">
              <a:xfrm>
                <a:off x="5582632"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2" name="Oval 231"/>
              <p:cNvSpPr>
                <a:spLocks noChangeArrowheads="1"/>
              </p:cNvSpPr>
              <p:nvPr/>
            </p:nvSpPr>
            <p:spPr bwMode="auto">
              <a:xfrm>
                <a:off x="5550090"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3" name="Oval 232"/>
              <p:cNvSpPr>
                <a:spLocks noChangeArrowheads="1"/>
              </p:cNvSpPr>
              <p:nvPr/>
            </p:nvSpPr>
            <p:spPr bwMode="auto">
              <a:xfrm>
                <a:off x="5582632"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4" name="Oval 233"/>
              <p:cNvSpPr>
                <a:spLocks noChangeArrowheads="1"/>
              </p:cNvSpPr>
              <p:nvPr/>
            </p:nvSpPr>
            <p:spPr bwMode="auto">
              <a:xfrm>
                <a:off x="5407136"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5" name="Oval 234"/>
              <p:cNvSpPr>
                <a:spLocks noChangeArrowheads="1"/>
              </p:cNvSpPr>
              <p:nvPr/>
            </p:nvSpPr>
            <p:spPr bwMode="auto">
              <a:xfrm>
                <a:off x="5612850" y="4735833"/>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6" name="Oval 235"/>
              <p:cNvSpPr>
                <a:spLocks noChangeArrowheads="1"/>
              </p:cNvSpPr>
              <p:nvPr/>
            </p:nvSpPr>
            <p:spPr bwMode="auto">
              <a:xfrm>
                <a:off x="5582632"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7" name="Oval 236"/>
              <p:cNvSpPr>
                <a:spLocks noChangeArrowheads="1"/>
              </p:cNvSpPr>
              <p:nvPr/>
            </p:nvSpPr>
            <p:spPr bwMode="auto">
              <a:xfrm>
                <a:off x="5407136"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8" name="Oval 237"/>
              <p:cNvSpPr>
                <a:spLocks noChangeArrowheads="1"/>
              </p:cNvSpPr>
              <p:nvPr/>
            </p:nvSpPr>
            <p:spPr bwMode="auto">
              <a:xfrm>
                <a:off x="5550090"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39" name="Oval 238"/>
              <p:cNvSpPr>
                <a:spLocks noChangeArrowheads="1"/>
              </p:cNvSpPr>
              <p:nvPr/>
            </p:nvSpPr>
            <p:spPr bwMode="auto">
              <a:xfrm>
                <a:off x="5612850" y="4669571"/>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0" name="Oval 239"/>
              <p:cNvSpPr>
                <a:spLocks noChangeArrowheads="1"/>
              </p:cNvSpPr>
              <p:nvPr/>
            </p:nvSpPr>
            <p:spPr bwMode="auto">
              <a:xfrm>
                <a:off x="5582632" y="4735833"/>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1" name="Oval 240"/>
              <p:cNvSpPr>
                <a:spLocks noChangeArrowheads="1"/>
              </p:cNvSpPr>
              <p:nvPr/>
            </p:nvSpPr>
            <p:spPr bwMode="auto">
              <a:xfrm>
                <a:off x="5612850" y="4600981"/>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2" name="Oval 241"/>
              <p:cNvSpPr>
                <a:spLocks noChangeArrowheads="1"/>
              </p:cNvSpPr>
              <p:nvPr/>
            </p:nvSpPr>
            <p:spPr bwMode="auto">
              <a:xfrm>
                <a:off x="5550090"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3" name="Oval 242"/>
              <p:cNvSpPr>
                <a:spLocks noChangeArrowheads="1"/>
              </p:cNvSpPr>
              <p:nvPr/>
            </p:nvSpPr>
            <p:spPr bwMode="auto">
              <a:xfrm>
                <a:off x="5407136"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4" name="Oval 243"/>
              <p:cNvSpPr>
                <a:spLocks noChangeArrowheads="1"/>
              </p:cNvSpPr>
              <p:nvPr/>
            </p:nvSpPr>
            <p:spPr bwMode="auto">
              <a:xfrm>
                <a:off x="5612850" y="4800932"/>
                <a:ext cx="22082"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5" name="Oval 244"/>
              <p:cNvSpPr>
                <a:spLocks noChangeArrowheads="1"/>
              </p:cNvSpPr>
              <p:nvPr/>
            </p:nvSpPr>
            <p:spPr bwMode="auto">
              <a:xfrm>
                <a:off x="5582632"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6" name="Oval 245"/>
              <p:cNvSpPr>
                <a:spLocks noChangeArrowheads="1"/>
              </p:cNvSpPr>
              <p:nvPr/>
            </p:nvSpPr>
            <p:spPr bwMode="auto">
              <a:xfrm>
                <a:off x="5550090"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7" name="Oval 246"/>
              <p:cNvSpPr>
                <a:spLocks noChangeArrowheads="1"/>
              </p:cNvSpPr>
              <p:nvPr/>
            </p:nvSpPr>
            <p:spPr bwMode="auto">
              <a:xfrm>
                <a:off x="5407136"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8" name="Freeform 6"/>
              <p:cNvSpPr>
                <a:spLocks noEditPoints="1"/>
              </p:cNvSpPr>
              <p:nvPr/>
            </p:nvSpPr>
            <p:spPr bwMode="auto">
              <a:xfrm>
                <a:off x="5121871" y="4603757"/>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49" name="Oval 7"/>
              <p:cNvSpPr>
                <a:spLocks noChangeArrowheads="1"/>
              </p:cNvSpPr>
              <p:nvPr/>
            </p:nvSpPr>
            <p:spPr bwMode="auto">
              <a:xfrm>
                <a:off x="5305773" y="4838117"/>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0" name="Oval 8"/>
              <p:cNvSpPr>
                <a:spLocks noChangeArrowheads="1"/>
              </p:cNvSpPr>
              <p:nvPr/>
            </p:nvSpPr>
            <p:spPr bwMode="auto">
              <a:xfrm>
                <a:off x="5258027"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1" name="Oval 9"/>
              <p:cNvSpPr>
                <a:spLocks noChangeArrowheads="1"/>
              </p:cNvSpPr>
              <p:nvPr/>
            </p:nvSpPr>
            <p:spPr bwMode="auto">
              <a:xfrm>
                <a:off x="5149276"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2" name="Oval 10"/>
              <p:cNvSpPr>
                <a:spLocks noChangeArrowheads="1"/>
              </p:cNvSpPr>
              <p:nvPr/>
            </p:nvSpPr>
            <p:spPr bwMode="auto">
              <a:xfrm>
                <a:off x="5282784"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3" name="Oval 11"/>
              <p:cNvSpPr>
                <a:spLocks noChangeArrowheads="1"/>
              </p:cNvSpPr>
              <p:nvPr/>
            </p:nvSpPr>
            <p:spPr bwMode="auto">
              <a:xfrm>
                <a:off x="5258027"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4" name="Oval 12"/>
              <p:cNvSpPr>
                <a:spLocks noChangeArrowheads="1"/>
              </p:cNvSpPr>
              <p:nvPr/>
            </p:nvSpPr>
            <p:spPr bwMode="auto">
              <a:xfrm>
                <a:off x="5282784"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5" name="Oval 13"/>
              <p:cNvSpPr>
                <a:spLocks noChangeArrowheads="1"/>
              </p:cNvSpPr>
              <p:nvPr/>
            </p:nvSpPr>
            <p:spPr bwMode="auto">
              <a:xfrm>
                <a:off x="5149276"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6" name="Oval 14"/>
              <p:cNvSpPr>
                <a:spLocks noChangeArrowheads="1"/>
              </p:cNvSpPr>
              <p:nvPr/>
            </p:nvSpPr>
            <p:spPr bwMode="auto">
              <a:xfrm>
                <a:off x="5305773" y="4738182"/>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7" name="Oval 15"/>
              <p:cNvSpPr>
                <a:spLocks noChangeArrowheads="1"/>
              </p:cNvSpPr>
              <p:nvPr/>
            </p:nvSpPr>
            <p:spPr bwMode="auto">
              <a:xfrm>
                <a:off x="5282784"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8" name="Oval 16"/>
              <p:cNvSpPr>
                <a:spLocks noChangeArrowheads="1"/>
              </p:cNvSpPr>
              <p:nvPr/>
            </p:nvSpPr>
            <p:spPr bwMode="auto">
              <a:xfrm>
                <a:off x="5149276"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59" name="Oval 17"/>
              <p:cNvSpPr>
                <a:spLocks noChangeArrowheads="1"/>
              </p:cNvSpPr>
              <p:nvPr/>
            </p:nvSpPr>
            <p:spPr bwMode="auto">
              <a:xfrm>
                <a:off x="5258027"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0" name="Oval 18"/>
              <p:cNvSpPr>
                <a:spLocks noChangeArrowheads="1"/>
              </p:cNvSpPr>
              <p:nvPr/>
            </p:nvSpPr>
            <p:spPr bwMode="auto">
              <a:xfrm>
                <a:off x="5305773" y="4687773"/>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1" name="Oval 19"/>
              <p:cNvSpPr>
                <a:spLocks noChangeArrowheads="1"/>
              </p:cNvSpPr>
              <p:nvPr/>
            </p:nvSpPr>
            <p:spPr bwMode="auto">
              <a:xfrm>
                <a:off x="5282784"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2" name="Oval 20"/>
              <p:cNvSpPr>
                <a:spLocks noChangeArrowheads="1"/>
              </p:cNvSpPr>
              <p:nvPr/>
            </p:nvSpPr>
            <p:spPr bwMode="auto">
              <a:xfrm>
                <a:off x="5305773" y="4635595"/>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3" name="Oval 21"/>
              <p:cNvSpPr>
                <a:spLocks noChangeArrowheads="1"/>
              </p:cNvSpPr>
              <p:nvPr/>
            </p:nvSpPr>
            <p:spPr bwMode="auto">
              <a:xfrm>
                <a:off x="5258027"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4" name="Oval 22"/>
              <p:cNvSpPr>
                <a:spLocks noChangeArrowheads="1"/>
              </p:cNvSpPr>
              <p:nvPr/>
            </p:nvSpPr>
            <p:spPr bwMode="auto">
              <a:xfrm>
                <a:off x="5149276"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5" name="Oval 23"/>
              <p:cNvSpPr>
                <a:spLocks noChangeArrowheads="1"/>
              </p:cNvSpPr>
              <p:nvPr/>
            </p:nvSpPr>
            <p:spPr bwMode="auto">
              <a:xfrm>
                <a:off x="5305773" y="4787707"/>
                <a:ext cx="16799"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6" name="Oval 24"/>
              <p:cNvSpPr>
                <a:spLocks noChangeArrowheads="1"/>
              </p:cNvSpPr>
              <p:nvPr/>
            </p:nvSpPr>
            <p:spPr bwMode="auto">
              <a:xfrm>
                <a:off x="5282784"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7" name="Oval 25"/>
              <p:cNvSpPr>
                <a:spLocks noChangeArrowheads="1"/>
              </p:cNvSpPr>
              <p:nvPr/>
            </p:nvSpPr>
            <p:spPr bwMode="auto">
              <a:xfrm>
                <a:off x="5258027"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8" name="Oval 26"/>
              <p:cNvSpPr>
                <a:spLocks noChangeArrowheads="1"/>
              </p:cNvSpPr>
              <p:nvPr/>
            </p:nvSpPr>
            <p:spPr bwMode="auto">
              <a:xfrm>
                <a:off x="5149275"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69" name="Freeform 6"/>
              <p:cNvSpPr>
                <a:spLocks noEditPoints="1"/>
              </p:cNvSpPr>
              <p:nvPr/>
            </p:nvSpPr>
            <p:spPr bwMode="auto">
              <a:xfrm>
                <a:off x="5692414" y="4603758"/>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0" name="Oval 7"/>
              <p:cNvSpPr>
                <a:spLocks noChangeArrowheads="1"/>
              </p:cNvSpPr>
              <p:nvPr/>
            </p:nvSpPr>
            <p:spPr bwMode="auto">
              <a:xfrm>
                <a:off x="5876315" y="4838118"/>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1" name="Oval 8"/>
              <p:cNvSpPr>
                <a:spLocks noChangeArrowheads="1"/>
              </p:cNvSpPr>
              <p:nvPr/>
            </p:nvSpPr>
            <p:spPr bwMode="auto">
              <a:xfrm>
                <a:off x="5828570"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2" name="Oval 9"/>
              <p:cNvSpPr>
                <a:spLocks noChangeArrowheads="1"/>
              </p:cNvSpPr>
              <p:nvPr/>
            </p:nvSpPr>
            <p:spPr bwMode="auto">
              <a:xfrm>
                <a:off x="5719819"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3" name="Oval 10"/>
              <p:cNvSpPr>
                <a:spLocks noChangeArrowheads="1"/>
              </p:cNvSpPr>
              <p:nvPr/>
            </p:nvSpPr>
            <p:spPr bwMode="auto">
              <a:xfrm>
                <a:off x="5853326" y="483812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4" name="Oval 11"/>
              <p:cNvSpPr>
                <a:spLocks noChangeArrowheads="1"/>
              </p:cNvSpPr>
              <p:nvPr/>
            </p:nvSpPr>
            <p:spPr bwMode="auto">
              <a:xfrm>
                <a:off x="5828570"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5" name="Oval 12"/>
              <p:cNvSpPr>
                <a:spLocks noChangeArrowheads="1"/>
              </p:cNvSpPr>
              <p:nvPr/>
            </p:nvSpPr>
            <p:spPr bwMode="auto">
              <a:xfrm>
                <a:off x="5853326"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6" name="Oval 13"/>
              <p:cNvSpPr>
                <a:spLocks noChangeArrowheads="1"/>
              </p:cNvSpPr>
              <p:nvPr/>
            </p:nvSpPr>
            <p:spPr bwMode="auto">
              <a:xfrm>
                <a:off x="5719819"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7" name="Oval 14"/>
              <p:cNvSpPr>
                <a:spLocks noChangeArrowheads="1"/>
              </p:cNvSpPr>
              <p:nvPr/>
            </p:nvSpPr>
            <p:spPr bwMode="auto">
              <a:xfrm>
                <a:off x="5876315" y="4738189"/>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8" name="Oval 15"/>
              <p:cNvSpPr>
                <a:spLocks noChangeArrowheads="1"/>
              </p:cNvSpPr>
              <p:nvPr/>
            </p:nvSpPr>
            <p:spPr bwMode="auto">
              <a:xfrm>
                <a:off x="5853326"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79" name="Oval 16"/>
              <p:cNvSpPr>
                <a:spLocks noChangeArrowheads="1"/>
              </p:cNvSpPr>
              <p:nvPr/>
            </p:nvSpPr>
            <p:spPr bwMode="auto">
              <a:xfrm>
                <a:off x="5719819" y="463558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0" name="Oval 17"/>
              <p:cNvSpPr>
                <a:spLocks noChangeArrowheads="1"/>
              </p:cNvSpPr>
              <p:nvPr/>
            </p:nvSpPr>
            <p:spPr bwMode="auto">
              <a:xfrm>
                <a:off x="5828570" y="468776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1" name="Oval 18"/>
              <p:cNvSpPr>
                <a:spLocks noChangeArrowheads="1"/>
              </p:cNvSpPr>
              <p:nvPr/>
            </p:nvSpPr>
            <p:spPr bwMode="auto">
              <a:xfrm>
                <a:off x="5876315" y="4687766"/>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2" name="Oval 19"/>
              <p:cNvSpPr>
                <a:spLocks noChangeArrowheads="1"/>
              </p:cNvSpPr>
              <p:nvPr/>
            </p:nvSpPr>
            <p:spPr bwMode="auto">
              <a:xfrm>
                <a:off x="5853326" y="4738175"/>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3" name="Oval 20"/>
              <p:cNvSpPr>
                <a:spLocks noChangeArrowheads="1"/>
              </p:cNvSpPr>
              <p:nvPr/>
            </p:nvSpPr>
            <p:spPr bwMode="auto">
              <a:xfrm>
                <a:off x="5876318" y="4635596"/>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4" name="Oval 21"/>
              <p:cNvSpPr>
                <a:spLocks noChangeArrowheads="1"/>
              </p:cNvSpPr>
              <p:nvPr/>
            </p:nvSpPr>
            <p:spPr bwMode="auto">
              <a:xfrm>
                <a:off x="5828574"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5" name="Oval 22"/>
              <p:cNvSpPr>
                <a:spLocks noChangeArrowheads="1"/>
              </p:cNvSpPr>
              <p:nvPr/>
            </p:nvSpPr>
            <p:spPr bwMode="auto">
              <a:xfrm>
                <a:off x="5719808"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6" name="Oval 23"/>
              <p:cNvSpPr>
                <a:spLocks noChangeArrowheads="1"/>
              </p:cNvSpPr>
              <p:nvPr/>
            </p:nvSpPr>
            <p:spPr bwMode="auto">
              <a:xfrm>
                <a:off x="5876293" y="4787739"/>
                <a:ext cx="16799" cy="15035"/>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7" name="Oval 24"/>
              <p:cNvSpPr>
                <a:spLocks noChangeArrowheads="1"/>
              </p:cNvSpPr>
              <p:nvPr/>
            </p:nvSpPr>
            <p:spPr bwMode="auto">
              <a:xfrm>
                <a:off x="5853291" y="4787704"/>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8" name="Oval 25"/>
              <p:cNvSpPr>
                <a:spLocks noChangeArrowheads="1"/>
              </p:cNvSpPr>
              <p:nvPr/>
            </p:nvSpPr>
            <p:spPr bwMode="auto">
              <a:xfrm>
                <a:off x="5828546" y="473831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289" name="Oval 26"/>
              <p:cNvSpPr>
                <a:spLocks noChangeArrowheads="1"/>
              </p:cNvSpPr>
              <p:nvPr/>
            </p:nvSpPr>
            <p:spPr bwMode="auto">
              <a:xfrm>
                <a:off x="5719934" y="473835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grpSp>
      </p:grpSp>
      <p:sp>
        <p:nvSpPr>
          <p:cNvPr id="295" name="Parallelogram 294"/>
          <p:cNvSpPr/>
          <p:nvPr/>
        </p:nvSpPr>
        <p:spPr>
          <a:xfrm>
            <a:off x="5838092" y="4121374"/>
            <a:ext cx="6045301" cy="588480"/>
          </a:xfrm>
          <a:prstGeom prst="parallelogram">
            <a:avLst>
              <a:gd name="adj" fmla="val 277991"/>
            </a:avLst>
          </a:prstGeom>
          <a:solidFill>
            <a:srgbClr val="FFFFFF">
              <a:lumMod val="85000"/>
              <a:alpha val="49000"/>
            </a:srgbClr>
          </a:solidFill>
          <a:ln w="9525" cap="flat" cmpd="sng" algn="ctr">
            <a:solidFill>
              <a:srgbClr val="676767"/>
            </a:solidFill>
            <a:prstDash val="solid"/>
          </a:ln>
          <a:effectLst/>
        </p:spPr>
        <p:txBody>
          <a:bodyPr tIns="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676767"/>
                </a:solidFill>
                <a:effectLst/>
                <a:uLnTx/>
                <a:uFillTx/>
                <a:latin typeface="Arial"/>
                <a:ea typeface="+mn-ea"/>
                <a:cs typeface="+mn-cs"/>
              </a:rPr>
              <a:t>        Next Gen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i="1" kern="0" dirty="0">
                <a:solidFill>
                  <a:srgbClr val="676767"/>
                </a:solidFill>
                <a:latin typeface="Arial"/>
              </a:rPr>
              <a:t>    DMO</a:t>
            </a:r>
            <a:endParaRPr kumimoji="0" lang="en-US" sz="1100" b="0" i="1" u="none" strike="noStrike" kern="0" cap="none" spc="0" normalizeH="0" baseline="0" noProof="0" dirty="0">
              <a:ln>
                <a:noFill/>
              </a:ln>
              <a:solidFill>
                <a:srgbClr val="676767"/>
              </a:solidFill>
              <a:effectLst/>
              <a:uLnTx/>
              <a:uFillTx/>
              <a:latin typeface="Arial"/>
              <a:ea typeface="+mn-ea"/>
              <a:cs typeface="+mn-cs"/>
            </a:endParaRPr>
          </a:p>
        </p:txBody>
      </p:sp>
      <p:grpSp>
        <p:nvGrpSpPr>
          <p:cNvPr id="296" name="Group 295"/>
          <p:cNvGrpSpPr/>
          <p:nvPr/>
        </p:nvGrpSpPr>
        <p:grpSpPr>
          <a:xfrm>
            <a:off x="5811777" y="4294116"/>
            <a:ext cx="6045301" cy="1903593"/>
            <a:chOff x="3611274" y="3256520"/>
            <a:chExt cx="5166360" cy="1626826"/>
          </a:xfrm>
        </p:grpSpPr>
        <p:pic>
          <p:nvPicPr>
            <p:cNvPr id="297" name="Picture 296"/>
            <p:cNvPicPr>
              <a:picLocks noChangeAspect="1"/>
            </p:cNvPicPr>
            <p:nvPr/>
          </p:nvPicPr>
          <p:blipFill rotWithShape="1">
            <a:blip r:embed="rId3" cstate="email">
              <a:extLst>
                <a:ext uri="{28A0092B-C50C-407E-A947-70E740481C1C}">
                  <a14:useLocalDpi xmlns:a14="http://schemas.microsoft.com/office/drawing/2010/main"/>
                </a:ext>
              </a:extLst>
            </a:blip>
            <a:srcRect l="91691" b="23921"/>
            <a:stretch/>
          </p:blipFill>
          <p:spPr>
            <a:xfrm>
              <a:off x="6712690" y="4341050"/>
              <a:ext cx="493327" cy="542296"/>
            </a:xfrm>
            <a:prstGeom prst="rect">
              <a:avLst/>
            </a:prstGeom>
            <a:solidFill>
              <a:srgbClr val="FFFFFF"/>
            </a:solidFill>
          </p:spPr>
        </p:pic>
        <p:pic>
          <p:nvPicPr>
            <p:cNvPr id="298" name="Picture 297"/>
            <p:cNvPicPr>
              <a:picLocks noChangeAspect="1"/>
            </p:cNvPicPr>
            <p:nvPr/>
          </p:nvPicPr>
          <p:blipFill rotWithShape="1">
            <a:blip r:embed="rId3" cstate="email">
              <a:extLst>
                <a:ext uri="{28A0092B-C50C-407E-A947-70E740481C1C}">
                  <a14:useLocalDpi xmlns:a14="http://schemas.microsoft.com/office/drawing/2010/main"/>
                </a:ext>
              </a:extLst>
            </a:blip>
            <a:srcRect l="91691" b="23921"/>
            <a:stretch/>
          </p:blipFill>
          <p:spPr>
            <a:xfrm>
              <a:off x="5159103" y="4329662"/>
              <a:ext cx="493327" cy="542296"/>
            </a:xfrm>
            <a:prstGeom prst="rect">
              <a:avLst/>
            </a:prstGeom>
            <a:solidFill>
              <a:srgbClr val="FFFFFF"/>
            </a:solidFill>
          </p:spPr>
        </p:pic>
        <p:grpSp>
          <p:nvGrpSpPr>
            <p:cNvPr id="299" name="Group 298"/>
            <p:cNvGrpSpPr/>
            <p:nvPr/>
          </p:nvGrpSpPr>
          <p:grpSpPr>
            <a:xfrm>
              <a:off x="3611274" y="3256520"/>
              <a:ext cx="5166360" cy="1135143"/>
              <a:chOff x="3611274" y="3256520"/>
              <a:chExt cx="5166360" cy="1135143"/>
            </a:xfrm>
          </p:grpSpPr>
          <p:sp>
            <p:nvSpPr>
              <p:cNvPr id="300" name="Parallelogram 299"/>
              <p:cNvSpPr/>
              <p:nvPr/>
            </p:nvSpPr>
            <p:spPr>
              <a:xfrm>
                <a:off x="3611274" y="3888743"/>
                <a:ext cx="5166360" cy="502920"/>
              </a:xfrm>
              <a:prstGeom prst="parallelogram">
                <a:avLst>
                  <a:gd name="adj" fmla="val 277991"/>
                </a:avLst>
              </a:prstGeom>
              <a:solidFill>
                <a:srgbClr val="FFFFFF">
                  <a:lumMod val="85000"/>
                  <a:alpha val="49000"/>
                </a:srgbClr>
              </a:solidFill>
              <a:ln w="9525" cap="flat" cmpd="sng" algn="ctr">
                <a:solidFill>
                  <a:srgbClr val="676767"/>
                </a:solidFill>
                <a:prstDash val="solid"/>
              </a:ln>
              <a:effectLst/>
            </p:spPr>
            <p:txBody>
              <a:bodyPr t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676767"/>
                    </a:solidFill>
                    <a:effectLst/>
                    <a:uLnTx/>
                    <a:uFillTx/>
                    <a:latin typeface="Arial"/>
                    <a:ea typeface="+mn-ea"/>
                    <a:cs typeface="+mn-cs"/>
                  </a:rPr>
                  <a:t>Virtual Architecture</a:t>
                </a:r>
              </a:p>
            </p:txBody>
          </p:sp>
          <p:grpSp>
            <p:nvGrpSpPr>
              <p:cNvPr id="301" name="Group 300"/>
              <p:cNvGrpSpPr/>
              <p:nvPr/>
            </p:nvGrpSpPr>
            <p:grpSpPr>
              <a:xfrm>
                <a:off x="4914694" y="3256520"/>
                <a:ext cx="2902423" cy="834638"/>
                <a:chOff x="4914694" y="3256520"/>
                <a:chExt cx="2902423" cy="834638"/>
              </a:xfrm>
            </p:grpSpPr>
            <p:sp>
              <p:nvSpPr>
                <p:cNvPr id="302" name="Can 301"/>
                <p:cNvSpPr/>
                <p:nvPr/>
              </p:nvSpPr>
              <p:spPr>
                <a:xfrm>
                  <a:off x="4914694" y="3322170"/>
                  <a:ext cx="410533" cy="743947"/>
                </a:xfrm>
                <a:prstGeom prst="can">
                  <a:avLst/>
                </a:prstGeom>
                <a:solidFill>
                  <a:srgbClr val="800000">
                    <a:alpha val="49000"/>
                  </a:srgbClr>
                </a:solidFill>
                <a:ln w="9525"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3" name="Can 302"/>
                <p:cNvSpPr/>
                <p:nvPr/>
              </p:nvSpPr>
              <p:spPr>
                <a:xfrm>
                  <a:off x="5701169" y="3256520"/>
                  <a:ext cx="410533" cy="743947"/>
                </a:xfrm>
                <a:prstGeom prst="can">
                  <a:avLst/>
                </a:prstGeom>
                <a:solidFill>
                  <a:srgbClr val="142854">
                    <a:alpha val="49000"/>
                  </a:srgbClr>
                </a:solidFill>
                <a:ln w="9525"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4" name="Can 303"/>
                <p:cNvSpPr/>
                <p:nvPr/>
              </p:nvSpPr>
              <p:spPr>
                <a:xfrm>
                  <a:off x="6506320" y="3347211"/>
                  <a:ext cx="410533" cy="743947"/>
                </a:xfrm>
                <a:prstGeom prst="can">
                  <a:avLst/>
                </a:prstGeom>
                <a:solidFill>
                  <a:srgbClr val="FFFF00">
                    <a:alpha val="49000"/>
                  </a:srgbClr>
                </a:solidFill>
                <a:ln w="9525"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05" name="Can 304"/>
                <p:cNvSpPr/>
                <p:nvPr/>
              </p:nvSpPr>
              <p:spPr>
                <a:xfrm>
                  <a:off x="7406584" y="3270691"/>
                  <a:ext cx="410533" cy="743947"/>
                </a:xfrm>
                <a:prstGeom prst="can">
                  <a:avLst/>
                </a:prstGeom>
                <a:solidFill>
                  <a:srgbClr val="660066">
                    <a:alpha val="49000"/>
                  </a:srgbClr>
                </a:solidFill>
                <a:ln w="9525" cap="flat" cmpd="sng" algn="ctr">
                  <a:solidFill>
                    <a:srgbClr val="FFFFF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grpSp>
      <p:pic>
        <p:nvPicPr>
          <p:cNvPr id="306" name="Picture 305"/>
          <p:cNvPicPr>
            <a:picLocks noChangeAspect="1"/>
          </p:cNvPicPr>
          <p:nvPr/>
        </p:nvPicPr>
        <p:blipFill>
          <a:blip r:embed="rId4"/>
          <a:stretch>
            <a:fillRect/>
          </a:stretch>
        </p:blipFill>
        <p:spPr>
          <a:xfrm>
            <a:off x="8350327" y="4433811"/>
            <a:ext cx="328717" cy="670581"/>
          </a:xfrm>
          <a:prstGeom prst="rect">
            <a:avLst/>
          </a:prstGeom>
        </p:spPr>
      </p:pic>
      <p:pic>
        <p:nvPicPr>
          <p:cNvPr id="307" name="Picture 306"/>
          <p:cNvPicPr>
            <a:picLocks noChangeAspect="1"/>
          </p:cNvPicPr>
          <p:nvPr/>
        </p:nvPicPr>
        <p:blipFill>
          <a:blip r:embed="rId4"/>
          <a:stretch>
            <a:fillRect/>
          </a:stretch>
        </p:blipFill>
        <p:spPr>
          <a:xfrm>
            <a:off x="9281765" y="4539931"/>
            <a:ext cx="328717" cy="670581"/>
          </a:xfrm>
          <a:prstGeom prst="rect">
            <a:avLst/>
          </a:prstGeom>
        </p:spPr>
      </p:pic>
      <p:pic>
        <p:nvPicPr>
          <p:cNvPr id="308" name="Picture 307"/>
          <p:cNvPicPr>
            <a:picLocks noChangeAspect="1"/>
          </p:cNvPicPr>
          <p:nvPr/>
        </p:nvPicPr>
        <p:blipFill>
          <a:blip r:embed="rId4"/>
          <a:stretch>
            <a:fillRect/>
          </a:stretch>
        </p:blipFill>
        <p:spPr>
          <a:xfrm>
            <a:off x="10335189" y="4439702"/>
            <a:ext cx="328717" cy="670581"/>
          </a:xfrm>
          <a:prstGeom prst="rect">
            <a:avLst/>
          </a:prstGeom>
        </p:spPr>
      </p:pic>
      <p:pic>
        <p:nvPicPr>
          <p:cNvPr id="309" name="Picture 308"/>
          <p:cNvPicPr>
            <a:picLocks noChangeAspect="1"/>
          </p:cNvPicPr>
          <p:nvPr/>
        </p:nvPicPr>
        <p:blipFill>
          <a:blip r:embed="rId4"/>
          <a:stretch>
            <a:fillRect/>
          </a:stretch>
        </p:blipFill>
        <p:spPr>
          <a:xfrm>
            <a:off x="7419359" y="4499939"/>
            <a:ext cx="328717" cy="670581"/>
          </a:xfrm>
          <a:prstGeom prst="rect">
            <a:avLst/>
          </a:prstGeom>
        </p:spPr>
      </p:pic>
      <p:grpSp>
        <p:nvGrpSpPr>
          <p:cNvPr id="310" name="Group 309"/>
          <p:cNvGrpSpPr/>
          <p:nvPr/>
        </p:nvGrpSpPr>
        <p:grpSpPr>
          <a:xfrm>
            <a:off x="7424999" y="5656400"/>
            <a:ext cx="445121" cy="267183"/>
            <a:chOff x="5121871" y="4559132"/>
            <a:chExt cx="796002" cy="477791"/>
          </a:xfrm>
          <a:solidFill>
            <a:srgbClr val="FFFFFF"/>
          </a:solidFill>
          <a:effectLst/>
        </p:grpSpPr>
        <p:sp>
          <p:nvSpPr>
            <p:cNvPr id="311" name="Freeform 310"/>
            <p:cNvSpPr>
              <a:spLocks noEditPoints="1"/>
            </p:cNvSpPr>
            <p:nvPr/>
          </p:nvSpPr>
          <p:spPr bwMode="auto">
            <a:xfrm>
              <a:off x="5371112" y="4559132"/>
              <a:ext cx="296366" cy="477791"/>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2" name="Oval 311"/>
            <p:cNvSpPr>
              <a:spLocks noChangeArrowheads="1"/>
            </p:cNvSpPr>
            <p:nvPr/>
          </p:nvSpPr>
          <p:spPr bwMode="auto">
            <a:xfrm>
              <a:off x="5612850" y="4867197"/>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3" name="Oval 312"/>
            <p:cNvSpPr>
              <a:spLocks noChangeArrowheads="1"/>
            </p:cNvSpPr>
            <p:nvPr/>
          </p:nvSpPr>
          <p:spPr bwMode="auto">
            <a:xfrm>
              <a:off x="5550090"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4" name="Oval 313"/>
            <p:cNvSpPr>
              <a:spLocks noChangeArrowheads="1"/>
            </p:cNvSpPr>
            <p:nvPr/>
          </p:nvSpPr>
          <p:spPr bwMode="auto">
            <a:xfrm>
              <a:off x="5407136"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5" name="Oval 314"/>
            <p:cNvSpPr>
              <a:spLocks noChangeArrowheads="1"/>
            </p:cNvSpPr>
            <p:nvPr/>
          </p:nvSpPr>
          <p:spPr bwMode="auto">
            <a:xfrm>
              <a:off x="5582632"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6" name="Oval 315"/>
            <p:cNvSpPr>
              <a:spLocks noChangeArrowheads="1"/>
            </p:cNvSpPr>
            <p:nvPr/>
          </p:nvSpPr>
          <p:spPr bwMode="auto">
            <a:xfrm>
              <a:off x="5550090"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7" name="Oval 316"/>
            <p:cNvSpPr>
              <a:spLocks noChangeArrowheads="1"/>
            </p:cNvSpPr>
            <p:nvPr/>
          </p:nvSpPr>
          <p:spPr bwMode="auto">
            <a:xfrm>
              <a:off x="5582632"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8" name="Oval 317"/>
            <p:cNvSpPr>
              <a:spLocks noChangeArrowheads="1"/>
            </p:cNvSpPr>
            <p:nvPr/>
          </p:nvSpPr>
          <p:spPr bwMode="auto">
            <a:xfrm>
              <a:off x="5407136"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19" name="Oval 318"/>
            <p:cNvSpPr>
              <a:spLocks noChangeArrowheads="1"/>
            </p:cNvSpPr>
            <p:nvPr/>
          </p:nvSpPr>
          <p:spPr bwMode="auto">
            <a:xfrm>
              <a:off x="5612850" y="4735833"/>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0" name="Oval 319"/>
            <p:cNvSpPr>
              <a:spLocks noChangeArrowheads="1"/>
            </p:cNvSpPr>
            <p:nvPr/>
          </p:nvSpPr>
          <p:spPr bwMode="auto">
            <a:xfrm>
              <a:off x="5582632"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1" name="Oval 320"/>
            <p:cNvSpPr>
              <a:spLocks noChangeArrowheads="1"/>
            </p:cNvSpPr>
            <p:nvPr/>
          </p:nvSpPr>
          <p:spPr bwMode="auto">
            <a:xfrm>
              <a:off x="5407136"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2" name="Oval 321"/>
            <p:cNvSpPr>
              <a:spLocks noChangeArrowheads="1"/>
            </p:cNvSpPr>
            <p:nvPr/>
          </p:nvSpPr>
          <p:spPr bwMode="auto">
            <a:xfrm>
              <a:off x="5550090"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3" name="Oval 322"/>
            <p:cNvSpPr>
              <a:spLocks noChangeArrowheads="1"/>
            </p:cNvSpPr>
            <p:nvPr/>
          </p:nvSpPr>
          <p:spPr bwMode="auto">
            <a:xfrm>
              <a:off x="5612850" y="4669571"/>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4" name="Oval 323"/>
            <p:cNvSpPr>
              <a:spLocks noChangeArrowheads="1"/>
            </p:cNvSpPr>
            <p:nvPr/>
          </p:nvSpPr>
          <p:spPr bwMode="auto">
            <a:xfrm>
              <a:off x="5582632" y="4735833"/>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5" name="Oval 324"/>
            <p:cNvSpPr>
              <a:spLocks noChangeArrowheads="1"/>
            </p:cNvSpPr>
            <p:nvPr/>
          </p:nvSpPr>
          <p:spPr bwMode="auto">
            <a:xfrm>
              <a:off x="5612850" y="4600981"/>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6" name="Oval 325"/>
            <p:cNvSpPr>
              <a:spLocks noChangeArrowheads="1"/>
            </p:cNvSpPr>
            <p:nvPr/>
          </p:nvSpPr>
          <p:spPr bwMode="auto">
            <a:xfrm>
              <a:off x="5550090"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7" name="Oval 326"/>
            <p:cNvSpPr>
              <a:spLocks noChangeArrowheads="1"/>
            </p:cNvSpPr>
            <p:nvPr/>
          </p:nvSpPr>
          <p:spPr bwMode="auto">
            <a:xfrm>
              <a:off x="5407136"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8" name="Oval 327"/>
            <p:cNvSpPr>
              <a:spLocks noChangeArrowheads="1"/>
            </p:cNvSpPr>
            <p:nvPr/>
          </p:nvSpPr>
          <p:spPr bwMode="auto">
            <a:xfrm>
              <a:off x="5612850" y="4800932"/>
              <a:ext cx="22082"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29" name="Oval 328"/>
            <p:cNvSpPr>
              <a:spLocks noChangeArrowheads="1"/>
            </p:cNvSpPr>
            <p:nvPr/>
          </p:nvSpPr>
          <p:spPr bwMode="auto">
            <a:xfrm>
              <a:off x="5582632"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0" name="Oval 329"/>
            <p:cNvSpPr>
              <a:spLocks noChangeArrowheads="1"/>
            </p:cNvSpPr>
            <p:nvPr/>
          </p:nvSpPr>
          <p:spPr bwMode="auto">
            <a:xfrm>
              <a:off x="5550090"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1" name="Oval 330"/>
            <p:cNvSpPr>
              <a:spLocks noChangeArrowheads="1"/>
            </p:cNvSpPr>
            <p:nvPr/>
          </p:nvSpPr>
          <p:spPr bwMode="auto">
            <a:xfrm>
              <a:off x="5407136"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2" name="Freeform 6"/>
            <p:cNvSpPr>
              <a:spLocks noEditPoints="1"/>
            </p:cNvSpPr>
            <p:nvPr/>
          </p:nvSpPr>
          <p:spPr bwMode="auto">
            <a:xfrm>
              <a:off x="5121871" y="4603757"/>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3" name="Oval 7"/>
            <p:cNvSpPr>
              <a:spLocks noChangeArrowheads="1"/>
            </p:cNvSpPr>
            <p:nvPr/>
          </p:nvSpPr>
          <p:spPr bwMode="auto">
            <a:xfrm>
              <a:off x="5305773" y="4838117"/>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4" name="Oval 8"/>
            <p:cNvSpPr>
              <a:spLocks noChangeArrowheads="1"/>
            </p:cNvSpPr>
            <p:nvPr/>
          </p:nvSpPr>
          <p:spPr bwMode="auto">
            <a:xfrm>
              <a:off x="5258027"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5" name="Oval 9"/>
            <p:cNvSpPr>
              <a:spLocks noChangeArrowheads="1"/>
            </p:cNvSpPr>
            <p:nvPr/>
          </p:nvSpPr>
          <p:spPr bwMode="auto">
            <a:xfrm>
              <a:off x="5149276"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6" name="Oval 10"/>
            <p:cNvSpPr>
              <a:spLocks noChangeArrowheads="1"/>
            </p:cNvSpPr>
            <p:nvPr/>
          </p:nvSpPr>
          <p:spPr bwMode="auto">
            <a:xfrm>
              <a:off x="5282784"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7" name="Oval 11"/>
            <p:cNvSpPr>
              <a:spLocks noChangeArrowheads="1"/>
            </p:cNvSpPr>
            <p:nvPr/>
          </p:nvSpPr>
          <p:spPr bwMode="auto">
            <a:xfrm>
              <a:off x="5258027"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8" name="Oval 12"/>
            <p:cNvSpPr>
              <a:spLocks noChangeArrowheads="1"/>
            </p:cNvSpPr>
            <p:nvPr/>
          </p:nvSpPr>
          <p:spPr bwMode="auto">
            <a:xfrm>
              <a:off x="5282784"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39" name="Oval 13"/>
            <p:cNvSpPr>
              <a:spLocks noChangeArrowheads="1"/>
            </p:cNvSpPr>
            <p:nvPr/>
          </p:nvSpPr>
          <p:spPr bwMode="auto">
            <a:xfrm>
              <a:off x="5149276"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0" name="Oval 14"/>
            <p:cNvSpPr>
              <a:spLocks noChangeArrowheads="1"/>
            </p:cNvSpPr>
            <p:nvPr/>
          </p:nvSpPr>
          <p:spPr bwMode="auto">
            <a:xfrm>
              <a:off x="5305773" y="4738182"/>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1" name="Oval 15"/>
            <p:cNvSpPr>
              <a:spLocks noChangeArrowheads="1"/>
            </p:cNvSpPr>
            <p:nvPr/>
          </p:nvSpPr>
          <p:spPr bwMode="auto">
            <a:xfrm>
              <a:off x="5282784"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2" name="Oval 16"/>
            <p:cNvSpPr>
              <a:spLocks noChangeArrowheads="1"/>
            </p:cNvSpPr>
            <p:nvPr/>
          </p:nvSpPr>
          <p:spPr bwMode="auto">
            <a:xfrm>
              <a:off x="5149276"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3" name="Oval 17"/>
            <p:cNvSpPr>
              <a:spLocks noChangeArrowheads="1"/>
            </p:cNvSpPr>
            <p:nvPr/>
          </p:nvSpPr>
          <p:spPr bwMode="auto">
            <a:xfrm>
              <a:off x="5258027"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4" name="Oval 18"/>
            <p:cNvSpPr>
              <a:spLocks noChangeArrowheads="1"/>
            </p:cNvSpPr>
            <p:nvPr/>
          </p:nvSpPr>
          <p:spPr bwMode="auto">
            <a:xfrm>
              <a:off x="5305773" y="4687773"/>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5" name="Oval 19"/>
            <p:cNvSpPr>
              <a:spLocks noChangeArrowheads="1"/>
            </p:cNvSpPr>
            <p:nvPr/>
          </p:nvSpPr>
          <p:spPr bwMode="auto">
            <a:xfrm>
              <a:off x="5282784"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6" name="Oval 20"/>
            <p:cNvSpPr>
              <a:spLocks noChangeArrowheads="1"/>
            </p:cNvSpPr>
            <p:nvPr/>
          </p:nvSpPr>
          <p:spPr bwMode="auto">
            <a:xfrm>
              <a:off x="5305773" y="4635595"/>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7" name="Oval 21"/>
            <p:cNvSpPr>
              <a:spLocks noChangeArrowheads="1"/>
            </p:cNvSpPr>
            <p:nvPr/>
          </p:nvSpPr>
          <p:spPr bwMode="auto">
            <a:xfrm>
              <a:off x="5258027"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8" name="Oval 22"/>
            <p:cNvSpPr>
              <a:spLocks noChangeArrowheads="1"/>
            </p:cNvSpPr>
            <p:nvPr/>
          </p:nvSpPr>
          <p:spPr bwMode="auto">
            <a:xfrm>
              <a:off x="5149276"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49" name="Oval 23"/>
            <p:cNvSpPr>
              <a:spLocks noChangeArrowheads="1"/>
            </p:cNvSpPr>
            <p:nvPr/>
          </p:nvSpPr>
          <p:spPr bwMode="auto">
            <a:xfrm>
              <a:off x="5305773" y="4787707"/>
              <a:ext cx="16799"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0" name="Oval 24"/>
            <p:cNvSpPr>
              <a:spLocks noChangeArrowheads="1"/>
            </p:cNvSpPr>
            <p:nvPr/>
          </p:nvSpPr>
          <p:spPr bwMode="auto">
            <a:xfrm>
              <a:off x="5282784"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1" name="Oval 25"/>
            <p:cNvSpPr>
              <a:spLocks noChangeArrowheads="1"/>
            </p:cNvSpPr>
            <p:nvPr/>
          </p:nvSpPr>
          <p:spPr bwMode="auto">
            <a:xfrm>
              <a:off x="5258027"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2" name="Oval 26"/>
            <p:cNvSpPr>
              <a:spLocks noChangeArrowheads="1"/>
            </p:cNvSpPr>
            <p:nvPr/>
          </p:nvSpPr>
          <p:spPr bwMode="auto">
            <a:xfrm>
              <a:off x="5149275"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3" name="Freeform 6"/>
            <p:cNvSpPr>
              <a:spLocks noEditPoints="1"/>
            </p:cNvSpPr>
            <p:nvPr/>
          </p:nvSpPr>
          <p:spPr bwMode="auto">
            <a:xfrm>
              <a:off x="5692414" y="4603758"/>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4" name="Oval 7"/>
            <p:cNvSpPr>
              <a:spLocks noChangeArrowheads="1"/>
            </p:cNvSpPr>
            <p:nvPr/>
          </p:nvSpPr>
          <p:spPr bwMode="auto">
            <a:xfrm>
              <a:off x="5876315" y="4838118"/>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5" name="Oval 8"/>
            <p:cNvSpPr>
              <a:spLocks noChangeArrowheads="1"/>
            </p:cNvSpPr>
            <p:nvPr/>
          </p:nvSpPr>
          <p:spPr bwMode="auto">
            <a:xfrm>
              <a:off x="5828570"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6" name="Oval 9"/>
            <p:cNvSpPr>
              <a:spLocks noChangeArrowheads="1"/>
            </p:cNvSpPr>
            <p:nvPr/>
          </p:nvSpPr>
          <p:spPr bwMode="auto">
            <a:xfrm>
              <a:off x="5719819"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7" name="Oval 10"/>
            <p:cNvSpPr>
              <a:spLocks noChangeArrowheads="1"/>
            </p:cNvSpPr>
            <p:nvPr/>
          </p:nvSpPr>
          <p:spPr bwMode="auto">
            <a:xfrm>
              <a:off x="5853326" y="483812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8" name="Oval 11"/>
            <p:cNvSpPr>
              <a:spLocks noChangeArrowheads="1"/>
            </p:cNvSpPr>
            <p:nvPr/>
          </p:nvSpPr>
          <p:spPr bwMode="auto">
            <a:xfrm>
              <a:off x="5828570"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59" name="Oval 12"/>
            <p:cNvSpPr>
              <a:spLocks noChangeArrowheads="1"/>
            </p:cNvSpPr>
            <p:nvPr/>
          </p:nvSpPr>
          <p:spPr bwMode="auto">
            <a:xfrm>
              <a:off x="5853326"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0" name="Oval 13"/>
            <p:cNvSpPr>
              <a:spLocks noChangeArrowheads="1"/>
            </p:cNvSpPr>
            <p:nvPr/>
          </p:nvSpPr>
          <p:spPr bwMode="auto">
            <a:xfrm>
              <a:off x="5719819"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1" name="Oval 14"/>
            <p:cNvSpPr>
              <a:spLocks noChangeArrowheads="1"/>
            </p:cNvSpPr>
            <p:nvPr/>
          </p:nvSpPr>
          <p:spPr bwMode="auto">
            <a:xfrm>
              <a:off x="5876315" y="4738189"/>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2" name="Oval 15"/>
            <p:cNvSpPr>
              <a:spLocks noChangeArrowheads="1"/>
            </p:cNvSpPr>
            <p:nvPr/>
          </p:nvSpPr>
          <p:spPr bwMode="auto">
            <a:xfrm>
              <a:off x="5853326"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3" name="Oval 16"/>
            <p:cNvSpPr>
              <a:spLocks noChangeArrowheads="1"/>
            </p:cNvSpPr>
            <p:nvPr/>
          </p:nvSpPr>
          <p:spPr bwMode="auto">
            <a:xfrm>
              <a:off x="5719819" y="463558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4" name="Oval 17"/>
            <p:cNvSpPr>
              <a:spLocks noChangeArrowheads="1"/>
            </p:cNvSpPr>
            <p:nvPr/>
          </p:nvSpPr>
          <p:spPr bwMode="auto">
            <a:xfrm>
              <a:off x="5828570" y="468776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5" name="Oval 18"/>
            <p:cNvSpPr>
              <a:spLocks noChangeArrowheads="1"/>
            </p:cNvSpPr>
            <p:nvPr/>
          </p:nvSpPr>
          <p:spPr bwMode="auto">
            <a:xfrm>
              <a:off x="5876315" y="4687766"/>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6" name="Oval 19"/>
            <p:cNvSpPr>
              <a:spLocks noChangeArrowheads="1"/>
            </p:cNvSpPr>
            <p:nvPr/>
          </p:nvSpPr>
          <p:spPr bwMode="auto">
            <a:xfrm>
              <a:off x="5853326" y="4738175"/>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7" name="Oval 20"/>
            <p:cNvSpPr>
              <a:spLocks noChangeArrowheads="1"/>
            </p:cNvSpPr>
            <p:nvPr/>
          </p:nvSpPr>
          <p:spPr bwMode="auto">
            <a:xfrm>
              <a:off x="5876318" y="4635596"/>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8" name="Oval 21"/>
            <p:cNvSpPr>
              <a:spLocks noChangeArrowheads="1"/>
            </p:cNvSpPr>
            <p:nvPr/>
          </p:nvSpPr>
          <p:spPr bwMode="auto">
            <a:xfrm>
              <a:off x="5828574"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69" name="Oval 22"/>
            <p:cNvSpPr>
              <a:spLocks noChangeArrowheads="1"/>
            </p:cNvSpPr>
            <p:nvPr/>
          </p:nvSpPr>
          <p:spPr bwMode="auto">
            <a:xfrm>
              <a:off x="5719808"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0" name="Oval 23"/>
            <p:cNvSpPr>
              <a:spLocks noChangeArrowheads="1"/>
            </p:cNvSpPr>
            <p:nvPr/>
          </p:nvSpPr>
          <p:spPr bwMode="auto">
            <a:xfrm>
              <a:off x="5876293" y="4787739"/>
              <a:ext cx="16799" cy="15035"/>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1" name="Oval 24"/>
            <p:cNvSpPr>
              <a:spLocks noChangeArrowheads="1"/>
            </p:cNvSpPr>
            <p:nvPr/>
          </p:nvSpPr>
          <p:spPr bwMode="auto">
            <a:xfrm>
              <a:off x="5853291" y="4787704"/>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2" name="Oval 25"/>
            <p:cNvSpPr>
              <a:spLocks noChangeArrowheads="1"/>
            </p:cNvSpPr>
            <p:nvPr/>
          </p:nvSpPr>
          <p:spPr bwMode="auto">
            <a:xfrm>
              <a:off x="5828546" y="473831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3" name="Oval 26"/>
            <p:cNvSpPr>
              <a:spLocks noChangeArrowheads="1"/>
            </p:cNvSpPr>
            <p:nvPr/>
          </p:nvSpPr>
          <p:spPr bwMode="auto">
            <a:xfrm>
              <a:off x="5719934" y="473835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grpSp>
      <p:grpSp>
        <p:nvGrpSpPr>
          <p:cNvPr id="374" name="Group 373"/>
          <p:cNvGrpSpPr/>
          <p:nvPr/>
        </p:nvGrpSpPr>
        <p:grpSpPr>
          <a:xfrm>
            <a:off x="9251881" y="5667090"/>
            <a:ext cx="445121" cy="267183"/>
            <a:chOff x="5121871" y="4559132"/>
            <a:chExt cx="796002" cy="477791"/>
          </a:xfrm>
          <a:solidFill>
            <a:srgbClr val="FFFFFF"/>
          </a:solidFill>
          <a:effectLst/>
        </p:grpSpPr>
        <p:sp>
          <p:nvSpPr>
            <p:cNvPr id="375" name="Freeform 374"/>
            <p:cNvSpPr>
              <a:spLocks noEditPoints="1"/>
            </p:cNvSpPr>
            <p:nvPr/>
          </p:nvSpPr>
          <p:spPr bwMode="auto">
            <a:xfrm>
              <a:off x="5371112" y="4559132"/>
              <a:ext cx="296366" cy="477791"/>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6" name="Oval 375"/>
            <p:cNvSpPr>
              <a:spLocks noChangeArrowheads="1"/>
            </p:cNvSpPr>
            <p:nvPr/>
          </p:nvSpPr>
          <p:spPr bwMode="auto">
            <a:xfrm>
              <a:off x="5612850" y="4867197"/>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7" name="Oval 376"/>
            <p:cNvSpPr>
              <a:spLocks noChangeArrowheads="1"/>
            </p:cNvSpPr>
            <p:nvPr/>
          </p:nvSpPr>
          <p:spPr bwMode="auto">
            <a:xfrm>
              <a:off x="5550090"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8" name="Oval 377"/>
            <p:cNvSpPr>
              <a:spLocks noChangeArrowheads="1"/>
            </p:cNvSpPr>
            <p:nvPr/>
          </p:nvSpPr>
          <p:spPr bwMode="auto">
            <a:xfrm>
              <a:off x="5407136"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79" name="Oval 378"/>
            <p:cNvSpPr>
              <a:spLocks noChangeArrowheads="1"/>
            </p:cNvSpPr>
            <p:nvPr/>
          </p:nvSpPr>
          <p:spPr bwMode="auto">
            <a:xfrm>
              <a:off x="5582632" y="4867197"/>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0" name="Oval 379"/>
            <p:cNvSpPr>
              <a:spLocks noChangeArrowheads="1"/>
            </p:cNvSpPr>
            <p:nvPr/>
          </p:nvSpPr>
          <p:spPr bwMode="auto">
            <a:xfrm>
              <a:off x="5550090"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1" name="Oval 380"/>
            <p:cNvSpPr>
              <a:spLocks noChangeArrowheads="1"/>
            </p:cNvSpPr>
            <p:nvPr/>
          </p:nvSpPr>
          <p:spPr bwMode="auto">
            <a:xfrm>
              <a:off x="5582632"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2" name="Oval 381"/>
            <p:cNvSpPr>
              <a:spLocks noChangeArrowheads="1"/>
            </p:cNvSpPr>
            <p:nvPr/>
          </p:nvSpPr>
          <p:spPr bwMode="auto">
            <a:xfrm>
              <a:off x="5407136"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3" name="Oval 382"/>
            <p:cNvSpPr>
              <a:spLocks noChangeArrowheads="1"/>
            </p:cNvSpPr>
            <p:nvPr/>
          </p:nvSpPr>
          <p:spPr bwMode="auto">
            <a:xfrm>
              <a:off x="5612850" y="4735833"/>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4" name="Oval 383"/>
            <p:cNvSpPr>
              <a:spLocks noChangeArrowheads="1"/>
            </p:cNvSpPr>
            <p:nvPr/>
          </p:nvSpPr>
          <p:spPr bwMode="auto">
            <a:xfrm>
              <a:off x="5582632"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5" name="Oval 384"/>
            <p:cNvSpPr>
              <a:spLocks noChangeArrowheads="1"/>
            </p:cNvSpPr>
            <p:nvPr/>
          </p:nvSpPr>
          <p:spPr bwMode="auto">
            <a:xfrm>
              <a:off x="5407136" y="4600982"/>
              <a:ext cx="18595"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6" name="Oval 385"/>
            <p:cNvSpPr>
              <a:spLocks noChangeArrowheads="1"/>
            </p:cNvSpPr>
            <p:nvPr/>
          </p:nvSpPr>
          <p:spPr bwMode="auto">
            <a:xfrm>
              <a:off x="5550090" y="4669571"/>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7" name="Oval 386"/>
            <p:cNvSpPr>
              <a:spLocks noChangeArrowheads="1"/>
            </p:cNvSpPr>
            <p:nvPr/>
          </p:nvSpPr>
          <p:spPr bwMode="auto">
            <a:xfrm>
              <a:off x="5612850" y="4669571"/>
              <a:ext cx="22082"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8" name="Oval 387"/>
            <p:cNvSpPr>
              <a:spLocks noChangeArrowheads="1"/>
            </p:cNvSpPr>
            <p:nvPr/>
          </p:nvSpPr>
          <p:spPr bwMode="auto">
            <a:xfrm>
              <a:off x="5582632" y="4735833"/>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89" name="Oval 388"/>
            <p:cNvSpPr>
              <a:spLocks noChangeArrowheads="1"/>
            </p:cNvSpPr>
            <p:nvPr/>
          </p:nvSpPr>
          <p:spPr bwMode="auto">
            <a:xfrm>
              <a:off x="5612850" y="4600981"/>
              <a:ext cx="22082" cy="22088"/>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0" name="Oval 389"/>
            <p:cNvSpPr>
              <a:spLocks noChangeArrowheads="1"/>
            </p:cNvSpPr>
            <p:nvPr/>
          </p:nvSpPr>
          <p:spPr bwMode="auto">
            <a:xfrm>
              <a:off x="5550090"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1" name="Oval 390"/>
            <p:cNvSpPr>
              <a:spLocks noChangeArrowheads="1"/>
            </p:cNvSpPr>
            <p:nvPr/>
          </p:nvSpPr>
          <p:spPr bwMode="auto">
            <a:xfrm>
              <a:off x="5407136"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2" name="Oval 391"/>
            <p:cNvSpPr>
              <a:spLocks noChangeArrowheads="1"/>
            </p:cNvSpPr>
            <p:nvPr/>
          </p:nvSpPr>
          <p:spPr bwMode="auto">
            <a:xfrm>
              <a:off x="5612850" y="4800932"/>
              <a:ext cx="22082"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3" name="Oval 392"/>
            <p:cNvSpPr>
              <a:spLocks noChangeArrowheads="1"/>
            </p:cNvSpPr>
            <p:nvPr/>
          </p:nvSpPr>
          <p:spPr bwMode="auto">
            <a:xfrm>
              <a:off x="5582632" y="4800932"/>
              <a:ext cx="18595" cy="1976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4" name="Oval 393"/>
            <p:cNvSpPr>
              <a:spLocks noChangeArrowheads="1"/>
            </p:cNvSpPr>
            <p:nvPr/>
          </p:nvSpPr>
          <p:spPr bwMode="auto">
            <a:xfrm>
              <a:off x="5550090"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5" name="Oval 394"/>
            <p:cNvSpPr>
              <a:spLocks noChangeArrowheads="1"/>
            </p:cNvSpPr>
            <p:nvPr/>
          </p:nvSpPr>
          <p:spPr bwMode="auto">
            <a:xfrm>
              <a:off x="5407136" y="4735832"/>
              <a:ext cx="18595" cy="18600"/>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6" name="Freeform 6"/>
            <p:cNvSpPr>
              <a:spLocks noEditPoints="1"/>
            </p:cNvSpPr>
            <p:nvPr/>
          </p:nvSpPr>
          <p:spPr bwMode="auto">
            <a:xfrm>
              <a:off x="5121871" y="4603757"/>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7" name="Oval 7"/>
            <p:cNvSpPr>
              <a:spLocks noChangeArrowheads="1"/>
            </p:cNvSpPr>
            <p:nvPr/>
          </p:nvSpPr>
          <p:spPr bwMode="auto">
            <a:xfrm>
              <a:off x="5305773" y="4838117"/>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8" name="Oval 8"/>
            <p:cNvSpPr>
              <a:spLocks noChangeArrowheads="1"/>
            </p:cNvSpPr>
            <p:nvPr/>
          </p:nvSpPr>
          <p:spPr bwMode="auto">
            <a:xfrm>
              <a:off x="5258027"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399" name="Oval 9"/>
            <p:cNvSpPr>
              <a:spLocks noChangeArrowheads="1"/>
            </p:cNvSpPr>
            <p:nvPr/>
          </p:nvSpPr>
          <p:spPr bwMode="auto">
            <a:xfrm>
              <a:off x="5149276"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0" name="Oval 10"/>
            <p:cNvSpPr>
              <a:spLocks noChangeArrowheads="1"/>
            </p:cNvSpPr>
            <p:nvPr/>
          </p:nvSpPr>
          <p:spPr bwMode="auto">
            <a:xfrm>
              <a:off x="5282784" y="4838117"/>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1" name="Oval 11"/>
            <p:cNvSpPr>
              <a:spLocks noChangeArrowheads="1"/>
            </p:cNvSpPr>
            <p:nvPr/>
          </p:nvSpPr>
          <p:spPr bwMode="auto">
            <a:xfrm>
              <a:off x="5258027"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2" name="Oval 12"/>
            <p:cNvSpPr>
              <a:spLocks noChangeArrowheads="1"/>
            </p:cNvSpPr>
            <p:nvPr/>
          </p:nvSpPr>
          <p:spPr bwMode="auto">
            <a:xfrm>
              <a:off x="5282784"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3" name="Oval 13"/>
            <p:cNvSpPr>
              <a:spLocks noChangeArrowheads="1"/>
            </p:cNvSpPr>
            <p:nvPr/>
          </p:nvSpPr>
          <p:spPr bwMode="auto">
            <a:xfrm>
              <a:off x="5149276"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4" name="Oval 14"/>
            <p:cNvSpPr>
              <a:spLocks noChangeArrowheads="1"/>
            </p:cNvSpPr>
            <p:nvPr/>
          </p:nvSpPr>
          <p:spPr bwMode="auto">
            <a:xfrm>
              <a:off x="5305773" y="4738182"/>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5" name="Oval 15"/>
            <p:cNvSpPr>
              <a:spLocks noChangeArrowheads="1"/>
            </p:cNvSpPr>
            <p:nvPr/>
          </p:nvSpPr>
          <p:spPr bwMode="auto">
            <a:xfrm>
              <a:off x="5282784"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6" name="Oval 16"/>
            <p:cNvSpPr>
              <a:spLocks noChangeArrowheads="1"/>
            </p:cNvSpPr>
            <p:nvPr/>
          </p:nvSpPr>
          <p:spPr bwMode="auto">
            <a:xfrm>
              <a:off x="5149276" y="463559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7" name="Oval 17"/>
            <p:cNvSpPr>
              <a:spLocks noChangeArrowheads="1"/>
            </p:cNvSpPr>
            <p:nvPr/>
          </p:nvSpPr>
          <p:spPr bwMode="auto">
            <a:xfrm>
              <a:off x="5258027" y="4687773"/>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8" name="Oval 18"/>
            <p:cNvSpPr>
              <a:spLocks noChangeArrowheads="1"/>
            </p:cNvSpPr>
            <p:nvPr/>
          </p:nvSpPr>
          <p:spPr bwMode="auto">
            <a:xfrm>
              <a:off x="5305773" y="4687773"/>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09" name="Oval 19"/>
            <p:cNvSpPr>
              <a:spLocks noChangeArrowheads="1"/>
            </p:cNvSpPr>
            <p:nvPr/>
          </p:nvSpPr>
          <p:spPr bwMode="auto">
            <a:xfrm>
              <a:off x="5282784"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0" name="Oval 20"/>
            <p:cNvSpPr>
              <a:spLocks noChangeArrowheads="1"/>
            </p:cNvSpPr>
            <p:nvPr/>
          </p:nvSpPr>
          <p:spPr bwMode="auto">
            <a:xfrm>
              <a:off x="5305773" y="4635595"/>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1" name="Oval 21"/>
            <p:cNvSpPr>
              <a:spLocks noChangeArrowheads="1"/>
            </p:cNvSpPr>
            <p:nvPr/>
          </p:nvSpPr>
          <p:spPr bwMode="auto">
            <a:xfrm>
              <a:off x="5258027"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2" name="Oval 22"/>
            <p:cNvSpPr>
              <a:spLocks noChangeArrowheads="1"/>
            </p:cNvSpPr>
            <p:nvPr/>
          </p:nvSpPr>
          <p:spPr bwMode="auto">
            <a:xfrm>
              <a:off x="5149276"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3" name="Oval 23"/>
            <p:cNvSpPr>
              <a:spLocks noChangeArrowheads="1"/>
            </p:cNvSpPr>
            <p:nvPr/>
          </p:nvSpPr>
          <p:spPr bwMode="auto">
            <a:xfrm>
              <a:off x="5305773" y="4787707"/>
              <a:ext cx="16799"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4" name="Oval 24"/>
            <p:cNvSpPr>
              <a:spLocks noChangeArrowheads="1"/>
            </p:cNvSpPr>
            <p:nvPr/>
          </p:nvSpPr>
          <p:spPr bwMode="auto">
            <a:xfrm>
              <a:off x="5282784" y="4787707"/>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5" name="Oval 25"/>
            <p:cNvSpPr>
              <a:spLocks noChangeArrowheads="1"/>
            </p:cNvSpPr>
            <p:nvPr/>
          </p:nvSpPr>
          <p:spPr bwMode="auto">
            <a:xfrm>
              <a:off x="5258027"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6" name="Oval 26"/>
            <p:cNvSpPr>
              <a:spLocks noChangeArrowheads="1"/>
            </p:cNvSpPr>
            <p:nvPr/>
          </p:nvSpPr>
          <p:spPr bwMode="auto">
            <a:xfrm>
              <a:off x="5149275" y="473818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7" name="Freeform 6"/>
            <p:cNvSpPr>
              <a:spLocks noEditPoints="1"/>
            </p:cNvSpPr>
            <p:nvPr/>
          </p:nvSpPr>
          <p:spPr bwMode="auto">
            <a:xfrm>
              <a:off x="5692414" y="4603758"/>
              <a:ext cx="225459" cy="363480"/>
            </a:xfrm>
            <a:custGeom>
              <a:avLst/>
              <a:gdLst>
                <a:gd name="T0" fmla="*/ 102 w 108"/>
                <a:gd name="T1" fmla="*/ 0 h 174"/>
                <a:gd name="T2" fmla="*/ 7 w 108"/>
                <a:gd name="T3" fmla="*/ 0 h 174"/>
                <a:gd name="T4" fmla="*/ 0 w 108"/>
                <a:gd name="T5" fmla="*/ 7 h 174"/>
                <a:gd name="T6" fmla="*/ 0 w 108"/>
                <a:gd name="T7" fmla="*/ 167 h 174"/>
                <a:gd name="T8" fmla="*/ 7 w 108"/>
                <a:gd name="T9" fmla="*/ 174 h 174"/>
                <a:gd name="T10" fmla="*/ 102 w 108"/>
                <a:gd name="T11" fmla="*/ 174 h 174"/>
                <a:gd name="T12" fmla="*/ 107 w 108"/>
                <a:gd name="T13" fmla="*/ 171 h 174"/>
                <a:gd name="T14" fmla="*/ 107 w 108"/>
                <a:gd name="T15" fmla="*/ 171 h 174"/>
                <a:gd name="T16" fmla="*/ 107 w 108"/>
                <a:gd name="T17" fmla="*/ 171 h 174"/>
                <a:gd name="T18" fmla="*/ 108 w 108"/>
                <a:gd name="T19" fmla="*/ 168 h 174"/>
                <a:gd name="T20" fmla="*/ 108 w 108"/>
                <a:gd name="T21" fmla="*/ 6 h 174"/>
                <a:gd name="T22" fmla="*/ 102 w 108"/>
                <a:gd name="T23" fmla="*/ 0 h 174"/>
                <a:gd name="T24" fmla="*/ 103 w 108"/>
                <a:gd name="T25" fmla="*/ 122 h 174"/>
                <a:gd name="T26" fmla="*/ 99 w 108"/>
                <a:gd name="T27" fmla="*/ 126 h 174"/>
                <a:gd name="T28" fmla="*/ 10 w 108"/>
                <a:gd name="T29" fmla="*/ 126 h 174"/>
                <a:gd name="T30" fmla="*/ 6 w 108"/>
                <a:gd name="T31" fmla="*/ 122 h 174"/>
                <a:gd name="T32" fmla="*/ 6 w 108"/>
                <a:gd name="T33" fmla="*/ 110 h 174"/>
                <a:gd name="T34" fmla="*/ 10 w 108"/>
                <a:gd name="T35" fmla="*/ 106 h 174"/>
                <a:gd name="T36" fmla="*/ 99 w 108"/>
                <a:gd name="T37" fmla="*/ 106 h 174"/>
                <a:gd name="T38" fmla="*/ 103 w 108"/>
                <a:gd name="T39" fmla="*/ 110 h 174"/>
                <a:gd name="T40" fmla="*/ 103 w 108"/>
                <a:gd name="T41" fmla="*/ 122 h 174"/>
                <a:gd name="T42" fmla="*/ 103 w 108"/>
                <a:gd name="T43" fmla="*/ 98 h 174"/>
                <a:gd name="T44" fmla="*/ 99 w 108"/>
                <a:gd name="T45" fmla="*/ 102 h 174"/>
                <a:gd name="T46" fmla="*/ 10 w 108"/>
                <a:gd name="T47" fmla="*/ 102 h 174"/>
                <a:gd name="T48" fmla="*/ 6 w 108"/>
                <a:gd name="T49" fmla="*/ 98 h 174"/>
                <a:gd name="T50" fmla="*/ 6 w 108"/>
                <a:gd name="T51" fmla="*/ 85 h 174"/>
                <a:gd name="T52" fmla="*/ 10 w 108"/>
                <a:gd name="T53" fmla="*/ 82 h 174"/>
                <a:gd name="T54" fmla="*/ 99 w 108"/>
                <a:gd name="T55" fmla="*/ 82 h 174"/>
                <a:gd name="T56" fmla="*/ 103 w 108"/>
                <a:gd name="T57" fmla="*/ 85 h 174"/>
                <a:gd name="T58" fmla="*/ 103 w 108"/>
                <a:gd name="T59" fmla="*/ 98 h 174"/>
                <a:gd name="T60" fmla="*/ 103 w 108"/>
                <a:gd name="T61" fmla="*/ 74 h 174"/>
                <a:gd name="T62" fmla="*/ 99 w 108"/>
                <a:gd name="T63" fmla="*/ 77 h 174"/>
                <a:gd name="T64" fmla="*/ 10 w 108"/>
                <a:gd name="T65" fmla="*/ 77 h 174"/>
                <a:gd name="T66" fmla="*/ 6 w 108"/>
                <a:gd name="T67" fmla="*/ 74 h 174"/>
                <a:gd name="T68" fmla="*/ 6 w 108"/>
                <a:gd name="T69" fmla="*/ 61 h 174"/>
                <a:gd name="T70" fmla="*/ 10 w 108"/>
                <a:gd name="T71" fmla="*/ 58 h 174"/>
                <a:gd name="T72" fmla="*/ 99 w 108"/>
                <a:gd name="T73" fmla="*/ 58 h 174"/>
                <a:gd name="T74" fmla="*/ 103 w 108"/>
                <a:gd name="T75" fmla="*/ 61 h 174"/>
                <a:gd name="T76" fmla="*/ 103 w 108"/>
                <a:gd name="T77" fmla="*/ 74 h 174"/>
                <a:gd name="T78" fmla="*/ 103 w 108"/>
                <a:gd name="T79" fmla="*/ 50 h 174"/>
                <a:gd name="T80" fmla="*/ 99 w 108"/>
                <a:gd name="T81" fmla="*/ 53 h 174"/>
                <a:gd name="T82" fmla="*/ 10 w 108"/>
                <a:gd name="T83" fmla="*/ 53 h 174"/>
                <a:gd name="T84" fmla="*/ 6 w 108"/>
                <a:gd name="T85" fmla="*/ 50 h 174"/>
                <a:gd name="T86" fmla="*/ 6 w 108"/>
                <a:gd name="T87" fmla="*/ 37 h 174"/>
                <a:gd name="T88" fmla="*/ 10 w 108"/>
                <a:gd name="T89" fmla="*/ 33 h 174"/>
                <a:gd name="T90" fmla="*/ 99 w 108"/>
                <a:gd name="T91" fmla="*/ 33 h 174"/>
                <a:gd name="T92" fmla="*/ 103 w 108"/>
                <a:gd name="T93" fmla="*/ 37 h 174"/>
                <a:gd name="T94" fmla="*/ 103 w 108"/>
                <a:gd name="T95" fmla="*/ 50 h 174"/>
                <a:gd name="T96" fmla="*/ 103 w 108"/>
                <a:gd name="T97" fmla="*/ 25 h 174"/>
                <a:gd name="T98" fmla="*/ 99 w 108"/>
                <a:gd name="T99" fmla="*/ 29 h 174"/>
                <a:gd name="T100" fmla="*/ 10 w 108"/>
                <a:gd name="T101" fmla="*/ 29 h 174"/>
                <a:gd name="T102" fmla="*/ 6 w 108"/>
                <a:gd name="T103" fmla="*/ 25 h 174"/>
                <a:gd name="T104" fmla="*/ 6 w 108"/>
                <a:gd name="T105" fmla="*/ 13 h 174"/>
                <a:gd name="T106" fmla="*/ 10 w 108"/>
                <a:gd name="T107" fmla="*/ 9 h 174"/>
                <a:gd name="T108" fmla="*/ 99 w 108"/>
                <a:gd name="T109" fmla="*/ 9 h 174"/>
                <a:gd name="T110" fmla="*/ 103 w 108"/>
                <a:gd name="T111" fmla="*/ 13 h 174"/>
                <a:gd name="T112" fmla="*/ 103 w 108"/>
                <a:gd name="T113" fmla="*/ 2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74">
                  <a:moveTo>
                    <a:pt x="102" y="0"/>
                  </a:moveTo>
                  <a:cubicBezTo>
                    <a:pt x="7" y="0"/>
                    <a:pt x="7" y="0"/>
                    <a:pt x="7" y="0"/>
                  </a:cubicBezTo>
                  <a:cubicBezTo>
                    <a:pt x="3" y="0"/>
                    <a:pt x="1" y="3"/>
                    <a:pt x="0" y="7"/>
                  </a:cubicBezTo>
                  <a:cubicBezTo>
                    <a:pt x="0" y="167"/>
                    <a:pt x="0" y="167"/>
                    <a:pt x="0" y="167"/>
                  </a:cubicBezTo>
                  <a:cubicBezTo>
                    <a:pt x="1" y="171"/>
                    <a:pt x="3" y="174"/>
                    <a:pt x="7" y="174"/>
                  </a:cubicBezTo>
                  <a:cubicBezTo>
                    <a:pt x="102" y="174"/>
                    <a:pt x="102" y="174"/>
                    <a:pt x="102" y="174"/>
                  </a:cubicBezTo>
                  <a:cubicBezTo>
                    <a:pt x="104" y="174"/>
                    <a:pt x="106" y="173"/>
                    <a:pt x="107" y="171"/>
                  </a:cubicBezTo>
                  <a:cubicBezTo>
                    <a:pt x="107" y="171"/>
                    <a:pt x="107" y="171"/>
                    <a:pt x="107" y="171"/>
                  </a:cubicBezTo>
                  <a:cubicBezTo>
                    <a:pt x="107" y="171"/>
                    <a:pt x="107" y="171"/>
                    <a:pt x="107" y="171"/>
                  </a:cubicBezTo>
                  <a:cubicBezTo>
                    <a:pt x="108" y="170"/>
                    <a:pt x="108" y="169"/>
                    <a:pt x="108" y="168"/>
                  </a:cubicBezTo>
                  <a:cubicBezTo>
                    <a:pt x="108" y="6"/>
                    <a:pt x="108" y="6"/>
                    <a:pt x="108" y="6"/>
                  </a:cubicBezTo>
                  <a:cubicBezTo>
                    <a:pt x="108" y="3"/>
                    <a:pt x="105" y="0"/>
                    <a:pt x="102" y="0"/>
                  </a:cubicBezTo>
                  <a:close/>
                  <a:moveTo>
                    <a:pt x="103" y="122"/>
                  </a:moveTo>
                  <a:cubicBezTo>
                    <a:pt x="103" y="124"/>
                    <a:pt x="101" y="126"/>
                    <a:pt x="99" y="126"/>
                  </a:cubicBezTo>
                  <a:cubicBezTo>
                    <a:pt x="10" y="126"/>
                    <a:pt x="10" y="126"/>
                    <a:pt x="10" y="126"/>
                  </a:cubicBezTo>
                  <a:cubicBezTo>
                    <a:pt x="8" y="126"/>
                    <a:pt x="6" y="124"/>
                    <a:pt x="6" y="122"/>
                  </a:cubicBezTo>
                  <a:cubicBezTo>
                    <a:pt x="6" y="110"/>
                    <a:pt x="6" y="110"/>
                    <a:pt x="6" y="110"/>
                  </a:cubicBezTo>
                  <a:cubicBezTo>
                    <a:pt x="6" y="108"/>
                    <a:pt x="8" y="106"/>
                    <a:pt x="10" y="106"/>
                  </a:cubicBezTo>
                  <a:cubicBezTo>
                    <a:pt x="99" y="106"/>
                    <a:pt x="99" y="106"/>
                    <a:pt x="99" y="106"/>
                  </a:cubicBezTo>
                  <a:cubicBezTo>
                    <a:pt x="101" y="106"/>
                    <a:pt x="103" y="108"/>
                    <a:pt x="103" y="110"/>
                  </a:cubicBezTo>
                  <a:lnTo>
                    <a:pt x="103" y="122"/>
                  </a:lnTo>
                  <a:close/>
                  <a:moveTo>
                    <a:pt x="103" y="98"/>
                  </a:moveTo>
                  <a:cubicBezTo>
                    <a:pt x="103" y="100"/>
                    <a:pt x="101" y="102"/>
                    <a:pt x="99" y="102"/>
                  </a:cubicBezTo>
                  <a:cubicBezTo>
                    <a:pt x="10" y="102"/>
                    <a:pt x="10" y="102"/>
                    <a:pt x="10" y="102"/>
                  </a:cubicBezTo>
                  <a:cubicBezTo>
                    <a:pt x="8" y="102"/>
                    <a:pt x="6" y="100"/>
                    <a:pt x="6" y="98"/>
                  </a:cubicBezTo>
                  <a:cubicBezTo>
                    <a:pt x="6" y="85"/>
                    <a:pt x="6" y="85"/>
                    <a:pt x="6" y="85"/>
                  </a:cubicBezTo>
                  <a:cubicBezTo>
                    <a:pt x="6" y="83"/>
                    <a:pt x="8" y="82"/>
                    <a:pt x="10" y="82"/>
                  </a:cubicBezTo>
                  <a:cubicBezTo>
                    <a:pt x="99" y="82"/>
                    <a:pt x="99" y="82"/>
                    <a:pt x="99" y="82"/>
                  </a:cubicBezTo>
                  <a:cubicBezTo>
                    <a:pt x="101" y="82"/>
                    <a:pt x="103" y="83"/>
                    <a:pt x="103" y="85"/>
                  </a:cubicBezTo>
                  <a:lnTo>
                    <a:pt x="103" y="98"/>
                  </a:lnTo>
                  <a:close/>
                  <a:moveTo>
                    <a:pt x="103" y="74"/>
                  </a:moveTo>
                  <a:cubicBezTo>
                    <a:pt x="103" y="76"/>
                    <a:pt x="101" y="77"/>
                    <a:pt x="99" y="77"/>
                  </a:cubicBezTo>
                  <a:cubicBezTo>
                    <a:pt x="10" y="77"/>
                    <a:pt x="10" y="77"/>
                    <a:pt x="10" y="77"/>
                  </a:cubicBezTo>
                  <a:cubicBezTo>
                    <a:pt x="8" y="77"/>
                    <a:pt x="6" y="76"/>
                    <a:pt x="6" y="74"/>
                  </a:cubicBezTo>
                  <a:cubicBezTo>
                    <a:pt x="6" y="61"/>
                    <a:pt x="6" y="61"/>
                    <a:pt x="6" y="61"/>
                  </a:cubicBezTo>
                  <a:cubicBezTo>
                    <a:pt x="6" y="59"/>
                    <a:pt x="8" y="58"/>
                    <a:pt x="10" y="58"/>
                  </a:cubicBezTo>
                  <a:cubicBezTo>
                    <a:pt x="99" y="58"/>
                    <a:pt x="99" y="58"/>
                    <a:pt x="99" y="58"/>
                  </a:cubicBezTo>
                  <a:cubicBezTo>
                    <a:pt x="101" y="58"/>
                    <a:pt x="103" y="59"/>
                    <a:pt x="103" y="61"/>
                  </a:cubicBezTo>
                  <a:lnTo>
                    <a:pt x="103" y="74"/>
                  </a:lnTo>
                  <a:close/>
                  <a:moveTo>
                    <a:pt x="103" y="50"/>
                  </a:moveTo>
                  <a:cubicBezTo>
                    <a:pt x="103" y="52"/>
                    <a:pt x="101" y="53"/>
                    <a:pt x="99" y="53"/>
                  </a:cubicBezTo>
                  <a:cubicBezTo>
                    <a:pt x="10" y="53"/>
                    <a:pt x="10" y="53"/>
                    <a:pt x="10" y="53"/>
                  </a:cubicBezTo>
                  <a:cubicBezTo>
                    <a:pt x="8" y="53"/>
                    <a:pt x="6" y="52"/>
                    <a:pt x="6" y="50"/>
                  </a:cubicBezTo>
                  <a:cubicBezTo>
                    <a:pt x="6" y="37"/>
                    <a:pt x="6" y="37"/>
                    <a:pt x="6" y="37"/>
                  </a:cubicBezTo>
                  <a:cubicBezTo>
                    <a:pt x="6" y="35"/>
                    <a:pt x="8" y="33"/>
                    <a:pt x="10" y="33"/>
                  </a:cubicBezTo>
                  <a:cubicBezTo>
                    <a:pt x="99" y="33"/>
                    <a:pt x="99" y="33"/>
                    <a:pt x="99" y="33"/>
                  </a:cubicBezTo>
                  <a:cubicBezTo>
                    <a:pt x="101" y="33"/>
                    <a:pt x="103" y="35"/>
                    <a:pt x="103" y="37"/>
                  </a:cubicBezTo>
                  <a:lnTo>
                    <a:pt x="103" y="50"/>
                  </a:lnTo>
                  <a:close/>
                  <a:moveTo>
                    <a:pt x="103" y="25"/>
                  </a:moveTo>
                  <a:cubicBezTo>
                    <a:pt x="103" y="27"/>
                    <a:pt x="101" y="29"/>
                    <a:pt x="99" y="29"/>
                  </a:cubicBezTo>
                  <a:cubicBezTo>
                    <a:pt x="10" y="29"/>
                    <a:pt x="10" y="29"/>
                    <a:pt x="10" y="29"/>
                  </a:cubicBezTo>
                  <a:cubicBezTo>
                    <a:pt x="8" y="29"/>
                    <a:pt x="6" y="27"/>
                    <a:pt x="6" y="25"/>
                  </a:cubicBezTo>
                  <a:cubicBezTo>
                    <a:pt x="6" y="13"/>
                    <a:pt x="6" y="13"/>
                    <a:pt x="6" y="13"/>
                  </a:cubicBezTo>
                  <a:cubicBezTo>
                    <a:pt x="6" y="11"/>
                    <a:pt x="8" y="9"/>
                    <a:pt x="10" y="9"/>
                  </a:cubicBezTo>
                  <a:cubicBezTo>
                    <a:pt x="99" y="9"/>
                    <a:pt x="99" y="9"/>
                    <a:pt x="99" y="9"/>
                  </a:cubicBezTo>
                  <a:cubicBezTo>
                    <a:pt x="101" y="9"/>
                    <a:pt x="103" y="11"/>
                    <a:pt x="103" y="13"/>
                  </a:cubicBezTo>
                  <a:lnTo>
                    <a:pt x="103" y="25"/>
                  </a:lnTo>
                  <a:close/>
                </a:path>
              </a:pathLst>
            </a:cu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8" name="Oval 7"/>
            <p:cNvSpPr>
              <a:spLocks noChangeArrowheads="1"/>
            </p:cNvSpPr>
            <p:nvPr/>
          </p:nvSpPr>
          <p:spPr bwMode="auto">
            <a:xfrm>
              <a:off x="5876315" y="4838118"/>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19" name="Oval 8"/>
            <p:cNvSpPr>
              <a:spLocks noChangeArrowheads="1"/>
            </p:cNvSpPr>
            <p:nvPr/>
          </p:nvSpPr>
          <p:spPr bwMode="auto">
            <a:xfrm>
              <a:off x="5828570"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0" name="Oval 9"/>
            <p:cNvSpPr>
              <a:spLocks noChangeArrowheads="1"/>
            </p:cNvSpPr>
            <p:nvPr/>
          </p:nvSpPr>
          <p:spPr bwMode="auto">
            <a:xfrm>
              <a:off x="5719819" y="483811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1" name="Oval 10"/>
            <p:cNvSpPr>
              <a:spLocks noChangeArrowheads="1"/>
            </p:cNvSpPr>
            <p:nvPr/>
          </p:nvSpPr>
          <p:spPr bwMode="auto">
            <a:xfrm>
              <a:off x="5853326" y="4838125"/>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2" name="Oval 11"/>
            <p:cNvSpPr>
              <a:spLocks noChangeArrowheads="1"/>
            </p:cNvSpPr>
            <p:nvPr/>
          </p:nvSpPr>
          <p:spPr bwMode="auto">
            <a:xfrm>
              <a:off x="5828570"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3" name="Oval 12"/>
            <p:cNvSpPr>
              <a:spLocks noChangeArrowheads="1"/>
            </p:cNvSpPr>
            <p:nvPr/>
          </p:nvSpPr>
          <p:spPr bwMode="auto">
            <a:xfrm>
              <a:off x="5853326" y="4635602"/>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4" name="Oval 13"/>
            <p:cNvSpPr>
              <a:spLocks noChangeArrowheads="1"/>
            </p:cNvSpPr>
            <p:nvPr/>
          </p:nvSpPr>
          <p:spPr bwMode="auto">
            <a:xfrm>
              <a:off x="5719819"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5" name="Oval 14"/>
            <p:cNvSpPr>
              <a:spLocks noChangeArrowheads="1"/>
            </p:cNvSpPr>
            <p:nvPr/>
          </p:nvSpPr>
          <p:spPr bwMode="auto">
            <a:xfrm>
              <a:off x="5876315" y="4738189"/>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6" name="Oval 15"/>
            <p:cNvSpPr>
              <a:spLocks noChangeArrowheads="1"/>
            </p:cNvSpPr>
            <p:nvPr/>
          </p:nvSpPr>
          <p:spPr bwMode="auto">
            <a:xfrm>
              <a:off x="5853326" y="4687780"/>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7" name="Oval 16"/>
            <p:cNvSpPr>
              <a:spLocks noChangeArrowheads="1"/>
            </p:cNvSpPr>
            <p:nvPr/>
          </p:nvSpPr>
          <p:spPr bwMode="auto">
            <a:xfrm>
              <a:off x="5719819" y="4635588"/>
              <a:ext cx="14147"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8" name="Oval 17"/>
            <p:cNvSpPr>
              <a:spLocks noChangeArrowheads="1"/>
            </p:cNvSpPr>
            <p:nvPr/>
          </p:nvSpPr>
          <p:spPr bwMode="auto">
            <a:xfrm>
              <a:off x="5828570" y="468776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29" name="Oval 18"/>
            <p:cNvSpPr>
              <a:spLocks noChangeArrowheads="1"/>
            </p:cNvSpPr>
            <p:nvPr/>
          </p:nvSpPr>
          <p:spPr bwMode="auto">
            <a:xfrm>
              <a:off x="5876315" y="4687766"/>
              <a:ext cx="16799"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0" name="Oval 19"/>
            <p:cNvSpPr>
              <a:spLocks noChangeArrowheads="1"/>
            </p:cNvSpPr>
            <p:nvPr/>
          </p:nvSpPr>
          <p:spPr bwMode="auto">
            <a:xfrm>
              <a:off x="5853326" y="4738175"/>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1" name="Oval 20"/>
            <p:cNvSpPr>
              <a:spLocks noChangeArrowheads="1"/>
            </p:cNvSpPr>
            <p:nvPr/>
          </p:nvSpPr>
          <p:spPr bwMode="auto">
            <a:xfrm>
              <a:off x="5876318" y="4635596"/>
              <a:ext cx="16799" cy="16803"/>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2" name="Oval 21"/>
            <p:cNvSpPr>
              <a:spLocks noChangeArrowheads="1"/>
            </p:cNvSpPr>
            <p:nvPr/>
          </p:nvSpPr>
          <p:spPr bwMode="auto">
            <a:xfrm>
              <a:off x="5828574"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3" name="Oval 22"/>
            <p:cNvSpPr>
              <a:spLocks noChangeArrowheads="1"/>
            </p:cNvSpPr>
            <p:nvPr/>
          </p:nvSpPr>
          <p:spPr bwMode="auto">
            <a:xfrm>
              <a:off x="5719808" y="4787708"/>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4" name="Oval 23"/>
            <p:cNvSpPr>
              <a:spLocks noChangeArrowheads="1"/>
            </p:cNvSpPr>
            <p:nvPr/>
          </p:nvSpPr>
          <p:spPr bwMode="auto">
            <a:xfrm>
              <a:off x="5876293" y="4787739"/>
              <a:ext cx="16799" cy="15035"/>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5" name="Oval 24"/>
            <p:cNvSpPr>
              <a:spLocks noChangeArrowheads="1"/>
            </p:cNvSpPr>
            <p:nvPr/>
          </p:nvSpPr>
          <p:spPr bwMode="auto">
            <a:xfrm>
              <a:off x="5853291" y="4787704"/>
              <a:ext cx="14147" cy="15034"/>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6" name="Oval 25"/>
            <p:cNvSpPr>
              <a:spLocks noChangeArrowheads="1"/>
            </p:cNvSpPr>
            <p:nvPr/>
          </p:nvSpPr>
          <p:spPr bwMode="auto">
            <a:xfrm>
              <a:off x="5828546" y="4738316"/>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sp>
          <p:nvSpPr>
            <p:cNvPr id="437" name="Oval 26"/>
            <p:cNvSpPr>
              <a:spLocks noChangeArrowheads="1"/>
            </p:cNvSpPr>
            <p:nvPr/>
          </p:nvSpPr>
          <p:spPr bwMode="auto">
            <a:xfrm>
              <a:off x="5719934" y="4738352"/>
              <a:ext cx="14147" cy="14151"/>
            </a:xfrm>
            <a:prstGeom prst="ellipse">
              <a:avLst/>
            </a:prstGeom>
            <a:grp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609014"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ＭＳ Ｐゴシック" pitchFamily="34" charset="-128"/>
              </a:endParaRPr>
            </a:p>
          </p:txBody>
        </p:sp>
      </p:grpSp>
      <p:sp>
        <p:nvSpPr>
          <p:cNvPr id="439" name="Down Arrow 438"/>
          <p:cNvSpPr/>
          <p:nvPr/>
        </p:nvSpPr>
        <p:spPr>
          <a:xfrm>
            <a:off x="8331404" y="3270134"/>
            <a:ext cx="999031" cy="869687"/>
          </a:xfrm>
          <a:prstGeom prst="downArrow">
            <a:avLst/>
          </a:prstGeom>
          <a:gradFill flip="none" rotWithShape="1">
            <a:gsLst>
              <a:gs pos="0">
                <a:srgbClr val="36A4D7"/>
              </a:gs>
              <a:gs pos="100000">
                <a:srgbClr val="FFFFFF"/>
              </a:gs>
            </a:gsLst>
            <a:lin ang="162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22" name="Parallelogram 221"/>
          <p:cNvSpPr/>
          <p:nvPr/>
        </p:nvSpPr>
        <p:spPr>
          <a:xfrm>
            <a:off x="5828843" y="2452929"/>
            <a:ext cx="6052636" cy="883183"/>
          </a:xfrm>
          <a:prstGeom prst="parallelogram">
            <a:avLst>
              <a:gd name="adj" fmla="val 277991"/>
            </a:avLst>
          </a:prstGeom>
          <a:gradFill flip="none" rotWithShape="1">
            <a:gsLst>
              <a:gs pos="0">
                <a:srgbClr val="804000"/>
              </a:gs>
              <a:gs pos="100000">
                <a:srgbClr val="008040"/>
              </a:gs>
            </a:gsLst>
            <a:lin ang="0" scaled="1"/>
            <a:tileRect/>
          </a:gradFill>
          <a:ln w="9525" cap="flat" cmpd="sng" algn="ctr">
            <a:solidFill>
              <a:srgbClr val="676767"/>
            </a:solidFill>
            <a:prstDash val="solid"/>
          </a:ln>
          <a:effectLst/>
        </p:spPr>
        <p:txBody>
          <a:bodyPr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srgbClr val="FFFFFF">
                    <a:lumMod val="75000"/>
                  </a:srgbClr>
                </a:solidFill>
                <a:effectLst/>
                <a:uLnTx/>
                <a:uFillTx/>
                <a:latin typeface="Arial"/>
                <a:ea typeface="+mn-ea"/>
                <a:cs typeface="+mn-cs"/>
              </a:rPr>
              <a:t>Terrestrial-based</a:t>
            </a:r>
            <a:r>
              <a:rPr kumimoji="0" lang="en-US" sz="1100" b="0" i="1" u="none" strike="noStrike" kern="0" cap="none" spc="0" normalizeH="0" noProof="0" dirty="0">
                <a:ln>
                  <a:noFill/>
                </a:ln>
                <a:solidFill>
                  <a:srgbClr val="FFFFFF">
                    <a:lumMod val="75000"/>
                  </a:srgbClr>
                </a:solidFill>
                <a:effectLst/>
                <a:uLnTx/>
                <a:uFillTx/>
                <a:latin typeface="Arial"/>
                <a:ea typeface="+mn-ea"/>
                <a:cs typeface="+mn-cs"/>
              </a:rPr>
              <a:t> Architecture</a:t>
            </a:r>
            <a:endParaRPr kumimoji="0" lang="en-US" sz="1100" b="0" i="1" u="none" strike="noStrike" kern="0" cap="none" spc="0" normalizeH="0" baseline="0" noProof="0" dirty="0">
              <a:ln>
                <a:noFill/>
              </a:ln>
              <a:solidFill>
                <a:srgbClr val="FFFFFF">
                  <a:lumMod val="75000"/>
                </a:srgbClr>
              </a:solidFill>
              <a:effectLst/>
              <a:uLnTx/>
              <a:uFillTx/>
              <a:latin typeface="Arial"/>
              <a:ea typeface="+mn-ea"/>
              <a:cs typeface="+mn-cs"/>
            </a:endParaRPr>
          </a:p>
        </p:txBody>
      </p:sp>
      <p:sp>
        <p:nvSpPr>
          <p:cNvPr id="290" name="Can 289"/>
          <p:cNvSpPr/>
          <p:nvPr/>
        </p:nvSpPr>
        <p:spPr>
          <a:xfrm>
            <a:off x="7375780" y="1488656"/>
            <a:ext cx="484360" cy="1321983"/>
          </a:xfrm>
          <a:prstGeom prst="can">
            <a:avLst/>
          </a:prstGeom>
          <a:solidFill>
            <a:srgbClr val="800000">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err="1">
                <a:ln>
                  <a:noFill/>
                </a:ln>
                <a:solidFill>
                  <a:srgbClr val="FFFFFF"/>
                </a:solidFill>
                <a:effectLst/>
                <a:uLnTx/>
                <a:uFillTx/>
                <a:latin typeface="Arial"/>
                <a:ea typeface="+mn-ea"/>
                <a:cs typeface="+mn-cs"/>
              </a:rPr>
              <a:t>Nellis</a:t>
            </a: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291" name="Can 290"/>
          <p:cNvSpPr/>
          <p:nvPr/>
        </p:nvSpPr>
        <p:spPr>
          <a:xfrm>
            <a:off x="8252595" y="1371997"/>
            <a:ext cx="484360" cy="1321983"/>
          </a:xfrm>
          <a:prstGeom prst="can">
            <a:avLst/>
          </a:prstGeom>
          <a:solidFill>
            <a:srgbClr val="142854">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rPr>
              <a:t>Hill</a:t>
            </a:r>
          </a:p>
        </p:txBody>
      </p:sp>
      <p:sp>
        <p:nvSpPr>
          <p:cNvPr id="292" name="Can 291"/>
          <p:cNvSpPr/>
          <p:nvPr/>
        </p:nvSpPr>
        <p:spPr>
          <a:xfrm>
            <a:off x="9202631" y="1532578"/>
            <a:ext cx="484360" cy="1321983"/>
          </a:xfrm>
          <a:prstGeom prst="can">
            <a:avLst/>
          </a:prstGeom>
          <a:solidFill>
            <a:srgbClr val="FFFF00">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76767"/>
                </a:solidFill>
                <a:effectLst/>
                <a:uLnTx/>
                <a:uFillTx/>
                <a:latin typeface="Arial"/>
                <a:ea typeface="+mn-ea"/>
                <a:cs typeface="+mn-cs"/>
              </a:rPr>
              <a:t>Shaw</a:t>
            </a:r>
          </a:p>
        </p:txBody>
      </p:sp>
      <p:sp>
        <p:nvSpPr>
          <p:cNvPr id="293" name="Can 292"/>
          <p:cNvSpPr/>
          <p:nvPr/>
        </p:nvSpPr>
        <p:spPr>
          <a:xfrm>
            <a:off x="10275479" y="1378344"/>
            <a:ext cx="484360" cy="1321983"/>
          </a:xfrm>
          <a:prstGeom prst="can">
            <a:avLst/>
          </a:prstGeom>
          <a:solidFill>
            <a:srgbClr val="660066">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rPr>
              <a:t>Langley</a:t>
            </a:r>
          </a:p>
        </p:txBody>
      </p:sp>
      <p:sp>
        <p:nvSpPr>
          <p:cNvPr id="294" name="Parallelogram 293"/>
          <p:cNvSpPr/>
          <p:nvPr/>
        </p:nvSpPr>
        <p:spPr>
          <a:xfrm>
            <a:off x="5793455" y="1165179"/>
            <a:ext cx="6088024" cy="893682"/>
          </a:xfrm>
          <a:prstGeom prst="parallelogram">
            <a:avLst>
              <a:gd name="adj" fmla="val 277991"/>
            </a:avLst>
          </a:prstGeom>
          <a:solidFill>
            <a:srgbClr val="FFFFFF">
              <a:lumMod val="85000"/>
              <a:alpha val="25000"/>
            </a:srgbClr>
          </a:solidFill>
          <a:ln w="9525" cap="flat" cmpd="sng" algn="ctr">
            <a:solidFill>
              <a:srgbClr val="676767"/>
            </a:solidFill>
            <a:prstDash val="solid"/>
          </a:ln>
          <a:effectLst/>
        </p:spPr>
        <p:txBody>
          <a:bodyPr t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76767"/>
                </a:solidFill>
                <a:effectLst/>
                <a:uLnTx/>
                <a:uFillTx/>
                <a:latin typeface="Arial"/>
                <a:ea typeface="+mn-ea"/>
                <a:cs typeface="+mn-cs"/>
              </a:rPr>
              <a:t>      </a:t>
            </a:r>
            <a:r>
              <a:rPr kumimoji="0" lang="en-US" sz="1100" b="0" i="1" u="none" strike="noStrike" kern="0" cap="none" spc="0" normalizeH="0" baseline="0" noProof="0" dirty="0">
                <a:ln>
                  <a:noFill/>
                </a:ln>
                <a:solidFill>
                  <a:srgbClr val="676767"/>
                </a:solidFill>
                <a:effectLst/>
                <a:uLnTx/>
                <a:uFillTx/>
                <a:latin typeface="Arial"/>
                <a:ea typeface="+mn-ea"/>
                <a:cs typeface="+mn-cs"/>
              </a:rPr>
              <a:t>DMO</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z="1600" smtClean="0"/>
              <a:pPr>
                <a:defRPr/>
              </a:pPr>
              <a:t>6</a:t>
            </a:fld>
            <a:endParaRPr lang="en-US" sz="1600" dirty="0"/>
          </a:p>
        </p:txBody>
      </p:sp>
    </p:spTree>
    <p:extLst>
      <p:ext uri="{BB962C8B-B14F-4D97-AF65-F5344CB8AC3E}">
        <p14:creationId xmlns:p14="http://schemas.microsoft.com/office/powerpoint/2010/main" val="387569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8" name="Group 627"/>
          <p:cNvGrpSpPr>
            <a:grpSpLocks noChangeAspect="1"/>
          </p:cNvGrpSpPr>
          <p:nvPr/>
        </p:nvGrpSpPr>
        <p:grpSpPr>
          <a:xfrm>
            <a:off x="7480478" y="5699292"/>
            <a:ext cx="4086302" cy="230098"/>
            <a:chOff x="5338267" y="3043116"/>
            <a:chExt cx="2760595" cy="743948"/>
          </a:xfrm>
          <a:solidFill>
            <a:srgbClr val="660066"/>
          </a:solidFill>
        </p:grpSpPr>
        <p:sp>
          <p:nvSpPr>
            <p:cNvPr id="629" name="Can 628"/>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30" name="Can 629"/>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31" name="Can 630"/>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632" name="Can 631"/>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638" name="TextBox 637"/>
          <p:cNvSpPr txBox="1">
            <a:spLocks noChangeAspect="1"/>
          </p:cNvSpPr>
          <p:nvPr/>
        </p:nvSpPr>
        <p:spPr>
          <a:xfrm>
            <a:off x="5904737" y="4501526"/>
            <a:ext cx="15363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Threats</a:t>
            </a:r>
          </a:p>
        </p:txBody>
      </p:sp>
      <p:sp>
        <p:nvSpPr>
          <p:cNvPr id="639" name="TextBox 638"/>
          <p:cNvSpPr txBox="1">
            <a:spLocks noChangeAspect="1"/>
          </p:cNvSpPr>
          <p:nvPr/>
        </p:nvSpPr>
        <p:spPr>
          <a:xfrm>
            <a:off x="5904737" y="4811456"/>
            <a:ext cx="27995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Countermeasures</a:t>
            </a:r>
          </a:p>
        </p:txBody>
      </p:sp>
      <p:sp>
        <p:nvSpPr>
          <p:cNvPr id="640" name="TextBox 639"/>
          <p:cNvSpPr txBox="1">
            <a:spLocks noChangeAspect="1"/>
          </p:cNvSpPr>
          <p:nvPr/>
        </p:nvSpPr>
        <p:spPr>
          <a:xfrm>
            <a:off x="5904737" y="5117536"/>
            <a:ext cx="15363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Sensors</a:t>
            </a:r>
          </a:p>
        </p:txBody>
      </p:sp>
      <p:sp>
        <p:nvSpPr>
          <p:cNvPr id="641" name="TextBox 640"/>
          <p:cNvSpPr txBox="1">
            <a:spLocks noChangeAspect="1"/>
          </p:cNvSpPr>
          <p:nvPr/>
        </p:nvSpPr>
        <p:spPr>
          <a:xfrm>
            <a:off x="5904737" y="5394138"/>
            <a:ext cx="229951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Weapons</a:t>
            </a:r>
          </a:p>
        </p:txBody>
      </p:sp>
      <p:sp>
        <p:nvSpPr>
          <p:cNvPr id="642" name="TextBox 641"/>
          <p:cNvSpPr txBox="1">
            <a:spLocks noChangeAspect="1"/>
          </p:cNvSpPr>
          <p:nvPr/>
        </p:nvSpPr>
        <p:spPr>
          <a:xfrm>
            <a:off x="5904737" y="5651126"/>
            <a:ext cx="241568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C</a:t>
            </a:r>
            <a:r>
              <a:rPr kumimoji="0" lang="en-US" sz="1400" b="0" i="0" u="none" strike="noStrike" kern="0" cap="none" spc="0" normalizeH="0" baseline="30000" noProof="0" dirty="0">
                <a:ln>
                  <a:noFill/>
                </a:ln>
                <a:solidFill>
                  <a:sysClr val="windowText" lastClr="000000"/>
                </a:solidFill>
                <a:effectLst/>
                <a:uLnTx/>
                <a:uFillTx/>
              </a:rPr>
              <a:t>4</a:t>
            </a:r>
            <a:r>
              <a:rPr kumimoji="0" lang="en-US" sz="1400" b="0" i="0" u="none" strike="noStrike" kern="0" cap="none" spc="0" normalizeH="0" baseline="0" noProof="0" dirty="0">
                <a:ln>
                  <a:noFill/>
                </a:ln>
                <a:solidFill>
                  <a:sysClr val="windowText" lastClr="000000"/>
                </a:solidFill>
                <a:effectLst/>
                <a:uLnTx/>
                <a:uFillTx/>
              </a:rPr>
              <a:t> Systems</a:t>
            </a:r>
          </a:p>
        </p:txBody>
      </p:sp>
      <p:sp>
        <p:nvSpPr>
          <p:cNvPr id="2" name="Title 1"/>
          <p:cNvSpPr>
            <a:spLocks noGrp="1"/>
          </p:cNvSpPr>
          <p:nvPr>
            <p:ph type="title"/>
          </p:nvPr>
        </p:nvSpPr>
        <p:spPr>
          <a:xfrm>
            <a:off x="1090709" y="0"/>
            <a:ext cx="10557146" cy="795130"/>
          </a:xfrm>
        </p:spPr>
        <p:txBody>
          <a:bodyPr/>
          <a:lstStyle/>
          <a:p>
            <a:r>
              <a:rPr lang="en-US" dirty="0"/>
              <a:t>Continuous </a:t>
            </a:r>
            <a:r>
              <a:rPr lang="en-US" dirty="0" err="1"/>
              <a:t>SecDevOps</a:t>
            </a:r>
            <a:endParaRPr lang="en-US" dirty="0"/>
          </a:p>
        </p:txBody>
      </p:sp>
      <p:grpSp>
        <p:nvGrpSpPr>
          <p:cNvPr id="575" name="Group 574"/>
          <p:cNvGrpSpPr>
            <a:grpSpLocks noChangeAspect="1"/>
          </p:cNvGrpSpPr>
          <p:nvPr/>
        </p:nvGrpSpPr>
        <p:grpSpPr>
          <a:xfrm>
            <a:off x="7479430" y="3641772"/>
            <a:ext cx="4086315" cy="1625615"/>
            <a:chOff x="5338267" y="3043117"/>
            <a:chExt cx="2760595" cy="1098218"/>
          </a:xfrm>
        </p:grpSpPr>
        <p:sp>
          <p:nvSpPr>
            <p:cNvPr id="576" name="Can 575"/>
            <p:cNvSpPr/>
            <p:nvPr/>
          </p:nvSpPr>
          <p:spPr>
            <a:xfrm>
              <a:off x="5338267" y="3043117"/>
              <a:ext cx="410533" cy="1098218"/>
            </a:xfrm>
            <a:prstGeom prst="can">
              <a:avLst/>
            </a:prstGeom>
            <a:solidFill>
              <a:srgbClr val="800000">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rPr>
                <a:t>CAOC</a:t>
              </a:r>
            </a:p>
          </p:txBody>
        </p:sp>
        <p:sp>
          <p:nvSpPr>
            <p:cNvPr id="577" name="Can 576"/>
            <p:cNvSpPr/>
            <p:nvPr/>
          </p:nvSpPr>
          <p:spPr>
            <a:xfrm>
              <a:off x="6106468" y="3043117"/>
              <a:ext cx="410533" cy="1098218"/>
            </a:xfrm>
            <a:prstGeom prst="can">
              <a:avLst/>
            </a:prstGeom>
            <a:solidFill>
              <a:srgbClr val="142854">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rPr>
                <a:t>F-35</a:t>
              </a:r>
            </a:p>
          </p:txBody>
        </p:sp>
        <p:sp>
          <p:nvSpPr>
            <p:cNvPr id="578" name="Can 577"/>
            <p:cNvSpPr/>
            <p:nvPr/>
          </p:nvSpPr>
          <p:spPr>
            <a:xfrm>
              <a:off x="6911698" y="3043117"/>
              <a:ext cx="410533" cy="1098218"/>
            </a:xfrm>
            <a:prstGeom prst="can">
              <a:avLst/>
            </a:prstGeom>
            <a:solidFill>
              <a:srgbClr val="FFFF00">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676767"/>
                  </a:solidFill>
                  <a:effectLst/>
                  <a:uLnTx/>
                  <a:uFillTx/>
                  <a:latin typeface="Arial"/>
                  <a:ea typeface="+mn-ea"/>
                  <a:cs typeface="+mn-cs"/>
                </a:rPr>
                <a:t>F-16</a:t>
              </a:r>
            </a:p>
          </p:txBody>
        </p:sp>
        <p:sp>
          <p:nvSpPr>
            <p:cNvPr id="579" name="Can 578"/>
            <p:cNvSpPr/>
            <p:nvPr/>
          </p:nvSpPr>
          <p:spPr>
            <a:xfrm>
              <a:off x="7688329" y="3043117"/>
              <a:ext cx="410533" cy="1098218"/>
            </a:xfrm>
            <a:prstGeom prst="can">
              <a:avLst/>
            </a:prstGeom>
            <a:solidFill>
              <a:srgbClr val="660066">
                <a:alpha val="49000"/>
              </a:srgb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Arial"/>
                  <a:ea typeface="+mn-ea"/>
                  <a:cs typeface="+mn-cs"/>
                </a:rPr>
                <a:t>F-22</a:t>
              </a:r>
            </a:p>
          </p:txBody>
        </p:sp>
      </p:grpSp>
      <p:grpSp>
        <p:nvGrpSpPr>
          <p:cNvPr id="580" name="Group 579"/>
          <p:cNvGrpSpPr>
            <a:grpSpLocks noChangeAspect="1"/>
          </p:cNvGrpSpPr>
          <p:nvPr/>
        </p:nvGrpSpPr>
        <p:grpSpPr>
          <a:xfrm>
            <a:off x="7419962" y="3460507"/>
            <a:ext cx="4260398" cy="1932710"/>
            <a:chOff x="5623842" y="2482905"/>
            <a:chExt cx="2878202" cy="1305683"/>
          </a:xfrm>
        </p:grpSpPr>
        <p:sp>
          <p:nvSpPr>
            <p:cNvPr id="581" name="Rectangle 580"/>
            <p:cNvSpPr/>
            <p:nvPr/>
          </p:nvSpPr>
          <p:spPr>
            <a:xfrm>
              <a:off x="5623842" y="2482905"/>
              <a:ext cx="2878202" cy="1305683"/>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582" name="Group 581"/>
            <p:cNvGrpSpPr/>
            <p:nvPr/>
          </p:nvGrpSpPr>
          <p:grpSpPr>
            <a:xfrm>
              <a:off x="5682646" y="2570048"/>
              <a:ext cx="2760595" cy="585706"/>
              <a:chOff x="5338267" y="3043117"/>
              <a:chExt cx="2760595" cy="585706"/>
            </a:xfrm>
          </p:grpSpPr>
          <p:sp>
            <p:nvSpPr>
              <p:cNvPr id="583" name="Can 582"/>
              <p:cNvSpPr/>
              <p:nvPr/>
            </p:nvSpPr>
            <p:spPr>
              <a:xfrm>
                <a:off x="5338267" y="3043117"/>
                <a:ext cx="410533" cy="585706"/>
              </a:xfrm>
              <a:prstGeom prst="can">
                <a:avLst/>
              </a:prstGeom>
              <a:solidFill>
                <a:schemeClr val="tx1">
                  <a:lumMod val="65000"/>
                  <a:lumOff val="35000"/>
                </a:scheme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CAOC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Core</a:t>
                </a:r>
              </a:p>
            </p:txBody>
          </p:sp>
          <p:sp>
            <p:nvSpPr>
              <p:cNvPr id="584" name="Can 583"/>
              <p:cNvSpPr/>
              <p:nvPr/>
            </p:nvSpPr>
            <p:spPr>
              <a:xfrm>
                <a:off x="6106468" y="3043117"/>
                <a:ext cx="410533" cy="585706"/>
              </a:xfrm>
              <a:prstGeom prst="can">
                <a:avLst/>
              </a:prstGeom>
              <a:solidFill>
                <a:schemeClr val="tx1">
                  <a:lumMod val="65000"/>
                  <a:lumOff val="35000"/>
                </a:scheme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F-35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Core</a:t>
                </a:r>
              </a:p>
            </p:txBody>
          </p:sp>
          <p:sp>
            <p:nvSpPr>
              <p:cNvPr id="585" name="Can 584"/>
              <p:cNvSpPr/>
              <p:nvPr/>
            </p:nvSpPr>
            <p:spPr>
              <a:xfrm>
                <a:off x="6911698" y="3043117"/>
                <a:ext cx="410533" cy="585706"/>
              </a:xfrm>
              <a:prstGeom prst="can">
                <a:avLst/>
              </a:prstGeom>
              <a:solidFill>
                <a:schemeClr val="tx1">
                  <a:lumMod val="65000"/>
                  <a:lumOff val="35000"/>
                </a:scheme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F-16</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Core</a:t>
                </a:r>
              </a:p>
            </p:txBody>
          </p:sp>
          <p:sp>
            <p:nvSpPr>
              <p:cNvPr id="586" name="Can 585"/>
              <p:cNvSpPr/>
              <p:nvPr/>
            </p:nvSpPr>
            <p:spPr>
              <a:xfrm>
                <a:off x="7688329" y="3043117"/>
                <a:ext cx="410533" cy="585706"/>
              </a:xfrm>
              <a:prstGeom prst="can">
                <a:avLst/>
              </a:prstGeom>
              <a:solidFill>
                <a:schemeClr val="tx1">
                  <a:lumMod val="65000"/>
                  <a:lumOff val="35000"/>
                </a:schemeClr>
              </a:solid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F-22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Arial"/>
                    <a:ea typeface="+mn-ea"/>
                    <a:cs typeface="+mn-cs"/>
                  </a:rPr>
                  <a:t>Core</a:t>
                </a:r>
              </a:p>
            </p:txBody>
          </p:sp>
        </p:grpSp>
      </p:grpSp>
      <p:sp>
        <p:nvSpPr>
          <p:cNvPr id="587" name="Right Arrow 586"/>
          <p:cNvSpPr>
            <a:spLocks noChangeAspect="1"/>
          </p:cNvSpPr>
          <p:nvPr/>
        </p:nvSpPr>
        <p:spPr>
          <a:xfrm>
            <a:off x="7479410" y="1805397"/>
            <a:ext cx="4168445" cy="1053925"/>
          </a:xfrm>
          <a:prstGeom prst="rightArrow">
            <a:avLst>
              <a:gd name="adj1" fmla="val 50000"/>
              <a:gd name="adj2" fmla="val 74678"/>
            </a:avLst>
          </a:prstGeom>
          <a:gradFill flip="none" rotWithShape="1">
            <a:gsLst>
              <a:gs pos="87000">
                <a:srgbClr val="142854">
                  <a:lumMod val="75000"/>
                  <a:alpha val="30000"/>
                </a:srgbClr>
              </a:gs>
              <a:gs pos="3000">
                <a:srgbClr val="676767">
                  <a:lumMod val="60000"/>
                  <a:lumOff val="40000"/>
                  <a:alpha val="3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676767"/>
                </a:solidFill>
                <a:effectLst/>
                <a:uLnTx/>
                <a:uFillTx/>
                <a:latin typeface="Arial"/>
                <a:ea typeface="+mn-ea"/>
                <a:cs typeface="+mn-cs"/>
              </a:rPr>
              <a:t> Time</a:t>
            </a:r>
          </a:p>
        </p:txBody>
      </p:sp>
      <p:sp>
        <p:nvSpPr>
          <p:cNvPr id="589" name="Rectangle 588"/>
          <p:cNvSpPr/>
          <p:nvPr/>
        </p:nvSpPr>
        <p:spPr>
          <a:xfrm>
            <a:off x="260349" y="991856"/>
            <a:ext cx="5528215" cy="51706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Open architectures &amp; modular software designs close concurrency gaps:</a:t>
            </a:r>
          </a:p>
          <a:p>
            <a:pPr marL="285750" marR="0" lvl="0" indent="-285750" defTabSz="914400" eaLnBrk="1" fontAlgn="auto" latinLnBrk="0" hangingPunct="1">
              <a:lnSpc>
                <a:spcPct val="100000"/>
              </a:lnSpc>
              <a:spcBef>
                <a:spcPts val="0"/>
              </a:spcBef>
              <a:spcAft>
                <a:spcPts val="0"/>
              </a:spcAft>
              <a:buClrTx/>
              <a:buSzTx/>
              <a:buFont typeface="Arial"/>
              <a:buChar char="•"/>
              <a:tabLst/>
              <a:defRPr/>
            </a:pP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R</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educing time to </a:t>
            </a:r>
            <a:r>
              <a:rPr lang="en-US" sz="2200" kern="0" dirty="0">
                <a:solidFill>
                  <a:sysClr val="windowText" lastClr="000000"/>
                </a:solidFill>
                <a:latin typeface="Arial" charset="0"/>
                <a:ea typeface="Arial" charset="0"/>
                <a:cs typeface="Arial" charset="0"/>
              </a:rPr>
              <a:t>update</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platform &amp; peripheral programs increasing authenticity</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Accelerating</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threat &amp; signals updates ensuring training reflects the battlefield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Open &amp; Modular environments emerge 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Break</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through constraints imposed by localized,</a:t>
            </a:r>
            <a:r>
              <a:rPr kumimoji="0" lang="en-US" sz="2200" b="0" i="0" u="none" strike="noStrike" kern="0" cap="none" spc="0" normalizeH="0" noProof="0" dirty="0">
                <a:ln>
                  <a:noFill/>
                </a:ln>
                <a:solidFill>
                  <a:sysClr val="windowText" lastClr="000000"/>
                </a:solidFill>
                <a:effectLst/>
                <a:uLnTx/>
                <a:uFillTx/>
                <a:latin typeface="Arial" charset="0"/>
                <a:ea typeface="Arial" charset="0"/>
                <a:cs typeface="Arial" charset="0"/>
              </a:rPr>
              <a:t> </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vertical systems</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Support</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updates to data libraries in real-time to stay in-sync with</a:t>
            </a:r>
            <a:r>
              <a:rPr kumimoji="0" lang="en-US" sz="2200" b="0" i="0" u="none" strike="noStrike" kern="0" cap="none" spc="0" normalizeH="0" noProof="0" dirty="0">
                <a:ln>
                  <a:noFill/>
                </a:ln>
                <a:solidFill>
                  <a:sysClr val="windowText" lastClr="000000"/>
                </a:solidFill>
                <a:effectLst/>
                <a:uLnTx/>
                <a:uFillTx/>
                <a:latin typeface="Arial" charset="0"/>
                <a:ea typeface="Arial" charset="0"/>
                <a:cs typeface="Arial" charset="0"/>
              </a:rPr>
              <a:t> the real-world</a:t>
            </a: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p:txBody>
      </p:sp>
      <p:grpSp>
        <p:nvGrpSpPr>
          <p:cNvPr id="590" name="Group 589"/>
          <p:cNvGrpSpPr>
            <a:grpSpLocks noChangeAspect="1"/>
          </p:cNvGrpSpPr>
          <p:nvPr/>
        </p:nvGrpSpPr>
        <p:grpSpPr>
          <a:xfrm>
            <a:off x="7686311" y="1780101"/>
            <a:ext cx="2701830" cy="525118"/>
            <a:chOff x="4815282" y="840501"/>
            <a:chExt cx="2277995" cy="442743"/>
          </a:xfrm>
        </p:grpSpPr>
        <p:sp>
          <p:nvSpPr>
            <p:cNvPr id="591" name="Curved Down Arrow 590"/>
            <p:cNvSpPr/>
            <p:nvPr/>
          </p:nvSpPr>
          <p:spPr>
            <a:xfrm>
              <a:off x="4888378" y="840501"/>
              <a:ext cx="514626" cy="442743"/>
            </a:xfrm>
            <a:prstGeom prst="curvedDownArrow">
              <a:avLst/>
            </a:prstGeom>
            <a:gradFill flip="none" rotWithShape="1">
              <a:gsLst>
                <a:gs pos="100000">
                  <a:srgbClr val="36A4D7"/>
                </a:gs>
                <a:gs pos="22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592" name="Curved Down Arrow 591"/>
            <p:cNvSpPr/>
            <p:nvPr/>
          </p:nvSpPr>
          <p:spPr>
            <a:xfrm>
              <a:off x="5427467" y="840501"/>
              <a:ext cx="514626" cy="442743"/>
            </a:xfrm>
            <a:prstGeom prst="curvedDownArrow">
              <a:avLst/>
            </a:prstGeom>
            <a:gradFill flip="none" rotWithShape="1">
              <a:gsLst>
                <a:gs pos="100000">
                  <a:srgbClr val="36A4D7"/>
                </a:gs>
                <a:gs pos="22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593" name="Curved Down Arrow 592"/>
            <p:cNvSpPr/>
            <p:nvPr/>
          </p:nvSpPr>
          <p:spPr>
            <a:xfrm>
              <a:off x="6009299" y="840501"/>
              <a:ext cx="514626" cy="442743"/>
            </a:xfrm>
            <a:prstGeom prst="curvedDownArrow">
              <a:avLst/>
            </a:prstGeom>
            <a:gradFill flip="none" rotWithShape="1">
              <a:gsLst>
                <a:gs pos="100000">
                  <a:srgbClr val="36A4D7"/>
                </a:gs>
                <a:gs pos="22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594" name="Curved Down Arrow 593"/>
            <p:cNvSpPr/>
            <p:nvPr/>
          </p:nvSpPr>
          <p:spPr>
            <a:xfrm>
              <a:off x="6548388" y="840501"/>
              <a:ext cx="514626" cy="442743"/>
            </a:xfrm>
            <a:prstGeom prst="curvedDownArrow">
              <a:avLst/>
            </a:prstGeom>
            <a:gradFill flip="none" rotWithShape="1">
              <a:gsLst>
                <a:gs pos="100000">
                  <a:srgbClr val="36A4D7"/>
                </a:gs>
                <a:gs pos="22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595" name="TextBox 594"/>
            <p:cNvSpPr txBox="1"/>
            <p:nvPr/>
          </p:nvSpPr>
          <p:spPr>
            <a:xfrm>
              <a:off x="4815282" y="976160"/>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V1</a:t>
              </a:r>
            </a:p>
          </p:txBody>
        </p:sp>
        <p:sp>
          <p:nvSpPr>
            <p:cNvPr id="596" name="TextBox 595"/>
            <p:cNvSpPr txBox="1"/>
            <p:nvPr/>
          </p:nvSpPr>
          <p:spPr>
            <a:xfrm>
              <a:off x="5363508" y="976160"/>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V2</a:t>
              </a:r>
            </a:p>
          </p:txBody>
        </p:sp>
        <p:sp>
          <p:nvSpPr>
            <p:cNvPr id="597" name="TextBox 596"/>
            <p:cNvSpPr txBox="1"/>
            <p:nvPr/>
          </p:nvSpPr>
          <p:spPr>
            <a:xfrm>
              <a:off x="5930013" y="976160"/>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V3</a:t>
              </a:r>
            </a:p>
          </p:txBody>
        </p:sp>
        <p:sp>
          <p:nvSpPr>
            <p:cNvPr id="598" name="TextBox 597"/>
            <p:cNvSpPr txBox="1"/>
            <p:nvPr/>
          </p:nvSpPr>
          <p:spPr>
            <a:xfrm>
              <a:off x="6478239" y="976160"/>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VX</a:t>
              </a:r>
            </a:p>
          </p:txBody>
        </p:sp>
      </p:grpSp>
      <p:grpSp>
        <p:nvGrpSpPr>
          <p:cNvPr id="599" name="Group 598"/>
          <p:cNvGrpSpPr>
            <a:grpSpLocks noChangeAspect="1"/>
          </p:cNvGrpSpPr>
          <p:nvPr/>
        </p:nvGrpSpPr>
        <p:grpSpPr>
          <a:xfrm>
            <a:off x="7969100" y="2453253"/>
            <a:ext cx="2701830" cy="525118"/>
            <a:chOff x="5068189" y="1513653"/>
            <a:chExt cx="2277995" cy="442743"/>
          </a:xfrm>
        </p:grpSpPr>
        <p:sp>
          <p:nvSpPr>
            <p:cNvPr id="600" name="Curved Down Arrow 599"/>
            <p:cNvSpPr/>
            <p:nvPr/>
          </p:nvSpPr>
          <p:spPr>
            <a:xfrm flipV="1">
              <a:off x="5141285" y="1513653"/>
              <a:ext cx="514626" cy="442743"/>
            </a:xfrm>
            <a:prstGeom prst="curvedDownArrow">
              <a:avLst/>
            </a:prstGeom>
            <a:gradFill flip="none" rotWithShape="1">
              <a:gsLst>
                <a:gs pos="100000">
                  <a:srgbClr val="676767">
                    <a:lumMod val="75000"/>
                  </a:srgbClr>
                </a:gs>
                <a:gs pos="20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601" name="Curved Down Arrow 600"/>
            <p:cNvSpPr/>
            <p:nvPr/>
          </p:nvSpPr>
          <p:spPr>
            <a:xfrm flipV="1">
              <a:off x="5680374" y="1513653"/>
              <a:ext cx="514626" cy="442743"/>
            </a:xfrm>
            <a:prstGeom prst="curvedDownArrow">
              <a:avLst/>
            </a:prstGeom>
            <a:gradFill flip="none" rotWithShape="1">
              <a:gsLst>
                <a:gs pos="100000">
                  <a:srgbClr val="676767">
                    <a:lumMod val="75000"/>
                  </a:srgbClr>
                </a:gs>
                <a:gs pos="20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602" name="Curved Down Arrow 601"/>
            <p:cNvSpPr/>
            <p:nvPr/>
          </p:nvSpPr>
          <p:spPr>
            <a:xfrm flipV="1">
              <a:off x="6262206" y="1513653"/>
              <a:ext cx="514626" cy="442743"/>
            </a:xfrm>
            <a:prstGeom prst="curvedDownArrow">
              <a:avLst/>
            </a:prstGeom>
            <a:gradFill flip="none" rotWithShape="1">
              <a:gsLst>
                <a:gs pos="100000">
                  <a:srgbClr val="676767">
                    <a:lumMod val="75000"/>
                  </a:srgbClr>
                </a:gs>
                <a:gs pos="20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603" name="Curved Down Arrow 602"/>
            <p:cNvSpPr/>
            <p:nvPr/>
          </p:nvSpPr>
          <p:spPr>
            <a:xfrm flipV="1">
              <a:off x="6801295" y="1513653"/>
              <a:ext cx="514626" cy="442743"/>
            </a:xfrm>
            <a:prstGeom prst="curvedDownArrow">
              <a:avLst/>
            </a:prstGeom>
            <a:gradFill flip="none" rotWithShape="1">
              <a:gsLst>
                <a:gs pos="100000">
                  <a:srgbClr val="676767">
                    <a:lumMod val="75000"/>
                  </a:srgbClr>
                </a:gs>
                <a:gs pos="20000">
                  <a:srgbClr val="676767">
                    <a:lumMod val="20000"/>
                    <a:lumOff val="80000"/>
                    <a:alpha val="10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76767"/>
                </a:solidFill>
                <a:effectLst/>
                <a:uLnTx/>
                <a:uFillTx/>
                <a:latin typeface="Arial"/>
                <a:ea typeface="+mn-ea"/>
                <a:cs typeface="+mn-cs"/>
              </a:endParaRPr>
            </a:p>
          </p:txBody>
        </p:sp>
        <p:sp>
          <p:nvSpPr>
            <p:cNvPr id="604" name="TextBox 603"/>
            <p:cNvSpPr txBox="1"/>
            <p:nvPr/>
          </p:nvSpPr>
          <p:spPr>
            <a:xfrm>
              <a:off x="5068189" y="1649312"/>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V1</a:t>
              </a:r>
            </a:p>
          </p:txBody>
        </p:sp>
        <p:sp>
          <p:nvSpPr>
            <p:cNvPr id="605" name="TextBox 604"/>
            <p:cNvSpPr txBox="1"/>
            <p:nvPr/>
          </p:nvSpPr>
          <p:spPr>
            <a:xfrm>
              <a:off x="5616415" y="1649312"/>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V2</a:t>
              </a:r>
            </a:p>
          </p:txBody>
        </p:sp>
        <p:sp>
          <p:nvSpPr>
            <p:cNvPr id="606" name="TextBox 605"/>
            <p:cNvSpPr txBox="1"/>
            <p:nvPr/>
          </p:nvSpPr>
          <p:spPr>
            <a:xfrm>
              <a:off x="6182920" y="1649312"/>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V3</a:t>
              </a:r>
            </a:p>
          </p:txBody>
        </p:sp>
        <p:sp>
          <p:nvSpPr>
            <p:cNvPr id="607" name="TextBox 606"/>
            <p:cNvSpPr txBox="1"/>
            <p:nvPr/>
          </p:nvSpPr>
          <p:spPr>
            <a:xfrm>
              <a:off x="6731146" y="1649312"/>
              <a:ext cx="615038" cy="21544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rPr>
                <a:t>VX</a:t>
              </a:r>
            </a:p>
          </p:txBody>
        </p:sp>
      </p:grpSp>
      <p:grpSp>
        <p:nvGrpSpPr>
          <p:cNvPr id="608" name="Group 607"/>
          <p:cNvGrpSpPr>
            <a:grpSpLocks noChangeAspect="1"/>
          </p:cNvGrpSpPr>
          <p:nvPr/>
        </p:nvGrpSpPr>
        <p:grpSpPr>
          <a:xfrm>
            <a:off x="8160570" y="2262350"/>
            <a:ext cx="2288550" cy="273278"/>
            <a:chOff x="5282513" y="1283244"/>
            <a:chExt cx="1929547" cy="230409"/>
          </a:xfrm>
        </p:grpSpPr>
        <p:sp>
          <p:nvSpPr>
            <p:cNvPr id="609" name="Diamond 608"/>
            <p:cNvSpPr/>
            <p:nvPr/>
          </p:nvSpPr>
          <p:spPr>
            <a:xfrm>
              <a:off x="5282513" y="1283244"/>
              <a:ext cx="255841" cy="230409"/>
            </a:xfrm>
            <a:prstGeom prst="diamond">
              <a:avLst/>
            </a:prstGeom>
            <a:solidFill>
              <a:srgbClr val="8000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10" name="Diamond 609"/>
            <p:cNvSpPr/>
            <p:nvPr/>
          </p:nvSpPr>
          <p:spPr>
            <a:xfrm>
              <a:off x="5824868" y="1283244"/>
              <a:ext cx="255841" cy="230409"/>
            </a:xfrm>
            <a:prstGeom prst="diamond">
              <a:avLst/>
            </a:prstGeom>
            <a:solidFill>
              <a:srgbClr val="8000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11" name="Diamond 610"/>
            <p:cNvSpPr/>
            <p:nvPr/>
          </p:nvSpPr>
          <p:spPr>
            <a:xfrm>
              <a:off x="6413865" y="1283244"/>
              <a:ext cx="255841" cy="230409"/>
            </a:xfrm>
            <a:prstGeom prst="diamond">
              <a:avLst/>
            </a:prstGeom>
            <a:solidFill>
              <a:srgbClr val="8000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612" name="Diamond 611"/>
            <p:cNvSpPr/>
            <p:nvPr/>
          </p:nvSpPr>
          <p:spPr>
            <a:xfrm>
              <a:off x="6956219" y="1283244"/>
              <a:ext cx="255841" cy="230409"/>
            </a:xfrm>
            <a:prstGeom prst="diamond">
              <a:avLst/>
            </a:prstGeom>
            <a:solidFill>
              <a:srgbClr val="800000">
                <a:alpha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618" name="Group 617"/>
          <p:cNvGrpSpPr>
            <a:grpSpLocks noChangeAspect="1"/>
          </p:cNvGrpSpPr>
          <p:nvPr/>
        </p:nvGrpSpPr>
        <p:grpSpPr>
          <a:xfrm>
            <a:off x="7480478" y="5430618"/>
            <a:ext cx="4086302" cy="230098"/>
            <a:chOff x="5338267" y="3043116"/>
            <a:chExt cx="2760595" cy="743948"/>
          </a:xfrm>
          <a:solidFill>
            <a:srgbClr val="142854">
              <a:lumMod val="75000"/>
            </a:srgbClr>
          </a:solidFill>
        </p:grpSpPr>
        <p:sp>
          <p:nvSpPr>
            <p:cNvPr id="619" name="Can 618"/>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20" name="Can 619"/>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21" name="Can 620"/>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622" name="Can 621"/>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623" name="Group 622"/>
          <p:cNvGrpSpPr>
            <a:grpSpLocks noChangeAspect="1"/>
          </p:cNvGrpSpPr>
          <p:nvPr/>
        </p:nvGrpSpPr>
        <p:grpSpPr>
          <a:xfrm>
            <a:off x="7480478" y="5167714"/>
            <a:ext cx="4086302" cy="230098"/>
            <a:chOff x="5338267" y="3043116"/>
            <a:chExt cx="2760595" cy="743948"/>
          </a:xfrm>
          <a:solidFill>
            <a:srgbClr val="FFFF00"/>
          </a:solidFill>
        </p:grpSpPr>
        <p:sp>
          <p:nvSpPr>
            <p:cNvPr id="624" name="Can 623"/>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25" name="Can 624"/>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26" name="Can 625"/>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627" name="Can 626"/>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633" name="Group 632"/>
          <p:cNvGrpSpPr>
            <a:grpSpLocks noChangeAspect="1"/>
          </p:cNvGrpSpPr>
          <p:nvPr/>
        </p:nvGrpSpPr>
        <p:grpSpPr>
          <a:xfrm>
            <a:off x="7474601" y="4875460"/>
            <a:ext cx="4086302" cy="230098"/>
            <a:chOff x="5338267" y="3043116"/>
            <a:chExt cx="2760595" cy="743948"/>
          </a:xfrm>
          <a:solidFill>
            <a:srgbClr val="008040"/>
          </a:solidFill>
        </p:grpSpPr>
        <p:sp>
          <p:nvSpPr>
            <p:cNvPr id="634" name="Can 633"/>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35" name="Can 634"/>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36" name="Can 635"/>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637" name="Can 636"/>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613" name="Group 612"/>
          <p:cNvGrpSpPr>
            <a:grpSpLocks noChangeAspect="1"/>
          </p:cNvGrpSpPr>
          <p:nvPr/>
        </p:nvGrpSpPr>
        <p:grpSpPr>
          <a:xfrm>
            <a:off x="7480481" y="4579764"/>
            <a:ext cx="4077152" cy="229583"/>
            <a:chOff x="5338267" y="3043116"/>
            <a:chExt cx="2760595" cy="743948"/>
          </a:xfrm>
          <a:solidFill>
            <a:srgbClr val="D71F13">
              <a:lumMod val="50000"/>
            </a:srgbClr>
          </a:solidFill>
        </p:grpSpPr>
        <p:sp>
          <p:nvSpPr>
            <p:cNvPr id="614" name="Can 613"/>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15" name="Can 614"/>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616" name="Can 615"/>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617" name="Can 616"/>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71" name="Group 70"/>
          <p:cNvGrpSpPr>
            <a:grpSpLocks noChangeAspect="1"/>
          </p:cNvGrpSpPr>
          <p:nvPr/>
        </p:nvGrpSpPr>
        <p:grpSpPr>
          <a:xfrm>
            <a:off x="7483471" y="4582754"/>
            <a:ext cx="4077152" cy="229583"/>
            <a:chOff x="5338267" y="3043116"/>
            <a:chExt cx="2760595" cy="743948"/>
          </a:xfrm>
          <a:solidFill>
            <a:srgbClr val="D71F13">
              <a:lumMod val="50000"/>
            </a:srgbClr>
          </a:solidFill>
        </p:grpSpPr>
        <p:sp>
          <p:nvSpPr>
            <p:cNvPr id="72" name="Can 71"/>
            <p:cNvSpPr/>
            <p:nvPr/>
          </p:nvSpPr>
          <p:spPr>
            <a:xfrm>
              <a:off x="5338267" y="3043116"/>
              <a:ext cx="410533" cy="743948"/>
            </a:xfrm>
            <a:prstGeom prst="can">
              <a:avLst>
                <a:gd name="adj" fmla="val 50000"/>
              </a:avLst>
            </a:prstGeom>
            <a:pattFill prst="wdUpDiag">
              <a:fgClr>
                <a:srgbClr val="800000"/>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73" name="Can 72"/>
            <p:cNvSpPr/>
            <p:nvPr/>
          </p:nvSpPr>
          <p:spPr>
            <a:xfrm>
              <a:off x="6106468" y="3043116"/>
              <a:ext cx="410533" cy="743948"/>
            </a:xfrm>
            <a:prstGeom prst="can">
              <a:avLst>
                <a:gd name="adj" fmla="val 50000"/>
              </a:avLst>
            </a:prstGeom>
            <a:pattFill prst="wdUpDiag">
              <a:fgClr>
                <a:srgbClr val="800000"/>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74" name="Can 73"/>
            <p:cNvSpPr/>
            <p:nvPr/>
          </p:nvSpPr>
          <p:spPr>
            <a:xfrm>
              <a:off x="6911698" y="3043116"/>
              <a:ext cx="410533" cy="743948"/>
            </a:xfrm>
            <a:prstGeom prst="can">
              <a:avLst>
                <a:gd name="adj" fmla="val 50000"/>
              </a:avLst>
            </a:prstGeom>
            <a:pattFill prst="wdUpDiag">
              <a:fgClr>
                <a:srgbClr val="800000"/>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75" name="Can 74"/>
            <p:cNvSpPr/>
            <p:nvPr/>
          </p:nvSpPr>
          <p:spPr>
            <a:xfrm>
              <a:off x="7688329" y="3043116"/>
              <a:ext cx="410533" cy="743948"/>
            </a:xfrm>
            <a:prstGeom prst="can">
              <a:avLst>
                <a:gd name="adj" fmla="val 50000"/>
              </a:avLst>
            </a:prstGeom>
            <a:pattFill prst="wdUpDiag">
              <a:fgClr>
                <a:srgbClr val="800000"/>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76" name="Group 75"/>
          <p:cNvGrpSpPr>
            <a:grpSpLocks noChangeAspect="1"/>
          </p:cNvGrpSpPr>
          <p:nvPr/>
        </p:nvGrpSpPr>
        <p:grpSpPr>
          <a:xfrm>
            <a:off x="7477591" y="4878450"/>
            <a:ext cx="4086302" cy="230098"/>
            <a:chOff x="5338267" y="3043116"/>
            <a:chExt cx="2760595" cy="743948"/>
          </a:xfrm>
          <a:solidFill>
            <a:srgbClr val="008040"/>
          </a:solidFill>
        </p:grpSpPr>
        <p:sp>
          <p:nvSpPr>
            <p:cNvPr id="77" name="Can 76"/>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78" name="Can 77"/>
            <p:cNvSpPr/>
            <p:nvPr/>
          </p:nvSpPr>
          <p:spPr>
            <a:xfrm>
              <a:off x="6106468" y="3043116"/>
              <a:ext cx="410533" cy="743948"/>
            </a:xfrm>
            <a:prstGeom prst="can">
              <a:avLst>
                <a:gd name="adj" fmla="val 50000"/>
              </a:avLst>
            </a:prstGeom>
            <a:pattFill prst="wdUpDiag">
              <a:fgClr>
                <a:srgbClr val="008000"/>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79" name="Can 78"/>
            <p:cNvSpPr/>
            <p:nvPr/>
          </p:nvSpPr>
          <p:spPr>
            <a:xfrm>
              <a:off x="691169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80" name="Can 79"/>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81" name="Group 80"/>
          <p:cNvGrpSpPr>
            <a:grpSpLocks noChangeAspect="1"/>
          </p:cNvGrpSpPr>
          <p:nvPr/>
        </p:nvGrpSpPr>
        <p:grpSpPr>
          <a:xfrm>
            <a:off x="7483468" y="5433608"/>
            <a:ext cx="4086302" cy="230098"/>
            <a:chOff x="5338267" y="3043116"/>
            <a:chExt cx="2760595" cy="743948"/>
          </a:xfrm>
          <a:solidFill>
            <a:srgbClr val="142854">
              <a:lumMod val="75000"/>
            </a:srgbClr>
          </a:solidFill>
        </p:grpSpPr>
        <p:sp>
          <p:nvSpPr>
            <p:cNvPr id="82" name="Can 81"/>
            <p:cNvSpPr/>
            <p:nvPr/>
          </p:nvSpPr>
          <p:spPr>
            <a:xfrm>
              <a:off x="5338267"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83" name="Can 82"/>
            <p:cNvSpPr/>
            <p:nvPr/>
          </p:nvSpPr>
          <p:spPr>
            <a:xfrm>
              <a:off x="6106468"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sp>
          <p:nvSpPr>
            <p:cNvPr id="84" name="Can 83"/>
            <p:cNvSpPr/>
            <p:nvPr/>
          </p:nvSpPr>
          <p:spPr>
            <a:xfrm>
              <a:off x="6911698" y="3043116"/>
              <a:ext cx="410533" cy="743948"/>
            </a:xfrm>
            <a:prstGeom prst="can">
              <a:avLst>
                <a:gd name="adj" fmla="val 50000"/>
              </a:avLst>
            </a:prstGeom>
            <a:pattFill prst="wdUpDiag">
              <a:fgClr>
                <a:srgbClr val="22458A"/>
              </a:fgClr>
              <a:bgClr>
                <a:prstClr val="white"/>
              </a:bgClr>
            </a:patt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76767"/>
                </a:solidFill>
                <a:effectLst/>
                <a:uLnTx/>
                <a:uFillTx/>
                <a:latin typeface="Arial"/>
                <a:ea typeface="+mn-ea"/>
                <a:cs typeface="+mn-cs"/>
              </a:endParaRPr>
            </a:p>
          </p:txBody>
        </p:sp>
        <p:sp>
          <p:nvSpPr>
            <p:cNvPr id="85" name="Can 84"/>
            <p:cNvSpPr/>
            <p:nvPr/>
          </p:nvSpPr>
          <p:spPr>
            <a:xfrm>
              <a:off x="7688329" y="3043116"/>
              <a:ext cx="410533" cy="743948"/>
            </a:xfrm>
            <a:prstGeom prst="can">
              <a:avLst>
                <a:gd name="adj" fmla="val 50000"/>
              </a:avLst>
            </a:prstGeom>
            <a:grpFill/>
            <a:ln w="9525" cap="flat" cmpd="sng" algn="ctr">
              <a:solidFill>
                <a:srgbClr val="FFFFFF">
                  <a:lumMod val="50000"/>
                </a:srgbClr>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3" name="Slide Number Placeholder 2"/>
          <p:cNvSpPr>
            <a:spLocks noGrp="1"/>
          </p:cNvSpPr>
          <p:nvPr>
            <p:ph type="sldNum" sz="quarter" idx="10"/>
          </p:nvPr>
        </p:nvSpPr>
        <p:spPr/>
        <p:txBody>
          <a:bodyPr/>
          <a:lstStyle/>
          <a:p>
            <a:pPr>
              <a:defRPr/>
            </a:pPr>
            <a:fld id="{D68E8870-17DE-45C4-A8DD-7644B2422933}" type="slidenum">
              <a:rPr lang="en-US" sz="1600" smtClean="0"/>
              <a:pPr>
                <a:defRPr/>
              </a:pPr>
              <a:t>7</a:t>
            </a:fld>
            <a:endParaRPr lang="en-US" sz="1600" dirty="0"/>
          </a:p>
        </p:txBody>
      </p:sp>
    </p:spTree>
    <p:extLst>
      <p:ext uri="{BB962C8B-B14F-4D97-AF65-F5344CB8AC3E}">
        <p14:creationId xmlns:p14="http://schemas.microsoft.com/office/powerpoint/2010/main" val="1770169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44129" y="1924153"/>
            <a:ext cx="6391750" cy="2642502"/>
            <a:chOff x="5744129" y="1924153"/>
            <a:chExt cx="6391750" cy="2642502"/>
          </a:xfrm>
        </p:grpSpPr>
        <p:grpSp>
          <p:nvGrpSpPr>
            <p:cNvPr id="5" name="Group 4"/>
            <p:cNvGrpSpPr/>
            <p:nvPr/>
          </p:nvGrpSpPr>
          <p:grpSpPr>
            <a:xfrm>
              <a:off x="5744129" y="1924153"/>
              <a:ext cx="2158300" cy="612662"/>
              <a:chOff x="5744129" y="1924153"/>
              <a:chExt cx="2158300" cy="612662"/>
            </a:xfrm>
          </p:grpSpPr>
          <p:cxnSp>
            <p:nvCxnSpPr>
              <p:cNvPr id="4" name="Straight Connector 3"/>
              <p:cNvCxnSpPr/>
              <p:nvPr/>
            </p:nvCxnSpPr>
            <p:spPr bwMode="auto">
              <a:xfrm>
                <a:off x="6183394" y="1924153"/>
                <a:ext cx="1719035" cy="564418"/>
              </a:xfrm>
              <a:prstGeom prst="line">
                <a:avLst/>
              </a:prstGeom>
              <a:solidFill>
                <a:schemeClr val="accent1"/>
              </a:solidFill>
              <a:ln w="38100" cap="flat" cmpd="sng" algn="ctr">
                <a:solidFill>
                  <a:srgbClr val="800000">
                    <a:alpha val="50000"/>
                  </a:srgbClr>
                </a:solidFill>
                <a:prstDash val="solid"/>
                <a:miter lim="800000"/>
                <a:headEnd type="none" w="med" len="med"/>
                <a:tailEnd type="none" w="med" len="med"/>
              </a:ln>
              <a:effectLst/>
            </p:spPr>
          </p:cxnSp>
          <p:cxnSp>
            <p:nvCxnSpPr>
              <p:cNvPr id="8" name="Straight Connector 7"/>
              <p:cNvCxnSpPr/>
              <p:nvPr/>
            </p:nvCxnSpPr>
            <p:spPr bwMode="auto">
              <a:xfrm>
                <a:off x="5961275" y="1952082"/>
                <a:ext cx="1719035" cy="564418"/>
              </a:xfrm>
              <a:prstGeom prst="line">
                <a:avLst/>
              </a:prstGeom>
              <a:solidFill>
                <a:schemeClr val="accent1"/>
              </a:solidFill>
              <a:ln w="38100" cap="flat" cmpd="sng" algn="ctr">
                <a:solidFill>
                  <a:srgbClr val="22458A">
                    <a:alpha val="50000"/>
                  </a:srgbClr>
                </a:solidFill>
                <a:prstDash val="solid"/>
                <a:miter lim="800000"/>
                <a:headEnd type="none" w="med" len="med"/>
                <a:tailEnd type="none" w="med" len="med"/>
              </a:ln>
              <a:effectLst/>
            </p:spPr>
          </p:cxnSp>
          <p:cxnSp>
            <p:nvCxnSpPr>
              <p:cNvPr id="9" name="Straight Connector 8"/>
              <p:cNvCxnSpPr/>
              <p:nvPr/>
            </p:nvCxnSpPr>
            <p:spPr bwMode="auto">
              <a:xfrm>
                <a:off x="5744129" y="1972397"/>
                <a:ext cx="1719035" cy="564418"/>
              </a:xfrm>
              <a:prstGeom prst="line">
                <a:avLst/>
              </a:prstGeom>
              <a:solidFill>
                <a:schemeClr val="accent1"/>
              </a:solidFill>
              <a:ln w="38100" cap="flat" cmpd="sng" algn="ctr">
                <a:solidFill>
                  <a:srgbClr val="FF6600">
                    <a:alpha val="50000"/>
                  </a:srgbClr>
                </a:solidFill>
                <a:prstDash val="solid"/>
                <a:miter lim="800000"/>
                <a:headEnd type="none" w="med" len="med"/>
                <a:tailEnd type="none" w="med" len="med"/>
              </a:ln>
              <a:effectLst/>
            </p:spPr>
          </p:cxnSp>
        </p:grpSp>
        <p:grpSp>
          <p:nvGrpSpPr>
            <p:cNvPr id="11" name="Group 10"/>
            <p:cNvGrpSpPr/>
            <p:nvPr/>
          </p:nvGrpSpPr>
          <p:grpSpPr>
            <a:xfrm>
              <a:off x="9929356" y="3344959"/>
              <a:ext cx="2206523" cy="1221696"/>
              <a:chOff x="5338253" y="1781513"/>
              <a:chExt cx="2206523" cy="1221696"/>
            </a:xfrm>
          </p:grpSpPr>
          <p:cxnSp>
            <p:nvCxnSpPr>
              <p:cNvPr id="12" name="Straight Connector 11"/>
              <p:cNvCxnSpPr/>
              <p:nvPr/>
            </p:nvCxnSpPr>
            <p:spPr bwMode="auto">
              <a:xfrm>
                <a:off x="5338253" y="2605551"/>
                <a:ext cx="2206523" cy="397658"/>
              </a:xfrm>
              <a:prstGeom prst="line">
                <a:avLst/>
              </a:prstGeom>
              <a:solidFill>
                <a:schemeClr val="accent1"/>
              </a:solidFill>
              <a:ln w="38100" cap="flat" cmpd="sng" algn="ctr">
                <a:solidFill>
                  <a:srgbClr val="800000">
                    <a:alpha val="50000"/>
                  </a:srgbClr>
                </a:solidFill>
                <a:prstDash val="solid"/>
                <a:miter lim="800000"/>
                <a:headEnd type="none" w="med" len="med"/>
                <a:tailEnd type="oval" w="med" len="med"/>
              </a:ln>
              <a:effectLst/>
            </p:spPr>
          </p:cxnSp>
          <p:cxnSp>
            <p:nvCxnSpPr>
              <p:cNvPr id="13" name="Straight Connector 12"/>
              <p:cNvCxnSpPr/>
              <p:nvPr/>
            </p:nvCxnSpPr>
            <p:spPr bwMode="auto">
              <a:xfrm>
                <a:off x="5604558" y="1781513"/>
                <a:ext cx="1719035" cy="564418"/>
              </a:xfrm>
              <a:prstGeom prst="line">
                <a:avLst/>
              </a:prstGeom>
              <a:solidFill>
                <a:schemeClr val="accent1"/>
              </a:solidFill>
              <a:ln w="38100" cap="flat" cmpd="sng" algn="ctr">
                <a:solidFill>
                  <a:srgbClr val="22458A">
                    <a:alpha val="50000"/>
                  </a:srgbClr>
                </a:solidFill>
                <a:prstDash val="solid"/>
                <a:miter lim="800000"/>
                <a:headEnd type="none" w="med" len="med"/>
                <a:tailEnd type="oval" w="med" len="med"/>
              </a:ln>
              <a:effectLst/>
            </p:spPr>
          </p:cxnSp>
          <p:cxnSp>
            <p:nvCxnSpPr>
              <p:cNvPr id="14" name="Straight Connector 13"/>
              <p:cNvCxnSpPr/>
              <p:nvPr/>
            </p:nvCxnSpPr>
            <p:spPr bwMode="auto">
              <a:xfrm>
                <a:off x="5718471" y="1972397"/>
                <a:ext cx="1719035" cy="564418"/>
              </a:xfrm>
              <a:prstGeom prst="line">
                <a:avLst/>
              </a:prstGeom>
              <a:solidFill>
                <a:schemeClr val="accent1"/>
              </a:solidFill>
              <a:ln w="38100" cap="flat" cmpd="sng" algn="ctr">
                <a:solidFill>
                  <a:srgbClr val="FF6600">
                    <a:alpha val="50000"/>
                  </a:srgbClr>
                </a:solidFill>
                <a:prstDash val="solid"/>
                <a:miter lim="800000"/>
                <a:headEnd type="none" w="med" len="med"/>
                <a:tailEnd type="oval" w="med" len="med"/>
              </a:ln>
              <a:effectLst/>
            </p:spPr>
          </p:cxnSp>
        </p:grpSp>
      </p:grpSp>
      <p:sp>
        <p:nvSpPr>
          <p:cNvPr id="2" name="Title 1"/>
          <p:cNvSpPr>
            <a:spLocks noGrp="1"/>
          </p:cNvSpPr>
          <p:nvPr>
            <p:ph type="title"/>
          </p:nvPr>
        </p:nvSpPr>
        <p:spPr>
          <a:xfrm>
            <a:off x="2044618" y="0"/>
            <a:ext cx="8128081" cy="795130"/>
          </a:xfrm>
        </p:spPr>
        <p:txBody>
          <a:bodyPr/>
          <a:lstStyle/>
          <a:p>
            <a:r>
              <a:rPr lang="en-US" dirty="0"/>
              <a:t>Simultaneous Multiple Levels of Security</a:t>
            </a:r>
          </a:p>
        </p:txBody>
      </p:sp>
      <p:sp>
        <p:nvSpPr>
          <p:cNvPr id="75" name="Rectangle 74"/>
          <p:cNvSpPr/>
          <p:nvPr/>
        </p:nvSpPr>
        <p:spPr>
          <a:xfrm>
            <a:off x="275631" y="1017532"/>
            <a:ext cx="6238722" cy="517064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Commercial Solutions for Classified (</a:t>
            </a:r>
            <a:r>
              <a:rPr kumimoji="0" lang="en-US" sz="22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CSfC</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a:t>
            </a:r>
            <a:r>
              <a:rPr kumimoji="0" lang="en-US" sz="2200" b="0" i="0" u="none" strike="noStrike" kern="0" cap="none" spc="0" normalizeH="0" noProof="0" dirty="0">
                <a:ln>
                  <a:noFill/>
                </a:ln>
                <a:solidFill>
                  <a:sysClr val="windowText" lastClr="000000"/>
                </a:solidFill>
                <a:effectLst/>
                <a:uLnTx/>
                <a:uFillTx/>
                <a:latin typeface="Arial" charset="0"/>
                <a:ea typeface="Arial" charset="0"/>
                <a:cs typeface="Arial" charset="0"/>
              </a:rPr>
              <a:t> </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and Application Clustering allow transport and consumption of multiple classification levels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Encrypting data for transport via software-driven encryption at many levels simultaneously</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P</a:t>
            </a:r>
            <a:r>
              <a:rPr kumimoji="0" lang="en-US" sz="22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roviding</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continuous routing over-watch to verify correct distribution vectors in real-time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err="1">
                <a:ln>
                  <a:noFill/>
                </a:ln>
                <a:solidFill>
                  <a:sysClr val="windowText" lastClr="000000"/>
                </a:solidFill>
                <a:effectLst/>
                <a:uLnTx/>
                <a:uFillTx/>
                <a:latin typeface="Arial" charset="0"/>
                <a:ea typeface="Arial" charset="0"/>
                <a:cs typeface="Arial" charset="0"/>
              </a:rPr>
              <a:t>CSfC</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and Application Clustering combine to:</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R</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educe overhead and operational cost of secure communications environments</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Enable agile distribution practices that adapt to changes in participant clearances   </a:t>
            </a:r>
          </a:p>
        </p:txBody>
      </p:sp>
      <p:grpSp>
        <p:nvGrpSpPr>
          <p:cNvPr id="81" name="Group 80"/>
          <p:cNvGrpSpPr/>
          <p:nvPr/>
        </p:nvGrpSpPr>
        <p:grpSpPr>
          <a:xfrm>
            <a:off x="7395784" y="928605"/>
            <a:ext cx="2230844" cy="5429864"/>
            <a:chOff x="7395784" y="928605"/>
            <a:chExt cx="2230844" cy="5429864"/>
          </a:xfrm>
        </p:grpSpPr>
        <p:grpSp>
          <p:nvGrpSpPr>
            <p:cNvPr id="79" name="Group 78"/>
            <p:cNvGrpSpPr/>
            <p:nvPr/>
          </p:nvGrpSpPr>
          <p:grpSpPr>
            <a:xfrm>
              <a:off x="7395784" y="4735922"/>
              <a:ext cx="1710151" cy="1622547"/>
              <a:chOff x="7395784" y="4735922"/>
              <a:chExt cx="1710151" cy="1622547"/>
            </a:xfrm>
          </p:grpSpPr>
          <p:cxnSp>
            <p:nvCxnSpPr>
              <p:cNvPr id="22" name="Straight Connector 21"/>
              <p:cNvCxnSpPr/>
              <p:nvPr/>
            </p:nvCxnSpPr>
            <p:spPr bwMode="auto">
              <a:xfrm flipH="1">
                <a:off x="7395784" y="4957799"/>
                <a:ext cx="667720" cy="1001046"/>
              </a:xfrm>
              <a:prstGeom prst="line">
                <a:avLst/>
              </a:prstGeom>
              <a:solidFill>
                <a:schemeClr val="accent1"/>
              </a:solidFill>
              <a:ln w="41275" cap="flat" cmpd="sng" algn="ctr">
                <a:solidFill>
                  <a:srgbClr val="800000">
                    <a:alpha val="50000"/>
                  </a:srgbClr>
                </a:solidFill>
                <a:prstDash val="solid"/>
                <a:miter lim="800000"/>
                <a:headEnd type="none" w="med" len="med"/>
                <a:tailEnd type="oval" w="med" len="med"/>
              </a:ln>
              <a:effectLst/>
              <a:scene3d>
                <a:camera prst="orthographicFront">
                  <a:rot lat="0" lon="0" rev="90000"/>
                </a:camera>
                <a:lightRig rig="threePt" dir="t"/>
              </a:scene3d>
            </p:spPr>
          </p:cxnSp>
          <p:cxnSp>
            <p:nvCxnSpPr>
              <p:cNvPr id="23" name="Straight Connector 22"/>
              <p:cNvCxnSpPr/>
              <p:nvPr/>
            </p:nvCxnSpPr>
            <p:spPr bwMode="auto">
              <a:xfrm>
                <a:off x="9097054" y="4910940"/>
                <a:ext cx="8881" cy="1181113"/>
              </a:xfrm>
              <a:prstGeom prst="line">
                <a:avLst/>
              </a:prstGeom>
              <a:solidFill>
                <a:schemeClr val="accent1"/>
              </a:solidFill>
              <a:ln w="41275" cap="flat" cmpd="sng" algn="ctr">
                <a:solidFill>
                  <a:srgbClr val="22458A">
                    <a:alpha val="50000"/>
                  </a:srgbClr>
                </a:solidFill>
                <a:prstDash val="solid"/>
                <a:miter lim="800000"/>
                <a:headEnd type="none" w="med" len="med"/>
                <a:tailEnd type="oval" w="med" len="med"/>
              </a:ln>
              <a:effectLst/>
              <a:scene3d>
                <a:camera prst="orthographicFront">
                  <a:rot lat="0" lon="0" rev="90000"/>
                </a:camera>
                <a:lightRig rig="threePt" dir="t"/>
              </a:scene3d>
            </p:spPr>
          </p:cxnSp>
          <p:cxnSp>
            <p:nvCxnSpPr>
              <p:cNvPr id="24" name="Straight Connector 23"/>
              <p:cNvCxnSpPr/>
              <p:nvPr/>
            </p:nvCxnSpPr>
            <p:spPr bwMode="auto">
              <a:xfrm>
                <a:off x="8620750" y="4910559"/>
                <a:ext cx="109708" cy="1447910"/>
              </a:xfrm>
              <a:prstGeom prst="line">
                <a:avLst/>
              </a:prstGeom>
              <a:solidFill>
                <a:schemeClr val="accent1"/>
              </a:solidFill>
              <a:ln w="41275" cap="flat" cmpd="sng" algn="ctr">
                <a:solidFill>
                  <a:srgbClr val="FF6600">
                    <a:alpha val="50000"/>
                  </a:srgbClr>
                </a:solidFill>
                <a:prstDash val="solid"/>
                <a:miter lim="800000"/>
                <a:headEnd type="none" w="med" len="med"/>
                <a:tailEnd type="oval" w="med" len="med"/>
              </a:ln>
              <a:effectLst/>
              <a:scene3d>
                <a:camera prst="orthographicFront">
                  <a:rot lat="0" lon="0" rev="90000"/>
                </a:camera>
                <a:lightRig rig="threePt" dir="t"/>
              </a:scene3d>
            </p:spPr>
          </p:cxnSp>
          <p:cxnSp>
            <p:nvCxnSpPr>
              <p:cNvPr id="41" name="Straight Connector 40"/>
              <p:cNvCxnSpPr/>
              <p:nvPr/>
            </p:nvCxnSpPr>
            <p:spPr bwMode="auto">
              <a:xfrm flipH="1">
                <a:off x="7760871" y="4735922"/>
                <a:ext cx="177629" cy="1216634"/>
              </a:xfrm>
              <a:prstGeom prst="line">
                <a:avLst/>
              </a:prstGeom>
              <a:solidFill>
                <a:schemeClr val="accent1"/>
              </a:solidFill>
              <a:ln w="41275" cap="flat" cmpd="sng" algn="ctr">
                <a:solidFill>
                  <a:srgbClr val="008000">
                    <a:alpha val="50000"/>
                  </a:srgbClr>
                </a:solidFill>
                <a:prstDash val="solid"/>
                <a:miter lim="800000"/>
                <a:headEnd type="none" w="med" len="med"/>
                <a:tailEnd type="oval" w="med" len="med"/>
              </a:ln>
              <a:effectLst/>
              <a:scene3d>
                <a:camera prst="orthographicFront">
                  <a:rot lat="0" lon="0" rev="90000"/>
                </a:camera>
                <a:lightRig rig="threePt" dir="t"/>
              </a:scene3d>
            </p:spPr>
          </p:cxnSp>
          <p:cxnSp>
            <p:nvCxnSpPr>
              <p:cNvPr id="46" name="Straight Connector 45"/>
              <p:cNvCxnSpPr/>
              <p:nvPr/>
            </p:nvCxnSpPr>
            <p:spPr bwMode="auto">
              <a:xfrm flipH="1">
                <a:off x="7618457" y="4911002"/>
                <a:ext cx="177629" cy="1216634"/>
              </a:xfrm>
              <a:prstGeom prst="line">
                <a:avLst/>
              </a:prstGeom>
              <a:solidFill>
                <a:schemeClr val="accent1"/>
              </a:solidFill>
              <a:ln w="41275" cap="flat" cmpd="sng" algn="ctr">
                <a:solidFill>
                  <a:srgbClr val="008000">
                    <a:alpha val="50000"/>
                  </a:srgbClr>
                </a:solidFill>
                <a:prstDash val="solid"/>
                <a:miter lim="800000"/>
                <a:headEnd type="none" w="med" len="med"/>
                <a:tailEnd type="oval" w="med" len="med"/>
              </a:ln>
              <a:effectLst/>
              <a:scene3d>
                <a:camera prst="orthographicFront">
                  <a:rot lat="0" lon="0" rev="90000"/>
                </a:camera>
                <a:lightRig rig="threePt" dir="t"/>
              </a:scene3d>
            </p:spPr>
          </p:cxnSp>
        </p:grpSp>
        <p:grpSp>
          <p:nvGrpSpPr>
            <p:cNvPr id="80" name="Group 79"/>
            <p:cNvGrpSpPr/>
            <p:nvPr/>
          </p:nvGrpSpPr>
          <p:grpSpPr>
            <a:xfrm>
              <a:off x="8858173" y="928605"/>
              <a:ext cx="768455" cy="2039791"/>
              <a:chOff x="8858173" y="928605"/>
              <a:chExt cx="768455" cy="2039791"/>
            </a:xfrm>
          </p:grpSpPr>
          <p:cxnSp>
            <p:nvCxnSpPr>
              <p:cNvPr id="25" name="Straight Connector 24"/>
              <p:cNvCxnSpPr/>
              <p:nvPr/>
            </p:nvCxnSpPr>
            <p:spPr bwMode="auto">
              <a:xfrm rot="4235107">
                <a:off x="8417164" y="1697633"/>
                <a:ext cx="1719035" cy="564418"/>
              </a:xfrm>
              <a:prstGeom prst="line">
                <a:avLst/>
              </a:prstGeom>
              <a:solidFill>
                <a:schemeClr val="accent1"/>
              </a:solidFill>
              <a:ln w="25400" cap="flat" cmpd="sng" algn="ctr">
                <a:solidFill>
                  <a:srgbClr val="800000">
                    <a:alpha val="50000"/>
                  </a:srgbClr>
                </a:solidFill>
                <a:prstDash val="solid"/>
                <a:miter lim="800000"/>
                <a:headEnd type="none" w="med" len="med"/>
                <a:tailEnd type="none" w="med" len="med"/>
              </a:ln>
              <a:effectLst/>
              <a:scene3d>
                <a:camera prst="orthographicFront">
                  <a:rot lat="0" lon="0" rev="90000"/>
                </a:camera>
                <a:lightRig rig="threePt" dir="t"/>
              </a:scene3d>
            </p:spPr>
          </p:cxnSp>
          <p:cxnSp>
            <p:nvCxnSpPr>
              <p:cNvPr id="26" name="Straight Connector 25"/>
              <p:cNvCxnSpPr/>
              <p:nvPr/>
            </p:nvCxnSpPr>
            <p:spPr bwMode="auto">
              <a:xfrm rot="4235107">
                <a:off x="8354836" y="1586765"/>
                <a:ext cx="1719035" cy="564418"/>
              </a:xfrm>
              <a:prstGeom prst="line">
                <a:avLst/>
              </a:prstGeom>
              <a:solidFill>
                <a:schemeClr val="accent1"/>
              </a:solidFill>
              <a:ln w="25400" cap="flat" cmpd="sng" algn="ctr">
                <a:solidFill>
                  <a:srgbClr val="22458A">
                    <a:alpha val="50000"/>
                  </a:srgbClr>
                </a:solidFill>
                <a:prstDash val="solid"/>
                <a:miter lim="800000"/>
                <a:headEnd type="none" w="med" len="med"/>
                <a:tailEnd type="none" w="med" len="med"/>
              </a:ln>
              <a:effectLst/>
              <a:scene3d>
                <a:camera prst="orthographicFront">
                  <a:rot lat="0" lon="0" rev="90000"/>
                </a:camera>
                <a:lightRig rig="threePt" dir="t"/>
              </a:scene3d>
            </p:spPr>
          </p:cxnSp>
          <p:cxnSp>
            <p:nvCxnSpPr>
              <p:cNvPr id="27" name="Straight Connector 26"/>
              <p:cNvCxnSpPr/>
              <p:nvPr/>
            </p:nvCxnSpPr>
            <p:spPr bwMode="auto">
              <a:xfrm rot="4235107">
                <a:off x="8280864" y="1505914"/>
                <a:ext cx="1719035" cy="564418"/>
              </a:xfrm>
              <a:prstGeom prst="line">
                <a:avLst/>
              </a:prstGeom>
              <a:solidFill>
                <a:schemeClr val="accent1"/>
              </a:solidFill>
              <a:ln w="25400" cap="flat" cmpd="sng" algn="ctr">
                <a:solidFill>
                  <a:srgbClr val="FF6600">
                    <a:alpha val="50000"/>
                  </a:srgbClr>
                </a:solidFill>
                <a:prstDash val="solid"/>
                <a:miter lim="800000"/>
                <a:headEnd type="none" w="med" len="med"/>
                <a:tailEnd type="none" w="med" len="med"/>
              </a:ln>
              <a:effectLst/>
              <a:scene3d>
                <a:camera prst="orthographicFront">
                  <a:rot lat="0" lon="0" rev="90000"/>
                </a:camera>
                <a:lightRig rig="threePt" dir="t"/>
              </a:scene3d>
            </p:spPr>
          </p:cxnSp>
          <p:cxnSp>
            <p:nvCxnSpPr>
              <p:cNvPr id="28" name="Straight Connector 27"/>
              <p:cNvCxnSpPr/>
              <p:nvPr/>
            </p:nvCxnSpPr>
            <p:spPr bwMode="auto">
              <a:xfrm rot="4235107">
                <a:off x="8484901" y="1826670"/>
                <a:ext cx="1719035" cy="564418"/>
              </a:xfrm>
              <a:prstGeom prst="line">
                <a:avLst/>
              </a:prstGeom>
              <a:solidFill>
                <a:schemeClr val="accent1"/>
              </a:solidFill>
              <a:ln w="25400" cap="flat" cmpd="sng" algn="ctr">
                <a:solidFill>
                  <a:srgbClr val="008000">
                    <a:alpha val="50000"/>
                  </a:srgbClr>
                </a:solidFill>
                <a:prstDash val="solid"/>
                <a:miter lim="800000"/>
                <a:headEnd type="none" w="med" len="med"/>
                <a:tailEnd type="none" w="med" len="med"/>
              </a:ln>
              <a:effectLst/>
              <a:scene3d>
                <a:camera prst="orthographicFront">
                  <a:rot lat="0" lon="0" rev="120000"/>
                </a:camera>
                <a:lightRig rig="threePt" dir="t"/>
              </a:scene3d>
            </p:spPr>
          </p:cxnSp>
        </p:grpSp>
      </p:grpSp>
      <p:pic>
        <p:nvPicPr>
          <p:cNvPr id="76" name="Picture 75"/>
          <p:cNvPicPr>
            <a:picLocks noChangeAspect="1"/>
          </p:cNvPicPr>
          <p:nvPr/>
        </p:nvPicPr>
        <p:blipFill>
          <a:blip r:embed="rId2"/>
          <a:stretch>
            <a:fillRect/>
          </a:stretch>
        </p:blipFill>
        <p:spPr>
          <a:xfrm>
            <a:off x="7203867" y="2477496"/>
            <a:ext cx="3289300" cy="2463800"/>
          </a:xfrm>
          <a:prstGeom prst="rect">
            <a:avLst/>
          </a:prstGeom>
          <a:ln w="3175">
            <a:solidFill>
              <a:srgbClr val="676767"/>
            </a:solidFill>
          </a:ln>
        </p:spPr>
      </p:pic>
      <p:sp>
        <p:nvSpPr>
          <p:cNvPr id="3" name="Slide Number Placeholder 2"/>
          <p:cNvSpPr>
            <a:spLocks noGrp="1"/>
          </p:cNvSpPr>
          <p:nvPr>
            <p:ph type="sldNum" sz="quarter" idx="10"/>
          </p:nvPr>
        </p:nvSpPr>
        <p:spPr/>
        <p:txBody>
          <a:bodyPr/>
          <a:lstStyle/>
          <a:p>
            <a:pPr>
              <a:defRPr/>
            </a:pPr>
            <a:fld id="{D68E8870-17DE-45C4-A8DD-7644B2422933}" type="slidenum">
              <a:rPr lang="en-US" sz="1600" smtClean="0"/>
              <a:pPr>
                <a:defRPr/>
              </a:pPr>
              <a:t>8</a:t>
            </a:fld>
            <a:endParaRPr lang="en-US" sz="1600" dirty="0"/>
          </a:p>
        </p:txBody>
      </p:sp>
    </p:spTree>
    <p:extLst>
      <p:ext uri="{BB962C8B-B14F-4D97-AF65-F5344CB8AC3E}">
        <p14:creationId xmlns:p14="http://schemas.microsoft.com/office/powerpoint/2010/main" val="3233686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2919" y="0"/>
            <a:ext cx="7416800" cy="795130"/>
          </a:xfrm>
        </p:spPr>
        <p:txBody>
          <a:bodyPr/>
          <a:lstStyle/>
          <a:p>
            <a:r>
              <a:rPr lang="en-US" dirty="0"/>
              <a:t>Persistent &amp; Ad Hoc Users</a:t>
            </a:r>
          </a:p>
        </p:txBody>
      </p:sp>
      <p:sp>
        <p:nvSpPr>
          <p:cNvPr id="85" name="Rectangle 84"/>
          <p:cNvSpPr/>
          <p:nvPr/>
        </p:nvSpPr>
        <p:spPr>
          <a:xfrm>
            <a:off x="262122" y="1191410"/>
            <a:ext cx="5883183" cy="483209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Simulation-as-a-Service enables scalable solutions from a cockpit to a tablet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Allow</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delivery of full-scale or partial-scale simulation activities </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lang="en-US" sz="2200" kern="0" dirty="0">
                <a:solidFill>
                  <a:sysClr val="windowText" lastClr="000000"/>
                </a:solidFill>
                <a:latin typeface="Arial" charset="0"/>
                <a:ea typeface="Arial" charset="0"/>
                <a:cs typeface="Arial" charset="0"/>
              </a:rPr>
              <a:t>Offset</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the negative effects of deploying</a:t>
            </a:r>
            <a:r>
              <a:rPr kumimoji="0" lang="en-US" sz="2200" b="0" i="0" u="none" strike="noStrike" kern="0" cap="none" spc="0" normalizeH="0" noProof="0" dirty="0">
                <a:ln>
                  <a:noFill/>
                </a:ln>
                <a:solidFill>
                  <a:sysClr val="windowText" lastClr="000000"/>
                </a:solidFill>
                <a:effectLst/>
                <a:uLnTx/>
                <a:uFillTx/>
                <a:latin typeface="Arial" charset="0"/>
                <a:ea typeface="Arial" charset="0"/>
                <a:cs typeface="Arial" charset="0"/>
              </a:rPr>
              <a:t> </a:t>
            </a: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where training resources are not available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Full-range training solutions emerge 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endParaRP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Create a ‘train anywhere, anytime’ environment</a:t>
            </a:r>
          </a:p>
          <a:p>
            <a:pPr marL="285750" marR="0" lvl="0" indent="-285750" defTabSz="914400" eaLnBrk="1" fontAlgn="auto" latinLnBrk="0" hangingPunct="1">
              <a:lnSpc>
                <a:spcPct val="100000"/>
              </a:lnSpc>
              <a:spcBef>
                <a:spcPts val="0"/>
              </a:spcBef>
              <a:spcAft>
                <a:spcPts val="0"/>
              </a:spcAft>
              <a:buClrTx/>
              <a:buSzTx/>
              <a:buFont typeface="Arial"/>
              <a:buChar char="•"/>
              <a:tabLst/>
              <a:defRPr/>
            </a:pPr>
            <a:r>
              <a:rPr kumimoji="0" lang="en-US" sz="2200" b="0" i="0" u="none" strike="noStrike" kern="0" cap="none" spc="0" normalizeH="0" baseline="0" noProof="0" dirty="0">
                <a:ln>
                  <a:noFill/>
                </a:ln>
                <a:solidFill>
                  <a:sysClr val="windowText" lastClr="000000"/>
                </a:solidFill>
                <a:effectLst/>
                <a:uLnTx/>
                <a:uFillTx/>
                <a:latin typeface="Arial" charset="0"/>
                <a:ea typeface="Arial" charset="0"/>
                <a:cs typeface="Arial" charset="0"/>
              </a:rPr>
              <a:t>Support rapid update cycles for mission rehearsal w/ real-time intelligence</a:t>
            </a:r>
          </a:p>
        </p:txBody>
      </p:sp>
      <p:pic>
        <p:nvPicPr>
          <p:cNvPr id="86" name="Picture 8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5776" y="1343983"/>
            <a:ext cx="2203112" cy="1837151"/>
          </a:xfrm>
          <a:prstGeom prst="rect">
            <a:avLst/>
          </a:prstGeom>
          <a:ln>
            <a:solidFill>
              <a:srgbClr val="676767"/>
            </a:solidFill>
          </a:ln>
        </p:spPr>
      </p:pic>
      <p:pic>
        <p:nvPicPr>
          <p:cNvPr id="87" name="Picture 8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6393" y="3681118"/>
            <a:ext cx="1094516" cy="1518974"/>
          </a:xfrm>
          <a:prstGeom prst="rect">
            <a:avLst/>
          </a:prstGeom>
        </p:spPr>
      </p:pic>
      <p:pic>
        <p:nvPicPr>
          <p:cNvPr id="88" name="Picture 8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42829" y="3681118"/>
            <a:ext cx="1094516" cy="1518974"/>
          </a:xfrm>
          <a:prstGeom prst="rect">
            <a:avLst/>
          </a:prstGeom>
        </p:spPr>
      </p:pic>
      <p:pic>
        <p:nvPicPr>
          <p:cNvPr id="89" name="Picture 8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1006" y="3681118"/>
            <a:ext cx="1094516" cy="1518974"/>
          </a:xfrm>
          <a:prstGeom prst="rect">
            <a:avLst/>
          </a:prstGeom>
        </p:spPr>
      </p:pic>
      <p:sp>
        <p:nvSpPr>
          <p:cNvPr id="90" name="Rectangle 89"/>
          <p:cNvSpPr/>
          <p:nvPr/>
        </p:nvSpPr>
        <p:spPr>
          <a:xfrm>
            <a:off x="9640825" y="3835118"/>
            <a:ext cx="898524" cy="1209473"/>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91" name="Picture 9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09697" y="3914813"/>
            <a:ext cx="755894" cy="1029212"/>
          </a:xfrm>
          <a:prstGeom prst="rect">
            <a:avLst/>
          </a:prstGeom>
          <a:ln>
            <a:solidFill>
              <a:srgbClr val="000000"/>
            </a:solidFill>
          </a:ln>
        </p:spPr>
      </p:pic>
      <p:sp>
        <p:nvSpPr>
          <p:cNvPr id="92" name="Rectangle 91"/>
          <p:cNvSpPr/>
          <p:nvPr/>
        </p:nvSpPr>
        <p:spPr>
          <a:xfrm>
            <a:off x="8445438" y="3835118"/>
            <a:ext cx="898524" cy="1209473"/>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3" name="Rectangle 92"/>
          <p:cNvSpPr/>
          <p:nvPr/>
        </p:nvSpPr>
        <p:spPr>
          <a:xfrm>
            <a:off x="7279084" y="3835118"/>
            <a:ext cx="898524" cy="1209473"/>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94" name="Picture 9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5918" y="3932091"/>
            <a:ext cx="799452" cy="1008501"/>
          </a:xfrm>
          <a:prstGeom prst="rect">
            <a:avLst/>
          </a:prstGeom>
          <a:ln>
            <a:solidFill>
              <a:srgbClr val="000000"/>
            </a:solidFill>
          </a:ln>
        </p:spPr>
      </p:pic>
      <p:pic>
        <p:nvPicPr>
          <p:cNvPr id="95" name="Picture 94"/>
          <p:cNvPicPr>
            <a:picLocks noChangeAspect="1"/>
          </p:cNvPicPr>
          <p:nvPr/>
        </p:nvPicPr>
        <p:blipFill>
          <a:blip r:embed="rId7"/>
          <a:stretch>
            <a:fillRect/>
          </a:stretch>
        </p:blipFill>
        <p:spPr>
          <a:xfrm>
            <a:off x="7305004" y="3938787"/>
            <a:ext cx="845172" cy="999776"/>
          </a:xfrm>
          <a:prstGeom prst="rect">
            <a:avLst/>
          </a:prstGeom>
          <a:ln>
            <a:solidFill>
              <a:srgbClr val="000000"/>
            </a:solidFill>
          </a:ln>
        </p:spPr>
      </p:pic>
      <p:sp>
        <p:nvSpPr>
          <p:cNvPr id="96" name="Left-Right Arrow 95"/>
          <p:cNvSpPr/>
          <p:nvPr/>
        </p:nvSpPr>
        <p:spPr>
          <a:xfrm rot="5400000">
            <a:off x="8316194" y="3085542"/>
            <a:ext cx="1166275" cy="777516"/>
          </a:xfrm>
          <a:prstGeom prst="leftRightArrow">
            <a:avLst/>
          </a:prstGeom>
          <a:gradFill flip="none" rotWithShape="1">
            <a:gsLst>
              <a:gs pos="0">
                <a:srgbClr val="676767">
                  <a:lumMod val="75000"/>
                </a:srgbClr>
              </a:gs>
              <a:gs pos="53000">
                <a:srgbClr val="FFFFFF"/>
              </a:gs>
              <a:gs pos="100000">
                <a:srgbClr val="676767">
                  <a:lumMod val="7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 name="Rectangle 15"/>
          <p:cNvSpPr/>
          <p:nvPr/>
        </p:nvSpPr>
        <p:spPr>
          <a:xfrm>
            <a:off x="6039422" y="5280320"/>
            <a:ext cx="5670475" cy="1015663"/>
          </a:xfrm>
          <a:prstGeom prst="rect">
            <a:avLst/>
          </a:prstGeom>
        </p:spPr>
        <p:txBody>
          <a:bodyPr wrap="square">
            <a:spAutoFit/>
          </a:bodyPr>
          <a:lstStyle/>
          <a:p>
            <a:pPr lvl="1" algn="ctr"/>
            <a:r>
              <a:rPr lang="en-US" sz="2000" dirty="0" err="1">
                <a:solidFill>
                  <a:schemeClr val="tx1">
                    <a:lumMod val="95000"/>
                    <a:lumOff val="5000"/>
                  </a:schemeClr>
                </a:solidFill>
              </a:rPr>
              <a:t>Newtons’</a:t>
            </a:r>
            <a:r>
              <a:rPr lang="en-US" sz="2000" dirty="0">
                <a:solidFill>
                  <a:schemeClr val="tx1">
                    <a:lumMod val="95000"/>
                    <a:lumOff val="5000"/>
                  </a:schemeClr>
                </a:solidFill>
              </a:rPr>
              <a:t> Law of Simulation &amp; Training:</a:t>
            </a:r>
          </a:p>
          <a:p>
            <a:pPr lvl="1" algn="ctr"/>
            <a:r>
              <a:rPr lang="en-US" sz="2000" dirty="0">
                <a:solidFill>
                  <a:schemeClr val="tx1">
                    <a:lumMod val="95000"/>
                    <a:lumOff val="5000"/>
                  </a:schemeClr>
                </a:solidFill>
              </a:rPr>
              <a:t>In order to stay in-motion, a force in-motion must train in-motion</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z="1600" smtClean="0"/>
              <a:pPr>
                <a:defRPr/>
              </a:pPr>
              <a:t>9</a:t>
            </a:fld>
            <a:endParaRPr lang="en-US" sz="1600" dirty="0"/>
          </a:p>
        </p:txBody>
      </p:sp>
    </p:spTree>
    <p:extLst>
      <p:ext uri="{BB962C8B-B14F-4D97-AF65-F5344CB8AC3E}">
        <p14:creationId xmlns:p14="http://schemas.microsoft.com/office/powerpoint/2010/main" val="103322964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1609</TotalTime>
  <Words>12171</Words>
  <Application>Microsoft Macintosh PowerPoint</Application>
  <PresentationFormat>Widescreen</PresentationFormat>
  <Paragraphs>961</Paragraphs>
  <Slides>54</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 Narrow</vt:lpstr>
      <vt:lpstr>Calibri</vt:lpstr>
      <vt:lpstr>CiscoSansTT ExtraLight</vt:lpstr>
      <vt:lpstr>Tahoma</vt:lpstr>
      <vt:lpstr>Wingdings</vt:lpstr>
      <vt:lpstr>Blends</vt:lpstr>
      <vt:lpstr>PowerPoint Presentation</vt:lpstr>
      <vt:lpstr>Learning Outcomes</vt:lpstr>
      <vt:lpstr>Tutorial Overview</vt:lpstr>
      <vt:lpstr>PowerPoint Presentation</vt:lpstr>
      <vt:lpstr>The Game Changer</vt:lpstr>
      <vt:lpstr>Globally Distributed, Connected Ops</vt:lpstr>
      <vt:lpstr>Continuous SecDevOps</vt:lpstr>
      <vt:lpstr>Simultaneous Multiple Levels of Security</vt:lpstr>
      <vt:lpstr>Persistent &amp; Ad Hoc Users</vt:lpstr>
      <vt:lpstr>Platform Agnostic Data &amp; Apps</vt:lpstr>
      <vt:lpstr>Exponential Growth in Data</vt:lpstr>
      <vt:lpstr>The Continuous ATO  Enabling the Fluid Battle/Training</vt:lpstr>
      <vt:lpstr>These Forces Suggest Evolving LVC Requirements</vt:lpstr>
      <vt:lpstr>PowerPoint Presentation</vt:lpstr>
      <vt:lpstr>Mapping LVC Requirements to a Template for Distributed Architectures</vt:lpstr>
      <vt:lpstr>DoD and the Cloud as a Distributed Architecture</vt:lpstr>
      <vt:lpstr>Defining Distributed Architectures in Cloud Terms</vt:lpstr>
      <vt:lpstr>A Private, Multicloud Framework for Discussion</vt:lpstr>
      <vt:lpstr>PowerPoint Presentation</vt:lpstr>
      <vt:lpstr>Fundamentals of Distributed Network Architectures</vt:lpstr>
      <vt:lpstr>Key Features of Distributed Network Architectures</vt:lpstr>
      <vt:lpstr>Role of Convergence in Distributed Network Architectures</vt:lpstr>
      <vt:lpstr>Role of Virtualization in Distributed Network Architectures</vt:lpstr>
      <vt:lpstr>Role of Containers in Distributed Network Architectures</vt:lpstr>
      <vt:lpstr>Hyper-Convergence Explained</vt:lpstr>
      <vt:lpstr>Key Metrics in Assessing Hyper-Converged Solutions</vt:lpstr>
      <vt:lpstr>Bottom line: Hyper-Converged, Virtualized, Containerized Ops</vt:lpstr>
      <vt:lpstr>PowerPoint Presentation</vt:lpstr>
      <vt:lpstr>Networking Operations</vt:lpstr>
      <vt:lpstr>Networking Operations</vt:lpstr>
      <vt:lpstr>PowerPoint Presentation</vt:lpstr>
      <vt:lpstr>PowerPoint Presentation</vt:lpstr>
      <vt:lpstr>Security Operations</vt:lpstr>
      <vt:lpstr>Sensors and Enforcers in Security Operations</vt:lpstr>
      <vt:lpstr>Sensors and Enforcers in Scenario</vt:lpstr>
      <vt:lpstr>PowerPoint Presentation</vt:lpstr>
      <vt:lpstr>The Role of Network Visibility</vt:lpstr>
      <vt:lpstr>Secure Data Center Practices</vt:lpstr>
      <vt:lpstr>Secure Application Practices</vt:lpstr>
      <vt:lpstr>Secure End User Practices</vt:lpstr>
      <vt:lpstr>Secure Service Performance Practices</vt:lpstr>
      <vt:lpstr>PowerPoint Presentation</vt:lpstr>
      <vt:lpstr>Breaking the Time Barrier</vt:lpstr>
      <vt:lpstr>Extended Architectures: Closing the Gaps, Accelerating the Game</vt:lpstr>
      <vt:lpstr>PowerPoint Presentation</vt:lpstr>
      <vt:lpstr>Putting Artificial Intelligence/Machine Learning to Work</vt:lpstr>
      <vt:lpstr>PowerPoint Presentation</vt:lpstr>
      <vt:lpstr>An Example – Scene 1</vt:lpstr>
      <vt:lpstr>An Example – Scene 2</vt:lpstr>
      <vt:lpstr>An Example – Scene 3</vt:lpstr>
      <vt:lpstr>An Example – Scene 4</vt:lpstr>
      <vt:lpstr>Summary</vt:lpstr>
      <vt:lpstr>Questions</vt:lpstr>
      <vt:lpstr>Additional Resources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Chuck Louisell (chulouis)</cp:lastModifiedBy>
  <cp:revision>43</cp:revision>
  <cp:lastPrinted>1601-01-01T00:00:00Z</cp:lastPrinted>
  <dcterms:created xsi:type="dcterms:W3CDTF">2016-03-29T15:29:36Z</dcterms:created>
  <dcterms:modified xsi:type="dcterms:W3CDTF">2020-09-29T20:55:51Z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