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comment3.xml" ContentType="application/vnd.openxmlformats-officedocument.presentationml.comment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47"/>
  </p:notesMasterIdLst>
  <p:handoutMasterIdLst>
    <p:handoutMasterId r:id="rId48"/>
  </p:handoutMasterIdLst>
  <p:sldIdLst>
    <p:sldId id="289" r:id="rId5"/>
    <p:sldId id="302" r:id="rId6"/>
    <p:sldId id="258" r:id="rId7"/>
    <p:sldId id="771" r:id="rId8"/>
    <p:sldId id="260" r:id="rId9"/>
    <p:sldId id="812" r:id="rId10"/>
    <p:sldId id="813" r:id="rId11"/>
    <p:sldId id="773" r:id="rId12"/>
    <p:sldId id="269" r:id="rId13"/>
    <p:sldId id="781" r:id="rId14"/>
    <p:sldId id="768" r:id="rId15"/>
    <p:sldId id="279" r:id="rId16"/>
    <p:sldId id="780" r:id="rId17"/>
    <p:sldId id="811" r:id="rId18"/>
    <p:sldId id="785" r:id="rId19"/>
    <p:sldId id="776" r:id="rId20"/>
    <p:sldId id="775" r:id="rId21"/>
    <p:sldId id="265" r:id="rId22"/>
    <p:sldId id="814" r:id="rId23"/>
    <p:sldId id="784" r:id="rId24"/>
    <p:sldId id="774" r:id="rId25"/>
    <p:sldId id="803" r:id="rId26"/>
    <p:sldId id="786" r:id="rId27"/>
    <p:sldId id="787" r:id="rId28"/>
    <p:sldId id="778" r:id="rId29"/>
    <p:sldId id="810" r:id="rId30"/>
    <p:sldId id="261" r:id="rId31"/>
    <p:sldId id="797" r:id="rId32"/>
    <p:sldId id="790" r:id="rId33"/>
    <p:sldId id="788" r:id="rId34"/>
    <p:sldId id="789" r:id="rId35"/>
    <p:sldId id="806" r:id="rId36"/>
    <p:sldId id="777" r:id="rId37"/>
    <p:sldId id="798" r:id="rId38"/>
    <p:sldId id="796" r:id="rId39"/>
    <p:sldId id="793" r:id="rId40"/>
    <p:sldId id="794" r:id="rId41"/>
    <p:sldId id="799" r:id="rId42"/>
    <p:sldId id="795" r:id="rId43"/>
    <p:sldId id="800" r:id="rId44"/>
    <p:sldId id="801" r:id="rId45"/>
    <p:sldId id="802" r:id="rId46"/>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zier, Meredith J" initials="DMJ" lastIdx="23" clrIdx="0">
    <p:extLst>
      <p:ext uri="{19B8F6BF-5375-455C-9EA6-DF929625EA0E}">
        <p15:presenceInfo xmlns:p15="http://schemas.microsoft.com/office/powerpoint/2012/main" userId="S-1-5-21-748114381-82326301-405542714-464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34" autoAdjust="0"/>
  </p:normalViewPr>
  <p:slideViewPr>
    <p:cSldViewPr snapToGrid="0">
      <p:cViewPr>
        <p:scale>
          <a:sx n="130" d="100"/>
          <a:sy n="130" d="100"/>
        </p:scale>
        <p:origin x="188" y="6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25T18:29:28.879" idx="17">
    <p:pos x="10" y="10"/>
    <p:text>White text on orange, green, etc pastel background will not project well.</p:text>
    <p:extLst>
      <p:ext uri="{C676402C-5697-4E1C-873F-D02D1690AC5C}">
        <p15:threadingInfo xmlns:p15="http://schemas.microsoft.com/office/powerpoint/2012/main" timeZoneBias="240"/>
      </p:ext>
    </p:extLst>
  </p:cm>
  <p:cm authorId="1" dt="2020-09-25T18:29:45.870" idx="18">
    <p:pos x="10" y="106"/>
    <p:text>this may be OBE in a virtual environment</p:text>
    <p:extLst>
      <p:ext uri="{C676402C-5697-4E1C-873F-D02D1690AC5C}">
        <p15:threadingInfo xmlns:p15="http://schemas.microsoft.com/office/powerpoint/2012/main" timeZoneBias="240">
          <p15:parentCm authorId="1" idx="17"/>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25T16:32:39.277" idx="3">
    <p:pos x="10" y="10"/>
    <p:text>remove notes on this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25T16:35:27.329" idx="6">
    <p:pos x="3654" y="685"/>
    <p:text>spell check</p:text>
    <p:extLst>
      <p:ext uri="{C676402C-5697-4E1C-873F-D02D1690AC5C}">
        <p15:threadingInfo xmlns:p15="http://schemas.microsoft.com/office/powerpoint/2012/main" timeZoneBias="240"/>
      </p:ext>
    </p:extLst>
  </p:cm>
  <p:cm authorId="1" dt="2020-09-25T18:27:11.520" idx="15">
    <p:pos x="10" y="10"/>
    <p:text>FICAM? define, CEDS?</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to add a slide prior to this that includes something about data analytics and decision support – Answer the question about why we need a data strategy – This was added to the tutorial outline</a:t>
            </a:r>
          </a:p>
          <a:p>
            <a:endParaRPr lang="en-US"/>
          </a:p>
          <a:p>
            <a:r>
              <a:rPr lang="en-US"/>
              <a:t>May need a slide after this one to support another addition to the outline that states “Define the current training and education landscape). This slide might suffice, but I’m betting there’s a better way to visualize.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54669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13" marR="0" lvl="0" indent="0" algn="l" defTabSz="914400" rtl="0" eaLnBrk="1" fontAlgn="auto" latinLnBrk="0" hangingPunct="1">
              <a:lnSpc>
                <a:spcPct val="100000"/>
              </a:lnSpc>
              <a:spcBef>
                <a:spcPts val="600"/>
              </a:spcBef>
              <a:spcAft>
                <a:spcPts val="0"/>
              </a:spcAft>
              <a:buClrTx/>
              <a:buSzTx/>
              <a:buFontTx/>
              <a:buNone/>
              <a:tabLst/>
              <a:defRPr/>
            </a:pPr>
            <a:endParaRPr lang="en-US" sz="1200"/>
          </a:p>
          <a:p>
            <a:pPr marL="227013" marR="0" lvl="0" indent="0" algn="l" defTabSz="914400" rtl="0" eaLnBrk="1" fontAlgn="auto" latinLnBrk="0" hangingPunct="1">
              <a:lnSpc>
                <a:spcPct val="100000"/>
              </a:lnSpc>
              <a:spcBef>
                <a:spcPts val="600"/>
              </a:spcBef>
              <a:spcAft>
                <a:spcPts val="0"/>
              </a:spcAft>
              <a:buClrTx/>
              <a:buSzTx/>
              <a:buFontTx/>
              <a:buNone/>
              <a:tabLst/>
              <a:defRPr/>
            </a:pPr>
            <a:endParaRPr lang="en-US" sz="1200"/>
          </a:p>
          <a:p>
            <a:pPr marL="227013" marR="0" lvl="0" indent="0" algn="l" defTabSz="914400" rtl="0" eaLnBrk="1" fontAlgn="auto" latinLnBrk="0" hangingPunct="1">
              <a:lnSpc>
                <a:spcPct val="100000"/>
              </a:lnSpc>
              <a:spcBef>
                <a:spcPts val="600"/>
              </a:spcBef>
              <a:spcAft>
                <a:spcPts val="0"/>
              </a:spcAft>
              <a:buClrTx/>
              <a:buSzTx/>
              <a:buFontTx/>
              <a:buNone/>
              <a:tabLst/>
              <a:defRPr/>
            </a:pPr>
            <a:r>
              <a:rPr lang="en-US" sz="1200"/>
              <a:t>From a systems engineering approach, lifelong learning can be decomposed into institutional enclaves that manage one or more learning experiences, federated data stores that communicate within or across enclaves, and an </a:t>
            </a:r>
            <a:r>
              <a:rPr lang="en-US" sz="1200">
                <a:sym typeface="Wingdings" panose="05000000000000000000" pitchFamily="2" charset="2"/>
              </a:rPr>
              <a:t>ecosystem of interoperable content, tools, and learning management systems. </a:t>
            </a:r>
            <a:endParaRPr lang="en-US" sz="1200"/>
          </a:p>
          <a:p>
            <a:pPr marL="227013">
              <a:spcBef>
                <a:spcPts val="600"/>
              </a:spcBef>
            </a:pPr>
            <a:endParaRPr lang="en-US" sz="1200" b="1">
              <a:latin typeface="Segoe UI" panose="020B0502040204020203" pitchFamily="34" charset="0"/>
            </a:endParaRPr>
          </a:p>
          <a:p>
            <a:pPr marL="227013">
              <a:spcBef>
                <a:spcPts val="600"/>
              </a:spcBef>
            </a:pPr>
            <a:endParaRPr lang="en-US" sz="1200" b="1">
              <a:latin typeface="Segoe UI" panose="020B0502040204020203" pitchFamily="34" charset="0"/>
            </a:endParaRPr>
          </a:p>
          <a:p>
            <a:pPr marL="227013">
              <a:spcBef>
                <a:spcPts val="600"/>
              </a:spcBef>
            </a:pPr>
            <a:r>
              <a:rPr lang="en-US" sz="1200" b="1">
                <a:latin typeface="Segoe UI" panose="020B0502040204020203" pitchFamily="34" charset="0"/>
              </a:rPr>
              <a:t>Enclave</a:t>
            </a:r>
            <a:r>
              <a:rPr lang="en-US" sz="1200">
                <a:latin typeface="Segoe UI" panose="020B0502040204020203" pitchFamily="34" charset="0"/>
              </a:rPr>
              <a:t>: an institutions computer network boundary where all systems related to the delivery, management, or storage of learning data reside.</a:t>
            </a:r>
          </a:p>
          <a:p>
            <a:pPr marL="227013">
              <a:spcBef>
                <a:spcPts val="600"/>
              </a:spcBef>
            </a:pPr>
            <a:r>
              <a:rPr lang="en-US" sz="1200" b="1">
                <a:latin typeface="Segoe UI" panose="020B0502040204020203" pitchFamily="34" charset="0"/>
              </a:rPr>
              <a:t>Federation</a:t>
            </a:r>
            <a:r>
              <a:rPr lang="en-US" sz="1200">
                <a:latin typeface="Segoe UI" panose="020B0502040204020203" pitchFamily="34" charset="0"/>
              </a:rPr>
              <a:t>: a geographically dispersed database management system that transparently maps multiple autonomous systems into a single federated database. </a:t>
            </a:r>
          </a:p>
          <a:p>
            <a:pPr marL="227013">
              <a:spcBef>
                <a:spcPts val="600"/>
              </a:spcBef>
            </a:pPr>
            <a:r>
              <a:rPr lang="en-US" sz="1200" b="1">
                <a:latin typeface="Segoe UI" panose="020B0502040204020203" pitchFamily="34" charset="0"/>
              </a:rPr>
              <a:t>Ecosystem</a:t>
            </a:r>
            <a:r>
              <a:rPr lang="en-US" sz="1200">
                <a:latin typeface="Segoe UI" panose="020B0502040204020203" pitchFamily="34" charset="0"/>
              </a:rPr>
              <a:t>: plug and play content, tools, systems, and data reporting using commercially available standards and specifications.</a:t>
            </a:r>
          </a:p>
          <a:p>
            <a:pPr marL="227013">
              <a:spcBef>
                <a:spcPts val="600"/>
              </a:spcBef>
            </a:pPr>
            <a:r>
              <a:rPr lang="en-US" sz="1200" b="1">
                <a:latin typeface="Segoe UI" panose="020B0502040204020203" pitchFamily="34" charset="0"/>
              </a:rPr>
              <a:t>Ecology</a:t>
            </a:r>
            <a:r>
              <a:rPr lang="en-US" sz="1200">
                <a:latin typeface="Segoe UI" panose="020B0502040204020203" pitchFamily="34" charset="0"/>
              </a:rPr>
              <a:t>: Policy framework and normative specifications and standards that define the ecosystem creation and connection rules </a:t>
            </a:r>
          </a:p>
          <a:p>
            <a:endParaRPr lang="en-US"/>
          </a:p>
        </p:txBody>
      </p:sp>
      <p:sp>
        <p:nvSpPr>
          <p:cNvPr id="4" name="Slide Number Placeholder 3"/>
          <p:cNvSpPr>
            <a:spLocks noGrp="1"/>
          </p:cNvSpPr>
          <p:nvPr>
            <p:ph type="sldNum" sz="quarter" idx="5"/>
          </p:nvPr>
        </p:nvSpPr>
        <p:spPr/>
        <p:txBody>
          <a:bodyPr/>
          <a:lstStyle/>
          <a:p>
            <a:fld id="{24D9F87A-C268-4F6D-A4F6-4B13EA4E5055}" type="slidenum">
              <a:rPr lang="en-US" smtClean="0"/>
              <a:t>11</a:t>
            </a:fld>
            <a:endParaRPr lang="en-US"/>
          </a:p>
        </p:txBody>
      </p:sp>
    </p:spTree>
    <p:extLst>
      <p:ext uri="{BB962C8B-B14F-4D97-AF65-F5344CB8AC3E}">
        <p14:creationId xmlns:p14="http://schemas.microsoft.com/office/powerpoint/2010/main" val="372718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Watch consistency of font sizes across the different slides- Maintain the same look and feel by title sizes, bullet headers, and bullet the same across slides (different font sizes for each is fine)</a:t>
            </a:r>
          </a:p>
          <a:p>
            <a:endParaRPr lang="en-US"/>
          </a:p>
          <a:p>
            <a:r>
              <a:rPr lang="en-US"/>
              <a:t>Make sure same font is used throughout</a:t>
            </a:r>
          </a:p>
          <a:p>
            <a:endParaRPr lang="en-US"/>
          </a:p>
          <a:p>
            <a:r>
              <a:rPr lang="en-US"/>
              <a:t>Make sure paragraph spacing, line spacing, bullet spacing, </a:t>
            </a:r>
            <a:r>
              <a:rPr lang="en-US" err="1"/>
              <a:t>etc</a:t>
            </a:r>
            <a:r>
              <a:rPr lang="en-US"/>
              <a:t> is the same across all slides</a:t>
            </a:r>
          </a:p>
          <a:p>
            <a:endParaRPr lang="en-US"/>
          </a:p>
          <a:p>
            <a:r>
              <a:rPr lang="en-US"/>
              <a:t>We should update the graphic to include the same bullets that the slide does – maybe mention the relevant standard(s) for each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a:p>
        </p:txBody>
      </p:sp>
    </p:spTree>
    <p:extLst>
      <p:ext uri="{BB962C8B-B14F-4D97-AF65-F5344CB8AC3E}">
        <p14:creationId xmlns:p14="http://schemas.microsoft.com/office/powerpoint/2010/main" val="189457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a:p>
        </p:txBody>
      </p:sp>
    </p:spTree>
    <p:extLst>
      <p:ext uri="{BB962C8B-B14F-4D97-AF65-F5344CB8AC3E}">
        <p14:creationId xmlns:p14="http://schemas.microsoft.com/office/powerpoint/2010/main" val="2020172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font size consistent with other slides</a:t>
            </a:r>
          </a:p>
          <a:p>
            <a:r>
              <a:rPr lang="en-US"/>
              <a:t>Expand image to make it readable</a:t>
            </a:r>
          </a:p>
          <a:p>
            <a:r>
              <a:rPr lang="en-US"/>
              <a:t>What’s up with the foreign language?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a:p>
        </p:txBody>
      </p:sp>
    </p:spTree>
    <p:extLst>
      <p:ext uri="{BB962C8B-B14F-4D97-AF65-F5344CB8AC3E}">
        <p14:creationId xmlns:p14="http://schemas.microsoft.com/office/powerpoint/2010/main" val="9666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Maintain consistent font &amp; font size with other slides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a:p>
        </p:txBody>
      </p:sp>
    </p:spTree>
    <p:extLst>
      <p:ext uri="{BB962C8B-B14F-4D97-AF65-F5344CB8AC3E}">
        <p14:creationId xmlns:p14="http://schemas.microsoft.com/office/powerpoint/2010/main" val="300526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like this slide. It should come together nicely with some quality Liz time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a:p>
        </p:txBody>
      </p:sp>
    </p:spTree>
    <p:extLst>
      <p:ext uri="{BB962C8B-B14F-4D97-AF65-F5344CB8AC3E}">
        <p14:creationId xmlns:p14="http://schemas.microsoft.com/office/powerpoint/2010/main" val="2398842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7D5947-CEBE-49FD-BB3E-9B156AED0B66}" type="slidenum">
              <a:rPr lang="en-US" smtClean="0"/>
              <a:t>20</a:t>
            </a:fld>
            <a:endParaRPr lang="en-US"/>
          </a:p>
        </p:txBody>
      </p:sp>
    </p:spTree>
    <p:extLst>
      <p:ext uri="{BB962C8B-B14F-4D97-AF65-F5344CB8AC3E}">
        <p14:creationId xmlns:p14="http://schemas.microsoft.com/office/powerpoint/2010/main" val="4071427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Watch font size and bullet spacing</a:t>
            </a:r>
          </a:p>
          <a:p>
            <a:endParaRPr lang="en-US"/>
          </a:p>
          <a:p>
            <a:r>
              <a:rPr lang="en-US"/>
              <a:t>Bullets are very close to graphic and graphic is cut off on the left side. Can we recreate the graphic to be more readable – reduce complexity – use animation if needed.</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a:p>
        </p:txBody>
      </p:sp>
    </p:spTree>
    <p:extLst>
      <p:ext uri="{BB962C8B-B14F-4D97-AF65-F5344CB8AC3E}">
        <p14:creationId xmlns:p14="http://schemas.microsoft.com/office/powerpoint/2010/main" val="262176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Formatting is clunky. Have Liz work her magic – font size under circles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23</a:t>
            </a:fld>
            <a:endParaRPr lang="en-US"/>
          </a:p>
        </p:txBody>
      </p:sp>
    </p:spTree>
    <p:extLst>
      <p:ext uri="{BB962C8B-B14F-4D97-AF65-F5344CB8AC3E}">
        <p14:creationId xmlns:p14="http://schemas.microsoft.com/office/powerpoint/2010/main" val="8285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a:t>Learning Objective 1:</a:t>
            </a:r>
            <a:r>
              <a:rPr lang="en-US" sz="1600"/>
              <a:t> </a:t>
            </a:r>
            <a:br>
              <a:rPr lang="en-US" sz="1600"/>
            </a:br>
            <a:r>
              <a:rPr lang="en-US" sz="1600"/>
              <a:t>The learner will be able to describe the elements of an integrated data strategy for any new or existing program of instruction. </a:t>
            </a:r>
          </a:p>
          <a:p>
            <a:r>
              <a:rPr lang="en-US" sz="1600" b="1"/>
              <a:t>Learning Objective 2:</a:t>
            </a:r>
            <a:r>
              <a:rPr lang="en-US" sz="1600"/>
              <a:t> </a:t>
            </a:r>
            <a:br>
              <a:rPr lang="en-US" sz="1600"/>
            </a:br>
            <a:r>
              <a:rPr lang="en-US" sz="1600"/>
              <a:t>Given a learning domain, the learner will be able to describe the use of a Competency Framework to relate the behaviors required for specific jobs, describes its relationship to other competencies, and aligns sources of evidence that can demonstrate proficiency for that competency. </a:t>
            </a:r>
          </a:p>
          <a:p>
            <a:r>
              <a:rPr lang="en-US" sz="1600" b="1"/>
              <a:t>Learning Objective 3:</a:t>
            </a:r>
            <a:r>
              <a:rPr lang="en-US" sz="1600"/>
              <a:t> </a:t>
            </a:r>
            <a:br>
              <a:rPr lang="en-US" sz="1600"/>
            </a:br>
            <a:r>
              <a:rPr lang="en-US" sz="1600"/>
              <a:t>Learners will be able to describe learning experiences, content, activities and their associated resources and educational alignment and define metadata and </a:t>
            </a:r>
            <a:r>
              <a:rPr lang="en-US" sz="1600" err="1"/>
              <a:t>paradata</a:t>
            </a:r>
            <a:r>
              <a:rPr lang="en-US" sz="1600"/>
              <a:t>.</a:t>
            </a:r>
          </a:p>
          <a:p>
            <a:r>
              <a:rPr lang="en-US" sz="1600" b="1"/>
              <a:t>Learning Objective 4:</a:t>
            </a:r>
            <a:r>
              <a:rPr lang="en-US" sz="1600"/>
              <a:t> </a:t>
            </a:r>
            <a:br>
              <a:rPr lang="en-US" sz="1600"/>
            </a:br>
            <a:r>
              <a:rPr lang="en-US" sz="1600"/>
              <a:t>Given a series of example learning events, learners will be able to decompose each event into the components of well-formed xAPI statements.</a:t>
            </a:r>
          </a:p>
          <a:p>
            <a:r>
              <a:rPr lang="en-US" sz="1600" b="1"/>
              <a:t>Learning Objective 5:</a:t>
            </a:r>
            <a:r>
              <a:rPr lang="en-US" sz="1600"/>
              <a:t> </a:t>
            </a:r>
            <a:br>
              <a:rPr lang="en-US" sz="1600"/>
            </a:br>
            <a:r>
              <a:rPr lang="en-US" sz="1600"/>
              <a:t>The learner will be able to explain the relationship between learning data elements, the components of the future learning ecosystem, and learning events.</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2901895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text to let the view know what they’re looking at. How should this slide be interpreted and what’s the key takeaway?</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24</a:t>
            </a:fld>
            <a:endParaRPr lang="en-US"/>
          </a:p>
        </p:txBody>
      </p:sp>
    </p:spTree>
    <p:extLst>
      <p:ext uri="{BB962C8B-B14F-4D97-AF65-F5344CB8AC3E}">
        <p14:creationId xmlns:p14="http://schemas.microsoft.com/office/powerpoint/2010/main" val="113153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Font size &amp; consistency with other slides</a:t>
            </a:r>
          </a:p>
          <a:p>
            <a:endParaRPr lang="en-US"/>
          </a:p>
          <a:p>
            <a:r>
              <a:rPr lang="en-US"/>
              <a:t>Make graphic larger if possible.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25</a:t>
            </a:fld>
            <a:endParaRPr lang="en-US"/>
          </a:p>
        </p:txBody>
      </p:sp>
    </p:spTree>
    <p:extLst>
      <p:ext uri="{BB962C8B-B14F-4D97-AF65-F5344CB8AC3E}">
        <p14:creationId xmlns:p14="http://schemas.microsoft.com/office/powerpoint/2010/main" val="710482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26</a:t>
            </a:fld>
            <a:endParaRPr lang="en-US"/>
          </a:p>
        </p:txBody>
      </p:sp>
    </p:spTree>
    <p:extLst>
      <p:ext uri="{BB962C8B-B14F-4D97-AF65-F5344CB8AC3E}">
        <p14:creationId xmlns:p14="http://schemas.microsoft.com/office/powerpoint/2010/main" val="3636102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27</a:t>
            </a:fld>
            <a:endParaRPr lang="en-US"/>
          </a:p>
        </p:txBody>
      </p:sp>
    </p:spTree>
    <p:extLst>
      <p:ext uri="{BB962C8B-B14F-4D97-AF65-F5344CB8AC3E}">
        <p14:creationId xmlns:p14="http://schemas.microsoft.com/office/powerpoint/2010/main" val="3549896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to exercise 2</a:t>
            </a:r>
          </a:p>
        </p:txBody>
      </p:sp>
      <p:sp>
        <p:nvSpPr>
          <p:cNvPr id="4" name="Slide Number Placeholder 3"/>
          <p:cNvSpPr>
            <a:spLocks noGrp="1"/>
          </p:cNvSpPr>
          <p:nvPr>
            <p:ph type="sldNum" sz="quarter" idx="5"/>
          </p:nvPr>
        </p:nvSpPr>
        <p:spPr/>
        <p:txBody>
          <a:bodyPr/>
          <a:lstStyle/>
          <a:p>
            <a:fld id="{85D9B890-3B6E-417C-BD92-47816D5AB620}" type="slidenum">
              <a:rPr lang="en-US" smtClean="0"/>
              <a:pPr/>
              <a:t>28</a:t>
            </a:fld>
            <a:endParaRPr lang="en-US"/>
          </a:p>
        </p:txBody>
      </p:sp>
    </p:spTree>
    <p:extLst>
      <p:ext uri="{BB962C8B-B14F-4D97-AF65-F5344CB8AC3E}">
        <p14:creationId xmlns:p14="http://schemas.microsoft.com/office/powerpoint/2010/main" val="2079896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Tutorial outline now says Learning Activity Performance Tracking – change title of slide to match</a:t>
            </a:r>
          </a:p>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29</a:t>
            </a:fld>
            <a:endParaRPr lang="en-US"/>
          </a:p>
        </p:txBody>
      </p:sp>
    </p:spTree>
    <p:extLst>
      <p:ext uri="{BB962C8B-B14F-4D97-AF65-F5344CB8AC3E}">
        <p14:creationId xmlns:p14="http://schemas.microsoft.com/office/powerpoint/2010/main" val="1281998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think you mean IEEE 1484.12 for Learner Object Metadata. I believe 1484.11 is for SCORM’s Content Object Communication</a:t>
            </a:r>
          </a:p>
          <a:p>
            <a:endParaRPr lang="en-US"/>
          </a:p>
          <a:p>
            <a:r>
              <a:rPr lang="en-US"/>
              <a:t>Watch font, font size, spacing of bullets. Find a cleaner way to do the comparison list/graphics</a:t>
            </a:r>
          </a:p>
        </p:txBody>
      </p:sp>
      <p:sp>
        <p:nvSpPr>
          <p:cNvPr id="4" name="Slide Number Placeholder 3"/>
          <p:cNvSpPr>
            <a:spLocks noGrp="1"/>
          </p:cNvSpPr>
          <p:nvPr>
            <p:ph type="sldNum" sz="quarter" idx="5"/>
          </p:nvPr>
        </p:nvSpPr>
        <p:spPr/>
        <p:txBody>
          <a:bodyPr/>
          <a:lstStyle/>
          <a:p>
            <a:fld id="{85D9B890-3B6E-417C-BD92-47816D5AB620}" type="slidenum">
              <a:rPr lang="en-US" smtClean="0"/>
              <a:pPr/>
              <a:t>30</a:t>
            </a:fld>
            <a:endParaRPr lang="en-US"/>
          </a:p>
        </p:txBody>
      </p:sp>
    </p:spTree>
    <p:extLst>
      <p:ext uri="{BB962C8B-B14F-4D97-AF65-F5344CB8AC3E}">
        <p14:creationId xmlns:p14="http://schemas.microsoft.com/office/powerpoint/2010/main" val="395924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Center graphics/text on slide. Currently is sits towards the bottom.</a:t>
            </a:r>
          </a:p>
        </p:txBody>
      </p:sp>
      <p:sp>
        <p:nvSpPr>
          <p:cNvPr id="4" name="Slide Number Placeholder 3"/>
          <p:cNvSpPr>
            <a:spLocks noGrp="1"/>
          </p:cNvSpPr>
          <p:nvPr>
            <p:ph type="sldNum" sz="quarter" idx="5"/>
          </p:nvPr>
        </p:nvSpPr>
        <p:spPr/>
        <p:txBody>
          <a:bodyPr/>
          <a:lstStyle/>
          <a:p>
            <a:fld id="{85D9B890-3B6E-417C-BD92-47816D5AB620}" type="slidenum">
              <a:rPr lang="en-US" smtClean="0"/>
              <a:pPr/>
              <a:t>31</a:t>
            </a:fld>
            <a:endParaRPr lang="en-US"/>
          </a:p>
        </p:txBody>
      </p:sp>
    </p:spTree>
    <p:extLst>
      <p:ext uri="{BB962C8B-B14F-4D97-AF65-F5344CB8AC3E}">
        <p14:creationId xmlns:p14="http://schemas.microsoft.com/office/powerpoint/2010/main" val="33476227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Center graphics/text on slide. Currently is sits towards the bottom.</a:t>
            </a:r>
          </a:p>
        </p:txBody>
      </p:sp>
      <p:sp>
        <p:nvSpPr>
          <p:cNvPr id="4" name="Slide Number Placeholder 3"/>
          <p:cNvSpPr>
            <a:spLocks noGrp="1"/>
          </p:cNvSpPr>
          <p:nvPr>
            <p:ph type="sldNum" sz="quarter" idx="5"/>
          </p:nvPr>
        </p:nvSpPr>
        <p:spPr/>
        <p:txBody>
          <a:bodyPr/>
          <a:lstStyle/>
          <a:p>
            <a:fld id="{85D9B890-3B6E-417C-BD92-47816D5AB620}" type="slidenum">
              <a:rPr lang="en-US" smtClean="0"/>
              <a:pPr/>
              <a:t>32</a:t>
            </a:fld>
            <a:endParaRPr lang="en-US"/>
          </a:p>
        </p:txBody>
      </p:sp>
    </p:spTree>
    <p:extLst>
      <p:ext uri="{BB962C8B-B14F-4D97-AF65-F5344CB8AC3E}">
        <p14:creationId xmlns:p14="http://schemas.microsoft.com/office/powerpoint/2010/main" val="2265275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Font, font size, spacing consistency with other slides</a:t>
            </a:r>
          </a:p>
          <a:p>
            <a:endParaRPr lang="en-US"/>
          </a:p>
          <a:p>
            <a:r>
              <a:rPr lang="en-US"/>
              <a:t>Increase size of graphic to improve readability</a:t>
            </a:r>
          </a:p>
        </p:txBody>
      </p:sp>
      <p:sp>
        <p:nvSpPr>
          <p:cNvPr id="4" name="Slide Number Placeholder 3"/>
          <p:cNvSpPr>
            <a:spLocks noGrp="1"/>
          </p:cNvSpPr>
          <p:nvPr>
            <p:ph type="sldNum" sz="quarter" idx="5"/>
          </p:nvPr>
        </p:nvSpPr>
        <p:spPr/>
        <p:txBody>
          <a:bodyPr/>
          <a:lstStyle/>
          <a:p>
            <a:fld id="{85D9B890-3B6E-417C-BD92-47816D5AB620}" type="slidenum">
              <a:rPr lang="en-US" smtClean="0"/>
              <a:pPr/>
              <a:t>33</a:t>
            </a:fld>
            <a:endParaRPr lang="en-US"/>
          </a:p>
        </p:txBody>
      </p:sp>
    </p:spTree>
    <p:extLst>
      <p:ext uri="{BB962C8B-B14F-4D97-AF65-F5344CB8AC3E}">
        <p14:creationId xmlns:p14="http://schemas.microsoft.com/office/powerpoint/2010/main" val="431194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FF0000"/>
                </a:solidFill>
              </a:rPr>
              <a:t>Please focus on consistency of font, paragraph spacing, and slide formatting in general – bullets in the left </a:t>
            </a:r>
            <a:r>
              <a:rPr lang="en-US" err="1">
                <a:solidFill>
                  <a:srgbClr val="FF0000"/>
                </a:solidFill>
              </a:rPr>
              <a:t>colum</a:t>
            </a:r>
            <a:r>
              <a:rPr lang="en-US">
                <a:solidFill>
                  <a:srgbClr val="FF0000"/>
                </a:solidFill>
              </a:rPr>
              <a:t> look single spaced while the bullets in the right column look like a multiple spacing. Future Learning Ecosystem is larger than Lifelong learning. Bullets are larger than higher level topics. Clean up the cosmetic issues – no substantive changes</a:t>
            </a:r>
          </a:p>
        </p:txBody>
      </p:sp>
      <p:sp>
        <p:nvSpPr>
          <p:cNvPr id="4" name="Slide Number Placeholder 3"/>
          <p:cNvSpPr>
            <a:spLocks noGrp="1"/>
          </p:cNvSpPr>
          <p:nvPr>
            <p:ph type="sldNum" sz="quarter" idx="5"/>
          </p:nvPr>
        </p:nvSpPr>
        <p:spPr/>
        <p:txBody>
          <a:bodyPr/>
          <a:lstStyle/>
          <a:p>
            <a:fld id="{D47D5947-CEBE-49FD-BB3E-9B156AED0B66}" type="slidenum">
              <a:rPr lang="en-US" smtClean="0"/>
              <a:t>3</a:t>
            </a:fld>
            <a:endParaRPr lang="en-US"/>
          </a:p>
        </p:txBody>
      </p:sp>
    </p:spTree>
    <p:extLst>
      <p:ext uri="{BB962C8B-B14F-4D97-AF65-F5344CB8AC3E}">
        <p14:creationId xmlns:p14="http://schemas.microsoft.com/office/powerpoint/2010/main" val="2400489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Font, font size, spacing, bullet types consistent with other slides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34</a:t>
            </a:fld>
            <a:endParaRPr lang="en-US"/>
          </a:p>
        </p:txBody>
      </p:sp>
    </p:spTree>
    <p:extLst>
      <p:ext uri="{BB962C8B-B14F-4D97-AF65-F5344CB8AC3E}">
        <p14:creationId xmlns:p14="http://schemas.microsoft.com/office/powerpoint/2010/main" val="177306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Font, font size, spacing consistency with other slides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36</a:t>
            </a:fld>
            <a:endParaRPr lang="en-US"/>
          </a:p>
        </p:txBody>
      </p:sp>
    </p:spTree>
    <p:extLst>
      <p:ext uri="{BB962C8B-B14F-4D97-AF65-F5344CB8AC3E}">
        <p14:creationId xmlns:p14="http://schemas.microsoft.com/office/powerpoint/2010/main" val="3002244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What’s the take-away with this slide? It looks like these are all attributes. Would a simple “badge =“ on the left help infer that badges are evidence based, free and open, </a:t>
            </a:r>
            <a:r>
              <a:rPr lang="en-US" err="1"/>
              <a:t>etc</a:t>
            </a:r>
            <a:r>
              <a:rPr lang="en-US"/>
              <a:t>?</a:t>
            </a:r>
          </a:p>
          <a:p>
            <a:endParaRPr lang="en-US"/>
          </a:p>
          <a:p>
            <a:r>
              <a:rPr lang="en-US"/>
              <a:t>Consistency with other slides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37</a:t>
            </a:fld>
            <a:endParaRPr lang="en-US"/>
          </a:p>
        </p:txBody>
      </p:sp>
    </p:spTree>
    <p:extLst>
      <p:ext uri="{BB962C8B-B14F-4D97-AF65-F5344CB8AC3E}">
        <p14:creationId xmlns:p14="http://schemas.microsoft.com/office/powerpoint/2010/main" val="2423351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Clean up with Liz.</a:t>
            </a:r>
          </a:p>
        </p:txBody>
      </p:sp>
      <p:sp>
        <p:nvSpPr>
          <p:cNvPr id="4" name="Slide Number Placeholder 3"/>
          <p:cNvSpPr>
            <a:spLocks noGrp="1"/>
          </p:cNvSpPr>
          <p:nvPr>
            <p:ph type="sldNum" sz="quarter" idx="5"/>
          </p:nvPr>
        </p:nvSpPr>
        <p:spPr/>
        <p:txBody>
          <a:bodyPr/>
          <a:lstStyle/>
          <a:p>
            <a:fld id="{85D9B890-3B6E-417C-BD92-47816D5AB620}" type="slidenum">
              <a:rPr lang="en-US" smtClean="0"/>
              <a:pPr/>
              <a:t>38</a:t>
            </a:fld>
            <a:endParaRPr lang="en-US"/>
          </a:p>
        </p:txBody>
      </p:sp>
    </p:spTree>
    <p:extLst>
      <p:ext uri="{BB962C8B-B14F-4D97-AF65-F5344CB8AC3E}">
        <p14:creationId xmlns:p14="http://schemas.microsoft.com/office/powerpoint/2010/main" val="603406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you let them know up front that you want to collect the results from each exercise and that you’ll use this data to both improve the data models we’re building, but also to improve the tutorial for future years.</a:t>
            </a:r>
          </a:p>
        </p:txBody>
      </p:sp>
      <p:sp>
        <p:nvSpPr>
          <p:cNvPr id="4" name="Slide Number Placeholder 3"/>
          <p:cNvSpPr>
            <a:spLocks noGrp="1"/>
          </p:cNvSpPr>
          <p:nvPr>
            <p:ph type="sldNum" sz="quarter" idx="5"/>
          </p:nvPr>
        </p:nvSpPr>
        <p:spPr/>
        <p:txBody>
          <a:bodyPr/>
          <a:lstStyle/>
          <a:p>
            <a:fld id="{85D9B890-3B6E-417C-BD92-47816D5AB620}" type="slidenum">
              <a:rPr lang="en-US" smtClean="0"/>
              <a:pPr/>
              <a:t>42</a:t>
            </a:fld>
            <a:endParaRPr lang="en-US"/>
          </a:p>
        </p:txBody>
      </p:sp>
    </p:spTree>
    <p:extLst>
      <p:ext uri="{BB962C8B-B14F-4D97-AF65-F5344CB8AC3E}">
        <p14:creationId xmlns:p14="http://schemas.microsoft.com/office/powerpoint/2010/main" val="484606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should be built out to better illustrate the lifelong learning journey. I like the footprints but think we need something to set the context for what the viewer is seeing. </a:t>
            </a:r>
          </a:p>
          <a:p>
            <a:endParaRPr lang="en-US"/>
          </a:p>
          <a:p>
            <a:r>
              <a:rPr lang="en-US"/>
              <a:t>Add text to describe the intent for this slide. What is the key take away?</a:t>
            </a:r>
          </a:p>
          <a:p>
            <a:endParaRPr lang="en-US"/>
          </a:p>
          <a:p>
            <a:r>
              <a:rPr lang="en-US"/>
              <a:t>Context is especially important for the I/ITSEC reviewers. Let’s make sure the slides stand on their own for telling the story we want to tell.</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a:p>
        </p:txBody>
      </p:sp>
    </p:spTree>
    <p:extLst>
      <p:ext uri="{BB962C8B-B14F-4D97-AF65-F5344CB8AC3E}">
        <p14:creationId xmlns:p14="http://schemas.microsoft.com/office/powerpoint/2010/main" val="1846687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a:p>
        </p:txBody>
      </p:sp>
    </p:spTree>
    <p:extLst>
      <p:ext uri="{BB962C8B-B14F-4D97-AF65-F5344CB8AC3E}">
        <p14:creationId xmlns:p14="http://schemas.microsoft.com/office/powerpoint/2010/main" val="252090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a:p>
        </p:txBody>
      </p:sp>
    </p:spTree>
    <p:extLst>
      <p:ext uri="{BB962C8B-B14F-4D97-AF65-F5344CB8AC3E}">
        <p14:creationId xmlns:p14="http://schemas.microsoft.com/office/powerpoint/2010/main" val="380003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2703062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a:solidFill>
                  <a:schemeClr val="tx1"/>
                </a:solidFill>
                <a:effectLst/>
                <a:latin typeface="+mn-lt"/>
                <a:ea typeface="+mn-ea"/>
                <a:cs typeface="+mn-cs"/>
              </a:rPr>
              <a:t>Control Loop 1:</a:t>
            </a:r>
            <a:r>
              <a:rPr lang="en-US" sz="1200" kern="1200">
                <a:solidFill>
                  <a:schemeClr val="tx1"/>
                </a:solidFill>
                <a:effectLst/>
                <a:latin typeface="+mn-lt"/>
                <a:ea typeface="+mn-ea"/>
                <a:cs typeface="+mn-cs"/>
              </a:rPr>
              <a:t> Optimize learner performance within a single course, lesson, or learning activity. This control loop includes data retrieved from student information systems, learning management systems, learner record stores, intelligent tutoring systems, games/simulations, and other sources derived through the execution of this effort.</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Control Loop 2:</a:t>
            </a:r>
            <a:r>
              <a:rPr lang="en-US" sz="1200" kern="1200">
                <a:solidFill>
                  <a:schemeClr val="tx1"/>
                </a:solidFill>
                <a:effectLst/>
                <a:latin typeface="+mn-lt"/>
                <a:ea typeface="+mn-ea"/>
                <a:cs typeface="+mn-cs"/>
              </a:rPr>
              <a:t> Optimize courses, lessons, or learning activities in pursuit of a credential (e.g., degree, certification, other). This control loop includes the information included in the first control loop, but additional information may also be collected including operational systems (e.g., job training, performance support), schoolhouse transcripts, and other registries/data sources identified throughout the execution of this effort.</a:t>
            </a:r>
          </a:p>
          <a:p>
            <a:pPr lvl="0"/>
            <a:endParaRPr lang="en-US" sz="1200" b="1"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Control Loop 3:</a:t>
            </a:r>
            <a:r>
              <a:rPr lang="en-US" sz="1200" kern="1200">
                <a:solidFill>
                  <a:schemeClr val="tx1"/>
                </a:solidFill>
                <a:effectLst/>
                <a:latin typeface="+mn-lt"/>
                <a:ea typeface="+mn-ea"/>
                <a:cs typeface="+mn-cs"/>
              </a:rPr>
              <a:t> Optimize credentials in support of, or pursuit of a job. This control loop includes information related to job performance and the specific credentialing requirements associated with each job. Additional considerations will include the availability of data generated from an operational system (e.g., performance reviews, personnel system, mission outcomes) and its alignment to job performance indicators and the myriad of competencies required to successfully perform a job.</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Control Loop 4:</a:t>
            </a:r>
            <a:r>
              <a:rPr lang="en-US" sz="1200" kern="1200">
                <a:solidFill>
                  <a:schemeClr val="tx1"/>
                </a:solidFill>
                <a:effectLst/>
                <a:latin typeface="+mn-lt"/>
                <a:ea typeface="+mn-ea"/>
                <a:cs typeface="+mn-cs"/>
              </a:rPr>
              <a:t> Optimize jobs in support of Career Goals (Career Trajectory). This control loop requires data outside the normal scope of training and education systems, derived from workforce planning tools, talent management systems, human resources, and other sources (e.g.,  that might be used to help tailor the skillset of the learner to the strategic and tactical needs of the organization.</a:t>
            </a:r>
          </a:p>
          <a:p>
            <a:pPr lvl="0"/>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Control Loop 5: </a:t>
            </a:r>
            <a:r>
              <a:rPr lang="en-US" sz="1200" kern="1200">
                <a:solidFill>
                  <a:schemeClr val="tx1"/>
                </a:solidFill>
                <a:effectLst/>
                <a:latin typeface="+mn-lt"/>
                <a:ea typeface="+mn-ea"/>
                <a:cs typeface="+mn-cs"/>
              </a:rPr>
              <a:t>Change in career goals or support new career trajectory. This control loop is comprised of data sources that support the alignment of current career trajectories, population models, or other lifelong learning data with new career trajectories. </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ECF21EB-56D0-42E9-8E6D-02E0595127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503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needs a lot of clean up. Work with Liz to get this matured</a:t>
            </a:r>
          </a:p>
        </p:txBody>
      </p:sp>
      <p:sp>
        <p:nvSpPr>
          <p:cNvPr id="4" name="Slide Number Placeholder 3"/>
          <p:cNvSpPr>
            <a:spLocks noGrp="1"/>
          </p:cNvSpPr>
          <p:nvPr>
            <p:ph type="sldNum" sz="quarter" idx="5"/>
          </p:nvPr>
        </p:nvSpPr>
        <p:spPr/>
        <p:txBody>
          <a:bodyPr/>
          <a:lstStyle/>
          <a:p>
            <a:fld id="{D47D5947-CEBE-49FD-BB3E-9B156AED0B66}" type="slidenum">
              <a:rPr lang="en-US" smtClean="0"/>
              <a:t>9</a:t>
            </a:fld>
            <a:endParaRPr lang="en-US"/>
          </a:p>
        </p:txBody>
      </p:sp>
    </p:spTree>
    <p:extLst>
      <p:ext uri="{BB962C8B-B14F-4D97-AF65-F5344CB8AC3E}">
        <p14:creationId xmlns:p14="http://schemas.microsoft.com/office/powerpoint/2010/main" val="23062925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cxnSp>
        <p:nvCxnSpPr>
          <p:cNvPr id="27" name="Straight Connector 26"/>
          <p:cNvCxnSpPr/>
          <p:nvPr/>
        </p:nvCxnSpPr>
        <p:spPr bwMode="auto">
          <a:xfrm>
            <a:off x="0" y="1361278"/>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73710"/>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pic>
        <p:nvPicPr>
          <p:cNvPr id="15" name="Picture 14" descr="A close up of a logo&#10;&#10;Description automatically generated">
            <a:extLst>
              <a:ext uri="{FF2B5EF4-FFF2-40B4-BE49-F238E27FC236}">
                <a16:creationId xmlns:a16="http://schemas.microsoft.com/office/drawing/2014/main" id="{4B379007-3CEF-4999-9575-9265BBDC2C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pic>
        <p:nvPicPr>
          <p:cNvPr id="14" name="Picture 13" descr="A close up of a logo&#10;&#10;Description automatically generated">
            <a:extLst>
              <a:ext uri="{FF2B5EF4-FFF2-40B4-BE49-F238E27FC236}">
                <a16:creationId xmlns:a16="http://schemas.microsoft.com/office/drawing/2014/main" id="{E2031932-0F8C-4D3C-BF27-7C1E904EA4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sp>
        <p:nvSpPr>
          <p:cNvPr id="17" name="Rectangle 16">
            <a:extLst>
              <a:ext uri="{FF2B5EF4-FFF2-40B4-BE49-F238E27FC236}">
                <a16:creationId xmlns:a16="http://schemas.microsoft.com/office/drawing/2014/main" id="{2C4395B9-3438-4D52-AA0E-A1C8284808C1}"/>
              </a:ext>
            </a:extLst>
          </p:cNvPr>
          <p:cNvSpPr/>
          <p:nvPr userDrawn="1"/>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18" name="Rectangle 17">
            <a:extLst>
              <a:ext uri="{FF2B5EF4-FFF2-40B4-BE49-F238E27FC236}">
                <a16:creationId xmlns:a16="http://schemas.microsoft.com/office/drawing/2014/main" id="{F5FD8482-FA2F-4072-A1B0-FD8595D2ACEF}"/>
              </a:ext>
            </a:extLst>
          </p:cNvPr>
          <p:cNvSpPr/>
          <p:nvPr userDrawn="1"/>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19" name="Picture 18" descr="A picture containing drawing&#10;&#10;Description automatically generated">
            <a:extLst>
              <a:ext uri="{FF2B5EF4-FFF2-40B4-BE49-F238E27FC236}">
                <a16:creationId xmlns:a16="http://schemas.microsoft.com/office/drawing/2014/main" id="{63872E8C-E612-4F98-A383-2C302FCFB29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0" name="Picture 19" descr="A close up of a logo&#10;&#10;Description automatically generated">
            <a:extLst>
              <a:ext uri="{FF2B5EF4-FFF2-40B4-BE49-F238E27FC236}">
                <a16:creationId xmlns:a16="http://schemas.microsoft.com/office/drawing/2014/main" id="{D5DD332D-FF4C-4A68-89DC-F15B1BDDFAE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B320082-047F-4CBB-8F7F-227E13315F8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2" name="Rectangle 21">
            <a:extLst>
              <a:ext uri="{FF2B5EF4-FFF2-40B4-BE49-F238E27FC236}">
                <a16:creationId xmlns:a16="http://schemas.microsoft.com/office/drawing/2014/main" id="{0DC56AFC-0C39-420A-ABCF-1332E38BC495}"/>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29" name="Picture 28" descr="A picture containing drawing&#10;&#10;Description automatically generated">
            <a:extLst>
              <a:ext uri="{FF2B5EF4-FFF2-40B4-BE49-F238E27FC236}">
                <a16:creationId xmlns:a16="http://schemas.microsoft.com/office/drawing/2014/main" id="{3F46B94F-5FF5-44CB-A409-F5A30F5494E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30" name="Rectangle 29">
            <a:extLst>
              <a:ext uri="{FF2B5EF4-FFF2-40B4-BE49-F238E27FC236}">
                <a16:creationId xmlns:a16="http://schemas.microsoft.com/office/drawing/2014/main" id="{42A8BD8F-225A-472C-8D96-E5C494DA2AFE}"/>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31" name="Rectangle 30">
            <a:extLst>
              <a:ext uri="{FF2B5EF4-FFF2-40B4-BE49-F238E27FC236}">
                <a16:creationId xmlns:a16="http://schemas.microsoft.com/office/drawing/2014/main" id="{404C0F9B-CB79-4C28-8179-9F52B9498E09}"/>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pic>
        <p:nvPicPr>
          <p:cNvPr id="7" name="Picture 6">
            <a:extLst>
              <a:ext uri="{FF2B5EF4-FFF2-40B4-BE49-F238E27FC236}">
                <a16:creationId xmlns:a16="http://schemas.microsoft.com/office/drawing/2014/main" id="{3464FB08-3377-BC46-A43E-CA75C9B331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1060"/>
            <a:ext cx="12192000" cy="135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Slide Number Placeholder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7219" y="1"/>
            <a:ext cx="7416800" cy="833933"/>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508000" y="1097300"/>
            <a:ext cx="5361517"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defRPr>
            </a:lvl2pPr>
            <a:lvl3pPr>
              <a:buClr>
                <a:schemeClr val="tx1"/>
              </a:buClr>
              <a:defRPr sz="1800">
                <a:solidFill>
                  <a:schemeClr val="tx1"/>
                </a:solidFill>
              </a:defRPr>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072718" y="1097300"/>
            <a:ext cx="5363633" cy="4114800"/>
          </a:xfrm>
        </p:spPr>
        <p:txBody>
          <a:bodyPr/>
          <a:lstStyle>
            <a:lvl1pPr>
              <a:buClr>
                <a:schemeClr val="tx1"/>
              </a:buClr>
              <a:defRPr sz="2400">
                <a:solidFill>
                  <a:schemeClr val="tx1"/>
                </a:solidFill>
                <a:latin typeface="Arial Narrow" pitchFamily="34" charset="0"/>
              </a:defRPr>
            </a:lvl1pPr>
            <a:lvl2pPr>
              <a:buClr>
                <a:schemeClr val="tx1"/>
              </a:buClr>
              <a:defRPr sz="2000">
                <a:solidFill>
                  <a:schemeClr val="tx1"/>
                </a:solidFill>
                <a:latin typeface="Arial Narrow" pitchFamily="34" charset="0"/>
              </a:defRPr>
            </a:lvl2pPr>
            <a:lvl3pPr>
              <a:buClr>
                <a:schemeClr val="tx1"/>
              </a:buClr>
              <a:defRPr sz="1800">
                <a:solidFill>
                  <a:schemeClr val="tx1"/>
                </a:solidFill>
                <a:latin typeface="Arial Narrow" pitchFamily="34" charset="0"/>
              </a:defRPr>
            </a:lvl3pPr>
            <a:lvl4pPr>
              <a:defRPr sz="1600">
                <a:latin typeface="Arial Narrow" pitchFamily="34" charset="0"/>
              </a:defRPr>
            </a:lvl4pPr>
            <a:lvl5pPr>
              <a:defRPr sz="1600">
                <a:latin typeface="Arial Narrow"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Rectangle 3"/>
          <p:cNvSpPr>
            <a:spLocks noGrp="1" noChangeArrowheads="1"/>
          </p:cNvSpPr>
          <p:nvPr>
            <p:ph type="sldNum" sz="quarter" idx="4"/>
          </p:nvPr>
        </p:nvSpPr>
        <p:spPr>
          <a:xfrm>
            <a:off x="8432800" y="6477001"/>
            <a:ext cx="2844800" cy="244475"/>
          </a:xfrm>
          <a:prstGeom prst="rect">
            <a:avLst/>
          </a:prstGeom>
        </p:spPr>
        <p:txBody>
          <a:bodyPr/>
          <a:lstStyle>
            <a:lvl1pPr algn="r">
              <a:defRPr sz="1600"/>
            </a:lvl1pPr>
          </a:lstStyle>
          <a:p>
            <a:pPr>
              <a:defRPr/>
            </a:pPr>
            <a:fld id="{D68E8870-17DE-45C4-A8DD-7644B242293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999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6C65-AE51-4D0B-BEC0-3E09B19FAD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1293C3-59AC-46C4-A35B-142526B82D63}"/>
              </a:ext>
            </a:extLst>
          </p:cNvPr>
          <p:cNvSpPr>
            <a:spLocks noGrp="1"/>
          </p:cNvSpPr>
          <p:nvPr>
            <p:ph type="dt" sz="half" idx="10"/>
          </p:nvPr>
        </p:nvSpPr>
        <p:spPr/>
        <p:txBody>
          <a:bodyPr/>
          <a:lstStyle/>
          <a:p>
            <a:fld id="{E61C92A7-4CEC-4748-ABA6-18CCB5045C90}" type="datetimeFigureOut">
              <a:rPr lang="en-US" smtClean="0"/>
              <a:t>9/26/2020</a:t>
            </a:fld>
            <a:endParaRPr lang="en-US"/>
          </a:p>
        </p:txBody>
      </p:sp>
      <p:sp>
        <p:nvSpPr>
          <p:cNvPr id="4" name="Footer Placeholder 3">
            <a:extLst>
              <a:ext uri="{FF2B5EF4-FFF2-40B4-BE49-F238E27FC236}">
                <a16:creationId xmlns:a16="http://schemas.microsoft.com/office/drawing/2014/main" id="{AF716251-1DE4-4A1E-B11F-C8822550A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6598C5-FA1E-424B-BE42-86767B47BD3C}"/>
              </a:ext>
            </a:extLst>
          </p:cNvPr>
          <p:cNvSpPr>
            <a:spLocks noGrp="1"/>
          </p:cNvSpPr>
          <p:nvPr>
            <p:ph type="sldNum" sz="quarter" idx="12"/>
          </p:nvPr>
        </p:nvSpPr>
        <p:spPr/>
        <p:txBody>
          <a:bodyPr/>
          <a:lstStyle/>
          <a:p>
            <a:fld id="{169BFBC5-28F3-4B61-9176-5E859F75BD22}" type="slidenum">
              <a:rPr lang="en-US" smtClean="0"/>
              <a:t>‹#›</a:t>
            </a:fld>
            <a:endParaRPr lang="en-US"/>
          </a:p>
        </p:txBody>
      </p:sp>
    </p:spTree>
    <p:extLst>
      <p:ext uri="{BB962C8B-B14F-4D97-AF65-F5344CB8AC3E}">
        <p14:creationId xmlns:p14="http://schemas.microsoft.com/office/powerpoint/2010/main" val="333394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701A78B9-C73E-4070-A4C5-C34413AE282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8380" y="6424460"/>
            <a:ext cx="432502" cy="432502"/>
          </a:xfrm>
          <a:prstGeom prst="rect">
            <a:avLst/>
          </a:prstGeom>
        </p:spPr>
      </p:pic>
      <p:pic>
        <p:nvPicPr>
          <p:cNvPr id="13" name="Picture 12">
            <a:extLst>
              <a:ext uri="{FF2B5EF4-FFF2-40B4-BE49-F238E27FC236}">
                <a16:creationId xmlns:a16="http://schemas.microsoft.com/office/drawing/2014/main" id="{636A3509-C5D1-4A4A-8F5E-05802DD6D748}"/>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 t="19641" r="-12" b="27970"/>
          <a:stretch/>
        </p:blipFill>
        <p:spPr>
          <a:xfrm>
            <a:off x="0" y="-3538"/>
            <a:ext cx="12192000" cy="709148"/>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05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477001"/>
            <a:ext cx="821634" cy="340935"/>
          </a:xfrm>
          <a:prstGeom prst="rect">
            <a:avLst/>
          </a:prstGeom>
        </p:spPr>
        <p:txBody>
          <a:bodyPr/>
          <a:lstStyle>
            <a:lvl1pPr algn="r">
              <a:defRPr sz="2133"/>
            </a:lvl1pPr>
          </a:lstStyle>
          <a:p>
            <a:pPr>
              <a:defRPr/>
            </a:pPr>
            <a:fld id="{D68E8870-17DE-45C4-A8DD-7644B2422933}" type="slidenum">
              <a:rPr lang="en-US" smtClean="0"/>
              <a:pPr>
                <a:defRPr/>
              </a:pPr>
              <a:t>‹#›</a:t>
            </a:fld>
            <a:endParaRPr lang="en-US" dirty="0"/>
          </a:p>
        </p:txBody>
      </p:sp>
      <p:pic>
        <p:nvPicPr>
          <p:cNvPr id="14" name="Picture 13" descr="A close up of a logo&#10;&#10;Description automatically generated">
            <a:extLst>
              <a:ext uri="{FF2B5EF4-FFF2-40B4-BE49-F238E27FC236}">
                <a16:creationId xmlns:a16="http://schemas.microsoft.com/office/drawing/2014/main" id="{483D57CF-73A1-401A-8FC9-0F32488DB07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673765" y="6346473"/>
            <a:ext cx="513560" cy="509452"/>
          </a:xfrm>
          <a:prstGeom prst="rect">
            <a:avLst/>
          </a:prstGeom>
        </p:spPr>
      </p:pic>
      <p:sp>
        <p:nvSpPr>
          <p:cNvPr id="16" name="Rectangle 15">
            <a:extLst>
              <a:ext uri="{FF2B5EF4-FFF2-40B4-BE49-F238E27FC236}">
                <a16:creationId xmlns:a16="http://schemas.microsoft.com/office/drawing/2014/main" id="{6BD06251-1BC3-40F2-A89B-52AB13928670}"/>
              </a:ext>
            </a:extLst>
          </p:cNvPr>
          <p:cNvSpPr/>
          <p:nvPr/>
        </p:nvSpPr>
        <p:spPr>
          <a:xfrm>
            <a:off x="343544" y="6517601"/>
            <a:ext cx="721672" cy="246221"/>
          </a:xfrm>
          <a:prstGeom prst="rect">
            <a:avLst/>
          </a:prstGeom>
        </p:spPr>
        <p:txBody>
          <a:bodyPr wrap="none">
            <a:spAutoFit/>
          </a:bodyPr>
          <a:lstStyle/>
          <a:p>
            <a:r>
              <a:rPr lang="en-US" sz="1000" b="1" dirty="0">
                <a:latin typeface="Arial"/>
                <a:cs typeface="Arial"/>
              </a:rPr>
              <a:t>@IITSEC</a:t>
            </a:r>
          </a:p>
        </p:txBody>
      </p:sp>
      <p:sp>
        <p:nvSpPr>
          <p:cNvPr id="20" name="Rectangle 19">
            <a:extLst>
              <a:ext uri="{FF2B5EF4-FFF2-40B4-BE49-F238E27FC236}">
                <a16:creationId xmlns:a16="http://schemas.microsoft.com/office/drawing/2014/main" id="{45484E58-ABBB-4B30-B8E2-352FA0A21571}"/>
              </a:ext>
            </a:extLst>
          </p:cNvPr>
          <p:cNvSpPr/>
          <p:nvPr/>
        </p:nvSpPr>
        <p:spPr>
          <a:xfrm>
            <a:off x="1414053" y="6517601"/>
            <a:ext cx="910827" cy="246221"/>
          </a:xfrm>
          <a:prstGeom prst="rect">
            <a:avLst/>
          </a:prstGeom>
        </p:spPr>
        <p:txBody>
          <a:bodyPr wrap="none">
            <a:spAutoFit/>
          </a:bodyPr>
          <a:lstStyle/>
          <a:p>
            <a:r>
              <a:rPr lang="en-US" sz="1000" b="1" dirty="0" err="1">
                <a:latin typeface="Arial"/>
                <a:cs typeface="Arial"/>
              </a:rPr>
              <a:t>NTSAToday</a:t>
            </a:r>
            <a:endParaRPr lang="en-US" sz="1000" b="1" dirty="0">
              <a:latin typeface="Arial"/>
              <a:cs typeface="Arial"/>
            </a:endParaRPr>
          </a:p>
        </p:txBody>
      </p:sp>
      <p:pic>
        <p:nvPicPr>
          <p:cNvPr id="22" name="Picture 21" descr="A picture containing drawing&#10;&#10;Description automatically generated">
            <a:extLst>
              <a:ext uri="{FF2B5EF4-FFF2-40B4-BE49-F238E27FC236}">
                <a16:creationId xmlns:a16="http://schemas.microsoft.com/office/drawing/2014/main" id="{76540D9C-E06C-4EC3-AA81-260B85128D21}"/>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158588" y="6424460"/>
            <a:ext cx="432502" cy="432502"/>
          </a:xfrm>
          <a:prstGeom prst="rect">
            <a:avLst/>
          </a:prstGeom>
        </p:spPr>
      </p:pic>
      <p:pic>
        <p:nvPicPr>
          <p:cNvPr id="24" name="Picture 23" descr="A close up of a logo&#10;&#10;Description automatically generated">
            <a:extLst>
              <a:ext uri="{FF2B5EF4-FFF2-40B4-BE49-F238E27FC236}">
                <a16:creationId xmlns:a16="http://schemas.microsoft.com/office/drawing/2014/main" id="{76FF2DD8-7670-46A4-B366-4234A3CF8AA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6424460"/>
            <a:ext cx="432502" cy="432502"/>
          </a:xfrm>
          <a:prstGeom prst="rect">
            <a:avLst/>
          </a:prstGeom>
        </p:spPr>
      </p:pic>
      <p:pic>
        <p:nvPicPr>
          <p:cNvPr id="26" name="Picture 25" descr="A picture containing drawing&#10;&#10;Description automatically generated">
            <a:extLst>
              <a:ext uri="{FF2B5EF4-FFF2-40B4-BE49-F238E27FC236}">
                <a16:creationId xmlns:a16="http://schemas.microsoft.com/office/drawing/2014/main" id="{0E09BAE8-4659-4799-A4FF-9D4E3328989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52485" y="6424460"/>
            <a:ext cx="432502" cy="432502"/>
          </a:xfrm>
          <a:prstGeom prst="rect">
            <a:avLst/>
          </a:prstGeom>
        </p:spPr>
      </p:pic>
      <p:sp>
        <p:nvSpPr>
          <p:cNvPr id="29" name="Rectangle 28">
            <a:extLst>
              <a:ext uri="{FF2B5EF4-FFF2-40B4-BE49-F238E27FC236}">
                <a16:creationId xmlns:a16="http://schemas.microsoft.com/office/drawing/2014/main" id="{8009ACD0-4D88-4359-86E9-CF28737EB020}"/>
              </a:ext>
            </a:extLst>
          </p:cNvPr>
          <p:cNvSpPr/>
          <p:nvPr userDrawn="1"/>
        </p:nvSpPr>
        <p:spPr>
          <a:xfrm>
            <a:off x="2559409" y="6517601"/>
            <a:ext cx="596638" cy="246221"/>
          </a:xfrm>
          <a:prstGeom prst="rect">
            <a:avLst/>
          </a:prstGeom>
        </p:spPr>
        <p:txBody>
          <a:bodyPr wrap="none">
            <a:spAutoFit/>
          </a:bodyPr>
          <a:lstStyle/>
          <a:p>
            <a:r>
              <a:rPr lang="en-US" sz="1000" b="1" dirty="0">
                <a:latin typeface="Arial"/>
                <a:cs typeface="Arial"/>
              </a:rPr>
              <a:t>IITSEC</a:t>
            </a:r>
          </a:p>
        </p:txBody>
      </p:sp>
      <p:pic>
        <p:nvPicPr>
          <p:cNvPr id="31" name="Picture 30" descr="A picture containing drawing&#10;&#10;Description automatically generated">
            <a:extLst>
              <a:ext uri="{FF2B5EF4-FFF2-40B4-BE49-F238E27FC236}">
                <a16:creationId xmlns:a16="http://schemas.microsoft.com/office/drawing/2014/main" id="{392EA6D8-594E-41B9-AC38-716F530F796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174347" y="6424460"/>
            <a:ext cx="429768" cy="429768"/>
          </a:xfrm>
          <a:prstGeom prst="rect">
            <a:avLst/>
          </a:prstGeom>
        </p:spPr>
      </p:pic>
      <p:sp>
        <p:nvSpPr>
          <p:cNvPr id="34" name="Rectangle 33">
            <a:extLst>
              <a:ext uri="{FF2B5EF4-FFF2-40B4-BE49-F238E27FC236}">
                <a16:creationId xmlns:a16="http://schemas.microsoft.com/office/drawing/2014/main" id="{4FDF2EBC-E8B9-4815-AAB1-50BBC616AFD1}"/>
              </a:ext>
            </a:extLst>
          </p:cNvPr>
          <p:cNvSpPr/>
          <p:nvPr userDrawn="1"/>
        </p:nvSpPr>
        <p:spPr>
          <a:xfrm>
            <a:off x="3543451" y="6523577"/>
            <a:ext cx="596638" cy="246221"/>
          </a:xfrm>
          <a:prstGeom prst="rect">
            <a:avLst/>
          </a:prstGeom>
        </p:spPr>
        <p:txBody>
          <a:bodyPr wrap="none">
            <a:spAutoFit/>
          </a:bodyPr>
          <a:lstStyle/>
          <a:p>
            <a:r>
              <a:rPr lang="en-US" sz="1000" b="1" dirty="0">
                <a:latin typeface="Arial"/>
                <a:cs typeface="Arial"/>
              </a:rPr>
              <a:t>IITSEC</a:t>
            </a:r>
          </a:p>
        </p:txBody>
      </p:sp>
      <p:sp>
        <p:nvSpPr>
          <p:cNvPr id="35" name="Rectangle 34">
            <a:extLst>
              <a:ext uri="{FF2B5EF4-FFF2-40B4-BE49-F238E27FC236}">
                <a16:creationId xmlns:a16="http://schemas.microsoft.com/office/drawing/2014/main" id="{96BD85D3-C06A-47C3-B17D-AA7671CEC5C0}"/>
              </a:ext>
            </a:extLst>
          </p:cNvPr>
          <p:cNvSpPr/>
          <p:nvPr userDrawn="1"/>
        </p:nvSpPr>
        <p:spPr>
          <a:xfrm>
            <a:off x="4519789" y="6523577"/>
            <a:ext cx="596638" cy="246221"/>
          </a:xfrm>
          <a:prstGeom prst="rect">
            <a:avLst/>
          </a:prstGeom>
        </p:spPr>
        <p:txBody>
          <a:bodyPr wrap="none">
            <a:spAutoFit/>
          </a:bodyPr>
          <a:lstStyle/>
          <a:p>
            <a:r>
              <a:rPr lang="en-US" sz="1000" b="1" dirty="0">
                <a:latin typeface="Arial"/>
                <a:cs typeface="Arial"/>
              </a:rPr>
              <a:t>IITSEC</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 id="2147483677" r:id="rId5"/>
    <p:sldLayoutId id="2147483678" r:id="rId6"/>
  </p:sldLayoutIdLst>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86.jpeg"/><Relationship Id="rId4" Type="http://schemas.openxmlformats.org/officeDocument/2006/relationships/image" Target="../media/image85.svg"/></Relationships>
</file>

<file path=ppt/slides/_rels/slide1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slides/_rels/slide1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pixabay.com/en/circular-arrows-direction-colorful-128926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100.png"/><Relationship Id="rId3" Type="http://schemas.openxmlformats.org/officeDocument/2006/relationships/image" Target="../media/image93.png"/><Relationship Id="rId7" Type="http://schemas.openxmlformats.org/officeDocument/2006/relationships/image" Target="../media/image50.png"/><Relationship Id="rId12" Type="http://schemas.openxmlformats.org/officeDocument/2006/relationships/image" Target="../media/image99.svg"/><Relationship Id="rId17" Type="http://schemas.openxmlformats.org/officeDocument/2006/relationships/image" Target="../media/image104.svg"/><Relationship Id="rId2" Type="http://schemas.openxmlformats.org/officeDocument/2006/relationships/notesSlide" Target="../notesSlides/notesSlide13.xml"/><Relationship Id="rId16" Type="http://schemas.openxmlformats.org/officeDocument/2006/relationships/image" Target="../media/image103.svg"/><Relationship Id="rId1" Type="http://schemas.openxmlformats.org/officeDocument/2006/relationships/slideLayout" Target="../slideLayouts/slideLayout6.xml"/><Relationship Id="rId6" Type="http://schemas.openxmlformats.org/officeDocument/2006/relationships/image" Target="../media/image96.svg"/><Relationship Id="rId11" Type="http://schemas.openxmlformats.org/officeDocument/2006/relationships/image" Target="../media/image56.png"/><Relationship Id="rId5" Type="http://schemas.openxmlformats.org/officeDocument/2006/relationships/image" Target="../media/image95.png"/><Relationship Id="rId15" Type="http://schemas.openxmlformats.org/officeDocument/2006/relationships/image" Target="../media/image102.png"/><Relationship Id="rId10" Type="http://schemas.openxmlformats.org/officeDocument/2006/relationships/image" Target="../media/image98.svg"/><Relationship Id="rId4" Type="http://schemas.openxmlformats.org/officeDocument/2006/relationships/image" Target="../media/image94.svg"/><Relationship Id="rId9" Type="http://schemas.openxmlformats.org/officeDocument/2006/relationships/image" Target="../media/image97.png"/><Relationship Id="rId14" Type="http://schemas.openxmlformats.org/officeDocument/2006/relationships/image" Target="../media/image101.svg"/></Relationships>
</file>

<file path=ppt/slides/_rels/slide15.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7.png"/><Relationship Id="rId18" Type="http://schemas.openxmlformats.org/officeDocument/2006/relationships/image" Target="../media/image122.svg"/><Relationship Id="rId26" Type="http://schemas.openxmlformats.org/officeDocument/2006/relationships/image" Target="../media/image128.svg"/><Relationship Id="rId3" Type="http://schemas.openxmlformats.org/officeDocument/2006/relationships/image" Target="../media/image108.png"/><Relationship Id="rId21" Type="http://schemas.openxmlformats.org/officeDocument/2006/relationships/image" Target="../media/image100.png"/><Relationship Id="rId7" Type="http://schemas.openxmlformats.org/officeDocument/2006/relationships/image" Target="../media/image112.png"/><Relationship Id="rId12" Type="http://schemas.openxmlformats.org/officeDocument/2006/relationships/image" Target="../media/image116.svg"/><Relationship Id="rId17" Type="http://schemas.openxmlformats.org/officeDocument/2006/relationships/image" Target="../media/image121.png"/><Relationship Id="rId25" Type="http://schemas.openxmlformats.org/officeDocument/2006/relationships/image" Target="../media/image127.png"/><Relationship Id="rId2" Type="http://schemas.openxmlformats.org/officeDocument/2006/relationships/notesSlide" Target="../notesSlides/notesSlide16.xml"/><Relationship Id="rId16" Type="http://schemas.openxmlformats.org/officeDocument/2006/relationships/image" Target="../media/image120.svg"/><Relationship Id="rId20" Type="http://schemas.openxmlformats.org/officeDocument/2006/relationships/image" Target="../media/image124.svg"/><Relationship Id="rId29" Type="http://schemas.openxmlformats.org/officeDocument/2006/relationships/image" Target="../media/image131.png"/><Relationship Id="rId1" Type="http://schemas.openxmlformats.org/officeDocument/2006/relationships/slideLayout" Target="../slideLayouts/slideLayout6.xml"/><Relationship Id="rId6" Type="http://schemas.openxmlformats.org/officeDocument/2006/relationships/image" Target="../media/image111.svg"/><Relationship Id="rId11" Type="http://schemas.openxmlformats.org/officeDocument/2006/relationships/image" Target="../media/image54.png"/><Relationship Id="rId24" Type="http://schemas.openxmlformats.org/officeDocument/2006/relationships/image" Target="../media/image126.svg"/><Relationship Id="rId5" Type="http://schemas.openxmlformats.org/officeDocument/2006/relationships/image" Target="../media/image110.png"/><Relationship Id="rId15" Type="http://schemas.openxmlformats.org/officeDocument/2006/relationships/image" Target="../media/image119.png"/><Relationship Id="rId23" Type="http://schemas.openxmlformats.org/officeDocument/2006/relationships/image" Target="../media/image125.png"/><Relationship Id="rId28" Type="http://schemas.openxmlformats.org/officeDocument/2006/relationships/image" Target="../media/image130.svg"/><Relationship Id="rId10" Type="http://schemas.openxmlformats.org/officeDocument/2006/relationships/image" Target="../media/image115.svg"/><Relationship Id="rId19" Type="http://schemas.openxmlformats.org/officeDocument/2006/relationships/image" Target="../media/image123.png"/><Relationship Id="rId4" Type="http://schemas.openxmlformats.org/officeDocument/2006/relationships/image" Target="../media/image109.svg"/><Relationship Id="rId9" Type="http://schemas.openxmlformats.org/officeDocument/2006/relationships/image" Target="../media/image114.png"/><Relationship Id="rId14" Type="http://schemas.openxmlformats.org/officeDocument/2006/relationships/image" Target="../media/image118.svg"/><Relationship Id="rId22" Type="http://schemas.openxmlformats.org/officeDocument/2006/relationships/image" Target="../media/image101.svg"/><Relationship Id="rId27" Type="http://schemas.openxmlformats.org/officeDocument/2006/relationships/image" Target="../media/image129.png"/><Relationship Id="rId30" Type="http://schemas.openxmlformats.org/officeDocument/2006/relationships/image" Target="../media/image13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3" Type="http://schemas.openxmlformats.org/officeDocument/2006/relationships/image" Target="../media/image141.png"/><Relationship Id="rId18" Type="http://schemas.openxmlformats.org/officeDocument/2006/relationships/image" Target="../media/image120.svg"/><Relationship Id="rId26" Type="http://schemas.openxmlformats.org/officeDocument/2006/relationships/image" Target="../media/image132.svg"/><Relationship Id="rId39" Type="http://schemas.openxmlformats.org/officeDocument/2006/relationships/image" Target="../media/image155.png"/><Relationship Id="rId21" Type="http://schemas.openxmlformats.org/officeDocument/2006/relationships/image" Target="../media/image127.png"/><Relationship Id="rId34" Type="http://schemas.openxmlformats.org/officeDocument/2006/relationships/image" Target="../media/image150.svg"/><Relationship Id="rId7" Type="http://schemas.openxmlformats.org/officeDocument/2006/relationships/image" Target="../media/image135.png"/><Relationship Id="rId12" Type="http://schemas.openxmlformats.org/officeDocument/2006/relationships/image" Target="../media/image140.svg"/><Relationship Id="rId17" Type="http://schemas.openxmlformats.org/officeDocument/2006/relationships/image" Target="../media/image119.png"/><Relationship Id="rId25" Type="http://schemas.openxmlformats.org/officeDocument/2006/relationships/image" Target="../media/image131.png"/><Relationship Id="rId33" Type="http://schemas.openxmlformats.org/officeDocument/2006/relationships/image" Target="../media/image149.png"/><Relationship Id="rId38" Type="http://schemas.openxmlformats.org/officeDocument/2006/relationships/image" Target="../media/image154.svg"/><Relationship Id="rId2" Type="http://schemas.openxmlformats.org/officeDocument/2006/relationships/notesSlide" Target="../notesSlides/notesSlide17.xml"/><Relationship Id="rId16" Type="http://schemas.openxmlformats.org/officeDocument/2006/relationships/image" Target="../media/image144.svg"/><Relationship Id="rId20" Type="http://schemas.openxmlformats.org/officeDocument/2006/relationships/image" Target="../media/image126.svg"/><Relationship Id="rId29" Type="http://schemas.openxmlformats.org/officeDocument/2006/relationships/image" Target="../media/image123.png"/><Relationship Id="rId1" Type="http://schemas.openxmlformats.org/officeDocument/2006/relationships/slideLayout" Target="../slideLayouts/slideLayout6.xml"/><Relationship Id="rId6" Type="http://schemas.openxmlformats.org/officeDocument/2006/relationships/image" Target="../media/image134.svg"/><Relationship Id="rId11" Type="http://schemas.openxmlformats.org/officeDocument/2006/relationships/image" Target="../media/image139.png"/><Relationship Id="rId24" Type="http://schemas.openxmlformats.org/officeDocument/2006/relationships/image" Target="../media/image130.svg"/><Relationship Id="rId32" Type="http://schemas.openxmlformats.org/officeDocument/2006/relationships/image" Target="../media/image148.svg"/><Relationship Id="rId37" Type="http://schemas.openxmlformats.org/officeDocument/2006/relationships/image" Target="../media/image153.png"/><Relationship Id="rId40" Type="http://schemas.openxmlformats.org/officeDocument/2006/relationships/image" Target="../media/image156.svg"/><Relationship Id="rId5" Type="http://schemas.openxmlformats.org/officeDocument/2006/relationships/image" Target="../media/image133.png"/><Relationship Id="rId15" Type="http://schemas.openxmlformats.org/officeDocument/2006/relationships/image" Target="../media/image143.png"/><Relationship Id="rId23" Type="http://schemas.openxmlformats.org/officeDocument/2006/relationships/image" Target="../media/image129.png"/><Relationship Id="rId28" Type="http://schemas.openxmlformats.org/officeDocument/2006/relationships/image" Target="../media/image146.svg"/><Relationship Id="rId36" Type="http://schemas.openxmlformats.org/officeDocument/2006/relationships/image" Target="../media/image152.svg"/><Relationship Id="rId10" Type="http://schemas.openxmlformats.org/officeDocument/2006/relationships/image" Target="../media/image138.svg"/><Relationship Id="rId19" Type="http://schemas.openxmlformats.org/officeDocument/2006/relationships/image" Target="../media/image125.png"/><Relationship Id="rId31" Type="http://schemas.openxmlformats.org/officeDocument/2006/relationships/image" Target="../media/image147.png"/><Relationship Id="rId4" Type="http://schemas.openxmlformats.org/officeDocument/2006/relationships/image" Target="../media/image12.svg"/><Relationship Id="rId9" Type="http://schemas.openxmlformats.org/officeDocument/2006/relationships/image" Target="../media/image137.png"/><Relationship Id="rId14" Type="http://schemas.openxmlformats.org/officeDocument/2006/relationships/image" Target="../media/image142.svg"/><Relationship Id="rId22" Type="http://schemas.openxmlformats.org/officeDocument/2006/relationships/image" Target="../media/image128.svg"/><Relationship Id="rId27" Type="http://schemas.openxmlformats.org/officeDocument/2006/relationships/image" Target="../media/image145.png"/><Relationship Id="rId30" Type="http://schemas.openxmlformats.org/officeDocument/2006/relationships/image" Target="../media/image124.svg"/><Relationship Id="rId35" Type="http://schemas.openxmlformats.org/officeDocument/2006/relationships/image" Target="../media/image151.png"/><Relationship Id="rId8" Type="http://schemas.openxmlformats.org/officeDocument/2006/relationships/image" Target="../media/image136.sv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09.svg"/><Relationship Id="rId13" Type="http://schemas.openxmlformats.org/officeDocument/2006/relationships/image" Target="../media/image95.png"/><Relationship Id="rId3" Type="http://schemas.openxmlformats.org/officeDocument/2006/relationships/image" Target="../media/image71.png"/><Relationship Id="rId7" Type="http://schemas.openxmlformats.org/officeDocument/2006/relationships/image" Target="../media/image108.png"/><Relationship Id="rId12" Type="http://schemas.openxmlformats.org/officeDocument/2006/relationships/image" Target="../media/image162.sv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image" Target="../media/image161.png"/><Relationship Id="rId5" Type="http://schemas.openxmlformats.org/officeDocument/2006/relationships/image" Target="../media/image22.png"/><Relationship Id="rId10" Type="http://schemas.openxmlformats.org/officeDocument/2006/relationships/image" Target="../media/image160.svg"/><Relationship Id="rId4" Type="http://schemas.openxmlformats.org/officeDocument/2006/relationships/image" Target="../media/image72.svg"/><Relationship Id="rId9" Type="http://schemas.openxmlformats.org/officeDocument/2006/relationships/image" Target="../media/image159.png"/><Relationship Id="rId14" Type="http://schemas.openxmlformats.org/officeDocument/2006/relationships/image" Target="../media/image96.svg"/></Relationships>
</file>

<file path=ppt/slides/_rels/slide24.xml.rels><?xml version="1.0" encoding="UTF-8" standalone="yes"?>
<Relationships xmlns="http://schemas.openxmlformats.org/package/2006/relationships"><Relationship Id="rId8" Type="http://schemas.openxmlformats.org/officeDocument/2006/relationships/image" Target="../media/image167.svg"/><Relationship Id="rId13" Type="http://schemas.openxmlformats.org/officeDocument/2006/relationships/image" Target="../media/image172.jpeg"/><Relationship Id="rId3" Type="http://schemas.openxmlformats.org/officeDocument/2006/relationships/image" Target="../media/image163.png"/><Relationship Id="rId7" Type="http://schemas.openxmlformats.org/officeDocument/2006/relationships/image" Target="../media/image166.png"/><Relationship Id="rId12" Type="http://schemas.openxmlformats.org/officeDocument/2006/relationships/image" Target="../media/image171.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65.svg"/><Relationship Id="rId11" Type="http://schemas.openxmlformats.org/officeDocument/2006/relationships/image" Target="../media/image170.png"/><Relationship Id="rId5" Type="http://schemas.openxmlformats.org/officeDocument/2006/relationships/image" Target="../media/image141.png"/><Relationship Id="rId10" Type="http://schemas.openxmlformats.org/officeDocument/2006/relationships/image" Target="../media/image169.svg"/><Relationship Id="rId4" Type="http://schemas.openxmlformats.org/officeDocument/2006/relationships/image" Target="../media/image164.svg"/><Relationship Id="rId9" Type="http://schemas.openxmlformats.org/officeDocument/2006/relationships/image" Target="../media/image168.png"/></Relationships>
</file>

<file path=ppt/slides/_rels/slide2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5.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78.jpeg"/><Relationship Id="rId4" Type="http://schemas.openxmlformats.org/officeDocument/2006/relationships/image" Target="../media/image17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82.png"/><Relationship Id="rId13" Type="http://schemas.openxmlformats.org/officeDocument/2006/relationships/image" Target="../media/image185.svg"/><Relationship Id="rId18" Type="http://schemas.openxmlformats.org/officeDocument/2006/relationships/image" Target="../media/image93.png"/><Relationship Id="rId3" Type="http://schemas.openxmlformats.org/officeDocument/2006/relationships/image" Target="../media/image180.emf"/><Relationship Id="rId7" Type="http://schemas.openxmlformats.org/officeDocument/2006/relationships/image" Target="../media/image181.svg"/><Relationship Id="rId12" Type="http://schemas.openxmlformats.org/officeDocument/2006/relationships/image" Target="../media/image184.png"/><Relationship Id="rId17" Type="http://schemas.openxmlformats.org/officeDocument/2006/relationships/image" Target="../media/image23.svg"/><Relationship Id="rId2" Type="http://schemas.openxmlformats.org/officeDocument/2006/relationships/notesSlide" Target="../notesSlides/notesSlide27.xml"/><Relationship Id="rId16"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96.svg"/><Relationship Id="rId5" Type="http://schemas.openxmlformats.org/officeDocument/2006/relationships/image" Target="../media/image160.svg"/><Relationship Id="rId15" Type="http://schemas.openxmlformats.org/officeDocument/2006/relationships/image" Target="../media/image187.svg"/><Relationship Id="rId10" Type="http://schemas.openxmlformats.org/officeDocument/2006/relationships/image" Target="../media/image95.png"/><Relationship Id="rId19" Type="http://schemas.openxmlformats.org/officeDocument/2006/relationships/image" Target="../media/image94.svg"/><Relationship Id="rId4" Type="http://schemas.openxmlformats.org/officeDocument/2006/relationships/image" Target="../media/image159.png"/><Relationship Id="rId9" Type="http://schemas.openxmlformats.org/officeDocument/2006/relationships/image" Target="../media/image183.svg"/><Relationship Id="rId14" Type="http://schemas.openxmlformats.org/officeDocument/2006/relationships/image" Target="../media/image186.png"/></Relationships>
</file>

<file path=ppt/slides/_rels/slide32.xml.rels><?xml version="1.0" encoding="UTF-8" standalone="yes"?>
<Relationships xmlns="http://schemas.openxmlformats.org/package/2006/relationships"><Relationship Id="rId8" Type="http://schemas.openxmlformats.org/officeDocument/2006/relationships/image" Target="../media/image96.svg"/><Relationship Id="rId13" Type="http://schemas.openxmlformats.org/officeDocument/2006/relationships/image" Target="../media/image93.png"/><Relationship Id="rId3" Type="http://schemas.openxmlformats.org/officeDocument/2006/relationships/image" Target="../media/image159.png"/><Relationship Id="rId7" Type="http://schemas.openxmlformats.org/officeDocument/2006/relationships/image" Target="../media/image95.png"/><Relationship Id="rId12" Type="http://schemas.openxmlformats.org/officeDocument/2006/relationships/image" Target="../media/image23.sv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181.svg"/><Relationship Id="rId11" Type="http://schemas.openxmlformats.org/officeDocument/2006/relationships/image" Target="../media/image22.png"/><Relationship Id="rId5" Type="http://schemas.openxmlformats.org/officeDocument/2006/relationships/image" Target="../media/image50.png"/><Relationship Id="rId10" Type="http://schemas.openxmlformats.org/officeDocument/2006/relationships/image" Target="../media/image187.svg"/><Relationship Id="rId4" Type="http://schemas.openxmlformats.org/officeDocument/2006/relationships/image" Target="../media/image160.svg"/><Relationship Id="rId9" Type="http://schemas.openxmlformats.org/officeDocument/2006/relationships/image" Target="../media/image186.png"/><Relationship Id="rId14" Type="http://schemas.openxmlformats.org/officeDocument/2006/relationships/image" Target="../media/image94.svg"/></Relationships>
</file>

<file path=ppt/slides/_rels/slide33.xml.rels><?xml version="1.0" encoding="UTF-8" standalone="yes"?>
<Relationships xmlns="http://schemas.openxmlformats.org/package/2006/relationships"><Relationship Id="rId8" Type="http://schemas.openxmlformats.org/officeDocument/2006/relationships/image" Target="../media/image191.svg"/><Relationship Id="rId13" Type="http://schemas.openxmlformats.org/officeDocument/2006/relationships/image" Target="../media/image196.png"/><Relationship Id="rId18" Type="http://schemas.openxmlformats.org/officeDocument/2006/relationships/image" Target="../media/image200.svg"/><Relationship Id="rId3" Type="http://schemas.openxmlformats.org/officeDocument/2006/relationships/image" Target="../media/image30.png"/><Relationship Id="rId21" Type="http://schemas.openxmlformats.org/officeDocument/2006/relationships/image" Target="../media/image203.png"/><Relationship Id="rId7" Type="http://schemas.openxmlformats.org/officeDocument/2006/relationships/image" Target="../media/image190.png"/><Relationship Id="rId12" Type="http://schemas.openxmlformats.org/officeDocument/2006/relationships/image" Target="../media/image195.svg"/><Relationship Id="rId17" Type="http://schemas.openxmlformats.org/officeDocument/2006/relationships/image" Target="../media/image199.png"/><Relationship Id="rId2" Type="http://schemas.openxmlformats.org/officeDocument/2006/relationships/notesSlide" Target="../notesSlides/notesSlide29.xml"/><Relationship Id="rId16" Type="http://schemas.openxmlformats.org/officeDocument/2006/relationships/image" Target="../media/image198.svg"/><Relationship Id="rId20" Type="http://schemas.openxmlformats.org/officeDocument/2006/relationships/image" Target="../media/image202.svg"/><Relationship Id="rId1" Type="http://schemas.openxmlformats.org/officeDocument/2006/relationships/slideLayout" Target="../slideLayouts/slideLayout6.xml"/><Relationship Id="rId6" Type="http://schemas.openxmlformats.org/officeDocument/2006/relationships/image" Target="../media/image189.svg"/><Relationship Id="rId11" Type="http://schemas.openxmlformats.org/officeDocument/2006/relationships/image" Target="../media/image194.png"/><Relationship Id="rId5" Type="http://schemas.openxmlformats.org/officeDocument/2006/relationships/image" Target="../media/image95.png"/><Relationship Id="rId15" Type="http://schemas.openxmlformats.org/officeDocument/2006/relationships/image" Target="../media/image186.png"/><Relationship Id="rId10" Type="http://schemas.openxmlformats.org/officeDocument/2006/relationships/image" Target="../media/image193.svg"/><Relationship Id="rId19" Type="http://schemas.openxmlformats.org/officeDocument/2006/relationships/image" Target="../media/image201.png"/><Relationship Id="rId4" Type="http://schemas.openxmlformats.org/officeDocument/2006/relationships/image" Target="../media/image188.svg"/><Relationship Id="rId9" Type="http://schemas.openxmlformats.org/officeDocument/2006/relationships/image" Target="../media/image192.png"/><Relationship Id="rId14" Type="http://schemas.openxmlformats.org/officeDocument/2006/relationships/image" Target="../media/image197.svg"/><Relationship Id="rId22" Type="http://schemas.openxmlformats.org/officeDocument/2006/relationships/image" Target="../media/image204.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6.svg"/><Relationship Id="rId2" Type="http://schemas.openxmlformats.org/officeDocument/2006/relationships/image" Target="../media/image125.png"/><Relationship Id="rId1" Type="http://schemas.openxmlformats.org/officeDocument/2006/relationships/slideLayout" Target="../slideLayouts/slideLayout6.xml"/><Relationship Id="rId6" Type="http://schemas.openxmlformats.org/officeDocument/2006/relationships/image" Target="../media/image207.jpeg"/><Relationship Id="rId5" Type="http://schemas.openxmlformats.org/officeDocument/2006/relationships/image" Target="../media/image206.svg"/><Relationship Id="rId4" Type="http://schemas.openxmlformats.org/officeDocument/2006/relationships/image" Target="../media/image205.png"/></Relationships>
</file>

<file path=ppt/slides/_rels/slide3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10.png"/><Relationship Id="rId3" Type="http://schemas.openxmlformats.org/officeDocument/2006/relationships/image" Target="../media/image208.png"/><Relationship Id="rId7" Type="http://schemas.openxmlformats.org/officeDocument/2006/relationships/image" Target="../media/image22.png"/><Relationship Id="rId12" Type="http://schemas.openxmlformats.org/officeDocument/2006/relationships/image" Target="../media/image99.svg"/><Relationship Id="rId2" Type="http://schemas.openxmlformats.org/officeDocument/2006/relationships/notesSlide" Target="../notesSlides/notesSlide31.xml"/><Relationship Id="rId16" Type="http://schemas.openxmlformats.org/officeDocument/2006/relationships/image" Target="../media/image213.svg"/><Relationship Id="rId1" Type="http://schemas.openxmlformats.org/officeDocument/2006/relationships/slideLayout" Target="../slideLayouts/slideLayout4.xml"/><Relationship Id="rId6" Type="http://schemas.openxmlformats.org/officeDocument/2006/relationships/image" Target="../media/image109.svg"/><Relationship Id="rId11" Type="http://schemas.openxmlformats.org/officeDocument/2006/relationships/image" Target="../media/image56.png"/><Relationship Id="rId5" Type="http://schemas.openxmlformats.org/officeDocument/2006/relationships/image" Target="../media/image108.png"/><Relationship Id="rId15" Type="http://schemas.openxmlformats.org/officeDocument/2006/relationships/image" Target="../media/image212.png"/><Relationship Id="rId10" Type="http://schemas.openxmlformats.org/officeDocument/2006/relationships/image" Target="../media/image160.svg"/><Relationship Id="rId4" Type="http://schemas.openxmlformats.org/officeDocument/2006/relationships/image" Target="../media/image209.svg"/><Relationship Id="rId9" Type="http://schemas.openxmlformats.org/officeDocument/2006/relationships/image" Target="../media/image159.png"/><Relationship Id="rId14" Type="http://schemas.openxmlformats.org/officeDocument/2006/relationships/image" Target="../media/image211.svg"/></Relationships>
</file>

<file path=ppt/slides/_rels/slide37.xml.rels><?xml version="1.0" encoding="UTF-8" standalone="yes"?>
<Relationships xmlns="http://schemas.openxmlformats.org/package/2006/relationships"><Relationship Id="rId8" Type="http://schemas.openxmlformats.org/officeDocument/2006/relationships/image" Target="../media/image219.svg"/><Relationship Id="rId13" Type="http://schemas.openxmlformats.org/officeDocument/2006/relationships/image" Target="../media/image223.png"/><Relationship Id="rId3" Type="http://schemas.openxmlformats.org/officeDocument/2006/relationships/image" Target="../media/image214.png"/><Relationship Id="rId7" Type="http://schemas.openxmlformats.org/officeDocument/2006/relationships/image" Target="../media/image218.png"/><Relationship Id="rId12" Type="http://schemas.openxmlformats.org/officeDocument/2006/relationships/image" Target="../media/image222.svg"/><Relationship Id="rId2" Type="http://schemas.openxmlformats.org/officeDocument/2006/relationships/notesSlide" Target="../notesSlides/notesSlide32.xml"/><Relationship Id="rId16" Type="http://schemas.openxmlformats.org/officeDocument/2006/relationships/image" Target="../media/image226.svg"/><Relationship Id="rId1" Type="http://schemas.openxmlformats.org/officeDocument/2006/relationships/slideLayout" Target="../slideLayouts/slideLayout4.xml"/><Relationship Id="rId6" Type="http://schemas.openxmlformats.org/officeDocument/2006/relationships/image" Target="../media/image217.svg"/><Relationship Id="rId11" Type="http://schemas.openxmlformats.org/officeDocument/2006/relationships/image" Target="../media/image52.png"/><Relationship Id="rId5" Type="http://schemas.openxmlformats.org/officeDocument/2006/relationships/image" Target="../media/image216.png"/><Relationship Id="rId15" Type="http://schemas.openxmlformats.org/officeDocument/2006/relationships/image" Target="../media/image225.png"/><Relationship Id="rId10" Type="http://schemas.openxmlformats.org/officeDocument/2006/relationships/image" Target="../media/image221.svg"/><Relationship Id="rId4" Type="http://schemas.openxmlformats.org/officeDocument/2006/relationships/image" Target="../media/image215.svg"/><Relationship Id="rId9" Type="http://schemas.openxmlformats.org/officeDocument/2006/relationships/image" Target="../media/image220.png"/><Relationship Id="rId14" Type="http://schemas.openxmlformats.org/officeDocument/2006/relationships/image" Target="../media/image224.svg"/></Relationships>
</file>

<file path=ppt/slides/_rels/slide38.xml.rels><?xml version="1.0" encoding="UTF-8" standalone="yes"?>
<Relationships xmlns="http://schemas.openxmlformats.org/package/2006/relationships"><Relationship Id="rId8" Type="http://schemas.openxmlformats.org/officeDocument/2006/relationships/image" Target="../media/image167.svg"/><Relationship Id="rId13" Type="http://schemas.openxmlformats.org/officeDocument/2006/relationships/image" Target="../media/image170.png"/><Relationship Id="rId18" Type="http://schemas.openxmlformats.org/officeDocument/2006/relationships/image" Target="../media/image126.svg"/><Relationship Id="rId3" Type="http://schemas.openxmlformats.org/officeDocument/2006/relationships/image" Target="../media/image227.png"/><Relationship Id="rId7" Type="http://schemas.openxmlformats.org/officeDocument/2006/relationships/image" Target="../media/image166.png"/><Relationship Id="rId12" Type="http://schemas.openxmlformats.org/officeDocument/2006/relationships/image" Target="../media/image234.svg"/><Relationship Id="rId17" Type="http://schemas.openxmlformats.org/officeDocument/2006/relationships/image" Target="../media/image125.png"/><Relationship Id="rId2" Type="http://schemas.openxmlformats.org/officeDocument/2006/relationships/notesSlide" Target="../notesSlides/notesSlide33.xml"/><Relationship Id="rId16" Type="http://schemas.openxmlformats.org/officeDocument/2006/relationships/image" Target="../media/image165.svg"/><Relationship Id="rId20" Type="http://schemas.openxmlformats.org/officeDocument/2006/relationships/image" Target="../media/image236.svg"/><Relationship Id="rId1" Type="http://schemas.openxmlformats.org/officeDocument/2006/relationships/slideLayout" Target="../slideLayouts/slideLayout4.xml"/><Relationship Id="rId6" Type="http://schemas.openxmlformats.org/officeDocument/2006/relationships/image" Target="../media/image230.svg"/><Relationship Id="rId11" Type="http://schemas.openxmlformats.org/officeDocument/2006/relationships/image" Target="../media/image233.png"/><Relationship Id="rId5" Type="http://schemas.openxmlformats.org/officeDocument/2006/relationships/image" Target="../media/image229.png"/><Relationship Id="rId15" Type="http://schemas.openxmlformats.org/officeDocument/2006/relationships/image" Target="../media/image141.png"/><Relationship Id="rId10" Type="http://schemas.openxmlformats.org/officeDocument/2006/relationships/image" Target="../media/image232.svg"/><Relationship Id="rId19" Type="http://schemas.openxmlformats.org/officeDocument/2006/relationships/image" Target="../media/image235.png"/><Relationship Id="rId4" Type="http://schemas.openxmlformats.org/officeDocument/2006/relationships/image" Target="../media/image228.svg"/><Relationship Id="rId9" Type="http://schemas.openxmlformats.org/officeDocument/2006/relationships/image" Target="../media/image231.png"/><Relationship Id="rId14" Type="http://schemas.openxmlformats.org/officeDocument/2006/relationships/image" Target="../media/image171.sv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4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dlnet.gov/assets/uploads/2019-11%20---%20xAPI%20TLA%20DAVE%20Learning%20Analytics%20Algorithms.pdf" TargetMode="External"/><Relationship Id="rId2" Type="http://schemas.openxmlformats.org/officeDocument/2006/relationships/hyperlink" Target="https://www.adlnet.gov/assets/uploads/2019%20Total%20Learning%20Architecture%20Report.pdf" TargetMode="External"/><Relationship Id="rId1" Type="http://schemas.openxmlformats.org/officeDocument/2006/relationships/slideLayout" Target="../slideLayouts/slideLayout2.xml"/><Relationship Id="rId6" Type="http://schemas.openxmlformats.org/officeDocument/2006/relationships/hyperlink" Target="https://veracitytc.com/xapi_developer_ultimate_resource_list" TargetMode="External"/><Relationship Id="rId5" Type="http://schemas.openxmlformats.org/officeDocument/2006/relationships/hyperlink" Target="https://www.adlnet.gov/assets/uploads/TDT%20Report.pdf" TargetMode="External"/><Relationship Id="rId4" Type="http://schemas.openxmlformats.org/officeDocument/2006/relationships/hyperlink" Target="https://apps.dtic.mil/dtic/tr/fulltext/u2/1077111.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38.png"/></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26" Type="http://schemas.openxmlformats.org/officeDocument/2006/relationships/image" Target="../media/image45.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image" Target="../media/image30.png"/><Relationship Id="rId24" Type="http://schemas.openxmlformats.org/officeDocument/2006/relationships/image" Target="../media/image43.sv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sv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 Id="rId27"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58.png"/><Relationship Id="rId18" Type="http://schemas.openxmlformats.org/officeDocument/2006/relationships/image" Target="../media/image62.svg"/><Relationship Id="rId3" Type="http://schemas.openxmlformats.org/officeDocument/2006/relationships/image" Target="../media/image48.png"/><Relationship Id="rId21" Type="http://schemas.openxmlformats.org/officeDocument/2006/relationships/image" Target="../media/image65.png"/><Relationship Id="rId7" Type="http://schemas.openxmlformats.org/officeDocument/2006/relationships/image" Target="../media/image52.png"/><Relationship Id="rId12" Type="http://schemas.openxmlformats.org/officeDocument/2006/relationships/image" Target="../media/image57.svg"/><Relationship Id="rId17" Type="http://schemas.openxmlformats.org/officeDocument/2006/relationships/image" Target="../media/image61.png"/><Relationship Id="rId25" Type="http://schemas.openxmlformats.org/officeDocument/2006/relationships/comments" Target="../comments/comment1.xml"/><Relationship Id="rId2" Type="http://schemas.openxmlformats.org/officeDocument/2006/relationships/notesSlide" Target="../notesSlides/notesSlide6.xml"/><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2.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8.svg"/><Relationship Id="rId5" Type="http://schemas.openxmlformats.org/officeDocument/2006/relationships/image" Target="../media/image50.png"/><Relationship Id="rId15" Type="http://schemas.openxmlformats.org/officeDocument/2006/relationships/image" Target="../media/image44.png"/><Relationship Id="rId23" Type="http://schemas.openxmlformats.org/officeDocument/2006/relationships/image" Target="../media/image67.png"/><Relationship Id="rId10" Type="http://schemas.openxmlformats.org/officeDocument/2006/relationships/image" Target="../media/image55.svg"/><Relationship Id="rId19" Type="http://schemas.openxmlformats.org/officeDocument/2006/relationships/image" Target="../media/image63.pn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6.sv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73.png"/><Relationship Id="rId18" Type="http://schemas.openxmlformats.org/officeDocument/2006/relationships/image" Target="../media/image78.svg"/><Relationship Id="rId3" Type="http://schemas.openxmlformats.org/officeDocument/2006/relationships/image" Target="../media/image56.png"/><Relationship Id="rId21" Type="http://schemas.openxmlformats.org/officeDocument/2006/relationships/image" Target="../media/image81.png"/><Relationship Id="rId7" Type="http://schemas.openxmlformats.org/officeDocument/2006/relationships/image" Target="../media/image44.png"/><Relationship Id="rId12" Type="http://schemas.openxmlformats.org/officeDocument/2006/relationships/image" Target="../media/image72.svg"/><Relationship Id="rId17" Type="http://schemas.openxmlformats.org/officeDocument/2006/relationships/image" Target="../media/image77.png"/><Relationship Id="rId2" Type="http://schemas.openxmlformats.org/officeDocument/2006/relationships/notesSlide" Target="../notesSlides/notesSlide7.xml"/><Relationship Id="rId16" Type="http://schemas.openxmlformats.org/officeDocument/2006/relationships/image" Target="../media/image76.svg"/><Relationship Id="rId20" Type="http://schemas.openxmlformats.org/officeDocument/2006/relationships/image" Target="../media/image80.svg"/><Relationship Id="rId1" Type="http://schemas.openxmlformats.org/officeDocument/2006/relationships/slideLayout" Target="../slideLayouts/slideLayout2.xml"/><Relationship Id="rId6" Type="http://schemas.openxmlformats.org/officeDocument/2006/relationships/image" Target="../media/image59.svg"/><Relationship Id="rId11" Type="http://schemas.openxmlformats.org/officeDocument/2006/relationships/image" Target="../media/image71.png"/><Relationship Id="rId5" Type="http://schemas.openxmlformats.org/officeDocument/2006/relationships/image" Target="../media/image58.png"/><Relationship Id="rId15" Type="http://schemas.openxmlformats.org/officeDocument/2006/relationships/image" Target="../media/image75.png"/><Relationship Id="rId10" Type="http://schemas.openxmlformats.org/officeDocument/2006/relationships/image" Target="../media/image70.svg"/><Relationship Id="rId19" Type="http://schemas.openxmlformats.org/officeDocument/2006/relationships/image" Target="../media/image79.png"/><Relationship Id="rId4" Type="http://schemas.openxmlformats.org/officeDocument/2006/relationships/image" Target="../media/image57.svg"/><Relationship Id="rId9" Type="http://schemas.openxmlformats.org/officeDocument/2006/relationships/image" Target="../media/image69.png"/><Relationship Id="rId14" Type="http://schemas.openxmlformats.org/officeDocument/2006/relationships/image" Target="../media/image74.svg"/><Relationship Id="rId22" Type="http://schemas.openxmlformats.org/officeDocument/2006/relationships/image" Target="../media/image82.svg"/></Relationships>
</file>

<file path=ppt/slides/_rels/slide8.xml.rels><?xml version="1.0" encoding="UTF-8" standalone="yes"?>
<Relationships xmlns="http://schemas.openxmlformats.org/package/2006/relationships"><Relationship Id="rId3" Type="http://schemas.openxmlformats.org/officeDocument/2006/relationships/image" Target="../media/image83.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hyperlink" Target="https://commons.wikimedia.org/wiki/File:AS-rondo-icon-blau.svg" TargetMode="Externa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B1523F15-09E3-487B-ADCA-10497B5383B0}"/>
              </a:ext>
            </a:extLst>
          </p:cNvPr>
          <p:cNvSpPr>
            <a:spLocks noGrp="1"/>
          </p:cNvSpPr>
          <p:nvPr>
            <p:ph type="body" sz="quarter" idx="10"/>
          </p:nvPr>
        </p:nvSpPr>
        <p:spPr>
          <a:xfrm>
            <a:off x="871093" y="1858346"/>
            <a:ext cx="10449813" cy="1229411"/>
          </a:xfrm>
        </p:spPr>
        <p:txBody>
          <a:bodyPr/>
          <a:lstStyle/>
          <a:p>
            <a:r>
              <a:rPr lang="en-US" dirty="0"/>
              <a:t>Building an Education and Training Data Strategy</a:t>
            </a:r>
          </a:p>
          <a:p>
            <a:endParaRPr lang="en-US" sz="2000" dirty="0">
              <a:solidFill>
                <a:srgbClr val="00B050"/>
              </a:solidFill>
            </a:endParaRPr>
          </a:p>
          <a:p>
            <a:r>
              <a:rPr lang="en-US" sz="2000" dirty="0">
                <a:solidFill>
                  <a:srgbClr val="00B050"/>
                </a:solidFill>
              </a:rPr>
              <a:t>Data Concepts, Specifications And Standards to enable the Future Learning Ecosystem, Support Enterprise Learning Analytics And Pave The Way For Artificial Intelligence / Machine Learning In MPT&amp;E</a:t>
            </a:r>
          </a:p>
          <a:p>
            <a:endParaRPr lang="en-US" dirty="0"/>
          </a:p>
          <a:p>
            <a:endParaRPr lang="en-US" dirty="0"/>
          </a:p>
        </p:txBody>
      </p:sp>
      <p:sp>
        <p:nvSpPr>
          <p:cNvPr id="11" name="Text Placeholder 9">
            <a:extLst>
              <a:ext uri="{FF2B5EF4-FFF2-40B4-BE49-F238E27FC236}">
                <a16:creationId xmlns:a16="http://schemas.microsoft.com/office/drawing/2014/main" id="{FDF0B34E-6975-4144-A462-7D2A9A634CD7}"/>
              </a:ext>
            </a:extLst>
          </p:cNvPr>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Brent Smith, Advanced Distributed Learning (SETA)</a:t>
            </a:r>
          </a:p>
          <a:p>
            <a:pPr eaLnBrk="1" hangingPunct="1"/>
            <a:r>
              <a:rPr lang="en-US" dirty="0">
                <a:latin typeface="Arial Narrow" pitchFamily="34" charset="0"/>
              </a:rPr>
              <a:t>Jerry Gordon, Gibbs &amp; Cox Maritime Solutions</a:t>
            </a:r>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1C77E-229F-4F7F-944F-506468EFE13C}"/>
              </a:ext>
            </a:extLst>
          </p:cNvPr>
          <p:cNvSpPr>
            <a:spLocks noGrp="1"/>
          </p:cNvSpPr>
          <p:nvPr>
            <p:ph type="title"/>
          </p:nvPr>
        </p:nvSpPr>
        <p:spPr/>
        <p:txBody>
          <a:bodyPr/>
          <a:lstStyle/>
          <a:p>
            <a:r>
              <a:rPr lang="en-US"/>
              <a:t>Learning Ecosystem</a:t>
            </a:r>
          </a:p>
        </p:txBody>
      </p:sp>
      <p:sp>
        <p:nvSpPr>
          <p:cNvPr id="3" name="Star: 8 Points 2">
            <a:extLst>
              <a:ext uri="{FF2B5EF4-FFF2-40B4-BE49-F238E27FC236}">
                <a16:creationId xmlns:a16="http://schemas.microsoft.com/office/drawing/2014/main" id="{F9269336-1649-44F3-8ECF-F346F80ACDFD}"/>
              </a:ext>
            </a:extLst>
          </p:cNvPr>
          <p:cNvSpPr/>
          <p:nvPr/>
        </p:nvSpPr>
        <p:spPr>
          <a:xfrm>
            <a:off x="3340359" y="1690687"/>
            <a:ext cx="4851918" cy="4579483"/>
          </a:xfrm>
          <a:prstGeom prst="star8">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10AFD10-994A-4024-BBB0-5F2964576EFC}"/>
              </a:ext>
            </a:extLst>
          </p:cNvPr>
          <p:cNvSpPr txBox="1"/>
          <p:nvPr/>
        </p:nvSpPr>
        <p:spPr>
          <a:xfrm>
            <a:off x="4916233" y="1602515"/>
            <a:ext cx="1950109" cy="584775"/>
          </a:xfrm>
          <a:prstGeom prst="rect">
            <a:avLst/>
          </a:prstGeom>
          <a:noFill/>
        </p:spPr>
        <p:txBody>
          <a:bodyPr wrap="square" rtlCol="0">
            <a:spAutoFit/>
          </a:bodyPr>
          <a:lstStyle/>
          <a:p>
            <a:r>
              <a:rPr lang="en-US"/>
              <a:t>Strategy</a:t>
            </a:r>
          </a:p>
        </p:txBody>
      </p:sp>
      <p:sp>
        <p:nvSpPr>
          <p:cNvPr id="5" name="TextBox 4">
            <a:extLst>
              <a:ext uri="{FF2B5EF4-FFF2-40B4-BE49-F238E27FC236}">
                <a16:creationId xmlns:a16="http://schemas.microsoft.com/office/drawing/2014/main" id="{2C3C1BD5-3371-4764-ACD7-FD3F1AD3D9C5}"/>
              </a:ext>
            </a:extLst>
          </p:cNvPr>
          <p:cNvSpPr txBox="1"/>
          <p:nvPr/>
        </p:nvSpPr>
        <p:spPr>
          <a:xfrm>
            <a:off x="6858000" y="2224629"/>
            <a:ext cx="2574748" cy="584775"/>
          </a:xfrm>
          <a:prstGeom prst="rect">
            <a:avLst/>
          </a:prstGeom>
          <a:noFill/>
        </p:spPr>
        <p:txBody>
          <a:bodyPr wrap="square" rtlCol="0">
            <a:spAutoFit/>
          </a:bodyPr>
          <a:lstStyle/>
          <a:p>
            <a:r>
              <a:rPr lang="en-US"/>
              <a:t>Openness </a:t>
            </a:r>
          </a:p>
        </p:txBody>
      </p:sp>
      <p:sp>
        <p:nvSpPr>
          <p:cNvPr id="6" name="TextBox 5">
            <a:extLst>
              <a:ext uri="{FF2B5EF4-FFF2-40B4-BE49-F238E27FC236}">
                <a16:creationId xmlns:a16="http://schemas.microsoft.com/office/drawing/2014/main" id="{2BAAD96C-B25E-4F31-84E8-9786E74961EB}"/>
              </a:ext>
            </a:extLst>
          </p:cNvPr>
          <p:cNvSpPr txBox="1"/>
          <p:nvPr/>
        </p:nvSpPr>
        <p:spPr>
          <a:xfrm>
            <a:off x="6823587" y="3795763"/>
            <a:ext cx="1288494" cy="369332"/>
          </a:xfrm>
          <a:prstGeom prst="rect">
            <a:avLst/>
          </a:prstGeom>
          <a:noFill/>
        </p:spPr>
        <p:txBody>
          <a:bodyPr wrap="none" rtlCol="0">
            <a:spAutoFit/>
          </a:bodyPr>
          <a:lstStyle/>
          <a:p>
            <a:r>
              <a:rPr lang="en-US"/>
              <a:t>Participants</a:t>
            </a:r>
          </a:p>
        </p:txBody>
      </p:sp>
      <p:sp>
        <p:nvSpPr>
          <p:cNvPr id="7" name="TextBox 6">
            <a:extLst>
              <a:ext uri="{FF2B5EF4-FFF2-40B4-BE49-F238E27FC236}">
                <a16:creationId xmlns:a16="http://schemas.microsoft.com/office/drawing/2014/main" id="{D066D50F-80A6-48EB-AE1B-EDCF683F5B8A}"/>
              </a:ext>
            </a:extLst>
          </p:cNvPr>
          <p:cNvSpPr txBox="1"/>
          <p:nvPr/>
        </p:nvSpPr>
        <p:spPr>
          <a:xfrm>
            <a:off x="6875125" y="5014112"/>
            <a:ext cx="2715197" cy="584775"/>
          </a:xfrm>
          <a:prstGeom prst="rect">
            <a:avLst/>
          </a:prstGeom>
          <a:noFill/>
        </p:spPr>
        <p:txBody>
          <a:bodyPr wrap="square" rtlCol="0">
            <a:spAutoFit/>
          </a:bodyPr>
          <a:lstStyle/>
          <a:p>
            <a:r>
              <a:rPr lang="en-US"/>
              <a:t>Relationships</a:t>
            </a:r>
          </a:p>
        </p:txBody>
      </p:sp>
      <p:sp>
        <p:nvSpPr>
          <p:cNvPr id="8" name="TextBox 7">
            <a:extLst>
              <a:ext uri="{FF2B5EF4-FFF2-40B4-BE49-F238E27FC236}">
                <a16:creationId xmlns:a16="http://schemas.microsoft.com/office/drawing/2014/main" id="{69B7AC70-B7D8-4C62-BA24-6B74ADA2670C}"/>
              </a:ext>
            </a:extLst>
          </p:cNvPr>
          <p:cNvSpPr txBox="1"/>
          <p:nvPr/>
        </p:nvSpPr>
        <p:spPr>
          <a:xfrm>
            <a:off x="1682533" y="2213554"/>
            <a:ext cx="1657826" cy="369332"/>
          </a:xfrm>
          <a:prstGeom prst="rect">
            <a:avLst/>
          </a:prstGeom>
          <a:noFill/>
        </p:spPr>
        <p:txBody>
          <a:bodyPr wrap="none" rtlCol="0">
            <a:spAutoFit/>
          </a:bodyPr>
          <a:lstStyle/>
          <a:p>
            <a:r>
              <a:rPr lang="en-US"/>
              <a:t>Value Exchange</a:t>
            </a:r>
          </a:p>
        </p:txBody>
      </p:sp>
      <p:sp>
        <p:nvSpPr>
          <p:cNvPr id="9" name="TextBox 8">
            <a:extLst>
              <a:ext uri="{FF2B5EF4-FFF2-40B4-BE49-F238E27FC236}">
                <a16:creationId xmlns:a16="http://schemas.microsoft.com/office/drawing/2014/main" id="{5AE9F3C7-A0AC-4771-A42F-66CB1ECBB7A3}"/>
              </a:ext>
            </a:extLst>
          </p:cNvPr>
          <p:cNvSpPr txBox="1"/>
          <p:nvPr/>
        </p:nvSpPr>
        <p:spPr>
          <a:xfrm>
            <a:off x="4854137" y="5716353"/>
            <a:ext cx="1008609" cy="369332"/>
          </a:xfrm>
          <a:prstGeom prst="rect">
            <a:avLst/>
          </a:prstGeom>
          <a:noFill/>
        </p:spPr>
        <p:txBody>
          <a:bodyPr wrap="none" rtlCol="0">
            <a:spAutoFit/>
          </a:bodyPr>
          <a:lstStyle/>
          <a:p>
            <a:r>
              <a:rPr lang="en-US"/>
              <a:t>Domains</a:t>
            </a:r>
          </a:p>
        </p:txBody>
      </p:sp>
      <p:sp>
        <p:nvSpPr>
          <p:cNvPr id="10" name="TextBox 9">
            <a:extLst>
              <a:ext uri="{FF2B5EF4-FFF2-40B4-BE49-F238E27FC236}">
                <a16:creationId xmlns:a16="http://schemas.microsoft.com/office/drawing/2014/main" id="{4ECFC269-1917-401E-86CC-AFFF70353308}"/>
              </a:ext>
            </a:extLst>
          </p:cNvPr>
          <p:cNvSpPr txBox="1"/>
          <p:nvPr/>
        </p:nvSpPr>
        <p:spPr>
          <a:xfrm>
            <a:off x="2721439" y="5014112"/>
            <a:ext cx="1237839" cy="369332"/>
          </a:xfrm>
          <a:prstGeom prst="rect">
            <a:avLst/>
          </a:prstGeom>
          <a:noFill/>
        </p:spPr>
        <p:txBody>
          <a:bodyPr wrap="none" rtlCol="0">
            <a:spAutoFit/>
          </a:bodyPr>
          <a:lstStyle/>
          <a:p>
            <a:r>
              <a:rPr lang="en-US"/>
              <a:t>Complexity</a:t>
            </a:r>
          </a:p>
        </p:txBody>
      </p:sp>
      <p:sp>
        <p:nvSpPr>
          <p:cNvPr id="11" name="TextBox 10">
            <a:extLst>
              <a:ext uri="{FF2B5EF4-FFF2-40B4-BE49-F238E27FC236}">
                <a16:creationId xmlns:a16="http://schemas.microsoft.com/office/drawing/2014/main" id="{6EF83A01-0EB7-4D5A-958E-634078EF4FB0}"/>
              </a:ext>
            </a:extLst>
          </p:cNvPr>
          <p:cNvSpPr txBox="1"/>
          <p:nvPr/>
        </p:nvSpPr>
        <p:spPr>
          <a:xfrm>
            <a:off x="2099888" y="3796777"/>
            <a:ext cx="2618291" cy="584775"/>
          </a:xfrm>
          <a:prstGeom prst="rect">
            <a:avLst/>
          </a:prstGeom>
          <a:noFill/>
        </p:spPr>
        <p:txBody>
          <a:bodyPr wrap="square" rtlCol="0">
            <a:spAutoFit/>
          </a:bodyPr>
          <a:lstStyle/>
          <a:p>
            <a:r>
              <a:rPr lang="en-US"/>
              <a:t>Technology</a:t>
            </a:r>
          </a:p>
        </p:txBody>
      </p:sp>
      <p:pic>
        <p:nvPicPr>
          <p:cNvPr id="13" name="Graphic 12" descr="Solar system">
            <a:extLst>
              <a:ext uri="{FF2B5EF4-FFF2-40B4-BE49-F238E27FC236}">
                <a16:creationId xmlns:a16="http://schemas.microsoft.com/office/drawing/2014/main" id="{5D397727-0DB1-422C-B9E7-98A9ECE6E11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916233" y="3031106"/>
            <a:ext cx="1700170" cy="1700170"/>
          </a:xfrm>
          <a:prstGeom prst="rect">
            <a:avLst/>
          </a:prstGeom>
        </p:spPr>
      </p:pic>
      <p:pic>
        <p:nvPicPr>
          <p:cNvPr id="14" name="Picture 13" descr="A picture containing indoor, person, holding, front&#10;&#10;Description automatically generated">
            <a:extLst>
              <a:ext uri="{FF2B5EF4-FFF2-40B4-BE49-F238E27FC236}">
                <a16:creationId xmlns:a16="http://schemas.microsoft.com/office/drawing/2014/main" id="{57C6FAE0-42FB-4B49-8142-3B7EF80A6EC9}"/>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t="-1403" r="9243"/>
          <a:stretch/>
        </p:blipFill>
        <p:spPr>
          <a:xfrm>
            <a:off x="0" y="-107576"/>
            <a:ext cx="12192000" cy="6401131"/>
          </a:xfrm>
          <a:prstGeom prst="rect">
            <a:avLst/>
          </a:prstGeom>
        </p:spPr>
      </p:pic>
      <p:sp>
        <p:nvSpPr>
          <p:cNvPr id="15" name="Rectangle 14">
            <a:extLst>
              <a:ext uri="{FF2B5EF4-FFF2-40B4-BE49-F238E27FC236}">
                <a16:creationId xmlns:a16="http://schemas.microsoft.com/office/drawing/2014/main" id="{D3AEC4A5-0175-EC4E-BC22-39EF22BC8781}"/>
              </a:ext>
            </a:extLst>
          </p:cNvPr>
          <p:cNvSpPr/>
          <p:nvPr/>
        </p:nvSpPr>
        <p:spPr bwMode="auto">
          <a:xfrm>
            <a:off x="13897" y="-23385"/>
            <a:ext cx="12192000" cy="6293555"/>
          </a:xfrm>
          <a:prstGeom prst="rect">
            <a:avLst/>
          </a:prstGeom>
          <a:solidFill>
            <a:srgbClr val="0070C0">
              <a:alpha val="44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 name="TextBox 15">
            <a:extLst>
              <a:ext uri="{FF2B5EF4-FFF2-40B4-BE49-F238E27FC236}">
                <a16:creationId xmlns:a16="http://schemas.microsoft.com/office/drawing/2014/main" id="{E5462216-B1D5-AD48-B392-4E87F0C39A74}"/>
              </a:ext>
            </a:extLst>
          </p:cNvPr>
          <p:cNvSpPr txBox="1"/>
          <p:nvPr/>
        </p:nvSpPr>
        <p:spPr>
          <a:xfrm>
            <a:off x="13897" y="2563187"/>
            <a:ext cx="12205897" cy="1015663"/>
          </a:xfrm>
          <a:prstGeom prst="rect">
            <a:avLst/>
          </a:prstGeom>
          <a:noFill/>
        </p:spPr>
        <p:txBody>
          <a:bodyPr wrap="square" rtlCol="0">
            <a:spAutoFit/>
          </a:bodyPr>
          <a:lstStyle/>
          <a:p>
            <a:pPr algn="ctr"/>
            <a:r>
              <a:rPr lang="en-US" sz="6000" b="1">
                <a:solidFill>
                  <a:schemeClr val="bg1"/>
                </a:solidFill>
                <a:effectLst>
                  <a:outerShdw blurRad="50800" dist="38100" dir="2700000" algn="tl" rotWithShape="0">
                    <a:prstClr val="black"/>
                  </a:outerShdw>
                </a:effectLst>
                <a:latin typeface="Arial Narrow" panose="020B0604020202020204" pitchFamily="34" charset="0"/>
                <a:cs typeface="Arial Narrow" panose="020B0604020202020204" pitchFamily="34" charset="0"/>
              </a:rPr>
              <a:t>LEARNING ECOSYSTEM</a:t>
            </a:r>
          </a:p>
        </p:txBody>
      </p:sp>
    </p:spTree>
    <p:extLst>
      <p:ext uri="{BB962C8B-B14F-4D97-AF65-F5344CB8AC3E}">
        <p14:creationId xmlns:p14="http://schemas.microsoft.com/office/powerpoint/2010/main" val="271766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arallelogram 96">
            <a:extLst>
              <a:ext uri="{FF2B5EF4-FFF2-40B4-BE49-F238E27FC236}">
                <a16:creationId xmlns:a16="http://schemas.microsoft.com/office/drawing/2014/main" id="{7AA903D4-32A9-40BE-9CBE-CEA7B0B65DE1}"/>
              </a:ext>
            </a:extLst>
          </p:cNvPr>
          <p:cNvSpPr/>
          <p:nvPr/>
        </p:nvSpPr>
        <p:spPr>
          <a:xfrm>
            <a:off x="108155" y="866586"/>
            <a:ext cx="11855244" cy="5415044"/>
          </a:xfrm>
          <a:prstGeom prst="parallelogram">
            <a:avLst>
              <a:gd name="adj" fmla="val 0"/>
            </a:avLst>
          </a:prstGeom>
          <a:solidFill>
            <a:srgbClr val="FFF3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47C1658-18B2-43F7-BFB7-91DE4EF794A8}"/>
              </a:ext>
            </a:extLst>
          </p:cNvPr>
          <p:cNvSpPr>
            <a:spLocks noChangeArrowheads="1"/>
          </p:cNvSpPr>
          <p:nvPr/>
        </p:nvSpPr>
        <p:spPr bwMode="auto">
          <a:xfrm>
            <a:off x="2063260" y="576370"/>
            <a:ext cx="1387700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pSp>
        <p:nvGrpSpPr>
          <p:cNvPr id="13" name="Group 12">
            <a:extLst>
              <a:ext uri="{FF2B5EF4-FFF2-40B4-BE49-F238E27FC236}">
                <a16:creationId xmlns:a16="http://schemas.microsoft.com/office/drawing/2014/main" id="{BAA67D67-7014-4B4D-8DEA-08603226EB67}"/>
              </a:ext>
            </a:extLst>
          </p:cNvPr>
          <p:cNvGrpSpPr/>
          <p:nvPr/>
        </p:nvGrpSpPr>
        <p:grpSpPr>
          <a:xfrm>
            <a:off x="1834715" y="1278945"/>
            <a:ext cx="3106270" cy="3123193"/>
            <a:chOff x="8623927" y="2261240"/>
            <a:chExt cx="3106270" cy="3123193"/>
          </a:xfrm>
        </p:grpSpPr>
        <p:sp>
          <p:nvSpPr>
            <p:cNvPr id="11" name="Rectangle 10">
              <a:extLst>
                <a:ext uri="{FF2B5EF4-FFF2-40B4-BE49-F238E27FC236}">
                  <a16:creationId xmlns:a16="http://schemas.microsoft.com/office/drawing/2014/main" id="{9DF74BF2-92C1-419F-9E64-9E9C65F871CC}"/>
                </a:ext>
              </a:extLst>
            </p:cNvPr>
            <p:cNvSpPr/>
            <p:nvPr/>
          </p:nvSpPr>
          <p:spPr>
            <a:xfrm>
              <a:off x="8623927" y="2261240"/>
              <a:ext cx="3106270" cy="3123193"/>
            </a:xfrm>
            <a:prstGeom prst="rect">
              <a:avLst/>
            </a:prstGeom>
            <a:solidFill>
              <a:srgbClr val="5B9BD7"/>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Oval 3">
              <a:extLst>
                <a:ext uri="{FF2B5EF4-FFF2-40B4-BE49-F238E27FC236}">
                  <a16:creationId xmlns:a16="http://schemas.microsoft.com/office/drawing/2014/main" id="{4DBDA543-5674-45AF-8473-8B3171A5E277}"/>
                </a:ext>
              </a:extLst>
            </p:cNvPr>
            <p:cNvSpPr/>
            <p:nvPr/>
          </p:nvSpPr>
          <p:spPr>
            <a:xfrm>
              <a:off x="9269766" y="2651327"/>
              <a:ext cx="1789728" cy="1789728"/>
            </a:xfrm>
            <a:prstGeom prst="ellipse">
              <a:avLst/>
            </a:prstGeom>
            <a:solidFill>
              <a:srgbClr val="FFE6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993426E-51AC-490A-BA8B-020B4A0E4CA1}"/>
                </a:ext>
              </a:extLst>
            </p:cNvPr>
            <p:cNvSpPr/>
            <p:nvPr/>
          </p:nvSpPr>
          <p:spPr>
            <a:xfrm>
              <a:off x="9162771" y="3075707"/>
              <a:ext cx="1920240" cy="27714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a:t>Core Services</a:t>
              </a:r>
            </a:p>
          </p:txBody>
        </p:sp>
        <p:sp>
          <p:nvSpPr>
            <p:cNvPr id="6" name="Rectangle: Rounded Corners 5">
              <a:extLst>
                <a:ext uri="{FF2B5EF4-FFF2-40B4-BE49-F238E27FC236}">
                  <a16:creationId xmlns:a16="http://schemas.microsoft.com/office/drawing/2014/main" id="{D52E1F1B-DEFA-4475-B43C-A3532858ED55}"/>
                </a:ext>
              </a:extLst>
            </p:cNvPr>
            <p:cNvSpPr/>
            <p:nvPr/>
          </p:nvSpPr>
          <p:spPr>
            <a:xfrm>
              <a:off x="9162771" y="3450643"/>
              <a:ext cx="1920240" cy="27714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a:t>Core Data</a:t>
              </a:r>
            </a:p>
          </p:txBody>
        </p:sp>
        <p:sp>
          <p:nvSpPr>
            <p:cNvPr id="7" name="Rectangle: Rounded Corners 6">
              <a:extLst>
                <a:ext uri="{FF2B5EF4-FFF2-40B4-BE49-F238E27FC236}">
                  <a16:creationId xmlns:a16="http://schemas.microsoft.com/office/drawing/2014/main" id="{8C46C3AE-E8EF-46E3-9BCA-6CA4CB5E193D}"/>
                </a:ext>
              </a:extLst>
            </p:cNvPr>
            <p:cNvSpPr/>
            <p:nvPr/>
          </p:nvSpPr>
          <p:spPr>
            <a:xfrm>
              <a:off x="9162771" y="3825579"/>
              <a:ext cx="1920240" cy="389438"/>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a:t>Backend Service</a:t>
              </a:r>
            </a:p>
          </p:txBody>
        </p:sp>
        <p:sp>
          <p:nvSpPr>
            <p:cNvPr id="8" name="Rectangle: Rounded Corners 7">
              <a:extLst>
                <a:ext uri="{FF2B5EF4-FFF2-40B4-BE49-F238E27FC236}">
                  <a16:creationId xmlns:a16="http://schemas.microsoft.com/office/drawing/2014/main" id="{61EA89B1-B607-4868-9E4E-2836378C8596}"/>
                </a:ext>
              </a:extLst>
            </p:cNvPr>
            <p:cNvSpPr/>
            <p:nvPr/>
          </p:nvSpPr>
          <p:spPr>
            <a:xfrm>
              <a:off x="9162771" y="4312814"/>
              <a:ext cx="1920240"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a:t>Learning Record Providers</a:t>
              </a:r>
            </a:p>
          </p:txBody>
        </p:sp>
        <p:sp>
          <p:nvSpPr>
            <p:cNvPr id="9" name="TextBox 8">
              <a:extLst>
                <a:ext uri="{FF2B5EF4-FFF2-40B4-BE49-F238E27FC236}">
                  <a16:creationId xmlns:a16="http://schemas.microsoft.com/office/drawing/2014/main" id="{04B4A5B2-2A03-4812-8E51-865F7568F456}"/>
                </a:ext>
              </a:extLst>
            </p:cNvPr>
            <p:cNvSpPr txBox="1"/>
            <p:nvPr/>
          </p:nvSpPr>
          <p:spPr>
            <a:xfrm>
              <a:off x="9800422" y="2722123"/>
              <a:ext cx="737831" cy="307777"/>
            </a:xfrm>
            <a:prstGeom prst="rect">
              <a:avLst/>
            </a:prstGeom>
            <a:noFill/>
          </p:spPr>
          <p:txBody>
            <a:bodyPr wrap="none" rtlCol="0">
              <a:spAutoFit/>
            </a:bodyPr>
            <a:lstStyle/>
            <a:p>
              <a:r>
                <a:rPr lang="en-US" sz="1400"/>
                <a:t>Enclave</a:t>
              </a:r>
            </a:p>
          </p:txBody>
        </p:sp>
        <p:sp>
          <p:nvSpPr>
            <p:cNvPr id="10" name="TextBox 9">
              <a:extLst>
                <a:ext uri="{FF2B5EF4-FFF2-40B4-BE49-F238E27FC236}">
                  <a16:creationId xmlns:a16="http://schemas.microsoft.com/office/drawing/2014/main" id="{F8696B15-CC3D-4474-8E6B-F9B6FEAB192D}"/>
                </a:ext>
              </a:extLst>
            </p:cNvPr>
            <p:cNvSpPr txBox="1"/>
            <p:nvPr/>
          </p:nvSpPr>
          <p:spPr>
            <a:xfrm>
              <a:off x="9776961" y="4937142"/>
              <a:ext cx="753283" cy="307777"/>
            </a:xfrm>
            <a:prstGeom prst="rect">
              <a:avLst/>
            </a:prstGeom>
            <a:noFill/>
          </p:spPr>
          <p:txBody>
            <a:bodyPr wrap="none" rtlCol="0">
              <a:spAutoFit/>
            </a:bodyPr>
            <a:lstStyle/>
            <a:p>
              <a:r>
                <a:rPr lang="en-US" sz="1400"/>
                <a:t>Firewall</a:t>
              </a:r>
            </a:p>
          </p:txBody>
        </p:sp>
        <p:sp>
          <p:nvSpPr>
            <p:cNvPr id="12" name="TextBox 11">
              <a:extLst>
                <a:ext uri="{FF2B5EF4-FFF2-40B4-BE49-F238E27FC236}">
                  <a16:creationId xmlns:a16="http://schemas.microsoft.com/office/drawing/2014/main" id="{71137C2A-4F8B-4120-9DB0-4943945816FB}"/>
                </a:ext>
              </a:extLst>
            </p:cNvPr>
            <p:cNvSpPr txBox="1"/>
            <p:nvPr/>
          </p:nvSpPr>
          <p:spPr>
            <a:xfrm>
              <a:off x="8623927" y="2324529"/>
              <a:ext cx="3106270" cy="307777"/>
            </a:xfrm>
            <a:prstGeom prst="rect">
              <a:avLst/>
            </a:prstGeom>
            <a:noFill/>
          </p:spPr>
          <p:txBody>
            <a:bodyPr wrap="square" rtlCol="0">
              <a:spAutoFit/>
            </a:bodyPr>
            <a:lstStyle/>
            <a:p>
              <a:pPr algn="ctr"/>
              <a:r>
                <a:rPr lang="en-US" sz="1400"/>
                <a:t>Organization 1 Network Enclave</a:t>
              </a:r>
            </a:p>
          </p:txBody>
        </p:sp>
      </p:grpSp>
      <p:grpSp>
        <p:nvGrpSpPr>
          <p:cNvPr id="14" name="Group 13">
            <a:extLst>
              <a:ext uri="{FF2B5EF4-FFF2-40B4-BE49-F238E27FC236}">
                <a16:creationId xmlns:a16="http://schemas.microsoft.com/office/drawing/2014/main" id="{4D80A83B-BE8D-49B0-83F3-6ABF678B315C}"/>
              </a:ext>
            </a:extLst>
          </p:cNvPr>
          <p:cNvGrpSpPr/>
          <p:nvPr/>
        </p:nvGrpSpPr>
        <p:grpSpPr>
          <a:xfrm>
            <a:off x="8395654" y="1462977"/>
            <a:ext cx="3887028" cy="1935698"/>
            <a:chOff x="8623927" y="1647256"/>
            <a:chExt cx="7714579" cy="3779700"/>
          </a:xfrm>
        </p:grpSpPr>
        <p:sp>
          <p:nvSpPr>
            <p:cNvPr id="15" name="Rectangle 14">
              <a:extLst>
                <a:ext uri="{FF2B5EF4-FFF2-40B4-BE49-F238E27FC236}">
                  <a16:creationId xmlns:a16="http://schemas.microsoft.com/office/drawing/2014/main" id="{F994A0EB-11C8-420B-86BE-BE969491767D}"/>
                </a:ext>
              </a:extLst>
            </p:cNvPr>
            <p:cNvSpPr/>
            <p:nvPr/>
          </p:nvSpPr>
          <p:spPr>
            <a:xfrm>
              <a:off x="8623927" y="1647256"/>
              <a:ext cx="3106270" cy="3106270"/>
            </a:xfrm>
            <a:prstGeom prst="rect">
              <a:avLst/>
            </a:prstGeom>
            <a:solidFill>
              <a:srgbClr val="5B9BD7"/>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6" name="Oval 15">
              <a:extLst>
                <a:ext uri="{FF2B5EF4-FFF2-40B4-BE49-F238E27FC236}">
                  <a16:creationId xmlns:a16="http://schemas.microsoft.com/office/drawing/2014/main" id="{CC78214F-2C12-4392-AD53-AB4A11EEB480}"/>
                </a:ext>
              </a:extLst>
            </p:cNvPr>
            <p:cNvSpPr/>
            <p:nvPr/>
          </p:nvSpPr>
          <p:spPr>
            <a:xfrm>
              <a:off x="9269766" y="2002814"/>
              <a:ext cx="1789728" cy="1789728"/>
            </a:xfrm>
            <a:prstGeom prst="ellipse">
              <a:avLst/>
            </a:prstGeom>
            <a:solidFill>
              <a:srgbClr val="FFE6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TextBox 22">
              <a:extLst>
                <a:ext uri="{FF2B5EF4-FFF2-40B4-BE49-F238E27FC236}">
                  <a16:creationId xmlns:a16="http://schemas.microsoft.com/office/drawing/2014/main" id="{3490B217-21AC-4FD2-ADA8-D50BB300BD80}"/>
                </a:ext>
              </a:extLst>
            </p:cNvPr>
            <p:cNvSpPr txBox="1"/>
            <p:nvPr/>
          </p:nvSpPr>
          <p:spPr>
            <a:xfrm>
              <a:off x="10140697" y="4825982"/>
              <a:ext cx="6197809" cy="600974"/>
            </a:xfrm>
            <a:prstGeom prst="rect">
              <a:avLst/>
            </a:prstGeom>
            <a:noFill/>
          </p:spPr>
          <p:txBody>
            <a:bodyPr wrap="square" rtlCol="0">
              <a:spAutoFit/>
            </a:bodyPr>
            <a:lstStyle/>
            <a:p>
              <a:r>
                <a:rPr lang="en-US" sz="1400"/>
                <a:t>Other Enclaves</a:t>
              </a:r>
            </a:p>
          </p:txBody>
        </p:sp>
      </p:grpSp>
      <p:sp>
        <p:nvSpPr>
          <p:cNvPr id="28" name="Rectangle: Rounded Corners 27">
            <a:extLst>
              <a:ext uri="{FF2B5EF4-FFF2-40B4-BE49-F238E27FC236}">
                <a16:creationId xmlns:a16="http://schemas.microsoft.com/office/drawing/2014/main" id="{6757737E-C9E5-4A35-BEDB-88926E53E287}"/>
              </a:ext>
            </a:extLst>
          </p:cNvPr>
          <p:cNvSpPr/>
          <p:nvPr/>
        </p:nvSpPr>
        <p:spPr>
          <a:xfrm>
            <a:off x="5090817" y="2649639"/>
            <a:ext cx="1515364"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a:t>Simulator System</a:t>
            </a:r>
          </a:p>
        </p:txBody>
      </p:sp>
      <p:sp>
        <p:nvSpPr>
          <p:cNvPr id="29" name="Rectangle: Rounded Corners 28">
            <a:extLst>
              <a:ext uri="{FF2B5EF4-FFF2-40B4-BE49-F238E27FC236}">
                <a16:creationId xmlns:a16="http://schemas.microsoft.com/office/drawing/2014/main" id="{536BE144-F888-4711-8410-CC228FAA28B8}"/>
              </a:ext>
            </a:extLst>
          </p:cNvPr>
          <p:cNvSpPr/>
          <p:nvPr/>
        </p:nvSpPr>
        <p:spPr>
          <a:xfrm>
            <a:off x="5061430" y="2097372"/>
            <a:ext cx="1515364"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a:t>Learning Record Providers</a:t>
            </a:r>
          </a:p>
        </p:txBody>
      </p:sp>
      <p:cxnSp>
        <p:nvCxnSpPr>
          <p:cNvPr id="32" name="Straight Arrow Connector 31">
            <a:extLst>
              <a:ext uri="{FF2B5EF4-FFF2-40B4-BE49-F238E27FC236}">
                <a16:creationId xmlns:a16="http://schemas.microsoft.com/office/drawing/2014/main" id="{D81CA34C-2429-438A-9B98-4A421DF66939}"/>
              </a:ext>
            </a:extLst>
          </p:cNvPr>
          <p:cNvCxnSpPr>
            <a:cxnSpLocks/>
          </p:cNvCxnSpPr>
          <p:nvPr/>
        </p:nvCxnSpPr>
        <p:spPr>
          <a:xfrm flipH="1">
            <a:off x="5020745" y="4246265"/>
            <a:ext cx="3277037"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9749BDC-BCC7-410E-A9B3-2F8B155F35D9}"/>
              </a:ext>
            </a:extLst>
          </p:cNvPr>
          <p:cNvSpPr txBox="1"/>
          <p:nvPr/>
        </p:nvSpPr>
        <p:spPr>
          <a:xfrm>
            <a:off x="5327951" y="3910964"/>
            <a:ext cx="2343332" cy="338554"/>
          </a:xfrm>
          <a:prstGeom prst="rect">
            <a:avLst/>
          </a:prstGeom>
          <a:noFill/>
        </p:spPr>
        <p:txBody>
          <a:bodyPr wrap="square" rtlCol="0">
            <a:spAutoFit/>
          </a:bodyPr>
          <a:lstStyle/>
          <a:p>
            <a:r>
              <a:rPr lang="en-US" sz="1600"/>
              <a:t>Federated Data</a:t>
            </a:r>
          </a:p>
        </p:txBody>
      </p:sp>
      <p:cxnSp>
        <p:nvCxnSpPr>
          <p:cNvPr id="35" name="Straight Arrow Connector 34">
            <a:extLst>
              <a:ext uri="{FF2B5EF4-FFF2-40B4-BE49-F238E27FC236}">
                <a16:creationId xmlns:a16="http://schemas.microsoft.com/office/drawing/2014/main" id="{40345B48-C0E9-4149-BFA2-0C04AB10D080}"/>
              </a:ext>
            </a:extLst>
          </p:cNvPr>
          <p:cNvCxnSpPr>
            <a:cxnSpLocks/>
            <a:stCxn id="28" idx="1"/>
            <a:endCxn id="6" idx="3"/>
          </p:cNvCxnSpPr>
          <p:nvPr/>
        </p:nvCxnSpPr>
        <p:spPr>
          <a:xfrm flipH="1" flipV="1">
            <a:off x="4293799" y="2606918"/>
            <a:ext cx="797018" cy="273678"/>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BC77DB5-A7C3-457A-A7BF-00438518F3C0}"/>
              </a:ext>
            </a:extLst>
          </p:cNvPr>
          <p:cNvCxnSpPr>
            <a:cxnSpLocks/>
            <a:stCxn id="29" idx="1"/>
            <a:endCxn id="6" idx="3"/>
          </p:cNvCxnSpPr>
          <p:nvPr/>
        </p:nvCxnSpPr>
        <p:spPr>
          <a:xfrm flipH="1">
            <a:off x="4293799" y="2328329"/>
            <a:ext cx="767631" cy="278589"/>
          </a:xfrm>
          <a:prstGeom prst="straightConnector1">
            <a:avLst/>
          </a:prstGeom>
          <a:ln w="12700">
            <a:solidFill>
              <a:schemeClr val="tx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4" name="Parallelogram 43">
            <a:extLst>
              <a:ext uri="{FF2B5EF4-FFF2-40B4-BE49-F238E27FC236}">
                <a16:creationId xmlns:a16="http://schemas.microsoft.com/office/drawing/2014/main" id="{41370979-C781-47A7-B8DB-44200CFBA705}"/>
              </a:ext>
            </a:extLst>
          </p:cNvPr>
          <p:cNvSpPr/>
          <p:nvPr/>
        </p:nvSpPr>
        <p:spPr>
          <a:xfrm>
            <a:off x="228600" y="989557"/>
            <a:ext cx="6876579" cy="5001857"/>
          </a:xfrm>
          <a:prstGeom prst="parallelogram">
            <a:avLst>
              <a:gd name="adj" fmla="val 0"/>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64F7E191-A5E4-48AE-B984-F5FC1F015F44}"/>
              </a:ext>
            </a:extLst>
          </p:cNvPr>
          <p:cNvSpPr txBox="1"/>
          <p:nvPr/>
        </p:nvSpPr>
        <p:spPr>
          <a:xfrm>
            <a:off x="6554377" y="2013786"/>
            <a:ext cx="1939557" cy="307777"/>
          </a:xfrm>
          <a:prstGeom prst="rect">
            <a:avLst/>
          </a:prstGeom>
          <a:noFill/>
        </p:spPr>
        <p:txBody>
          <a:bodyPr wrap="square" rtlCol="0">
            <a:spAutoFit/>
          </a:bodyPr>
          <a:lstStyle/>
          <a:p>
            <a:r>
              <a:rPr lang="en-US" sz="1400" i="1">
                <a:highlight>
                  <a:srgbClr val="FFF3CC"/>
                </a:highlight>
              </a:rPr>
              <a:t>Authority To Connect</a:t>
            </a:r>
          </a:p>
        </p:txBody>
      </p:sp>
      <p:sp>
        <p:nvSpPr>
          <p:cNvPr id="50" name="TextBox 49">
            <a:extLst>
              <a:ext uri="{FF2B5EF4-FFF2-40B4-BE49-F238E27FC236}">
                <a16:creationId xmlns:a16="http://schemas.microsoft.com/office/drawing/2014/main" id="{653BA6CB-C712-424C-ABA0-4449095F6766}"/>
              </a:ext>
            </a:extLst>
          </p:cNvPr>
          <p:cNvSpPr txBox="1"/>
          <p:nvPr/>
        </p:nvSpPr>
        <p:spPr>
          <a:xfrm>
            <a:off x="5070368" y="1645066"/>
            <a:ext cx="1515363" cy="369332"/>
          </a:xfrm>
          <a:prstGeom prst="rect">
            <a:avLst/>
          </a:prstGeom>
          <a:noFill/>
        </p:spPr>
        <p:txBody>
          <a:bodyPr wrap="square" rtlCol="0">
            <a:spAutoFit/>
          </a:bodyPr>
          <a:lstStyle/>
          <a:p>
            <a:pPr algn="ctr"/>
            <a:r>
              <a:rPr lang="en-US" sz="1800" b="1" i="1"/>
              <a:t>Federation</a:t>
            </a:r>
          </a:p>
        </p:txBody>
      </p:sp>
      <p:sp>
        <p:nvSpPr>
          <p:cNvPr id="51" name="TextBox 50">
            <a:extLst>
              <a:ext uri="{FF2B5EF4-FFF2-40B4-BE49-F238E27FC236}">
                <a16:creationId xmlns:a16="http://schemas.microsoft.com/office/drawing/2014/main" id="{79B6A0DF-F054-432D-B81C-F37AB1AF8FD4}"/>
              </a:ext>
            </a:extLst>
          </p:cNvPr>
          <p:cNvSpPr txBox="1"/>
          <p:nvPr/>
        </p:nvSpPr>
        <p:spPr>
          <a:xfrm>
            <a:off x="584827" y="4715607"/>
            <a:ext cx="5966308" cy="1191816"/>
          </a:xfrm>
          <a:prstGeom prst="roundRect">
            <a:avLst>
              <a:gd name="adj" fmla="val 9563"/>
            </a:avLst>
          </a:prstGeom>
          <a:solidFill>
            <a:srgbClr val="FFE699"/>
          </a:solidFill>
        </p:spPr>
        <p:txBody>
          <a:bodyPr wrap="square" rtlCol="0">
            <a:spAutoFit/>
          </a:bodyPr>
          <a:lstStyle/>
          <a:p>
            <a:pPr algn="ctr"/>
            <a:r>
              <a:rPr lang="en-US" sz="1600" i="1"/>
              <a:t>Numerous Learning sites, Mobile Learning, Training Aids, </a:t>
            </a:r>
          </a:p>
          <a:p>
            <a:pPr algn="ctr"/>
            <a:r>
              <a:rPr lang="en-US" sz="1600" i="1"/>
              <a:t>Devices, Simulators, and Simulations (TADSS), and other</a:t>
            </a:r>
          </a:p>
          <a:p>
            <a:pPr algn="ctr"/>
            <a:r>
              <a:rPr lang="en-US" sz="1600" i="1"/>
              <a:t>Ubiquitous Learning Activities create a </a:t>
            </a:r>
          </a:p>
          <a:p>
            <a:pPr algn="ctr"/>
            <a:r>
              <a:rPr lang="en-US" sz="1600" b="1" i="1"/>
              <a:t>Federation</a:t>
            </a:r>
          </a:p>
        </p:txBody>
      </p:sp>
      <p:grpSp>
        <p:nvGrpSpPr>
          <p:cNvPr id="60" name="Group 59">
            <a:extLst>
              <a:ext uri="{FF2B5EF4-FFF2-40B4-BE49-F238E27FC236}">
                <a16:creationId xmlns:a16="http://schemas.microsoft.com/office/drawing/2014/main" id="{87D45DE6-D0CE-44F2-AEE4-28D32589EA06}"/>
              </a:ext>
            </a:extLst>
          </p:cNvPr>
          <p:cNvGrpSpPr/>
          <p:nvPr/>
        </p:nvGrpSpPr>
        <p:grpSpPr>
          <a:xfrm>
            <a:off x="9665238" y="1162821"/>
            <a:ext cx="940535" cy="940535"/>
            <a:chOff x="8623927" y="1647256"/>
            <a:chExt cx="3106270" cy="3106270"/>
          </a:xfrm>
        </p:grpSpPr>
        <p:sp>
          <p:nvSpPr>
            <p:cNvPr id="61" name="Rectangle 60">
              <a:extLst>
                <a:ext uri="{FF2B5EF4-FFF2-40B4-BE49-F238E27FC236}">
                  <a16:creationId xmlns:a16="http://schemas.microsoft.com/office/drawing/2014/main" id="{6B4484A1-FC76-4D2F-8331-B0D845F8B2D0}"/>
                </a:ext>
              </a:extLst>
            </p:cNvPr>
            <p:cNvSpPr/>
            <p:nvPr/>
          </p:nvSpPr>
          <p:spPr>
            <a:xfrm>
              <a:off x="8623927" y="1647256"/>
              <a:ext cx="3106270" cy="3106270"/>
            </a:xfrm>
            <a:prstGeom prst="rect">
              <a:avLst/>
            </a:prstGeom>
            <a:solidFill>
              <a:srgbClr val="5B9BD7"/>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00"/>
            </a:p>
          </p:txBody>
        </p:sp>
        <p:sp>
          <p:nvSpPr>
            <p:cNvPr id="62" name="Oval 61">
              <a:extLst>
                <a:ext uri="{FF2B5EF4-FFF2-40B4-BE49-F238E27FC236}">
                  <a16:creationId xmlns:a16="http://schemas.microsoft.com/office/drawing/2014/main" id="{53821C92-2C27-4E7B-B525-8453D3758189}"/>
                </a:ext>
              </a:extLst>
            </p:cNvPr>
            <p:cNvSpPr/>
            <p:nvPr/>
          </p:nvSpPr>
          <p:spPr>
            <a:xfrm>
              <a:off x="9269766" y="2002814"/>
              <a:ext cx="1789728" cy="1789728"/>
            </a:xfrm>
            <a:prstGeom prst="ellipse">
              <a:avLst/>
            </a:prstGeom>
            <a:solidFill>
              <a:srgbClr val="FFE6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a:p>
          </p:txBody>
        </p:sp>
        <p:sp>
          <p:nvSpPr>
            <p:cNvPr id="63" name="Rectangle: Rounded Corners 62">
              <a:extLst>
                <a:ext uri="{FF2B5EF4-FFF2-40B4-BE49-F238E27FC236}">
                  <a16:creationId xmlns:a16="http://schemas.microsoft.com/office/drawing/2014/main" id="{E644B5D6-A5FD-4ADB-B625-068702969D31}"/>
                </a:ext>
              </a:extLst>
            </p:cNvPr>
            <p:cNvSpPr/>
            <p:nvPr/>
          </p:nvSpPr>
          <p:spPr>
            <a:xfrm>
              <a:off x="9587752" y="2427194"/>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64" name="Rectangle: Rounded Corners 63">
              <a:extLst>
                <a:ext uri="{FF2B5EF4-FFF2-40B4-BE49-F238E27FC236}">
                  <a16:creationId xmlns:a16="http://schemas.microsoft.com/office/drawing/2014/main" id="{5D608E7F-7A1E-430E-9803-B50A7F50B594}"/>
                </a:ext>
              </a:extLst>
            </p:cNvPr>
            <p:cNvSpPr/>
            <p:nvPr/>
          </p:nvSpPr>
          <p:spPr>
            <a:xfrm>
              <a:off x="9590856" y="2784211"/>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65" name="Rectangle: Rounded Corners 64">
              <a:extLst>
                <a:ext uri="{FF2B5EF4-FFF2-40B4-BE49-F238E27FC236}">
                  <a16:creationId xmlns:a16="http://schemas.microsoft.com/office/drawing/2014/main" id="{60DD3E47-5F74-4615-9EA7-99D32368BB8C}"/>
                </a:ext>
              </a:extLst>
            </p:cNvPr>
            <p:cNvSpPr/>
            <p:nvPr/>
          </p:nvSpPr>
          <p:spPr>
            <a:xfrm>
              <a:off x="9587752" y="3141228"/>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66" name="Rectangle: Rounded Corners 65">
              <a:extLst>
                <a:ext uri="{FF2B5EF4-FFF2-40B4-BE49-F238E27FC236}">
                  <a16:creationId xmlns:a16="http://schemas.microsoft.com/office/drawing/2014/main" id="{718CD8CB-7D07-4A06-A630-1D270E0C4873}"/>
                </a:ext>
              </a:extLst>
            </p:cNvPr>
            <p:cNvSpPr/>
            <p:nvPr/>
          </p:nvSpPr>
          <p:spPr>
            <a:xfrm>
              <a:off x="9587752" y="3915097"/>
              <a:ext cx="1163172"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grpSp>
      <p:grpSp>
        <p:nvGrpSpPr>
          <p:cNvPr id="70" name="Group 69">
            <a:extLst>
              <a:ext uri="{FF2B5EF4-FFF2-40B4-BE49-F238E27FC236}">
                <a16:creationId xmlns:a16="http://schemas.microsoft.com/office/drawing/2014/main" id="{06858DAB-366B-415D-BA50-7225EC0DC9EE}"/>
              </a:ext>
            </a:extLst>
          </p:cNvPr>
          <p:cNvGrpSpPr/>
          <p:nvPr/>
        </p:nvGrpSpPr>
        <p:grpSpPr>
          <a:xfrm>
            <a:off x="8933175" y="1545806"/>
            <a:ext cx="940535" cy="940535"/>
            <a:chOff x="8623927" y="1647256"/>
            <a:chExt cx="3106270" cy="3106270"/>
          </a:xfrm>
        </p:grpSpPr>
        <p:sp>
          <p:nvSpPr>
            <p:cNvPr id="71" name="Rectangle 70">
              <a:extLst>
                <a:ext uri="{FF2B5EF4-FFF2-40B4-BE49-F238E27FC236}">
                  <a16:creationId xmlns:a16="http://schemas.microsoft.com/office/drawing/2014/main" id="{E8700E4F-D05B-49F7-A18C-9AF9C0F78DB6}"/>
                </a:ext>
              </a:extLst>
            </p:cNvPr>
            <p:cNvSpPr/>
            <p:nvPr/>
          </p:nvSpPr>
          <p:spPr>
            <a:xfrm>
              <a:off x="8623927" y="1647256"/>
              <a:ext cx="3106270" cy="3106270"/>
            </a:xfrm>
            <a:prstGeom prst="rect">
              <a:avLst/>
            </a:prstGeom>
            <a:solidFill>
              <a:srgbClr val="5B9BD7"/>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00"/>
            </a:p>
          </p:txBody>
        </p:sp>
        <p:sp>
          <p:nvSpPr>
            <p:cNvPr id="72" name="Oval 71">
              <a:extLst>
                <a:ext uri="{FF2B5EF4-FFF2-40B4-BE49-F238E27FC236}">
                  <a16:creationId xmlns:a16="http://schemas.microsoft.com/office/drawing/2014/main" id="{6F846BD8-94D4-4369-A18F-97C33BD95C1A}"/>
                </a:ext>
              </a:extLst>
            </p:cNvPr>
            <p:cNvSpPr/>
            <p:nvPr/>
          </p:nvSpPr>
          <p:spPr>
            <a:xfrm>
              <a:off x="9269766" y="2002814"/>
              <a:ext cx="1789728" cy="1789728"/>
            </a:xfrm>
            <a:prstGeom prst="ellipse">
              <a:avLst/>
            </a:prstGeom>
            <a:solidFill>
              <a:srgbClr val="FFE6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a:p>
          </p:txBody>
        </p:sp>
        <p:sp>
          <p:nvSpPr>
            <p:cNvPr id="73" name="Rectangle: Rounded Corners 72">
              <a:extLst>
                <a:ext uri="{FF2B5EF4-FFF2-40B4-BE49-F238E27FC236}">
                  <a16:creationId xmlns:a16="http://schemas.microsoft.com/office/drawing/2014/main" id="{BEC1D576-FD6B-4B82-91D3-D08CA6127BA4}"/>
                </a:ext>
              </a:extLst>
            </p:cNvPr>
            <p:cNvSpPr/>
            <p:nvPr/>
          </p:nvSpPr>
          <p:spPr>
            <a:xfrm>
              <a:off x="9587752" y="2427194"/>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74" name="Rectangle: Rounded Corners 73">
              <a:extLst>
                <a:ext uri="{FF2B5EF4-FFF2-40B4-BE49-F238E27FC236}">
                  <a16:creationId xmlns:a16="http://schemas.microsoft.com/office/drawing/2014/main" id="{7F16488B-C998-49E6-9F9B-5D647FBC4D9A}"/>
                </a:ext>
              </a:extLst>
            </p:cNvPr>
            <p:cNvSpPr/>
            <p:nvPr/>
          </p:nvSpPr>
          <p:spPr>
            <a:xfrm>
              <a:off x="9590856" y="2784211"/>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75" name="Rectangle: Rounded Corners 74">
              <a:extLst>
                <a:ext uri="{FF2B5EF4-FFF2-40B4-BE49-F238E27FC236}">
                  <a16:creationId xmlns:a16="http://schemas.microsoft.com/office/drawing/2014/main" id="{76376D64-F50C-4F26-BE43-08A13FAFD23F}"/>
                </a:ext>
              </a:extLst>
            </p:cNvPr>
            <p:cNvSpPr/>
            <p:nvPr/>
          </p:nvSpPr>
          <p:spPr>
            <a:xfrm>
              <a:off x="9587752" y="3141228"/>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76" name="Rectangle: Rounded Corners 75">
              <a:extLst>
                <a:ext uri="{FF2B5EF4-FFF2-40B4-BE49-F238E27FC236}">
                  <a16:creationId xmlns:a16="http://schemas.microsoft.com/office/drawing/2014/main" id="{A45A8BF0-11DC-479D-B9E4-C95D2969DF31}"/>
                </a:ext>
              </a:extLst>
            </p:cNvPr>
            <p:cNvSpPr/>
            <p:nvPr/>
          </p:nvSpPr>
          <p:spPr>
            <a:xfrm>
              <a:off x="9587752" y="3915097"/>
              <a:ext cx="1163172"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grpSp>
      <p:grpSp>
        <p:nvGrpSpPr>
          <p:cNvPr id="77" name="Group 76">
            <a:extLst>
              <a:ext uri="{FF2B5EF4-FFF2-40B4-BE49-F238E27FC236}">
                <a16:creationId xmlns:a16="http://schemas.microsoft.com/office/drawing/2014/main" id="{16B9B4BE-495F-4A93-9C5C-559F626A5AFD}"/>
              </a:ext>
            </a:extLst>
          </p:cNvPr>
          <p:cNvGrpSpPr/>
          <p:nvPr/>
        </p:nvGrpSpPr>
        <p:grpSpPr>
          <a:xfrm>
            <a:off x="10525733" y="956001"/>
            <a:ext cx="940535" cy="940535"/>
            <a:chOff x="8623927" y="1647256"/>
            <a:chExt cx="3106270" cy="3106270"/>
          </a:xfrm>
        </p:grpSpPr>
        <p:sp>
          <p:nvSpPr>
            <p:cNvPr id="78" name="Rectangle 77">
              <a:extLst>
                <a:ext uri="{FF2B5EF4-FFF2-40B4-BE49-F238E27FC236}">
                  <a16:creationId xmlns:a16="http://schemas.microsoft.com/office/drawing/2014/main" id="{C1C92267-0721-4CAD-81C9-6FF43A074CF9}"/>
                </a:ext>
              </a:extLst>
            </p:cNvPr>
            <p:cNvSpPr/>
            <p:nvPr/>
          </p:nvSpPr>
          <p:spPr>
            <a:xfrm>
              <a:off x="8623927" y="1647256"/>
              <a:ext cx="3106270" cy="3106270"/>
            </a:xfrm>
            <a:prstGeom prst="rect">
              <a:avLst/>
            </a:prstGeom>
            <a:solidFill>
              <a:srgbClr val="5B9BD7"/>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00"/>
            </a:p>
          </p:txBody>
        </p:sp>
        <p:sp>
          <p:nvSpPr>
            <p:cNvPr id="79" name="Oval 78">
              <a:extLst>
                <a:ext uri="{FF2B5EF4-FFF2-40B4-BE49-F238E27FC236}">
                  <a16:creationId xmlns:a16="http://schemas.microsoft.com/office/drawing/2014/main" id="{EF021360-78DD-4268-AA8D-EA2C311FECEE}"/>
                </a:ext>
              </a:extLst>
            </p:cNvPr>
            <p:cNvSpPr/>
            <p:nvPr/>
          </p:nvSpPr>
          <p:spPr>
            <a:xfrm>
              <a:off x="9269766" y="2002814"/>
              <a:ext cx="1789728" cy="1789728"/>
            </a:xfrm>
            <a:prstGeom prst="ellipse">
              <a:avLst/>
            </a:prstGeom>
            <a:solidFill>
              <a:srgbClr val="FFE6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a:p>
          </p:txBody>
        </p:sp>
        <p:sp>
          <p:nvSpPr>
            <p:cNvPr id="80" name="Rectangle: Rounded Corners 79">
              <a:extLst>
                <a:ext uri="{FF2B5EF4-FFF2-40B4-BE49-F238E27FC236}">
                  <a16:creationId xmlns:a16="http://schemas.microsoft.com/office/drawing/2014/main" id="{2A881D2A-BA40-4E0E-AA13-55C976F614C1}"/>
                </a:ext>
              </a:extLst>
            </p:cNvPr>
            <p:cNvSpPr/>
            <p:nvPr/>
          </p:nvSpPr>
          <p:spPr>
            <a:xfrm>
              <a:off x="9587752" y="2427194"/>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81" name="Rectangle: Rounded Corners 80">
              <a:extLst>
                <a:ext uri="{FF2B5EF4-FFF2-40B4-BE49-F238E27FC236}">
                  <a16:creationId xmlns:a16="http://schemas.microsoft.com/office/drawing/2014/main" id="{BB545111-DAA8-4B67-A955-F6F337DE46FF}"/>
                </a:ext>
              </a:extLst>
            </p:cNvPr>
            <p:cNvSpPr/>
            <p:nvPr/>
          </p:nvSpPr>
          <p:spPr>
            <a:xfrm>
              <a:off x="9590856" y="2784211"/>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82" name="Rectangle: Rounded Corners 81">
              <a:extLst>
                <a:ext uri="{FF2B5EF4-FFF2-40B4-BE49-F238E27FC236}">
                  <a16:creationId xmlns:a16="http://schemas.microsoft.com/office/drawing/2014/main" id="{61FA1CB3-14F6-41C9-9879-E92388FA2567}"/>
                </a:ext>
              </a:extLst>
            </p:cNvPr>
            <p:cNvSpPr/>
            <p:nvPr/>
          </p:nvSpPr>
          <p:spPr>
            <a:xfrm>
              <a:off x="9587752" y="3141228"/>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83" name="Rectangle: Rounded Corners 82">
              <a:extLst>
                <a:ext uri="{FF2B5EF4-FFF2-40B4-BE49-F238E27FC236}">
                  <a16:creationId xmlns:a16="http://schemas.microsoft.com/office/drawing/2014/main" id="{A0C2EFB1-B3AA-40B2-A15D-8881550BF2E7}"/>
                </a:ext>
              </a:extLst>
            </p:cNvPr>
            <p:cNvSpPr/>
            <p:nvPr/>
          </p:nvSpPr>
          <p:spPr>
            <a:xfrm>
              <a:off x="9587752" y="3915097"/>
              <a:ext cx="1163172"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grpSp>
      <p:grpSp>
        <p:nvGrpSpPr>
          <p:cNvPr id="84" name="Group 83">
            <a:extLst>
              <a:ext uri="{FF2B5EF4-FFF2-40B4-BE49-F238E27FC236}">
                <a16:creationId xmlns:a16="http://schemas.microsoft.com/office/drawing/2014/main" id="{F75BE058-C49C-482C-BB6F-8F30466A48B5}"/>
              </a:ext>
            </a:extLst>
          </p:cNvPr>
          <p:cNvGrpSpPr/>
          <p:nvPr/>
        </p:nvGrpSpPr>
        <p:grpSpPr>
          <a:xfrm>
            <a:off x="9772658" y="2063977"/>
            <a:ext cx="940535" cy="940535"/>
            <a:chOff x="8623927" y="1647256"/>
            <a:chExt cx="3106270" cy="3106270"/>
          </a:xfrm>
        </p:grpSpPr>
        <p:sp>
          <p:nvSpPr>
            <p:cNvPr id="85" name="Rectangle 84">
              <a:extLst>
                <a:ext uri="{FF2B5EF4-FFF2-40B4-BE49-F238E27FC236}">
                  <a16:creationId xmlns:a16="http://schemas.microsoft.com/office/drawing/2014/main" id="{3B55CEEB-9386-417F-A4B9-4CC488E27708}"/>
                </a:ext>
              </a:extLst>
            </p:cNvPr>
            <p:cNvSpPr/>
            <p:nvPr/>
          </p:nvSpPr>
          <p:spPr>
            <a:xfrm>
              <a:off x="8623927" y="1647256"/>
              <a:ext cx="3106270" cy="3106270"/>
            </a:xfrm>
            <a:prstGeom prst="rect">
              <a:avLst/>
            </a:prstGeom>
            <a:solidFill>
              <a:srgbClr val="5B9BD7"/>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000"/>
            </a:p>
          </p:txBody>
        </p:sp>
        <p:sp>
          <p:nvSpPr>
            <p:cNvPr id="86" name="Oval 85">
              <a:extLst>
                <a:ext uri="{FF2B5EF4-FFF2-40B4-BE49-F238E27FC236}">
                  <a16:creationId xmlns:a16="http://schemas.microsoft.com/office/drawing/2014/main" id="{295B8A79-EB83-4F18-A0B0-26AD5732DAF1}"/>
                </a:ext>
              </a:extLst>
            </p:cNvPr>
            <p:cNvSpPr/>
            <p:nvPr/>
          </p:nvSpPr>
          <p:spPr>
            <a:xfrm>
              <a:off x="9269766" y="2002814"/>
              <a:ext cx="1789728" cy="1789728"/>
            </a:xfrm>
            <a:prstGeom prst="ellipse">
              <a:avLst/>
            </a:prstGeom>
            <a:solidFill>
              <a:srgbClr val="FFE699"/>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a:p>
          </p:txBody>
        </p:sp>
        <p:sp>
          <p:nvSpPr>
            <p:cNvPr id="87" name="Rectangle: Rounded Corners 86">
              <a:extLst>
                <a:ext uri="{FF2B5EF4-FFF2-40B4-BE49-F238E27FC236}">
                  <a16:creationId xmlns:a16="http://schemas.microsoft.com/office/drawing/2014/main" id="{C7847EFC-FFFA-4D2E-8464-19D88BDD647C}"/>
                </a:ext>
              </a:extLst>
            </p:cNvPr>
            <p:cNvSpPr/>
            <p:nvPr/>
          </p:nvSpPr>
          <p:spPr>
            <a:xfrm>
              <a:off x="9587752" y="2427194"/>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88" name="Rectangle: Rounded Corners 87">
              <a:extLst>
                <a:ext uri="{FF2B5EF4-FFF2-40B4-BE49-F238E27FC236}">
                  <a16:creationId xmlns:a16="http://schemas.microsoft.com/office/drawing/2014/main" id="{7C27C4A1-83DE-4AF1-9C57-553113166994}"/>
                </a:ext>
              </a:extLst>
            </p:cNvPr>
            <p:cNvSpPr/>
            <p:nvPr/>
          </p:nvSpPr>
          <p:spPr>
            <a:xfrm>
              <a:off x="9590856" y="2784211"/>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89" name="Rectangle: Rounded Corners 88">
              <a:extLst>
                <a:ext uri="{FF2B5EF4-FFF2-40B4-BE49-F238E27FC236}">
                  <a16:creationId xmlns:a16="http://schemas.microsoft.com/office/drawing/2014/main" id="{A2141691-D9DD-467A-BF72-70F7078340E4}"/>
                </a:ext>
              </a:extLst>
            </p:cNvPr>
            <p:cNvSpPr/>
            <p:nvPr/>
          </p:nvSpPr>
          <p:spPr>
            <a:xfrm>
              <a:off x="9587752" y="3141228"/>
              <a:ext cx="1163172" cy="28373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sp>
          <p:nvSpPr>
            <p:cNvPr id="90" name="Rectangle: Rounded Corners 89">
              <a:extLst>
                <a:ext uri="{FF2B5EF4-FFF2-40B4-BE49-F238E27FC236}">
                  <a16:creationId xmlns:a16="http://schemas.microsoft.com/office/drawing/2014/main" id="{47F61121-4963-492A-AADD-146155C5C963}"/>
                </a:ext>
              </a:extLst>
            </p:cNvPr>
            <p:cNvSpPr/>
            <p:nvPr/>
          </p:nvSpPr>
          <p:spPr>
            <a:xfrm>
              <a:off x="9587752" y="3915097"/>
              <a:ext cx="1163172" cy="461914"/>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b"/>
            <a:lstStyle/>
            <a:p>
              <a:pPr algn="ctr"/>
              <a:endParaRPr lang="en-US" sz="800"/>
            </a:p>
          </p:txBody>
        </p:sp>
      </p:grpSp>
      <p:sp>
        <p:nvSpPr>
          <p:cNvPr id="25" name="TextBox 24">
            <a:extLst>
              <a:ext uri="{FF2B5EF4-FFF2-40B4-BE49-F238E27FC236}">
                <a16:creationId xmlns:a16="http://schemas.microsoft.com/office/drawing/2014/main" id="{1E20F2AB-E646-4C4A-957F-F5E8ED4D9F2B}"/>
              </a:ext>
            </a:extLst>
          </p:cNvPr>
          <p:cNvSpPr txBox="1"/>
          <p:nvPr/>
        </p:nvSpPr>
        <p:spPr>
          <a:xfrm>
            <a:off x="8350042" y="5256726"/>
            <a:ext cx="3390013" cy="919401"/>
          </a:xfrm>
          <a:prstGeom prst="roundRect">
            <a:avLst/>
          </a:prstGeom>
          <a:solidFill>
            <a:srgbClr val="FFE699"/>
          </a:solidFill>
        </p:spPr>
        <p:txBody>
          <a:bodyPr wrap="square" rtlCol="0">
            <a:spAutoFit/>
          </a:bodyPr>
          <a:lstStyle/>
          <a:p>
            <a:pPr algn="ctr"/>
            <a:r>
              <a:rPr lang="en-US" sz="1600" i="1"/>
              <a:t>Policy, Specifications, Standards,</a:t>
            </a:r>
          </a:p>
          <a:p>
            <a:pPr algn="ctr"/>
            <a:r>
              <a:rPr lang="en-US" sz="1600" i="1"/>
              <a:t>&amp; Governance Define the</a:t>
            </a:r>
          </a:p>
          <a:p>
            <a:pPr algn="ctr"/>
            <a:r>
              <a:rPr lang="en-US" sz="1600" b="1" i="1"/>
              <a:t>Ecology</a:t>
            </a:r>
          </a:p>
        </p:txBody>
      </p:sp>
      <p:sp>
        <p:nvSpPr>
          <p:cNvPr id="99" name="TextBox 98">
            <a:extLst>
              <a:ext uri="{FF2B5EF4-FFF2-40B4-BE49-F238E27FC236}">
                <a16:creationId xmlns:a16="http://schemas.microsoft.com/office/drawing/2014/main" id="{F7D54A7D-DAB6-416B-A2A0-11F929D25B6F}"/>
              </a:ext>
            </a:extLst>
          </p:cNvPr>
          <p:cNvSpPr txBox="1"/>
          <p:nvPr/>
        </p:nvSpPr>
        <p:spPr>
          <a:xfrm>
            <a:off x="6872662" y="1003660"/>
            <a:ext cx="3914794" cy="400110"/>
          </a:xfrm>
          <a:prstGeom prst="rect">
            <a:avLst/>
          </a:prstGeom>
          <a:noFill/>
        </p:spPr>
        <p:txBody>
          <a:bodyPr wrap="square" rtlCol="0">
            <a:spAutoFit/>
          </a:bodyPr>
          <a:lstStyle/>
          <a:p>
            <a:pPr algn="ctr"/>
            <a:r>
              <a:rPr lang="en-US" sz="2000" b="1" i="1"/>
              <a:t>Ecosystem</a:t>
            </a:r>
          </a:p>
        </p:txBody>
      </p:sp>
      <p:cxnSp>
        <p:nvCxnSpPr>
          <p:cNvPr id="31" name="Straight Connector 30">
            <a:extLst>
              <a:ext uri="{FF2B5EF4-FFF2-40B4-BE49-F238E27FC236}">
                <a16:creationId xmlns:a16="http://schemas.microsoft.com/office/drawing/2014/main" id="{1A533F4A-2CDD-4A9F-94CF-B4C213C058A7}"/>
              </a:ext>
            </a:extLst>
          </p:cNvPr>
          <p:cNvCxnSpPr>
            <a:cxnSpLocks/>
            <a:stCxn id="29" idx="3"/>
          </p:cNvCxnSpPr>
          <p:nvPr/>
        </p:nvCxnSpPr>
        <p:spPr>
          <a:xfrm>
            <a:off x="6576794" y="2328329"/>
            <a:ext cx="18022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itle 33">
            <a:extLst>
              <a:ext uri="{FF2B5EF4-FFF2-40B4-BE49-F238E27FC236}">
                <a16:creationId xmlns:a16="http://schemas.microsoft.com/office/drawing/2014/main" id="{7E315239-37C8-4DE8-B7B6-0754C70E7ACB}"/>
              </a:ext>
            </a:extLst>
          </p:cNvPr>
          <p:cNvSpPr>
            <a:spLocks noGrp="1"/>
          </p:cNvSpPr>
          <p:nvPr>
            <p:ph type="title"/>
          </p:nvPr>
        </p:nvSpPr>
        <p:spPr>
          <a:xfrm>
            <a:off x="451945" y="0"/>
            <a:ext cx="11511454" cy="705610"/>
          </a:xfrm>
        </p:spPr>
        <p:txBody>
          <a:bodyPr>
            <a:normAutofit/>
          </a:bodyPr>
          <a:lstStyle/>
          <a:p>
            <a:r>
              <a:rPr lang="en-US" sz="2400"/>
              <a:t>Enclaves, Federations and Ecosystems, Oh My!</a:t>
            </a:r>
          </a:p>
        </p:txBody>
      </p:sp>
      <p:sp>
        <p:nvSpPr>
          <p:cNvPr id="53" name="TextBox 52">
            <a:extLst>
              <a:ext uri="{FF2B5EF4-FFF2-40B4-BE49-F238E27FC236}">
                <a16:creationId xmlns:a16="http://schemas.microsoft.com/office/drawing/2014/main" id="{4FAEA2DC-221D-45DE-92CC-3CFD9AC760CE}"/>
              </a:ext>
            </a:extLst>
          </p:cNvPr>
          <p:cNvSpPr txBox="1"/>
          <p:nvPr/>
        </p:nvSpPr>
        <p:spPr>
          <a:xfrm>
            <a:off x="8701421" y="3991595"/>
            <a:ext cx="2104166" cy="954107"/>
          </a:xfrm>
          <a:prstGeom prst="rect">
            <a:avLst/>
          </a:prstGeom>
          <a:noFill/>
        </p:spPr>
        <p:txBody>
          <a:bodyPr wrap="none" rtlCol="0">
            <a:spAutoFit/>
          </a:bodyPr>
          <a:lstStyle/>
          <a:p>
            <a:pPr marL="514350" indent="-285750">
              <a:buFont typeface="Wingdings" pitchFamily="2" charset="2"/>
              <a:buChar char="§"/>
            </a:pPr>
            <a:r>
              <a:rPr lang="en-US" sz="1400"/>
              <a:t>Schema services</a:t>
            </a:r>
          </a:p>
          <a:p>
            <a:pPr marL="514350" indent="-285750">
              <a:buFont typeface="Wingdings" pitchFamily="2" charset="2"/>
              <a:buChar char="§"/>
            </a:pPr>
            <a:r>
              <a:rPr lang="en-US" sz="1400"/>
              <a:t>Directory services</a:t>
            </a:r>
          </a:p>
          <a:p>
            <a:pPr marL="514350" indent="-285750">
              <a:buFont typeface="Wingdings" pitchFamily="2" charset="2"/>
              <a:buChar char="§"/>
            </a:pPr>
            <a:r>
              <a:rPr lang="en-US" sz="1400"/>
              <a:t>Conformance </a:t>
            </a:r>
          </a:p>
          <a:p>
            <a:pPr marL="514350" indent="-285750">
              <a:buFont typeface="Wingdings" pitchFamily="2" charset="2"/>
              <a:buChar char="§"/>
            </a:pPr>
            <a:r>
              <a:rPr lang="en-US" sz="1400"/>
              <a:t>Data Governance</a:t>
            </a:r>
          </a:p>
        </p:txBody>
      </p:sp>
      <p:sp>
        <p:nvSpPr>
          <p:cNvPr id="39" name="TextBox 38">
            <a:extLst>
              <a:ext uri="{FF2B5EF4-FFF2-40B4-BE49-F238E27FC236}">
                <a16:creationId xmlns:a16="http://schemas.microsoft.com/office/drawing/2014/main" id="{7C9F8C26-CF57-41B5-96AC-163E8955E941}"/>
              </a:ext>
            </a:extLst>
          </p:cNvPr>
          <p:cNvSpPr txBox="1"/>
          <p:nvPr/>
        </p:nvSpPr>
        <p:spPr>
          <a:xfrm flipH="1">
            <a:off x="8350043" y="3627683"/>
            <a:ext cx="3517422" cy="400110"/>
          </a:xfrm>
          <a:prstGeom prst="rect">
            <a:avLst/>
          </a:prstGeom>
          <a:noFill/>
        </p:spPr>
        <p:txBody>
          <a:bodyPr wrap="square" rtlCol="0">
            <a:spAutoFit/>
          </a:bodyPr>
          <a:lstStyle/>
          <a:p>
            <a:pPr algn="ctr"/>
            <a:r>
              <a:rPr lang="en-US" sz="2000" b="1"/>
              <a:t>Enterprise Assets</a:t>
            </a:r>
          </a:p>
        </p:txBody>
      </p:sp>
      <p:sp>
        <p:nvSpPr>
          <p:cNvPr id="22" name="Rounded Rectangle 21">
            <a:extLst>
              <a:ext uri="{FF2B5EF4-FFF2-40B4-BE49-F238E27FC236}">
                <a16:creationId xmlns:a16="http://schemas.microsoft.com/office/drawing/2014/main" id="{04E8712B-E4B6-5C44-A772-26A7F62D8537}"/>
              </a:ext>
            </a:extLst>
          </p:cNvPr>
          <p:cNvSpPr/>
          <p:nvPr/>
        </p:nvSpPr>
        <p:spPr bwMode="auto">
          <a:xfrm>
            <a:off x="8350043" y="3508726"/>
            <a:ext cx="3390012" cy="1563656"/>
          </a:xfrm>
          <a:prstGeom prst="roundRect">
            <a:avLst>
              <a:gd name="adj" fmla="val 9087"/>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49" name="Group 148">
            <a:extLst>
              <a:ext uri="{FF2B5EF4-FFF2-40B4-BE49-F238E27FC236}">
                <a16:creationId xmlns:a16="http://schemas.microsoft.com/office/drawing/2014/main" id="{B098567D-E1AE-E141-99BD-8BE008EC14B0}"/>
              </a:ext>
            </a:extLst>
          </p:cNvPr>
          <p:cNvGrpSpPr/>
          <p:nvPr/>
        </p:nvGrpSpPr>
        <p:grpSpPr>
          <a:xfrm>
            <a:off x="8087601" y="3867795"/>
            <a:ext cx="780952" cy="778011"/>
            <a:chOff x="7175141" y="4539668"/>
            <a:chExt cx="1108717" cy="1104542"/>
          </a:xfrm>
        </p:grpSpPr>
        <p:pic>
          <p:nvPicPr>
            <p:cNvPr id="150" name="Graphic 149" descr="Database">
              <a:extLst>
                <a:ext uri="{FF2B5EF4-FFF2-40B4-BE49-F238E27FC236}">
                  <a16:creationId xmlns:a16="http://schemas.microsoft.com/office/drawing/2014/main" id="{518284FC-C4FD-F041-86FA-3C62A20BB1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3535" y="4539668"/>
              <a:ext cx="810323" cy="810323"/>
            </a:xfrm>
            <a:prstGeom prst="rect">
              <a:avLst/>
            </a:prstGeom>
          </p:spPr>
        </p:pic>
        <p:pic>
          <p:nvPicPr>
            <p:cNvPr id="151" name="Graphic 150" descr="Database">
              <a:extLst>
                <a:ext uri="{FF2B5EF4-FFF2-40B4-BE49-F238E27FC236}">
                  <a16:creationId xmlns:a16="http://schemas.microsoft.com/office/drawing/2014/main" id="{8AFD4574-3F76-8649-BA0E-75A5D7E3811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75141" y="4833887"/>
              <a:ext cx="810323" cy="810323"/>
            </a:xfrm>
            <a:prstGeom prst="rect">
              <a:avLst/>
            </a:prstGeom>
          </p:spPr>
        </p:pic>
        <p:pic>
          <p:nvPicPr>
            <p:cNvPr id="152" name="Graphic 151" descr="Database">
              <a:extLst>
                <a:ext uri="{FF2B5EF4-FFF2-40B4-BE49-F238E27FC236}">
                  <a16:creationId xmlns:a16="http://schemas.microsoft.com/office/drawing/2014/main" id="{34822322-050D-C847-BA4C-59D8D8B8F6F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75141" y="4833887"/>
              <a:ext cx="810323" cy="810323"/>
            </a:xfrm>
            <a:prstGeom prst="rect">
              <a:avLst/>
            </a:prstGeom>
          </p:spPr>
        </p:pic>
      </p:grpSp>
    </p:spTree>
    <p:extLst>
      <p:ext uri="{BB962C8B-B14F-4D97-AF65-F5344CB8AC3E}">
        <p14:creationId xmlns:p14="http://schemas.microsoft.com/office/powerpoint/2010/main" val="721846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E028C4EC-3904-464A-BB82-7B2396A852FD}"/>
              </a:ext>
            </a:extLst>
          </p:cNvPr>
          <p:cNvSpPr/>
          <p:nvPr/>
        </p:nvSpPr>
        <p:spPr>
          <a:xfrm>
            <a:off x="4683083" y="902790"/>
            <a:ext cx="7332900" cy="5499393"/>
          </a:xfrm>
          <a:prstGeom prst="rect">
            <a:avLst/>
          </a:prstGeom>
          <a:solidFill>
            <a:srgbClr val="FFF3CC"/>
          </a:solidFill>
          <a:ln w="19050">
            <a:solidFill>
              <a:schemeClr val="tx1"/>
            </a:solidFill>
          </a:ln>
        </p:spPr>
        <p:txBody>
          <a:bodyPr wrap="square">
            <a:noAutofit/>
          </a:bodyPr>
          <a:lstStyle/>
          <a:p>
            <a:endParaRPr lang="en-US" sz="1400"/>
          </a:p>
        </p:txBody>
      </p:sp>
      <p:sp>
        <p:nvSpPr>
          <p:cNvPr id="143" name="Rectangle 142">
            <a:extLst>
              <a:ext uri="{FF2B5EF4-FFF2-40B4-BE49-F238E27FC236}">
                <a16:creationId xmlns:a16="http://schemas.microsoft.com/office/drawing/2014/main" id="{327ACBC5-7A89-45DD-B901-52BDD47919AF}"/>
              </a:ext>
            </a:extLst>
          </p:cNvPr>
          <p:cNvSpPr/>
          <p:nvPr/>
        </p:nvSpPr>
        <p:spPr>
          <a:xfrm>
            <a:off x="176017" y="433512"/>
            <a:ext cx="4338076" cy="603108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t"/>
          <a:lstStyle/>
          <a:p>
            <a:pPr marL="285750" indent="-168275">
              <a:spcBef>
                <a:spcPts val="600"/>
              </a:spcBef>
              <a:buFont typeface="Arial" panose="020B0604020202020204" pitchFamily="34" charset="0"/>
              <a:buChar char="•"/>
            </a:pPr>
            <a:endParaRPr lang="en-US" sz="1400"/>
          </a:p>
        </p:txBody>
      </p:sp>
      <p:pic>
        <p:nvPicPr>
          <p:cNvPr id="7" name="Picture 6">
            <a:extLst>
              <a:ext uri="{FF2B5EF4-FFF2-40B4-BE49-F238E27FC236}">
                <a16:creationId xmlns:a16="http://schemas.microsoft.com/office/drawing/2014/main" id="{0D9680B3-AFC5-4572-8F8E-CCD8D4DD218E}"/>
              </a:ext>
            </a:extLst>
          </p:cNvPr>
          <p:cNvPicPr>
            <a:picLocks noChangeAspect="1"/>
          </p:cNvPicPr>
          <p:nvPr/>
        </p:nvPicPr>
        <p:blipFill>
          <a:blip r:embed="rId3" cstate="print">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rot="16200000">
            <a:off x="7403083" y="2382977"/>
            <a:ext cx="1771255" cy="1823685"/>
          </a:xfrm>
          <a:prstGeom prst="rect">
            <a:avLst/>
          </a:prstGeom>
        </p:spPr>
      </p:pic>
      <p:sp>
        <p:nvSpPr>
          <p:cNvPr id="35" name="TextBox 34">
            <a:extLst>
              <a:ext uri="{FF2B5EF4-FFF2-40B4-BE49-F238E27FC236}">
                <a16:creationId xmlns:a16="http://schemas.microsoft.com/office/drawing/2014/main" id="{A54D39C9-4439-499D-9ADA-ECF2C5992862}"/>
              </a:ext>
            </a:extLst>
          </p:cNvPr>
          <p:cNvSpPr txBox="1"/>
          <p:nvPr/>
        </p:nvSpPr>
        <p:spPr>
          <a:xfrm>
            <a:off x="4935703" y="4276765"/>
            <a:ext cx="3027147" cy="1931298"/>
          </a:xfrm>
          <a:prstGeom prst="rect">
            <a:avLst/>
          </a:prstGeom>
          <a:noFill/>
        </p:spPr>
        <p:txBody>
          <a:bodyPr wrap="square" rtlCol="0">
            <a:spAutoFit/>
          </a:bodyPr>
          <a:lstStyle/>
          <a:p>
            <a:pPr>
              <a:spcAft>
                <a:spcPts val="600"/>
              </a:spcAft>
            </a:pPr>
            <a:r>
              <a:rPr lang="en-US" sz="1800" b="1" dirty="0"/>
              <a:t>Learner Records </a:t>
            </a:r>
          </a:p>
          <a:p>
            <a:pPr marL="136525" indent="-273050">
              <a:spcAft>
                <a:spcPts val="300"/>
              </a:spcAft>
              <a:buFont typeface="Wingdings" pitchFamily="2" charset="2"/>
              <a:buChar char="§"/>
            </a:pPr>
            <a:r>
              <a:rPr lang="en-US" sz="1400" dirty="0"/>
              <a:t>Unique User ID (UUID) mapping</a:t>
            </a:r>
          </a:p>
          <a:p>
            <a:pPr indent="-137160">
              <a:spcAft>
                <a:spcPts val="300"/>
              </a:spcAft>
              <a:buFont typeface="Wingdings" pitchFamily="2" charset="2"/>
              <a:buChar char="§"/>
            </a:pPr>
            <a:r>
              <a:rPr lang="en-US" sz="1400" dirty="0"/>
              <a:t>Learner Attributes</a:t>
            </a:r>
          </a:p>
          <a:p>
            <a:pPr marL="457200" lvl="1" indent="-228600">
              <a:spcAft>
                <a:spcPts val="300"/>
              </a:spcAft>
              <a:buFont typeface="Arial" panose="020B0604020202020204" pitchFamily="34" charset="0"/>
              <a:buChar char="•"/>
            </a:pPr>
            <a:r>
              <a:rPr lang="en-US" sz="1400" dirty="0"/>
              <a:t>C&amp;C Ledger</a:t>
            </a:r>
          </a:p>
          <a:p>
            <a:pPr marL="457200" lvl="1" indent="-228600">
              <a:spcAft>
                <a:spcPts val="300"/>
              </a:spcAft>
              <a:buFont typeface="Arial" panose="020B0604020202020204" pitchFamily="34" charset="0"/>
              <a:buChar char="•"/>
            </a:pPr>
            <a:r>
              <a:rPr lang="en-US" sz="1400" dirty="0"/>
              <a:t>Experience Ledger</a:t>
            </a:r>
          </a:p>
          <a:p>
            <a:pPr marL="457200" lvl="1" indent="-228600">
              <a:spcAft>
                <a:spcPts val="300"/>
              </a:spcAft>
              <a:buFont typeface="Arial" panose="020B0604020202020204" pitchFamily="34" charset="0"/>
              <a:buChar char="•"/>
            </a:pPr>
            <a:r>
              <a:rPr lang="en-US" sz="1400" dirty="0"/>
              <a:t>Preferences</a:t>
            </a:r>
          </a:p>
          <a:p>
            <a:pPr marL="457200" lvl="1" indent="-228600">
              <a:spcAft>
                <a:spcPts val="300"/>
              </a:spcAft>
              <a:buFont typeface="Arial" panose="020B0604020202020204" pitchFamily="34" charset="0"/>
              <a:buChar char="•"/>
            </a:pPr>
            <a:r>
              <a:rPr lang="en-US" sz="1400" dirty="0"/>
              <a:t>Career Trajectory</a:t>
            </a:r>
          </a:p>
        </p:txBody>
      </p:sp>
      <p:sp>
        <p:nvSpPr>
          <p:cNvPr id="5" name="TextBox 4">
            <a:extLst>
              <a:ext uri="{FF2B5EF4-FFF2-40B4-BE49-F238E27FC236}">
                <a16:creationId xmlns:a16="http://schemas.microsoft.com/office/drawing/2014/main" id="{6F54F43C-1ED0-47FC-A1D2-C4DF1E94B5D9}"/>
              </a:ext>
            </a:extLst>
          </p:cNvPr>
          <p:cNvSpPr txBox="1"/>
          <p:nvPr/>
        </p:nvSpPr>
        <p:spPr>
          <a:xfrm>
            <a:off x="9265433" y="1070135"/>
            <a:ext cx="2685670" cy="2677656"/>
          </a:xfrm>
          <a:prstGeom prst="rect">
            <a:avLst/>
          </a:prstGeom>
          <a:noFill/>
        </p:spPr>
        <p:txBody>
          <a:bodyPr wrap="square" rtlCol="0">
            <a:spAutoFit/>
          </a:bodyPr>
          <a:lstStyle/>
          <a:p>
            <a:pPr algn="ctr">
              <a:spcAft>
                <a:spcPts val="600"/>
              </a:spcAft>
            </a:pPr>
            <a:r>
              <a:rPr lang="en-US" sz="1800" b="1"/>
              <a:t>Learning Event Tracking</a:t>
            </a:r>
          </a:p>
          <a:p>
            <a:pPr indent="-137160">
              <a:spcAft>
                <a:spcPts val="300"/>
              </a:spcAft>
              <a:buFont typeface="Wingdings" pitchFamily="2" charset="2"/>
              <a:buChar char="§"/>
            </a:pPr>
            <a:r>
              <a:rPr lang="en-US" sz="1400"/>
              <a:t>xAPI Profiles</a:t>
            </a:r>
          </a:p>
          <a:p>
            <a:pPr marL="457200" lvl="1" indent="-228600">
              <a:spcAft>
                <a:spcPts val="300"/>
              </a:spcAft>
              <a:buFont typeface="Arial" panose="020B0604020202020204" pitchFamily="34" charset="0"/>
              <a:buChar char="•"/>
            </a:pPr>
            <a:r>
              <a:rPr lang="en-US" sz="1400"/>
              <a:t>Controlled Vocabularies</a:t>
            </a:r>
          </a:p>
          <a:p>
            <a:pPr marL="457200" lvl="1" indent="-228600">
              <a:spcAft>
                <a:spcPts val="300"/>
              </a:spcAft>
              <a:buFont typeface="Arial" panose="020B0604020202020204" pitchFamily="34" charset="0"/>
              <a:buChar char="•"/>
            </a:pPr>
            <a:r>
              <a:rPr lang="en-US" sz="1400"/>
              <a:t>Domain Specific Context</a:t>
            </a:r>
          </a:p>
          <a:p>
            <a:pPr marL="457200" lvl="1" indent="-228600">
              <a:spcAft>
                <a:spcPts val="300"/>
              </a:spcAft>
              <a:buFont typeface="Arial" panose="020B0604020202020204" pitchFamily="34" charset="0"/>
              <a:buChar char="•"/>
            </a:pPr>
            <a:r>
              <a:rPr lang="en-US" sz="1400"/>
              <a:t>Cmi5 Specification</a:t>
            </a:r>
          </a:p>
          <a:p>
            <a:pPr marL="457200" lvl="1" indent="-228600">
              <a:spcAft>
                <a:spcPts val="300"/>
              </a:spcAft>
              <a:buFont typeface="Arial" panose="020B0604020202020204" pitchFamily="34" charset="0"/>
              <a:buChar char="•"/>
            </a:pPr>
            <a:r>
              <a:rPr lang="en-US" sz="1400"/>
              <a:t>Normalized Data</a:t>
            </a:r>
          </a:p>
          <a:p>
            <a:pPr marL="137160" indent="-137160">
              <a:spcAft>
                <a:spcPts val="300"/>
              </a:spcAft>
              <a:buFont typeface="Wingdings" pitchFamily="2" charset="2"/>
              <a:buChar char="§"/>
            </a:pPr>
            <a:r>
              <a:rPr lang="en-US" sz="1400"/>
              <a:t>Experience context &amp; sequencing</a:t>
            </a:r>
          </a:p>
          <a:p>
            <a:pPr marL="137160" indent="-137160">
              <a:spcAft>
                <a:spcPts val="300"/>
              </a:spcAft>
              <a:buFont typeface="Wingdings" pitchFamily="2" charset="2"/>
              <a:buChar char="§"/>
            </a:pPr>
            <a:r>
              <a:rPr lang="en-US" sz="1400" err="1"/>
              <a:t>Paradata</a:t>
            </a:r>
            <a:endParaRPr lang="en-US" sz="1400"/>
          </a:p>
        </p:txBody>
      </p:sp>
      <p:sp>
        <p:nvSpPr>
          <p:cNvPr id="33" name="TextBox 32">
            <a:extLst>
              <a:ext uri="{FF2B5EF4-FFF2-40B4-BE49-F238E27FC236}">
                <a16:creationId xmlns:a16="http://schemas.microsoft.com/office/drawing/2014/main" id="{AF39BCBB-1EEC-4657-967B-752CBEA5FEFE}"/>
              </a:ext>
            </a:extLst>
          </p:cNvPr>
          <p:cNvSpPr txBox="1"/>
          <p:nvPr/>
        </p:nvSpPr>
        <p:spPr>
          <a:xfrm>
            <a:off x="4935703" y="1070135"/>
            <a:ext cx="2849417" cy="2893100"/>
          </a:xfrm>
          <a:prstGeom prst="rect">
            <a:avLst/>
          </a:prstGeom>
          <a:noFill/>
        </p:spPr>
        <p:txBody>
          <a:bodyPr wrap="square" rtlCol="0">
            <a:spAutoFit/>
          </a:bodyPr>
          <a:lstStyle/>
          <a:p>
            <a:pPr algn="ctr">
              <a:spcAft>
                <a:spcPts val="600"/>
              </a:spcAft>
            </a:pPr>
            <a:r>
              <a:rPr lang="en-US" sz="1800" b="1" dirty="0"/>
              <a:t>Activity and Resource Metadata</a:t>
            </a:r>
          </a:p>
          <a:p>
            <a:pPr indent="-137160">
              <a:spcAft>
                <a:spcPts val="300"/>
              </a:spcAft>
              <a:buFont typeface="Wingdings" pitchFamily="2" charset="2"/>
              <a:buChar char="§"/>
            </a:pPr>
            <a:r>
              <a:rPr lang="en-US" sz="1400" dirty="0"/>
              <a:t>Activity Registry</a:t>
            </a:r>
          </a:p>
          <a:p>
            <a:pPr marL="457200" lvl="1" indent="-228600">
              <a:spcAft>
                <a:spcPts val="300"/>
              </a:spcAft>
              <a:buFont typeface="Arial" panose="020B0604020202020204" pitchFamily="34" charset="0"/>
              <a:buChar char="•"/>
            </a:pPr>
            <a:r>
              <a:rPr lang="en-US" sz="1400" dirty="0"/>
              <a:t>Activities and Content</a:t>
            </a:r>
          </a:p>
          <a:p>
            <a:pPr marL="457200" lvl="1" indent="-228600">
              <a:spcAft>
                <a:spcPts val="300"/>
              </a:spcAft>
              <a:buFont typeface="Arial" panose="020B0604020202020204" pitchFamily="34" charset="0"/>
              <a:buChar char="•"/>
            </a:pPr>
            <a:r>
              <a:rPr lang="en-US" sz="1400" dirty="0"/>
              <a:t>Competency Alignment</a:t>
            </a:r>
          </a:p>
          <a:p>
            <a:pPr indent="-137160">
              <a:spcAft>
                <a:spcPts val="300"/>
              </a:spcAft>
              <a:buFont typeface="Wingdings" pitchFamily="2" charset="2"/>
              <a:buChar char="§"/>
            </a:pPr>
            <a:r>
              <a:rPr lang="en-US" sz="1400" dirty="0"/>
              <a:t>Metadata Strategy </a:t>
            </a:r>
          </a:p>
          <a:p>
            <a:pPr marL="457200" lvl="1" indent="-228600">
              <a:spcAft>
                <a:spcPts val="300"/>
              </a:spcAft>
              <a:buFont typeface="Arial" panose="020B0604020202020204" pitchFamily="34" charset="0"/>
              <a:buChar char="•"/>
            </a:pPr>
            <a:r>
              <a:rPr lang="en-US" sz="1400" dirty="0"/>
              <a:t>Alignment to Design/Development Activities</a:t>
            </a:r>
          </a:p>
          <a:p>
            <a:pPr marL="457200" lvl="1" indent="-228600">
              <a:spcAft>
                <a:spcPts val="300"/>
              </a:spcAft>
              <a:buFont typeface="Arial" panose="020B0604020202020204" pitchFamily="34" charset="0"/>
              <a:buChar char="•"/>
            </a:pPr>
            <a:r>
              <a:rPr lang="en-US" sz="1400" dirty="0" err="1"/>
              <a:t>Paradata</a:t>
            </a:r>
            <a:endParaRPr lang="en-US" sz="1400" dirty="0"/>
          </a:p>
          <a:p>
            <a:pPr marL="457200" lvl="1" indent="-228600">
              <a:spcAft>
                <a:spcPts val="300"/>
              </a:spcAft>
              <a:buFont typeface="Arial" panose="020B0604020202020204" pitchFamily="34" charset="0"/>
              <a:buChar char="•"/>
            </a:pPr>
            <a:r>
              <a:rPr lang="en-US" sz="1400" dirty="0"/>
              <a:t>Other Data</a:t>
            </a:r>
          </a:p>
        </p:txBody>
      </p:sp>
      <p:sp>
        <p:nvSpPr>
          <p:cNvPr id="34" name="TextBox 33">
            <a:extLst>
              <a:ext uri="{FF2B5EF4-FFF2-40B4-BE49-F238E27FC236}">
                <a16:creationId xmlns:a16="http://schemas.microsoft.com/office/drawing/2014/main" id="{07038458-3E03-457D-8FCD-B06801DEFC8B}"/>
              </a:ext>
            </a:extLst>
          </p:cNvPr>
          <p:cNvSpPr txBox="1"/>
          <p:nvPr/>
        </p:nvSpPr>
        <p:spPr>
          <a:xfrm>
            <a:off x="8923956" y="4015913"/>
            <a:ext cx="3027147" cy="2146742"/>
          </a:xfrm>
          <a:prstGeom prst="rect">
            <a:avLst/>
          </a:prstGeom>
          <a:noFill/>
        </p:spPr>
        <p:txBody>
          <a:bodyPr wrap="square" rtlCol="0">
            <a:spAutoFit/>
          </a:bodyPr>
          <a:lstStyle/>
          <a:p>
            <a:pPr algn="ctr">
              <a:spcAft>
                <a:spcPts val="600"/>
              </a:spcAft>
            </a:pPr>
            <a:r>
              <a:rPr lang="en-US" sz="1800" b="1" dirty="0"/>
              <a:t>Competency Framework</a:t>
            </a:r>
          </a:p>
          <a:p>
            <a:pPr indent="-137160">
              <a:spcAft>
                <a:spcPts val="300"/>
              </a:spcAft>
              <a:buFont typeface="Wingdings" pitchFamily="2" charset="2"/>
              <a:buChar char="§"/>
            </a:pPr>
            <a:r>
              <a:rPr lang="en-US" sz="1400" dirty="0"/>
              <a:t>Competency Description</a:t>
            </a:r>
          </a:p>
          <a:p>
            <a:pPr marL="457200" lvl="1" indent="-228600">
              <a:spcAft>
                <a:spcPts val="300"/>
              </a:spcAft>
              <a:buFont typeface="Arial" panose="020B0604020202020204" pitchFamily="34" charset="0"/>
              <a:buChar char="•"/>
            </a:pPr>
            <a:r>
              <a:rPr lang="en-US" sz="1400" dirty="0"/>
              <a:t>Knowledge, Skills, Abilities, and Other Attributes</a:t>
            </a:r>
          </a:p>
          <a:p>
            <a:pPr marL="457200" lvl="1" indent="-228600">
              <a:spcAft>
                <a:spcPts val="300"/>
              </a:spcAft>
              <a:buFont typeface="Arial" panose="020B0604020202020204" pitchFamily="34" charset="0"/>
              <a:buChar char="•"/>
            </a:pPr>
            <a:r>
              <a:rPr lang="en-US" sz="1400" dirty="0"/>
              <a:t>Maps</a:t>
            </a:r>
          </a:p>
          <a:p>
            <a:pPr marL="457200" lvl="1" indent="-228600">
              <a:spcAft>
                <a:spcPts val="300"/>
              </a:spcAft>
              <a:buFont typeface="Arial" panose="020B0604020202020204" pitchFamily="34" charset="0"/>
              <a:buChar char="•"/>
            </a:pPr>
            <a:r>
              <a:rPr lang="en-US" sz="1400" dirty="0"/>
              <a:t>Conditions &amp; Standards</a:t>
            </a:r>
          </a:p>
          <a:p>
            <a:pPr marL="457200" lvl="1" indent="-228600">
              <a:spcAft>
                <a:spcPts val="300"/>
              </a:spcAft>
              <a:buFont typeface="Arial" panose="020B0604020202020204" pitchFamily="34" charset="0"/>
              <a:buChar char="•"/>
            </a:pPr>
            <a:r>
              <a:rPr lang="en-US" sz="1400" dirty="0"/>
              <a:t>Level of Mastery </a:t>
            </a:r>
          </a:p>
          <a:p>
            <a:pPr indent="-137160">
              <a:spcAft>
                <a:spcPts val="300"/>
              </a:spcAft>
              <a:buFont typeface="Wingdings" pitchFamily="2" charset="2"/>
              <a:buChar char="§"/>
            </a:pPr>
            <a:r>
              <a:rPr lang="en-US" sz="1400" dirty="0"/>
              <a:t>Job, Duty, Gig Alignment</a:t>
            </a:r>
          </a:p>
        </p:txBody>
      </p:sp>
      <p:sp>
        <p:nvSpPr>
          <p:cNvPr id="4" name="Title 3">
            <a:extLst>
              <a:ext uri="{FF2B5EF4-FFF2-40B4-BE49-F238E27FC236}">
                <a16:creationId xmlns:a16="http://schemas.microsoft.com/office/drawing/2014/main" id="{EC8D165A-D7F2-4279-8753-6412727C9F12}"/>
              </a:ext>
            </a:extLst>
          </p:cNvPr>
          <p:cNvSpPr>
            <a:spLocks noGrp="1"/>
          </p:cNvSpPr>
          <p:nvPr>
            <p:ph type="title"/>
          </p:nvPr>
        </p:nvSpPr>
        <p:spPr>
          <a:xfrm>
            <a:off x="2345741" y="0"/>
            <a:ext cx="7416800" cy="710154"/>
          </a:xfrm>
        </p:spPr>
        <p:txBody>
          <a:bodyPr/>
          <a:lstStyle/>
          <a:p>
            <a:r>
              <a:rPr lang="en-US" dirty="0"/>
              <a:t>Enterprise Digital Learning Data Strategy</a:t>
            </a:r>
          </a:p>
        </p:txBody>
      </p:sp>
      <p:sp>
        <p:nvSpPr>
          <p:cNvPr id="6" name="Content Placeholder 5">
            <a:extLst>
              <a:ext uri="{FF2B5EF4-FFF2-40B4-BE49-F238E27FC236}">
                <a16:creationId xmlns:a16="http://schemas.microsoft.com/office/drawing/2014/main" id="{B55CC5A3-4CB2-4622-BF29-E3B55AB0D16E}"/>
              </a:ext>
            </a:extLst>
          </p:cNvPr>
          <p:cNvSpPr>
            <a:spLocks noGrp="1"/>
          </p:cNvSpPr>
          <p:nvPr>
            <p:ph idx="1"/>
          </p:nvPr>
        </p:nvSpPr>
        <p:spPr>
          <a:xfrm>
            <a:off x="205078" y="965200"/>
            <a:ext cx="4113900" cy="5499393"/>
          </a:xfrm>
        </p:spPr>
        <p:txBody>
          <a:bodyPr>
            <a:normAutofit/>
          </a:bodyPr>
          <a:lstStyle/>
          <a:p>
            <a:pPr marL="0" indent="0">
              <a:buNone/>
            </a:pPr>
            <a:r>
              <a:rPr lang="en-US" sz="2000" b="1" dirty="0"/>
              <a:t>The DODI 13226.26 Policy Framework:</a:t>
            </a:r>
          </a:p>
          <a:p>
            <a:pPr marL="384189" indent="-342900">
              <a:lnSpc>
                <a:spcPct val="120000"/>
              </a:lnSpc>
              <a:spcBef>
                <a:spcPts val="600"/>
              </a:spcBef>
              <a:spcAft>
                <a:spcPts val="600"/>
              </a:spcAft>
              <a:buFont typeface="Wingdings" pitchFamily="2" charset="2"/>
              <a:buChar char="§"/>
            </a:pPr>
            <a:r>
              <a:rPr lang="en-US" sz="2000" dirty="0"/>
              <a:t>Federated Data Strategy for all training and education related data. </a:t>
            </a:r>
          </a:p>
          <a:p>
            <a:pPr marL="384189" indent="-342900">
              <a:lnSpc>
                <a:spcPct val="120000"/>
              </a:lnSpc>
              <a:spcBef>
                <a:spcPts val="600"/>
              </a:spcBef>
              <a:spcAft>
                <a:spcPts val="600"/>
              </a:spcAft>
              <a:buFont typeface="Wingdings" pitchFamily="2" charset="2"/>
              <a:buChar char="§"/>
            </a:pPr>
            <a:r>
              <a:rPr lang="en-US" sz="2000" dirty="0"/>
              <a:t>Derived from internationally accepted technical specifications and standards</a:t>
            </a:r>
          </a:p>
          <a:p>
            <a:pPr marL="384189" indent="-342900">
              <a:lnSpc>
                <a:spcPct val="120000"/>
              </a:lnSpc>
              <a:spcBef>
                <a:spcPts val="600"/>
              </a:spcBef>
              <a:spcAft>
                <a:spcPts val="600"/>
              </a:spcAft>
              <a:buFont typeface="Wingdings" pitchFamily="2" charset="2"/>
              <a:buChar char="§"/>
            </a:pPr>
            <a:r>
              <a:rPr lang="en-US" sz="2000" dirty="0"/>
              <a:t>Ensures portability of learning data between enclaves</a:t>
            </a:r>
          </a:p>
          <a:p>
            <a:pPr marL="384189" indent="-342900">
              <a:lnSpc>
                <a:spcPct val="120000"/>
              </a:lnSpc>
              <a:spcBef>
                <a:spcPts val="600"/>
              </a:spcBef>
              <a:spcAft>
                <a:spcPts val="600"/>
              </a:spcAft>
              <a:buFont typeface="Wingdings" pitchFamily="2" charset="2"/>
              <a:buChar char="§"/>
            </a:pPr>
            <a:r>
              <a:rPr lang="en-US" sz="2000" dirty="0"/>
              <a:t>Provides auditability and Non-Repudiation of Competencies and Credentials</a:t>
            </a:r>
          </a:p>
          <a:p>
            <a:pPr marL="384189" indent="-342900">
              <a:lnSpc>
                <a:spcPct val="120000"/>
              </a:lnSpc>
              <a:spcBef>
                <a:spcPts val="600"/>
              </a:spcBef>
              <a:spcAft>
                <a:spcPts val="600"/>
              </a:spcAft>
              <a:buFont typeface="Wingdings" pitchFamily="2" charset="2"/>
              <a:buChar char="§"/>
            </a:pPr>
            <a:r>
              <a:rPr lang="en-US" sz="2000" dirty="0"/>
              <a:t>Facilitates enterprise Analytics, Artificial Intelligence, and Automation</a:t>
            </a:r>
          </a:p>
          <a:p>
            <a:endParaRPr lang="en-US" sz="2000" dirty="0"/>
          </a:p>
        </p:txBody>
      </p:sp>
    </p:spTree>
    <p:extLst>
      <p:ext uri="{BB962C8B-B14F-4D97-AF65-F5344CB8AC3E}">
        <p14:creationId xmlns:p14="http://schemas.microsoft.com/office/powerpoint/2010/main" val="3476699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91B29-FCEA-4F2F-A6D6-DDC0135317FC}"/>
              </a:ext>
            </a:extLst>
          </p:cNvPr>
          <p:cNvSpPr>
            <a:spLocks noGrp="1"/>
          </p:cNvSpPr>
          <p:nvPr>
            <p:ph type="title"/>
          </p:nvPr>
        </p:nvSpPr>
        <p:spPr/>
        <p:txBody>
          <a:bodyPr>
            <a:normAutofit/>
          </a:bodyPr>
          <a:lstStyle/>
          <a:p>
            <a:r>
              <a:rPr lang="en-US"/>
              <a:t>Enterprise Assets and Data Governance </a:t>
            </a:r>
          </a:p>
        </p:txBody>
      </p:sp>
      <p:sp>
        <p:nvSpPr>
          <p:cNvPr id="4" name="Content Placeholder 3">
            <a:extLst>
              <a:ext uri="{FF2B5EF4-FFF2-40B4-BE49-F238E27FC236}">
                <a16:creationId xmlns:a16="http://schemas.microsoft.com/office/drawing/2014/main" id="{970B4EE8-8B86-47DC-93D2-435D9147070A}"/>
              </a:ext>
            </a:extLst>
          </p:cNvPr>
          <p:cNvSpPr>
            <a:spLocks noGrp="1"/>
          </p:cNvSpPr>
          <p:nvPr>
            <p:ph idx="4294967295"/>
          </p:nvPr>
        </p:nvSpPr>
        <p:spPr>
          <a:xfrm>
            <a:off x="7532560" y="833601"/>
            <a:ext cx="4274429" cy="5340085"/>
          </a:xfrm>
        </p:spPr>
        <p:txBody>
          <a:bodyPr anchor="ctr">
            <a:normAutofit/>
          </a:bodyPr>
          <a:lstStyle/>
          <a:p>
            <a:pPr marL="0" indent="0">
              <a:spcBef>
                <a:spcPts val="600"/>
              </a:spcBef>
              <a:buNone/>
            </a:pPr>
            <a:r>
              <a:rPr lang="en-US" b="1"/>
              <a:t>Requires:</a:t>
            </a:r>
          </a:p>
          <a:p>
            <a:pPr marL="457200" lvl="1" indent="-228600">
              <a:spcBef>
                <a:spcPts val="600"/>
              </a:spcBef>
              <a:buFont typeface="Wingdings" pitchFamily="2" charset="2"/>
              <a:buChar char="§"/>
            </a:pPr>
            <a:r>
              <a:rPr lang="en-US" sz="2000"/>
              <a:t>A globally resolvable way to reconcile learner identity</a:t>
            </a:r>
          </a:p>
          <a:p>
            <a:pPr marL="457200" lvl="1" indent="-228600">
              <a:spcBef>
                <a:spcPts val="600"/>
              </a:spcBef>
              <a:buFont typeface="Wingdings" pitchFamily="2" charset="2"/>
              <a:buChar char="§"/>
            </a:pPr>
            <a:r>
              <a:rPr lang="en-US" sz="2000"/>
              <a:t>A globally resolvable way to share and advertise available learning assets</a:t>
            </a:r>
          </a:p>
          <a:p>
            <a:pPr marL="457200" lvl="1" indent="-228600">
              <a:spcBef>
                <a:spcPts val="600"/>
              </a:spcBef>
              <a:buFont typeface="Wingdings" pitchFamily="2" charset="2"/>
              <a:buChar char="§"/>
            </a:pPr>
            <a:r>
              <a:rPr lang="en-US" sz="2000"/>
              <a:t>A globally resolvable way to identify competencies and credentials</a:t>
            </a:r>
          </a:p>
          <a:p>
            <a:pPr marL="457200" lvl="1" indent="-228600">
              <a:spcBef>
                <a:spcPts val="600"/>
              </a:spcBef>
              <a:buFont typeface="Wingdings" pitchFamily="2" charset="2"/>
              <a:buChar char="§"/>
            </a:pPr>
            <a:r>
              <a:rPr lang="en-US" sz="2000"/>
              <a:t>A globally resolvable way to share learning attributes and locate records for leaners</a:t>
            </a:r>
          </a:p>
          <a:p>
            <a:pPr marL="457200" lvl="1" indent="-228600">
              <a:spcBef>
                <a:spcPts val="600"/>
              </a:spcBef>
              <a:buFont typeface="Wingdings" pitchFamily="2" charset="2"/>
              <a:buChar char="§"/>
            </a:pPr>
            <a:r>
              <a:rPr lang="en-US" sz="2000"/>
              <a:t>Processes for review, update, configuration status accounting, and crowdsourcing data and data metamodels  </a:t>
            </a:r>
          </a:p>
        </p:txBody>
      </p:sp>
      <p:pic>
        <p:nvPicPr>
          <p:cNvPr id="3" name="Picture 2">
            <a:extLst>
              <a:ext uri="{FF2B5EF4-FFF2-40B4-BE49-F238E27FC236}">
                <a16:creationId xmlns:a16="http://schemas.microsoft.com/office/drawing/2014/main" id="{78D5E208-CC93-4E12-A71B-0866373338A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3" b="2379"/>
          <a:stretch/>
        </p:blipFill>
        <p:spPr>
          <a:xfrm>
            <a:off x="231227" y="1056186"/>
            <a:ext cx="7115503" cy="4775385"/>
          </a:xfrm>
          <a:prstGeom prst="rect">
            <a:avLst/>
          </a:prstGeom>
          <a:ln>
            <a:solidFill>
              <a:schemeClr val="tx1"/>
            </a:solidFill>
          </a:ln>
        </p:spPr>
      </p:pic>
    </p:spTree>
    <p:extLst>
      <p:ext uri="{BB962C8B-B14F-4D97-AF65-F5344CB8AC3E}">
        <p14:creationId xmlns:p14="http://schemas.microsoft.com/office/powerpoint/2010/main" val="112552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A1DC0058-6225-3040-937D-335F504D1126}"/>
              </a:ext>
            </a:extLst>
          </p:cNvPr>
          <p:cNvSpPr/>
          <p:nvPr/>
        </p:nvSpPr>
        <p:spPr bwMode="auto">
          <a:xfrm>
            <a:off x="1499117" y="1180718"/>
            <a:ext cx="5212080" cy="5212080"/>
          </a:xfrm>
          <a:prstGeom prst="ellipse">
            <a:avLst/>
          </a:prstGeom>
          <a:solidFill>
            <a:srgbClr val="5B9BD7">
              <a:alpha val="36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54" name="Oval 53">
            <a:extLst>
              <a:ext uri="{FF2B5EF4-FFF2-40B4-BE49-F238E27FC236}">
                <a16:creationId xmlns:a16="http://schemas.microsoft.com/office/drawing/2014/main" id="{9824F140-D01A-E040-BAB0-54EBCFF90F23}"/>
              </a:ext>
            </a:extLst>
          </p:cNvPr>
          <p:cNvSpPr/>
          <p:nvPr/>
        </p:nvSpPr>
        <p:spPr bwMode="auto">
          <a:xfrm>
            <a:off x="5154353" y="1180718"/>
            <a:ext cx="5212080" cy="5212080"/>
          </a:xfrm>
          <a:prstGeom prst="ellipse">
            <a:avLst/>
          </a:prstGeom>
          <a:solidFill>
            <a:schemeClr val="accent2">
              <a:alpha val="29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2" name="Title 1">
            <a:extLst>
              <a:ext uri="{FF2B5EF4-FFF2-40B4-BE49-F238E27FC236}">
                <a16:creationId xmlns:a16="http://schemas.microsoft.com/office/drawing/2014/main" id="{8A4376D2-5F39-4EE1-9828-1C0BFD0876F4}"/>
              </a:ext>
            </a:extLst>
          </p:cNvPr>
          <p:cNvSpPr>
            <a:spLocks noGrp="1"/>
          </p:cNvSpPr>
          <p:nvPr>
            <p:ph type="title"/>
          </p:nvPr>
        </p:nvSpPr>
        <p:spPr/>
        <p:txBody>
          <a:bodyPr/>
          <a:lstStyle/>
          <a:p>
            <a:r>
              <a:rPr lang="en-US">
                <a:cs typeface="Arial Narrow" panose="020B0604020202020204" pitchFamily="34" charset="0"/>
              </a:rPr>
              <a:t>Enterprise Assets</a:t>
            </a:r>
          </a:p>
        </p:txBody>
      </p:sp>
      <p:sp>
        <p:nvSpPr>
          <p:cNvPr id="4" name="TextBox 3">
            <a:extLst>
              <a:ext uri="{FF2B5EF4-FFF2-40B4-BE49-F238E27FC236}">
                <a16:creationId xmlns:a16="http://schemas.microsoft.com/office/drawing/2014/main" id="{A5757F98-D471-45C7-9F47-A6966CD275C9}"/>
              </a:ext>
            </a:extLst>
          </p:cNvPr>
          <p:cNvSpPr txBox="1"/>
          <p:nvPr/>
        </p:nvSpPr>
        <p:spPr>
          <a:xfrm>
            <a:off x="2172117" y="699804"/>
            <a:ext cx="3923883" cy="461665"/>
          </a:xfrm>
          <a:prstGeom prst="rect">
            <a:avLst/>
          </a:prstGeom>
          <a:noFill/>
        </p:spPr>
        <p:txBody>
          <a:bodyPr wrap="square" rtlCol="0">
            <a:spAutoFit/>
          </a:bodyPr>
          <a:lstStyle/>
          <a:p>
            <a:r>
              <a:rPr lang="en-US" sz="2400" dirty="0">
                <a:latin typeface="Arial Narrow" panose="020B0604020202020204" pitchFamily="34" charset="0"/>
                <a:cs typeface="Arial Narrow" panose="020B0604020202020204" pitchFamily="34" charset="0"/>
              </a:rPr>
              <a:t>Training and Education Assets</a:t>
            </a:r>
          </a:p>
        </p:txBody>
      </p:sp>
      <p:sp>
        <p:nvSpPr>
          <p:cNvPr id="7" name="TextBox 6">
            <a:extLst>
              <a:ext uri="{FF2B5EF4-FFF2-40B4-BE49-F238E27FC236}">
                <a16:creationId xmlns:a16="http://schemas.microsoft.com/office/drawing/2014/main" id="{30BA0F8A-39CC-4E5C-9852-D83D718746D5}"/>
              </a:ext>
            </a:extLst>
          </p:cNvPr>
          <p:cNvSpPr txBox="1"/>
          <p:nvPr/>
        </p:nvSpPr>
        <p:spPr>
          <a:xfrm>
            <a:off x="5262549" y="3539244"/>
            <a:ext cx="1443703" cy="461665"/>
          </a:xfrm>
          <a:prstGeom prst="rect">
            <a:avLst/>
          </a:prstGeom>
          <a:noFill/>
        </p:spPr>
        <p:txBody>
          <a:bodyPr wrap="square" rtlCol="0">
            <a:spAutoFit/>
          </a:bodyPr>
          <a:lstStyle/>
          <a:p>
            <a:pPr algn="ctr"/>
            <a:r>
              <a:rPr lang="en-US" sz="1200">
                <a:latin typeface="Arial Narrow" panose="020B0604020202020204" pitchFamily="34" charset="0"/>
                <a:cs typeface="Arial Narrow" panose="020B0604020202020204" pitchFamily="34" charset="0"/>
              </a:rPr>
              <a:t>Schema manager for credential definitions </a:t>
            </a:r>
          </a:p>
        </p:txBody>
      </p:sp>
      <p:sp>
        <p:nvSpPr>
          <p:cNvPr id="10" name="TextBox 9">
            <a:extLst>
              <a:ext uri="{FF2B5EF4-FFF2-40B4-BE49-F238E27FC236}">
                <a16:creationId xmlns:a16="http://schemas.microsoft.com/office/drawing/2014/main" id="{433DE3CB-0852-4665-BD6A-0849F4E31F3D}"/>
              </a:ext>
            </a:extLst>
          </p:cNvPr>
          <p:cNvSpPr txBox="1"/>
          <p:nvPr/>
        </p:nvSpPr>
        <p:spPr>
          <a:xfrm>
            <a:off x="3040793" y="4741703"/>
            <a:ext cx="2527759" cy="116955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Local Experience Index</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Courses </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Components and lab resources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Shareable assets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Local devices and corpora</a:t>
            </a:r>
          </a:p>
        </p:txBody>
      </p:sp>
      <p:sp>
        <p:nvSpPr>
          <p:cNvPr id="18" name="TextBox 17">
            <a:extLst>
              <a:ext uri="{FF2B5EF4-FFF2-40B4-BE49-F238E27FC236}">
                <a16:creationId xmlns:a16="http://schemas.microsoft.com/office/drawing/2014/main" id="{E125D9F6-5285-4B5E-8CF0-CD83E03109B6}"/>
              </a:ext>
            </a:extLst>
          </p:cNvPr>
          <p:cNvSpPr txBox="1"/>
          <p:nvPr/>
        </p:nvSpPr>
        <p:spPr>
          <a:xfrm>
            <a:off x="3430857" y="1544827"/>
            <a:ext cx="1886465" cy="95410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Enterprise Level Asset</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Search</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Share</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Registry of indices</a:t>
            </a:r>
          </a:p>
        </p:txBody>
      </p:sp>
      <p:sp>
        <p:nvSpPr>
          <p:cNvPr id="25" name="TextBox 24">
            <a:extLst>
              <a:ext uri="{FF2B5EF4-FFF2-40B4-BE49-F238E27FC236}">
                <a16:creationId xmlns:a16="http://schemas.microsoft.com/office/drawing/2014/main" id="{49944CE9-31FE-4514-8F9E-BBB676A267E3}"/>
              </a:ext>
            </a:extLst>
          </p:cNvPr>
          <p:cNvSpPr txBox="1"/>
          <p:nvPr/>
        </p:nvSpPr>
        <p:spPr>
          <a:xfrm>
            <a:off x="6271685" y="695062"/>
            <a:ext cx="3235151" cy="461665"/>
          </a:xfrm>
          <a:prstGeom prst="rect">
            <a:avLst/>
          </a:prstGeom>
          <a:noFill/>
        </p:spPr>
        <p:txBody>
          <a:bodyPr wrap="square" rtlCol="0">
            <a:spAutoFit/>
          </a:bodyPr>
          <a:lstStyle/>
          <a:p>
            <a:pPr algn="ctr"/>
            <a:r>
              <a:rPr lang="en-US" sz="2400" dirty="0">
                <a:latin typeface="Arial Narrow" panose="020B0604020202020204" pitchFamily="34" charset="0"/>
                <a:cs typeface="Arial Narrow" panose="020B0604020202020204" pitchFamily="34" charset="0"/>
              </a:rPr>
              <a:t>Lifelong Learner Records</a:t>
            </a:r>
          </a:p>
        </p:txBody>
      </p:sp>
      <p:sp>
        <p:nvSpPr>
          <p:cNvPr id="28" name="TextBox 27">
            <a:extLst>
              <a:ext uri="{FF2B5EF4-FFF2-40B4-BE49-F238E27FC236}">
                <a16:creationId xmlns:a16="http://schemas.microsoft.com/office/drawing/2014/main" id="{83E6F032-2226-48C0-8A54-DB9C0437B5DC}"/>
              </a:ext>
            </a:extLst>
          </p:cNvPr>
          <p:cNvSpPr txBox="1"/>
          <p:nvPr/>
        </p:nvSpPr>
        <p:spPr>
          <a:xfrm>
            <a:off x="6682026" y="4733569"/>
            <a:ext cx="2581897" cy="138499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Local Learner Profile</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Local Credential Signatures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Links to evidentiary chain</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Client component of badges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Learner State</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Competencies/attributes</a:t>
            </a:r>
          </a:p>
        </p:txBody>
      </p:sp>
      <p:sp>
        <p:nvSpPr>
          <p:cNvPr id="29" name="TextBox 28">
            <a:extLst>
              <a:ext uri="{FF2B5EF4-FFF2-40B4-BE49-F238E27FC236}">
                <a16:creationId xmlns:a16="http://schemas.microsoft.com/office/drawing/2014/main" id="{3E7663CD-FD47-4222-84A9-C0C805962252}"/>
              </a:ext>
            </a:extLst>
          </p:cNvPr>
          <p:cNvSpPr txBox="1"/>
          <p:nvPr/>
        </p:nvSpPr>
        <p:spPr>
          <a:xfrm>
            <a:off x="6710845" y="1507635"/>
            <a:ext cx="2523375" cy="1600438"/>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Enterprise Level Asset</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Summative learner competency and credentials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UIC, effective date, and geocache where gained</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CEU and status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Pointer to source data </a:t>
            </a:r>
          </a:p>
        </p:txBody>
      </p:sp>
      <p:sp>
        <p:nvSpPr>
          <p:cNvPr id="32" name="TextBox 31">
            <a:extLst>
              <a:ext uri="{FF2B5EF4-FFF2-40B4-BE49-F238E27FC236}">
                <a16:creationId xmlns:a16="http://schemas.microsoft.com/office/drawing/2014/main" id="{69FB6AC9-AC79-44CF-9872-6FB11F28EC60}"/>
              </a:ext>
            </a:extLst>
          </p:cNvPr>
          <p:cNvSpPr txBox="1"/>
          <p:nvPr/>
        </p:nvSpPr>
        <p:spPr>
          <a:xfrm>
            <a:off x="2516599" y="2604656"/>
            <a:ext cx="2580208"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Data Governance </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Curriculum and Quota Control </a:t>
            </a:r>
            <a:br>
              <a:rPr lang="en-US" sz="14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Management</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Local to Regional attribute promotion</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Regional to IEEE Standard promotion</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Enterprise Analytics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FICAM Integration </a:t>
            </a:r>
          </a:p>
        </p:txBody>
      </p:sp>
      <p:sp>
        <p:nvSpPr>
          <p:cNvPr id="33" name="TextBox 32">
            <a:extLst>
              <a:ext uri="{FF2B5EF4-FFF2-40B4-BE49-F238E27FC236}">
                <a16:creationId xmlns:a16="http://schemas.microsoft.com/office/drawing/2014/main" id="{80F088AF-E4A4-4636-92E3-0C35BE4B8ADF}"/>
              </a:ext>
            </a:extLst>
          </p:cNvPr>
          <p:cNvSpPr txBox="1"/>
          <p:nvPr/>
        </p:nvSpPr>
        <p:spPr>
          <a:xfrm>
            <a:off x="6804405" y="3261203"/>
            <a:ext cx="3025612" cy="138499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Data Governance</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Integration with M&amp;P system data</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Local to Regional attribute promotion</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Regional to IEEE Standard promotion</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Enterprise Analytics</a:t>
            </a:r>
          </a:p>
          <a:p>
            <a:pPr marL="285750" indent="-285750">
              <a:buFont typeface="Wingdings" pitchFamily="2" charset="2"/>
              <a:buChar char="§"/>
            </a:pPr>
            <a:r>
              <a:rPr lang="en-US" sz="1400" dirty="0">
                <a:latin typeface="Arial Narrow" panose="020B0604020202020204" pitchFamily="34" charset="0"/>
                <a:cs typeface="Arial Narrow" panose="020B0604020202020204" pitchFamily="34" charset="0"/>
              </a:rPr>
              <a:t>FICAM Integration</a:t>
            </a:r>
          </a:p>
        </p:txBody>
      </p:sp>
      <p:grpSp>
        <p:nvGrpSpPr>
          <p:cNvPr id="13" name="Group 12">
            <a:extLst>
              <a:ext uri="{FF2B5EF4-FFF2-40B4-BE49-F238E27FC236}">
                <a16:creationId xmlns:a16="http://schemas.microsoft.com/office/drawing/2014/main" id="{3B1FC28E-CC3E-174A-96A2-A4FA6C598D5E}"/>
              </a:ext>
            </a:extLst>
          </p:cNvPr>
          <p:cNvGrpSpPr/>
          <p:nvPr/>
        </p:nvGrpSpPr>
        <p:grpSpPr>
          <a:xfrm>
            <a:off x="2837021" y="1686005"/>
            <a:ext cx="548640" cy="548640"/>
            <a:chOff x="1959288" y="1985104"/>
            <a:chExt cx="548640" cy="548640"/>
          </a:xfrm>
        </p:grpSpPr>
        <p:sp>
          <p:nvSpPr>
            <p:cNvPr id="12" name="Oval 11">
              <a:extLst>
                <a:ext uri="{FF2B5EF4-FFF2-40B4-BE49-F238E27FC236}">
                  <a16:creationId xmlns:a16="http://schemas.microsoft.com/office/drawing/2014/main" id="{12008569-CE45-D649-80C2-0FF7BDC846F8}"/>
                </a:ext>
              </a:extLst>
            </p:cNvPr>
            <p:cNvSpPr/>
            <p:nvPr/>
          </p:nvSpPr>
          <p:spPr bwMode="auto">
            <a:xfrm>
              <a:off x="1959288" y="1985104"/>
              <a:ext cx="548640" cy="548640"/>
            </a:xfrm>
            <a:prstGeom prst="ellipse">
              <a:avLst/>
            </a:prstGeom>
            <a:solidFill>
              <a:srgbClr val="5B9BD8"/>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7" name="Graphic 16" descr="Magnifying glass">
              <a:extLst>
                <a:ext uri="{FF2B5EF4-FFF2-40B4-BE49-F238E27FC236}">
                  <a16:creationId xmlns:a16="http://schemas.microsoft.com/office/drawing/2014/main" id="{BDBB222D-CB10-4EA1-A391-5BF865EC49B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2825" y="2085903"/>
              <a:ext cx="341566" cy="341566"/>
            </a:xfrm>
            <a:prstGeom prst="rect">
              <a:avLst/>
            </a:prstGeom>
          </p:spPr>
        </p:pic>
      </p:grpSp>
      <p:grpSp>
        <p:nvGrpSpPr>
          <p:cNvPr id="14" name="Group 13">
            <a:extLst>
              <a:ext uri="{FF2B5EF4-FFF2-40B4-BE49-F238E27FC236}">
                <a16:creationId xmlns:a16="http://schemas.microsoft.com/office/drawing/2014/main" id="{4AF38F44-AAF3-694C-AB01-6F3806BF6A82}"/>
              </a:ext>
            </a:extLst>
          </p:cNvPr>
          <p:cNvGrpSpPr/>
          <p:nvPr/>
        </p:nvGrpSpPr>
        <p:grpSpPr>
          <a:xfrm>
            <a:off x="2446957" y="4987055"/>
            <a:ext cx="548640" cy="548640"/>
            <a:chOff x="1298591" y="1440514"/>
            <a:chExt cx="548640" cy="548640"/>
          </a:xfrm>
        </p:grpSpPr>
        <p:sp>
          <p:nvSpPr>
            <p:cNvPr id="56" name="Oval 55">
              <a:extLst>
                <a:ext uri="{FF2B5EF4-FFF2-40B4-BE49-F238E27FC236}">
                  <a16:creationId xmlns:a16="http://schemas.microsoft.com/office/drawing/2014/main" id="{72379C65-EA5C-AD4E-A342-F8312C0BFEB8}"/>
                </a:ext>
              </a:extLst>
            </p:cNvPr>
            <p:cNvSpPr/>
            <p:nvPr/>
          </p:nvSpPr>
          <p:spPr bwMode="auto">
            <a:xfrm>
              <a:off x="1298591" y="1440514"/>
              <a:ext cx="548640" cy="548640"/>
            </a:xfrm>
            <a:prstGeom prst="ellipse">
              <a:avLst/>
            </a:prstGeom>
            <a:solidFill>
              <a:srgbClr val="5B9BD8"/>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9" name="Graphic 8" descr="Classroom">
              <a:extLst>
                <a:ext uri="{FF2B5EF4-FFF2-40B4-BE49-F238E27FC236}">
                  <a16:creationId xmlns:a16="http://schemas.microsoft.com/office/drawing/2014/main" id="{A0B1ED1E-06CC-48E9-B140-453B94BB143F}"/>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395107" y="1538631"/>
              <a:ext cx="352406" cy="352406"/>
            </a:xfrm>
            <a:prstGeom prst="rect">
              <a:avLst/>
            </a:prstGeom>
          </p:spPr>
        </p:pic>
      </p:grpSp>
      <p:grpSp>
        <p:nvGrpSpPr>
          <p:cNvPr id="22" name="Group 21">
            <a:extLst>
              <a:ext uri="{FF2B5EF4-FFF2-40B4-BE49-F238E27FC236}">
                <a16:creationId xmlns:a16="http://schemas.microsoft.com/office/drawing/2014/main" id="{7657314D-DCA0-2E48-B83D-6F3D370E28C6}"/>
              </a:ext>
            </a:extLst>
          </p:cNvPr>
          <p:cNvGrpSpPr/>
          <p:nvPr/>
        </p:nvGrpSpPr>
        <p:grpSpPr>
          <a:xfrm>
            <a:off x="5710082" y="2932708"/>
            <a:ext cx="548640" cy="548640"/>
            <a:chOff x="5532267" y="2497685"/>
            <a:chExt cx="548640" cy="548640"/>
          </a:xfrm>
        </p:grpSpPr>
        <p:sp>
          <p:nvSpPr>
            <p:cNvPr id="62" name="Oval 61">
              <a:extLst>
                <a:ext uri="{FF2B5EF4-FFF2-40B4-BE49-F238E27FC236}">
                  <a16:creationId xmlns:a16="http://schemas.microsoft.com/office/drawing/2014/main" id="{4569FBF9-7282-824E-A20B-C738F91F5C61}"/>
                </a:ext>
              </a:extLst>
            </p:cNvPr>
            <p:cNvSpPr/>
            <p:nvPr/>
          </p:nvSpPr>
          <p:spPr bwMode="auto">
            <a:xfrm>
              <a:off x="5532267" y="2497685"/>
              <a:ext cx="548640" cy="548640"/>
            </a:xfrm>
            <a:prstGeom prst="ellipse">
              <a:avLst/>
            </a:prstGeom>
            <a:solidFill>
              <a:srgbClr val="90B76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4" name="Graphic 63" descr="Gears">
              <a:extLst>
                <a:ext uri="{FF2B5EF4-FFF2-40B4-BE49-F238E27FC236}">
                  <a16:creationId xmlns:a16="http://schemas.microsoft.com/office/drawing/2014/main" id="{5FAA26A9-8558-484D-B5D5-0B4DD4E24AE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16207" y="2589093"/>
              <a:ext cx="380759" cy="380759"/>
            </a:xfrm>
            <a:prstGeom prst="rect">
              <a:avLst/>
            </a:prstGeom>
          </p:spPr>
        </p:pic>
      </p:grpSp>
      <p:grpSp>
        <p:nvGrpSpPr>
          <p:cNvPr id="24" name="Group 23">
            <a:extLst>
              <a:ext uri="{FF2B5EF4-FFF2-40B4-BE49-F238E27FC236}">
                <a16:creationId xmlns:a16="http://schemas.microsoft.com/office/drawing/2014/main" id="{867CD040-D0DE-5C4A-8169-5570DFE0F82E}"/>
              </a:ext>
            </a:extLst>
          </p:cNvPr>
          <p:cNvGrpSpPr/>
          <p:nvPr/>
        </p:nvGrpSpPr>
        <p:grpSpPr>
          <a:xfrm>
            <a:off x="8806339" y="2149259"/>
            <a:ext cx="548640" cy="548640"/>
            <a:chOff x="9014906" y="2232223"/>
            <a:chExt cx="548640" cy="548640"/>
          </a:xfrm>
        </p:grpSpPr>
        <p:sp>
          <p:nvSpPr>
            <p:cNvPr id="66" name="Oval 65">
              <a:extLst>
                <a:ext uri="{FF2B5EF4-FFF2-40B4-BE49-F238E27FC236}">
                  <a16:creationId xmlns:a16="http://schemas.microsoft.com/office/drawing/2014/main" id="{0290183B-D199-AF49-B448-37C848AC7E1A}"/>
                </a:ext>
              </a:extLst>
            </p:cNvPr>
            <p:cNvSpPr/>
            <p:nvPr/>
          </p:nvSpPr>
          <p:spPr bwMode="auto">
            <a:xfrm>
              <a:off x="9014906" y="2232223"/>
              <a:ext cx="548640" cy="548640"/>
            </a:xfrm>
            <a:prstGeom prst="ellipse">
              <a:avLst/>
            </a:prstGeom>
            <a:solidFill>
              <a:srgbClr val="ECA74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6" name="Graphic 25" descr="Target">
              <a:extLst>
                <a:ext uri="{FF2B5EF4-FFF2-40B4-BE49-F238E27FC236}">
                  <a16:creationId xmlns:a16="http://schemas.microsoft.com/office/drawing/2014/main" id="{980B1723-1A26-4939-BCB7-7380E62B99B9}"/>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74311" y="2291628"/>
              <a:ext cx="429831" cy="429831"/>
            </a:xfrm>
            <a:prstGeom prst="rect">
              <a:avLst/>
            </a:prstGeom>
          </p:spPr>
        </p:pic>
      </p:grpSp>
      <p:grpSp>
        <p:nvGrpSpPr>
          <p:cNvPr id="74" name="Group 73">
            <a:extLst>
              <a:ext uri="{FF2B5EF4-FFF2-40B4-BE49-F238E27FC236}">
                <a16:creationId xmlns:a16="http://schemas.microsoft.com/office/drawing/2014/main" id="{E022F308-1D50-1E4B-953B-446404891F00}"/>
              </a:ext>
            </a:extLst>
          </p:cNvPr>
          <p:cNvGrpSpPr/>
          <p:nvPr/>
        </p:nvGrpSpPr>
        <p:grpSpPr>
          <a:xfrm>
            <a:off x="8992218" y="4837638"/>
            <a:ext cx="548640" cy="548640"/>
            <a:chOff x="8827374" y="4807440"/>
            <a:chExt cx="548640" cy="548640"/>
          </a:xfrm>
        </p:grpSpPr>
        <p:sp>
          <p:nvSpPr>
            <p:cNvPr id="72" name="Oval 71">
              <a:extLst>
                <a:ext uri="{FF2B5EF4-FFF2-40B4-BE49-F238E27FC236}">
                  <a16:creationId xmlns:a16="http://schemas.microsoft.com/office/drawing/2014/main" id="{E08A828B-0D0D-6D42-A83D-FEE6EE926AC7}"/>
                </a:ext>
              </a:extLst>
            </p:cNvPr>
            <p:cNvSpPr/>
            <p:nvPr/>
          </p:nvSpPr>
          <p:spPr bwMode="auto">
            <a:xfrm>
              <a:off x="8827374" y="4807440"/>
              <a:ext cx="548640" cy="548640"/>
            </a:xfrm>
            <a:prstGeom prst="ellipse">
              <a:avLst/>
            </a:prstGeom>
            <a:solidFill>
              <a:srgbClr val="ECA74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7" name="Graphic 26" descr="Head with gears">
              <a:extLst>
                <a:ext uri="{FF2B5EF4-FFF2-40B4-BE49-F238E27FC236}">
                  <a16:creationId xmlns:a16="http://schemas.microsoft.com/office/drawing/2014/main" id="{088D8A3C-40B7-4930-9B83-26473CC18D6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898912" y="4867103"/>
              <a:ext cx="453064" cy="453064"/>
            </a:xfrm>
            <a:prstGeom prst="rect">
              <a:avLst/>
            </a:prstGeom>
          </p:spPr>
        </p:pic>
      </p:grpSp>
      <p:grpSp>
        <p:nvGrpSpPr>
          <p:cNvPr id="78" name="Group 77">
            <a:extLst>
              <a:ext uri="{FF2B5EF4-FFF2-40B4-BE49-F238E27FC236}">
                <a16:creationId xmlns:a16="http://schemas.microsoft.com/office/drawing/2014/main" id="{22CB443E-D1B4-854E-A170-E55C592CD774}"/>
              </a:ext>
            </a:extLst>
          </p:cNvPr>
          <p:cNvGrpSpPr/>
          <p:nvPr/>
        </p:nvGrpSpPr>
        <p:grpSpPr>
          <a:xfrm>
            <a:off x="1736726" y="2891046"/>
            <a:ext cx="801417" cy="812214"/>
            <a:chOff x="1606839" y="3399223"/>
            <a:chExt cx="801417" cy="812214"/>
          </a:xfrm>
        </p:grpSpPr>
        <p:grpSp>
          <p:nvGrpSpPr>
            <p:cNvPr id="20" name="Group 19">
              <a:extLst>
                <a:ext uri="{FF2B5EF4-FFF2-40B4-BE49-F238E27FC236}">
                  <a16:creationId xmlns:a16="http://schemas.microsoft.com/office/drawing/2014/main" id="{DE2AF8C1-B60B-6042-A026-C3A5A9250F94}"/>
                </a:ext>
              </a:extLst>
            </p:cNvPr>
            <p:cNvGrpSpPr/>
            <p:nvPr/>
          </p:nvGrpSpPr>
          <p:grpSpPr>
            <a:xfrm>
              <a:off x="1859616" y="3662797"/>
              <a:ext cx="548640" cy="548640"/>
              <a:chOff x="1187553" y="2924173"/>
              <a:chExt cx="548640" cy="548640"/>
            </a:xfrm>
          </p:grpSpPr>
          <p:sp>
            <p:nvSpPr>
              <p:cNvPr id="59" name="Oval 58">
                <a:extLst>
                  <a:ext uri="{FF2B5EF4-FFF2-40B4-BE49-F238E27FC236}">
                    <a16:creationId xmlns:a16="http://schemas.microsoft.com/office/drawing/2014/main" id="{6ECCFD14-7B86-9449-921B-8B3C45BB6EAB}"/>
                  </a:ext>
                </a:extLst>
              </p:cNvPr>
              <p:cNvSpPr/>
              <p:nvPr/>
            </p:nvSpPr>
            <p:spPr bwMode="auto">
              <a:xfrm>
                <a:off x="1187553" y="2924173"/>
                <a:ext cx="548640" cy="548640"/>
              </a:xfrm>
              <a:prstGeom prst="ellipse">
                <a:avLst/>
              </a:prstGeom>
              <a:solidFill>
                <a:srgbClr val="5B9BD8"/>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1" name="Graphic 10" descr="Checklist RTL">
                <a:extLst>
                  <a:ext uri="{FF2B5EF4-FFF2-40B4-BE49-F238E27FC236}">
                    <a16:creationId xmlns:a16="http://schemas.microsoft.com/office/drawing/2014/main" id="{9239831F-6E4C-4B36-92C9-C09CB19F839D}"/>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62023" y="3012471"/>
                <a:ext cx="399699" cy="399699"/>
              </a:xfrm>
              <a:prstGeom prst="rect">
                <a:avLst/>
              </a:prstGeom>
            </p:spPr>
          </p:pic>
        </p:grpSp>
        <p:grpSp>
          <p:nvGrpSpPr>
            <p:cNvPr id="75" name="Group 74">
              <a:extLst>
                <a:ext uri="{FF2B5EF4-FFF2-40B4-BE49-F238E27FC236}">
                  <a16:creationId xmlns:a16="http://schemas.microsoft.com/office/drawing/2014/main" id="{054DD1FD-A06B-A044-8FED-4EDE1B98056D}"/>
                </a:ext>
              </a:extLst>
            </p:cNvPr>
            <p:cNvGrpSpPr/>
            <p:nvPr/>
          </p:nvGrpSpPr>
          <p:grpSpPr>
            <a:xfrm>
              <a:off x="1606839" y="3399223"/>
              <a:ext cx="548640" cy="548640"/>
              <a:chOff x="9376014" y="3394161"/>
              <a:chExt cx="548640" cy="548640"/>
            </a:xfrm>
          </p:grpSpPr>
          <p:sp>
            <p:nvSpPr>
              <p:cNvPr id="76" name="Oval 75">
                <a:extLst>
                  <a:ext uri="{FF2B5EF4-FFF2-40B4-BE49-F238E27FC236}">
                    <a16:creationId xmlns:a16="http://schemas.microsoft.com/office/drawing/2014/main" id="{23208356-5B46-5541-B827-89962AC128AA}"/>
                  </a:ext>
                </a:extLst>
              </p:cNvPr>
              <p:cNvSpPr/>
              <p:nvPr/>
            </p:nvSpPr>
            <p:spPr bwMode="auto">
              <a:xfrm>
                <a:off x="9376014" y="3394161"/>
                <a:ext cx="548640" cy="548640"/>
              </a:xfrm>
              <a:prstGeom prst="ellipse">
                <a:avLst/>
              </a:prstGeom>
              <a:solidFill>
                <a:srgbClr val="5B9BD8"/>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77" name="Graphic 76" descr="Meeting">
                <a:extLst>
                  <a:ext uri="{FF2B5EF4-FFF2-40B4-BE49-F238E27FC236}">
                    <a16:creationId xmlns:a16="http://schemas.microsoft.com/office/drawing/2014/main" id="{D6CD9F16-7B6C-9F4A-9601-4E3E43D2C04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41580" y="3459727"/>
                <a:ext cx="417508" cy="417508"/>
              </a:xfrm>
              <a:prstGeom prst="rect">
                <a:avLst/>
              </a:prstGeom>
            </p:spPr>
          </p:pic>
        </p:grpSp>
      </p:grpSp>
      <p:grpSp>
        <p:nvGrpSpPr>
          <p:cNvPr id="79" name="Group 78">
            <a:extLst>
              <a:ext uri="{FF2B5EF4-FFF2-40B4-BE49-F238E27FC236}">
                <a16:creationId xmlns:a16="http://schemas.microsoft.com/office/drawing/2014/main" id="{4F2B95D8-132A-424D-A23A-501B83ADA934}"/>
              </a:ext>
            </a:extLst>
          </p:cNvPr>
          <p:cNvGrpSpPr/>
          <p:nvPr/>
        </p:nvGrpSpPr>
        <p:grpSpPr>
          <a:xfrm>
            <a:off x="9450301" y="3196567"/>
            <a:ext cx="801417" cy="812214"/>
            <a:chOff x="1606839" y="3399223"/>
            <a:chExt cx="801417" cy="812214"/>
          </a:xfrm>
        </p:grpSpPr>
        <p:grpSp>
          <p:nvGrpSpPr>
            <p:cNvPr id="80" name="Group 79">
              <a:extLst>
                <a:ext uri="{FF2B5EF4-FFF2-40B4-BE49-F238E27FC236}">
                  <a16:creationId xmlns:a16="http://schemas.microsoft.com/office/drawing/2014/main" id="{9ADC6C0C-433A-FC48-A0A2-088BBE15FD30}"/>
                </a:ext>
              </a:extLst>
            </p:cNvPr>
            <p:cNvGrpSpPr/>
            <p:nvPr/>
          </p:nvGrpSpPr>
          <p:grpSpPr>
            <a:xfrm>
              <a:off x="1859616" y="3662797"/>
              <a:ext cx="548640" cy="548640"/>
              <a:chOff x="1187553" y="2924173"/>
              <a:chExt cx="548640" cy="548640"/>
            </a:xfrm>
          </p:grpSpPr>
          <p:sp>
            <p:nvSpPr>
              <p:cNvPr id="84" name="Oval 83">
                <a:extLst>
                  <a:ext uri="{FF2B5EF4-FFF2-40B4-BE49-F238E27FC236}">
                    <a16:creationId xmlns:a16="http://schemas.microsoft.com/office/drawing/2014/main" id="{0EC56416-1DA0-6149-921B-8D22FB858D68}"/>
                  </a:ext>
                </a:extLst>
              </p:cNvPr>
              <p:cNvSpPr/>
              <p:nvPr/>
            </p:nvSpPr>
            <p:spPr bwMode="auto">
              <a:xfrm>
                <a:off x="1187553" y="2924173"/>
                <a:ext cx="548640" cy="548640"/>
              </a:xfrm>
              <a:prstGeom prst="ellipse">
                <a:avLst/>
              </a:prstGeom>
              <a:solidFill>
                <a:srgbClr val="ECA74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85" name="Graphic 84" descr="Checklist RTL">
                <a:extLst>
                  <a:ext uri="{FF2B5EF4-FFF2-40B4-BE49-F238E27FC236}">
                    <a16:creationId xmlns:a16="http://schemas.microsoft.com/office/drawing/2014/main" id="{4DC5B912-EE25-8345-A1D8-C6505BDC149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262023" y="3012471"/>
                <a:ext cx="399699" cy="399699"/>
              </a:xfrm>
              <a:prstGeom prst="rect">
                <a:avLst/>
              </a:prstGeom>
            </p:spPr>
          </p:pic>
        </p:grpSp>
        <p:grpSp>
          <p:nvGrpSpPr>
            <p:cNvPr id="81" name="Group 80">
              <a:extLst>
                <a:ext uri="{FF2B5EF4-FFF2-40B4-BE49-F238E27FC236}">
                  <a16:creationId xmlns:a16="http://schemas.microsoft.com/office/drawing/2014/main" id="{D2AC1060-B230-2445-ACBE-80B9B4E0FCD3}"/>
                </a:ext>
              </a:extLst>
            </p:cNvPr>
            <p:cNvGrpSpPr/>
            <p:nvPr/>
          </p:nvGrpSpPr>
          <p:grpSpPr>
            <a:xfrm>
              <a:off x="1606839" y="3399223"/>
              <a:ext cx="548640" cy="548640"/>
              <a:chOff x="9376014" y="3394161"/>
              <a:chExt cx="548640" cy="548640"/>
            </a:xfrm>
          </p:grpSpPr>
          <p:sp>
            <p:nvSpPr>
              <p:cNvPr id="82" name="Oval 81">
                <a:extLst>
                  <a:ext uri="{FF2B5EF4-FFF2-40B4-BE49-F238E27FC236}">
                    <a16:creationId xmlns:a16="http://schemas.microsoft.com/office/drawing/2014/main" id="{0B2F3EA4-7C3C-DD4B-8BF3-3B6472617E1E}"/>
                  </a:ext>
                </a:extLst>
              </p:cNvPr>
              <p:cNvSpPr/>
              <p:nvPr/>
            </p:nvSpPr>
            <p:spPr bwMode="auto">
              <a:xfrm>
                <a:off x="9376014" y="3394161"/>
                <a:ext cx="548640" cy="548640"/>
              </a:xfrm>
              <a:prstGeom prst="ellipse">
                <a:avLst/>
              </a:prstGeom>
              <a:solidFill>
                <a:srgbClr val="ECA744"/>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83" name="Graphic 82" descr="Meeting">
                <a:extLst>
                  <a:ext uri="{FF2B5EF4-FFF2-40B4-BE49-F238E27FC236}">
                    <a16:creationId xmlns:a16="http://schemas.microsoft.com/office/drawing/2014/main" id="{8DCF1CCE-30E1-3148-8E27-6841FAD5226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441580" y="3459727"/>
                <a:ext cx="417508" cy="417508"/>
              </a:xfrm>
              <a:prstGeom prst="rect">
                <a:avLst/>
              </a:prstGeom>
            </p:spPr>
          </p:pic>
        </p:grpSp>
      </p:grpSp>
    </p:spTree>
    <p:extLst>
      <p:ext uri="{BB962C8B-B14F-4D97-AF65-F5344CB8AC3E}">
        <p14:creationId xmlns:p14="http://schemas.microsoft.com/office/powerpoint/2010/main" val="1217270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A450-5FC6-4DDE-83B6-E58B122C5B91}"/>
              </a:ext>
            </a:extLst>
          </p:cNvPr>
          <p:cNvSpPr>
            <a:spLocks noGrp="1"/>
          </p:cNvSpPr>
          <p:nvPr>
            <p:ph type="title"/>
          </p:nvPr>
        </p:nvSpPr>
        <p:spPr/>
        <p:txBody>
          <a:bodyPr/>
          <a:lstStyle/>
          <a:p>
            <a:r>
              <a:rPr lang="en-US"/>
              <a:t>Competency-Based Learning </a:t>
            </a:r>
          </a:p>
        </p:txBody>
      </p:sp>
      <p:sp>
        <p:nvSpPr>
          <p:cNvPr id="3" name="Isosceles Triangle 2">
            <a:extLst>
              <a:ext uri="{FF2B5EF4-FFF2-40B4-BE49-F238E27FC236}">
                <a16:creationId xmlns:a16="http://schemas.microsoft.com/office/drawing/2014/main" id="{A23F5CF7-26AC-4032-8CE8-58FE30B32947}"/>
              </a:ext>
            </a:extLst>
          </p:cNvPr>
          <p:cNvSpPr/>
          <p:nvPr/>
        </p:nvSpPr>
        <p:spPr>
          <a:xfrm>
            <a:off x="3480620" y="1712144"/>
            <a:ext cx="5515897" cy="4041518"/>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66BD3C35-BB4D-4279-97B6-37BDF42C092B}"/>
              </a:ext>
            </a:extLst>
          </p:cNvPr>
          <p:cNvSpPr/>
          <p:nvPr/>
        </p:nvSpPr>
        <p:spPr>
          <a:xfrm>
            <a:off x="4080386" y="1690688"/>
            <a:ext cx="4336027" cy="3186112"/>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5FEB1410-21E4-4B73-B5D0-18EFBCD328B1}"/>
              </a:ext>
            </a:extLst>
          </p:cNvPr>
          <p:cNvSpPr/>
          <p:nvPr/>
        </p:nvSpPr>
        <p:spPr>
          <a:xfrm>
            <a:off x="4670323" y="1690688"/>
            <a:ext cx="3106993" cy="2271712"/>
          </a:xfrm>
          <a:prstGeom prst="triangl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CC155DCB-4ED9-44A5-BA3F-A2DABCC97E62}"/>
              </a:ext>
            </a:extLst>
          </p:cNvPr>
          <p:cNvSpPr/>
          <p:nvPr/>
        </p:nvSpPr>
        <p:spPr>
          <a:xfrm>
            <a:off x="5378244" y="1690688"/>
            <a:ext cx="1730479" cy="128357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0E178A7-2995-41D5-B674-0047D460C8C5}"/>
              </a:ext>
            </a:extLst>
          </p:cNvPr>
          <p:cNvSpPr txBox="1"/>
          <p:nvPr/>
        </p:nvSpPr>
        <p:spPr>
          <a:xfrm>
            <a:off x="5713389" y="2310587"/>
            <a:ext cx="627095" cy="369332"/>
          </a:xfrm>
          <a:prstGeom prst="rect">
            <a:avLst/>
          </a:prstGeom>
          <a:noFill/>
        </p:spPr>
        <p:txBody>
          <a:bodyPr wrap="none" rtlCol="0">
            <a:spAutoFit/>
          </a:bodyPr>
          <a:lstStyle/>
          <a:p>
            <a:r>
              <a:rPr lang="en-US"/>
              <a:t>skills</a:t>
            </a:r>
          </a:p>
        </p:txBody>
      </p:sp>
      <p:sp>
        <p:nvSpPr>
          <p:cNvPr id="8" name="TextBox 7">
            <a:extLst>
              <a:ext uri="{FF2B5EF4-FFF2-40B4-BE49-F238E27FC236}">
                <a16:creationId xmlns:a16="http://schemas.microsoft.com/office/drawing/2014/main" id="{47F195EF-47FA-41BC-982B-FC8F0FC80E96}"/>
              </a:ext>
            </a:extLst>
          </p:cNvPr>
          <p:cNvSpPr txBox="1"/>
          <p:nvPr/>
        </p:nvSpPr>
        <p:spPr>
          <a:xfrm>
            <a:off x="5438796" y="5086743"/>
            <a:ext cx="1098570" cy="369332"/>
          </a:xfrm>
          <a:prstGeom prst="rect">
            <a:avLst/>
          </a:prstGeom>
          <a:noFill/>
        </p:spPr>
        <p:txBody>
          <a:bodyPr wrap="none" rtlCol="0">
            <a:spAutoFit/>
          </a:bodyPr>
          <a:lstStyle/>
          <a:p>
            <a:r>
              <a:rPr lang="en-US"/>
              <a:t>Behaviors</a:t>
            </a:r>
          </a:p>
        </p:txBody>
      </p:sp>
      <p:sp>
        <p:nvSpPr>
          <p:cNvPr id="9" name="TextBox 8">
            <a:extLst>
              <a:ext uri="{FF2B5EF4-FFF2-40B4-BE49-F238E27FC236}">
                <a16:creationId xmlns:a16="http://schemas.microsoft.com/office/drawing/2014/main" id="{A3BE4CEE-EB3C-4ADD-B1FF-5A4567387116}"/>
              </a:ext>
            </a:extLst>
          </p:cNvPr>
          <p:cNvSpPr txBox="1"/>
          <p:nvPr/>
        </p:nvSpPr>
        <p:spPr>
          <a:xfrm>
            <a:off x="5521446" y="4214144"/>
            <a:ext cx="933269" cy="369332"/>
          </a:xfrm>
          <a:prstGeom prst="rect">
            <a:avLst/>
          </a:prstGeom>
          <a:noFill/>
        </p:spPr>
        <p:txBody>
          <a:bodyPr wrap="none" rtlCol="0">
            <a:spAutoFit/>
          </a:bodyPr>
          <a:lstStyle/>
          <a:p>
            <a:r>
              <a:rPr lang="en-US"/>
              <a:t>Abilities</a:t>
            </a:r>
          </a:p>
        </p:txBody>
      </p:sp>
      <p:sp>
        <p:nvSpPr>
          <p:cNvPr id="10" name="TextBox 9">
            <a:extLst>
              <a:ext uri="{FF2B5EF4-FFF2-40B4-BE49-F238E27FC236}">
                <a16:creationId xmlns:a16="http://schemas.microsoft.com/office/drawing/2014/main" id="{DAAEA08F-FE76-401A-8B02-68AC72AC119D}"/>
              </a:ext>
            </a:extLst>
          </p:cNvPr>
          <p:cNvSpPr txBox="1"/>
          <p:nvPr/>
        </p:nvSpPr>
        <p:spPr>
          <a:xfrm>
            <a:off x="5197484" y="3278362"/>
            <a:ext cx="2286000" cy="584775"/>
          </a:xfrm>
          <a:prstGeom prst="rect">
            <a:avLst/>
          </a:prstGeom>
          <a:noFill/>
        </p:spPr>
        <p:txBody>
          <a:bodyPr wrap="square" rtlCol="0">
            <a:spAutoFit/>
          </a:bodyPr>
          <a:lstStyle/>
          <a:p>
            <a:r>
              <a:rPr lang="en-US">
                <a:solidFill>
                  <a:schemeClr val="bg1"/>
                </a:solidFill>
              </a:rPr>
              <a:t>Knowledge</a:t>
            </a:r>
          </a:p>
        </p:txBody>
      </p:sp>
      <p:pic>
        <p:nvPicPr>
          <p:cNvPr id="12" name="Picture 11" descr="A picture containing person, man, indoor, standing&#10;&#10;Description automatically generated">
            <a:extLst>
              <a:ext uri="{FF2B5EF4-FFF2-40B4-BE49-F238E27FC236}">
                <a16:creationId xmlns:a16="http://schemas.microsoft.com/office/drawing/2014/main" id="{B157795F-E603-574E-AAB2-794FB7789593}"/>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l="8317" t="29259"/>
          <a:stretch/>
        </p:blipFill>
        <p:spPr>
          <a:xfrm>
            <a:off x="0" y="-1"/>
            <a:ext cx="12192000" cy="6271479"/>
          </a:xfrm>
          <a:prstGeom prst="rect">
            <a:avLst/>
          </a:prstGeom>
        </p:spPr>
      </p:pic>
      <p:sp>
        <p:nvSpPr>
          <p:cNvPr id="13" name="Rectangle 12">
            <a:extLst>
              <a:ext uri="{FF2B5EF4-FFF2-40B4-BE49-F238E27FC236}">
                <a16:creationId xmlns:a16="http://schemas.microsoft.com/office/drawing/2014/main" id="{3E719260-803E-7148-BC38-73B91019D452}"/>
              </a:ext>
            </a:extLst>
          </p:cNvPr>
          <p:cNvSpPr/>
          <p:nvPr/>
        </p:nvSpPr>
        <p:spPr bwMode="auto">
          <a:xfrm>
            <a:off x="0" y="1"/>
            <a:ext cx="12192000" cy="6293224"/>
          </a:xfrm>
          <a:prstGeom prst="rect">
            <a:avLst/>
          </a:prstGeom>
          <a:solidFill>
            <a:srgbClr val="0070C0">
              <a:alpha val="44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A789C0AB-D0BE-4D45-90B1-A5D5FCB46C4D}"/>
              </a:ext>
            </a:extLst>
          </p:cNvPr>
          <p:cNvSpPr txBox="1"/>
          <p:nvPr/>
        </p:nvSpPr>
        <p:spPr>
          <a:xfrm>
            <a:off x="13897" y="2563187"/>
            <a:ext cx="12205897" cy="1015663"/>
          </a:xfrm>
          <a:prstGeom prst="rect">
            <a:avLst/>
          </a:prstGeom>
          <a:noFill/>
        </p:spPr>
        <p:txBody>
          <a:bodyPr wrap="square" rtlCol="0">
            <a:spAutoFit/>
          </a:bodyPr>
          <a:lstStyle/>
          <a:p>
            <a:pPr algn="ctr"/>
            <a:r>
              <a:rPr lang="en-US" sz="6000" b="1">
                <a:solidFill>
                  <a:schemeClr val="bg1"/>
                </a:solidFill>
                <a:effectLst>
                  <a:outerShdw blurRad="50800" dist="38100" dir="2700000" algn="tl" rotWithShape="0">
                    <a:prstClr val="black"/>
                  </a:outerShdw>
                </a:effectLst>
                <a:latin typeface="Arial Narrow" panose="020B0604020202020204" pitchFamily="34" charset="0"/>
                <a:cs typeface="Arial Narrow" panose="020B0604020202020204" pitchFamily="34" charset="0"/>
              </a:rPr>
              <a:t>COMPETENCY-BASED LEARNING</a:t>
            </a:r>
          </a:p>
        </p:txBody>
      </p:sp>
    </p:spTree>
    <p:extLst>
      <p:ext uri="{BB962C8B-B14F-4D97-AF65-F5344CB8AC3E}">
        <p14:creationId xmlns:p14="http://schemas.microsoft.com/office/powerpoint/2010/main" val="3064333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72D4C-14CC-46D6-A4EE-D34AD7055870}"/>
              </a:ext>
            </a:extLst>
          </p:cNvPr>
          <p:cNvSpPr>
            <a:spLocks noGrp="1"/>
          </p:cNvSpPr>
          <p:nvPr>
            <p:ph type="title"/>
          </p:nvPr>
        </p:nvSpPr>
        <p:spPr/>
        <p:txBody>
          <a:bodyPr>
            <a:normAutofit/>
          </a:bodyPr>
          <a:lstStyle/>
          <a:p>
            <a:r>
              <a:rPr lang="en-US"/>
              <a:t>Shift to Competency-Based Learning</a:t>
            </a:r>
          </a:p>
        </p:txBody>
      </p:sp>
      <p:sp>
        <p:nvSpPr>
          <p:cNvPr id="4" name="Content Placeholder 3">
            <a:extLst>
              <a:ext uri="{FF2B5EF4-FFF2-40B4-BE49-F238E27FC236}">
                <a16:creationId xmlns:a16="http://schemas.microsoft.com/office/drawing/2014/main" id="{07941BBD-161E-4C1A-A8DB-9EFFC6543602}"/>
              </a:ext>
            </a:extLst>
          </p:cNvPr>
          <p:cNvSpPr>
            <a:spLocks noGrp="1"/>
          </p:cNvSpPr>
          <p:nvPr>
            <p:ph idx="4294967295"/>
          </p:nvPr>
        </p:nvSpPr>
        <p:spPr>
          <a:xfrm>
            <a:off x="191979" y="4037053"/>
            <a:ext cx="11148391" cy="2992438"/>
          </a:xfrm>
        </p:spPr>
        <p:txBody>
          <a:bodyPr anchor="t">
            <a:normAutofit/>
          </a:bodyPr>
          <a:lstStyle/>
          <a:p>
            <a:pPr>
              <a:buFont typeface="Wingdings" pitchFamily="2" charset="2"/>
              <a:buChar char="§"/>
            </a:pPr>
            <a:r>
              <a:rPr lang="en-US" sz="2400" dirty="0"/>
              <a:t>Focus on the Job Context instead of Schoolhouse</a:t>
            </a:r>
          </a:p>
          <a:p>
            <a:pPr>
              <a:buFont typeface="Wingdings" pitchFamily="2" charset="2"/>
              <a:buChar char="§"/>
            </a:pPr>
            <a:r>
              <a:rPr lang="en-US" sz="2400" dirty="0"/>
              <a:t>Focus on filling gaps rather than completing course of instruction</a:t>
            </a:r>
          </a:p>
          <a:p>
            <a:pPr>
              <a:buFont typeface="Wingdings" pitchFamily="2" charset="2"/>
              <a:buChar char="§"/>
            </a:pPr>
            <a:r>
              <a:rPr lang="en-US" sz="2400" dirty="0"/>
              <a:t>Based on evidence instead of assessment</a:t>
            </a:r>
          </a:p>
          <a:p>
            <a:pPr>
              <a:buFont typeface="Wingdings" pitchFamily="2" charset="2"/>
              <a:buChar char="§"/>
            </a:pPr>
            <a:r>
              <a:rPr lang="en-US" sz="2400" dirty="0"/>
              <a:t>Compliments credentialing</a:t>
            </a:r>
          </a:p>
        </p:txBody>
      </p:sp>
      <p:pic>
        <p:nvPicPr>
          <p:cNvPr id="6" name="Picture 5">
            <a:extLst>
              <a:ext uri="{FF2B5EF4-FFF2-40B4-BE49-F238E27FC236}">
                <a16:creationId xmlns:a16="http://schemas.microsoft.com/office/drawing/2014/main" id="{20D38DD1-689E-4793-96CF-F2FA177D5BC5}"/>
              </a:ext>
            </a:extLst>
          </p:cNvPr>
          <p:cNvPicPr>
            <a:picLocks noChangeAspect="1"/>
          </p:cNvPicPr>
          <p:nvPr/>
        </p:nvPicPr>
        <p:blipFill>
          <a:blip r:embed="rId3"/>
          <a:stretch>
            <a:fillRect/>
          </a:stretch>
        </p:blipFill>
        <p:spPr>
          <a:xfrm>
            <a:off x="2027577" y="796575"/>
            <a:ext cx="8136845" cy="2945145"/>
          </a:xfrm>
          <a:prstGeom prst="rect">
            <a:avLst/>
          </a:prstGeom>
        </p:spPr>
      </p:pic>
    </p:spTree>
    <p:extLst>
      <p:ext uri="{BB962C8B-B14F-4D97-AF65-F5344CB8AC3E}">
        <p14:creationId xmlns:p14="http://schemas.microsoft.com/office/powerpoint/2010/main" val="222521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910B871-7A42-4B8F-A5A4-AAD9848D1216}"/>
              </a:ext>
            </a:extLst>
          </p:cNvPr>
          <p:cNvSpPr>
            <a:spLocks noGrp="1"/>
          </p:cNvSpPr>
          <p:nvPr>
            <p:ph idx="4294967295"/>
          </p:nvPr>
        </p:nvSpPr>
        <p:spPr>
          <a:xfrm>
            <a:off x="178675" y="1135116"/>
            <a:ext cx="4525351" cy="4956679"/>
          </a:xfrm>
        </p:spPr>
        <p:txBody>
          <a:bodyPr>
            <a:normAutofit/>
          </a:bodyPr>
          <a:lstStyle/>
          <a:p>
            <a:pPr>
              <a:buFont typeface="Wingdings" pitchFamily="2" charset="2"/>
              <a:buChar char="§"/>
            </a:pPr>
            <a:r>
              <a:rPr lang="en-US" sz="2400" dirty="0"/>
              <a:t>IEEE P1484.20.1</a:t>
            </a:r>
          </a:p>
          <a:p>
            <a:pPr>
              <a:spcBef>
                <a:spcPts val="1800"/>
              </a:spcBef>
              <a:buFont typeface="Wingdings" pitchFamily="2" charset="2"/>
              <a:buChar char="§"/>
            </a:pPr>
            <a:r>
              <a:rPr lang="en-US" sz="2400" dirty="0"/>
              <a:t>Supports “Directed Acyclic Graph” instead of Spanning Tree</a:t>
            </a:r>
          </a:p>
          <a:p>
            <a:pPr>
              <a:spcBef>
                <a:spcPts val="1800"/>
              </a:spcBef>
              <a:buFont typeface="Wingdings" pitchFamily="2" charset="2"/>
              <a:buChar char="§"/>
            </a:pPr>
            <a:r>
              <a:rPr lang="en-US" sz="2400" dirty="0"/>
              <a:t>Allows for creation of networks at multiple levels of mastery using same underlying behaviors</a:t>
            </a:r>
          </a:p>
          <a:p>
            <a:pPr>
              <a:spcBef>
                <a:spcPts val="1800"/>
              </a:spcBef>
              <a:buFont typeface="Wingdings" pitchFamily="2" charset="2"/>
              <a:buChar char="§"/>
            </a:pPr>
            <a:r>
              <a:rPr lang="en-US" sz="2400" dirty="0"/>
              <a:t>Can evolve over time</a:t>
            </a:r>
          </a:p>
        </p:txBody>
      </p:sp>
      <p:pic>
        <p:nvPicPr>
          <p:cNvPr id="3" name="Picture 2">
            <a:extLst>
              <a:ext uri="{FF2B5EF4-FFF2-40B4-BE49-F238E27FC236}">
                <a16:creationId xmlns:a16="http://schemas.microsoft.com/office/drawing/2014/main" id="{4EF9CBAE-B0F8-4199-BCEF-D53F71D6C8C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36" b="-1"/>
          <a:stretch/>
        </p:blipFill>
        <p:spPr>
          <a:xfrm>
            <a:off x="5037221" y="766205"/>
            <a:ext cx="6642537" cy="5903365"/>
          </a:xfrm>
          <a:prstGeom prst="rect">
            <a:avLst/>
          </a:prstGeom>
          <a:ln w="19050">
            <a:solidFill>
              <a:schemeClr val="tx1"/>
            </a:solidFill>
          </a:ln>
          <a:effectLst/>
        </p:spPr>
      </p:pic>
      <p:sp>
        <p:nvSpPr>
          <p:cNvPr id="4" name="Title 3">
            <a:extLst>
              <a:ext uri="{FF2B5EF4-FFF2-40B4-BE49-F238E27FC236}">
                <a16:creationId xmlns:a16="http://schemas.microsoft.com/office/drawing/2014/main" id="{DB9E950D-B3DF-4373-B5B8-EE579E051761}"/>
              </a:ext>
            </a:extLst>
          </p:cNvPr>
          <p:cNvSpPr>
            <a:spLocks noGrp="1"/>
          </p:cNvSpPr>
          <p:nvPr>
            <p:ph type="title"/>
          </p:nvPr>
        </p:nvSpPr>
        <p:spPr>
          <a:xfrm>
            <a:off x="1625260" y="0"/>
            <a:ext cx="8941480" cy="705610"/>
          </a:xfrm>
        </p:spPr>
        <p:txBody>
          <a:bodyPr>
            <a:normAutofit fontScale="90000"/>
          </a:bodyPr>
          <a:lstStyle/>
          <a:p>
            <a:r>
              <a:rPr lang="en-US" sz="3600"/>
              <a:t>Reusable Competency Definition Objects </a:t>
            </a:r>
          </a:p>
        </p:txBody>
      </p:sp>
    </p:spTree>
    <p:extLst>
      <p:ext uri="{BB962C8B-B14F-4D97-AF65-F5344CB8AC3E}">
        <p14:creationId xmlns:p14="http://schemas.microsoft.com/office/powerpoint/2010/main" val="3671441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FA61-521D-4362-B826-062B36BBD448}"/>
              </a:ext>
            </a:extLst>
          </p:cNvPr>
          <p:cNvSpPr>
            <a:spLocks noGrp="1"/>
          </p:cNvSpPr>
          <p:nvPr>
            <p:ph type="title"/>
          </p:nvPr>
        </p:nvSpPr>
        <p:spPr>
          <a:xfrm>
            <a:off x="0" y="0"/>
            <a:ext cx="12192000" cy="705610"/>
          </a:xfrm>
        </p:spPr>
        <p:txBody>
          <a:bodyPr/>
          <a:lstStyle/>
          <a:p>
            <a:r>
              <a:rPr lang="en-US"/>
              <a:t>Taxonomical Challenges in Defining “Competency”</a:t>
            </a:r>
          </a:p>
        </p:txBody>
      </p:sp>
      <p:sp>
        <p:nvSpPr>
          <p:cNvPr id="3" name="Content Placeholder 2">
            <a:extLst>
              <a:ext uri="{FF2B5EF4-FFF2-40B4-BE49-F238E27FC236}">
                <a16:creationId xmlns:a16="http://schemas.microsoft.com/office/drawing/2014/main" id="{EDA62F24-1233-4113-B213-EC07C9CDA460}"/>
              </a:ext>
            </a:extLst>
          </p:cNvPr>
          <p:cNvSpPr>
            <a:spLocks noGrp="1"/>
          </p:cNvSpPr>
          <p:nvPr>
            <p:ph idx="4294967295"/>
          </p:nvPr>
        </p:nvSpPr>
        <p:spPr>
          <a:xfrm>
            <a:off x="259161" y="870314"/>
            <a:ext cx="11569361" cy="5569604"/>
          </a:xfrm>
        </p:spPr>
        <p:txBody>
          <a:bodyPr>
            <a:normAutofit fontScale="92500" lnSpcReduction="20000"/>
          </a:bodyPr>
          <a:lstStyle/>
          <a:p>
            <a:pPr marL="0" indent="0">
              <a:lnSpc>
                <a:spcPct val="120000"/>
              </a:lnSpc>
              <a:buNone/>
            </a:pPr>
            <a:r>
              <a:rPr lang="en-US" dirty="0"/>
              <a:t>What are the discriminators between what a </a:t>
            </a:r>
            <a:r>
              <a:rPr lang="en-US" i="1" dirty="0"/>
              <a:t>generic</a:t>
            </a:r>
            <a:r>
              <a:rPr lang="en-US" dirty="0"/>
              <a:t> person </a:t>
            </a:r>
            <a:r>
              <a:rPr lang="en-US" b="1" dirty="0"/>
              <a:t>migh</a:t>
            </a:r>
            <a:r>
              <a:rPr lang="en-US" dirty="0"/>
              <a:t>t be able to do, and a </a:t>
            </a:r>
            <a:r>
              <a:rPr lang="en-US" i="1" dirty="0"/>
              <a:t>specific</a:t>
            </a:r>
            <a:r>
              <a:rPr lang="en-US" dirty="0"/>
              <a:t> person </a:t>
            </a:r>
            <a:r>
              <a:rPr lang="en-US" b="1" dirty="0"/>
              <a:t>can</a:t>
            </a:r>
            <a:r>
              <a:rPr lang="en-US" dirty="0"/>
              <a:t> do?</a:t>
            </a:r>
          </a:p>
          <a:p>
            <a:pPr lvl="1">
              <a:lnSpc>
                <a:spcPct val="120000"/>
              </a:lnSpc>
              <a:buFont typeface="Wingdings" pitchFamily="2" charset="2"/>
              <a:buChar char="§"/>
            </a:pPr>
            <a:r>
              <a:rPr lang="en-US" dirty="0"/>
              <a:t>i.e. Competency object? Competency definition?</a:t>
            </a:r>
          </a:p>
          <a:p>
            <a:pPr marL="0" indent="0">
              <a:lnSpc>
                <a:spcPct val="120000"/>
              </a:lnSpc>
              <a:spcBef>
                <a:spcPts val="1200"/>
              </a:spcBef>
              <a:buNone/>
            </a:pPr>
            <a:r>
              <a:rPr lang="en-US" dirty="0"/>
              <a:t>Does a Competency refer to any constituent KSAO?  </a:t>
            </a:r>
          </a:p>
          <a:p>
            <a:pPr lvl="1">
              <a:lnSpc>
                <a:spcPct val="120000"/>
              </a:lnSpc>
              <a:buFont typeface="Wingdings" pitchFamily="2" charset="2"/>
              <a:buChar char="§"/>
            </a:pPr>
            <a:r>
              <a:rPr lang="en-US" dirty="0"/>
              <a:t>Does A stand for ability, attitude, or aptitude? </a:t>
            </a:r>
          </a:p>
          <a:p>
            <a:pPr lvl="1">
              <a:lnSpc>
                <a:spcPct val="120000"/>
              </a:lnSpc>
              <a:buFont typeface="Wingdings" pitchFamily="2" charset="2"/>
              <a:buChar char="§"/>
            </a:pPr>
            <a:r>
              <a:rPr lang="en-US" dirty="0"/>
              <a:t>Is Attitude just a superclass of “other behavior”</a:t>
            </a:r>
          </a:p>
          <a:p>
            <a:pPr lvl="1">
              <a:lnSpc>
                <a:spcPct val="120000"/>
              </a:lnSpc>
              <a:buFont typeface="Wingdings" pitchFamily="2" charset="2"/>
              <a:buChar char="§"/>
            </a:pPr>
            <a:r>
              <a:rPr lang="en-US" dirty="0"/>
              <a:t>Is there a taxonomy of “other behaviors”</a:t>
            </a:r>
          </a:p>
          <a:p>
            <a:pPr lvl="1">
              <a:lnSpc>
                <a:spcPct val="120000"/>
              </a:lnSpc>
              <a:buFont typeface="Wingdings" pitchFamily="2" charset="2"/>
              <a:buChar char="§"/>
            </a:pPr>
            <a:r>
              <a:rPr lang="en-US" dirty="0"/>
              <a:t>Is there a discriminator between a “base level” defined KSAO/Competency Object, and higher level?</a:t>
            </a:r>
          </a:p>
          <a:p>
            <a:pPr marL="0" indent="0">
              <a:lnSpc>
                <a:spcPct val="120000"/>
              </a:lnSpc>
              <a:spcBef>
                <a:spcPts val="1200"/>
              </a:spcBef>
              <a:buNone/>
            </a:pPr>
            <a:r>
              <a:rPr lang="en-US" dirty="0"/>
              <a:t>Is there a syntactic standard for expressing competencies analogous to “task [actor, </a:t>
            </a:r>
            <a:r>
              <a:rPr lang="en-US" dirty="0" err="1"/>
              <a:t>verb:bloom</a:t>
            </a:r>
            <a:r>
              <a:rPr lang="en-US" dirty="0"/>
              <a:t> class, object], condition, and standard [ measure, criterion] for LO”? </a:t>
            </a:r>
          </a:p>
          <a:p>
            <a:pPr lvl="1">
              <a:lnSpc>
                <a:spcPct val="120000"/>
              </a:lnSpc>
              <a:buFont typeface="Wingdings" pitchFamily="2" charset="2"/>
              <a:buChar char="§"/>
            </a:pPr>
            <a:r>
              <a:rPr lang="en-US" dirty="0"/>
              <a:t>If so, what is it? </a:t>
            </a:r>
          </a:p>
          <a:p>
            <a:pPr lvl="1">
              <a:lnSpc>
                <a:spcPct val="120000"/>
              </a:lnSpc>
              <a:buFont typeface="Wingdings" pitchFamily="2" charset="2"/>
              <a:buChar char="§"/>
            </a:pPr>
            <a:r>
              <a:rPr lang="en-US" dirty="0"/>
              <a:t>If not, should there be?</a:t>
            </a:r>
          </a:p>
        </p:txBody>
      </p:sp>
    </p:spTree>
    <p:extLst>
      <p:ext uri="{BB962C8B-B14F-4D97-AF65-F5344CB8AC3E}">
        <p14:creationId xmlns:p14="http://schemas.microsoft.com/office/powerpoint/2010/main" val="1529803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Freeform 76">
            <a:extLst>
              <a:ext uri="{FF2B5EF4-FFF2-40B4-BE49-F238E27FC236}">
                <a16:creationId xmlns:a16="http://schemas.microsoft.com/office/drawing/2014/main" id="{C2BDB2F5-02BA-A04C-9ACD-C257D5B7B955}"/>
              </a:ext>
            </a:extLst>
          </p:cNvPr>
          <p:cNvSpPr/>
          <p:nvPr/>
        </p:nvSpPr>
        <p:spPr bwMode="auto">
          <a:xfrm rot="5400000">
            <a:off x="5534267" y="-4141303"/>
            <a:ext cx="1123467" cy="11457815"/>
          </a:xfrm>
          <a:custGeom>
            <a:avLst/>
            <a:gdLst>
              <a:gd name="connsiteX0" fmla="*/ 0 w 1123467"/>
              <a:gd name="connsiteY0" fmla="*/ 11457815 h 11457815"/>
              <a:gd name="connsiteX1" fmla="*/ 0 w 1123467"/>
              <a:gd name="connsiteY1" fmla="*/ 0 h 11457815"/>
              <a:gd name="connsiteX2" fmla="*/ 641703 w 1123467"/>
              <a:gd name="connsiteY2" fmla="*/ 0 h 11457815"/>
              <a:gd name="connsiteX3" fmla="*/ 641703 w 1123467"/>
              <a:gd name="connsiteY3" fmla="*/ 1034432 h 11457815"/>
              <a:gd name="connsiteX4" fmla="*/ 876181 w 1123467"/>
              <a:gd name="connsiteY4" fmla="*/ 1034432 h 11457815"/>
              <a:gd name="connsiteX5" fmla="*/ 876181 w 1123467"/>
              <a:gd name="connsiteY5" fmla="*/ 910789 h 11457815"/>
              <a:gd name="connsiteX6" fmla="*/ 1123467 w 1123467"/>
              <a:gd name="connsiteY6" fmla="*/ 1158075 h 11457815"/>
              <a:gd name="connsiteX7" fmla="*/ 876181 w 1123467"/>
              <a:gd name="connsiteY7" fmla="*/ 1405361 h 11457815"/>
              <a:gd name="connsiteX8" fmla="*/ 876181 w 1123467"/>
              <a:gd name="connsiteY8" fmla="*/ 1281718 h 11457815"/>
              <a:gd name="connsiteX9" fmla="*/ 641703 w 1123467"/>
              <a:gd name="connsiteY9" fmla="*/ 1281718 h 11457815"/>
              <a:gd name="connsiteX10" fmla="*/ 641703 w 1123467"/>
              <a:gd name="connsiteY10" fmla="*/ 4091648 h 11457815"/>
              <a:gd name="connsiteX11" fmla="*/ 876181 w 1123467"/>
              <a:gd name="connsiteY11" fmla="*/ 4091648 h 11457815"/>
              <a:gd name="connsiteX12" fmla="*/ 876181 w 1123467"/>
              <a:gd name="connsiteY12" fmla="*/ 3968005 h 11457815"/>
              <a:gd name="connsiteX13" fmla="*/ 1123467 w 1123467"/>
              <a:gd name="connsiteY13" fmla="*/ 4215291 h 11457815"/>
              <a:gd name="connsiteX14" fmla="*/ 876181 w 1123467"/>
              <a:gd name="connsiteY14" fmla="*/ 4462577 h 11457815"/>
              <a:gd name="connsiteX15" fmla="*/ 876181 w 1123467"/>
              <a:gd name="connsiteY15" fmla="*/ 4338934 h 11457815"/>
              <a:gd name="connsiteX16" fmla="*/ 641703 w 1123467"/>
              <a:gd name="connsiteY16" fmla="*/ 4338934 h 11457815"/>
              <a:gd name="connsiteX17" fmla="*/ 641703 w 1123467"/>
              <a:gd name="connsiteY17" fmla="*/ 7039566 h 11457815"/>
              <a:gd name="connsiteX18" fmla="*/ 876181 w 1123467"/>
              <a:gd name="connsiteY18" fmla="*/ 7039566 h 11457815"/>
              <a:gd name="connsiteX19" fmla="*/ 876181 w 1123467"/>
              <a:gd name="connsiteY19" fmla="*/ 6915923 h 11457815"/>
              <a:gd name="connsiteX20" fmla="*/ 1123467 w 1123467"/>
              <a:gd name="connsiteY20" fmla="*/ 7163209 h 11457815"/>
              <a:gd name="connsiteX21" fmla="*/ 876181 w 1123467"/>
              <a:gd name="connsiteY21" fmla="*/ 7410495 h 11457815"/>
              <a:gd name="connsiteX22" fmla="*/ 876181 w 1123467"/>
              <a:gd name="connsiteY22" fmla="*/ 7286852 h 11457815"/>
              <a:gd name="connsiteX23" fmla="*/ 641703 w 1123467"/>
              <a:gd name="connsiteY23" fmla="*/ 7286852 h 11457815"/>
              <a:gd name="connsiteX24" fmla="*/ 641703 w 1123467"/>
              <a:gd name="connsiteY24" fmla="*/ 10096782 h 11457815"/>
              <a:gd name="connsiteX25" fmla="*/ 876181 w 1123467"/>
              <a:gd name="connsiteY25" fmla="*/ 10096782 h 11457815"/>
              <a:gd name="connsiteX26" fmla="*/ 876181 w 1123467"/>
              <a:gd name="connsiteY26" fmla="*/ 9973139 h 11457815"/>
              <a:gd name="connsiteX27" fmla="*/ 1123467 w 1123467"/>
              <a:gd name="connsiteY27" fmla="*/ 10220425 h 11457815"/>
              <a:gd name="connsiteX28" fmla="*/ 876181 w 1123467"/>
              <a:gd name="connsiteY28" fmla="*/ 10467711 h 11457815"/>
              <a:gd name="connsiteX29" fmla="*/ 876181 w 1123467"/>
              <a:gd name="connsiteY29" fmla="*/ 10344068 h 11457815"/>
              <a:gd name="connsiteX30" fmla="*/ 641703 w 1123467"/>
              <a:gd name="connsiteY30" fmla="*/ 10344068 h 11457815"/>
              <a:gd name="connsiteX31" fmla="*/ 641703 w 1123467"/>
              <a:gd name="connsiteY31" fmla="*/ 11457815 h 1145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23467" h="11457815">
                <a:moveTo>
                  <a:pt x="0" y="11457815"/>
                </a:moveTo>
                <a:lnTo>
                  <a:pt x="0" y="0"/>
                </a:lnTo>
                <a:lnTo>
                  <a:pt x="641703" y="0"/>
                </a:lnTo>
                <a:lnTo>
                  <a:pt x="641703" y="1034432"/>
                </a:lnTo>
                <a:lnTo>
                  <a:pt x="876181" y="1034432"/>
                </a:lnTo>
                <a:lnTo>
                  <a:pt x="876181" y="910789"/>
                </a:lnTo>
                <a:lnTo>
                  <a:pt x="1123467" y="1158075"/>
                </a:lnTo>
                <a:lnTo>
                  <a:pt x="876181" y="1405361"/>
                </a:lnTo>
                <a:lnTo>
                  <a:pt x="876181" y="1281718"/>
                </a:lnTo>
                <a:lnTo>
                  <a:pt x="641703" y="1281718"/>
                </a:lnTo>
                <a:lnTo>
                  <a:pt x="641703" y="4091648"/>
                </a:lnTo>
                <a:lnTo>
                  <a:pt x="876181" y="4091648"/>
                </a:lnTo>
                <a:lnTo>
                  <a:pt x="876181" y="3968005"/>
                </a:lnTo>
                <a:lnTo>
                  <a:pt x="1123467" y="4215291"/>
                </a:lnTo>
                <a:lnTo>
                  <a:pt x="876181" y="4462577"/>
                </a:lnTo>
                <a:lnTo>
                  <a:pt x="876181" y="4338934"/>
                </a:lnTo>
                <a:lnTo>
                  <a:pt x="641703" y="4338934"/>
                </a:lnTo>
                <a:lnTo>
                  <a:pt x="641703" y="7039566"/>
                </a:lnTo>
                <a:lnTo>
                  <a:pt x="876181" y="7039566"/>
                </a:lnTo>
                <a:lnTo>
                  <a:pt x="876181" y="6915923"/>
                </a:lnTo>
                <a:lnTo>
                  <a:pt x="1123467" y="7163209"/>
                </a:lnTo>
                <a:lnTo>
                  <a:pt x="876181" y="7410495"/>
                </a:lnTo>
                <a:lnTo>
                  <a:pt x="876181" y="7286852"/>
                </a:lnTo>
                <a:lnTo>
                  <a:pt x="641703" y="7286852"/>
                </a:lnTo>
                <a:lnTo>
                  <a:pt x="641703" y="10096782"/>
                </a:lnTo>
                <a:lnTo>
                  <a:pt x="876181" y="10096782"/>
                </a:lnTo>
                <a:lnTo>
                  <a:pt x="876181" y="9973139"/>
                </a:lnTo>
                <a:lnTo>
                  <a:pt x="1123467" y="10220425"/>
                </a:lnTo>
                <a:lnTo>
                  <a:pt x="876181" y="10467711"/>
                </a:lnTo>
                <a:lnTo>
                  <a:pt x="876181" y="10344068"/>
                </a:lnTo>
                <a:lnTo>
                  <a:pt x="641703" y="10344068"/>
                </a:lnTo>
                <a:lnTo>
                  <a:pt x="641703" y="11457815"/>
                </a:lnTo>
                <a:close/>
              </a:path>
            </a:pathLst>
          </a:custGeom>
          <a:solidFill>
            <a:srgbClr val="FFE699"/>
          </a:solidFill>
          <a:ln w="9525" cap="flat" cmpd="sng" algn="ctr">
            <a:solidFill>
              <a:schemeClr val="tx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2" name="Rectangle 61">
            <a:extLst>
              <a:ext uri="{FF2B5EF4-FFF2-40B4-BE49-F238E27FC236}">
                <a16:creationId xmlns:a16="http://schemas.microsoft.com/office/drawing/2014/main" id="{62B8F9A3-A40D-1047-A441-137982C07578}"/>
              </a:ext>
            </a:extLst>
          </p:cNvPr>
          <p:cNvSpPr/>
          <p:nvPr/>
        </p:nvSpPr>
        <p:spPr bwMode="auto">
          <a:xfrm>
            <a:off x="10939090" y="3018688"/>
            <a:ext cx="1099565" cy="2861957"/>
          </a:xfrm>
          <a:prstGeom prst="rect">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pic>
        <p:nvPicPr>
          <p:cNvPr id="23" name="Graphic 22" descr="Diploma roll">
            <a:extLst>
              <a:ext uri="{FF2B5EF4-FFF2-40B4-BE49-F238E27FC236}">
                <a16:creationId xmlns:a16="http://schemas.microsoft.com/office/drawing/2014/main" id="{DF9D14FA-101A-40B0-BD34-CB38C8BD4D6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52534" y="3652431"/>
            <a:ext cx="914400" cy="914400"/>
          </a:xfrm>
          <a:prstGeom prst="rect">
            <a:avLst/>
          </a:prstGeom>
        </p:spPr>
      </p:pic>
      <p:sp>
        <p:nvSpPr>
          <p:cNvPr id="24" name="TextBox 23">
            <a:extLst>
              <a:ext uri="{FF2B5EF4-FFF2-40B4-BE49-F238E27FC236}">
                <a16:creationId xmlns:a16="http://schemas.microsoft.com/office/drawing/2014/main" id="{B6377204-3435-43C1-BF21-53EF088BDBCC}"/>
              </a:ext>
            </a:extLst>
          </p:cNvPr>
          <p:cNvSpPr txBox="1"/>
          <p:nvPr/>
        </p:nvSpPr>
        <p:spPr>
          <a:xfrm>
            <a:off x="10908509" y="4419759"/>
            <a:ext cx="1202451" cy="584775"/>
          </a:xfrm>
          <a:prstGeom prst="rect">
            <a:avLst/>
          </a:prstGeom>
          <a:noFill/>
        </p:spPr>
        <p:txBody>
          <a:bodyPr wrap="square" rtlCol="0">
            <a:spAutoFit/>
          </a:bodyPr>
          <a:lstStyle/>
          <a:p>
            <a:pPr algn="ctr"/>
            <a:r>
              <a:rPr lang="en-US" sz="1600" b="1">
                <a:solidFill>
                  <a:schemeClr val="bg1"/>
                </a:solidFill>
                <a:latin typeface="Arial Narrow" panose="020B0604020202020204" pitchFamily="34" charset="0"/>
                <a:cs typeface="Arial Narrow" panose="020B0604020202020204" pitchFamily="34" charset="0"/>
              </a:rPr>
              <a:t>Results in Credential</a:t>
            </a:r>
          </a:p>
        </p:txBody>
      </p:sp>
      <p:sp>
        <p:nvSpPr>
          <p:cNvPr id="66" name="Right Arrow 65">
            <a:extLst>
              <a:ext uri="{FF2B5EF4-FFF2-40B4-BE49-F238E27FC236}">
                <a16:creationId xmlns:a16="http://schemas.microsoft.com/office/drawing/2014/main" id="{E7D914B2-CE01-A34D-9A4A-D1DD6E7570F7}"/>
              </a:ext>
            </a:extLst>
          </p:cNvPr>
          <p:cNvSpPr/>
          <p:nvPr/>
        </p:nvSpPr>
        <p:spPr bwMode="auto">
          <a:xfrm>
            <a:off x="10415564" y="4148468"/>
            <a:ext cx="683170" cy="494572"/>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0" name="Oval 59">
            <a:extLst>
              <a:ext uri="{FF2B5EF4-FFF2-40B4-BE49-F238E27FC236}">
                <a16:creationId xmlns:a16="http://schemas.microsoft.com/office/drawing/2014/main" id="{B0D40585-9903-6444-B91E-89164754EB60}"/>
              </a:ext>
            </a:extLst>
          </p:cNvPr>
          <p:cNvSpPr/>
          <p:nvPr/>
        </p:nvSpPr>
        <p:spPr bwMode="auto">
          <a:xfrm>
            <a:off x="8425327" y="3263739"/>
            <a:ext cx="2286000" cy="2286000"/>
          </a:xfrm>
          <a:prstGeom prst="ellipse">
            <a:avLst/>
          </a:prstGeom>
          <a:solidFill>
            <a:srgbClr val="63AD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20" name="Graphic 19" descr="Graduation cap">
            <a:extLst>
              <a:ext uri="{FF2B5EF4-FFF2-40B4-BE49-F238E27FC236}">
                <a16:creationId xmlns:a16="http://schemas.microsoft.com/office/drawing/2014/main" id="{88BD1710-461F-4F50-9A7C-A1AF8A4CE36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34038" y="3339659"/>
            <a:ext cx="914400" cy="914400"/>
          </a:xfrm>
          <a:prstGeom prst="rect">
            <a:avLst/>
          </a:prstGeom>
        </p:spPr>
      </p:pic>
      <p:sp>
        <p:nvSpPr>
          <p:cNvPr id="22" name="TextBox 21">
            <a:extLst>
              <a:ext uri="{FF2B5EF4-FFF2-40B4-BE49-F238E27FC236}">
                <a16:creationId xmlns:a16="http://schemas.microsoft.com/office/drawing/2014/main" id="{CB83C98E-AB57-437D-A18D-D1F88FF6B76E}"/>
              </a:ext>
            </a:extLst>
          </p:cNvPr>
          <p:cNvSpPr txBox="1"/>
          <p:nvPr/>
        </p:nvSpPr>
        <p:spPr>
          <a:xfrm>
            <a:off x="8463680" y="4069393"/>
            <a:ext cx="2216490" cy="584775"/>
          </a:xfrm>
          <a:prstGeom prst="rect">
            <a:avLst/>
          </a:prstGeom>
          <a:noFill/>
        </p:spPr>
        <p:txBody>
          <a:bodyPr wrap="square" rtlCol="0">
            <a:spAutoFit/>
          </a:bodyPr>
          <a:lstStyle/>
          <a:p>
            <a:pPr algn="ctr"/>
            <a:r>
              <a:rPr lang="en-US" sz="1600" b="1">
                <a:solidFill>
                  <a:schemeClr val="bg1"/>
                </a:solidFill>
                <a:latin typeface="Arial Narrow" panose="020B0604020202020204" pitchFamily="34" charset="0"/>
                <a:cs typeface="Arial Narrow" panose="020B0604020202020204" pitchFamily="34" charset="0"/>
              </a:rPr>
              <a:t>Presented at Schoolhouse</a:t>
            </a:r>
          </a:p>
        </p:txBody>
      </p:sp>
      <p:pic>
        <p:nvPicPr>
          <p:cNvPr id="50" name="Graphic 49" descr="Group of people">
            <a:extLst>
              <a:ext uri="{FF2B5EF4-FFF2-40B4-BE49-F238E27FC236}">
                <a16:creationId xmlns:a16="http://schemas.microsoft.com/office/drawing/2014/main" id="{3C8273CF-3123-46C6-BD90-A5E6849AC3D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146158" y="4703963"/>
            <a:ext cx="914400" cy="914400"/>
          </a:xfrm>
          <a:prstGeom prst="rect">
            <a:avLst/>
          </a:prstGeom>
        </p:spPr>
      </p:pic>
      <p:sp>
        <p:nvSpPr>
          <p:cNvPr id="51" name="TextBox 50">
            <a:extLst>
              <a:ext uri="{FF2B5EF4-FFF2-40B4-BE49-F238E27FC236}">
                <a16:creationId xmlns:a16="http://schemas.microsoft.com/office/drawing/2014/main" id="{F1B42451-C431-4EA7-A8F7-244AEE4BEC1F}"/>
              </a:ext>
            </a:extLst>
          </p:cNvPr>
          <p:cNvSpPr txBox="1"/>
          <p:nvPr/>
        </p:nvSpPr>
        <p:spPr>
          <a:xfrm>
            <a:off x="8918394" y="5625659"/>
            <a:ext cx="1369927"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Cohort Tracking</a:t>
            </a:r>
          </a:p>
        </p:txBody>
      </p:sp>
      <p:pic>
        <p:nvPicPr>
          <p:cNvPr id="61" name="Graphic 60" descr="Group of people">
            <a:extLst>
              <a:ext uri="{FF2B5EF4-FFF2-40B4-BE49-F238E27FC236}">
                <a16:creationId xmlns:a16="http://schemas.microsoft.com/office/drawing/2014/main" id="{B3C5874B-7BB6-0B44-9A06-17AE44EBE96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46158" y="4709165"/>
            <a:ext cx="914400" cy="914400"/>
          </a:xfrm>
          <a:prstGeom prst="rect">
            <a:avLst/>
          </a:prstGeom>
        </p:spPr>
      </p:pic>
      <p:sp>
        <p:nvSpPr>
          <p:cNvPr id="65" name="Right Arrow 64">
            <a:extLst>
              <a:ext uri="{FF2B5EF4-FFF2-40B4-BE49-F238E27FC236}">
                <a16:creationId xmlns:a16="http://schemas.microsoft.com/office/drawing/2014/main" id="{CAE73E8F-1D49-E44C-899C-612FFA15CC5D}"/>
              </a:ext>
            </a:extLst>
          </p:cNvPr>
          <p:cNvSpPr/>
          <p:nvPr/>
        </p:nvSpPr>
        <p:spPr bwMode="auto">
          <a:xfrm>
            <a:off x="7928044" y="4148468"/>
            <a:ext cx="683170" cy="494572"/>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8" name="Oval 57">
            <a:extLst>
              <a:ext uri="{FF2B5EF4-FFF2-40B4-BE49-F238E27FC236}">
                <a16:creationId xmlns:a16="http://schemas.microsoft.com/office/drawing/2014/main" id="{5AA0F989-0B46-874C-8BF6-4D334BDBF539}"/>
              </a:ext>
            </a:extLst>
          </p:cNvPr>
          <p:cNvSpPr/>
          <p:nvPr/>
        </p:nvSpPr>
        <p:spPr bwMode="auto">
          <a:xfrm>
            <a:off x="5949481" y="3263739"/>
            <a:ext cx="2286000" cy="2286000"/>
          </a:xfrm>
          <a:prstGeom prst="ellipse">
            <a:avLst/>
          </a:prstGeom>
          <a:solidFill>
            <a:srgbClr val="63ADF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9" name="Chord 58">
            <a:extLst>
              <a:ext uri="{FF2B5EF4-FFF2-40B4-BE49-F238E27FC236}">
                <a16:creationId xmlns:a16="http://schemas.microsoft.com/office/drawing/2014/main" id="{8DACB6A8-A951-5B4F-9850-2865FDD1611A}"/>
              </a:ext>
            </a:extLst>
          </p:cNvPr>
          <p:cNvSpPr/>
          <p:nvPr/>
        </p:nvSpPr>
        <p:spPr bwMode="auto">
          <a:xfrm>
            <a:off x="5949481" y="3263739"/>
            <a:ext cx="2286000" cy="2286000"/>
          </a:xfrm>
          <a:prstGeom prst="chord">
            <a:avLst>
              <a:gd name="adj1" fmla="val 20680602"/>
              <a:gd name="adj2" fmla="val 9076432"/>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19" name="Graphic 18" descr="Books">
            <a:extLst>
              <a:ext uri="{FF2B5EF4-FFF2-40B4-BE49-F238E27FC236}">
                <a16:creationId xmlns:a16="http://schemas.microsoft.com/office/drawing/2014/main" id="{ED0F1AE1-64B4-452A-A1E2-906B8D25A05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232899" y="3732809"/>
            <a:ext cx="705610" cy="705610"/>
          </a:xfrm>
          <a:prstGeom prst="rect">
            <a:avLst/>
          </a:prstGeom>
        </p:spPr>
      </p:pic>
      <p:sp>
        <p:nvSpPr>
          <p:cNvPr id="21" name="TextBox 20">
            <a:extLst>
              <a:ext uri="{FF2B5EF4-FFF2-40B4-BE49-F238E27FC236}">
                <a16:creationId xmlns:a16="http://schemas.microsoft.com/office/drawing/2014/main" id="{8069CAC0-8E1E-43E9-A191-94A85045A0BE}"/>
              </a:ext>
            </a:extLst>
          </p:cNvPr>
          <p:cNvSpPr txBox="1"/>
          <p:nvPr/>
        </p:nvSpPr>
        <p:spPr>
          <a:xfrm>
            <a:off x="6857827" y="3715669"/>
            <a:ext cx="1154483" cy="584775"/>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Linear Curriculum</a:t>
            </a:r>
          </a:p>
        </p:txBody>
      </p:sp>
      <p:sp>
        <p:nvSpPr>
          <p:cNvPr id="4" name="TextBox 3">
            <a:extLst>
              <a:ext uri="{FF2B5EF4-FFF2-40B4-BE49-F238E27FC236}">
                <a16:creationId xmlns:a16="http://schemas.microsoft.com/office/drawing/2014/main" id="{FA9B5A9D-682C-442C-94B1-57B3756A68F6}"/>
              </a:ext>
            </a:extLst>
          </p:cNvPr>
          <p:cNvSpPr txBox="1"/>
          <p:nvPr/>
        </p:nvSpPr>
        <p:spPr>
          <a:xfrm>
            <a:off x="6577236" y="4654168"/>
            <a:ext cx="829073" cy="584775"/>
          </a:xfrm>
          <a:prstGeom prst="rect">
            <a:avLst/>
          </a:prstGeom>
          <a:noFill/>
        </p:spPr>
        <p:txBody>
          <a:bodyPr wrap="none" rtlCol="0">
            <a:spAutoFit/>
          </a:bodyPr>
          <a:lstStyle/>
          <a:p>
            <a:pPr algn="r"/>
            <a:r>
              <a:rPr lang="en-US" sz="1600">
                <a:solidFill>
                  <a:schemeClr val="bg1"/>
                </a:solidFill>
                <a:latin typeface="Arial Narrow" panose="020B0604020202020204" pitchFamily="34" charset="0"/>
                <a:cs typeface="Arial Narrow" panose="020B0604020202020204" pitchFamily="34" charset="0"/>
              </a:rPr>
              <a:t>Lab </a:t>
            </a:r>
            <a:br>
              <a:rPr lang="en-US" sz="1600">
                <a:solidFill>
                  <a:schemeClr val="bg1"/>
                </a:solidFill>
                <a:latin typeface="Arial Narrow" panose="020B0604020202020204" pitchFamily="34" charset="0"/>
                <a:cs typeface="Arial Narrow" panose="020B0604020202020204" pitchFamily="34" charset="0"/>
              </a:rPr>
            </a:br>
            <a:r>
              <a:rPr lang="en-US" sz="1600">
                <a:solidFill>
                  <a:schemeClr val="bg1"/>
                </a:solidFill>
                <a:latin typeface="Arial Narrow" panose="020B0604020202020204" pitchFamily="34" charset="0"/>
                <a:cs typeface="Arial Narrow" panose="020B0604020202020204" pitchFamily="34" charset="0"/>
              </a:rPr>
              <a:t>Practical</a:t>
            </a:r>
          </a:p>
        </p:txBody>
      </p:sp>
      <p:pic>
        <p:nvPicPr>
          <p:cNvPr id="30" name="Graphic 29" descr="Flask">
            <a:extLst>
              <a:ext uri="{FF2B5EF4-FFF2-40B4-BE49-F238E27FC236}">
                <a16:creationId xmlns:a16="http://schemas.microsoft.com/office/drawing/2014/main" id="{501EC35C-5C46-446D-B5D6-1E5E23275B32}"/>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023784" y="4467891"/>
            <a:ext cx="914400" cy="914400"/>
          </a:xfrm>
          <a:prstGeom prst="rect">
            <a:avLst/>
          </a:prstGeom>
        </p:spPr>
      </p:pic>
      <p:sp>
        <p:nvSpPr>
          <p:cNvPr id="64" name="Right Arrow 63">
            <a:extLst>
              <a:ext uri="{FF2B5EF4-FFF2-40B4-BE49-F238E27FC236}">
                <a16:creationId xmlns:a16="http://schemas.microsoft.com/office/drawing/2014/main" id="{46DFAFF7-9676-DB46-8FA4-561FD019FD32}"/>
              </a:ext>
            </a:extLst>
          </p:cNvPr>
          <p:cNvSpPr/>
          <p:nvPr/>
        </p:nvSpPr>
        <p:spPr bwMode="auto">
          <a:xfrm>
            <a:off x="5423356" y="4148468"/>
            <a:ext cx="683170" cy="494572"/>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4" name="Rectangle 53">
            <a:extLst>
              <a:ext uri="{FF2B5EF4-FFF2-40B4-BE49-F238E27FC236}">
                <a16:creationId xmlns:a16="http://schemas.microsoft.com/office/drawing/2014/main" id="{FDF2ED54-9545-514A-9E89-3F7C048F220E}"/>
              </a:ext>
            </a:extLst>
          </p:cNvPr>
          <p:cNvSpPr/>
          <p:nvPr/>
        </p:nvSpPr>
        <p:spPr bwMode="auto">
          <a:xfrm>
            <a:off x="2992400" y="3008257"/>
            <a:ext cx="2694126" cy="3033036"/>
          </a:xfrm>
          <a:prstGeom prst="rect">
            <a:avLst/>
          </a:prstGeom>
          <a:solidFill>
            <a:srgbClr val="B2D7F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55" name="Rectangle 54">
            <a:extLst>
              <a:ext uri="{FF2B5EF4-FFF2-40B4-BE49-F238E27FC236}">
                <a16:creationId xmlns:a16="http://schemas.microsoft.com/office/drawing/2014/main" id="{F626607D-7B80-7E4E-A640-A3BBE1E4EFBF}"/>
              </a:ext>
            </a:extLst>
          </p:cNvPr>
          <p:cNvSpPr/>
          <p:nvPr/>
        </p:nvSpPr>
        <p:spPr bwMode="auto">
          <a:xfrm>
            <a:off x="2992031" y="3007843"/>
            <a:ext cx="2694126" cy="811564"/>
          </a:xfrm>
          <a:prstGeom prst="rect">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pic>
        <p:nvPicPr>
          <p:cNvPr id="7" name="Graphic 6" descr="Ruler">
            <a:extLst>
              <a:ext uri="{FF2B5EF4-FFF2-40B4-BE49-F238E27FC236}">
                <a16:creationId xmlns:a16="http://schemas.microsoft.com/office/drawing/2014/main" id="{799C3199-14AA-40A6-8EC5-CA58E711BD3D}"/>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507357" y="4967405"/>
            <a:ext cx="428278" cy="428278"/>
          </a:xfrm>
          <a:prstGeom prst="rect">
            <a:avLst/>
          </a:prstGeom>
        </p:spPr>
      </p:pic>
      <p:pic>
        <p:nvPicPr>
          <p:cNvPr id="9" name="Graphic 8" descr="Stopwatch">
            <a:extLst>
              <a:ext uri="{FF2B5EF4-FFF2-40B4-BE49-F238E27FC236}">
                <a16:creationId xmlns:a16="http://schemas.microsoft.com/office/drawing/2014/main" id="{2E5A8F21-28D5-42CF-AA71-4E1644E87E86}"/>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511216" y="4489824"/>
            <a:ext cx="428278" cy="428278"/>
          </a:xfrm>
          <a:prstGeom prst="rect">
            <a:avLst/>
          </a:prstGeom>
        </p:spPr>
      </p:pic>
      <p:sp>
        <p:nvSpPr>
          <p:cNvPr id="13" name="TextBox 12">
            <a:extLst>
              <a:ext uri="{FF2B5EF4-FFF2-40B4-BE49-F238E27FC236}">
                <a16:creationId xmlns:a16="http://schemas.microsoft.com/office/drawing/2014/main" id="{3EE94405-5C6D-40CE-94CD-D74788FC9258}"/>
              </a:ext>
            </a:extLst>
          </p:cNvPr>
          <p:cNvSpPr txBox="1"/>
          <p:nvPr/>
        </p:nvSpPr>
        <p:spPr>
          <a:xfrm>
            <a:off x="4096324" y="4546894"/>
            <a:ext cx="891591"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Condition</a:t>
            </a:r>
          </a:p>
        </p:txBody>
      </p:sp>
      <p:sp>
        <p:nvSpPr>
          <p:cNvPr id="14" name="TextBox 13">
            <a:extLst>
              <a:ext uri="{FF2B5EF4-FFF2-40B4-BE49-F238E27FC236}">
                <a16:creationId xmlns:a16="http://schemas.microsoft.com/office/drawing/2014/main" id="{84FBDAAA-549F-4918-9CE2-9BF13F8EA644}"/>
              </a:ext>
            </a:extLst>
          </p:cNvPr>
          <p:cNvSpPr txBox="1"/>
          <p:nvPr/>
        </p:nvSpPr>
        <p:spPr>
          <a:xfrm>
            <a:off x="4096324" y="5057129"/>
            <a:ext cx="864339"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Standard</a:t>
            </a:r>
          </a:p>
        </p:txBody>
      </p:sp>
      <p:pic>
        <p:nvPicPr>
          <p:cNvPr id="26" name="Graphic 25" descr="Checklist RTL">
            <a:extLst>
              <a:ext uri="{FF2B5EF4-FFF2-40B4-BE49-F238E27FC236}">
                <a16:creationId xmlns:a16="http://schemas.microsoft.com/office/drawing/2014/main" id="{D7069839-5D62-4EE3-A2FE-9B220F00DE22}"/>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511216" y="3978461"/>
            <a:ext cx="428278" cy="428278"/>
          </a:xfrm>
          <a:prstGeom prst="rect">
            <a:avLst/>
          </a:prstGeom>
        </p:spPr>
      </p:pic>
      <p:sp>
        <p:nvSpPr>
          <p:cNvPr id="27" name="TextBox 26">
            <a:extLst>
              <a:ext uri="{FF2B5EF4-FFF2-40B4-BE49-F238E27FC236}">
                <a16:creationId xmlns:a16="http://schemas.microsoft.com/office/drawing/2014/main" id="{F24A300B-2DC1-4FD4-82C3-15F76AAF2ABC}"/>
              </a:ext>
            </a:extLst>
          </p:cNvPr>
          <p:cNvSpPr txBox="1"/>
          <p:nvPr/>
        </p:nvSpPr>
        <p:spPr>
          <a:xfrm>
            <a:off x="4096324" y="4031672"/>
            <a:ext cx="1173335"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Training Task</a:t>
            </a:r>
          </a:p>
        </p:txBody>
      </p:sp>
      <p:pic>
        <p:nvPicPr>
          <p:cNvPr id="56" name="Graphic 55" descr="Checklist RTL">
            <a:extLst>
              <a:ext uri="{FF2B5EF4-FFF2-40B4-BE49-F238E27FC236}">
                <a16:creationId xmlns:a16="http://schemas.microsoft.com/office/drawing/2014/main" id="{3445B15C-155C-5341-BF5B-138CD43EFEE7}"/>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3089590" y="3119704"/>
            <a:ext cx="611424" cy="611424"/>
          </a:xfrm>
          <a:prstGeom prst="rect">
            <a:avLst/>
          </a:prstGeom>
        </p:spPr>
      </p:pic>
      <p:sp>
        <p:nvSpPr>
          <p:cNvPr id="57" name="TextBox 56">
            <a:extLst>
              <a:ext uri="{FF2B5EF4-FFF2-40B4-BE49-F238E27FC236}">
                <a16:creationId xmlns:a16="http://schemas.microsoft.com/office/drawing/2014/main" id="{C6A729E6-A1D8-A146-ACEF-366EE926DF3A}"/>
              </a:ext>
            </a:extLst>
          </p:cNvPr>
          <p:cNvSpPr txBox="1"/>
          <p:nvPr/>
        </p:nvSpPr>
        <p:spPr>
          <a:xfrm>
            <a:off x="3662867" y="3239805"/>
            <a:ext cx="1997663" cy="369332"/>
          </a:xfrm>
          <a:prstGeom prst="rect">
            <a:avLst/>
          </a:prstGeom>
          <a:noFill/>
        </p:spPr>
        <p:txBody>
          <a:bodyPr wrap="none" rtlCol="0">
            <a:spAutoFit/>
          </a:bodyPr>
          <a:lstStyle/>
          <a:p>
            <a:r>
              <a:rPr lang="en-US" sz="1800" b="1">
                <a:solidFill>
                  <a:schemeClr val="bg1"/>
                </a:solidFill>
                <a:latin typeface="Arial Narrow" panose="020B0604020202020204" pitchFamily="34" charset="0"/>
                <a:cs typeface="Arial Narrow" panose="020B0604020202020204" pitchFamily="34" charset="0"/>
              </a:rPr>
              <a:t>Learning Objectives</a:t>
            </a:r>
          </a:p>
        </p:txBody>
      </p:sp>
      <p:sp>
        <p:nvSpPr>
          <p:cNvPr id="63" name="Right Arrow 62">
            <a:extLst>
              <a:ext uri="{FF2B5EF4-FFF2-40B4-BE49-F238E27FC236}">
                <a16:creationId xmlns:a16="http://schemas.microsoft.com/office/drawing/2014/main" id="{082FD4BA-0CF9-3A4B-AE8E-BF9FD9CCA36E}"/>
              </a:ext>
            </a:extLst>
          </p:cNvPr>
          <p:cNvSpPr/>
          <p:nvPr/>
        </p:nvSpPr>
        <p:spPr bwMode="auto">
          <a:xfrm>
            <a:off x="2460525" y="4148468"/>
            <a:ext cx="683170" cy="494572"/>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9" name="Rectangle 48">
            <a:extLst>
              <a:ext uri="{FF2B5EF4-FFF2-40B4-BE49-F238E27FC236}">
                <a16:creationId xmlns:a16="http://schemas.microsoft.com/office/drawing/2014/main" id="{8CC8B80C-01BB-8445-B771-807E57C182D3}"/>
              </a:ext>
            </a:extLst>
          </p:cNvPr>
          <p:cNvSpPr/>
          <p:nvPr/>
        </p:nvSpPr>
        <p:spPr bwMode="auto">
          <a:xfrm>
            <a:off x="202425" y="3008257"/>
            <a:ext cx="2456827" cy="3033036"/>
          </a:xfrm>
          <a:prstGeom prst="rect">
            <a:avLst/>
          </a:prstGeom>
          <a:solidFill>
            <a:srgbClr val="B2D7F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52" name="Rectangle 51">
            <a:extLst>
              <a:ext uri="{FF2B5EF4-FFF2-40B4-BE49-F238E27FC236}">
                <a16:creationId xmlns:a16="http://schemas.microsoft.com/office/drawing/2014/main" id="{0C787788-9E38-AE43-BB29-D0F421651ED7}"/>
              </a:ext>
            </a:extLst>
          </p:cNvPr>
          <p:cNvSpPr/>
          <p:nvPr/>
        </p:nvSpPr>
        <p:spPr bwMode="auto">
          <a:xfrm>
            <a:off x="202056" y="3007843"/>
            <a:ext cx="2456827" cy="811564"/>
          </a:xfrm>
          <a:prstGeom prst="rect">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pic>
        <p:nvPicPr>
          <p:cNvPr id="6" name="Graphic 5" descr="Checklist RTL">
            <a:extLst>
              <a:ext uri="{FF2B5EF4-FFF2-40B4-BE49-F238E27FC236}">
                <a16:creationId xmlns:a16="http://schemas.microsoft.com/office/drawing/2014/main" id="{753C148B-790C-4E38-BE4E-1457B1538E85}"/>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408427" y="3121413"/>
            <a:ext cx="611424" cy="611424"/>
          </a:xfrm>
          <a:prstGeom prst="rect">
            <a:avLst/>
          </a:prstGeom>
        </p:spPr>
      </p:pic>
      <p:pic>
        <p:nvPicPr>
          <p:cNvPr id="8" name="Graphic 7" descr="Head with gears">
            <a:extLst>
              <a:ext uri="{FF2B5EF4-FFF2-40B4-BE49-F238E27FC236}">
                <a16:creationId xmlns:a16="http://schemas.microsoft.com/office/drawing/2014/main" id="{E9B46ECC-F742-4D1C-88A4-A880D07F8276}"/>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63354" y="3964018"/>
            <a:ext cx="444430" cy="444430"/>
          </a:xfrm>
          <a:prstGeom prst="rect">
            <a:avLst/>
          </a:prstGeom>
        </p:spPr>
      </p:pic>
      <p:pic>
        <p:nvPicPr>
          <p:cNvPr id="10" name="Graphic 9" descr="Sign Language">
            <a:extLst>
              <a:ext uri="{FF2B5EF4-FFF2-40B4-BE49-F238E27FC236}">
                <a16:creationId xmlns:a16="http://schemas.microsoft.com/office/drawing/2014/main" id="{C3FBF99F-B487-4E7D-AB0A-EC088BA72301}"/>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27958" y="4454963"/>
            <a:ext cx="503711" cy="503711"/>
          </a:xfrm>
          <a:prstGeom prst="rect">
            <a:avLst/>
          </a:prstGeom>
        </p:spPr>
      </p:pic>
      <p:pic>
        <p:nvPicPr>
          <p:cNvPr id="11" name="Graphic 10" descr="Body builder">
            <a:extLst>
              <a:ext uri="{FF2B5EF4-FFF2-40B4-BE49-F238E27FC236}">
                <a16:creationId xmlns:a16="http://schemas.microsoft.com/office/drawing/2014/main" id="{02CD0C00-A5EB-405E-98F8-489F9EA3235F}"/>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754336" y="5005188"/>
            <a:ext cx="445855" cy="445855"/>
          </a:xfrm>
          <a:prstGeom prst="rect">
            <a:avLst/>
          </a:prstGeom>
        </p:spPr>
      </p:pic>
      <p:pic>
        <p:nvPicPr>
          <p:cNvPr id="12" name="Graphic 11" descr="Handshake">
            <a:extLst>
              <a:ext uri="{FF2B5EF4-FFF2-40B4-BE49-F238E27FC236}">
                <a16:creationId xmlns:a16="http://schemas.microsoft.com/office/drawing/2014/main" id="{D89F5290-B379-4C9F-A765-5E3F8FCBDE19}"/>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765492" y="5514128"/>
            <a:ext cx="442292" cy="442292"/>
          </a:xfrm>
          <a:prstGeom prst="rect">
            <a:avLst/>
          </a:prstGeom>
        </p:spPr>
      </p:pic>
      <p:sp>
        <p:nvSpPr>
          <p:cNvPr id="15" name="TextBox 14">
            <a:extLst>
              <a:ext uri="{FF2B5EF4-FFF2-40B4-BE49-F238E27FC236}">
                <a16:creationId xmlns:a16="http://schemas.microsoft.com/office/drawing/2014/main" id="{2A215BE8-569D-4A2C-90FE-18D46E1E3778}"/>
              </a:ext>
            </a:extLst>
          </p:cNvPr>
          <p:cNvSpPr txBox="1"/>
          <p:nvPr/>
        </p:nvSpPr>
        <p:spPr>
          <a:xfrm>
            <a:off x="1357196" y="4038367"/>
            <a:ext cx="1013419"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Knowledge</a:t>
            </a:r>
          </a:p>
        </p:txBody>
      </p:sp>
      <p:sp>
        <p:nvSpPr>
          <p:cNvPr id="16" name="TextBox 15">
            <a:extLst>
              <a:ext uri="{FF2B5EF4-FFF2-40B4-BE49-F238E27FC236}">
                <a16:creationId xmlns:a16="http://schemas.microsoft.com/office/drawing/2014/main" id="{DAD29597-989C-4F75-B29B-C51652DC05A3}"/>
              </a:ext>
            </a:extLst>
          </p:cNvPr>
          <p:cNvSpPr txBox="1"/>
          <p:nvPr/>
        </p:nvSpPr>
        <p:spPr>
          <a:xfrm>
            <a:off x="1357196" y="4548603"/>
            <a:ext cx="492443"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Skill</a:t>
            </a:r>
          </a:p>
        </p:txBody>
      </p:sp>
      <p:sp>
        <p:nvSpPr>
          <p:cNvPr id="17" name="TextBox 16">
            <a:extLst>
              <a:ext uri="{FF2B5EF4-FFF2-40B4-BE49-F238E27FC236}">
                <a16:creationId xmlns:a16="http://schemas.microsoft.com/office/drawing/2014/main" id="{23753F85-2C92-469C-947D-86D84BFD43F9}"/>
              </a:ext>
            </a:extLst>
          </p:cNvPr>
          <p:cNvSpPr txBox="1"/>
          <p:nvPr/>
        </p:nvSpPr>
        <p:spPr>
          <a:xfrm>
            <a:off x="1357196" y="5058839"/>
            <a:ext cx="631904"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Ability</a:t>
            </a:r>
          </a:p>
        </p:txBody>
      </p:sp>
      <p:sp>
        <p:nvSpPr>
          <p:cNvPr id="18" name="TextBox 17">
            <a:extLst>
              <a:ext uri="{FF2B5EF4-FFF2-40B4-BE49-F238E27FC236}">
                <a16:creationId xmlns:a16="http://schemas.microsoft.com/office/drawing/2014/main" id="{167B81F8-99DF-4DEF-9BC9-198AA27AB366}"/>
              </a:ext>
            </a:extLst>
          </p:cNvPr>
          <p:cNvSpPr txBox="1"/>
          <p:nvPr/>
        </p:nvSpPr>
        <p:spPr>
          <a:xfrm>
            <a:off x="1357196" y="5542092"/>
            <a:ext cx="846707"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Behavior</a:t>
            </a:r>
          </a:p>
        </p:txBody>
      </p:sp>
      <p:sp>
        <p:nvSpPr>
          <p:cNvPr id="28" name="TextBox 27">
            <a:extLst>
              <a:ext uri="{FF2B5EF4-FFF2-40B4-BE49-F238E27FC236}">
                <a16:creationId xmlns:a16="http://schemas.microsoft.com/office/drawing/2014/main" id="{B6D2D791-B8D7-43F2-8049-DE0FCE301FF2}"/>
              </a:ext>
            </a:extLst>
          </p:cNvPr>
          <p:cNvSpPr txBox="1"/>
          <p:nvPr/>
        </p:nvSpPr>
        <p:spPr>
          <a:xfrm>
            <a:off x="981704" y="3241514"/>
            <a:ext cx="1571841" cy="369332"/>
          </a:xfrm>
          <a:prstGeom prst="rect">
            <a:avLst/>
          </a:prstGeom>
          <a:noFill/>
        </p:spPr>
        <p:txBody>
          <a:bodyPr wrap="none" rtlCol="0">
            <a:spAutoFit/>
          </a:bodyPr>
          <a:lstStyle/>
          <a:p>
            <a:r>
              <a:rPr lang="en-US" sz="1800" b="1">
                <a:solidFill>
                  <a:schemeClr val="bg1"/>
                </a:solidFill>
                <a:latin typeface="Arial Narrow" panose="020B0604020202020204" pitchFamily="34" charset="0"/>
                <a:cs typeface="Arial Narrow" panose="020B0604020202020204" pitchFamily="34" charset="0"/>
              </a:rPr>
              <a:t>Job/Duty Tasks</a:t>
            </a:r>
          </a:p>
        </p:txBody>
      </p:sp>
      <p:sp>
        <p:nvSpPr>
          <p:cNvPr id="2" name="Title 1">
            <a:extLst>
              <a:ext uri="{FF2B5EF4-FFF2-40B4-BE49-F238E27FC236}">
                <a16:creationId xmlns:a16="http://schemas.microsoft.com/office/drawing/2014/main" id="{1262DF26-F3C1-431C-A475-99C28ACEAD77}"/>
              </a:ext>
            </a:extLst>
          </p:cNvPr>
          <p:cNvSpPr>
            <a:spLocks noGrp="1"/>
          </p:cNvSpPr>
          <p:nvPr>
            <p:ph type="title"/>
          </p:nvPr>
        </p:nvSpPr>
        <p:spPr/>
        <p:txBody>
          <a:bodyPr/>
          <a:lstStyle/>
          <a:p>
            <a:r>
              <a:rPr lang="en-US" dirty="0">
                <a:cs typeface="Arial Narrow" panose="020B0604020202020204" pitchFamily="34" charset="0"/>
              </a:rPr>
              <a:t>Factory Learning Model </a:t>
            </a:r>
          </a:p>
        </p:txBody>
      </p:sp>
      <p:sp>
        <p:nvSpPr>
          <p:cNvPr id="3" name="Oval 2">
            <a:extLst>
              <a:ext uri="{FF2B5EF4-FFF2-40B4-BE49-F238E27FC236}">
                <a16:creationId xmlns:a16="http://schemas.microsoft.com/office/drawing/2014/main" id="{42310AD9-3B42-4443-B7F9-969684E27BC3}"/>
              </a:ext>
            </a:extLst>
          </p:cNvPr>
          <p:cNvSpPr/>
          <p:nvPr/>
        </p:nvSpPr>
        <p:spPr bwMode="auto">
          <a:xfrm>
            <a:off x="7888432" y="6422046"/>
            <a:ext cx="275109" cy="27912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45" name="Oval 44">
            <a:extLst>
              <a:ext uri="{FF2B5EF4-FFF2-40B4-BE49-F238E27FC236}">
                <a16:creationId xmlns:a16="http://schemas.microsoft.com/office/drawing/2014/main" id="{F160723A-B8D8-4F8B-9037-3CB72D32DB1F}"/>
              </a:ext>
            </a:extLst>
          </p:cNvPr>
          <p:cNvSpPr/>
          <p:nvPr/>
        </p:nvSpPr>
        <p:spPr bwMode="auto">
          <a:xfrm>
            <a:off x="5620874" y="6422046"/>
            <a:ext cx="275109" cy="279126"/>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46" name="TextBox 45">
            <a:extLst>
              <a:ext uri="{FF2B5EF4-FFF2-40B4-BE49-F238E27FC236}">
                <a16:creationId xmlns:a16="http://schemas.microsoft.com/office/drawing/2014/main" id="{54B2F2E5-4656-40AA-ADE4-70502A6188D5}"/>
              </a:ext>
            </a:extLst>
          </p:cNvPr>
          <p:cNvSpPr txBox="1"/>
          <p:nvPr/>
        </p:nvSpPr>
        <p:spPr>
          <a:xfrm>
            <a:off x="8195825" y="6361554"/>
            <a:ext cx="1027845" cy="400110"/>
          </a:xfrm>
          <a:prstGeom prst="rect">
            <a:avLst/>
          </a:prstGeom>
          <a:noFill/>
        </p:spPr>
        <p:txBody>
          <a:bodyPr wrap="none" rtlCol="0">
            <a:spAutoFit/>
          </a:bodyPr>
          <a:lstStyle/>
          <a:p>
            <a:r>
              <a:rPr lang="en-US" sz="2000">
                <a:latin typeface="Arial Narrow" panose="020B0604020202020204" pitchFamily="34" charset="0"/>
                <a:cs typeface="Arial Narrow" panose="020B0604020202020204" pitchFamily="34" charset="0"/>
              </a:rPr>
              <a:t>Changes</a:t>
            </a:r>
          </a:p>
        </p:txBody>
      </p:sp>
      <p:sp>
        <p:nvSpPr>
          <p:cNvPr id="47" name="TextBox 46">
            <a:extLst>
              <a:ext uri="{FF2B5EF4-FFF2-40B4-BE49-F238E27FC236}">
                <a16:creationId xmlns:a16="http://schemas.microsoft.com/office/drawing/2014/main" id="{D65C7023-9DC5-41B5-8964-129FF79227B8}"/>
              </a:ext>
            </a:extLst>
          </p:cNvPr>
          <p:cNvSpPr txBox="1"/>
          <p:nvPr/>
        </p:nvSpPr>
        <p:spPr>
          <a:xfrm>
            <a:off x="5930503" y="6361554"/>
            <a:ext cx="1736373" cy="400110"/>
          </a:xfrm>
          <a:prstGeom prst="rect">
            <a:avLst/>
          </a:prstGeom>
          <a:noFill/>
        </p:spPr>
        <p:txBody>
          <a:bodyPr wrap="none" rtlCol="0">
            <a:spAutoFit/>
          </a:bodyPr>
          <a:lstStyle/>
          <a:p>
            <a:r>
              <a:rPr lang="en-US" sz="2000">
                <a:latin typeface="Arial Narrow" panose="020B0604020202020204" pitchFamily="34" charset="0"/>
                <a:cs typeface="Arial Narrow" panose="020B0604020202020204" pitchFamily="34" charset="0"/>
              </a:rPr>
              <a:t>Common to both</a:t>
            </a:r>
          </a:p>
        </p:txBody>
      </p:sp>
      <p:sp>
        <p:nvSpPr>
          <p:cNvPr id="53" name="Rectangle 52">
            <a:extLst>
              <a:ext uri="{FF2B5EF4-FFF2-40B4-BE49-F238E27FC236}">
                <a16:creationId xmlns:a16="http://schemas.microsoft.com/office/drawing/2014/main" id="{7DE44962-EA48-8F48-8A4E-448C03E5CF20}"/>
              </a:ext>
            </a:extLst>
          </p:cNvPr>
          <p:cNvSpPr/>
          <p:nvPr/>
        </p:nvSpPr>
        <p:spPr bwMode="auto">
          <a:xfrm>
            <a:off x="216052" y="5500132"/>
            <a:ext cx="2434360" cy="442293"/>
          </a:xfrm>
          <a:prstGeom prst="rect">
            <a:avLst/>
          </a:prstGeom>
          <a:solidFill>
            <a:srgbClr val="FFFFFF">
              <a:alpha val="45098"/>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67" name="TextBox 66">
            <a:extLst>
              <a:ext uri="{FF2B5EF4-FFF2-40B4-BE49-F238E27FC236}">
                <a16:creationId xmlns:a16="http://schemas.microsoft.com/office/drawing/2014/main" id="{7E2C0075-F157-624E-B991-AAEEEFC8206C}"/>
              </a:ext>
            </a:extLst>
          </p:cNvPr>
          <p:cNvSpPr txBox="1"/>
          <p:nvPr/>
        </p:nvSpPr>
        <p:spPr>
          <a:xfrm>
            <a:off x="367092" y="1129681"/>
            <a:ext cx="11457815" cy="400110"/>
          </a:xfrm>
          <a:prstGeom prst="rect">
            <a:avLst/>
          </a:prstGeom>
          <a:solidFill>
            <a:srgbClr val="FFE699"/>
          </a:solidFill>
        </p:spPr>
        <p:txBody>
          <a:bodyPr wrap="square" rtlCol="0">
            <a:spAutoFit/>
          </a:bodyPr>
          <a:lstStyle/>
          <a:p>
            <a:pPr algn="ctr"/>
            <a:r>
              <a:rPr lang="en-US" sz="2000" b="1">
                <a:latin typeface="Arial Narrow" panose="020B0604020202020204" pitchFamily="34" charset="0"/>
                <a:cs typeface="Arial Narrow" panose="020B0604020202020204" pitchFamily="34" charset="0"/>
              </a:rPr>
              <a:t>Evaluation</a:t>
            </a:r>
          </a:p>
        </p:txBody>
      </p:sp>
      <p:sp>
        <p:nvSpPr>
          <p:cNvPr id="68" name="TextBox 67">
            <a:extLst>
              <a:ext uri="{FF2B5EF4-FFF2-40B4-BE49-F238E27FC236}">
                <a16:creationId xmlns:a16="http://schemas.microsoft.com/office/drawing/2014/main" id="{A4225AA9-EC79-A148-8CE8-31B5AA7F657D}"/>
              </a:ext>
            </a:extLst>
          </p:cNvPr>
          <p:cNvSpPr txBox="1"/>
          <p:nvPr/>
        </p:nvSpPr>
        <p:spPr>
          <a:xfrm>
            <a:off x="367092" y="2195547"/>
            <a:ext cx="2513889" cy="369332"/>
          </a:xfrm>
          <a:prstGeom prst="rect">
            <a:avLst/>
          </a:prstGeom>
          <a:solidFill>
            <a:srgbClr val="FFE699"/>
          </a:solidFill>
          <a:ln>
            <a:solidFill>
              <a:schemeClr val="tx1"/>
            </a:solidFill>
          </a:ln>
        </p:spPr>
        <p:txBody>
          <a:bodyPr wrap="square" rtlCol="0">
            <a:spAutoFit/>
          </a:bodyPr>
          <a:lstStyle/>
          <a:p>
            <a:pPr algn="ctr"/>
            <a:r>
              <a:rPr lang="en-US" sz="1800">
                <a:latin typeface="Arial Narrow" panose="020B0604020202020204" pitchFamily="34" charset="0"/>
                <a:cs typeface="Arial Narrow" panose="020B0604020202020204" pitchFamily="34" charset="0"/>
              </a:rPr>
              <a:t>Analysis</a:t>
            </a:r>
          </a:p>
        </p:txBody>
      </p:sp>
      <p:sp>
        <p:nvSpPr>
          <p:cNvPr id="69" name="TextBox 68">
            <a:extLst>
              <a:ext uri="{FF2B5EF4-FFF2-40B4-BE49-F238E27FC236}">
                <a16:creationId xmlns:a16="http://schemas.microsoft.com/office/drawing/2014/main" id="{22822A1E-4B9B-9243-9D60-56C425B5CCAD}"/>
              </a:ext>
            </a:extLst>
          </p:cNvPr>
          <p:cNvSpPr txBox="1"/>
          <p:nvPr/>
        </p:nvSpPr>
        <p:spPr>
          <a:xfrm>
            <a:off x="3348401" y="2195547"/>
            <a:ext cx="2513889" cy="369332"/>
          </a:xfrm>
          <a:prstGeom prst="rect">
            <a:avLst/>
          </a:prstGeom>
          <a:solidFill>
            <a:srgbClr val="FFE699"/>
          </a:solidFill>
          <a:ln>
            <a:solidFill>
              <a:schemeClr val="tx1"/>
            </a:solidFill>
          </a:ln>
        </p:spPr>
        <p:txBody>
          <a:bodyPr wrap="square" rtlCol="0">
            <a:spAutoFit/>
          </a:bodyPr>
          <a:lstStyle/>
          <a:p>
            <a:pPr algn="ctr"/>
            <a:r>
              <a:rPr lang="en-US" sz="1800">
                <a:latin typeface="Arial Narrow" panose="020B0604020202020204" pitchFamily="34" charset="0"/>
                <a:cs typeface="Arial Narrow" panose="020B0604020202020204" pitchFamily="34" charset="0"/>
              </a:rPr>
              <a:t>Design</a:t>
            </a:r>
          </a:p>
        </p:txBody>
      </p:sp>
      <p:sp>
        <p:nvSpPr>
          <p:cNvPr id="70" name="TextBox 69">
            <a:extLst>
              <a:ext uri="{FF2B5EF4-FFF2-40B4-BE49-F238E27FC236}">
                <a16:creationId xmlns:a16="http://schemas.microsoft.com/office/drawing/2014/main" id="{D511B25E-B2A8-B243-B5A4-BDABFE678226}"/>
              </a:ext>
            </a:extLst>
          </p:cNvPr>
          <p:cNvSpPr txBox="1"/>
          <p:nvPr/>
        </p:nvSpPr>
        <p:spPr>
          <a:xfrm>
            <a:off x="6329710" y="2195547"/>
            <a:ext cx="2513889" cy="369332"/>
          </a:xfrm>
          <a:prstGeom prst="rect">
            <a:avLst/>
          </a:prstGeom>
          <a:solidFill>
            <a:srgbClr val="FFE699"/>
          </a:solidFill>
          <a:ln>
            <a:solidFill>
              <a:schemeClr val="tx1"/>
            </a:solidFill>
          </a:ln>
        </p:spPr>
        <p:txBody>
          <a:bodyPr wrap="square" rtlCol="0">
            <a:spAutoFit/>
          </a:bodyPr>
          <a:lstStyle/>
          <a:p>
            <a:pPr algn="ctr"/>
            <a:r>
              <a:rPr lang="en-US" sz="1800">
                <a:latin typeface="Arial Narrow" panose="020B0604020202020204" pitchFamily="34" charset="0"/>
                <a:cs typeface="Arial Narrow" panose="020B0604020202020204" pitchFamily="34" charset="0"/>
              </a:rPr>
              <a:t>Develop</a:t>
            </a:r>
          </a:p>
        </p:txBody>
      </p:sp>
      <p:sp>
        <p:nvSpPr>
          <p:cNvPr id="71" name="TextBox 70">
            <a:extLst>
              <a:ext uri="{FF2B5EF4-FFF2-40B4-BE49-F238E27FC236}">
                <a16:creationId xmlns:a16="http://schemas.microsoft.com/office/drawing/2014/main" id="{5721A625-D4C1-824A-BC51-DF09799ACBDE}"/>
              </a:ext>
            </a:extLst>
          </p:cNvPr>
          <p:cNvSpPr txBox="1"/>
          <p:nvPr/>
        </p:nvSpPr>
        <p:spPr>
          <a:xfrm>
            <a:off x="9311018" y="2195547"/>
            <a:ext cx="2513889" cy="369332"/>
          </a:xfrm>
          <a:prstGeom prst="rect">
            <a:avLst/>
          </a:prstGeom>
          <a:solidFill>
            <a:srgbClr val="FFE699"/>
          </a:solidFill>
          <a:ln>
            <a:solidFill>
              <a:schemeClr val="tx1"/>
            </a:solidFill>
          </a:ln>
        </p:spPr>
        <p:txBody>
          <a:bodyPr wrap="square" rtlCol="0">
            <a:spAutoFit/>
          </a:bodyPr>
          <a:lstStyle/>
          <a:p>
            <a:pPr algn="ctr"/>
            <a:r>
              <a:rPr lang="en-US" sz="1800">
                <a:latin typeface="Arial Narrow" panose="020B0604020202020204" pitchFamily="34" charset="0"/>
                <a:cs typeface="Arial Narrow" panose="020B0604020202020204" pitchFamily="34" charset="0"/>
              </a:rPr>
              <a:t>Implementation</a:t>
            </a:r>
          </a:p>
        </p:txBody>
      </p:sp>
    </p:spTree>
    <p:extLst>
      <p:ext uri="{BB962C8B-B14F-4D97-AF65-F5344CB8AC3E}">
        <p14:creationId xmlns:p14="http://schemas.microsoft.com/office/powerpoint/2010/main" val="3372413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6A3AA-78E5-464C-9900-798D4D3D7CB6}"/>
              </a:ext>
            </a:extLst>
          </p:cNvPr>
          <p:cNvSpPr>
            <a:spLocks noGrp="1"/>
          </p:cNvSpPr>
          <p:nvPr>
            <p:ph type="title"/>
          </p:nvPr>
        </p:nvSpPr>
        <p:spPr/>
        <p:txBody>
          <a:bodyPr anchor="ctr">
            <a:normAutofit/>
          </a:bodyPr>
          <a:lstStyle/>
          <a:p>
            <a:pPr algn="ctr"/>
            <a:r>
              <a:rPr lang="en-US"/>
              <a:t>Learning Outcomes </a:t>
            </a:r>
          </a:p>
        </p:txBody>
      </p:sp>
      <p:grpSp>
        <p:nvGrpSpPr>
          <p:cNvPr id="23" name="Group 22">
            <a:extLst>
              <a:ext uri="{FF2B5EF4-FFF2-40B4-BE49-F238E27FC236}">
                <a16:creationId xmlns:a16="http://schemas.microsoft.com/office/drawing/2014/main" id="{1C0AF400-65ED-BC4C-B5CF-7124640FC5C2}"/>
              </a:ext>
            </a:extLst>
          </p:cNvPr>
          <p:cNvGrpSpPr/>
          <p:nvPr/>
        </p:nvGrpSpPr>
        <p:grpSpPr>
          <a:xfrm>
            <a:off x="200529" y="1003226"/>
            <a:ext cx="11328233" cy="635213"/>
            <a:chOff x="393033" y="1003226"/>
            <a:chExt cx="11328233" cy="635213"/>
          </a:xfrm>
        </p:grpSpPr>
        <p:sp>
          <p:nvSpPr>
            <p:cNvPr id="4" name="Content Placeholder 2">
              <a:extLst>
                <a:ext uri="{FF2B5EF4-FFF2-40B4-BE49-F238E27FC236}">
                  <a16:creationId xmlns:a16="http://schemas.microsoft.com/office/drawing/2014/main" id="{2AA7705E-72D5-9642-AD26-78A2356CAB61}"/>
                </a:ext>
              </a:extLst>
            </p:cNvPr>
            <p:cNvSpPr txBox="1">
              <a:spLocks/>
            </p:cNvSpPr>
            <p:nvPr/>
          </p:nvSpPr>
          <p:spPr bwMode="auto">
            <a:xfrm>
              <a:off x="393033" y="1003226"/>
              <a:ext cx="2269956" cy="424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a:t>Learning Objective 1</a:t>
              </a:r>
              <a:r>
                <a:rPr lang="en-US" sz="2000" kern="0"/>
                <a:t> </a:t>
              </a:r>
            </a:p>
          </p:txBody>
        </p:sp>
        <p:sp>
          <p:nvSpPr>
            <p:cNvPr id="14" name="Content Placeholder 2">
              <a:extLst>
                <a:ext uri="{FF2B5EF4-FFF2-40B4-BE49-F238E27FC236}">
                  <a16:creationId xmlns:a16="http://schemas.microsoft.com/office/drawing/2014/main" id="{99C0EFE0-3584-844E-BC05-177F79D0E359}"/>
                </a:ext>
              </a:extLst>
            </p:cNvPr>
            <p:cNvSpPr txBox="1">
              <a:spLocks/>
            </p:cNvSpPr>
            <p:nvPr/>
          </p:nvSpPr>
          <p:spPr bwMode="auto">
            <a:xfrm>
              <a:off x="2871537" y="1003226"/>
              <a:ext cx="8849729" cy="635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a:t>The learner will be able to describe the elements of an integrated data strategy for any new or existing program of instruction. </a:t>
              </a:r>
            </a:p>
          </p:txBody>
        </p:sp>
      </p:grpSp>
      <p:grpSp>
        <p:nvGrpSpPr>
          <p:cNvPr id="22" name="Group 21">
            <a:extLst>
              <a:ext uri="{FF2B5EF4-FFF2-40B4-BE49-F238E27FC236}">
                <a16:creationId xmlns:a16="http://schemas.microsoft.com/office/drawing/2014/main" id="{F171CB92-9FC6-3D4A-BC63-C6962A8D09DA}"/>
              </a:ext>
            </a:extLst>
          </p:cNvPr>
          <p:cNvGrpSpPr/>
          <p:nvPr/>
        </p:nvGrpSpPr>
        <p:grpSpPr>
          <a:xfrm>
            <a:off x="200529" y="1984481"/>
            <a:ext cx="11798966" cy="926522"/>
            <a:chOff x="393033" y="2057310"/>
            <a:chExt cx="11798966" cy="926522"/>
          </a:xfrm>
        </p:grpSpPr>
        <p:sp>
          <p:nvSpPr>
            <p:cNvPr id="10" name="Content Placeholder 2">
              <a:extLst>
                <a:ext uri="{FF2B5EF4-FFF2-40B4-BE49-F238E27FC236}">
                  <a16:creationId xmlns:a16="http://schemas.microsoft.com/office/drawing/2014/main" id="{1477BEF3-C7E0-7E46-A4B3-B8600C7ED1D9}"/>
                </a:ext>
              </a:extLst>
            </p:cNvPr>
            <p:cNvSpPr txBox="1">
              <a:spLocks/>
            </p:cNvSpPr>
            <p:nvPr/>
          </p:nvSpPr>
          <p:spPr bwMode="auto">
            <a:xfrm>
              <a:off x="393033" y="2057310"/>
              <a:ext cx="2269956" cy="424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a:t>Learning Objective 2</a:t>
              </a:r>
              <a:endParaRPr lang="en-US" sz="2000" kern="0"/>
            </a:p>
          </p:txBody>
        </p:sp>
        <p:sp>
          <p:nvSpPr>
            <p:cNvPr id="15" name="Content Placeholder 2">
              <a:extLst>
                <a:ext uri="{FF2B5EF4-FFF2-40B4-BE49-F238E27FC236}">
                  <a16:creationId xmlns:a16="http://schemas.microsoft.com/office/drawing/2014/main" id="{E5D9065C-0C96-F145-A4C8-65CA61CCE0F1}"/>
                </a:ext>
              </a:extLst>
            </p:cNvPr>
            <p:cNvSpPr txBox="1">
              <a:spLocks/>
            </p:cNvSpPr>
            <p:nvPr/>
          </p:nvSpPr>
          <p:spPr bwMode="auto">
            <a:xfrm>
              <a:off x="2871536" y="2057310"/>
              <a:ext cx="9320463" cy="926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dirty="0"/>
                <a:t>The learner will be able to use a Competency Frameworks to define the Knowledge, Skills, Abilities, and other characteristics required to perform specific jobs. </a:t>
              </a:r>
            </a:p>
          </p:txBody>
        </p:sp>
      </p:grpSp>
      <p:grpSp>
        <p:nvGrpSpPr>
          <p:cNvPr id="21" name="Group 20">
            <a:extLst>
              <a:ext uri="{FF2B5EF4-FFF2-40B4-BE49-F238E27FC236}">
                <a16:creationId xmlns:a16="http://schemas.microsoft.com/office/drawing/2014/main" id="{94A8FE9D-09D4-144A-986D-9350E1ED8906}"/>
              </a:ext>
            </a:extLst>
          </p:cNvPr>
          <p:cNvGrpSpPr/>
          <p:nvPr/>
        </p:nvGrpSpPr>
        <p:grpSpPr>
          <a:xfrm>
            <a:off x="239379" y="3045125"/>
            <a:ext cx="11328233" cy="635213"/>
            <a:chOff x="431883" y="3111394"/>
            <a:chExt cx="11328233" cy="635213"/>
          </a:xfrm>
        </p:grpSpPr>
        <p:sp>
          <p:nvSpPr>
            <p:cNvPr id="11" name="Content Placeholder 2">
              <a:extLst>
                <a:ext uri="{FF2B5EF4-FFF2-40B4-BE49-F238E27FC236}">
                  <a16:creationId xmlns:a16="http://schemas.microsoft.com/office/drawing/2014/main" id="{3D5DFE04-C0AB-8845-AF68-89A2087984E8}"/>
                </a:ext>
              </a:extLst>
            </p:cNvPr>
            <p:cNvSpPr txBox="1">
              <a:spLocks/>
            </p:cNvSpPr>
            <p:nvPr/>
          </p:nvSpPr>
          <p:spPr bwMode="auto">
            <a:xfrm>
              <a:off x="431883" y="3111394"/>
              <a:ext cx="2269956" cy="424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a:t>Learning Objective 3</a:t>
              </a:r>
              <a:endParaRPr lang="en-US" sz="2000" kern="0"/>
            </a:p>
          </p:txBody>
        </p:sp>
        <p:sp>
          <p:nvSpPr>
            <p:cNvPr id="16" name="Content Placeholder 2">
              <a:extLst>
                <a:ext uri="{FF2B5EF4-FFF2-40B4-BE49-F238E27FC236}">
                  <a16:creationId xmlns:a16="http://schemas.microsoft.com/office/drawing/2014/main" id="{BFD28FBA-CE8B-C147-BE3D-18694D7321A5}"/>
                </a:ext>
              </a:extLst>
            </p:cNvPr>
            <p:cNvSpPr txBox="1">
              <a:spLocks/>
            </p:cNvSpPr>
            <p:nvPr/>
          </p:nvSpPr>
          <p:spPr bwMode="auto">
            <a:xfrm>
              <a:off x="2910387" y="3111394"/>
              <a:ext cx="8849729" cy="6352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dirty="0"/>
                <a:t>Learners will be able to describe learning experiences, content, activities, resources, and educational alignment to the Competency Framework using metadata and </a:t>
              </a:r>
              <a:r>
                <a:rPr lang="en-US" sz="2000" kern="0" dirty="0" err="1"/>
                <a:t>paradata</a:t>
              </a:r>
              <a:r>
                <a:rPr lang="en-US" sz="2000" kern="0" dirty="0"/>
                <a:t>.</a:t>
              </a:r>
            </a:p>
          </p:txBody>
        </p:sp>
      </p:grpSp>
      <p:grpSp>
        <p:nvGrpSpPr>
          <p:cNvPr id="20" name="Group 19">
            <a:extLst>
              <a:ext uri="{FF2B5EF4-FFF2-40B4-BE49-F238E27FC236}">
                <a16:creationId xmlns:a16="http://schemas.microsoft.com/office/drawing/2014/main" id="{DC3E70A9-329F-D643-A7B8-B200449493A4}"/>
              </a:ext>
            </a:extLst>
          </p:cNvPr>
          <p:cNvGrpSpPr/>
          <p:nvPr/>
        </p:nvGrpSpPr>
        <p:grpSpPr>
          <a:xfrm>
            <a:off x="247403" y="4078464"/>
            <a:ext cx="11328233" cy="635214"/>
            <a:chOff x="431883" y="4165478"/>
            <a:chExt cx="11328233" cy="635214"/>
          </a:xfrm>
        </p:grpSpPr>
        <p:sp>
          <p:nvSpPr>
            <p:cNvPr id="12" name="Content Placeholder 2">
              <a:extLst>
                <a:ext uri="{FF2B5EF4-FFF2-40B4-BE49-F238E27FC236}">
                  <a16:creationId xmlns:a16="http://schemas.microsoft.com/office/drawing/2014/main" id="{4B1BE4E9-6CF9-9143-85BE-9C7F90881CF6}"/>
                </a:ext>
              </a:extLst>
            </p:cNvPr>
            <p:cNvSpPr txBox="1">
              <a:spLocks/>
            </p:cNvSpPr>
            <p:nvPr/>
          </p:nvSpPr>
          <p:spPr bwMode="auto">
            <a:xfrm>
              <a:off x="431883" y="4165478"/>
              <a:ext cx="2269956" cy="424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dirty="0"/>
                <a:t>Learning Objective 4</a:t>
              </a:r>
              <a:endParaRPr lang="en-US" sz="2000" kern="0" dirty="0"/>
            </a:p>
          </p:txBody>
        </p:sp>
        <p:sp>
          <p:nvSpPr>
            <p:cNvPr id="17" name="Content Placeholder 2">
              <a:extLst>
                <a:ext uri="{FF2B5EF4-FFF2-40B4-BE49-F238E27FC236}">
                  <a16:creationId xmlns:a16="http://schemas.microsoft.com/office/drawing/2014/main" id="{B776C692-C9F6-D448-A0B2-36240DBC32FF}"/>
                </a:ext>
              </a:extLst>
            </p:cNvPr>
            <p:cNvSpPr txBox="1">
              <a:spLocks/>
            </p:cNvSpPr>
            <p:nvPr/>
          </p:nvSpPr>
          <p:spPr bwMode="auto">
            <a:xfrm>
              <a:off x="2910387" y="4165478"/>
              <a:ext cx="8849729" cy="635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a:t>Given a series of example learning events, learners will be able to decompose each event into the components of well-formed xAPI statements.</a:t>
              </a:r>
            </a:p>
          </p:txBody>
        </p:sp>
      </p:grpSp>
      <p:grpSp>
        <p:nvGrpSpPr>
          <p:cNvPr id="19" name="Group 18">
            <a:extLst>
              <a:ext uri="{FF2B5EF4-FFF2-40B4-BE49-F238E27FC236}">
                <a16:creationId xmlns:a16="http://schemas.microsoft.com/office/drawing/2014/main" id="{10E0F4D7-5537-7443-8171-BAF952FD12EB}"/>
              </a:ext>
            </a:extLst>
          </p:cNvPr>
          <p:cNvGrpSpPr/>
          <p:nvPr/>
        </p:nvGrpSpPr>
        <p:grpSpPr>
          <a:xfrm>
            <a:off x="239379" y="5140742"/>
            <a:ext cx="11328233" cy="635214"/>
            <a:chOff x="431883" y="5219560"/>
            <a:chExt cx="11328233" cy="635214"/>
          </a:xfrm>
        </p:grpSpPr>
        <p:sp>
          <p:nvSpPr>
            <p:cNvPr id="13" name="Content Placeholder 2">
              <a:extLst>
                <a:ext uri="{FF2B5EF4-FFF2-40B4-BE49-F238E27FC236}">
                  <a16:creationId xmlns:a16="http://schemas.microsoft.com/office/drawing/2014/main" id="{214C47BC-7877-1C46-9EEF-B24846239A06}"/>
                </a:ext>
              </a:extLst>
            </p:cNvPr>
            <p:cNvSpPr txBox="1">
              <a:spLocks/>
            </p:cNvSpPr>
            <p:nvPr/>
          </p:nvSpPr>
          <p:spPr bwMode="auto">
            <a:xfrm>
              <a:off x="431883" y="5219560"/>
              <a:ext cx="2269956" cy="4245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b="1" kern="0"/>
                <a:t>Learning Objective 5</a:t>
              </a:r>
              <a:endParaRPr lang="en-US" sz="2000" kern="0"/>
            </a:p>
          </p:txBody>
        </p:sp>
        <p:sp>
          <p:nvSpPr>
            <p:cNvPr id="18" name="Content Placeholder 2">
              <a:extLst>
                <a:ext uri="{FF2B5EF4-FFF2-40B4-BE49-F238E27FC236}">
                  <a16:creationId xmlns:a16="http://schemas.microsoft.com/office/drawing/2014/main" id="{711B12AC-808E-F046-BC6B-C4680F7E350E}"/>
                </a:ext>
              </a:extLst>
            </p:cNvPr>
            <p:cNvSpPr txBox="1">
              <a:spLocks/>
            </p:cNvSpPr>
            <p:nvPr/>
          </p:nvSpPr>
          <p:spPr bwMode="auto">
            <a:xfrm>
              <a:off x="2910387" y="5219560"/>
              <a:ext cx="8849729" cy="6352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sz="2000" kern="0" dirty="0"/>
                <a:t>The learner will be able to explain the relationship between learning data elements, the components of the future learning ecosystem, and learning events.</a:t>
              </a:r>
            </a:p>
          </p:txBody>
        </p:sp>
      </p:grpSp>
      <p:cxnSp>
        <p:nvCxnSpPr>
          <p:cNvPr id="25" name="Straight Connector 24">
            <a:extLst>
              <a:ext uri="{FF2B5EF4-FFF2-40B4-BE49-F238E27FC236}">
                <a16:creationId xmlns:a16="http://schemas.microsoft.com/office/drawing/2014/main" id="{6F28A6F4-3B35-8E44-811A-3AF83F713290}"/>
              </a:ext>
            </a:extLst>
          </p:cNvPr>
          <p:cNvCxnSpPr/>
          <p:nvPr/>
        </p:nvCxnSpPr>
        <p:spPr bwMode="auto">
          <a:xfrm>
            <a:off x="239379" y="1811460"/>
            <a:ext cx="11752092"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6" name="Straight Connector 25">
            <a:extLst>
              <a:ext uri="{FF2B5EF4-FFF2-40B4-BE49-F238E27FC236}">
                <a16:creationId xmlns:a16="http://schemas.microsoft.com/office/drawing/2014/main" id="{C34CA42A-ABFD-8744-80F7-60382A86C602}"/>
              </a:ext>
            </a:extLst>
          </p:cNvPr>
          <p:cNvCxnSpPr/>
          <p:nvPr/>
        </p:nvCxnSpPr>
        <p:spPr bwMode="auto">
          <a:xfrm>
            <a:off x="239379" y="2864105"/>
            <a:ext cx="11752092"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7" name="Straight Connector 26">
            <a:extLst>
              <a:ext uri="{FF2B5EF4-FFF2-40B4-BE49-F238E27FC236}">
                <a16:creationId xmlns:a16="http://schemas.microsoft.com/office/drawing/2014/main" id="{9C021AE1-52D1-404A-83B1-018A86DACB89}"/>
              </a:ext>
            </a:extLst>
          </p:cNvPr>
          <p:cNvCxnSpPr/>
          <p:nvPr/>
        </p:nvCxnSpPr>
        <p:spPr bwMode="auto">
          <a:xfrm>
            <a:off x="247403" y="3897446"/>
            <a:ext cx="11752092"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cxnSp>
        <p:nvCxnSpPr>
          <p:cNvPr id="28" name="Straight Connector 27">
            <a:extLst>
              <a:ext uri="{FF2B5EF4-FFF2-40B4-BE49-F238E27FC236}">
                <a16:creationId xmlns:a16="http://schemas.microsoft.com/office/drawing/2014/main" id="{56262C3D-ACFC-2847-A2F1-815C1967FBE6}"/>
              </a:ext>
            </a:extLst>
          </p:cNvPr>
          <p:cNvCxnSpPr/>
          <p:nvPr/>
        </p:nvCxnSpPr>
        <p:spPr bwMode="auto">
          <a:xfrm>
            <a:off x="239379" y="4959725"/>
            <a:ext cx="11752092" cy="0"/>
          </a:xfrm>
          <a:prstGeom prst="line">
            <a:avLst/>
          </a:prstGeom>
          <a:solidFill>
            <a:schemeClr val="accent1"/>
          </a:solidFill>
          <a:ln w="9525" cap="flat" cmpd="sng" algn="ctr">
            <a:solidFill>
              <a:schemeClr val="bg1">
                <a:lumMod val="75000"/>
              </a:schemeClr>
            </a:solidFill>
            <a:prstDash val="solid"/>
            <a:miter lim="800000"/>
            <a:headEnd type="none" w="med" len="med"/>
            <a:tailEnd type="none" w="med" len="med"/>
          </a:ln>
          <a:effectLst/>
        </p:spPr>
      </p:cxnSp>
    </p:spTree>
    <p:extLst>
      <p:ext uri="{BB962C8B-B14F-4D97-AF65-F5344CB8AC3E}">
        <p14:creationId xmlns:p14="http://schemas.microsoft.com/office/powerpoint/2010/main" val="362026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9D8A2776-9226-E645-9F00-504CD332A1AC}"/>
              </a:ext>
            </a:extLst>
          </p:cNvPr>
          <p:cNvSpPr/>
          <p:nvPr/>
        </p:nvSpPr>
        <p:spPr bwMode="auto">
          <a:xfrm>
            <a:off x="3985117" y="957356"/>
            <a:ext cx="4054903" cy="2201407"/>
          </a:xfrm>
          <a:prstGeom prst="rect">
            <a:avLst/>
          </a:prstGeom>
          <a:solidFill>
            <a:srgbClr val="B2D7F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67" name="Teardrop 66">
            <a:extLst>
              <a:ext uri="{FF2B5EF4-FFF2-40B4-BE49-F238E27FC236}">
                <a16:creationId xmlns:a16="http://schemas.microsoft.com/office/drawing/2014/main" id="{2C7EF96A-0B93-4845-9069-B1B031572F54}"/>
              </a:ext>
            </a:extLst>
          </p:cNvPr>
          <p:cNvSpPr/>
          <p:nvPr/>
        </p:nvSpPr>
        <p:spPr bwMode="auto">
          <a:xfrm rot="13443376">
            <a:off x="6919199" y="1583060"/>
            <a:ext cx="4637811" cy="4637811"/>
          </a:xfrm>
          <a:prstGeom prst="teardrop">
            <a:avLst/>
          </a:prstGeom>
          <a:solidFill>
            <a:srgbClr val="B2D7F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6" name="Teardrop 65">
            <a:extLst>
              <a:ext uri="{FF2B5EF4-FFF2-40B4-BE49-F238E27FC236}">
                <a16:creationId xmlns:a16="http://schemas.microsoft.com/office/drawing/2014/main" id="{30B186B4-D9BF-9142-AFA0-214B7A82EB92}"/>
              </a:ext>
            </a:extLst>
          </p:cNvPr>
          <p:cNvSpPr/>
          <p:nvPr/>
        </p:nvSpPr>
        <p:spPr bwMode="auto">
          <a:xfrm rot="2702913">
            <a:off x="371508" y="1616420"/>
            <a:ext cx="4637811" cy="4637811"/>
          </a:xfrm>
          <a:prstGeom prst="teardrop">
            <a:avLst/>
          </a:prstGeom>
          <a:solidFill>
            <a:srgbClr val="B2D7F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C1D1173D-954A-47B1-85A4-765A4FD044CA}"/>
              </a:ext>
            </a:extLst>
          </p:cNvPr>
          <p:cNvSpPr>
            <a:spLocks noGrp="1"/>
          </p:cNvSpPr>
          <p:nvPr>
            <p:ph type="title"/>
          </p:nvPr>
        </p:nvSpPr>
        <p:spPr>
          <a:xfrm>
            <a:off x="2397039" y="0"/>
            <a:ext cx="7416800" cy="705610"/>
          </a:xfrm>
        </p:spPr>
        <p:txBody>
          <a:bodyPr/>
          <a:lstStyle/>
          <a:p>
            <a:r>
              <a:rPr lang="en-US"/>
              <a:t>Shift to Competency-Based Learning</a:t>
            </a:r>
          </a:p>
        </p:txBody>
      </p:sp>
      <p:pic>
        <p:nvPicPr>
          <p:cNvPr id="29" name="Graphic 28" descr="Graduation cap">
            <a:extLst>
              <a:ext uri="{FF2B5EF4-FFF2-40B4-BE49-F238E27FC236}">
                <a16:creationId xmlns:a16="http://schemas.microsoft.com/office/drawing/2014/main" id="{988A9252-AAB7-4F06-8354-27058402DC9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05681" y="2968786"/>
            <a:ext cx="453173" cy="453173"/>
          </a:xfrm>
          <a:prstGeom prst="rect">
            <a:avLst/>
          </a:prstGeom>
        </p:spPr>
      </p:pic>
      <p:sp>
        <p:nvSpPr>
          <p:cNvPr id="31" name="TextBox 30">
            <a:extLst>
              <a:ext uri="{FF2B5EF4-FFF2-40B4-BE49-F238E27FC236}">
                <a16:creationId xmlns:a16="http://schemas.microsoft.com/office/drawing/2014/main" id="{512887C9-9999-4DC3-816D-CD8AB3AAA3BF}"/>
              </a:ext>
            </a:extLst>
          </p:cNvPr>
          <p:cNvSpPr txBox="1"/>
          <p:nvPr/>
        </p:nvSpPr>
        <p:spPr>
          <a:xfrm>
            <a:off x="8811365" y="3046341"/>
            <a:ext cx="1379968" cy="338554"/>
          </a:xfrm>
          <a:prstGeom prst="rect">
            <a:avLst/>
          </a:prstGeom>
          <a:noFill/>
        </p:spPr>
        <p:txBody>
          <a:bodyPr wrap="square" rtlCol="0">
            <a:spAutoFit/>
          </a:bodyPr>
          <a:lstStyle/>
          <a:p>
            <a:r>
              <a:rPr lang="en-US" sz="1600">
                <a:latin typeface="Arial Narrow" panose="020B0604020202020204" pitchFamily="34" charset="0"/>
                <a:cs typeface="Arial Narrow" panose="020B0604020202020204" pitchFamily="34" charset="0"/>
              </a:rPr>
              <a:t>Schoolhouse</a:t>
            </a:r>
          </a:p>
        </p:txBody>
      </p:sp>
      <p:pic>
        <p:nvPicPr>
          <p:cNvPr id="33" name="Graphic 32" descr="Diploma roll">
            <a:extLst>
              <a:ext uri="{FF2B5EF4-FFF2-40B4-BE49-F238E27FC236}">
                <a16:creationId xmlns:a16="http://schemas.microsoft.com/office/drawing/2014/main" id="{813022C0-E4A3-41C0-9F8A-8573D084904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62480" y="1567182"/>
            <a:ext cx="431767" cy="431767"/>
          </a:xfrm>
          <a:prstGeom prst="rect">
            <a:avLst/>
          </a:prstGeom>
        </p:spPr>
      </p:pic>
      <p:pic>
        <p:nvPicPr>
          <p:cNvPr id="43" name="Graphic 42" descr="Flask">
            <a:extLst>
              <a:ext uri="{FF2B5EF4-FFF2-40B4-BE49-F238E27FC236}">
                <a16:creationId xmlns:a16="http://schemas.microsoft.com/office/drawing/2014/main" id="{8C2B994F-2361-4DFF-9875-028DDE5DDEA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267335" y="3348509"/>
            <a:ext cx="529865" cy="529865"/>
          </a:xfrm>
          <a:prstGeom prst="rect">
            <a:avLst/>
          </a:prstGeom>
        </p:spPr>
      </p:pic>
      <p:sp>
        <p:nvSpPr>
          <p:cNvPr id="44" name="TextBox 43">
            <a:extLst>
              <a:ext uri="{FF2B5EF4-FFF2-40B4-BE49-F238E27FC236}">
                <a16:creationId xmlns:a16="http://schemas.microsoft.com/office/drawing/2014/main" id="{F2CD2A50-5553-413A-BF62-5916808362A8}"/>
              </a:ext>
            </a:extLst>
          </p:cNvPr>
          <p:cNvSpPr txBox="1"/>
          <p:nvPr/>
        </p:nvSpPr>
        <p:spPr>
          <a:xfrm>
            <a:off x="8811365" y="3493702"/>
            <a:ext cx="1154483"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Lab Practical</a:t>
            </a:r>
          </a:p>
        </p:txBody>
      </p:sp>
      <p:pic>
        <p:nvPicPr>
          <p:cNvPr id="5" name="Graphic 4" descr="Briefcase">
            <a:extLst>
              <a:ext uri="{FF2B5EF4-FFF2-40B4-BE49-F238E27FC236}">
                <a16:creationId xmlns:a16="http://schemas.microsoft.com/office/drawing/2014/main" id="{D336A3A7-D022-42A3-A2D3-54E16801C27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48649" y="4703346"/>
            <a:ext cx="367236" cy="367236"/>
          </a:xfrm>
          <a:prstGeom prst="rect">
            <a:avLst/>
          </a:prstGeom>
        </p:spPr>
      </p:pic>
      <p:pic>
        <p:nvPicPr>
          <p:cNvPr id="9" name="Graphic 8" descr="Smart Phone">
            <a:extLst>
              <a:ext uri="{FF2B5EF4-FFF2-40B4-BE49-F238E27FC236}">
                <a16:creationId xmlns:a16="http://schemas.microsoft.com/office/drawing/2014/main" id="{16D1E281-B031-46F1-9E7B-B93377BAA31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315398" y="5157556"/>
            <a:ext cx="433738" cy="433738"/>
          </a:xfrm>
          <a:prstGeom prst="rect">
            <a:avLst/>
          </a:prstGeom>
        </p:spPr>
      </p:pic>
      <p:pic>
        <p:nvPicPr>
          <p:cNvPr id="35" name="Graphic 34" descr="Eye">
            <a:extLst>
              <a:ext uri="{FF2B5EF4-FFF2-40B4-BE49-F238E27FC236}">
                <a16:creationId xmlns:a16="http://schemas.microsoft.com/office/drawing/2014/main" id="{F3C7E7A3-6BAF-4622-82A6-19239184C590}"/>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8267689" y="2512783"/>
            <a:ext cx="529157" cy="529157"/>
          </a:xfrm>
          <a:prstGeom prst="rect">
            <a:avLst/>
          </a:prstGeom>
        </p:spPr>
      </p:pic>
      <p:sp>
        <p:nvSpPr>
          <p:cNvPr id="55" name="TextBox 54">
            <a:extLst>
              <a:ext uri="{FF2B5EF4-FFF2-40B4-BE49-F238E27FC236}">
                <a16:creationId xmlns:a16="http://schemas.microsoft.com/office/drawing/2014/main" id="{772C126B-A0C1-4A11-B6E0-CD8FD4AD91D6}"/>
              </a:ext>
            </a:extLst>
          </p:cNvPr>
          <p:cNvSpPr txBox="1"/>
          <p:nvPr/>
        </p:nvSpPr>
        <p:spPr>
          <a:xfrm>
            <a:off x="1256366" y="2118960"/>
            <a:ext cx="2868093" cy="369332"/>
          </a:xfrm>
          <a:prstGeom prst="rect">
            <a:avLst/>
          </a:prstGeom>
          <a:noFill/>
        </p:spPr>
        <p:txBody>
          <a:bodyPr wrap="none" rtlCol="0">
            <a:spAutoFit/>
          </a:bodyPr>
          <a:lstStyle>
            <a:defPPr>
              <a:defRPr lang="en-US"/>
            </a:defPPr>
            <a:lvl1pPr>
              <a:defRPr sz="1800" b="1" i="1"/>
            </a:lvl1pPr>
          </a:lstStyle>
          <a:p>
            <a:r>
              <a:rPr lang="en-US" i="0">
                <a:latin typeface="Arial Narrow" panose="020B0604020202020204" pitchFamily="34" charset="0"/>
                <a:cs typeface="Arial Narrow" panose="020B0604020202020204" pitchFamily="34" charset="0"/>
              </a:rPr>
              <a:t>Network of Job Requirements</a:t>
            </a:r>
          </a:p>
        </p:txBody>
      </p:sp>
      <p:pic>
        <p:nvPicPr>
          <p:cNvPr id="4" name="Graphic 3" descr="Checklist RTL">
            <a:extLst>
              <a:ext uri="{FF2B5EF4-FFF2-40B4-BE49-F238E27FC236}">
                <a16:creationId xmlns:a16="http://schemas.microsoft.com/office/drawing/2014/main" id="{BDCE8533-77CF-46F1-A17A-18487FE32F92}"/>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06081" y="2722728"/>
            <a:ext cx="443699" cy="443699"/>
          </a:xfrm>
          <a:prstGeom prst="rect">
            <a:avLst/>
          </a:prstGeom>
        </p:spPr>
      </p:pic>
      <p:pic>
        <p:nvPicPr>
          <p:cNvPr id="6" name="Graphic 5" descr="Ruler">
            <a:extLst>
              <a:ext uri="{FF2B5EF4-FFF2-40B4-BE49-F238E27FC236}">
                <a16:creationId xmlns:a16="http://schemas.microsoft.com/office/drawing/2014/main" id="{0182A5D4-9112-4513-8508-B47448C860E2}"/>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3023238" y="2777331"/>
            <a:ext cx="365113" cy="365113"/>
          </a:xfrm>
          <a:prstGeom prst="rect">
            <a:avLst/>
          </a:prstGeom>
        </p:spPr>
      </p:pic>
      <p:pic>
        <p:nvPicPr>
          <p:cNvPr id="8" name="Graphic 7" descr="Head with gears">
            <a:extLst>
              <a:ext uri="{FF2B5EF4-FFF2-40B4-BE49-F238E27FC236}">
                <a16:creationId xmlns:a16="http://schemas.microsoft.com/office/drawing/2014/main" id="{17229FE4-2C70-4C16-AFBA-98C68CE78F3D}"/>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45090" y="3299995"/>
            <a:ext cx="365680" cy="365680"/>
          </a:xfrm>
          <a:prstGeom prst="rect">
            <a:avLst/>
          </a:prstGeom>
        </p:spPr>
      </p:pic>
      <p:pic>
        <p:nvPicPr>
          <p:cNvPr id="14" name="Graphic 13" descr="Sign Language">
            <a:extLst>
              <a:ext uri="{FF2B5EF4-FFF2-40B4-BE49-F238E27FC236}">
                <a16:creationId xmlns:a16="http://schemas.microsoft.com/office/drawing/2014/main" id="{ECD624E2-65F3-4124-B491-2D926431B4C1}"/>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14194" y="3820016"/>
            <a:ext cx="427473" cy="427473"/>
          </a:xfrm>
          <a:prstGeom prst="rect">
            <a:avLst/>
          </a:prstGeom>
        </p:spPr>
      </p:pic>
      <p:pic>
        <p:nvPicPr>
          <p:cNvPr id="16" name="Graphic 15" descr="Body builder">
            <a:extLst>
              <a:ext uri="{FF2B5EF4-FFF2-40B4-BE49-F238E27FC236}">
                <a16:creationId xmlns:a16="http://schemas.microsoft.com/office/drawing/2014/main" id="{8638BCD6-0E49-42A1-96E0-6E4D64EFE6F3}"/>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2979966" y="3257007"/>
            <a:ext cx="451656" cy="451656"/>
          </a:xfrm>
          <a:prstGeom prst="rect">
            <a:avLst/>
          </a:prstGeom>
        </p:spPr>
      </p:pic>
      <p:pic>
        <p:nvPicPr>
          <p:cNvPr id="18" name="Graphic 17" descr="Handshake">
            <a:extLst>
              <a:ext uri="{FF2B5EF4-FFF2-40B4-BE49-F238E27FC236}">
                <a16:creationId xmlns:a16="http://schemas.microsoft.com/office/drawing/2014/main" id="{4A1C0EBB-D772-4DE2-B5C1-E238393261CE}"/>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2974628" y="3820331"/>
            <a:ext cx="462332" cy="462332"/>
          </a:xfrm>
          <a:prstGeom prst="rect">
            <a:avLst/>
          </a:prstGeom>
        </p:spPr>
      </p:pic>
      <p:sp>
        <p:nvSpPr>
          <p:cNvPr id="20" name="TextBox 19">
            <a:extLst>
              <a:ext uri="{FF2B5EF4-FFF2-40B4-BE49-F238E27FC236}">
                <a16:creationId xmlns:a16="http://schemas.microsoft.com/office/drawing/2014/main" id="{6734C704-E601-43B6-9545-7398174E669D}"/>
              </a:ext>
            </a:extLst>
          </p:cNvPr>
          <p:cNvSpPr txBox="1"/>
          <p:nvPr/>
        </p:nvSpPr>
        <p:spPr>
          <a:xfrm>
            <a:off x="1939991" y="5083818"/>
            <a:ext cx="1415772"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Job Site Context</a:t>
            </a:r>
          </a:p>
        </p:txBody>
      </p:sp>
      <p:sp>
        <p:nvSpPr>
          <p:cNvPr id="21" name="TextBox 20">
            <a:extLst>
              <a:ext uri="{FF2B5EF4-FFF2-40B4-BE49-F238E27FC236}">
                <a16:creationId xmlns:a16="http://schemas.microsoft.com/office/drawing/2014/main" id="{7C36B175-2E01-486C-B737-438019E1A6A5}"/>
              </a:ext>
            </a:extLst>
          </p:cNvPr>
          <p:cNvSpPr txBox="1"/>
          <p:nvPr/>
        </p:nvSpPr>
        <p:spPr>
          <a:xfrm>
            <a:off x="3396032" y="2783634"/>
            <a:ext cx="949299"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Standards</a:t>
            </a:r>
          </a:p>
        </p:txBody>
      </p:sp>
      <p:sp>
        <p:nvSpPr>
          <p:cNvPr id="22" name="TextBox 21">
            <a:extLst>
              <a:ext uri="{FF2B5EF4-FFF2-40B4-BE49-F238E27FC236}">
                <a16:creationId xmlns:a16="http://schemas.microsoft.com/office/drawing/2014/main" id="{2EAB06D4-0818-4D88-B97F-A0B35816A2C6}"/>
              </a:ext>
            </a:extLst>
          </p:cNvPr>
          <p:cNvSpPr txBox="1"/>
          <p:nvPr/>
        </p:nvSpPr>
        <p:spPr>
          <a:xfrm>
            <a:off x="1317936" y="3303016"/>
            <a:ext cx="1013419"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Knowledge</a:t>
            </a:r>
          </a:p>
        </p:txBody>
      </p:sp>
      <p:sp>
        <p:nvSpPr>
          <p:cNvPr id="23" name="TextBox 22">
            <a:extLst>
              <a:ext uri="{FF2B5EF4-FFF2-40B4-BE49-F238E27FC236}">
                <a16:creationId xmlns:a16="http://schemas.microsoft.com/office/drawing/2014/main" id="{51401CE5-CF14-404C-B738-203AC5E3592F}"/>
              </a:ext>
            </a:extLst>
          </p:cNvPr>
          <p:cNvSpPr txBox="1"/>
          <p:nvPr/>
        </p:nvSpPr>
        <p:spPr>
          <a:xfrm>
            <a:off x="1317936" y="3828701"/>
            <a:ext cx="492443"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Skill</a:t>
            </a:r>
          </a:p>
        </p:txBody>
      </p:sp>
      <p:sp>
        <p:nvSpPr>
          <p:cNvPr id="24" name="TextBox 23">
            <a:extLst>
              <a:ext uri="{FF2B5EF4-FFF2-40B4-BE49-F238E27FC236}">
                <a16:creationId xmlns:a16="http://schemas.microsoft.com/office/drawing/2014/main" id="{8DBB3C26-FB07-4200-A9EB-8E6EA6DBE156}"/>
              </a:ext>
            </a:extLst>
          </p:cNvPr>
          <p:cNvSpPr txBox="1"/>
          <p:nvPr/>
        </p:nvSpPr>
        <p:spPr>
          <a:xfrm>
            <a:off x="3396032" y="3309320"/>
            <a:ext cx="631904"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Ability</a:t>
            </a:r>
          </a:p>
        </p:txBody>
      </p:sp>
      <p:sp>
        <p:nvSpPr>
          <p:cNvPr id="25" name="TextBox 24">
            <a:extLst>
              <a:ext uri="{FF2B5EF4-FFF2-40B4-BE49-F238E27FC236}">
                <a16:creationId xmlns:a16="http://schemas.microsoft.com/office/drawing/2014/main" id="{334320D7-6734-4637-959D-7A6C3805D1C4}"/>
              </a:ext>
            </a:extLst>
          </p:cNvPr>
          <p:cNvSpPr txBox="1"/>
          <p:nvPr/>
        </p:nvSpPr>
        <p:spPr>
          <a:xfrm>
            <a:off x="3396032" y="3835006"/>
            <a:ext cx="846707"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Behavior</a:t>
            </a:r>
          </a:p>
        </p:txBody>
      </p:sp>
      <p:sp>
        <p:nvSpPr>
          <p:cNvPr id="40" name="TextBox 39">
            <a:extLst>
              <a:ext uri="{FF2B5EF4-FFF2-40B4-BE49-F238E27FC236}">
                <a16:creationId xmlns:a16="http://schemas.microsoft.com/office/drawing/2014/main" id="{BF9CCE53-A5D1-4EC5-BBA3-67A6DD3155F7}"/>
              </a:ext>
            </a:extLst>
          </p:cNvPr>
          <p:cNvSpPr txBox="1"/>
          <p:nvPr/>
        </p:nvSpPr>
        <p:spPr>
          <a:xfrm>
            <a:off x="1317936" y="2777331"/>
            <a:ext cx="1323696"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Job/Duty Tasks</a:t>
            </a:r>
          </a:p>
        </p:txBody>
      </p:sp>
      <p:pic>
        <p:nvPicPr>
          <p:cNvPr id="15" name="Graphic 14" descr="Bullseye">
            <a:extLst>
              <a:ext uri="{FF2B5EF4-FFF2-40B4-BE49-F238E27FC236}">
                <a16:creationId xmlns:a16="http://schemas.microsoft.com/office/drawing/2014/main" id="{D1370236-8FF0-488B-870B-536BB9856C65}"/>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544010" y="4594538"/>
            <a:ext cx="358645" cy="358645"/>
          </a:xfrm>
          <a:prstGeom prst="rect">
            <a:avLst/>
          </a:prstGeom>
        </p:spPr>
      </p:pic>
      <p:sp>
        <p:nvSpPr>
          <p:cNvPr id="17" name="TextBox 16">
            <a:extLst>
              <a:ext uri="{FF2B5EF4-FFF2-40B4-BE49-F238E27FC236}">
                <a16:creationId xmlns:a16="http://schemas.microsoft.com/office/drawing/2014/main" id="{AE3E09CF-CA01-4795-8FF5-43F0FD6139C9}"/>
              </a:ext>
            </a:extLst>
          </p:cNvPr>
          <p:cNvSpPr txBox="1"/>
          <p:nvPr/>
        </p:nvSpPr>
        <p:spPr>
          <a:xfrm>
            <a:off x="1939991" y="4644268"/>
            <a:ext cx="1415772"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Level of Mastery</a:t>
            </a:r>
          </a:p>
        </p:txBody>
      </p:sp>
      <p:pic>
        <p:nvPicPr>
          <p:cNvPr id="53" name="Graphic 52" descr="Briefcase">
            <a:extLst>
              <a:ext uri="{FF2B5EF4-FFF2-40B4-BE49-F238E27FC236}">
                <a16:creationId xmlns:a16="http://schemas.microsoft.com/office/drawing/2014/main" id="{B6B1D1D6-FA41-4759-AF2C-F87B4F481DBC}"/>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527495" y="4992380"/>
            <a:ext cx="391675" cy="391675"/>
          </a:xfrm>
          <a:prstGeom prst="rect">
            <a:avLst/>
          </a:prstGeom>
        </p:spPr>
      </p:pic>
      <p:pic>
        <p:nvPicPr>
          <p:cNvPr id="58" name="Graphic 57" descr="Checklist RTL">
            <a:extLst>
              <a:ext uri="{FF2B5EF4-FFF2-40B4-BE49-F238E27FC236}">
                <a16:creationId xmlns:a16="http://schemas.microsoft.com/office/drawing/2014/main" id="{B1DEA775-E6E9-47AD-9EDC-5D8D2D5A048D}"/>
              </a:ext>
            </a:extLst>
          </p:cNvPr>
          <p:cNvPicPr>
            <a:picLocks noChangeAspect="1"/>
          </p:cNvPicPr>
          <p:nvPr/>
        </p:nvPicPr>
        <p:blipFill>
          <a:blip r:embed="rId29">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1487732" y="5430253"/>
            <a:ext cx="471201" cy="471201"/>
          </a:xfrm>
          <a:prstGeom prst="rect">
            <a:avLst/>
          </a:prstGeom>
        </p:spPr>
      </p:pic>
      <p:sp>
        <p:nvSpPr>
          <p:cNvPr id="59" name="TextBox 58">
            <a:extLst>
              <a:ext uri="{FF2B5EF4-FFF2-40B4-BE49-F238E27FC236}">
                <a16:creationId xmlns:a16="http://schemas.microsoft.com/office/drawing/2014/main" id="{2A301FF1-298C-4950-B444-6437127710E8}"/>
              </a:ext>
            </a:extLst>
          </p:cNvPr>
          <p:cNvSpPr txBox="1"/>
          <p:nvPr/>
        </p:nvSpPr>
        <p:spPr>
          <a:xfrm flipH="1">
            <a:off x="1939991" y="5523368"/>
            <a:ext cx="2148416" cy="338554"/>
          </a:xfrm>
          <a:prstGeom prst="rect">
            <a:avLst/>
          </a:prstGeom>
          <a:noFill/>
        </p:spPr>
        <p:txBody>
          <a:bodyPr wrap="square" rtlCol="0">
            <a:spAutoFit/>
          </a:bodyPr>
          <a:lstStyle/>
          <a:p>
            <a:r>
              <a:rPr lang="en-US" sz="1600">
                <a:latin typeface="Arial Narrow" panose="020B0604020202020204" pitchFamily="34" charset="0"/>
                <a:cs typeface="Arial Narrow" panose="020B0604020202020204" pitchFamily="34" charset="0"/>
              </a:rPr>
              <a:t>Behavioral Inventory</a:t>
            </a:r>
          </a:p>
        </p:txBody>
      </p:sp>
      <p:sp>
        <p:nvSpPr>
          <p:cNvPr id="63" name="TextBox 62">
            <a:extLst>
              <a:ext uri="{FF2B5EF4-FFF2-40B4-BE49-F238E27FC236}">
                <a16:creationId xmlns:a16="http://schemas.microsoft.com/office/drawing/2014/main" id="{33F4B0C2-3D0A-425F-9486-4A384BEE6B18}"/>
              </a:ext>
            </a:extLst>
          </p:cNvPr>
          <p:cNvSpPr txBox="1"/>
          <p:nvPr/>
        </p:nvSpPr>
        <p:spPr>
          <a:xfrm>
            <a:off x="8811365" y="2598979"/>
            <a:ext cx="1353960"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Trust and Verify</a:t>
            </a:r>
          </a:p>
        </p:txBody>
      </p:sp>
      <p:pic>
        <p:nvPicPr>
          <p:cNvPr id="68" name="Graphic 67" descr="Upward trend">
            <a:extLst>
              <a:ext uri="{FF2B5EF4-FFF2-40B4-BE49-F238E27FC236}">
                <a16:creationId xmlns:a16="http://schemas.microsoft.com/office/drawing/2014/main" id="{3D822DBA-42E9-4E5E-9A4A-D532A5A155C0}"/>
              </a:ext>
            </a:extLst>
          </p:cNvPr>
          <p:cNvPicPr>
            <a:picLocks noChangeAspect="1"/>
          </p:cNvPicPr>
          <p:nvPr/>
        </p:nvPicPr>
        <p:blipFill>
          <a:blip r:embed="rId31">
            <a:extLst>
              <a:ext uri="{28A0092B-C50C-407E-A947-70E740481C1C}">
                <a14:useLocalDpi xmlns:a14="http://schemas.microsoft.com/office/drawing/2010/main"/>
              </a:ext>
              <a:ext uri="{96DAC541-7B7A-43D3-8B79-37D633B846F1}">
                <asvg:svgBlip xmlns:asvg="http://schemas.microsoft.com/office/drawing/2016/SVG/main" r:embed="rId32"/>
              </a:ext>
            </a:extLst>
          </a:blip>
          <a:stretch>
            <a:fillRect/>
          </a:stretch>
        </p:blipFill>
        <p:spPr>
          <a:xfrm>
            <a:off x="4509157" y="1942436"/>
            <a:ext cx="397215" cy="397215"/>
          </a:xfrm>
          <a:prstGeom prst="rect">
            <a:avLst/>
          </a:prstGeom>
        </p:spPr>
      </p:pic>
      <p:sp>
        <p:nvSpPr>
          <p:cNvPr id="50" name="TextBox 49">
            <a:extLst>
              <a:ext uri="{FF2B5EF4-FFF2-40B4-BE49-F238E27FC236}">
                <a16:creationId xmlns:a16="http://schemas.microsoft.com/office/drawing/2014/main" id="{973842D4-D74A-43D4-8A3B-AD7B7BD0357C}"/>
              </a:ext>
            </a:extLst>
          </p:cNvPr>
          <p:cNvSpPr txBox="1"/>
          <p:nvPr/>
        </p:nvSpPr>
        <p:spPr>
          <a:xfrm>
            <a:off x="3992184" y="958571"/>
            <a:ext cx="4033802" cy="461665"/>
          </a:xfrm>
          <a:prstGeom prst="rect">
            <a:avLst/>
          </a:prstGeom>
          <a:solidFill>
            <a:srgbClr val="0070C0"/>
          </a:solidFill>
          <a:ln>
            <a:solidFill>
              <a:schemeClr val="tx1"/>
            </a:solidFill>
          </a:ln>
        </p:spPr>
        <p:txBody>
          <a:bodyPr wrap="square" rtlCol="0">
            <a:spAutoFit/>
          </a:bodyPr>
          <a:lstStyle/>
          <a:p>
            <a:pPr algn="ctr"/>
            <a:r>
              <a:rPr lang="en-US" sz="2400" b="1">
                <a:solidFill>
                  <a:schemeClr val="bg1"/>
                </a:solidFill>
                <a:latin typeface="Arial Narrow" panose="020B0604020202020204" pitchFamily="34" charset="0"/>
                <a:cs typeface="Arial Narrow" panose="020B0604020202020204" pitchFamily="34" charset="0"/>
              </a:rPr>
              <a:t>Assertions of Competency</a:t>
            </a:r>
          </a:p>
        </p:txBody>
      </p:sp>
      <p:pic>
        <p:nvPicPr>
          <p:cNvPr id="7" name="Graphic 6" descr="Statistics RTL">
            <a:extLst>
              <a:ext uri="{FF2B5EF4-FFF2-40B4-BE49-F238E27FC236}">
                <a16:creationId xmlns:a16="http://schemas.microsoft.com/office/drawing/2014/main" id="{2C58E9B5-E117-4DD4-ACBC-263C688B12F4}"/>
              </a:ext>
            </a:extLst>
          </p:cNvPr>
          <p:cNvPicPr>
            <a:picLocks noChangeAspect="1"/>
          </p:cNvPicPr>
          <p:nvPr/>
        </p:nvPicPr>
        <p:blipFill>
          <a:blip r:embed="rId33">
            <a:extLst>
              <a:ext uri="{28A0092B-C50C-407E-A947-70E740481C1C}">
                <a14:useLocalDpi xmlns:a14="http://schemas.microsoft.com/office/drawing/2010/main"/>
              </a:ext>
              <a:ext uri="{96DAC541-7B7A-43D3-8B79-37D633B846F1}">
                <asvg:svgBlip xmlns:asvg="http://schemas.microsoft.com/office/drawing/2016/SVG/main" r:embed="rId34"/>
              </a:ext>
            </a:extLst>
          </a:blip>
          <a:stretch>
            <a:fillRect/>
          </a:stretch>
        </p:blipFill>
        <p:spPr>
          <a:xfrm>
            <a:off x="6307759" y="1981943"/>
            <a:ext cx="301000" cy="301000"/>
          </a:xfrm>
          <a:prstGeom prst="rect">
            <a:avLst/>
          </a:prstGeom>
        </p:spPr>
      </p:pic>
      <p:sp>
        <p:nvSpPr>
          <p:cNvPr id="54" name="Oval 53">
            <a:extLst>
              <a:ext uri="{FF2B5EF4-FFF2-40B4-BE49-F238E27FC236}">
                <a16:creationId xmlns:a16="http://schemas.microsoft.com/office/drawing/2014/main" id="{AE8835E8-D7FA-844E-B53E-D7BB0F54960F}"/>
              </a:ext>
            </a:extLst>
          </p:cNvPr>
          <p:cNvSpPr/>
          <p:nvPr/>
        </p:nvSpPr>
        <p:spPr bwMode="auto">
          <a:xfrm>
            <a:off x="4816121" y="2781152"/>
            <a:ext cx="2286000" cy="2286000"/>
          </a:xfrm>
          <a:prstGeom prst="ellipse">
            <a:avLst/>
          </a:prstGeom>
          <a:solidFill>
            <a:srgbClr val="B2D7F9"/>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Pie 2">
            <a:extLst>
              <a:ext uri="{FF2B5EF4-FFF2-40B4-BE49-F238E27FC236}">
                <a16:creationId xmlns:a16="http://schemas.microsoft.com/office/drawing/2014/main" id="{8E6B7B30-C448-DB4D-A078-65F055E0EF68}"/>
              </a:ext>
            </a:extLst>
          </p:cNvPr>
          <p:cNvSpPr/>
          <p:nvPr/>
        </p:nvSpPr>
        <p:spPr bwMode="auto">
          <a:xfrm>
            <a:off x="4816121" y="2781152"/>
            <a:ext cx="2286000" cy="2286000"/>
          </a:xfrm>
          <a:prstGeom prst="pie">
            <a:avLst>
              <a:gd name="adj1" fmla="val 2692134"/>
              <a:gd name="adj2" fmla="val 8089015"/>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1" name="Pie 60">
            <a:extLst>
              <a:ext uri="{FF2B5EF4-FFF2-40B4-BE49-F238E27FC236}">
                <a16:creationId xmlns:a16="http://schemas.microsoft.com/office/drawing/2014/main" id="{8B8047F7-7FE9-604F-AB96-2D024C8236C5}"/>
              </a:ext>
            </a:extLst>
          </p:cNvPr>
          <p:cNvSpPr/>
          <p:nvPr/>
        </p:nvSpPr>
        <p:spPr bwMode="auto">
          <a:xfrm rot="10800000">
            <a:off x="4816122" y="2781152"/>
            <a:ext cx="2286000" cy="2286000"/>
          </a:xfrm>
          <a:prstGeom prst="pie">
            <a:avLst>
              <a:gd name="adj1" fmla="val 2692134"/>
              <a:gd name="adj2" fmla="val 8089015"/>
            </a:avLst>
          </a:prstGeom>
          <a:solidFill>
            <a:srgbClr val="0070C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5" name="TextBox 64">
            <a:extLst>
              <a:ext uri="{FF2B5EF4-FFF2-40B4-BE49-F238E27FC236}">
                <a16:creationId xmlns:a16="http://schemas.microsoft.com/office/drawing/2014/main" id="{9C9BC25B-145F-2948-AB86-360085946172}"/>
              </a:ext>
            </a:extLst>
          </p:cNvPr>
          <p:cNvSpPr txBox="1"/>
          <p:nvPr/>
        </p:nvSpPr>
        <p:spPr>
          <a:xfrm>
            <a:off x="4864859" y="1971840"/>
            <a:ext cx="1048460" cy="344241"/>
          </a:xfrm>
          <a:prstGeom prst="rect">
            <a:avLst/>
          </a:prstGeom>
          <a:noFill/>
        </p:spPr>
        <p:txBody>
          <a:bodyPr wrap="square" rtlCol="0">
            <a:spAutoFit/>
          </a:bodyPr>
          <a:lstStyle/>
          <a:p>
            <a:r>
              <a:rPr lang="en-US" sz="1600">
                <a:latin typeface="Arial Narrow" panose="020B0604020202020204" pitchFamily="34" charset="0"/>
                <a:cs typeface="Arial Narrow" panose="020B0604020202020204" pitchFamily="34" charset="0"/>
              </a:rPr>
              <a:t>Audit Trail</a:t>
            </a:r>
          </a:p>
        </p:txBody>
      </p:sp>
      <p:sp>
        <p:nvSpPr>
          <p:cNvPr id="69" name="TextBox 68">
            <a:extLst>
              <a:ext uri="{FF2B5EF4-FFF2-40B4-BE49-F238E27FC236}">
                <a16:creationId xmlns:a16="http://schemas.microsoft.com/office/drawing/2014/main" id="{CB674020-3D24-424A-BB5C-A6DD5757703E}"/>
              </a:ext>
            </a:extLst>
          </p:cNvPr>
          <p:cNvSpPr txBox="1"/>
          <p:nvPr/>
        </p:nvSpPr>
        <p:spPr>
          <a:xfrm>
            <a:off x="8078367" y="2118960"/>
            <a:ext cx="2438488" cy="369332"/>
          </a:xfrm>
          <a:prstGeom prst="rect">
            <a:avLst/>
          </a:prstGeom>
          <a:noFill/>
        </p:spPr>
        <p:txBody>
          <a:bodyPr wrap="none" rtlCol="0">
            <a:spAutoFit/>
          </a:bodyPr>
          <a:lstStyle>
            <a:defPPr>
              <a:defRPr lang="en-US"/>
            </a:defPPr>
            <a:lvl1pPr>
              <a:defRPr sz="1800" b="1" i="1"/>
            </a:lvl1pPr>
          </a:lstStyle>
          <a:p>
            <a:r>
              <a:rPr lang="en-US" i="0">
                <a:latin typeface="Arial Narrow" panose="020B0604020202020204" pitchFamily="34" charset="0"/>
                <a:cs typeface="Arial Narrow" panose="020B0604020202020204" pitchFamily="34" charset="0"/>
              </a:rPr>
              <a:t>Evidence of Competency</a:t>
            </a:r>
          </a:p>
        </p:txBody>
      </p:sp>
      <p:sp>
        <p:nvSpPr>
          <p:cNvPr id="71" name="Oval 70">
            <a:extLst>
              <a:ext uri="{FF2B5EF4-FFF2-40B4-BE49-F238E27FC236}">
                <a16:creationId xmlns:a16="http://schemas.microsoft.com/office/drawing/2014/main" id="{C2BBA9CF-42E9-584F-AE83-E2619420F10E}"/>
              </a:ext>
            </a:extLst>
          </p:cNvPr>
          <p:cNvSpPr/>
          <p:nvPr/>
        </p:nvSpPr>
        <p:spPr bwMode="auto">
          <a:xfrm>
            <a:off x="7888432" y="6422046"/>
            <a:ext cx="275109" cy="279126"/>
          </a:xfrm>
          <a:prstGeom prst="ellipse">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73" name="Oval 72">
            <a:extLst>
              <a:ext uri="{FF2B5EF4-FFF2-40B4-BE49-F238E27FC236}">
                <a16:creationId xmlns:a16="http://schemas.microsoft.com/office/drawing/2014/main" id="{2F77C009-2851-9E46-AF2D-A69BFBAFE68D}"/>
              </a:ext>
            </a:extLst>
          </p:cNvPr>
          <p:cNvSpPr/>
          <p:nvPr/>
        </p:nvSpPr>
        <p:spPr bwMode="auto">
          <a:xfrm>
            <a:off x="5620874" y="6422046"/>
            <a:ext cx="275109" cy="279126"/>
          </a:xfrm>
          <a:prstGeom prst="ellipse">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u="none" strike="noStrike" cap="none" normalizeH="0" baseline="0">
              <a:ln>
                <a:noFill/>
              </a:ln>
              <a:solidFill>
                <a:schemeClr val="tx1"/>
              </a:solidFill>
              <a:effectLst/>
              <a:latin typeface="Arial Narrow" panose="020B0604020202020204" pitchFamily="34" charset="0"/>
              <a:cs typeface="Arial Narrow" panose="020B0604020202020204" pitchFamily="34" charset="0"/>
            </a:endParaRPr>
          </a:p>
        </p:txBody>
      </p:sp>
      <p:sp>
        <p:nvSpPr>
          <p:cNvPr id="75" name="TextBox 74">
            <a:extLst>
              <a:ext uri="{FF2B5EF4-FFF2-40B4-BE49-F238E27FC236}">
                <a16:creationId xmlns:a16="http://schemas.microsoft.com/office/drawing/2014/main" id="{521BCA7F-BEB9-C243-A351-368D371C950D}"/>
              </a:ext>
            </a:extLst>
          </p:cNvPr>
          <p:cNvSpPr txBox="1"/>
          <p:nvPr/>
        </p:nvSpPr>
        <p:spPr>
          <a:xfrm>
            <a:off x="8195825" y="6361554"/>
            <a:ext cx="1027845" cy="400110"/>
          </a:xfrm>
          <a:prstGeom prst="rect">
            <a:avLst/>
          </a:prstGeom>
          <a:noFill/>
        </p:spPr>
        <p:txBody>
          <a:bodyPr wrap="none" rtlCol="0">
            <a:spAutoFit/>
          </a:bodyPr>
          <a:lstStyle/>
          <a:p>
            <a:r>
              <a:rPr lang="en-US" sz="2000">
                <a:latin typeface="Arial Narrow" panose="020B0604020202020204" pitchFamily="34" charset="0"/>
                <a:cs typeface="Arial Narrow" panose="020B0604020202020204" pitchFamily="34" charset="0"/>
              </a:rPr>
              <a:t>Changes</a:t>
            </a:r>
          </a:p>
        </p:txBody>
      </p:sp>
      <p:sp>
        <p:nvSpPr>
          <p:cNvPr id="78" name="TextBox 77">
            <a:extLst>
              <a:ext uri="{FF2B5EF4-FFF2-40B4-BE49-F238E27FC236}">
                <a16:creationId xmlns:a16="http://schemas.microsoft.com/office/drawing/2014/main" id="{E5ECB377-DD4F-EB42-9B89-763C3646AE8A}"/>
              </a:ext>
            </a:extLst>
          </p:cNvPr>
          <p:cNvSpPr txBox="1"/>
          <p:nvPr/>
        </p:nvSpPr>
        <p:spPr>
          <a:xfrm>
            <a:off x="5930503" y="6361554"/>
            <a:ext cx="1736373" cy="400110"/>
          </a:xfrm>
          <a:prstGeom prst="rect">
            <a:avLst/>
          </a:prstGeom>
          <a:noFill/>
        </p:spPr>
        <p:txBody>
          <a:bodyPr wrap="none" rtlCol="0">
            <a:spAutoFit/>
          </a:bodyPr>
          <a:lstStyle/>
          <a:p>
            <a:r>
              <a:rPr lang="en-US" sz="2000">
                <a:latin typeface="Arial Narrow" panose="020B0604020202020204" pitchFamily="34" charset="0"/>
                <a:cs typeface="Arial Narrow" panose="020B0604020202020204" pitchFamily="34" charset="0"/>
              </a:rPr>
              <a:t>Common to both</a:t>
            </a:r>
          </a:p>
        </p:txBody>
      </p:sp>
      <p:cxnSp>
        <p:nvCxnSpPr>
          <p:cNvPr id="26" name="Straight Connector 25">
            <a:extLst>
              <a:ext uri="{FF2B5EF4-FFF2-40B4-BE49-F238E27FC236}">
                <a16:creationId xmlns:a16="http://schemas.microsoft.com/office/drawing/2014/main" id="{FC49F4EF-F241-624C-B1AB-56D76FC58B48}"/>
              </a:ext>
            </a:extLst>
          </p:cNvPr>
          <p:cNvCxnSpPr/>
          <p:nvPr/>
        </p:nvCxnSpPr>
        <p:spPr bwMode="auto">
          <a:xfrm>
            <a:off x="914398" y="4471626"/>
            <a:ext cx="3489086"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79" name="Straight Connector 78">
            <a:extLst>
              <a:ext uri="{FF2B5EF4-FFF2-40B4-BE49-F238E27FC236}">
                <a16:creationId xmlns:a16="http://schemas.microsoft.com/office/drawing/2014/main" id="{3C562440-B853-554B-995F-14ABCC67A114}"/>
              </a:ext>
            </a:extLst>
          </p:cNvPr>
          <p:cNvCxnSpPr/>
          <p:nvPr/>
        </p:nvCxnSpPr>
        <p:spPr bwMode="auto">
          <a:xfrm>
            <a:off x="7553068" y="4016697"/>
            <a:ext cx="3489086"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pic>
        <p:nvPicPr>
          <p:cNvPr id="28" name="Graphic 27" descr="Research">
            <a:extLst>
              <a:ext uri="{FF2B5EF4-FFF2-40B4-BE49-F238E27FC236}">
                <a16:creationId xmlns:a16="http://schemas.microsoft.com/office/drawing/2014/main" id="{BCB9A652-BFB4-4094-9D3D-11C9AA4226C4}"/>
              </a:ext>
            </a:extLst>
          </p:cNvPr>
          <p:cNvPicPr>
            <a:picLocks noChangeAspect="1"/>
          </p:cNvPicPr>
          <p:nvPr/>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6390399" y="3615047"/>
            <a:ext cx="539276" cy="539276"/>
          </a:xfrm>
          <a:prstGeom prst="rect">
            <a:avLst/>
          </a:prstGeom>
        </p:spPr>
      </p:pic>
      <p:pic>
        <p:nvPicPr>
          <p:cNvPr id="42" name="Graphic 41" descr="User network">
            <a:extLst>
              <a:ext uri="{FF2B5EF4-FFF2-40B4-BE49-F238E27FC236}">
                <a16:creationId xmlns:a16="http://schemas.microsoft.com/office/drawing/2014/main" id="{96B19AA2-CE8F-48DF-86B1-42AAC1B7A353}"/>
              </a:ext>
            </a:extLst>
          </p:cNvPr>
          <p:cNvPicPr>
            <a:picLocks noChangeAspect="1"/>
          </p:cNvPicPr>
          <p:nvPr/>
        </p:nvPicPr>
        <p:blipFill>
          <a:blip r:embed="rId37">
            <a:extLst>
              <a:ext uri="{28A0092B-C50C-407E-A947-70E740481C1C}">
                <a14:useLocalDpi xmlns:a14="http://schemas.microsoft.com/office/drawing/2010/main"/>
              </a:ext>
              <a:ext uri="{96DAC541-7B7A-43D3-8B79-37D633B846F1}">
                <asvg:svgBlip xmlns:asvg="http://schemas.microsoft.com/office/drawing/2016/SVG/main" r:embed="rId38"/>
              </a:ext>
            </a:extLst>
          </a:blip>
          <a:stretch>
            <a:fillRect/>
          </a:stretch>
        </p:blipFill>
        <p:spPr>
          <a:xfrm>
            <a:off x="4928271" y="3558734"/>
            <a:ext cx="699106" cy="699106"/>
          </a:xfrm>
          <a:prstGeom prst="rect">
            <a:avLst/>
          </a:prstGeom>
        </p:spPr>
      </p:pic>
      <p:sp>
        <p:nvSpPr>
          <p:cNvPr id="80" name="TextBox 79">
            <a:extLst>
              <a:ext uri="{FF2B5EF4-FFF2-40B4-BE49-F238E27FC236}">
                <a16:creationId xmlns:a16="http://schemas.microsoft.com/office/drawing/2014/main" id="{176C07C1-2A4D-0649-8E75-6E140A9A1CE9}"/>
              </a:ext>
            </a:extLst>
          </p:cNvPr>
          <p:cNvSpPr txBox="1"/>
          <p:nvPr/>
        </p:nvSpPr>
        <p:spPr>
          <a:xfrm>
            <a:off x="8815412" y="4744909"/>
            <a:ext cx="2160241" cy="338554"/>
          </a:xfrm>
          <a:prstGeom prst="rect">
            <a:avLst/>
          </a:prstGeom>
          <a:noFill/>
        </p:spPr>
        <p:txBody>
          <a:bodyPr wrap="square" rtlCol="0">
            <a:spAutoFit/>
          </a:bodyPr>
          <a:lstStyle/>
          <a:p>
            <a:r>
              <a:rPr lang="en-US" sz="1600">
                <a:latin typeface="Arial Narrow" panose="020B0604020202020204" pitchFamily="34" charset="0"/>
                <a:cs typeface="Arial Narrow" panose="020B0604020202020204" pitchFamily="34" charset="0"/>
              </a:rPr>
              <a:t>On-the-Job Experience</a:t>
            </a:r>
          </a:p>
        </p:txBody>
      </p:sp>
      <p:sp>
        <p:nvSpPr>
          <p:cNvPr id="83" name="TextBox 82">
            <a:extLst>
              <a:ext uri="{FF2B5EF4-FFF2-40B4-BE49-F238E27FC236}">
                <a16:creationId xmlns:a16="http://schemas.microsoft.com/office/drawing/2014/main" id="{29756958-071F-4B40-924F-B02EA5D2D7D2}"/>
              </a:ext>
            </a:extLst>
          </p:cNvPr>
          <p:cNvSpPr txBox="1"/>
          <p:nvPr/>
        </p:nvSpPr>
        <p:spPr>
          <a:xfrm>
            <a:off x="8815413" y="5233834"/>
            <a:ext cx="1673856"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Ubiquitous Learning</a:t>
            </a:r>
          </a:p>
        </p:txBody>
      </p:sp>
      <p:sp>
        <p:nvSpPr>
          <p:cNvPr id="84" name="TextBox 83">
            <a:extLst>
              <a:ext uri="{FF2B5EF4-FFF2-40B4-BE49-F238E27FC236}">
                <a16:creationId xmlns:a16="http://schemas.microsoft.com/office/drawing/2014/main" id="{F837FFCF-578B-5044-840B-6D82C1FD61B7}"/>
              </a:ext>
            </a:extLst>
          </p:cNvPr>
          <p:cNvSpPr txBox="1"/>
          <p:nvPr/>
        </p:nvSpPr>
        <p:spPr>
          <a:xfrm>
            <a:off x="8815413" y="4255984"/>
            <a:ext cx="1816523" cy="338554"/>
          </a:xfrm>
          <a:prstGeom prst="rect">
            <a:avLst/>
          </a:prstGeom>
          <a:noFill/>
        </p:spPr>
        <p:txBody>
          <a:bodyPr wrap="none" rtlCol="0">
            <a:spAutoFit/>
          </a:bodyPr>
          <a:lstStyle/>
          <a:p>
            <a:r>
              <a:rPr lang="en-US" sz="1600">
                <a:latin typeface="Arial Narrow" panose="020B0604020202020204" pitchFamily="34" charset="0"/>
                <a:cs typeface="Arial Narrow" panose="020B0604020202020204" pitchFamily="34" charset="0"/>
              </a:rPr>
              <a:t>Supervisor Evaluation</a:t>
            </a:r>
          </a:p>
        </p:txBody>
      </p:sp>
      <p:pic>
        <p:nvPicPr>
          <p:cNvPr id="85" name="Graphic 84" descr="Eye">
            <a:extLst>
              <a:ext uri="{FF2B5EF4-FFF2-40B4-BE49-F238E27FC236}">
                <a16:creationId xmlns:a16="http://schemas.microsoft.com/office/drawing/2014/main" id="{939FC8FA-A729-E545-B00C-28010244943B}"/>
              </a:ext>
            </a:extLst>
          </p:cNvPr>
          <p:cNvPicPr>
            <a:picLocks noChangeAspect="1"/>
          </p:cNvPicPr>
          <p:nvPr/>
        </p:nvPicPr>
        <p:blipFill>
          <a:blip r:embed="rId39">
            <a:extLst>
              <a:ext uri="{28A0092B-C50C-407E-A947-70E740481C1C}">
                <a14:useLocalDpi xmlns:a14="http://schemas.microsoft.com/office/drawing/2010/main"/>
              </a:ext>
              <a:ext uri="{96DAC541-7B7A-43D3-8B79-37D633B846F1}">
                <asvg:svgBlip xmlns:asvg="http://schemas.microsoft.com/office/drawing/2016/SVG/main" r:embed="rId40"/>
              </a:ext>
            </a:extLst>
          </a:blip>
          <a:stretch>
            <a:fillRect/>
          </a:stretch>
        </p:blipFill>
        <p:spPr>
          <a:xfrm>
            <a:off x="8267689" y="4167255"/>
            <a:ext cx="529157" cy="529157"/>
          </a:xfrm>
          <a:prstGeom prst="rect">
            <a:avLst/>
          </a:prstGeom>
        </p:spPr>
      </p:pic>
      <p:sp>
        <p:nvSpPr>
          <p:cNvPr id="27" name="Right Arrow 26">
            <a:extLst>
              <a:ext uri="{FF2B5EF4-FFF2-40B4-BE49-F238E27FC236}">
                <a16:creationId xmlns:a16="http://schemas.microsoft.com/office/drawing/2014/main" id="{ABA3334C-DE7F-D04A-9736-270B354F07C5}"/>
              </a:ext>
            </a:extLst>
          </p:cNvPr>
          <p:cNvSpPr/>
          <p:nvPr/>
        </p:nvSpPr>
        <p:spPr bwMode="auto">
          <a:xfrm rot="16200000">
            <a:off x="5309271" y="2351680"/>
            <a:ext cx="1271084" cy="1012959"/>
          </a:xfrm>
          <a:prstGeom prst="rightArrow">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87" name="TextBox 86">
            <a:extLst>
              <a:ext uri="{FF2B5EF4-FFF2-40B4-BE49-F238E27FC236}">
                <a16:creationId xmlns:a16="http://schemas.microsoft.com/office/drawing/2014/main" id="{72DAAD47-52C6-C649-822B-FC0E9CBE68D6}"/>
              </a:ext>
            </a:extLst>
          </p:cNvPr>
          <p:cNvSpPr txBox="1"/>
          <p:nvPr/>
        </p:nvSpPr>
        <p:spPr>
          <a:xfrm>
            <a:off x="6558925" y="1937255"/>
            <a:ext cx="2334644" cy="338554"/>
          </a:xfrm>
          <a:prstGeom prst="rect">
            <a:avLst/>
          </a:prstGeom>
          <a:noFill/>
        </p:spPr>
        <p:txBody>
          <a:bodyPr wrap="square" rtlCol="0">
            <a:spAutoFit/>
          </a:bodyPr>
          <a:lstStyle/>
          <a:p>
            <a:r>
              <a:rPr lang="en-US" sz="1600">
                <a:latin typeface="Arial Narrow" panose="020B0604020202020204" pitchFamily="34" charset="0"/>
                <a:cs typeface="Arial Narrow" panose="020B0604020202020204" pitchFamily="34" charset="0"/>
              </a:rPr>
              <a:t>Inferences</a:t>
            </a:r>
          </a:p>
        </p:txBody>
      </p:sp>
      <p:sp>
        <p:nvSpPr>
          <p:cNvPr id="88" name="TextBox 87">
            <a:extLst>
              <a:ext uri="{FF2B5EF4-FFF2-40B4-BE49-F238E27FC236}">
                <a16:creationId xmlns:a16="http://schemas.microsoft.com/office/drawing/2014/main" id="{2DFF6F25-298B-434A-957A-B64F030A93FD}"/>
              </a:ext>
            </a:extLst>
          </p:cNvPr>
          <p:cNvSpPr txBox="1"/>
          <p:nvPr/>
        </p:nvSpPr>
        <p:spPr>
          <a:xfrm>
            <a:off x="5252439" y="1570221"/>
            <a:ext cx="2334644" cy="338554"/>
          </a:xfrm>
          <a:prstGeom prst="rect">
            <a:avLst/>
          </a:prstGeom>
          <a:noFill/>
        </p:spPr>
        <p:txBody>
          <a:bodyPr wrap="square" rtlCol="0">
            <a:spAutoFit/>
          </a:bodyPr>
          <a:lstStyle/>
          <a:p>
            <a:r>
              <a:rPr lang="en-US" sz="1600">
                <a:latin typeface="Arial Narrow" panose="020B0604020202020204" pitchFamily="34" charset="0"/>
                <a:cs typeface="Arial Narrow" panose="020B0604020202020204" pitchFamily="34" charset="0"/>
              </a:rPr>
              <a:t>Conferral of Credentials</a:t>
            </a:r>
          </a:p>
        </p:txBody>
      </p:sp>
    </p:spTree>
    <p:extLst>
      <p:ext uri="{BB962C8B-B14F-4D97-AF65-F5344CB8AC3E}">
        <p14:creationId xmlns:p14="http://schemas.microsoft.com/office/powerpoint/2010/main" val="288583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8D16-60D9-4D2F-A666-F2760C333230}"/>
              </a:ext>
            </a:extLst>
          </p:cNvPr>
          <p:cNvSpPr>
            <a:spLocks noGrp="1"/>
          </p:cNvSpPr>
          <p:nvPr>
            <p:ph type="title"/>
          </p:nvPr>
        </p:nvSpPr>
        <p:spPr/>
        <p:txBody>
          <a:bodyPr>
            <a:normAutofit/>
          </a:bodyPr>
          <a:lstStyle/>
          <a:p>
            <a:r>
              <a:rPr lang="en-US">
                <a:solidFill>
                  <a:schemeClr val="bg1"/>
                </a:solidFill>
              </a:rPr>
              <a:t>Chains of Evidence and Trust</a:t>
            </a:r>
          </a:p>
        </p:txBody>
      </p:sp>
      <p:sp>
        <p:nvSpPr>
          <p:cNvPr id="6" name="Content Placeholder 5">
            <a:extLst>
              <a:ext uri="{FF2B5EF4-FFF2-40B4-BE49-F238E27FC236}">
                <a16:creationId xmlns:a16="http://schemas.microsoft.com/office/drawing/2014/main" id="{480B721C-1816-4B0C-93A3-2CECE16B076C}"/>
              </a:ext>
            </a:extLst>
          </p:cNvPr>
          <p:cNvSpPr>
            <a:spLocks noGrp="1"/>
          </p:cNvSpPr>
          <p:nvPr>
            <p:ph idx="4294967295"/>
          </p:nvPr>
        </p:nvSpPr>
        <p:spPr>
          <a:xfrm>
            <a:off x="7974838" y="913582"/>
            <a:ext cx="4074922" cy="5461000"/>
          </a:xfrm>
        </p:spPr>
        <p:txBody>
          <a:bodyPr anchor="ctr">
            <a:normAutofit fontScale="92500" lnSpcReduction="20000"/>
          </a:bodyPr>
          <a:lstStyle/>
          <a:p>
            <a:pPr>
              <a:spcBef>
                <a:spcPts val="1200"/>
              </a:spcBef>
              <a:buFont typeface="Wingdings" pitchFamily="2" charset="2"/>
              <a:buChar char="§"/>
            </a:pPr>
            <a:r>
              <a:rPr lang="en-US" sz="2200" dirty="0"/>
              <a:t>Learning activities as edge systems provide and adjudicate learning opportunities</a:t>
            </a:r>
          </a:p>
          <a:p>
            <a:pPr>
              <a:spcBef>
                <a:spcPts val="1200"/>
              </a:spcBef>
              <a:buFont typeface="Wingdings" pitchFamily="2" charset="2"/>
              <a:buChar char="§"/>
            </a:pPr>
            <a:r>
              <a:rPr lang="en-US" sz="2200" dirty="0"/>
              <a:t>Activities generate a ledger of learner performance using xAPI</a:t>
            </a:r>
          </a:p>
          <a:p>
            <a:pPr>
              <a:spcBef>
                <a:spcPts val="1200"/>
              </a:spcBef>
              <a:buFont typeface="Wingdings" pitchFamily="2" charset="2"/>
              <a:buChar char="§"/>
            </a:pPr>
            <a:r>
              <a:rPr lang="en-US" sz="2200" dirty="0"/>
              <a:t>xAPI provides raw evidence</a:t>
            </a:r>
          </a:p>
          <a:p>
            <a:pPr>
              <a:spcBef>
                <a:spcPts val="1200"/>
              </a:spcBef>
              <a:buFont typeface="Wingdings" pitchFamily="2" charset="2"/>
              <a:buChar char="§"/>
            </a:pPr>
            <a:r>
              <a:rPr lang="en-US" sz="2200" dirty="0"/>
              <a:t>Competency systems make assertions of competency and recommendations to confer credentials</a:t>
            </a:r>
          </a:p>
          <a:p>
            <a:pPr>
              <a:spcBef>
                <a:spcPts val="1200"/>
              </a:spcBef>
              <a:buFont typeface="Wingdings" pitchFamily="2" charset="2"/>
              <a:buChar char="§"/>
            </a:pPr>
            <a:r>
              <a:rPr lang="en-US" sz="2200" dirty="0"/>
              <a:t>Learner profiles and authoritative data sources store digitally signed certificates of conferral</a:t>
            </a:r>
          </a:p>
          <a:p>
            <a:pPr>
              <a:spcBef>
                <a:spcPts val="1200"/>
              </a:spcBef>
              <a:buFont typeface="Wingdings" pitchFamily="2" charset="2"/>
              <a:buChar char="§"/>
            </a:pPr>
            <a:r>
              <a:rPr lang="en-US" sz="2200" dirty="0"/>
              <a:t>Enterprise assets ensure non-</a:t>
            </a:r>
            <a:r>
              <a:rPr lang="en-US" sz="2200" dirty="0" err="1"/>
              <a:t>repudiable</a:t>
            </a:r>
            <a:r>
              <a:rPr lang="en-US" sz="2200" dirty="0"/>
              <a:t> credentials by managing identity, access, credential names, composition, provenance, and state  </a:t>
            </a:r>
          </a:p>
        </p:txBody>
      </p:sp>
      <p:pic>
        <p:nvPicPr>
          <p:cNvPr id="8" name="Picture 7">
            <a:extLst>
              <a:ext uri="{FF2B5EF4-FFF2-40B4-BE49-F238E27FC236}">
                <a16:creationId xmlns:a16="http://schemas.microsoft.com/office/drawing/2014/main" id="{5173E867-CF80-4F43-BCDE-F8B63B6A7477}"/>
              </a:ext>
            </a:extLst>
          </p:cNvPr>
          <p:cNvPicPr/>
          <p:nvPr/>
        </p:nvPicPr>
        <p:blipFill rotWithShape="1">
          <a:blip r:embed="rId3"/>
          <a:srcRect l="537" t="1617" b="740"/>
          <a:stretch/>
        </p:blipFill>
        <p:spPr bwMode="auto">
          <a:xfrm>
            <a:off x="318632" y="913581"/>
            <a:ext cx="7523342" cy="5338131"/>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CE492C8D-0EF0-4306-B5DC-2DBC4D50DB1C}"/>
              </a:ext>
            </a:extLst>
          </p:cNvPr>
          <p:cNvPicPr>
            <a:picLocks noChangeAspect="1"/>
          </p:cNvPicPr>
          <p:nvPr/>
        </p:nvPicPr>
        <p:blipFill>
          <a:blip r:embed="rId4"/>
          <a:stretch>
            <a:fillRect/>
          </a:stretch>
        </p:blipFill>
        <p:spPr>
          <a:xfrm>
            <a:off x="5807054" y="3015157"/>
            <a:ext cx="1591834" cy="393965"/>
          </a:xfrm>
          <a:prstGeom prst="rect">
            <a:avLst/>
          </a:prstGeom>
        </p:spPr>
      </p:pic>
    </p:spTree>
    <p:extLst>
      <p:ext uri="{BB962C8B-B14F-4D97-AF65-F5344CB8AC3E}">
        <p14:creationId xmlns:p14="http://schemas.microsoft.com/office/powerpoint/2010/main" val="690664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2F191-1B19-4BFC-A1DB-E409DEC0F7E5}"/>
              </a:ext>
            </a:extLst>
          </p:cNvPr>
          <p:cNvSpPr>
            <a:spLocks noGrp="1"/>
          </p:cNvSpPr>
          <p:nvPr>
            <p:ph type="title"/>
          </p:nvPr>
        </p:nvSpPr>
        <p:spPr>
          <a:xfrm>
            <a:off x="2025564" y="0"/>
            <a:ext cx="7788275" cy="705610"/>
          </a:xfrm>
        </p:spPr>
        <p:txBody>
          <a:bodyPr/>
          <a:lstStyle/>
          <a:p>
            <a:r>
              <a:rPr lang="en-US">
                <a:ea typeface="Tahoma"/>
                <a:cs typeface="Tahoma"/>
              </a:rPr>
              <a:t>Exercise #1 Brainstorming Competencies</a:t>
            </a:r>
            <a:endParaRPr lang="en-US"/>
          </a:p>
        </p:txBody>
      </p:sp>
      <p:sp>
        <p:nvSpPr>
          <p:cNvPr id="3" name="TextBox 2">
            <a:extLst>
              <a:ext uri="{FF2B5EF4-FFF2-40B4-BE49-F238E27FC236}">
                <a16:creationId xmlns:a16="http://schemas.microsoft.com/office/drawing/2014/main" id="{27174F46-B346-469C-95E5-2E10780D390C}"/>
              </a:ext>
            </a:extLst>
          </p:cNvPr>
          <p:cNvSpPr txBox="1"/>
          <p:nvPr/>
        </p:nvSpPr>
        <p:spPr>
          <a:xfrm>
            <a:off x="404188" y="761952"/>
            <a:ext cx="10689267" cy="4154151"/>
          </a:xfrm>
          <a:prstGeom prst="rect">
            <a:avLst/>
          </a:prstGeom>
          <a:noFill/>
        </p:spPr>
        <p:txBody>
          <a:bodyPr wrap="square" rtlCol="0" anchor="t">
            <a:spAutoFit/>
          </a:bodyPr>
          <a:lstStyle/>
          <a:p>
            <a:pPr marL="457200" indent="-457200">
              <a:lnSpc>
                <a:spcPct val="150000"/>
              </a:lnSpc>
              <a:buFont typeface="Wingdings" pitchFamily="2" charset="2"/>
              <a:buChar char="§"/>
            </a:pPr>
            <a:r>
              <a:rPr lang="en-US" dirty="0">
                <a:latin typeface="Arial Narrow" panose="020B0604020202020204" pitchFamily="34" charset="0"/>
                <a:ea typeface="Tahoma"/>
                <a:cs typeface="Arial Narrow" panose="020B0604020202020204" pitchFamily="34" charset="0"/>
              </a:rPr>
              <a:t>What are some examples of competencies for your organization?</a:t>
            </a:r>
          </a:p>
          <a:p>
            <a:pPr>
              <a:lnSpc>
                <a:spcPct val="150000"/>
              </a:lnSpc>
            </a:pPr>
            <a:endParaRPr lang="en-US" dirty="0">
              <a:latin typeface="Arial Narrow" panose="020B0604020202020204" pitchFamily="34" charset="0"/>
              <a:ea typeface="Tahoma" charset="0"/>
              <a:cs typeface="Arial Narrow" panose="020B0604020202020204" pitchFamily="34" charset="0"/>
            </a:endParaRPr>
          </a:p>
          <a:p>
            <a:pPr marL="457200" indent="-457200">
              <a:lnSpc>
                <a:spcPct val="150000"/>
              </a:lnSpc>
              <a:spcBef>
                <a:spcPts val="1800"/>
              </a:spcBef>
              <a:buFont typeface="Wingdings" pitchFamily="2" charset="2"/>
              <a:buChar char="§"/>
            </a:pPr>
            <a:r>
              <a:rPr lang="en-US" dirty="0">
                <a:latin typeface="Arial Narrow" panose="020B0604020202020204" pitchFamily="34" charset="0"/>
                <a:ea typeface="Tahoma"/>
                <a:cs typeface="Arial Narrow" panose="020B0604020202020204" pitchFamily="34" charset="0"/>
              </a:rPr>
              <a:t>What defines the "other behaviors" and soft skills that are required?</a:t>
            </a:r>
          </a:p>
          <a:p>
            <a:pPr>
              <a:lnSpc>
                <a:spcPct val="150000"/>
              </a:lnSpc>
            </a:pPr>
            <a:endParaRPr lang="en-US" dirty="0">
              <a:latin typeface="Arial Narrow" panose="020B0604020202020204" pitchFamily="34" charset="0"/>
              <a:ea typeface="Tahoma"/>
              <a:cs typeface="Arial Narrow" panose="020B0604020202020204" pitchFamily="34" charset="0"/>
            </a:endParaRPr>
          </a:p>
          <a:p>
            <a:pPr marL="457200" indent="-457200">
              <a:lnSpc>
                <a:spcPct val="150000"/>
              </a:lnSpc>
              <a:spcBef>
                <a:spcPts val="1800"/>
              </a:spcBef>
              <a:buFont typeface="Wingdings" pitchFamily="2" charset="2"/>
              <a:buChar char="§"/>
            </a:pPr>
            <a:r>
              <a:rPr lang="en-US" dirty="0">
                <a:latin typeface="Arial Narrow" panose="020B0604020202020204" pitchFamily="34" charset="0"/>
                <a:ea typeface="Tahoma"/>
                <a:cs typeface="Arial Narrow" panose="020B0604020202020204" pitchFamily="34" charset="0"/>
              </a:rPr>
              <a:t>What kind of evidence of competency might you collect?</a:t>
            </a:r>
          </a:p>
        </p:txBody>
      </p:sp>
      <p:grpSp>
        <p:nvGrpSpPr>
          <p:cNvPr id="36" name="Group 35">
            <a:extLst>
              <a:ext uri="{FF2B5EF4-FFF2-40B4-BE49-F238E27FC236}">
                <a16:creationId xmlns:a16="http://schemas.microsoft.com/office/drawing/2014/main" id="{EDE189A6-2059-47F6-A28E-29AB5BC10B2B}"/>
              </a:ext>
            </a:extLst>
          </p:cNvPr>
          <p:cNvGrpSpPr/>
          <p:nvPr/>
        </p:nvGrpSpPr>
        <p:grpSpPr>
          <a:xfrm>
            <a:off x="1630624" y="1578383"/>
            <a:ext cx="8183215" cy="891894"/>
            <a:chOff x="1710956" y="1719359"/>
            <a:chExt cx="8314372" cy="995194"/>
          </a:xfrm>
        </p:grpSpPr>
        <p:sp>
          <p:nvSpPr>
            <p:cNvPr id="4" name="Rectangle 3">
              <a:extLst>
                <a:ext uri="{FF2B5EF4-FFF2-40B4-BE49-F238E27FC236}">
                  <a16:creationId xmlns:a16="http://schemas.microsoft.com/office/drawing/2014/main" id="{A497BBE8-4A9D-493E-9042-218A6617AF7A}"/>
                </a:ext>
              </a:extLst>
            </p:cNvPr>
            <p:cNvSpPr/>
            <p:nvPr/>
          </p:nvSpPr>
          <p:spPr>
            <a:xfrm rot="21180964">
              <a:off x="1710956" y="1764978"/>
              <a:ext cx="1910785" cy="515136"/>
            </a:xfrm>
            <a:prstGeom prst="rect">
              <a:avLst/>
            </a:prstGeom>
            <a:noFill/>
          </p:spPr>
          <p:txBody>
            <a:bodyPr wrap="none" lIns="91440" tIns="45720" rIns="91440" bIns="45720">
              <a:spAutoFit/>
            </a:bodyPr>
            <a:lstStyle/>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Leadership</a:t>
              </a:r>
            </a:p>
          </p:txBody>
        </p:sp>
        <p:sp>
          <p:nvSpPr>
            <p:cNvPr id="5" name="Rectangle 4">
              <a:extLst>
                <a:ext uri="{FF2B5EF4-FFF2-40B4-BE49-F238E27FC236}">
                  <a16:creationId xmlns:a16="http://schemas.microsoft.com/office/drawing/2014/main" id="{8E0C724A-1DF8-4A36-90BF-D1182BA1408F}"/>
                </a:ext>
              </a:extLst>
            </p:cNvPr>
            <p:cNvSpPr/>
            <p:nvPr/>
          </p:nvSpPr>
          <p:spPr>
            <a:xfrm rot="198566">
              <a:off x="3580732" y="2125913"/>
              <a:ext cx="1861924" cy="515136"/>
            </a:xfrm>
            <a:prstGeom prst="rect">
              <a:avLst/>
            </a:prstGeom>
            <a:noFill/>
          </p:spPr>
          <p:txBody>
            <a:bodyPr wrap="none" lIns="91440" tIns="45720" rIns="91440" bIns="45720">
              <a:spAutoFit/>
            </a:bodyPr>
            <a:lstStyle/>
            <a:p>
              <a:pPr algn="ctr"/>
              <a:r>
                <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Behavioral</a:t>
              </a:r>
            </a:p>
          </p:txBody>
        </p:sp>
        <p:sp>
          <p:nvSpPr>
            <p:cNvPr id="6" name="Rectangle 5">
              <a:extLst>
                <a:ext uri="{FF2B5EF4-FFF2-40B4-BE49-F238E27FC236}">
                  <a16:creationId xmlns:a16="http://schemas.microsoft.com/office/drawing/2014/main" id="{DC7CB7B4-019D-4CE9-B844-4B72F544C10F}"/>
                </a:ext>
              </a:extLst>
            </p:cNvPr>
            <p:cNvSpPr/>
            <p:nvPr/>
          </p:nvSpPr>
          <p:spPr>
            <a:xfrm rot="393375">
              <a:off x="4144672" y="1719359"/>
              <a:ext cx="1819578" cy="446452"/>
            </a:xfrm>
            <a:prstGeom prst="rect">
              <a:avLst/>
            </a:prstGeom>
            <a:noFill/>
          </p:spPr>
          <p:txBody>
            <a:bodyPr wrap="none" lIns="91440" tIns="45720" rIns="91440" bIns="45720">
              <a:spAutoFit/>
            </a:bodyPr>
            <a:lstStyle/>
            <a:p>
              <a:pPr algn="ctr"/>
              <a:r>
                <a:rPr lang="en-US" sz="2000" b="1" cap="none" spc="0" dirty="0">
                  <a:ln w="12700">
                    <a:solidFill>
                      <a:schemeClr val="accent1"/>
                    </a:solidFill>
                    <a:prstDash val="solid"/>
                  </a:ln>
                  <a:effectLst>
                    <a:outerShdw dist="38100" dir="2640000" algn="bl" rotWithShape="0">
                      <a:schemeClr val="accent1"/>
                    </a:outerShdw>
                  </a:effectLst>
                </a:rPr>
                <a:t>Institutional</a:t>
              </a:r>
            </a:p>
          </p:txBody>
        </p:sp>
        <p:sp>
          <p:nvSpPr>
            <p:cNvPr id="7" name="Rectangle 6">
              <a:extLst>
                <a:ext uri="{FF2B5EF4-FFF2-40B4-BE49-F238E27FC236}">
                  <a16:creationId xmlns:a16="http://schemas.microsoft.com/office/drawing/2014/main" id="{6971F9FD-5D1B-4638-9F69-C38827CA0521}"/>
                </a:ext>
              </a:extLst>
            </p:cNvPr>
            <p:cNvSpPr/>
            <p:nvPr/>
          </p:nvSpPr>
          <p:spPr>
            <a:xfrm rot="20703245">
              <a:off x="5828630" y="1910721"/>
              <a:ext cx="1917300" cy="583820"/>
            </a:xfrm>
            <a:prstGeom prst="rect">
              <a:avLst/>
            </a:prstGeom>
            <a:noFill/>
          </p:spPr>
          <p:txBody>
            <a:bodyPr wrap="non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Technical</a:t>
              </a:r>
            </a:p>
          </p:txBody>
        </p:sp>
        <p:sp>
          <p:nvSpPr>
            <p:cNvPr id="8" name="Rectangle 7">
              <a:extLst>
                <a:ext uri="{FF2B5EF4-FFF2-40B4-BE49-F238E27FC236}">
                  <a16:creationId xmlns:a16="http://schemas.microsoft.com/office/drawing/2014/main" id="{F0C1167C-C6D6-46EA-B28B-27B440295A36}"/>
                </a:ext>
              </a:extLst>
            </p:cNvPr>
            <p:cNvSpPr/>
            <p:nvPr/>
          </p:nvSpPr>
          <p:spPr>
            <a:xfrm>
              <a:off x="7449094" y="2199417"/>
              <a:ext cx="1050834" cy="51513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Team</a:t>
              </a:r>
            </a:p>
          </p:txBody>
        </p:sp>
        <p:sp>
          <p:nvSpPr>
            <p:cNvPr id="9" name="Rectangle 8">
              <a:extLst>
                <a:ext uri="{FF2B5EF4-FFF2-40B4-BE49-F238E27FC236}">
                  <a16:creationId xmlns:a16="http://schemas.microsoft.com/office/drawing/2014/main" id="{36695E7D-067D-4154-9F87-C9B453831F01}"/>
                </a:ext>
              </a:extLst>
            </p:cNvPr>
            <p:cNvSpPr/>
            <p:nvPr/>
          </p:nvSpPr>
          <p:spPr>
            <a:xfrm rot="677875">
              <a:off x="7906070" y="1829727"/>
              <a:ext cx="2119258" cy="515135"/>
            </a:xfrm>
            <a:prstGeom prst="rect">
              <a:avLst/>
            </a:prstGeom>
            <a:noFill/>
          </p:spPr>
          <p:txBody>
            <a:bodyPr wrap="none" lIns="91440" tIns="45720" rIns="91440" bIns="45720">
              <a:spAutoFit/>
            </a:bodyPr>
            <a:lstStyle/>
            <a:p>
              <a:pPr algn="ctr"/>
              <a:r>
                <a:rPr lang="en-US" sz="2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Professional</a:t>
              </a:r>
            </a:p>
          </p:txBody>
        </p:sp>
      </p:grpSp>
      <p:grpSp>
        <p:nvGrpSpPr>
          <p:cNvPr id="35" name="Group 34">
            <a:extLst>
              <a:ext uri="{FF2B5EF4-FFF2-40B4-BE49-F238E27FC236}">
                <a16:creationId xmlns:a16="http://schemas.microsoft.com/office/drawing/2014/main" id="{23CE7552-93FB-46EA-8C9D-8B3D9E46A213}"/>
              </a:ext>
            </a:extLst>
          </p:cNvPr>
          <p:cNvGrpSpPr/>
          <p:nvPr/>
        </p:nvGrpSpPr>
        <p:grpSpPr>
          <a:xfrm>
            <a:off x="1154448" y="3180847"/>
            <a:ext cx="9358726" cy="876369"/>
            <a:chOff x="1200439" y="3367690"/>
            <a:chExt cx="9358726" cy="876369"/>
          </a:xfrm>
        </p:grpSpPr>
        <p:sp>
          <p:nvSpPr>
            <p:cNvPr id="10" name="Rectangle 9">
              <a:extLst>
                <a:ext uri="{FF2B5EF4-FFF2-40B4-BE49-F238E27FC236}">
                  <a16:creationId xmlns:a16="http://schemas.microsoft.com/office/drawing/2014/main" id="{5430E0C9-73DA-4AB2-BBBA-77555EBB3D66}"/>
                </a:ext>
              </a:extLst>
            </p:cNvPr>
            <p:cNvSpPr/>
            <p:nvPr/>
          </p:nvSpPr>
          <p:spPr>
            <a:xfrm rot="451638">
              <a:off x="1200439" y="3691203"/>
              <a:ext cx="2919389" cy="461665"/>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Abstract Thinking</a:t>
              </a:r>
            </a:p>
          </p:txBody>
        </p:sp>
        <p:sp>
          <p:nvSpPr>
            <p:cNvPr id="14" name="Rectangle 13">
              <a:extLst>
                <a:ext uri="{FF2B5EF4-FFF2-40B4-BE49-F238E27FC236}">
                  <a16:creationId xmlns:a16="http://schemas.microsoft.com/office/drawing/2014/main" id="{B6AA3B6C-0A9E-4CB1-A22E-0D18ACD3088A}"/>
                </a:ext>
              </a:extLst>
            </p:cNvPr>
            <p:cNvSpPr/>
            <p:nvPr/>
          </p:nvSpPr>
          <p:spPr>
            <a:xfrm rot="21180964">
              <a:off x="4254934" y="3710168"/>
              <a:ext cx="1774845" cy="523220"/>
            </a:xfrm>
            <a:prstGeom prst="rect">
              <a:avLst/>
            </a:prstGeom>
            <a:noFill/>
          </p:spPr>
          <p:txBody>
            <a:bodyPr wrap="non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Empathy</a:t>
              </a:r>
            </a:p>
          </p:txBody>
        </p:sp>
        <p:sp>
          <p:nvSpPr>
            <p:cNvPr id="16" name="Rectangle 15">
              <a:extLst>
                <a:ext uri="{FF2B5EF4-FFF2-40B4-BE49-F238E27FC236}">
                  <a16:creationId xmlns:a16="http://schemas.microsoft.com/office/drawing/2014/main" id="{AF47755A-631B-49ED-B839-EC9F284262B2}"/>
                </a:ext>
              </a:extLst>
            </p:cNvPr>
            <p:cNvSpPr/>
            <p:nvPr/>
          </p:nvSpPr>
          <p:spPr>
            <a:xfrm>
              <a:off x="3205684" y="3416386"/>
              <a:ext cx="1617751" cy="400110"/>
            </a:xfrm>
            <a:prstGeom prst="rect">
              <a:avLst/>
            </a:prstGeom>
            <a:noFill/>
          </p:spPr>
          <p:txBody>
            <a:bodyPr wrap="none" lIns="91440" tIns="45720" rIns="91440" bIns="45720">
              <a:spAutoFit/>
            </a:bodyPr>
            <a:lstStyle/>
            <a:p>
              <a:pPr algn="ctr"/>
              <a:r>
                <a:rPr lang="en-US"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Confidence</a:t>
              </a:r>
            </a:p>
          </p:txBody>
        </p:sp>
        <p:sp>
          <p:nvSpPr>
            <p:cNvPr id="17" name="Rectangle 16">
              <a:extLst>
                <a:ext uri="{FF2B5EF4-FFF2-40B4-BE49-F238E27FC236}">
                  <a16:creationId xmlns:a16="http://schemas.microsoft.com/office/drawing/2014/main" id="{A90D7FAE-6FB1-46A2-AB0E-829309CB9829}"/>
                </a:ext>
              </a:extLst>
            </p:cNvPr>
            <p:cNvSpPr/>
            <p:nvPr/>
          </p:nvSpPr>
          <p:spPr>
            <a:xfrm>
              <a:off x="6424122" y="3782394"/>
              <a:ext cx="1762021" cy="461665"/>
            </a:xfrm>
            <a:prstGeom prst="rect">
              <a:avLst/>
            </a:prstGeom>
            <a:noFill/>
          </p:spPr>
          <p:txBody>
            <a:bodyPr wrap="none" lIns="91440" tIns="45720" rIns="91440" bIns="45720">
              <a:spAutoFit/>
            </a:bodyPr>
            <a:lstStyle/>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Organized</a:t>
              </a:r>
            </a:p>
          </p:txBody>
        </p:sp>
        <p:sp>
          <p:nvSpPr>
            <p:cNvPr id="19" name="Rectangle 18">
              <a:extLst>
                <a:ext uri="{FF2B5EF4-FFF2-40B4-BE49-F238E27FC236}">
                  <a16:creationId xmlns:a16="http://schemas.microsoft.com/office/drawing/2014/main" id="{76EA3AC4-5286-470B-8CFD-E7681CD1A4C4}"/>
                </a:ext>
              </a:extLst>
            </p:cNvPr>
            <p:cNvSpPr/>
            <p:nvPr/>
          </p:nvSpPr>
          <p:spPr>
            <a:xfrm rot="154581">
              <a:off x="5666989" y="3367690"/>
              <a:ext cx="2175596" cy="400110"/>
            </a:xfrm>
            <a:prstGeom prst="rect">
              <a:avLst/>
            </a:prstGeom>
            <a:noFill/>
            <a:ln>
              <a:noFill/>
            </a:ln>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accent1">
                      <a:lumMod val="60000"/>
                      <a:lumOff val="40000"/>
                    </a:schemeClr>
                  </a:solidFill>
                  <a:effectLst>
                    <a:outerShdw dist="38100" dir="2640000" algn="bl" rotWithShape="0">
                      <a:schemeClr val="tx2">
                        <a:lumMod val="75000"/>
                      </a:schemeClr>
                    </a:outerShdw>
                  </a:effectLst>
                </a:rPr>
                <a:t>Detail-Oriented</a:t>
              </a:r>
            </a:p>
          </p:txBody>
        </p:sp>
        <p:sp>
          <p:nvSpPr>
            <p:cNvPr id="21" name="Rectangle 20">
              <a:extLst>
                <a:ext uri="{FF2B5EF4-FFF2-40B4-BE49-F238E27FC236}">
                  <a16:creationId xmlns:a16="http://schemas.microsoft.com/office/drawing/2014/main" id="{570EE9FF-07E8-4FD6-9FCF-EC5D43507D17}"/>
                </a:ext>
              </a:extLst>
            </p:cNvPr>
            <p:cNvSpPr/>
            <p:nvPr/>
          </p:nvSpPr>
          <p:spPr>
            <a:xfrm rot="21063506">
              <a:off x="8356318" y="3568165"/>
              <a:ext cx="2202847" cy="400110"/>
            </a:xfrm>
            <a:prstGeom prst="rect">
              <a:avLst/>
            </a:prstGeom>
            <a:noFill/>
          </p:spPr>
          <p:txBody>
            <a:bodyPr wrap="none" lIns="91440" tIns="45720" rIns="91440" bIns="45720">
              <a:spAutoFit/>
            </a:bodyPr>
            <a:lstStyle/>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Communication</a:t>
              </a:r>
            </a:p>
          </p:txBody>
        </p:sp>
      </p:grpSp>
      <p:grpSp>
        <p:nvGrpSpPr>
          <p:cNvPr id="34" name="Group 33">
            <a:extLst>
              <a:ext uri="{FF2B5EF4-FFF2-40B4-BE49-F238E27FC236}">
                <a16:creationId xmlns:a16="http://schemas.microsoft.com/office/drawing/2014/main" id="{73909D46-FF62-402D-84DA-9963D9A28AE7}"/>
              </a:ext>
            </a:extLst>
          </p:cNvPr>
          <p:cNvGrpSpPr/>
          <p:nvPr/>
        </p:nvGrpSpPr>
        <p:grpSpPr>
          <a:xfrm>
            <a:off x="1443627" y="4867846"/>
            <a:ext cx="8780367" cy="967017"/>
            <a:chOff x="1296677" y="5096501"/>
            <a:chExt cx="8780367" cy="967017"/>
          </a:xfrm>
        </p:grpSpPr>
        <p:sp>
          <p:nvSpPr>
            <p:cNvPr id="23" name="Rectangle 22">
              <a:extLst>
                <a:ext uri="{FF2B5EF4-FFF2-40B4-BE49-F238E27FC236}">
                  <a16:creationId xmlns:a16="http://schemas.microsoft.com/office/drawing/2014/main" id="{A267F72D-2419-435B-9E68-39EF0BBB45E8}"/>
                </a:ext>
              </a:extLst>
            </p:cNvPr>
            <p:cNvSpPr/>
            <p:nvPr/>
          </p:nvSpPr>
          <p:spPr>
            <a:xfrm rot="21015376">
              <a:off x="1566952" y="5601853"/>
              <a:ext cx="2196434" cy="461665"/>
            </a:xfrm>
            <a:prstGeom prst="rect">
              <a:avLst/>
            </a:prstGeom>
            <a:noFill/>
          </p:spPr>
          <p:txBody>
            <a:bodyPr wrap="none" lIns="91440" tIns="45720" rIns="91440" bIns="45720">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Demonstrate</a:t>
              </a:r>
            </a:p>
          </p:txBody>
        </p:sp>
        <p:sp>
          <p:nvSpPr>
            <p:cNvPr id="25" name="Rectangle 24">
              <a:extLst>
                <a:ext uri="{FF2B5EF4-FFF2-40B4-BE49-F238E27FC236}">
                  <a16:creationId xmlns:a16="http://schemas.microsoft.com/office/drawing/2014/main" id="{E4D889FA-3760-46C3-9CDC-924096558E6E}"/>
                </a:ext>
              </a:extLst>
            </p:cNvPr>
            <p:cNvSpPr/>
            <p:nvPr/>
          </p:nvSpPr>
          <p:spPr>
            <a:xfrm rot="21348300">
              <a:off x="1296677" y="5211433"/>
              <a:ext cx="2807179" cy="400110"/>
            </a:xfrm>
            <a:prstGeom prst="rect">
              <a:avLst/>
            </a:prstGeom>
            <a:noFill/>
          </p:spPr>
          <p:txBody>
            <a:bodyPr wrap="none" lIns="91440" tIns="45720" rIns="91440" bIns="45720">
              <a:spAutoFit/>
            </a:bodyPr>
            <a:lstStyle/>
            <a:p>
              <a:pPr algn="ctr"/>
              <a:r>
                <a:rPr lang="en-US" sz="20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Formal Assessments</a:t>
              </a:r>
            </a:p>
          </p:txBody>
        </p:sp>
        <p:sp>
          <p:nvSpPr>
            <p:cNvPr id="27" name="Rectangle 26">
              <a:extLst>
                <a:ext uri="{FF2B5EF4-FFF2-40B4-BE49-F238E27FC236}">
                  <a16:creationId xmlns:a16="http://schemas.microsoft.com/office/drawing/2014/main" id="{78B941FD-4058-4602-866D-6B35B010E569}"/>
                </a:ext>
              </a:extLst>
            </p:cNvPr>
            <p:cNvSpPr/>
            <p:nvPr/>
          </p:nvSpPr>
          <p:spPr>
            <a:xfrm>
              <a:off x="3840252" y="5589355"/>
              <a:ext cx="2101857" cy="400110"/>
            </a:xfrm>
            <a:prstGeom prst="rect">
              <a:avLst/>
            </a:prstGeom>
            <a:noFill/>
          </p:spPr>
          <p:txBody>
            <a:bodyPr wrap="none" lIns="91440" tIns="45720" rIns="91440" bIns="45720">
              <a:spAutoFit/>
            </a:bodyPr>
            <a:lstStyle/>
            <a:p>
              <a:pPr algn="ctr"/>
              <a:r>
                <a:rPr lang="en-US" sz="2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Annual Review</a:t>
              </a:r>
              <a:endParaRPr lang="en-US" sz="2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29" name="Rectangle 28">
              <a:extLst>
                <a:ext uri="{FF2B5EF4-FFF2-40B4-BE49-F238E27FC236}">
                  <a16:creationId xmlns:a16="http://schemas.microsoft.com/office/drawing/2014/main" id="{8C3BA046-2C9D-424A-839A-A73C031D380B}"/>
                </a:ext>
              </a:extLst>
            </p:cNvPr>
            <p:cNvSpPr/>
            <p:nvPr/>
          </p:nvSpPr>
          <p:spPr>
            <a:xfrm rot="203375">
              <a:off x="4178999" y="5134476"/>
              <a:ext cx="2504212" cy="461665"/>
            </a:xfrm>
            <a:prstGeom prst="rect">
              <a:avLst/>
            </a:prstGeom>
            <a:noFill/>
          </p:spPr>
          <p:txBody>
            <a:bodyPr wrap="none" lIns="91440" tIns="45720" rIns="91440" bIns="45720">
              <a:spAutoFit/>
            </a:bodyPr>
            <a:lstStyle/>
            <a:p>
              <a:pPr algn="ctr"/>
              <a:r>
                <a:rPr lang="en-US" sz="2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Apprenticeship</a:t>
              </a:r>
            </a:p>
          </p:txBody>
        </p:sp>
        <p:sp>
          <p:nvSpPr>
            <p:cNvPr id="31" name="Rectangle 30">
              <a:extLst>
                <a:ext uri="{FF2B5EF4-FFF2-40B4-BE49-F238E27FC236}">
                  <a16:creationId xmlns:a16="http://schemas.microsoft.com/office/drawing/2014/main" id="{326E9AF3-ABC1-447E-A904-785A62C8465C}"/>
                </a:ext>
              </a:extLst>
            </p:cNvPr>
            <p:cNvSpPr/>
            <p:nvPr/>
          </p:nvSpPr>
          <p:spPr>
            <a:xfrm rot="21279540">
              <a:off x="6710096" y="5096501"/>
              <a:ext cx="2791149" cy="461665"/>
            </a:xfrm>
            <a:prstGeom prst="rect">
              <a:avLst/>
            </a:prstGeom>
            <a:noFill/>
          </p:spPr>
          <p:txBody>
            <a:bodyPr wrap="none" lIns="91440" tIns="45720" rIns="91440" bIns="45720">
              <a:spAutoFit/>
            </a:bodyPr>
            <a:lstStyle/>
            <a:p>
              <a:pPr algn="ctr"/>
              <a:r>
                <a:rPr lang="en-US" sz="2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Job Performance</a:t>
              </a:r>
            </a:p>
          </p:txBody>
        </p:sp>
        <p:sp>
          <p:nvSpPr>
            <p:cNvPr id="33" name="Rectangle 32">
              <a:extLst>
                <a:ext uri="{FF2B5EF4-FFF2-40B4-BE49-F238E27FC236}">
                  <a16:creationId xmlns:a16="http://schemas.microsoft.com/office/drawing/2014/main" id="{CAC24B56-F233-4F45-927F-3B6F6ECA95AF}"/>
                </a:ext>
              </a:extLst>
            </p:cNvPr>
            <p:cNvSpPr/>
            <p:nvPr/>
          </p:nvSpPr>
          <p:spPr>
            <a:xfrm rot="21231012">
              <a:off x="6295239" y="5551758"/>
              <a:ext cx="3781805" cy="400110"/>
            </a:xfrm>
            <a:prstGeom prst="rect">
              <a:avLst/>
            </a:prstGeom>
            <a:noFill/>
            <a:ln>
              <a:noFill/>
            </a:ln>
          </p:spPr>
          <p:txBody>
            <a:bodyPr wrap="none" lIns="91440" tIns="45720" rIns="91440" bIns="45720">
              <a:spAutoFit/>
            </a:bodyPr>
            <a:lstStyle/>
            <a:p>
              <a:pPr algn="ctr"/>
              <a:r>
                <a:rPr lang="en-US" sz="2000" b="1" cap="none" spc="0" dirty="0">
                  <a:ln w="12700">
                    <a:solidFill>
                      <a:schemeClr val="tx2">
                        <a:lumMod val="75000"/>
                      </a:schemeClr>
                    </a:solidFill>
                    <a:prstDash val="solid"/>
                  </a:ln>
                  <a:solidFill>
                    <a:schemeClr val="accent6">
                      <a:lumMod val="60000"/>
                      <a:lumOff val="40000"/>
                    </a:schemeClr>
                  </a:solidFill>
                  <a:effectLst>
                    <a:outerShdw dist="38100" dir="2640000" algn="bl" rotWithShape="0">
                      <a:schemeClr val="tx2">
                        <a:lumMod val="75000"/>
                      </a:schemeClr>
                    </a:outerShdw>
                  </a:effectLst>
                </a:rPr>
                <a:t>Key Performance Indicators</a:t>
              </a:r>
            </a:p>
          </p:txBody>
        </p:sp>
      </p:grpSp>
    </p:spTree>
    <p:extLst>
      <p:ext uri="{BB962C8B-B14F-4D97-AF65-F5344CB8AC3E}">
        <p14:creationId xmlns:p14="http://schemas.microsoft.com/office/powerpoint/2010/main" val="22770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a:extLst>
              <a:ext uri="{FF2B5EF4-FFF2-40B4-BE49-F238E27FC236}">
                <a16:creationId xmlns:a16="http://schemas.microsoft.com/office/drawing/2014/main" id="{B4E94CC7-062D-4009-B05C-ABA2D07EAF45}"/>
              </a:ext>
            </a:extLst>
          </p:cNvPr>
          <p:cNvCxnSpPr>
            <a:cxnSpLocks/>
          </p:cNvCxnSpPr>
          <p:nvPr/>
        </p:nvCxnSpPr>
        <p:spPr>
          <a:xfrm flipH="1" flipV="1">
            <a:off x="6193388" y="4403516"/>
            <a:ext cx="3354" cy="457200"/>
          </a:xfrm>
          <a:prstGeom prst="straightConnector1">
            <a:avLst/>
          </a:prstGeom>
          <a:ln w="19050">
            <a:solidFill>
              <a:srgbClr val="17120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B8E354A-8E81-4C83-BAF8-F6200BFD828A}"/>
              </a:ext>
            </a:extLst>
          </p:cNvPr>
          <p:cNvCxnSpPr>
            <a:cxnSpLocks/>
          </p:cNvCxnSpPr>
          <p:nvPr/>
        </p:nvCxnSpPr>
        <p:spPr>
          <a:xfrm flipV="1">
            <a:off x="6195065" y="2489585"/>
            <a:ext cx="0" cy="365760"/>
          </a:xfrm>
          <a:prstGeom prst="straightConnector1">
            <a:avLst/>
          </a:prstGeom>
          <a:ln w="19050">
            <a:solidFill>
              <a:srgbClr val="17120C"/>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0F08983-6632-4B90-8919-061E82E3FB4C}"/>
              </a:ext>
            </a:extLst>
          </p:cNvPr>
          <p:cNvCxnSpPr>
            <a:cxnSpLocks/>
          </p:cNvCxnSpPr>
          <p:nvPr/>
        </p:nvCxnSpPr>
        <p:spPr>
          <a:xfrm flipH="1">
            <a:off x="6991352" y="3436819"/>
            <a:ext cx="969441" cy="0"/>
          </a:xfrm>
          <a:prstGeom prst="straightConnector1">
            <a:avLst/>
          </a:prstGeom>
          <a:ln w="19050">
            <a:solidFill>
              <a:srgbClr val="17120C"/>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26943D3-5FAD-4319-A36C-8341053A21A9}"/>
              </a:ext>
            </a:extLst>
          </p:cNvPr>
          <p:cNvCxnSpPr>
            <a:cxnSpLocks/>
          </p:cNvCxnSpPr>
          <p:nvPr/>
        </p:nvCxnSpPr>
        <p:spPr>
          <a:xfrm flipH="1">
            <a:off x="9307001" y="3436819"/>
            <a:ext cx="1197471" cy="0"/>
          </a:xfrm>
          <a:prstGeom prst="straightConnector1">
            <a:avLst/>
          </a:prstGeom>
          <a:ln w="19050">
            <a:solidFill>
              <a:srgbClr val="17120C"/>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F47BD44-49B7-DC43-813F-B50286018D68}"/>
              </a:ext>
            </a:extLst>
          </p:cNvPr>
          <p:cNvCxnSpPr>
            <a:cxnSpLocks/>
          </p:cNvCxnSpPr>
          <p:nvPr/>
        </p:nvCxnSpPr>
        <p:spPr>
          <a:xfrm flipH="1" flipV="1">
            <a:off x="8555153" y="4391978"/>
            <a:ext cx="3354" cy="457200"/>
          </a:xfrm>
          <a:prstGeom prst="straightConnector1">
            <a:avLst/>
          </a:prstGeom>
          <a:ln w="19050">
            <a:solidFill>
              <a:srgbClr val="17120C"/>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BA27B83-C7A8-44DD-9A11-22C9AD4776D3}"/>
              </a:ext>
            </a:extLst>
          </p:cNvPr>
          <p:cNvSpPr/>
          <p:nvPr/>
        </p:nvSpPr>
        <p:spPr>
          <a:xfrm>
            <a:off x="5602061" y="924704"/>
            <a:ext cx="1188720" cy="1188720"/>
          </a:xfrm>
          <a:prstGeom prst="ellipse">
            <a:avLst/>
          </a:prstGeom>
          <a:solidFill>
            <a:srgbClr val="5B9BD8"/>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0D3C2-62EA-4C81-86DB-5960B31BA115}"/>
              </a:ext>
            </a:extLst>
          </p:cNvPr>
          <p:cNvSpPr>
            <a:spLocks noGrp="1"/>
          </p:cNvSpPr>
          <p:nvPr>
            <p:ph type="title"/>
          </p:nvPr>
        </p:nvSpPr>
        <p:spPr/>
        <p:txBody>
          <a:bodyPr/>
          <a:lstStyle/>
          <a:p>
            <a:r>
              <a:rPr lang="en-US"/>
              <a:t>Credential Transparency Definition Language </a:t>
            </a:r>
          </a:p>
        </p:txBody>
      </p:sp>
      <p:pic>
        <p:nvPicPr>
          <p:cNvPr id="5" name="Content Placeholder 4" descr="Ribbon">
            <a:extLst>
              <a:ext uri="{FF2B5EF4-FFF2-40B4-BE49-F238E27FC236}">
                <a16:creationId xmlns:a16="http://schemas.microsoft.com/office/drawing/2014/main" id="{CBAF120E-76BA-4BDD-BF72-520C467D8E3A}"/>
              </a:ext>
            </a:extLst>
          </p:cNvPr>
          <p:cNvPicPr>
            <a:picLocks noGrp="1" noChangeAspect="1"/>
          </p:cNvPicPr>
          <p:nvPr>
            <p:ph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40222" y="1080465"/>
            <a:ext cx="914400" cy="914400"/>
          </a:xfrm>
        </p:spPr>
      </p:pic>
      <p:grpSp>
        <p:nvGrpSpPr>
          <p:cNvPr id="23" name="Group 22">
            <a:extLst>
              <a:ext uri="{FF2B5EF4-FFF2-40B4-BE49-F238E27FC236}">
                <a16:creationId xmlns:a16="http://schemas.microsoft.com/office/drawing/2014/main" id="{88A2A7CA-69B6-F64B-8A63-DD35F65293AB}"/>
              </a:ext>
            </a:extLst>
          </p:cNvPr>
          <p:cNvGrpSpPr/>
          <p:nvPr/>
        </p:nvGrpSpPr>
        <p:grpSpPr>
          <a:xfrm>
            <a:off x="5602061" y="4823093"/>
            <a:ext cx="1188720" cy="1188720"/>
            <a:chOff x="288196" y="5292381"/>
            <a:chExt cx="1188720" cy="1188720"/>
          </a:xfrm>
        </p:grpSpPr>
        <p:sp>
          <p:nvSpPr>
            <p:cNvPr id="19" name="Oval 18">
              <a:extLst>
                <a:ext uri="{FF2B5EF4-FFF2-40B4-BE49-F238E27FC236}">
                  <a16:creationId xmlns:a16="http://schemas.microsoft.com/office/drawing/2014/main" id="{4752E085-5107-4E55-990D-333FF2161848}"/>
                </a:ext>
              </a:extLst>
            </p:cNvPr>
            <p:cNvSpPr/>
            <p:nvPr/>
          </p:nvSpPr>
          <p:spPr>
            <a:xfrm>
              <a:off x="288196" y="5292381"/>
              <a:ext cx="1188720" cy="1188720"/>
            </a:xfrm>
            <a:prstGeom prst="ellipse">
              <a:avLst/>
            </a:prstGeom>
            <a:solidFill>
              <a:srgbClr val="5B9BD8"/>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Diploma">
              <a:extLst>
                <a:ext uri="{FF2B5EF4-FFF2-40B4-BE49-F238E27FC236}">
                  <a16:creationId xmlns:a16="http://schemas.microsoft.com/office/drawing/2014/main" id="{601751A1-26C9-406C-B91E-BA841B0BA03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5356" y="5429541"/>
              <a:ext cx="914400" cy="914400"/>
            </a:xfrm>
            <a:prstGeom prst="rect">
              <a:avLst/>
            </a:prstGeom>
          </p:spPr>
        </p:pic>
      </p:grpSp>
      <p:grpSp>
        <p:nvGrpSpPr>
          <p:cNvPr id="13" name="Group 12">
            <a:extLst>
              <a:ext uri="{FF2B5EF4-FFF2-40B4-BE49-F238E27FC236}">
                <a16:creationId xmlns:a16="http://schemas.microsoft.com/office/drawing/2014/main" id="{63A11CC5-ADCA-BE4C-949E-5107A2E8A515}"/>
              </a:ext>
            </a:extLst>
          </p:cNvPr>
          <p:cNvGrpSpPr/>
          <p:nvPr/>
        </p:nvGrpSpPr>
        <p:grpSpPr>
          <a:xfrm>
            <a:off x="5602061" y="2842459"/>
            <a:ext cx="1188720" cy="1188720"/>
            <a:chOff x="309945" y="3339280"/>
            <a:chExt cx="1188720" cy="1188720"/>
          </a:xfrm>
        </p:grpSpPr>
        <p:sp>
          <p:nvSpPr>
            <p:cNvPr id="18" name="Oval 17">
              <a:extLst>
                <a:ext uri="{FF2B5EF4-FFF2-40B4-BE49-F238E27FC236}">
                  <a16:creationId xmlns:a16="http://schemas.microsoft.com/office/drawing/2014/main" id="{FA3E8EEE-3B34-44AF-9477-39D060A3B7C2}"/>
                </a:ext>
              </a:extLst>
            </p:cNvPr>
            <p:cNvSpPr/>
            <p:nvPr/>
          </p:nvSpPr>
          <p:spPr>
            <a:xfrm>
              <a:off x="309945" y="3339280"/>
              <a:ext cx="1188720" cy="1188720"/>
            </a:xfrm>
            <a:prstGeom prst="ellipse">
              <a:avLst/>
            </a:prstGeom>
            <a:solidFill>
              <a:srgbClr val="5B9BD8"/>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iploma roll">
              <a:extLst>
                <a:ext uri="{FF2B5EF4-FFF2-40B4-BE49-F238E27FC236}">
                  <a16:creationId xmlns:a16="http://schemas.microsoft.com/office/drawing/2014/main" id="{E0B3A618-814B-4917-95FE-27D90A829C9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7105" y="3476440"/>
              <a:ext cx="914400" cy="914400"/>
            </a:xfrm>
            <a:prstGeom prst="rect">
              <a:avLst/>
            </a:prstGeom>
          </p:spPr>
        </p:pic>
      </p:grpSp>
      <p:grpSp>
        <p:nvGrpSpPr>
          <p:cNvPr id="15" name="Group 14">
            <a:extLst>
              <a:ext uri="{FF2B5EF4-FFF2-40B4-BE49-F238E27FC236}">
                <a16:creationId xmlns:a16="http://schemas.microsoft.com/office/drawing/2014/main" id="{EE499A92-326F-D245-AB4A-640D22DB36B9}"/>
              </a:ext>
            </a:extLst>
          </p:cNvPr>
          <p:cNvGrpSpPr/>
          <p:nvPr/>
        </p:nvGrpSpPr>
        <p:grpSpPr>
          <a:xfrm>
            <a:off x="7963827" y="4823093"/>
            <a:ext cx="1188720" cy="1188720"/>
            <a:chOff x="2380983" y="5250594"/>
            <a:chExt cx="1188720" cy="1188720"/>
          </a:xfrm>
        </p:grpSpPr>
        <p:sp>
          <p:nvSpPr>
            <p:cNvPr id="20" name="Oval 19">
              <a:extLst>
                <a:ext uri="{FF2B5EF4-FFF2-40B4-BE49-F238E27FC236}">
                  <a16:creationId xmlns:a16="http://schemas.microsoft.com/office/drawing/2014/main" id="{5BBD798F-1240-4BFF-984D-4384495B5CB4}"/>
                </a:ext>
              </a:extLst>
            </p:cNvPr>
            <p:cNvSpPr/>
            <p:nvPr/>
          </p:nvSpPr>
          <p:spPr>
            <a:xfrm>
              <a:off x="2380983" y="5250594"/>
              <a:ext cx="1188720" cy="1188720"/>
            </a:xfrm>
            <a:prstGeom prst="ellipse">
              <a:avLst/>
            </a:prstGeom>
            <a:solidFill>
              <a:srgbClr val="5B9BD8"/>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Employee badge">
              <a:extLst>
                <a:ext uri="{FF2B5EF4-FFF2-40B4-BE49-F238E27FC236}">
                  <a16:creationId xmlns:a16="http://schemas.microsoft.com/office/drawing/2014/main" id="{0EF18E83-0AAE-49B5-AEF8-BC23392BCFDF}"/>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593516" y="5463127"/>
              <a:ext cx="763655" cy="763655"/>
            </a:xfrm>
            <a:prstGeom prst="rect">
              <a:avLst/>
            </a:prstGeom>
          </p:spPr>
        </p:pic>
      </p:grpSp>
      <p:grpSp>
        <p:nvGrpSpPr>
          <p:cNvPr id="10" name="Group 9">
            <a:extLst>
              <a:ext uri="{FF2B5EF4-FFF2-40B4-BE49-F238E27FC236}">
                <a16:creationId xmlns:a16="http://schemas.microsoft.com/office/drawing/2014/main" id="{C58D613F-076A-2E4A-A78F-BE7C28F429EF}"/>
              </a:ext>
            </a:extLst>
          </p:cNvPr>
          <p:cNvGrpSpPr/>
          <p:nvPr/>
        </p:nvGrpSpPr>
        <p:grpSpPr>
          <a:xfrm>
            <a:off x="7960793" y="2812192"/>
            <a:ext cx="1188720" cy="1188720"/>
            <a:chOff x="2380753" y="3333050"/>
            <a:chExt cx="1188720" cy="1188720"/>
          </a:xfrm>
        </p:grpSpPr>
        <p:sp>
          <p:nvSpPr>
            <p:cNvPr id="21" name="Oval 20">
              <a:extLst>
                <a:ext uri="{FF2B5EF4-FFF2-40B4-BE49-F238E27FC236}">
                  <a16:creationId xmlns:a16="http://schemas.microsoft.com/office/drawing/2014/main" id="{000C2089-6270-4B71-A4EC-B4C03EE1F131}"/>
                </a:ext>
              </a:extLst>
            </p:cNvPr>
            <p:cNvSpPr/>
            <p:nvPr/>
          </p:nvSpPr>
          <p:spPr>
            <a:xfrm>
              <a:off x="2380753" y="3333050"/>
              <a:ext cx="1188720" cy="1188720"/>
            </a:xfrm>
            <a:prstGeom prst="ellipse">
              <a:avLst/>
            </a:prstGeom>
            <a:solidFill>
              <a:srgbClr val="5B9BD8"/>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Hierarchy">
              <a:extLst>
                <a:ext uri="{FF2B5EF4-FFF2-40B4-BE49-F238E27FC236}">
                  <a16:creationId xmlns:a16="http://schemas.microsoft.com/office/drawing/2014/main" id="{DF56A7A3-B4F1-4B0A-AD9A-3A4EC742178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517913" y="3470210"/>
              <a:ext cx="914400" cy="914400"/>
            </a:xfrm>
            <a:prstGeom prst="rect">
              <a:avLst/>
            </a:prstGeom>
          </p:spPr>
        </p:pic>
      </p:grpSp>
      <p:grpSp>
        <p:nvGrpSpPr>
          <p:cNvPr id="8" name="Group 7">
            <a:extLst>
              <a:ext uri="{FF2B5EF4-FFF2-40B4-BE49-F238E27FC236}">
                <a16:creationId xmlns:a16="http://schemas.microsoft.com/office/drawing/2014/main" id="{62FA473F-3F22-8345-AAEF-F30C6DFBC920}"/>
              </a:ext>
            </a:extLst>
          </p:cNvPr>
          <p:cNvGrpSpPr/>
          <p:nvPr/>
        </p:nvGrpSpPr>
        <p:grpSpPr>
          <a:xfrm>
            <a:off x="10504471" y="2812192"/>
            <a:ext cx="1188720" cy="1188720"/>
            <a:chOff x="4441220" y="3333050"/>
            <a:chExt cx="1188720" cy="1188720"/>
          </a:xfrm>
        </p:grpSpPr>
        <p:sp>
          <p:nvSpPr>
            <p:cNvPr id="22" name="Oval 21">
              <a:extLst>
                <a:ext uri="{FF2B5EF4-FFF2-40B4-BE49-F238E27FC236}">
                  <a16:creationId xmlns:a16="http://schemas.microsoft.com/office/drawing/2014/main" id="{DD47BF21-DDEC-4B93-9A8A-3E4E778B3732}"/>
                </a:ext>
              </a:extLst>
            </p:cNvPr>
            <p:cNvSpPr/>
            <p:nvPr/>
          </p:nvSpPr>
          <p:spPr>
            <a:xfrm>
              <a:off x="4441220" y="3333050"/>
              <a:ext cx="1188720" cy="1188720"/>
            </a:xfrm>
            <a:prstGeom prst="ellipse">
              <a:avLst/>
            </a:prstGeom>
            <a:solidFill>
              <a:srgbClr val="5B9BD8"/>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Classroom">
              <a:extLst>
                <a:ext uri="{FF2B5EF4-FFF2-40B4-BE49-F238E27FC236}">
                  <a16:creationId xmlns:a16="http://schemas.microsoft.com/office/drawing/2014/main" id="{78CCABB2-1E01-4FC7-8AD5-645F8FD8EE85}"/>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613872" y="3505702"/>
              <a:ext cx="843417" cy="843417"/>
            </a:xfrm>
            <a:prstGeom prst="rect">
              <a:avLst/>
            </a:prstGeom>
          </p:spPr>
        </p:pic>
      </p:grpSp>
      <p:sp>
        <p:nvSpPr>
          <p:cNvPr id="33" name="TextBox 32">
            <a:extLst>
              <a:ext uri="{FF2B5EF4-FFF2-40B4-BE49-F238E27FC236}">
                <a16:creationId xmlns:a16="http://schemas.microsoft.com/office/drawing/2014/main" id="{A89BA191-1116-4DE4-A049-6D36462E2062}"/>
              </a:ext>
            </a:extLst>
          </p:cNvPr>
          <p:cNvSpPr txBox="1"/>
          <p:nvPr/>
        </p:nvSpPr>
        <p:spPr>
          <a:xfrm>
            <a:off x="5726334" y="2137278"/>
            <a:ext cx="1001877" cy="400110"/>
          </a:xfrm>
          <a:prstGeom prst="rect">
            <a:avLst/>
          </a:prstGeom>
          <a:noFill/>
        </p:spPr>
        <p:txBody>
          <a:bodyPr wrap="none" rtlCol="0">
            <a:spAutoFit/>
          </a:bodyPr>
          <a:lstStyle/>
          <a:p>
            <a:r>
              <a:rPr lang="en-US" sz="2000"/>
              <a:t>Badges</a:t>
            </a:r>
          </a:p>
        </p:txBody>
      </p:sp>
      <p:sp>
        <p:nvSpPr>
          <p:cNvPr id="34" name="TextBox 33">
            <a:extLst>
              <a:ext uri="{FF2B5EF4-FFF2-40B4-BE49-F238E27FC236}">
                <a16:creationId xmlns:a16="http://schemas.microsoft.com/office/drawing/2014/main" id="{2D4070CE-4327-491A-84FA-459F4E64C9AC}"/>
              </a:ext>
            </a:extLst>
          </p:cNvPr>
          <p:cNvSpPr txBox="1"/>
          <p:nvPr/>
        </p:nvSpPr>
        <p:spPr>
          <a:xfrm>
            <a:off x="4851650" y="4022375"/>
            <a:ext cx="2689542" cy="400110"/>
          </a:xfrm>
          <a:prstGeom prst="rect">
            <a:avLst/>
          </a:prstGeom>
          <a:noFill/>
        </p:spPr>
        <p:txBody>
          <a:bodyPr wrap="square" rtlCol="0">
            <a:spAutoFit/>
          </a:bodyPr>
          <a:lstStyle/>
          <a:p>
            <a:pPr algn="ctr"/>
            <a:r>
              <a:rPr lang="en-US" sz="2000"/>
              <a:t>Degree/Certificate</a:t>
            </a:r>
          </a:p>
        </p:txBody>
      </p:sp>
      <p:sp>
        <p:nvSpPr>
          <p:cNvPr id="35" name="TextBox 34">
            <a:extLst>
              <a:ext uri="{FF2B5EF4-FFF2-40B4-BE49-F238E27FC236}">
                <a16:creationId xmlns:a16="http://schemas.microsoft.com/office/drawing/2014/main" id="{07839D41-B308-4FD2-BAFB-9ECDCB2DC8EC}"/>
              </a:ext>
            </a:extLst>
          </p:cNvPr>
          <p:cNvSpPr txBox="1"/>
          <p:nvPr/>
        </p:nvSpPr>
        <p:spPr>
          <a:xfrm>
            <a:off x="5823434" y="6053600"/>
            <a:ext cx="745973" cy="400110"/>
          </a:xfrm>
          <a:prstGeom prst="rect">
            <a:avLst/>
          </a:prstGeom>
          <a:noFill/>
        </p:spPr>
        <p:txBody>
          <a:bodyPr wrap="none" rtlCol="0">
            <a:spAutoFit/>
          </a:bodyPr>
          <a:lstStyle/>
          <a:p>
            <a:pPr algn="ctr"/>
            <a:r>
              <a:rPr lang="en-US" sz="2000"/>
              <a:t>Trust</a:t>
            </a:r>
          </a:p>
        </p:txBody>
      </p:sp>
      <p:sp>
        <p:nvSpPr>
          <p:cNvPr id="36" name="TextBox 35">
            <a:extLst>
              <a:ext uri="{FF2B5EF4-FFF2-40B4-BE49-F238E27FC236}">
                <a16:creationId xmlns:a16="http://schemas.microsoft.com/office/drawing/2014/main" id="{5A6B1A66-8D46-4B6C-8949-8406DAC40D69}"/>
              </a:ext>
            </a:extLst>
          </p:cNvPr>
          <p:cNvSpPr txBox="1"/>
          <p:nvPr/>
        </p:nvSpPr>
        <p:spPr>
          <a:xfrm>
            <a:off x="6991352" y="6053600"/>
            <a:ext cx="3133670" cy="400110"/>
          </a:xfrm>
          <a:prstGeom prst="rect">
            <a:avLst/>
          </a:prstGeom>
          <a:noFill/>
        </p:spPr>
        <p:txBody>
          <a:bodyPr wrap="square" rtlCol="0">
            <a:spAutoFit/>
          </a:bodyPr>
          <a:lstStyle/>
          <a:p>
            <a:pPr algn="ctr"/>
            <a:r>
              <a:rPr lang="en-US" sz="2000"/>
              <a:t>Identity Management</a:t>
            </a:r>
          </a:p>
        </p:txBody>
      </p:sp>
      <p:sp>
        <p:nvSpPr>
          <p:cNvPr id="37" name="TextBox 36">
            <a:extLst>
              <a:ext uri="{FF2B5EF4-FFF2-40B4-BE49-F238E27FC236}">
                <a16:creationId xmlns:a16="http://schemas.microsoft.com/office/drawing/2014/main" id="{B1DDDC92-99D6-4947-B81D-766A31F4FDB0}"/>
              </a:ext>
            </a:extLst>
          </p:cNvPr>
          <p:cNvSpPr txBox="1"/>
          <p:nvPr/>
        </p:nvSpPr>
        <p:spPr>
          <a:xfrm>
            <a:off x="7705876" y="4022375"/>
            <a:ext cx="1735283" cy="400110"/>
          </a:xfrm>
          <a:prstGeom prst="rect">
            <a:avLst/>
          </a:prstGeom>
          <a:noFill/>
        </p:spPr>
        <p:txBody>
          <a:bodyPr wrap="none" rtlCol="0">
            <a:spAutoFit/>
          </a:bodyPr>
          <a:lstStyle/>
          <a:p>
            <a:r>
              <a:rPr lang="en-US" sz="2000"/>
              <a:t>Requirements</a:t>
            </a:r>
          </a:p>
        </p:txBody>
      </p:sp>
      <p:sp>
        <p:nvSpPr>
          <p:cNvPr id="38" name="TextBox 37">
            <a:extLst>
              <a:ext uri="{FF2B5EF4-FFF2-40B4-BE49-F238E27FC236}">
                <a16:creationId xmlns:a16="http://schemas.microsoft.com/office/drawing/2014/main" id="{6C3ECDC8-103D-4ECE-AD33-F72D27EB1596}"/>
              </a:ext>
            </a:extLst>
          </p:cNvPr>
          <p:cNvSpPr txBox="1"/>
          <p:nvPr/>
        </p:nvSpPr>
        <p:spPr>
          <a:xfrm>
            <a:off x="10273717" y="4022375"/>
            <a:ext cx="1706429" cy="400110"/>
          </a:xfrm>
          <a:prstGeom prst="rect">
            <a:avLst/>
          </a:prstGeom>
          <a:noFill/>
        </p:spPr>
        <p:txBody>
          <a:bodyPr wrap="none" rtlCol="0">
            <a:spAutoFit/>
          </a:bodyPr>
          <a:lstStyle/>
          <a:p>
            <a:r>
              <a:rPr lang="en-US" sz="2000"/>
              <a:t>Opportunities</a:t>
            </a:r>
          </a:p>
        </p:txBody>
      </p:sp>
      <p:sp>
        <p:nvSpPr>
          <p:cNvPr id="27" name="Content Placeholder 5">
            <a:extLst>
              <a:ext uri="{FF2B5EF4-FFF2-40B4-BE49-F238E27FC236}">
                <a16:creationId xmlns:a16="http://schemas.microsoft.com/office/drawing/2014/main" id="{B0DBB334-7D09-1C48-BCE0-E322F6C1F995}"/>
              </a:ext>
            </a:extLst>
          </p:cNvPr>
          <p:cNvSpPr txBox="1">
            <a:spLocks/>
          </p:cNvSpPr>
          <p:nvPr/>
        </p:nvSpPr>
        <p:spPr bwMode="auto">
          <a:xfrm>
            <a:off x="211854" y="908918"/>
            <a:ext cx="4647261" cy="51643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fontScale="92500" lnSpcReduction="10000"/>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110000"/>
              </a:lnSpc>
              <a:spcBef>
                <a:spcPts val="1200"/>
              </a:spcBef>
              <a:buFont typeface="Wingdings" pitchFamily="2" charset="2"/>
              <a:buChar char="§"/>
            </a:pPr>
            <a:r>
              <a:rPr lang="en-US" kern="0" dirty="0"/>
              <a:t>Recognizes the variety of learning opportunities and constantly emerging technology</a:t>
            </a:r>
          </a:p>
          <a:p>
            <a:pPr>
              <a:lnSpc>
                <a:spcPct val="110000"/>
              </a:lnSpc>
              <a:spcBef>
                <a:spcPts val="1200"/>
              </a:spcBef>
              <a:buFont typeface="Wingdings" pitchFamily="2" charset="2"/>
              <a:buChar char="§"/>
            </a:pPr>
            <a:r>
              <a:rPr lang="en-US" kern="0" dirty="0"/>
              <a:t>Uses “content” to normalize normative references and file resources</a:t>
            </a:r>
          </a:p>
          <a:p>
            <a:pPr>
              <a:lnSpc>
                <a:spcPct val="110000"/>
              </a:lnSpc>
              <a:spcBef>
                <a:spcPts val="1200"/>
              </a:spcBef>
              <a:buFont typeface="Wingdings" pitchFamily="2" charset="2"/>
              <a:buChar char="§"/>
            </a:pPr>
            <a:r>
              <a:rPr lang="en-US" kern="0" dirty="0"/>
              <a:t>Uses “activity” to normalize modality and cognitive fit</a:t>
            </a:r>
          </a:p>
          <a:p>
            <a:pPr>
              <a:lnSpc>
                <a:spcPct val="110000"/>
              </a:lnSpc>
              <a:spcBef>
                <a:spcPts val="1200"/>
              </a:spcBef>
              <a:buFont typeface="Wingdings" pitchFamily="2" charset="2"/>
              <a:buChar char="§"/>
            </a:pPr>
            <a:r>
              <a:rPr lang="en-US" kern="0" dirty="0"/>
              <a:t>“Experience” is 3 tuple of content, activity and educational alignment (competency objects)</a:t>
            </a:r>
          </a:p>
        </p:txBody>
      </p:sp>
    </p:spTree>
    <p:extLst>
      <p:ext uri="{BB962C8B-B14F-4D97-AF65-F5344CB8AC3E}">
        <p14:creationId xmlns:p14="http://schemas.microsoft.com/office/powerpoint/2010/main" val="4222367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C9B2F-FB4A-4716-B721-157EE49014E9}"/>
              </a:ext>
            </a:extLst>
          </p:cNvPr>
          <p:cNvSpPr>
            <a:spLocks noGrp="1"/>
          </p:cNvSpPr>
          <p:nvPr>
            <p:ph type="title"/>
          </p:nvPr>
        </p:nvSpPr>
        <p:spPr/>
        <p:txBody>
          <a:bodyPr/>
          <a:lstStyle/>
          <a:p>
            <a:r>
              <a:rPr lang="en-US"/>
              <a:t>Activity and Resource Metadata </a:t>
            </a:r>
          </a:p>
        </p:txBody>
      </p:sp>
      <p:pic>
        <p:nvPicPr>
          <p:cNvPr id="4" name="Graphic 3" descr="Playbook">
            <a:extLst>
              <a:ext uri="{FF2B5EF4-FFF2-40B4-BE49-F238E27FC236}">
                <a16:creationId xmlns:a16="http://schemas.microsoft.com/office/drawing/2014/main" id="{052C8525-0895-4370-BD92-1D45842CC01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369100" y="2971800"/>
            <a:ext cx="914400" cy="914400"/>
          </a:xfrm>
          <a:prstGeom prst="rect">
            <a:avLst/>
          </a:prstGeom>
        </p:spPr>
      </p:pic>
      <p:pic>
        <p:nvPicPr>
          <p:cNvPr id="8" name="Graphic 7" descr="Eye">
            <a:extLst>
              <a:ext uri="{FF2B5EF4-FFF2-40B4-BE49-F238E27FC236}">
                <a16:creationId xmlns:a16="http://schemas.microsoft.com/office/drawing/2014/main" id="{1FEB3CE1-E401-458A-9879-50DF0A20FBC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11900" y="4734017"/>
            <a:ext cx="914400" cy="914400"/>
          </a:xfrm>
          <a:prstGeom prst="rect">
            <a:avLst/>
          </a:prstGeom>
        </p:spPr>
      </p:pic>
      <p:pic>
        <p:nvPicPr>
          <p:cNvPr id="10" name="Graphic 9" descr="Stopwatch">
            <a:extLst>
              <a:ext uri="{FF2B5EF4-FFF2-40B4-BE49-F238E27FC236}">
                <a16:creationId xmlns:a16="http://schemas.microsoft.com/office/drawing/2014/main" id="{ABD140C9-96C9-40B7-B6A5-042A0E49EFC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81475" y="4624530"/>
            <a:ext cx="914400" cy="914400"/>
          </a:xfrm>
          <a:prstGeom prst="rect">
            <a:avLst/>
          </a:prstGeom>
        </p:spPr>
      </p:pic>
      <p:pic>
        <p:nvPicPr>
          <p:cNvPr id="12" name="Graphic 11" descr="Upward trend">
            <a:extLst>
              <a:ext uri="{FF2B5EF4-FFF2-40B4-BE49-F238E27FC236}">
                <a16:creationId xmlns:a16="http://schemas.microsoft.com/office/drawing/2014/main" id="{4E0DFCE3-7DA8-4F64-8010-0807D6EBB25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879850" y="2892021"/>
            <a:ext cx="914400" cy="914400"/>
          </a:xfrm>
          <a:prstGeom prst="rect">
            <a:avLst/>
          </a:prstGeom>
        </p:spPr>
      </p:pic>
      <p:sp>
        <p:nvSpPr>
          <p:cNvPr id="13" name="Pentagon 12">
            <a:extLst>
              <a:ext uri="{FF2B5EF4-FFF2-40B4-BE49-F238E27FC236}">
                <a16:creationId xmlns:a16="http://schemas.microsoft.com/office/drawing/2014/main" id="{BFF5D4E7-008B-46B9-83A6-1AF21F046164}"/>
              </a:ext>
            </a:extLst>
          </p:cNvPr>
          <p:cNvSpPr/>
          <p:nvPr/>
        </p:nvSpPr>
        <p:spPr>
          <a:xfrm>
            <a:off x="4794250" y="2560333"/>
            <a:ext cx="2603500" cy="2401094"/>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omputer">
            <a:extLst>
              <a:ext uri="{FF2B5EF4-FFF2-40B4-BE49-F238E27FC236}">
                <a16:creationId xmlns:a16="http://schemas.microsoft.com/office/drawing/2014/main" id="{DE347B64-58AB-4933-BD30-3847D694415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638800" y="1725209"/>
            <a:ext cx="914400" cy="914400"/>
          </a:xfrm>
          <a:prstGeom prst="rect">
            <a:avLst/>
          </a:prstGeom>
        </p:spPr>
      </p:pic>
      <p:pic>
        <p:nvPicPr>
          <p:cNvPr id="5" name="Picture 4" descr="A close up of a person&#10;&#10;Description automatically generated">
            <a:extLst>
              <a:ext uri="{FF2B5EF4-FFF2-40B4-BE49-F238E27FC236}">
                <a16:creationId xmlns:a16="http://schemas.microsoft.com/office/drawing/2014/main" id="{5654E42D-9370-C149-A259-517AEA3E8D41}"/>
              </a:ext>
            </a:extLst>
          </p:cNvPr>
          <p:cNvPicPr>
            <a:picLocks noChangeAspect="1"/>
          </p:cNvPicPr>
          <p:nvPr/>
        </p:nvPicPr>
        <p:blipFill rotWithShape="1">
          <a:blip r:embed="rId13" cstate="print">
            <a:grayscl/>
            <a:extLst>
              <a:ext uri="{28A0092B-C50C-407E-A947-70E740481C1C}">
                <a14:useLocalDpi xmlns:a14="http://schemas.microsoft.com/office/drawing/2010/main" val="0"/>
              </a:ext>
            </a:extLst>
          </a:blip>
          <a:srcRect t="3905" b="19284"/>
          <a:stretch/>
        </p:blipFill>
        <p:spPr>
          <a:xfrm>
            <a:off x="0" y="1"/>
            <a:ext cx="12178740" cy="6238240"/>
          </a:xfrm>
          <a:prstGeom prst="rect">
            <a:avLst/>
          </a:prstGeom>
        </p:spPr>
      </p:pic>
      <p:sp>
        <p:nvSpPr>
          <p:cNvPr id="11" name="Rectangle 10">
            <a:extLst>
              <a:ext uri="{FF2B5EF4-FFF2-40B4-BE49-F238E27FC236}">
                <a16:creationId xmlns:a16="http://schemas.microsoft.com/office/drawing/2014/main" id="{3B8F3AF7-E872-FB42-9B21-1741EA735550}"/>
              </a:ext>
            </a:extLst>
          </p:cNvPr>
          <p:cNvSpPr/>
          <p:nvPr/>
        </p:nvSpPr>
        <p:spPr bwMode="auto">
          <a:xfrm>
            <a:off x="0" y="1"/>
            <a:ext cx="12192000" cy="6293224"/>
          </a:xfrm>
          <a:prstGeom prst="rect">
            <a:avLst/>
          </a:prstGeom>
          <a:solidFill>
            <a:srgbClr val="0070C0">
              <a:alpha val="44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 name="TextBox 13">
            <a:extLst>
              <a:ext uri="{FF2B5EF4-FFF2-40B4-BE49-F238E27FC236}">
                <a16:creationId xmlns:a16="http://schemas.microsoft.com/office/drawing/2014/main" id="{0DF623A4-302C-154C-82A9-64CC1A91EE20}"/>
              </a:ext>
            </a:extLst>
          </p:cNvPr>
          <p:cNvSpPr txBox="1"/>
          <p:nvPr/>
        </p:nvSpPr>
        <p:spPr>
          <a:xfrm>
            <a:off x="13897" y="2563187"/>
            <a:ext cx="12205897" cy="1015663"/>
          </a:xfrm>
          <a:prstGeom prst="rect">
            <a:avLst/>
          </a:prstGeom>
          <a:noFill/>
        </p:spPr>
        <p:txBody>
          <a:bodyPr wrap="square" rtlCol="0">
            <a:spAutoFit/>
          </a:bodyPr>
          <a:lstStyle/>
          <a:p>
            <a:pPr algn="ctr"/>
            <a:r>
              <a:rPr lang="en-US" sz="6000" b="1">
                <a:solidFill>
                  <a:schemeClr val="bg1"/>
                </a:solidFill>
                <a:effectLst>
                  <a:outerShdw blurRad="50800" dist="38100" dir="2700000" algn="tl" rotWithShape="0">
                    <a:prstClr val="black"/>
                  </a:outerShdw>
                </a:effectLst>
                <a:latin typeface="Arial Narrow" panose="020B0604020202020204" pitchFamily="34" charset="0"/>
                <a:cs typeface="Arial Narrow" panose="020B0604020202020204" pitchFamily="34" charset="0"/>
              </a:rPr>
              <a:t>ACTIVITY AND RESOURCE METADATA</a:t>
            </a:r>
          </a:p>
        </p:txBody>
      </p:sp>
    </p:spTree>
    <p:extLst>
      <p:ext uri="{BB962C8B-B14F-4D97-AF65-F5344CB8AC3E}">
        <p14:creationId xmlns:p14="http://schemas.microsoft.com/office/powerpoint/2010/main" val="385992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4099B-0A87-462B-945F-19B69DA6EE9A}"/>
              </a:ext>
            </a:extLst>
          </p:cNvPr>
          <p:cNvSpPr>
            <a:spLocks noGrp="1"/>
          </p:cNvSpPr>
          <p:nvPr>
            <p:ph type="title"/>
          </p:nvPr>
        </p:nvSpPr>
        <p:spPr>
          <a:noFill/>
          <a:ln w="19050">
            <a:noFill/>
          </a:ln>
        </p:spPr>
        <p:txBody>
          <a:bodyPr wrap="square" anchor="ctr">
            <a:normAutofit/>
          </a:bodyPr>
          <a:lstStyle/>
          <a:p>
            <a:pPr algn="ctr"/>
            <a:r>
              <a:rPr lang="en-US" sz="2800"/>
              <a:t>Experiences </a:t>
            </a:r>
          </a:p>
        </p:txBody>
      </p:sp>
      <p:pic>
        <p:nvPicPr>
          <p:cNvPr id="3" name="Picture 2">
            <a:extLst>
              <a:ext uri="{FF2B5EF4-FFF2-40B4-BE49-F238E27FC236}">
                <a16:creationId xmlns:a16="http://schemas.microsoft.com/office/drawing/2014/main" id="{902C061C-67B1-4BCC-ADE9-48F02730B5DA}"/>
              </a:ext>
            </a:extLst>
          </p:cNvPr>
          <p:cNvPicPr>
            <a:picLocks noChangeAspect="1"/>
          </p:cNvPicPr>
          <p:nvPr/>
        </p:nvPicPr>
        <p:blipFill>
          <a:blip r:embed="rId3"/>
          <a:stretch>
            <a:fillRect/>
          </a:stretch>
        </p:blipFill>
        <p:spPr>
          <a:xfrm>
            <a:off x="1389041" y="891138"/>
            <a:ext cx="9413917" cy="3389009"/>
          </a:xfrm>
          <a:prstGeom prst="rect">
            <a:avLst/>
          </a:prstGeom>
          <a:ln>
            <a:solidFill>
              <a:schemeClr val="tx1"/>
            </a:solidFill>
          </a:ln>
        </p:spPr>
      </p:pic>
      <p:sp>
        <p:nvSpPr>
          <p:cNvPr id="6" name="Content Placeholder 5">
            <a:extLst>
              <a:ext uri="{FF2B5EF4-FFF2-40B4-BE49-F238E27FC236}">
                <a16:creationId xmlns:a16="http://schemas.microsoft.com/office/drawing/2014/main" id="{E59A8EDE-F295-8342-81E8-1EDDC63B528B}"/>
              </a:ext>
            </a:extLst>
          </p:cNvPr>
          <p:cNvSpPr txBox="1">
            <a:spLocks/>
          </p:cNvSpPr>
          <p:nvPr/>
        </p:nvSpPr>
        <p:spPr bwMode="auto">
          <a:xfrm>
            <a:off x="312216" y="4280147"/>
            <a:ext cx="11586446" cy="2250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lnSpc>
                <a:spcPct val="110000"/>
              </a:lnSpc>
              <a:buFont typeface="Wingdings" pitchFamily="2" charset="2"/>
              <a:buChar char="§"/>
            </a:pPr>
            <a:r>
              <a:rPr lang="en-US" sz="2400" kern="0" dirty="0"/>
              <a:t>Recognizes the variety of learning opportunities and constantly emerging technology</a:t>
            </a:r>
          </a:p>
          <a:p>
            <a:pPr>
              <a:lnSpc>
                <a:spcPct val="110000"/>
              </a:lnSpc>
              <a:buFont typeface="Wingdings" pitchFamily="2" charset="2"/>
              <a:buChar char="§"/>
            </a:pPr>
            <a:r>
              <a:rPr lang="en-US" sz="2400" kern="0" dirty="0"/>
              <a:t>Uses “content” to normalize normative references and file resources</a:t>
            </a:r>
          </a:p>
          <a:p>
            <a:pPr>
              <a:lnSpc>
                <a:spcPct val="110000"/>
              </a:lnSpc>
              <a:buFont typeface="Wingdings" pitchFamily="2" charset="2"/>
              <a:buChar char="§"/>
            </a:pPr>
            <a:r>
              <a:rPr lang="en-US" sz="2400" kern="0" dirty="0"/>
              <a:t>Uses “activity” to normalize modality and cognitive fit</a:t>
            </a:r>
          </a:p>
          <a:p>
            <a:pPr>
              <a:lnSpc>
                <a:spcPct val="110000"/>
              </a:lnSpc>
              <a:buFont typeface="Wingdings" pitchFamily="2" charset="2"/>
              <a:buChar char="§"/>
            </a:pPr>
            <a:r>
              <a:rPr lang="en-US" sz="2400" kern="0" dirty="0"/>
              <a:t>“Experience” is 3 tuple of content, activity and educational alignment (competency objects)</a:t>
            </a:r>
          </a:p>
        </p:txBody>
      </p:sp>
      <p:sp>
        <p:nvSpPr>
          <p:cNvPr id="4" name="Rectangle 3">
            <a:extLst>
              <a:ext uri="{FF2B5EF4-FFF2-40B4-BE49-F238E27FC236}">
                <a16:creationId xmlns:a16="http://schemas.microsoft.com/office/drawing/2014/main" id="{39AC4C83-4FE6-B04D-8F36-2CB86B3F68F1}"/>
              </a:ext>
            </a:extLst>
          </p:cNvPr>
          <p:cNvSpPr/>
          <p:nvPr/>
        </p:nvSpPr>
        <p:spPr bwMode="auto">
          <a:xfrm>
            <a:off x="6701743" y="1576105"/>
            <a:ext cx="1863524" cy="509286"/>
          </a:xfrm>
          <a:prstGeom prst="rect">
            <a:avLst/>
          </a:prstGeom>
          <a:solidFill>
            <a:srgbClr val="92D050"/>
          </a:solidFill>
          <a:ln w="2857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ahoma" charset="0"/>
              </a:rPr>
              <a:t>Competency</a:t>
            </a:r>
          </a:p>
        </p:txBody>
      </p:sp>
    </p:spTree>
    <p:extLst>
      <p:ext uri="{BB962C8B-B14F-4D97-AF65-F5344CB8AC3E}">
        <p14:creationId xmlns:p14="http://schemas.microsoft.com/office/powerpoint/2010/main" val="241098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57C8B3-9E58-0841-ADA9-D4C5A632B619}"/>
              </a:ext>
            </a:extLst>
          </p:cNvPr>
          <p:cNvSpPr/>
          <p:nvPr/>
        </p:nvSpPr>
        <p:spPr>
          <a:xfrm>
            <a:off x="112814" y="818705"/>
            <a:ext cx="7780482" cy="5499393"/>
          </a:xfrm>
          <a:prstGeom prst="rect">
            <a:avLst/>
          </a:prstGeom>
          <a:solidFill>
            <a:srgbClr val="FFF3CC"/>
          </a:solidFill>
          <a:ln w="19050">
            <a:solidFill>
              <a:schemeClr val="tx1"/>
            </a:solidFill>
          </a:ln>
        </p:spPr>
        <p:txBody>
          <a:bodyPr wrap="square">
            <a:noAutofit/>
          </a:bodyPr>
          <a:lstStyle/>
          <a:p>
            <a:endParaRPr lang="en-US" sz="1400"/>
          </a:p>
        </p:txBody>
      </p:sp>
      <p:sp>
        <p:nvSpPr>
          <p:cNvPr id="2" name="Title 1">
            <a:extLst>
              <a:ext uri="{FF2B5EF4-FFF2-40B4-BE49-F238E27FC236}">
                <a16:creationId xmlns:a16="http://schemas.microsoft.com/office/drawing/2014/main" id="{69D754F3-F9F3-4F69-9A23-F41E64AD1E66}"/>
              </a:ext>
            </a:extLst>
          </p:cNvPr>
          <p:cNvSpPr>
            <a:spLocks noGrp="1"/>
          </p:cNvSpPr>
          <p:nvPr>
            <p:ph type="title"/>
          </p:nvPr>
        </p:nvSpPr>
        <p:spPr>
          <a:xfrm>
            <a:off x="0" y="0"/>
            <a:ext cx="12192000" cy="648339"/>
          </a:xfrm>
        </p:spPr>
        <p:txBody>
          <a:bodyPr/>
          <a:lstStyle/>
          <a:p>
            <a:r>
              <a:rPr lang="en-US"/>
              <a:t>Metadata (Prospective) IEEE 2881 Model (Simplified)</a:t>
            </a:r>
          </a:p>
        </p:txBody>
      </p:sp>
      <p:sp>
        <p:nvSpPr>
          <p:cNvPr id="9" name="Content Placeholder 4">
            <a:extLst>
              <a:ext uri="{FF2B5EF4-FFF2-40B4-BE49-F238E27FC236}">
                <a16:creationId xmlns:a16="http://schemas.microsoft.com/office/drawing/2014/main" id="{318488EC-8C0E-F349-8B50-E7DB4B14FCFF}"/>
              </a:ext>
            </a:extLst>
          </p:cNvPr>
          <p:cNvSpPr>
            <a:spLocks noGrp="1"/>
          </p:cNvSpPr>
          <p:nvPr>
            <p:ph idx="1"/>
          </p:nvPr>
        </p:nvSpPr>
        <p:spPr>
          <a:xfrm>
            <a:off x="8117885" y="818704"/>
            <a:ext cx="3945839" cy="5499393"/>
          </a:xfrm>
        </p:spPr>
        <p:txBody>
          <a:bodyPr>
            <a:normAutofit/>
          </a:bodyPr>
          <a:lstStyle/>
          <a:p>
            <a:pPr marL="0" indent="0">
              <a:buNone/>
            </a:pPr>
            <a:r>
              <a:rPr lang="en-US" b="1" dirty="0"/>
              <a:t>Residual Questions</a:t>
            </a:r>
          </a:p>
          <a:p>
            <a:pPr marL="457200" lvl="1" indent="-457200">
              <a:spcBef>
                <a:spcPts val="1800"/>
              </a:spcBef>
              <a:buFont typeface="Wingdings" pitchFamily="2" charset="2"/>
              <a:buChar char="§"/>
            </a:pPr>
            <a:r>
              <a:rPr lang="en-US" dirty="0"/>
              <a:t>Technical Metadata vs. Educational Metadata</a:t>
            </a:r>
          </a:p>
          <a:p>
            <a:pPr marL="457200" lvl="1" indent="-457200">
              <a:spcBef>
                <a:spcPts val="1800"/>
              </a:spcBef>
              <a:buFont typeface="Wingdings" pitchFamily="2" charset="2"/>
              <a:buChar char="§"/>
            </a:pPr>
            <a:r>
              <a:rPr lang="en-US" dirty="0"/>
              <a:t>Which attributes belong where?</a:t>
            </a:r>
          </a:p>
          <a:p>
            <a:pPr marL="457200" lvl="1" indent="-457200">
              <a:spcBef>
                <a:spcPts val="1800"/>
              </a:spcBef>
              <a:buFont typeface="Wingdings" pitchFamily="2" charset="2"/>
              <a:buChar char="§"/>
            </a:pPr>
            <a:r>
              <a:rPr lang="en-US" dirty="0"/>
              <a:t>Are the attributes orthogonal, or duplicates based on grain size or perspective?</a:t>
            </a:r>
          </a:p>
          <a:p>
            <a:pPr marL="457200" lvl="1" indent="-457200">
              <a:spcBef>
                <a:spcPts val="1800"/>
              </a:spcBef>
              <a:buFont typeface="Wingdings" pitchFamily="2" charset="2"/>
              <a:buChar char="§"/>
            </a:pPr>
            <a:r>
              <a:rPr lang="en-US" dirty="0"/>
              <a:t>How does this metadata interoperate with other types of learning data (e.g., the learner?)</a:t>
            </a:r>
          </a:p>
        </p:txBody>
      </p:sp>
      <p:pic>
        <p:nvPicPr>
          <p:cNvPr id="3" name="Picture 2">
            <a:extLst>
              <a:ext uri="{FF2B5EF4-FFF2-40B4-BE49-F238E27FC236}">
                <a16:creationId xmlns:a16="http://schemas.microsoft.com/office/drawing/2014/main" id="{9552E685-3F60-459D-8360-1B59882A4751}"/>
              </a:ext>
            </a:extLst>
          </p:cNvPr>
          <p:cNvPicPr>
            <a:picLocks noChangeAspect="1"/>
          </p:cNvPicPr>
          <p:nvPr/>
        </p:nvPicPr>
        <p:blipFill>
          <a:blip r:embed="rId3"/>
          <a:stretch>
            <a:fillRect/>
          </a:stretch>
        </p:blipFill>
        <p:spPr>
          <a:xfrm>
            <a:off x="370132" y="934278"/>
            <a:ext cx="7367950" cy="5009321"/>
          </a:xfrm>
          <a:prstGeom prst="rect">
            <a:avLst/>
          </a:prstGeom>
        </p:spPr>
      </p:pic>
    </p:spTree>
    <p:extLst>
      <p:ext uri="{BB962C8B-B14F-4D97-AF65-F5344CB8AC3E}">
        <p14:creationId xmlns:p14="http://schemas.microsoft.com/office/powerpoint/2010/main" val="1241937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5C1AF4-661D-2047-BBE9-D01ABA0722D0}"/>
              </a:ext>
            </a:extLst>
          </p:cNvPr>
          <p:cNvSpPr/>
          <p:nvPr/>
        </p:nvSpPr>
        <p:spPr>
          <a:xfrm>
            <a:off x="5342020" y="706244"/>
            <a:ext cx="6144707" cy="6151756"/>
          </a:xfrm>
          <a:prstGeom prst="rect">
            <a:avLst/>
          </a:prstGeom>
          <a:solidFill>
            <a:srgbClr val="FFF3CC"/>
          </a:solidFill>
          <a:ln w="19050">
            <a:solidFill>
              <a:schemeClr val="tx1"/>
            </a:solidFill>
          </a:ln>
        </p:spPr>
        <p:txBody>
          <a:bodyPr wrap="square">
            <a:noAutofit/>
          </a:bodyPr>
          <a:lstStyle/>
          <a:p>
            <a:endParaRPr lang="en-US" sz="1400"/>
          </a:p>
        </p:txBody>
      </p:sp>
      <p:sp>
        <p:nvSpPr>
          <p:cNvPr id="2" name="Title 1">
            <a:extLst>
              <a:ext uri="{FF2B5EF4-FFF2-40B4-BE49-F238E27FC236}">
                <a16:creationId xmlns:a16="http://schemas.microsoft.com/office/drawing/2014/main" id="{69D754F3-F9F3-4F69-9A23-F41E64AD1E66}"/>
              </a:ext>
            </a:extLst>
          </p:cNvPr>
          <p:cNvSpPr>
            <a:spLocks noGrp="1"/>
          </p:cNvSpPr>
          <p:nvPr>
            <p:ph type="title"/>
          </p:nvPr>
        </p:nvSpPr>
        <p:spPr>
          <a:xfrm>
            <a:off x="2345741" y="0"/>
            <a:ext cx="7416800" cy="648339"/>
          </a:xfrm>
        </p:spPr>
        <p:txBody>
          <a:bodyPr/>
          <a:lstStyle/>
          <a:p>
            <a:r>
              <a:rPr lang="en-US" dirty="0"/>
              <a:t>Learning Metadata</a:t>
            </a:r>
          </a:p>
        </p:txBody>
      </p:sp>
      <p:pic>
        <p:nvPicPr>
          <p:cNvPr id="3" name="Picture 2">
            <a:extLst>
              <a:ext uri="{FF2B5EF4-FFF2-40B4-BE49-F238E27FC236}">
                <a16:creationId xmlns:a16="http://schemas.microsoft.com/office/drawing/2014/main" id="{87B04952-5DA9-4C6E-B33F-B2E32C2EA920}"/>
              </a:ext>
            </a:extLst>
          </p:cNvPr>
          <p:cNvPicPr>
            <a:picLocks noChangeAspect="1"/>
          </p:cNvPicPr>
          <p:nvPr/>
        </p:nvPicPr>
        <p:blipFill>
          <a:blip r:embed="rId3"/>
          <a:stretch>
            <a:fillRect/>
          </a:stretch>
        </p:blipFill>
        <p:spPr>
          <a:xfrm>
            <a:off x="5672815" y="793122"/>
            <a:ext cx="5518494" cy="6016752"/>
          </a:xfrm>
          <a:prstGeom prst="rect">
            <a:avLst/>
          </a:prstGeom>
        </p:spPr>
      </p:pic>
      <p:sp>
        <p:nvSpPr>
          <p:cNvPr id="6" name="Content Placeholder 3">
            <a:extLst>
              <a:ext uri="{FF2B5EF4-FFF2-40B4-BE49-F238E27FC236}">
                <a16:creationId xmlns:a16="http://schemas.microsoft.com/office/drawing/2014/main" id="{3CD0D6FB-C67F-814C-9004-06A09A5E2791}"/>
              </a:ext>
            </a:extLst>
          </p:cNvPr>
          <p:cNvSpPr txBox="1">
            <a:spLocks/>
          </p:cNvSpPr>
          <p:nvPr/>
        </p:nvSpPr>
        <p:spPr bwMode="auto">
          <a:xfrm>
            <a:off x="459156" y="994925"/>
            <a:ext cx="5378319" cy="49327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pitchFamily="34"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pitchFamily="34"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pitchFamily="2" charset="2"/>
              <a:buChar char="n"/>
              <a:defRPr sz="2000">
                <a:solidFill>
                  <a:schemeClr val="tx1"/>
                </a:solidFill>
                <a:latin typeface="Arial Narrow" pitchFamily="34" charset="0"/>
              </a:defRPr>
            </a:lvl3pPr>
            <a:lvl4pPr marL="2133547" indent="-304792" algn="l" rtl="0" eaLnBrk="1" fontAlgn="base" hangingPunct="1">
              <a:spcBef>
                <a:spcPct val="20000"/>
              </a:spcBef>
              <a:spcAft>
                <a:spcPct val="0"/>
              </a:spcAft>
              <a:buClr>
                <a:schemeClr val="tx1"/>
              </a:buClr>
              <a:buSzPct val="55000"/>
              <a:buFont typeface="Wingdings" pitchFamily="2" charset="2"/>
              <a:buChar char="n"/>
              <a:defRPr sz="1800">
                <a:solidFill>
                  <a:schemeClr val="tx1"/>
                </a:solidFill>
                <a:latin typeface="Arial Narrow" pitchFamily="34" charset="0"/>
              </a:defRPr>
            </a:lvl4pPr>
            <a:lvl5pPr marL="2743131" indent="-304792" algn="l" rtl="0" eaLnBrk="1" fontAlgn="base" hangingPunct="1">
              <a:spcBef>
                <a:spcPct val="20000"/>
              </a:spcBef>
              <a:spcAft>
                <a:spcPct val="0"/>
              </a:spcAft>
              <a:buClr>
                <a:schemeClr val="tx1"/>
              </a:buClr>
              <a:buSzPct val="50000"/>
              <a:buFont typeface="Wingdings" pitchFamily="2" charset="2"/>
              <a:buChar char="n"/>
              <a:defRPr sz="1800">
                <a:solidFill>
                  <a:schemeClr val="tx1"/>
                </a:solidFill>
                <a:latin typeface="Arial Narrow" pitchFamily="34" charset="0"/>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US" b="1" kern="0" dirty="0">
                <a:cs typeface="Arial Narrow" panose="020B0604020202020204" pitchFamily="34" charset="0"/>
              </a:rPr>
              <a:t>Experience Triple</a:t>
            </a:r>
          </a:p>
          <a:p>
            <a:pPr marL="0" indent="-304786">
              <a:buFont typeface="Wingdings" pitchFamily="2" charset="2"/>
              <a:buChar char="§"/>
            </a:pPr>
            <a:r>
              <a:rPr lang="en-US" sz="2400" dirty="0"/>
              <a:t>Activity (Modality)</a:t>
            </a:r>
          </a:p>
          <a:p>
            <a:pPr marL="457200" lvl="2" indent="-228600">
              <a:buFont typeface="Wingdings" pitchFamily="2" charset="2"/>
              <a:buChar char="§"/>
            </a:pPr>
            <a:r>
              <a:rPr lang="en-US" dirty="0"/>
              <a:t>Resources and Scheduling</a:t>
            </a:r>
          </a:p>
          <a:p>
            <a:pPr marL="457200" lvl="2" indent="-228600">
              <a:buFont typeface="Wingdings" pitchFamily="2" charset="2"/>
              <a:buChar char="§"/>
            </a:pPr>
            <a:r>
              <a:rPr lang="en-US" dirty="0"/>
              <a:t>Cognitive Alignment (fitness for use</a:t>
            </a:r>
            <a:r>
              <a:rPr lang="en-US" kern="0" dirty="0">
                <a:cs typeface="Arial Narrow" panose="020B0604020202020204" pitchFamily="34" charset="0"/>
              </a:rPr>
              <a:t>)</a:t>
            </a:r>
          </a:p>
          <a:p>
            <a:pPr>
              <a:spcBef>
                <a:spcPts val="1200"/>
              </a:spcBef>
              <a:buFont typeface="Wingdings" pitchFamily="2" charset="2"/>
              <a:buChar char="§"/>
            </a:pPr>
            <a:r>
              <a:rPr lang="en-US" sz="2400" dirty="0"/>
              <a:t>Content (Learning Value)</a:t>
            </a:r>
          </a:p>
          <a:p>
            <a:pPr marL="457200" lvl="2" indent="-228600">
              <a:buFont typeface="Wingdings" pitchFamily="2" charset="2"/>
              <a:buChar char="§"/>
            </a:pPr>
            <a:r>
              <a:rPr lang="en-US" dirty="0"/>
              <a:t>Files and Bookmarks </a:t>
            </a:r>
          </a:p>
          <a:p>
            <a:pPr marL="457200" lvl="2" indent="-228600">
              <a:buFont typeface="Wingdings" pitchFamily="2" charset="2"/>
              <a:buChar char="§"/>
            </a:pPr>
            <a:r>
              <a:rPr lang="en-US" dirty="0"/>
              <a:t>User Specified Metadata</a:t>
            </a:r>
          </a:p>
          <a:p>
            <a:pPr marL="457200" lvl="2" indent="-228600">
              <a:buFont typeface="Wingdings" pitchFamily="2" charset="2"/>
              <a:buChar char="§"/>
            </a:pPr>
            <a:r>
              <a:rPr lang="en-US" dirty="0"/>
              <a:t>Authority and CM</a:t>
            </a:r>
          </a:p>
          <a:p>
            <a:pPr>
              <a:spcBef>
                <a:spcPts val="1200"/>
              </a:spcBef>
              <a:buFont typeface="Wingdings" pitchFamily="2" charset="2"/>
              <a:buChar char="§"/>
            </a:pPr>
            <a:r>
              <a:rPr lang="en-US" sz="2400" dirty="0"/>
              <a:t>Learning Alignment</a:t>
            </a:r>
          </a:p>
          <a:p>
            <a:pPr marL="457200" lvl="2" indent="-228600">
              <a:buFont typeface="Wingdings" pitchFamily="2" charset="2"/>
              <a:buChar char="§"/>
            </a:pPr>
            <a:r>
              <a:rPr lang="en-US" dirty="0"/>
              <a:t>Educational value</a:t>
            </a:r>
          </a:p>
          <a:p>
            <a:pPr marL="457200" lvl="2" indent="-228600">
              <a:buFont typeface="Wingdings" pitchFamily="2" charset="2"/>
              <a:buChar char="§"/>
            </a:pPr>
            <a:r>
              <a:rPr lang="en-US" dirty="0"/>
              <a:t>Interactivity and learning environment</a:t>
            </a:r>
          </a:p>
          <a:p>
            <a:pPr marL="457200" lvl="2" indent="-228600">
              <a:buFont typeface="Wingdings" pitchFamily="2" charset="2"/>
              <a:buChar char="§"/>
            </a:pPr>
            <a:r>
              <a:rPr lang="en-US" dirty="0"/>
              <a:t>Versioning and Rights </a:t>
            </a:r>
          </a:p>
          <a:p>
            <a:pPr lvl="1"/>
            <a:endParaRPr lang="en-US" kern="0" dirty="0">
              <a:cs typeface="Arial Narrow" panose="020B0604020202020204" pitchFamily="34" charset="0"/>
            </a:endParaRPr>
          </a:p>
        </p:txBody>
      </p:sp>
    </p:spTree>
    <p:extLst>
      <p:ext uri="{BB962C8B-B14F-4D97-AF65-F5344CB8AC3E}">
        <p14:creationId xmlns:p14="http://schemas.microsoft.com/office/powerpoint/2010/main" val="1536673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8753BE-AF87-3848-919B-D44FD5B3067E}"/>
              </a:ext>
            </a:extLst>
          </p:cNvPr>
          <p:cNvSpPr/>
          <p:nvPr/>
        </p:nvSpPr>
        <p:spPr bwMode="auto">
          <a:xfrm>
            <a:off x="593060" y="1053389"/>
            <a:ext cx="7530523" cy="546811"/>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B08C9F8A-94F0-4A61-BECF-F249140D2200}"/>
              </a:ext>
            </a:extLst>
          </p:cNvPr>
          <p:cNvSpPr>
            <a:spLocks noGrp="1"/>
          </p:cNvSpPr>
          <p:nvPr>
            <p:ph type="title"/>
          </p:nvPr>
        </p:nvSpPr>
        <p:spPr>
          <a:xfrm>
            <a:off x="2345741" y="0"/>
            <a:ext cx="7416800" cy="726831"/>
          </a:xfrm>
        </p:spPr>
        <p:txBody>
          <a:bodyPr/>
          <a:lstStyle/>
          <a:p>
            <a:r>
              <a:rPr lang="en-US"/>
              <a:t>Exercise #2 Learning Object Metadata </a:t>
            </a:r>
          </a:p>
        </p:txBody>
      </p:sp>
      <p:sp>
        <p:nvSpPr>
          <p:cNvPr id="3" name="Content Placeholder 2">
            <a:extLst>
              <a:ext uri="{FF2B5EF4-FFF2-40B4-BE49-F238E27FC236}">
                <a16:creationId xmlns:a16="http://schemas.microsoft.com/office/drawing/2014/main" id="{DA3A0522-EFCE-4518-9B08-3EE871AB9168}"/>
              </a:ext>
            </a:extLst>
          </p:cNvPr>
          <p:cNvSpPr>
            <a:spLocks noGrp="1"/>
          </p:cNvSpPr>
          <p:nvPr>
            <p:ph idx="1"/>
          </p:nvPr>
        </p:nvSpPr>
        <p:spPr/>
        <p:txBody>
          <a:bodyPr/>
          <a:lstStyle/>
          <a:p>
            <a:pPr marL="0" indent="0">
              <a:spcAft>
                <a:spcPts val="600"/>
              </a:spcAft>
              <a:buNone/>
            </a:pPr>
            <a:r>
              <a:rPr lang="en-US"/>
              <a:t>Create Metadata for Learning Activities and Experiences</a:t>
            </a:r>
          </a:p>
          <a:p>
            <a:pPr marL="457200" lvl="1" indent="-228600">
              <a:buFont typeface="Wingdings" pitchFamily="2" charset="2"/>
              <a:buChar char="§"/>
            </a:pPr>
            <a:r>
              <a:rPr lang="en-US"/>
              <a:t>What is the activity?</a:t>
            </a:r>
          </a:p>
          <a:p>
            <a:pPr marL="457200" lvl="1" indent="-228600">
              <a:buFont typeface="Wingdings" pitchFamily="2" charset="2"/>
              <a:buChar char="§"/>
            </a:pPr>
            <a:r>
              <a:rPr lang="en-US"/>
              <a:t>What does it require to perform?</a:t>
            </a:r>
          </a:p>
          <a:p>
            <a:pPr marL="457200" lvl="1" indent="-228600">
              <a:buFont typeface="Wingdings" pitchFamily="2" charset="2"/>
              <a:buChar char="§"/>
            </a:pPr>
            <a:r>
              <a:rPr lang="en-US"/>
              <a:t>Why would you do it?</a:t>
            </a:r>
          </a:p>
          <a:p>
            <a:pPr marL="457200" lvl="1" indent="-228600">
              <a:buFont typeface="Wingdings" pitchFamily="2" charset="2"/>
              <a:buChar char="§"/>
            </a:pPr>
            <a:r>
              <a:rPr lang="en-US"/>
              <a:t>Who or what defines what “right” means?</a:t>
            </a:r>
          </a:p>
          <a:p>
            <a:pPr marL="457200" lvl="1" indent="-228600">
              <a:buFont typeface="Wingdings" pitchFamily="2" charset="2"/>
              <a:buChar char="§"/>
            </a:pPr>
            <a:r>
              <a:rPr lang="en-US"/>
              <a:t>Why would this activity be a better choice than another?</a:t>
            </a:r>
          </a:p>
          <a:p>
            <a:pPr marL="457200" lvl="1" indent="-228600">
              <a:buFont typeface="Wingdings" pitchFamily="2" charset="2"/>
              <a:buChar char="§"/>
            </a:pPr>
            <a:r>
              <a:rPr lang="en-US"/>
              <a:t>What parts of the instructional goal does it leave undone?</a:t>
            </a:r>
          </a:p>
          <a:p>
            <a:pPr marL="457200" lvl="1" indent="-228600">
              <a:buFont typeface="Wingdings" pitchFamily="2" charset="2"/>
              <a:buChar char="§"/>
            </a:pPr>
            <a:r>
              <a:rPr lang="en-US"/>
              <a:t>What else might contribute to variances in learning outcomes from performing this activity?</a:t>
            </a:r>
          </a:p>
          <a:p>
            <a:pPr lvl="1"/>
            <a:endParaRPr lang="en-US"/>
          </a:p>
        </p:txBody>
      </p:sp>
    </p:spTree>
    <p:extLst>
      <p:ext uri="{BB962C8B-B14F-4D97-AF65-F5344CB8AC3E}">
        <p14:creationId xmlns:p14="http://schemas.microsoft.com/office/powerpoint/2010/main" val="402477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4836-823E-4B94-9F7D-2863C4A7FCDD}"/>
              </a:ext>
            </a:extLst>
          </p:cNvPr>
          <p:cNvSpPr>
            <a:spLocks noGrp="1"/>
          </p:cNvSpPr>
          <p:nvPr>
            <p:ph type="title"/>
          </p:nvPr>
        </p:nvSpPr>
        <p:spPr/>
        <p:txBody>
          <a:bodyPr/>
          <a:lstStyle/>
          <a:p>
            <a:r>
              <a:rPr lang="en-US"/>
              <a:t>Learning Event Tracking </a:t>
            </a:r>
          </a:p>
        </p:txBody>
      </p:sp>
      <p:pic>
        <p:nvPicPr>
          <p:cNvPr id="4" name="Graphic 3" descr="Research">
            <a:extLst>
              <a:ext uri="{FF2B5EF4-FFF2-40B4-BE49-F238E27FC236}">
                <a16:creationId xmlns:a16="http://schemas.microsoft.com/office/drawing/2014/main" id="{00A9C675-422F-4766-8D4F-72051B0EF3B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84600" y="1574800"/>
            <a:ext cx="4343400" cy="4343400"/>
          </a:xfrm>
          <a:prstGeom prst="rect">
            <a:avLst/>
          </a:prstGeom>
        </p:spPr>
      </p:pic>
      <p:pic>
        <p:nvPicPr>
          <p:cNvPr id="5" name="Picture 4" descr="A picture containing indoor, window, kitchen, man&#10;&#10;Description automatically generated">
            <a:extLst>
              <a:ext uri="{FF2B5EF4-FFF2-40B4-BE49-F238E27FC236}">
                <a16:creationId xmlns:a16="http://schemas.microsoft.com/office/drawing/2014/main" id="{29D1E732-2A31-7342-859F-4B367CBE2C27}"/>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t="15625" b="7626"/>
          <a:stretch/>
        </p:blipFill>
        <p:spPr>
          <a:xfrm>
            <a:off x="0" y="0"/>
            <a:ext cx="12192000" cy="6238240"/>
          </a:xfrm>
          <a:prstGeom prst="rect">
            <a:avLst/>
          </a:prstGeom>
        </p:spPr>
      </p:pic>
      <p:sp>
        <p:nvSpPr>
          <p:cNvPr id="6" name="Rectangle 5">
            <a:extLst>
              <a:ext uri="{FF2B5EF4-FFF2-40B4-BE49-F238E27FC236}">
                <a16:creationId xmlns:a16="http://schemas.microsoft.com/office/drawing/2014/main" id="{FEA40C89-6A66-6D4D-9FCB-EBAF79C74687}"/>
              </a:ext>
            </a:extLst>
          </p:cNvPr>
          <p:cNvSpPr/>
          <p:nvPr/>
        </p:nvSpPr>
        <p:spPr bwMode="auto">
          <a:xfrm>
            <a:off x="0" y="0"/>
            <a:ext cx="12192000" cy="6238239"/>
          </a:xfrm>
          <a:prstGeom prst="rect">
            <a:avLst/>
          </a:prstGeom>
          <a:solidFill>
            <a:srgbClr val="0070C0">
              <a:alpha val="44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7" name="TextBox 6">
            <a:extLst>
              <a:ext uri="{FF2B5EF4-FFF2-40B4-BE49-F238E27FC236}">
                <a16:creationId xmlns:a16="http://schemas.microsoft.com/office/drawing/2014/main" id="{B780DDE0-B343-3A4A-B8E6-427BCA373D3D}"/>
              </a:ext>
            </a:extLst>
          </p:cNvPr>
          <p:cNvSpPr txBox="1"/>
          <p:nvPr/>
        </p:nvSpPr>
        <p:spPr>
          <a:xfrm>
            <a:off x="13897" y="2563187"/>
            <a:ext cx="12205897" cy="1015663"/>
          </a:xfrm>
          <a:prstGeom prst="rect">
            <a:avLst/>
          </a:prstGeom>
          <a:noFill/>
        </p:spPr>
        <p:txBody>
          <a:bodyPr wrap="square" rtlCol="0">
            <a:spAutoFit/>
          </a:bodyPr>
          <a:lstStyle/>
          <a:p>
            <a:pPr algn="ctr"/>
            <a:r>
              <a:rPr lang="en-US" sz="6000" b="1">
                <a:solidFill>
                  <a:schemeClr val="bg1"/>
                </a:solidFill>
                <a:effectLst>
                  <a:outerShdw blurRad="50800" dist="38100" dir="2700000" algn="tl" rotWithShape="0">
                    <a:prstClr val="black"/>
                  </a:outerShdw>
                </a:effectLst>
                <a:latin typeface="Arial Narrow" panose="020B0604020202020204" pitchFamily="34" charset="0"/>
                <a:cs typeface="Arial Narrow" panose="020B0604020202020204" pitchFamily="34" charset="0"/>
              </a:rPr>
              <a:t>LEARNING EVENT TRACKING</a:t>
            </a:r>
          </a:p>
        </p:txBody>
      </p:sp>
    </p:spTree>
    <p:extLst>
      <p:ext uri="{BB962C8B-B14F-4D97-AF65-F5344CB8AC3E}">
        <p14:creationId xmlns:p14="http://schemas.microsoft.com/office/powerpoint/2010/main" val="336775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7DE7A46-A7F9-2044-9C70-348542F3A1E5}"/>
              </a:ext>
            </a:extLst>
          </p:cNvPr>
          <p:cNvSpPr/>
          <p:nvPr/>
        </p:nvSpPr>
        <p:spPr bwMode="auto">
          <a:xfrm>
            <a:off x="6224338" y="1019268"/>
            <a:ext cx="5494419"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1" name="Rectangle 20">
            <a:extLst>
              <a:ext uri="{FF2B5EF4-FFF2-40B4-BE49-F238E27FC236}">
                <a16:creationId xmlns:a16="http://schemas.microsoft.com/office/drawing/2014/main" id="{366185EC-3B6C-CA41-9FC6-F6635372D67B}"/>
              </a:ext>
            </a:extLst>
          </p:cNvPr>
          <p:cNvSpPr/>
          <p:nvPr/>
        </p:nvSpPr>
        <p:spPr bwMode="auto">
          <a:xfrm>
            <a:off x="6224338" y="1845437"/>
            <a:ext cx="5494419"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 name="Rectangle 21">
            <a:extLst>
              <a:ext uri="{FF2B5EF4-FFF2-40B4-BE49-F238E27FC236}">
                <a16:creationId xmlns:a16="http://schemas.microsoft.com/office/drawing/2014/main" id="{FFEF8A2D-4BA9-F241-94D2-9E7596317FFB}"/>
              </a:ext>
            </a:extLst>
          </p:cNvPr>
          <p:cNvSpPr/>
          <p:nvPr/>
        </p:nvSpPr>
        <p:spPr bwMode="auto">
          <a:xfrm>
            <a:off x="6224338" y="3296949"/>
            <a:ext cx="5494419"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Rectangle 22">
            <a:extLst>
              <a:ext uri="{FF2B5EF4-FFF2-40B4-BE49-F238E27FC236}">
                <a16:creationId xmlns:a16="http://schemas.microsoft.com/office/drawing/2014/main" id="{A140C49A-3C6F-A343-9DDC-C7967224A7A9}"/>
              </a:ext>
            </a:extLst>
          </p:cNvPr>
          <p:cNvSpPr/>
          <p:nvPr/>
        </p:nvSpPr>
        <p:spPr bwMode="auto">
          <a:xfrm>
            <a:off x="6224338" y="4439950"/>
            <a:ext cx="5494419"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9" name="Rectangle 18">
            <a:extLst>
              <a:ext uri="{FF2B5EF4-FFF2-40B4-BE49-F238E27FC236}">
                <a16:creationId xmlns:a16="http://schemas.microsoft.com/office/drawing/2014/main" id="{D50A125B-FF75-DD45-B7AF-B20B5B79045E}"/>
              </a:ext>
            </a:extLst>
          </p:cNvPr>
          <p:cNvSpPr/>
          <p:nvPr/>
        </p:nvSpPr>
        <p:spPr bwMode="auto">
          <a:xfrm>
            <a:off x="216572" y="4520620"/>
            <a:ext cx="5751090"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Rectangle 17">
            <a:extLst>
              <a:ext uri="{FF2B5EF4-FFF2-40B4-BE49-F238E27FC236}">
                <a16:creationId xmlns:a16="http://schemas.microsoft.com/office/drawing/2014/main" id="{629C5E5C-17A5-1645-B6EC-D0B78E05819D}"/>
              </a:ext>
            </a:extLst>
          </p:cNvPr>
          <p:cNvSpPr/>
          <p:nvPr/>
        </p:nvSpPr>
        <p:spPr bwMode="auto">
          <a:xfrm>
            <a:off x="216571" y="2747859"/>
            <a:ext cx="5751091"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Rectangle 1">
            <a:extLst>
              <a:ext uri="{FF2B5EF4-FFF2-40B4-BE49-F238E27FC236}">
                <a16:creationId xmlns:a16="http://schemas.microsoft.com/office/drawing/2014/main" id="{3B819CAD-C574-4843-871B-4B1140F3586F}"/>
              </a:ext>
            </a:extLst>
          </p:cNvPr>
          <p:cNvSpPr/>
          <p:nvPr/>
        </p:nvSpPr>
        <p:spPr bwMode="auto">
          <a:xfrm>
            <a:off x="216572" y="1019268"/>
            <a:ext cx="5751092" cy="392437"/>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 name="Title 3">
            <a:extLst>
              <a:ext uri="{FF2B5EF4-FFF2-40B4-BE49-F238E27FC236}">
                <a16:creationId xmlns:a16="http://schemas.microsoft.com/office/drawing/2014/main" id="{71119DFC-ADE2-4DCB-987D-CEF2DDFA6F72}"/>
              </a:ext>
            </a:extLst>
          </p:cNvPr>
          <p:cNvSpPr>
            <a:spLocks noGrp="1"/>
          </p:cNvSpPr>
          <p:nvPr>
            <p:ph type="title"/>
          </p:nvPr>
        </p:nvSpPr>
        <p:spPr/>
        <p:txBody>
          <a:bodyPr vert="horz" lIns="91440" tIns="45720" rIns="91440" bIns="45720" rtlCol="0" anchor="ctr">
            <a:normAutofit/>
          </a:bodyPr>
          <a:lstStyle/>
          <a:p>
            <a:r>
              <a:rPr lang="en-US" sz="4000" kern="1200">
                <a:solidFill>
                  <a:srgbClr val="FFFFFF"/>
                </a:solidFill>
                <a:latin typeface="+mj-lt"/>
                <a:ea typeface="+mj-ea"/>
                <a:cs typeface="+mj-cs"/>
              </a:rPr>
              <a:t>Topics Covered </a:t>
            </a:r>
          </a:p>
        </p:txBody>
      </p:sp>
      <p:sp>
        <p:nvSpPr>
          <p:cNvPr id="8" name="Content Placeholder 2">
            <a:extLst>
              <a:ext uri="{FF2B5EF4-FFF2-40B4-BE49-F238E27FC236}">
                <a16:creationId xmlns:a16="http://schemas.microsoft.com/office/drawing/2014/main" id="{3C653B29-28D3-EB4C-B766-BC517E14DF54}"/>
              </a:ext>
            </a:extLst>
          </p:cNvPr>
          <p:cNvSpPr txBox="1">
            <a:spLocks/>
          </p:cNvSpPr>
          <p:nvPr/>
        </p:nvSpPr>
        <p:spPr bwMode="auto">
          <a:xfrm>
            <a:off x="344907" y="1003226"/>
            <a:ext cx="5895472" cy="5429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Bef>
                <a:spcPts val="600"/>
              </a:spcBef>
              <a:spcAft>
                <a:spcPts val="600"/>
              </a:spcAft>
              <a:buNone/>
            </a:pPr>
            <a:r>
              <a:rPr lang="en-US" sz="2000" b="1" kern="0" dirty="0"/>
              <a:t>Lifelong Learning</a:t>
            </a:r>
          </a:p>
          <a:p>
            <a:pPr marL="571500" lvl="1" indent="-342900">
              <a:spcBef>
                <a:spcPts val="0"/>
              </a:spcBef>
              <a:spcAft>
                <a:spcPts val="0"/>
              </a:spcAft>
              <a:buFont typeface="Wingdings" pitchFamily="2" charset="2"/>
              <a:buChar char="§"/>
            </a:pPr>
            <a:r>
              <a:rPr lang="en-US" sz="2000" dirty="0"/>
              <a:t>Ecosystem – Enclaves and Federations</a:t>
            </a:r>
          </a:p>
          <a:p>
            <a:pPr marL="571500" lvl="1" indent="-342900">
              <a:spcBef>
                <a:spcPts val="0"/>
              </a:spcBef>
              <a:spcAft>
                <a:spcPts val="0"/>
              </a:spcAft>
              <a:buFont typeface="Wingdings" pitchFamily="2" charset="2"/>
              <a:buChar char="§"/>
            </a:pPr>
            <a:r>
              <a:rPr lang="en-US" sz="2000" dirty="0"/>
              <a:t>Learner Pathways along the Continuum of Learning </a:t>
            </a:r>
          </a:p>
          <a:p>
            <a:pPr marL="571500" lvl="1" indent="-342900">
              <a:spcBef>
                <a:spcPts val="0"/>
              </a:spcBef>
              <a:spcAft>
                <a:spcPts val="0"/>
              </a:spcAft>
              <a:buFont typeface="Wingdings" pitchFamily="2" charset="2"/>
              <a:buChar char="§"/>
            </a:pPr>
            <a:r>
              <a:rPr lang="en-US" sz="2000" dirty="0"/>
              <a:t>Control Loops</a:t>
            </a:r>
          </a:p>
          <a:p>
            <a:pPr marL="571500" lvl="1" indent="-342900">
              <a:spcBef>
                <a:spcPts val="0"/>
              </a:spcBef>
              <a:spcAft>
                <a:spcPts val="0"/>
              </a:spcAft>
              <a:buFont typeface="Wingdings" pitchFamily="2" charset="2"/>
              <a:buChar char="§"/>
            </a:pPr>
            <a:r>
              <a:rPr lang="en-US" sz="2000" dirty="0"/>
              <a:t>Learning Velocity and Career Trajectory</a:t>
            </a:r>
          </a:p>
          <a:p>
            <a:pPr marL="0" indent="0">
              <a:spcBef>
                <a:spcPts val="1800"/>
              </a:spcBef>
              <a:spcAft>
                <a:spcPts val="600"/>
              </a:spcAft>
              <a:buNone/>
            </a:pPr>
            <a:r>
              <a:rPr lang="en-US" sz="2000" b="1" kern="0" dirty="0"/>
              <a:t>Future Learning Ecosystem</a:t>
            </a:r>
            <a:endParaRPr lang="en-US" sz="2000" kern="0" dirty="0"/>
          </a:p>
          <a:p>
            <a:pPr marL="571500" lvl="1" indent="-342900">
              <a:spcBef>
                <a:spcPts val="0"/>
              </a:spcBef>
              <a:spcAft>
                <a:spcPts val="0"/>
              </a:spcAft>
              <a:buFont typeface="Wingdings" pitchFamily="2" charset="2"/>
              <a:buChar char="§"/>
            </a:pPr>
            <a:r>
              <a:rPr lang="en-US" sz="2000" dirty="0"/>
              <a:t>Ecosystems and Federations </a:t>
            </a:r>
          </a:p>
          <a:p>
            <a:pPr marL="571500" lvl="1" indent="-342900">
              <a:spcBef>
                <a:spcPts val="0"/>
              </a:spcBef>
              <a:spcAft>
                <a:spcPts val="0"/>
              </a:spcAft>
              <a:buFont typeface="Wingdings" pitchFamily="2" charset="2"/>
              <a:buChar char="§"/>
            </a:pPr>
            <a:r>
              <a:rPr lang="en-US" sz="2000" dirty="0"/>
              <a:t>Next Generation of Activities</a:t>
            </a:r>
          </a:p>
          <a:p>
            <a:pPr marL="571500" lvl="1" indent="-342900">
              <a:spcBef>
                <a:spcPts val="0"/>
              </a:spcBef>
              <a:spcAft>
                <a:spcPts val="0"/>
              </a:spcAft>
              <a:buFont typeface="Wingdings" pitchFamily="2" charset="2"/>
              <a:buChar char="§"/>
            </a:pPr>
            <a:r>
              <a:rPr lang="en-US" sz="2000" dirty="0"/>
              <a:t>Data Ecosystem </a:t>
            </a:r>
          </a:p>
          <a:p>
            <a:pPr marL="571500" lvl="1" indent="-342900">
              <a:spcBef>
                <a:spcPts val="0"/>
              </a:spcBef>
              <a:spcAft>
                <a:spcPts val="0"/>
              </a:spcAft>
              <a:buFont typeface="Wingdings" pitchFamily="2" charset="2"/>
              <a:buChar char="§"/>
            </a:pPr>
            <a:r>
              <a:rPr lang="en-US" sz="2000" dirty="0"/>
              <a:t>Enterprise Assets </a:t>
            </a:r>
          </a:p>
          <a:p>
            <a:pPr marL="0" indent="0">
              <a:spcBef>
                <a:spcPts val="1200"/>
              </a:spcBef>
              <a:spcAft>
                <a:spcPts val="600"/>
              </a:spcAft>
              <a:buNone/>
            </a:pPr>
            <a:r>
              <a:rPr lang="en-US" sz="2000" b="1" kern="0" dirty="0"/>
              <a:t>Competency-Based Learning</a:t>
            </a:r>
          </a:p>
          <a:p>
            <a:pPr marL="571500" lvl="1" indent="-342900">
              <a:spcBef>
                <a:spcPts val="0"/>
              </a:spcBef>
              <a:spcAft>
                <a:spcPts val="0"/>
              </a:spcAft>
              <a:buFont typeface="Wingdings" pitchFamily="2" charset="2"/>
              <a:buChar char="§"/>
            </a:pPr>
            <a:r>
              <a:rPr lang="en-US" sz="2000" dirty="0"/>
              <a:t>Credential Transparency Definition Language (CTDL) </a:t>
            </a:r>
          </a:p>
          <a:p>
            <a:pPr marL="571500" lvl="1" indent="-342900">
              <a:spcBef>
                <a:spcPts val="0"/>
              </a:spcBef>
              <a:spcAft>
                <a:spcPts val="0"/>
              </a:spcAft>
              <a:buFont typeface="Wingdings" pitchFamily="2" charset="2"/>
              <a:buChar char="§"/>
            </a:pPr>
            <a:r>
              <a:rPr lang="en-US" sz="2000" dirty="0"/>
              <a:t>IEEE 1484.20.1 Reusable Competency Definition </a:t>
            </a:r>
          </a:p>
          <a:p>
            <a:pPr marL="571500" lvl="1" indent="-342900">
              <a:spcBef>
                <a:spcPts val="0"/>
              </a:spcBef>
              <a:spcAft>
                <a:spcPts val="0"/>
              </a:spcAft>
              <a:buFont typeface="Wingdings" pitchFamily="2" charset="2"/>
              <a:buChar char="§"/>
            </a:pPr>
            <a:r>
              <a:rPr lang="en-US" sz="2000" dirty="0"/>
              <a:t>Badges and Links</a:t>
            </a:r>
          </a:p>
          <a:p>
            <a:pPr marL="571500" lvl="1" indent="-342900">
              <a:buFont typeface="Wingdings" pitchFamily="2" charset="2"/>
              <a:buChar char="§"/>
            </a:pPr>
            <a:endParaRPr lang="en-US" sz="2000" dirty="0"/>
          </a:p>
          <a:p>
            <a:pPr marL="0" indent="0">
              <a:buNone/>
            </a:pPr>
            <a:endParaRPr lang="en-US" sz="2000" b="1" kern="0" dirty="0"/>
          </a:p>
          <a:p>
            <a:pPr marL="0" indent="0">
              <a:buNone/>
            </a:pPr>
            <a:endParaRPr lang="en-US" sz="2000" kern="0" dirty="0"/>
          </a:p>
        </p:txBody>
      </p:sp>
      <p:sp>
        <p:nvSpPr>
          <p:cNvPr id="17" name="Content Placeholder 2">
            <a:extLst>
              <a:ext uri="{FF2B5EF4-FFF2-40B4-BE49-F238E27FC236}">
                <a16:creationId xmlns:a16="http://schemas.microsoft.com/office/drawing/2014/main" id="{0AB3468A-A3E3-2843-B255-CB4188EAEF91}"/>
              </a:ext>
            </a:extLst>
          </p:cNvPr>
          <p:cNvSpPr txBox="1">
            <a:spLocks/>
          </p:cNvSpPr>
          <p:nvPr/>
        </p:nvSpPr>
        <p:spPr bwMode="auto">
          <a:xfrm>
            <a:off x="6368715" y="1003226"/>
            <a:ext cx="5895472" cy="54296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Bef>
                <a:spcPts val="600"/>
              </a:spcBef>
              <a:spcAft>
                <a:spcPts val="600"/>
              </a:spcAft>
              <a:buNone/>
            </a:pPr>
            <a:r>
              <a:rPr lang="en-US" sz="2000" b="1" kern="0" dirty="0"/>
              <a:t>Activity and Resource Metadata</a:t>
            </a:r>
          </a:p>
          <a:p>
            <a:pPr marL="571500" lvl="1" indent="-342900">
              <a:spcBef>
                <a:spcPts val="0"/>
              </a:spcBef>
              <a:spcAft>
                <a:spcPts val="0"/>
              </a:spcAft>
              <a:buFont typeface="Wingdings" pitchFamily="2" charset="2"/>
              <a:buChar char="§"/>
            </a:pPr>
            <a:r>
              <a:rPr lang="en-US" sz="2000" dirty="0"/>
              <a:t>IEEE P2881 Learning Object Metadata (LOM) 2.0</a:t>
            </a:r>
          </a:p>
          <a:p>
            <a:pPr marL="0" indent="0">
              <a:spcBef>
                <a:spcPts val="1800"/>
              </a:spcBef>
              <a:spcAft>
                <a:spcPts val="600"/>
              </a:spcAft>
              <a:buNone/>
            </a:pPr>
            <a:r>
              <a:rPr lang="en-US" sz="2000" b="1" kern="0" dirty="0"/>
              <a:t>Learning Activity Tracking </a:t>
            </a:r>
          </a:p>
          <a:p>
            <a:pPr marL="571500" lvl="1" indent="-342900">
              <a:spcBef>
                <a:spcPts val="0"/>
              </a:spcBef>
              <a:spcAft>
                <a:spcPts val="0"/>
              </a:spcAft>
              <a:buFont typeface="Wingdings" pitchFamily="2" charset="2"/>
              <a:buChar char="§"/>
            </a:pPr>
            <a:r>
              <a:rPr lang="en-US" sz="2000" dirty="0"/>
              <a:t>IEEE 9274.1 Experience API</a:t>
            </a:r>
          </a:p>
          <a:p>
            <a:pPr marL="571500" lvl="1" indent="-342900">
              <a:spcBef>
                <a:spcPts val="0"/>
              </a:spcBef>
              <a:spcAft>
                <a:spcPts val="0"/>
              </a:spcAft>
              <a:buFont typeface="Wingdings" pitchFamily="2" charset="2"/>
              <a:buChar char="§"/>
            </a:pPr>
            <a:r>
              <a:rPr lang="en-US" sz="2000" dirty="0"/>
              <a:t>IEEE 9274.2 xAPI Profile</a:t>
            </a:r>
          </a:p>
          <a:p>
            <a:pPr marL="571500" lvl="1" indent="-342900">
              <a:spcBef>
                <a:spcPts val="0"/>
              </a:spcBef>
              <a:spcAft>
                <a:spcPts val="0"/>
              </a:spcAft>
              <a:buFont typeface="Wingdings" pitchFamily="2" charset="2"/>
              <a:buChar char="§"/>
            </a:pPr>
            <a:r>
              <a:rPr lang="en-US" sz="2000" dirty="0"/>
              <a:t>IEEE 9274.3 Master Object Model</a:t>
            </a:r>
          </a:p>
          <a:p>
            <a:pPr marL="0" indent="0">
              <a:spcBef>
                <a:spcPts val="1800"/>
              </a:spcBef>
              <a:spcAft>
                <a:spcPts val="600"/>
              </a:spcAft>
              <a:buNone/>
            </a:pPr>
            <a:r>
              <a:rPr lang="en-US" sz="2000" b="1" kern="0" dirty="0"/>
              <a:t>Learner Records</a:t>
            </a:r>
          </a:p>
          <a:p>
            <a:pPr marL="571500" lvl="1" indent="-342900">
              <a:spcBef>
                <a:spcPts val="0"/>
              </a:spcBef>
              <a:spcAft>
                <a:spcPts val="0"/>
              </a:spcAft>
              <a:buFont typeface="Wingdings" pitchFamily="2" charset="2"/>
              <a:buChar char="§"/>
            </a:pPr>
            <a:r>
              <a:rPr lang="en-US" sz="2000" dirty="0"/>
              <a:t>Lifelong Learner Records </a:t>
            </a:r>
          </a:p>
          <a:p>
            <a:pPr marL="571500" lvl="1" indent="-342900">
              <a:spcBef>
                <a:spcPts val="0"/>
              </a:spcBef>
              <a:spcAft>
                <a:spcPts val="0"/>
              </a:spcAft>
              <a:buFont typeface="Wingdings" pitchFamily="2" charset="2"/>
              <a:buChar char="§"/>
            </a:pPr>
            <a:r>
              <a:rPr lang="en-US" sz="2000" dirty="0"/>
              <a:t>IEEE 1484.2 Integrated Learner Record</a:t>
            </a:r>
            <a:endParaRPr lang="en-US" sz="2000" b="1" kern="0" dirty="0"/>
          </a:p>
          <a:p>
            <a:pPr marL="0" lvl="1" indent="0">
              <a:spcBef>
                <a:spcPts val="1800"/>
              </a:spcBef>
              <a:spcAft>
                <a:spcPts val="600"/>
              </a:spcAft>
              <a:buNone/>
            </a:pPr>
            <a:r>
              <a:rPr lang="en-US" sz="2000" b="1" kern="0" dirty="0"/>
              <a:t>Summary and Conclusions</a:t>
            </a:r>
          </a:p>
          <a:p>
            <a:pPr marL="571500" lvl="1" indent="-342900">
              <a:buFont typeface="Wingdings" pitchFamily="2" charset="2"/>
              <a:buChar char="§"/>
            </a:pPr>
            <a:endParaRPr lang="en-US" sz="2000" dirty="0"/>
          </a:p>
          <a:p>
            <a:pPr marL="0" indent="0">
              <a:buNone/>
            </a:pPr>
            <a:endParaRPr lang="en-US" sz="2000" b="1" kern="0" dirty="0"/>
          </a:p>
          <a:p>
            <a:pPr marL="0" indent="0">
              <a:buNone/>
            </a:pPr>
            <a:endParaRPr lang="en-US" sz="2000" kern="0" dirty="0"/>
          </a:p>
        </p:txBody>
      </p:sp>
    </p:spTree>
    <p:extLst>
      <p:ext uri="{BB962C8B-B14F-4D97-AF65-F5344CB8AC3E}">
        <p14:creationId xmlns:p14="http://schemas.microsoft.com/office/powerpoint/2010/main" val="398308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CFAA6A5-ABA6-D941-AE1E-F2E0068EBC28}"/>
              </a:ext>
            </a:extLst>
          </p:cNvPr>
          <p:cNvSpPr/>
          <p:nvPr/>
        </p:nvSpPr>
        <p:spPr bwMode="auto">
          <a:xfrm>
            <a:off x="6103490" y="1404257"/>
            <a:ext cx="5653936" cy="4081869"/>
          </a:xfrm>
          <a:prstGeom prst="rect">
            <a:avLst/>
          </a:prstGeom>
          <a:solidFill>
            <a:srgbClr val="11BBDD"/>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 name="Rectangle 5">
            <a:extLst>
              <a:ext uri="{FF2B5EF4-FFF2-40B4-BE49-F238E27FC236}">
                <a16:creationId xmlns:a16="http://schemas.microsoft.com/office/drawing/2014/main" id="{0D772527-CDA5-A84C-AA4B-47AD322E363F}"/>
              </a:ext>
            </a:extLst>
          </p:cNvPr>
          <p:cNvSpPr/>
          <p:nvPr/>
        </p:nvSpPr>
        <p:spPr bwMode="auto">
          <a:xfrm>
            <a:off x="449555" y="1404257"/>
            <a:ext cx="5653936" cy="4081869"/>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60AA1E15-C983-46A5-AFA1-0A391F1191E8}"/>
              </a:ext>
            </a:extLst>
          </p:cNvPr>
          <p:cNvSpPr>
            <a:spLocks noGrp="1"/>
          </p:cNvSpPr>
          <p:nvPr>
            <p:ph type="title"/>
          </p:nvPr>
        </p:nvSpPr>
        <p:spPr>
          <a:xfrm>
            <a:off x="2287219" y="1"/>
            <a:ext cx="7416800" cy="713419"/>
          </a:xfrm>
        </p:spPr>
        <p:txBody>
          <a:bodyPr/>
          <a:lstStyle/>
          <a:p>
            <a:r>
              <a:rPr lang="en-US"/>
              <a:t>Learning Activity Records </a:t>
            </a:r>
          </a:p>
        </p:txBody>
      </p:sp>
      <p:sp>
        <p:nvSpPr>
          <p:cNvPr id="8" name="Rectangle 7">
            <a:extLst>
              <a:ext uri="{FF2B5EF4-FFF2-40B4-BE49-F238E27FC236}">
                <a16:creationId xmlns:a16="http://schemas.microsoft.com/office/drawing/2014/main" id="{50F17705-9807-7744-8CB2-EA1152A8464A}"/>
              </a:ext>
            </a:extLst>
          </p:cNvPr>
          <p:cNvSpPr/>
          <p:nvPr/>
        </p:nvSpPr>
        <p:spPr bwMode="auto">
          <a:xfrm>
            <a:off x="6717058" y="2750075"/>
            <a:ext cx="1581293" cy="1113780"/>
          </a:xfrm>
          <a:custGeom>
            <a:avLst/>
            <a:gdLst>
              <a:gd name="connsiteX0" fmla="*/ 0 w 1347536"/>
              <a:gd name="connsiteY0" fmla="*/ 0 h 983152"/>
              <a:gd name="connsiteX1" fmla="*/ 1347536 w 1347536"/>
              <a:gd name="connsiteY1" fmla="*/ 0 h 983152"/>
              <a:gd name="connsiteX2" fmla="*/ 1347536 w 1347536"/>
              <a:gd name="connsiteY2" fmla="*/ 983152 h 983152"/>
              <a:gd name="connsiteX3" fmla="*/ 0 w 1347536"/>
              <a:gd name="connsiteY3" fmla="*/ 983152 h 983152"/>
              <a:gd name="connsiteX4" fmla="*/ 0 w 1347536"/>
              <a:gd name="connsiteY4" fmla="*/ 0 h 983152"/>
              <a:gd name="connsiteX0" fmla="*/ 0 w 1347536"/>
              <a:gd name="connsiteY0" fmla="*/ 0 h 983152"/>
              <a:gd name="connsiteX1" fmla="*/ 1347536 w 1347536"/>
              <a:gd name="connsiteY1" fmla="*/ 0 h 983152"/>
              <a:gd name="connsiteX2" fmla="*/ 1347536 w 1347536"/>
              <a:gd name="connsiteY2" fmla="*/ 825023 h 983152"/>
              <a:gd name="connsiteX3" fmla="*/ 1347536 w 1347536"/>
              <a:gd name="connsiteY3" fmla="*/ 983152 h 983152"/>
              <a:gd name="connsiteX4" fmla="*/ 0 w 1347536"/>
              <a:gd name="connsiteY4" fmla="*/ 983152 h 983152"/>
              <a:gd name="connsiteX5" fmla="*/ 0 w 1347536"/>
              <a:gd name="connsiteY5" fmla="*/ 0 h 983152"/>
              <a:gd name="connsiteX0" fmla="*/ 6876 w 1354412"/>
              <a:gd name="connsiteY0" fmla="*/ 0 h 983152"/>
              <a:gd name="connsiteX1" fmla="*/ 1354412 w 1354412"/>
              <a:gd name="connsiteY1" fmla="*/ 0 h 983152"/>
              <a:gd name="connsiteX2" fmla="*/ 1354412 w 1354412"/>
              <a:gd name="connsiteY2" fmla="*/ 825023 h 983152"/>
              <a:gd name="connsiteX3" fmla="*/ 1354412 w 1354412"/>
              <a:gd name="connsiteY3" fmla="*/ 983152 h 983152"/>
              <a:gd name="connsiteX4" fmla="*/ 6876 w 1354412"/>
              <a:gd name="connsiteY4" fmla="*/ 983152 h 983152"/>
              <a:gd name="connsiteX5" fmla="*/ 0 w 1354412"/>
              <a:gd name="connsiteY5" fmla="*/ 838773 h 983152"/>
              <a:gd name="connsiteX6" fmla="*/ 6876 w 1354412"/>
              <a:gd name="connsiteY6" fmla="*/ 0 h 983152"/>
              <a:gd name="connsiteX0" fmla="*/ 110003 w 1457539"/>
              <a:gd name="connsiteY0" fmla="*/ 0 h 1086280"/>
              <a:gd name="connsiteX1" fmla="*/ 1457539 w 1457539"/>
              <a:gd name="connsiteY1" fmla="*/ 0 h 1086280"/>
              <a:gd name="connsiteX2" fmla="*/ 1457539 w 1457539"/>
              <a:gd name="connsiteY2" fmla="*/ 825023 h 1086280"/>
              <a:gd name="connsiteX3" fmla="*/ 1457539 w 1457539"/>
              <a:gd name="connsiteY3" fmla="*/ 983152 h 1086280"/>
              <a:gd name="connsiteX4" fmla="*/ 0 w 1457539"/>
              <a:gd name="connsiteY4" fmla="*/ 1086280 h 1086280"/>
              <a:gd name="connsiteX5" fmla="*/ 103127 w 1457539"/>
              <a:gd name="connsiteY5" fmla="*/ 838773 h 1086280"/>
              <a:gd name="connsiteX6" fmla="*/ 110003 w 1457539"/>
              <a:gd name="connsiteY6" fmla="*/ 0 h 1086280"/>
              <a:gd name="connsiteX0" fmla="*/ 110003 w 1581293"/>
              <a:gd name="connsiteY0" fmla="*/ 0 h 1113780"/>
              <a:gd name="connsiteX1" fmla="*/ 1457539 w 1581293"/>
              <a:gd name="connsiteY1" fmla="*/ 0 h 1113780"/>
              <a:gd name="connsiteX2" fmla="*/ 1457539 w 1581293"/>
              <a:gd name="connsiteY2" fmla="*/ 825023 h 1113780"/>
              <a:gd name="connsiteX3" fmla="*/ 1581293 w 1581293"/>
              <a:gd name="connsiteY3" fmla="*/ 1113780 h 1113780"/>
              <a:gd name="connsiteX4" fmla="*/ 0 w 1581293"/>
              <a:gd name="connsiteY4" fmla="*/ 1086280 h 1113780"/>
              <a:gd name="connsiteX5" fmla="*/ 103127 w 1581293"/>
              <a:gd name="connsiteY5" fmla="*/ 838773 h 1113780"/>
              <a:gd name="connsiteX6" fmla="*/ 110003 w 1581293"/>
              <a:gd name="connsiteY6" fmla="*/ 0 h 111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1293" h="1113780">
                <a:moveTo>
                  <a:pt x="110003" y="0"/>
                </a:moveTo>
                <a:lnTo>
                  <a:pt x="1457539" y="0"/>
                </a:lnTo>
                <a:lnTo>
                  <a:pt x="1457539" y="825023"/>
                </a:lnTo>
                <a:lnTo>
                  <a:pt x="1581293" y="1113780"/>
                </a:lnTo>
                <a:lnTo>
                  <a:pt x="0" y="1086280"/>
                </a:lnTo>
                <a:lnTo>
                  <a:pt x="103127" y="838773"/>
                </a:lnTo>
                <a:lnTo>
                  <a:pt x="110003" y="0"/>
                </a:lnTo>
                <a:close/>
              </a:path>
            </a:pathLst>
          </a:cu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8" name="Freeform 17">
            <a:extLst>
              <a:ext uri="{FF2B5EF4-FFF2-40B4-BE49-F238E27FC236}">
                <a16:creationId xmlns:a16="http://schemas.microsoft.com/office/drawing/2014/main" id="{C1A9C080-2124-6342-83B3-6ECD3D5711EE}"/>
              </a:ext>
            </a:extLst>
          </p:cNvPr>
          <p:cNvSpPr/>
          <p:nvPr/>
        </p:nvSpPr>
        <p:spPr bwMode="auto">
          <a:xfrm rot="21362047">
            <a:off x="3998753" y="2707288"/>
            <a:ext cx="1235412" cy="1048041"/>
          </a:xfrm>
          <a:custGeom>
            <a:avLst/>
            <a:gdLst>
              <a:gd name="connsiteX0" fmla="*/ 799113 w 1235412"/>
              <a:gd name="connsiteY0" fmla="*/ 197 h 1048041"/>
              <a:gd name="connsiteX1" fmla="*/ 1033510 w 1235412"/>
              <a:gd name="connsiteY1" fmla="*/ 112479 h 1048041"/>
              <a:gd name="connsiteX2" fmla="*/ 1071750 w 1235412"/>
              <a:gd name="connsiteY2" fmla="*/ 374264 h 1048041"/>
              <a:gd name="connsiteX3" fmla="*/ 1059235 w 1235412"/>
              <a:gd name="connsiteY3" fmla="*/ 395610 h 1048041"/>
              <a:gd name="connsiteX4" fmla="*/ 1056746 w 1235412"/>
              <a:gd name="connsiteY4" fmla="*/ 399624 h 1048041"/>
              <a:gd name="connsiteX5" fmla="*/ 1056190 w 1235412"/>
              <a:gd name="connsiteY5" fmla="*/ 400288 h 1048041"/>
              <a:gd name="connsiteX6" fmla="*/ 1055440 w 1235412"/>
              <a:gd name="connsiteY6" fmla="*/ 401729 h 1048041"/>
              <a:gd name="connsiteX7" fmla="*/ 1056746 w 1235412"/>
              <a:gd name="connsiteY7" fmla="*/ 399624 h 1048041"/>
              <a:gd name="connsiteX8" fmla="*/ 1057309 w 1235412"/>
              <a:gd name="connsiteY8" fmla="*/ 398951 h 1048041"/>
              <a:gd name="connsiteX9" fmla="*/ 1216266 w 1235412"/>
              <a:gd name="connsiteY9" fmla="*/ 480192 h 1048041"/>
              <a:gd name="connsiteX10" fmla="*/ 1226064 w 1235412"/>
              <a:gd name="connsiteY10" fmla="*/ 638347 h 1048041"/>
              <a:gd name="connsiteX11" fmla="*/ 1008874 w 1235412"/>
              <a:gd name="connsiteY11" fmla="*/ 753967 h 1048041"/>
              <a:gd name="connsiteX12" fmla="*/ 1005590 w 1235412"/>
              <a:gd name="connsiteY12" fmla="*/ 755444 h 1048041"/>
              <a:gd name="connsiteX13" fmla="*/ 859725 w 1235412"/>
              <a:gd name="connsiteY13" fmla="*/ 744194 h 1048041"/>
              <a:gd name="connsiteX14" fmla="*/ 856170 w 1235412"/>
              <a:gd name="connsiteY14" fmla="*/ 795469 h 1048041"/>
              <a:gd name="connsiteX15" fmla="*/ 829400 w 1235412"/>
              <a:gd name="connsiteY15" fmla="*/ 818768 h 1048041"/>
              <a:gd name="connsiteX16" fmla="*/ 753218 w 1235412"/>
              <a:gd name="connsiteY16" fmla="*/ 813486 h 1048041"/>
              <a:gd name="connsiteX17" fmla="*/ 480455 w 1235412"/>
              <a:gd name="connsiteY17" fmla="*/ 1048041 h 1048041"/>
              <a:gd name="connsiteX18" fmla="*/ 443869 w 1235412"/>
              <a:gd name="connsiteY18" fmla="*/ 1019986 h 1048041"/>
              <a:gd name="connsiteX19" fmla="*/ 510078 w 1235412"/>
              <a:gd name="connsiteY19" fmla="*/ 796630 h 1048041"/>
              <a:gd name="connsiteX20" fmla="*/ 417867 w 1235412"/>
              <a:gd name="connsiteY20" fmla="*/ 790237 h 1048041"/>
              <a:gd name="connsiteX21" fmla="*/ 394569 w 1235412"/>
              <a:gd name="connsiteY21" fmla="*/ 763467 h 1048041"/>
              <a:gd name="connsiteX22" fmla="*/ 398372 w 1235412"/>
              <a:gd name="connsiteY22" fmla="*/ 708614 h 1048041"/>
              <a:gd name="connsiteX23" fmla="*/ 188869 w 1235412"/>
              <a:gd name="connsiteY23" fmla="*/ 692456 h 1048041"/>
              <a:gd name="connsiteX24" fmla="*/ 493 w 1235412"/>
              <a:gd name="connsiteY24" fmla="*/ 474850 h 1048041"/>
              <a:gd name="connsiteX25" fmla="*/ 215525 w 1235412"/>
              <a:gd name="connsiteY25" fmla="*/ 283508 h 1048041"/>
              <a:gd name="connsiteX26" fmla="*/ 232399 w 1235412"/>
              <a:gd name="connsiteY26" fmla="*/ 284678 h 1048041"/>
              <a:gd name="connsiteX27" fmla="*/ 353055 w 1235412"/>
              <a:gd name="connsiteY27" fmla="*/ 85087 h 1048041"/>
              <a:gd name="connsiteX28" fmla="*/ 586464 w 1235412"/>
              <a:gd name="connsiteY28" fmla="*/ 68882 h 1048041"/>
              <a:gd name="connsiteX29" fmla="*/ 799113 w 1235412"/>
              <a:gd name="connsiteY29" fmla="*/ 197 h 1048041"/>
              <a:gd name="connsiteX0" fmla="*/ 799113 w 1235412"/>
              <a:gd name="connsiteY0" fmla="*/ 197 h 1048041"/>
              <a:gd name="connsiteX1" fmla="*/ 1033510 w 1235412"/>
              <a:gd name="connsiteY1" fmla="*/ 112479 h 1048041"/>
              <a:gd name="connsiteX2" fmla="*/ 1071750 w 1235412"/>
              <a:gd name="connsiteY2" fmla="*/ 374264 h 1048041"/>
              <a:gd name="connsiteX3" fmla="*/ 1059235 w 1235412"/>
              <a:gd name="connsiteY3" fmla="*/ 395610 h 1048041"/>
              <a:gd name="connsiteX4" fmla="*/ 1056746 w 1235412"/>
              <a:gd name="connsiteY4" fmla="*/ 399624 h 1048041"/>
              <a:gd name="connsiteX5" fmla="*/ 1056190 w 1235412"/>
              <a:gd name="connsiteY5" fmla="*/ 400288 h 1048041"/>
              <a:gd name="connsiteX6" fmla="*/ 1055440 w 1235412"/>
              <a:gd name="connsiteY6" fmla="*/ 401729 h 1048041"/>
              <a:gd name="connsiteX7" fmla="*/ 1056746 w 1235412"/>
              <a:gd name="connsiteY7" fmla="*/ 399624 h 1048041"/>
              <a:gd name="connsiteX8" fmla="*/ 1057309 w 1235412"/>
              <a:gd name="connsiteY8" fmla="*/ 398951 h 1048041"/>
              <a:gd name="connsiteX9" fmla="*/ 1216266 w 1235412"/>
              <a:gd name="connsiteY9" fmla="*/ 480192 h 1048041"/>
              <a:gd name="connsiteX10" fmla="*/ 1226064 w 1235412"/>
              <a:gd name="connsiteY10" fmla="*/ 638347 h 1048041"/>
              <a:gd name="connsiteX11" fmla="*/ 1008874 w 1235412"/>
              <a:gd name="connsiteY11" fmla="*/ 753967 h 1048041"/>
              <a:gd name="connsiteX12" fmla="*/ 1005590 w 1235412"/>
              <a:gd name="connsiteY12" fmla="*/ 755444 h 1048041"/>
              <a:gd name="connsiteX13" fmla="*/ 859725 w 1235412"/>
              <a:gd name="connsiteY13" fmla="*/ 744194 h 1048041"/>
              <a:gd name="connsiteX14" fmla="*/ 856170 w 1235412"/>
              <a:gd name="connsiteY14" fmla="*/ 795469 h 1048041"/>
              <a:gd name="connsiteX15" fmla="*/ 753218 w 1235412"/>
              <a:gd name="connsiteY15" fmla="*/ 813486 h 1048041"/>
              <a:gd name="connsiteX16" fmla="*/ 480455 w 1235412"/>
              <a:gd name="connsiteY16" fmla="*/ 1048041 h 1048041"/>
              <a:gd name="connsiteX17" fmla="*/ 443869 w 1235412"/>
              <a:gd name="connsiteY17" fmla="*/ 1019986 h 1048041"/>
              <a:gd name="connsiteX18" fmla="*/ 510078 w 1235412"/>
              <a:gd name="connsiteY18" fmla="*/ 796630 h 1048041"/>
              <a:gd name="connsiteX19" fmla="*/ 417867 w 1235412"/>
              <a:gd name="connsiteY19" fmla="*/ 790237 h 1048041"/>
              <a:gd name="connsiteX20" fmla="*/ 394569 w 1235412"/>
              <a:gd name="connsiteY20" fmla="*/ 763467 h 1048041"/>
              <a:gd name="connsiteX21" fmla="*/ 398372 w 1235412"/>
              <a:gd name="connsiteY21" fmla="*/ 708614 h 1048041"/>
              <a:gd name="connsiteX22" fmla="*/ 188869 w 1235412"/>
              <a:gd name="connsiteY22" fmla="*/ 692456 h 1048041"/>
              <a:gd name="connsiteX23" fmla="*/ 493 w 1235412"/>
              <a:gd name="connsiteY23" fmla="*/ 474850 h 1048041"/>
              <a:gd name="connsiteX24" fmla="*/ 215525 w 1235412"/>
              <a:gd name="connsiteY24" fmla="*/ 283508 h 1048041"/>
              <a:gd name="connsiteX25" fmla="*/ 232399 w 1235412"/>
              <a:gd name="connsiteY25" fmla="*/ 284678 h 1048041"/>
              <a:gd name="connsiteX26" fmla="*/ 353055 w 1235412"/>
              <a:gd name="connsiteY26" fmla="*/ 85087 h 1048041"/>
              <a:gd name="connsiteX27" fmla="*/ 586464 w 1235412"/>
              <a:gd name="connsiteY27" fmla="*/ 68882 h 1048041"/>
              <a:gd name="connsiteX28" fmla="*/ 799113 w 1235412"/>
              <a:gd name="connsiteY28" fmla="*/ 197 h 1048041"/>
              <a:gd name="connsiteX0" fmla="*/ 799113 w 1235412"/>
              <a:gd name="connsiteY0" fmla="*/ 197 h 1048041"/>
              <a:gd name="connsiteX1" fmla="*/ 1033510 w 1235412"/>
              <a:gd name="connsiteY1" fmla="*/ 112479 h 1048041"/>
              <a:gd name="connsiteX2" fmla="*/ 1071750 w 1235412"/>
              <a:gd name="connsiteY2" fmla="*/ 374264 h 1048041"/>
              <a:gd name="connsiteX3" fmla="*/ 1059235 w 1235412"/>
              <a:gd name="connsiteY3" fmla="*/ 395610 h 1048041"/>
              <a:gd name="connsiteX4" fmla="*/ 1056746 w 1235412"/>
              <a:gd name="connsiteY4" fmla="*/ 399624 h 1048041"/>
              <a:gd name="connsiteX5" fmla="*/ 1056190 w 1235412"/>
              <a:gd name="connsiteY5" fmla="*/ 400288 h 1048041"/>
              <a:gd name="connsiteX6" fmla="*/ 1055440 w 1235412"/>
              <a:gd name="connsiteY6" fmla="*/ 401729 h 1048041"/>
              <a:gd name="connsiteX7" fmla="*/ 1056746 w 1235412"/>
              <a:gd name="connsiteY7" fmla="*/ 399624 h 1048041"/>
              <a:gd name="connsiteX8" fmla="*/ 1057309 w 1235412"/>
              <a:gd name="connsiteY8" fmla="*/ 398951 h 1048041"/>
              <a:gd name="connsiteX9" fmla="*/ 1216266 w 1235412"/>
              <a:gd name="connsiteY9" fmla="*/ 480192 h 1048041"/>
              <a:gd name="connsiteX10" fmla="*/ 1226064 w 1235412"/>
              <a:gd name="connsiteY10" fmla="*/ 638347 h 1048041"/>
              <a:gd name="connsiteX11" fmla="*/ 1008874 w 1235412"/>
              <a:gd name="connsiteY11" fmla="*/ 753967 h 1048041"/>
              <a:gd name="connsiteX12" fmla="*/ 1005590 w 1235412"/>
              <a:gd name="connsiteY12" fmla="*/ 755444 h 1048041"/>
              <a:gd name="connsiteX13" fmla="*/ 859725 w 1235412"/>
              <a:gd name="connsiteY13" fmla="*/ 744194 h 1048041"/>
              <a:gd name="connsiteX14" fmla="*/ 753218 w 1235412"/>
              <a:gd name="connsiteY14" fmla="*/ 813486 h 1048041"/>
              <a:gd name="connsiteX15" fmla="*/ 480455 w 1235412"/>
              <a:gd name="connsiteY15" fmla="*/ 1048041 h 1048041"/>
              <a:gd name="connsiteX16" fmla="*/ 443869 w 1235412"/>
              <a:gd name="connsiteY16" fmla="*/ 1019986 h 1048041"/>
              <a:gd name="connsiteX17" fmla="*/ 510078 w 1235412"/>
              <a:gd name="connsiteY17" fmla="*/ 796630 h 1048041"/>
              <a:gd name="connsiteX18" fmla="*/ 417867 w 1235412"/>
              <a:gd name="connsiteY18" fmla="*/ 790237 h 1048041"/>
              <a:gd name="connsiteX19" fmla="*/ 394569 w 1235412"/>
              <a:gd name="connsiteY19" fmla="*/ 763467 h 1048041"/>
              <a:gd name="connsiteX20" fmla="*/ 398372 w 1235412"/>
              <a:gd name="connsiteY20" fmla="*/ 708614 h 1048041"/>
              <a:gd name="connsiteX21" fmla="*/ 188869 w 1235412"/>
              <a:gd name="connsiteY21" fmla="*/ 692456 h 1048041"/>
              <a:gd name="connsiteX22" fmla="*/ 493 w 1235412"/>
              <a:gd name="connsiteY22" fmla="*/ 474850 h 1048041"/>
              <a:gd name="connsiteX23" fmla="*/ 215525 w 1235412"/>
              <a:gd name="connsiteY23" fmla="*/ 283508 h 1048041"/>
              <a:gd name="connsiteX24" fmla="*/ 232399 w 1235412"/>
              <a:gd name="connsiteY24" fmla="*/ 284678 h 1048041"/>
              <a:gd name="connsiteX25" fmla="*/ 353055 w 1235412"/>
              <a:gd name="connsiteY25" fmla="*/ 85087 h 1048041"/>
              <a:gd name="connsiteX26" fmla="*/ 586464 w 1235412"/>
              <a:gd name="connsiteY26" fmla="*/ 68882 h 1048041"/>
              <a:gd name="connsiteX27" fmla="*/ 799113 w 1235412"/>
              <a:gd name="connsiteY27" fmla="*/ 197 h 1048041"/>
              <a:gd name="connsiteX0" fmla="*/ 799113 w 1235412"/>
              <a:gd name="connsiteY0" fmla="*/ 197 h 1048041"/>
              <a:gd name="connsiteX1" fmla="*/ 1033510 w 1235412"/>
              <a:gd name="connsiteY1" fmla="*/ 112479 h 1048041"/>
              <a:gd name="connsiteX2" fmla="*/ 1071750 w 1235412"/>
              <a:gd name="connsiteY2" fmla="*/ 374264 h 1048041"/>
              <a:gd name="connsiteX3" fmla="*/ 1059235 w 1235412"/>
              <a:gd name="connsiteY3" fmla="*/ 395610 h 1048041"/>
              <a:gd name="connsiteX4" fmla="*/ 1056746 w 1235412"/>
              <a:gd name="connsiteY4" fmla="*/ 399624 h 1048041"/>
              <a:gd name="connsiteX5" fmla="*/ 1056190 w 1235412"/>
              <a:gd name="connsiteY5" fmla="*/ 400288 h 1048041"/>
              <a:gd name="connsiteX6" fmla="*/ 1055440 w 1235412"/>
              <a:gd name="connsiteY6" fmla="*/ 401729 h 1048041"/>
              <a:gd name="connsiteX7" fmla="*/ 1056746 w 1235412"/>
              <a:gd name="connsiteY7" fmla="*/ 399624 h 1048041"/>
              <a:gd name="connsiteX8" fmla="*/ 1057309 w 1235412"/>
              <a:gd name="connsiteY8" fmla="*/ 398951 h 1048041"/>
              <a:gd name="connsiteX9" fmla="*/ 1216266 w 1235412"/>
              <a:gd name="connsiteY9" fmla="*/ 480192 h 1048041"/>
              <a:gd name="connsiteX10" fmla="*/ 1226064 w 1235412"/>
              <a:gd name="connsiteY10" fmla="*/ 638347 h 1048041"/>
              <a:gd name="connsiteX11" fmla="*/ 1008874 w 1235412"/>
              <a:gd name="connsiteY11" fmla="*/ 753967 h 1048041"/>
              <a:gd name="connsiteX12" fmla="*/ 1005590 w 1235412"/>
              <a:gd name="connsiteY12" fmla="*/ 755444 h 1048041"/>
              <a:gd name="connsiteX13" fmla="*/ 859725 w 1235412"/>
              <a:gd name="connsiteY13" fmla="*/ 744194 h 1048041"/>
              <a:gd name="connsiteX14" fmla="*/ 480455 w 1235412"/>
              <a:gd name="connsiteY14" fmla="*/ 1048041 h 1048041"/>
              <a:gd name="connsiteX15" fmla="*/ 443869 w 1235412"/>
              <a:gd name="connsiteY15" fmla="*/ 1019986 h 1048041"/>
              <a:gd name="connsiteX16" fmla="*/ 510078 w 1235412"/>
              <a:gd name="connsiteY16" fmla="*/ 796630 h 1048041"/>
              <a:gd name="connsiteX17" fmla="*/ 417867 w 1235412"/>
              <a:gd name="connsiteY17" fmla="*/ 790237 h 1048041"/>
              <a:gd name="connsiteX18" fmla="*/ 394569 w 1235412"/>
              <a:gd name="connsiteY18" fmla="*/ 763467 h 1048041"/>
              <a:gd name="connsiteX19" fmla="*/ 398372 w 1235412"/>
              <a:gd name="connsiteY19" fmla="*/ 708614 h 1048041"/>
              <a:gd name="connsiteX20" fmla="*/ 188869 w 1235412"/>
              <a:gd name="connsiteY20" fmla="*/ 692456 h 1048041"/>
              <a:gd name="connsiteX21" fmla="*/ 493 w 1235412"/>
              <a:gd name="connsiteY21" fmla="*/ 474850 h 1048041"/>
              <a:gd name="connsiteX22" fmla="*/ 215525 w 1235412"/>
              <a:gd name="connsiteY22" fmla="*/ 283508 h 1048041"/>
              <a:gd name="connsiteX23" fmla="*/ 232399 w 1235412"/>
              <a:gd name="connsiteY23" fmla="*/ 284678 h 1048041"/>
              <a:gd name="connsiteX24" fmla="*/ 353055 w 1235412"/>
              <a:gd name="connsiteY24" fmla="*/ 85087 h 1048041"/>
              <a:gd name="connsiteX25" fmla="*/ 586464 w 1235412"/>
              <a:gd name="connsiteY25" fmla="*/ 68882 h 1048041"/>
              <a:gd name="connsiteX26" fmla="*/ 799113 w 1235412"/>
              <a:gd name="connsiteY26" fmla="*/ 197 h 104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35412" h="1048041">
                <a:moveTo>
                  <a:pt x="799113" y="197"/>
                </a:moveTo>
                <a:cubicBezTo>
                  <a:pt x="910464" y="4080"/>
                  <a:pt x="1002288" y="64336"/>
                  <a:pt x="1033510" y="112479"/>
                </a:cubicBezTo>
                <a:cubicBezTo>
                  <a:pt x="1083466" y="189507"/>
                  <a:pt x="1117710" y="294971"/>
                  <a:pt x="1071750" y="374264"/>
                </a:cubicBezTo>
                <a:cubicBezTo>
                  <a:pt x="1065661" y="384769"/>
                  <a:pt x="1061721" y="391459"/>
                  <a:pt x="1059235" y="395610"/>
                </a:cubicBezTo>
                <a:lnTo>
                  <a:pt x="1056746" y="399624"/>
                </a:lnTo>
                <a:lnTo>
                  <a:pt x="1056190" y="400288"/>
                </a:lnTo>
                <a:cubicBezTo>
                  <a:pt x="1055647" y="401177"/>
                  <a:pt x="1055165" y="402083"/>
                  <a:pt x="1055440" y="401729"/>
                </a:cubicBezTo>
                <a:lnTo>
                  <a:pt x="1056746" y="399624"/>
                </a:lnTo>
                <a:lnTo>
                  <a:pt x="1057309" y="398951"/>
                </a:lnTo>
                <a:cubicBezTo>
                  <a:pt x="1151176" y="390118"/>
                  <a:pt x="1201731" y="455106"/>
                  <a:pt x="1216266" y="480192"/>
                </a:cubicBezTo>
                <a:cubicBezTo>
                  <a:pt x="1240128" y="529907"/>
                  <a:pt x="1239613" y="592250"/>
                  <a:pt x="1226064" y="638347"/>
                </a:cubicBezTo>
                <a:cubicBezTo>
                  <a:pt x="1179685" y="720358"/>
                  <a:pt x="1102035" y="755311"/>
                  <a:pt x="1008874" y="753967"/>
                </a:cubicBezTo>
                <a:lnTo>
                  <a:pt x="1005590" y="755444"/>
                </a:lnTo>
                <a:lnTo>
                  <a:pt x="859725" y="744194"/>
                </a:lnTo>
                <a:lnTo>
                  <a:pt x="480455" y="1048041"/>
                </a:lnTo>
                <a:cubicBezTo>
                  <a:pt x="453980" y="1048041"/>
                  <a:pt x="443869" y="1046461"/>
                  <a:pt x="443869" y="1019986"/>
                </a:cubicBezTo>
                <a:lnTo>
                  <a:pt x="510078" y="796630"/>
                </a:lnTo>
                <a:lnTo>
                  <a:pt x="417867" y="790237"/>
                </a:lnTo>
                <a:cubicBezTo>
                  <a:pt x="404041" y="789278"/>
                  <a:pt x="393610" y="777293"/>
                  <a:pt x="394569" y="763467"/>
                </a:cubicBezTo>
                <a:lnTo>
                  <a:pt x="398372" y="708614"/>
                </a:lnTo>
                <a:lnTo>
                  <a:pt x="188869" y="692456"/>
                </a:lnTo>
                <a:cubicBezTo>
                  <a:pt x="77500" y="684735"/>
                  <a:pt x="-7269" y="586812"/>
                  <a:pt x="493" y="474850"/>
                </a:cubicBezTo>
                <a:cubicBezTo>
                  <a:pt x="8255" y="362888"/>
                  <a:pt x="104156" y="275787"/>
                  <a:pt x="215525" y="283508"/>
                </a:cubicBezTo>
                <a:lnTo>
                  <a:pt x="232399" y="284678"/>
                </a:lnTo>
                <a:cubicBezTo>
                  <a:pt x="238162" y="201554"/>
                  <a:pt x="283953" y="128024"/>
                  <a:pt x="353055" y="85087"/>
                </a:cubicBezTo>
                <a:cubicBezTo>
                  <a:pt x="423844" y="42268"/>
                  <a:pt x="510725" y="36359"/>
                  <a:pt x="586464" y="68882"/>
                </a:cubicBezTo>
                <a:cubicBezTo>
                  <a:pt x="658462" y="15831"/>
                  <a:pt x="732302" y="-2133"/>
                  <a:pt x="799113" y="197"/>
                </a:cubicBezTo>
                <a:close/>
              </a:path>
            </a:pathLst>
          </a:custGeom>
          <a:solidFill>
            <a:srgbClr val="FFFFFF"/>
          </a:solidFill>
          <a:ln w="168275"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3" name="Picture 2">
            <a:extLst>
              <a:ext uri="{FF2B5EF4-FFF2-40B4-BE49-F238E27FC236}">
                <a16:creationId xmlns:a16="http://schemas.microsoft.com/office/drawing/2014/main" id="{606E486D-1F82-4D54-911B-E67FCE868C7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278915" y="1567816"/>
            <a:ext cx="5649150" cy="3389490"/>
          </a:xfrm>
          <a:prstGeom prst="rect">
            <a:avLst/>
          </a:prstGeom>
        </p:spPr>
      </p:pic>
      <p:sp>
        <p:nvSpPr>
          <p:cNvPr id="4" name="Content Placeholder 3">
            <a:extLst>
              <a:ext uri="{FF2B5EF4-FFF2-40B4-BE49-F238E27FC236}">
                <a16:creationId xmlns:a16="http://schemas.microsoft.com/office/drawing/2014/main" id="{0DD387C3-84F5-4AF3-9357-3807C789CD77}"/>
              </a:ext>
            </a:extLst>
          </p:cNvPr>
          <p:cNvSpPr>
            <a:spLocks noGrp="1"/>
          </p:cNvSpPr>
          <p:nvPr>
            <p:ph sz="half" idx="1"/>
          </p:nvPr>
        </p:nvSpPr>
        <p:spPr>
          <a:xfrm>
            <a:off x="848229" y="2182958"/>
            <a:ext cx="3482747" cy="3994005"/>
          </a:xfrm>
        </p:spPr>
        <p:txBody>
          <a:bodyPr/>
          <a:lstStyle/>
          <a:p>
            <a:pPr>
              <a:buFont typeface="Wingdings" pitchFamily="2" charset="2"/>
              <a:buChar char="§"/>
            </a:pPr>
            <a:r>
              <a:rPr lang="en-US"/>
              <a:t>Closed system LMS</a:t>
            </a:r>
          </a:p>
          <a:p>
            <a:pPr>
              <a:buFont typeface="Wingdings" pitchFamily="2" charset="2"/>
              <a:buChar char="§"/>
            </a:pPr>
            <a:r>
              <a:rPr lang="en-US"/>
              <a:t>Tied to “Player”</a:t>
            </a:r>
          </a:p>
          <a:p>
            <a:pPr>
              <a:buFont typeface="Wingdings" pitchFamily="2" charset="2"/>
              <a:buChar char="§"/>
            </a:pPr>
            <a:r>
              <a:rPr lang="en-US"/>
              <a:t>Counting</a:t>
            </a:r>
          </a:p>
          <a:p>
            <a:pPr>
              <a:buFont typeface="Wingdings" pitchFamily="2" charset="2"/>
              <a:buChar char="§"/>
            </a:pPr>
            <a:r>
              <a:rPr lang="en-US"/>
              <a:t>No clearing house for </a:t>
            </a:r>
            <a:br>
              <a:rPr lang="en-US"/>
            </a:br>
            <a:r>
              <a:rPr lang="en-US"/>
              <a:t>metadata</a:t>
            </a:r>
          </a:p>
          <a:p>
            <a:pPr>
              <a:buFont typeface="Wingdings" pitchFamily="2" charset="2"/>
              <a:buChar char="§"/>
            </a:pPr>
            <a:r>
              <a:rPr lang="en-US"/>
              <a:t>IEEE 1484.11, </a:t>
            </a:r>
            <a:r>
              <a:rPr lang="en-US" err="1"/>
              <a:t>etc</a:t>
            </a:r>
            <a:endParaRPr lang="en-US"/>
          </a:p>
        </p:txBody>
      </p:sp>
      <p:sp>
        <p:nvSpPr>
          <p:cNvPr id="19" name="TextBox 18">
            <a:extLst>
              <a:ext uri="{FF2B5EF4-FFF2-40B4-BE49-F238E27FC236}">
                <a16:creationId xmlns:a16="http://schemas.microsoft.com/office/drawing/2014/main" id="{A0A0B06E-EA72-F34B-9A11-9220543CFEAD}"/>
              </a:ext>
            </a:extLst>
          </p:cNvPr>
          <p:cNvSpPr txBox="1"/>
          <p:nvPr/>
        </p:nvSpPr>
        <p:spPr>
          <a:xfrm>
            <a:off x="8911918" y="2182958"/>
            <a:ext cx="2431853" cy="2308324"/>
          </a:xfrm>
          <a:prstGeom prst="rect">
            <a:avLst/>
          </a:prstGeom>
          <a:noFill/>
        </p:spPr>
        <p:txBody>
          <a:bodyPr wrap="square" rtlCol="0">
            <a:spAutoFit/>
          </a:bodyPr>
          <a:lstStyle/>
          <a:p>
            <a:pPr marL="457200" indent="-457200">
              <a:buFont typeface="Wingdings" pitchFamily="2" charset="2"/>
              <a:buChar char="§"/>
            </a:pPr>
            <a:r>
              <a:rPr lang="en-US" sz="2400">
                <a:solidFill>
                  <a:schemeClr val="bg1"/>
                </a:solidFill>
                <a:latin typeface="Arial Narrow" panose="020B0604020202020204" pitchFamily="34" charset="0"/>
                <a:cs typeface="Arial Narrow" panose="020B0604020202020204" pitchFamily="34" charset="0"/>
              </a:rPr>
              <a:t>Open “Ecosystem”</a:t>
            </a:r>
          </a:p>
          <a:p>
            <a:pPr marL="457200" indent="-457200">
              <a:buFont typeface="Wingdings" pitchFamily="2" charset="2"/>
              <a:buChar char="§"/>
            </a:pPr>
            <a:r>
              <a:rPr lang="en-US" sz="2400">
                <a:solidFill>
                  <a:schemeClr val="bg1"/>
                </a:solidFill>
                <a:latin typeface="Arial Narrow" panose="020B0604020202020204" pitchFamily="34" charset="0"/>
                <a:cs typeface="Arial Narrow" panose="020B0604020202020204" pitchFamily="34" charset="0"/>
              </a:rPr>
              <a:t>Measuring</a:t>
            </a:r>
          </a:p>
          <a:p>
            <a:pPr marL="457200" indent="-457200">
              <a:buFont typeface="Wingdings" pitchFamily="2" charset="2"/>
              <a:buChar char="§"/>
            </a:pPr>
            <a:r>
              <a:rPr lang="en-US" sz="2400">
                <a:solidFill>
                  <a:schemeClr val="bg1"/>
                </a:solidFill>
                <a:latin typeface="Arial Narrow" panose="020B0604020202020204" pitchFamily="34" charset="0"/>
                <a:cs typeface="Arial Narrow" panose="020B0604020202020204" pitchFamily="34" charset="0"/>
              </a:rPr>
              <a:t>Not Limited to single system</a:t>
            </a:r>
          </a:p>
          <a:p>
            <a:pPr marL="457200" indent="-457200">
              <a:buFont typeface="Wingdings" pitchFamily="2" charset="2"/>
              <a:buChar char="§"/>
            </a:pPr>
            <a:r>
              <a:rPr lang="en-US" sz="2400">
                <a:solidFill>
                  <a:schemeClr val="bg1"/>
                </a:solidFill>
                <a:latin typeface="Arial Narrow" panose="020B0604020202020204" pitchFamily="34" charset="0"/>
                <a:cs typeface="Arial Narrow" panose="020B0604020202020204" pitchFamily="34" charset="0"/>
              </a:rPr>
              <a:t>IEEE 9274</a:t>
            </a:r>
          </a:p>
        </p:txBody>
      </p:sp>
    </p:spTree>
    <p:extLst>
      <p:ext uri="{BB962C8B-B14F-4D97-AF65-F5344CB8AC3E}">
        <p14:creationId xmlns:p14="http://schemas.microsoft.com/office/powerpoint/2010/main" val="182210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BF10-1E9F-47C6-928A-E2884AC122AC}"/>
              </a:ext>
            </a:extLst>
          </p:cNvPr>
          <p:cNvSpPr>
            <a:spLocks noGrp="1"/>
          </p:cNvSpPr>
          <p:nvPr>
            <p:ph type="title"/>
          </p:nvPr>
        </p:nvSpPr>
        <p:spPr>
          <a:xfrm>
            <a:off x="2345741" y="0"/>
            <a:ext cx="7416800" cy="728622"/>
          </a:xfrm>
        </p:spPr>
        <p:txBody>
          <a:bodyPr/>
          <a:lstStyle/>
          <a:p>
            <a:r>
              <a:rPr lang="en-US"/>
              <a:t>Components of xAPI Statement</a:t>
            </a:r>
          </a:p>
        </p:txBody>
      </p:sp>
      <p:pic>
        <p:nvPicPr>
          <p:cNvPr id="4" name="Picture 3">
            <a:extLst>
              <a:ext uri="{FF2B5EF4-FFF2-40B4-BE49-F238E27FC236}">
                <a16:creationId xmlns:a16="http://schemas.microsoft.com/office/drawing/2014/main" id="{256CBE90-A8CB-4D43-AC75-007835DDAD25}"/>
              </a:ext>
            </a:extLst>
          </p:cNvPr>
          <p:cNvPicPr>
            <a:picLocks noChangeAspect="1"/>
          </p:cNvPicPr>
          <p:nvPr/>
        </p:nvPicPr>
        <p:blipFill>
          <a:blip r:embed="rId3"/>
          <a:stretch>
            <a:fillRect/>
          </a:stretch>
        </p:blipFill>
        <p:spPr>
          <a:xfrm>
            <a:off x="3761819" y="1123514"/>
            <a:ext cx="4585023" cy="4610972"/>
          </a:xfrm>
          <a:prstGeom prst="rect">
            <a:avLst/>
          </a:prstGeom>
        </p:spPr>
      </p:pic>
      <p:sp>
        <p:nvSpPr>
          <p:cNvPr id="3" name="Rectangle 2">
            <a:extLst>
              <a:ext uri="{FF2B5EF4-FFF2-40B4-BE49-F238E27FC236}">
                <a16:creationId xmlns:a16="http://schemas.microsoft.com/office/drawing/2014/main" id="{85EF6359-2ED9-B14B-8280-973C01820CD5}"/>
              </a:ext>
            </a:extLst>
          </p:cNvPr>
          <p:cNvSpPr/>
          <p:nvPr/>
        </p:nvSpPr>
        <p:spPr bwMode="auto">
          <a:xfrm>
            <a:off x="226237" y="1194012"/>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Rectangle 28">
            <a:extLst>
              <a:ext uri="{FF2B5EF4-FFF2-40B4-BE49-F238E27FC236}">
                <a16:creationId xmlns:a16="http://schemas.microsoft.com/office/drawing/2014/main" id="{E91C1098-2B46-3843-9E02-98CFBAF0B6B1}"/>
              </a:ext>
            </a:extLst>
          </p:cNvPr>
          <p:cNvSpPr/>
          <p:nvPr/>
        </p:nvSpPr>
        <p:spPr bwMode="auto">
          <a:xfrm>
            <a:off x="226237" y="2363454"/>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C4A1BE80-6DB3-3140-9202-BB9DE16E4AD0}"/>
              </a:ext>
            </a:extLst>
          </p:cNvPr>
          <p:cNvSpPr/>
          <p:nvPr/>
        </p:nvSpPr>
        <p:spPr bwMode="auto">
          <a:xfrm>
            <a:off x="226237" y="3532896"/>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3" name="Rectangle 32">
            <a:extLst>
              <a:ext uri="{FF2B5EF4-FFF2-40B4-BE49-F238E27FC236}">
                <a16:creationId xmlns:a16="http://schemas.microsoft.com/office/drawing/2014/main" id="{BE154086-39F0-C64D-9D92-2CDBAD236FF0}"/>
              </a:ext>
            </a:extLst>
          </p:cNvPr>
          <p:cNvSpPr/>
          <p:nvPr/>
        </p:nvSpPr>
        <p:spPr bwMode="auto">
          <a:xfrm>
            <a:off x="226237" y="4702339"/>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5" name="Rectangle 34">
            <a:extLst>
              <a:ext uri="{FF2B5EF4-FFF2-40B4-BE49-F238E27FC236}">
                <a16:creationId xmlns:a16="http://schemas.microsoft.com/office/drawing/2014/main" id="{67F33FDD-81BD-864F-888E-B4DB54D7E3B6}"/>
              </a:ext>
            </a:extLst>
          </p:cNvPr>
          <p:cNvSpPr/>
          <p:nvPr/>
        </p:nvSpPr>
        <p:spPr bwMode="auto">
          <a:xfrm>
            <a:off x="8484265" y="1170790"/>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Rectangle 44">
            <a:extLst>
              <a:ext uri="{FF2B5EF4-FFF2-40B4-BE49-F238E27FC236}">
                <a16:creationId xmlns:a16="http://schemas.microsoft.com/office/drawing/2014/main" id="{E0E9C355-0CAA-4048-B814-2C0C8292A038}"/>
              </a:ext>
            </a:extLst>
          </p:cNvPr>
          <p:cNvSpPr/>
          <p:nvPr/>
        </p:nvSpPr>
        <p:spPr bwMode="auto">
          <a:xfrm>
            <a:off x="8484265" y="2340232"/>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6" name="Rectangle 45">
            <a:extLst>
              <a:ext uri="{FF2B5EF4-FFF2-40B4-BE49-F238E27FC236}">
                <a16:creationId xmlns:a16="http://schemas.microsoft.com/office/drawing/2014/main" id="{D7581722-783C-A04A-91B1-AEC69A93542D}"/>
              </a:ext>
            </a:extLst>
          </p:cNvPr>
          <p:cNvSpPr/>
          <p:nvPr/>
        </p:nvSpPr>
        <p:spPr bwMode="auto">
          <a:xfrm>
            <a:off x="8484265" y="3509674"/>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7" name="Rectangle 46">
            <a:extLst>
              <a:ext uri="{FF2B5EF4-FFF2-40B4-BE49-F238E27FC236}">
                <a16:creationId xmlns:a16="http://schemas.microsoft.com/office/drawing/2014/main" id="{45D1DB8F-EF98-AD44-9952-14F4C8983920}"/>
              </a:ext>
            </a:extLst>
          </p:cNvPr>
          <p:cNvSpPr/>
          <p:nvPr/>
        </p:nvSpPr>
        <p:spPr bwMode="auto">
          <a:xfrm>
            <a:off x="8484265" y="4679117"/>
            <a:ext cx="3419203" cy="949756"/>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Content Placeholder 5" descr="Employee badge">
            <a:extLst>
              <a:ext uri="{FF2B5EF4-FFF2-40B4-BE49-F238E27FC236}">
                <a16:creationId xmlns:a16="http://schemas.microsoft.com/office/drawing/2014/main" id="{FF437C79-C746-422F-B425-D66E9CD5F25D}"/>
              </a:ext>
            </a:extLst>
          </p:cNvPr>
          <p:cNvPicPr>
            <a:picLocks noGrp="1" noChangeAspect="1"/>
          </p:cNvPicPr>
          <p:nvPr>
            <p:ph idx="1"/>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9857" y="1327296"/>
            <a:ext cx="676970" cy="676970"/>
          </a:xfrm>
        </p:spPr>
      </p:pic>
      <p:pic>
        <p:nvPicPr>
          <p:cNvPr id="8" name="Graphic 7" descr="Gears">
            <a:extLst>
              <a:ext uri="{FF2B5EF4-FFF2-40B4-BE49-F238E27FC236}">
                <a16:creationId xmlns:a16="http://schemas.microsoft.com/office/drawing/2014/main" id="{8EECE39E-6953-4BF5-8587-653E04CFBB3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42706" y="2513940"/>
            <a:ext cx="682587" cy="682587"/>
          </a:xfrm>
          <a:prstGeom prst="rect">
            <a:avLst/>
          </a:prstGeom>
        </p:spPr>
      </p:pic>
      <p:pic>
        <p:nvPicPr>
          <p:cNvPr id="10" name="Graphic 9" descr="Stopwatch">
            <a:extLst>
              <a:ext uri="{FF2B5EF4-FFF2-40B4-BE49-F238E27FC236}">
                <a16:creationId xmlns:a16="http://schemas.microsoft.com/office/drawing/2014/main" id="{8B37F2ED-2FFA-41F8-9506-5FEAFC28DE4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0885" y="4887080"/>
            <a:ext cx="589837" cy="589837"/>
          </a:xfrm>
          <a:prstGeom prst="rect">
            <a:avLst/>
          </a:prstGeom>
        </p:spPr>
      </p:pic>
      <p:pic>
        <p:nvPicPr>
          <p:cNvPr id="18" name="Graphic 17" descr="Classroom">
            <a:extLst>
              <a:ext uri="{FF2B5EF4-FFF2-40B4-BE49-F238E27FC236}">
                <a16:creationId xmlns:a16="http://schemas.microsoft.com/office/drawing/2014/main" id="{07302F01-6B78-4542-A884-64ADD864EA0B}"/>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62956" y="3663877"/>
            <a:ext cx="669154" cy="669154"/>
          </a:xfrm>
          <a:prstGeom prst="rect">
            <a:avLst/>
          </a:prstGeom>
        </p:spPr>
      </p:pic>
      <p:sp>
        <p:nvSpPr>
          <p:cNvPr id="41" name="TextBox 40">
            <a:extLst>
              <a:ext uri="{FF2B5EF4-FFF2-40B4-BE49-F238E27FC236}">
                <a16:creationId xmlns:a16="http://schemas.microsoft.com/office/drawing/2014/main" id="{9DFAAB2D-DCAD-48D1-B19E-91CDF7695E22}"/>
              </a:ext>
            </a:extLst>
          </p:cNvPr>
          <p:cNvSpPr txBox="1"/>
          <p:nvPr/>
        </p:nvSpPr>
        <p:spPr>
          <a:xfrm>
            <a:off x="996343" y="1250283"/>
            <a:ext cx="2115962" cy="830997"/>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Actor:</a:t>
            </a:r>
          </a:p>
          <a:p>
            <a:r>
              <a:rPr lang="en-US" sz="1600">
                <a:solidFill>
                  <a:schemeClr val="bg1"/>
                </a:solidFill>
                <a:latin typeface="Arial Narrow" panose="020B0604020202020204" pitchFamily="34" charset="0"/>
                <a:cs typeface="Arial Narrow" panose="020B0604020202020204" pitchFamily="34" charset="0"/>
              </a:rPr>
              <a:t>Who or what generated the event?</a:t>
            </a:r>
          </a:p>
        </p:txBody>
      </p:sp>
      <p:sp>
        <p:nvSpPr>
          <p:cNvPr id="42" name="TextBox 41">
            <a:extLst>
              <a:ext uri="{FF2B5EF4-FFF2-40B4-BE49-F238E27FC236}">
                <a16:creationId xmlns:a16="http://schemas.microsoft.com/office/drawing/2014/main" id="{F9FF6B59-050D-4EF3-BF9D-5CA7A08F92EF}"/>
              </a:ext>
            </a:extLst>
          </p:cNvPr>
          <p:cNvSpPr txBox="1"/>
          <p:nvPr/>
        </p:nvSpPr>
        <p:spPr>
          <a:xfrm>
            <a:off x="996343" y="2545890"/>
            <a:ext cx="2368132" cy="584775"/>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Verb:</a:t>
            </a:r>
          </a:p>
          <a:p>
            <a:r>
              <a:rPr lang="en-US" sz="1600">
                <a:solidFill>
                  <a:schemeClr val="bg1"/>
                </a:solidFill>
                <a:latin typeface="Arial Narrow" panose="020B0604020202020204" pitchFamily="34" charset="0"/>
                <a:cs typeface="Arial Narrow" panose="020B0604020202020204" pitchFamily="34" charset="0"/>
              </a:rPr>
              <a:t>What action was done?</a:t>
            </a:r>
          </a:p>
        </p:txBody>
      </p:sp>
      <p:sp>
        <p:nvSpPr>
          <p:cNvPr id="43" name="TextBox 42">
            <a:extLst>
              <a:ext uri="{FF2B5EF4-FFF2-40B4-BE49-F238E27FC236}">
                <a16:creationId xmlns:a16="http://schemas.microsoft.com/office/drawing/2014/main" id="{ABBF8C5D-4C18-49E1-BBDE-17F8E20B8F53}"/>
              </a:ext>
            </a:extLst>
          </p:cNvPr>
          <p:cNvSpPr txBox="1"/>
          <p:nvPr/>
        </p:nvSpPr>
        <p:spPr>
          <a:xfrm>
            <a:off x="1016141" y="3703200"/>
            <a:ext cx="2313761" cy="584775"/>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Object:</a:t>
            </a:r>
          </a:p>
          <a:p>
            <a:r>
              <a:rPr lang="en-US" sz="1600">
                <a:solidFill>
                  <a:schemeClr val="bg1"/>
                </a:solidFill>
                <a:latin typeface="Arial Narrow" panose="020B0604020202020204" pitchFamily="34" charset="0"/>
                <a:cs typeface="Arial Narrow" panose="020B0604020202020204" pitchFamily="34" charset="0"/>
              </a:rPr>
              <a:t>What was experienced?</a:t>
            </a:r>
          </a:p>
        </p:txBody>
      </p:sp>
      <p:sp>
        <p:nvSpPr>
          <p:cNvPr id="44" name="TextBox 43">
            <a:extLst>
              <a:ext uri="{FF2B5EF4-FFF2-40B4-BE49-F238E27FC236}">
                <a16:creationId xmlns:a16="http://schemas.microsoft.com/office/drawing/2014/main" id="{8873BA0A-1DF3-4115-A9C0-331ED102D419}"/>
              </a:ext>
            </a:extLst>
          </p:cNvPr>
          <p:cNvSpPr txBox="1"/>
          <p:nvPr/>
        </p:nvSpPr>
        <p:spPr>
          <a:xfrm>
            <a:off x="1016141" y="4771802"/>
            <a:ext cx="2727750" cy="830997"/>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Timestamp:</a:t>
            </a:r>
          </a:p>
          <a:p>
            <a:r>
              <a:rPr lang="en-US" sz="1600">
                <a:solidFill>
                  <a:schemeClr val="bg1"/>
                </a:solidFill>
                <a:latin typeface="Arial Narrow" panose="020B0604020202020204" pitchFamily="34" charset="0"/>
                <a:cs typeface="Arial Narrow" panose="020B0604020202020204" pitchFamily="34" charset="0"/>
              </a:rPr>
              <a:t>When did it happen? When was the record archived?</a:t>
            </a:r>
          </a:p>
        </p:txBody>
      </p:sp>
      <p:cxnSp>
        <p:nvCxnSpPr>
          <p:cNvPr id="22" name="Straight Arrow Connector 21">
            <a:extLst>
              <a:ext uri="{FF2B5EF4-FFF2-40B4-BE49-F238E27FC236}">
                <a16:creationId xmlns:a16="http://schemas.microsoft.com/office/drawing/2014/main" id="{3914D95F-4358-45C8-BE09-66E878CF8780}"/>
              </a:ext>
            </a:extLst>
          </p:cNvPr>
          <p:cNvCxnSpPr>
            <a:cxnSpLocks/>
          </p:cNvCxnSpPr>
          <p:nvPr/>
        </p:nvCxnSpPr>
        <p:spPr>
          <a:xfrm flipH="1" flipV="1">
            <a:off x="3655144" y="2168778"/>
            <a:ext cx="344070" cy="194224"/>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785EB9-731C-42DE-A2E2-EC0BAB513EDC}"/>
              </a:ext>
            </a:extLst>
          </p:cNvPr>
          <p:cNvCxnSpPr>
            <a:cxnSpLocks/>
          </p:cNvCxnSpPr>
          <p:nvPr/>
        </p:nvCxnSpPr>
        <p:spPr>
          <a:xfrm flipH="1">
            <a:off x="3686776" y="2650265"/>
            <a:ext cx="312438" cy="3751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3AB661C-EF9A-4A7F-94F8-FCF61852999A}"/>
              </a:ext>
            </a:extLst>
          </p:cNvPr>
          <p:cNvCxnSpPr>
            <a:cxnSpLocks/>
          </p:cNvCxnSpPr>
          <p:nvPr/>
        </p:nvCxnSpPr>
        <p:spPr>
          <a:xfrm flipH="1">
            <a:off x="3686777" y="2922346"/>
            <a:ext cx="312437" cy="61752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463B38-6E8A-425E-8531-B9EF6F3E24A0}"/>
              </a:ext>
            </a:extLst>
          </p:cNvPr>
          <p:cNvCxnSpPr>
            <a:cxnSpLocks/>
          </p:cNvCxnSpPr>
          <p:nvPr/>
        </p:nvCxnSpPr>
        <p:spPr>
          <a:xfrm flipH="1">
            <a:off x="3720484" y="3196527"/>
            <a:ext cx="278730" cy="1456516"/>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Graphic 11" descr="Ear">
            <a:extLst>
              <a:ext uri="{FF2B5EF4-FFF2-40B4-BE49-F238E27FC236}">
                <a16:creationId xmlns:a16="http://schemas.microsoft.com/office/drawing/2014/main" id="{DC934CB7-FEF1-43F7-B92A-0E9D641A5AA7}"/>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555529" y="1278983"/>
            <a:ext cx="773596" cy="773596"/>
          </a:xfrm>
          <a:prstGeom prst="rect">
            <a:avLst/>
          </a:prstGeom>
        </p:spPr>
      </p:pic>
      <p:pic>
        <p:nvPicPr>
          <p:cNvPr id="14" name="Graphic 13" descr="Handshake">
            <a:extLst>
              <a:ext uri="{FF2B5EF4-FFF2-40B4-BE49-F238E27FC236}">
                <a16:creationId xmlns:a16="http://schemas.microsoft.com/office/drawing/2014/main" id="{22A3367D-FBEE-4F07-8F7B-57AF1C88BFE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8686889" y="4824882"/>
            <a:ext cx="724835" cy="724835"/>
          </a:xfrm>
          <a:prstGeom prst="rect">
            <a:avLst/>
          </a:prstGeom>
        </p:spPr>
      </p:pic>
      <p:pic>
        <p:nvPicPr>
          <p:cNvPr id="16" name="Graphic 15" descr="Diploma">
            <a:extLst>
              <a:ext uri="{FF2B5EF4-FFF2-40B4-BE49-F238E27FC236}">
                <a16:creationId xmlns:a16="http://schemas.microsoft.com/office/drawing/2014/main" id="{2B800F9A-4A56-496E-9BDD-9F922F4FD70C}"/>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8619435" y="2475010"/>
            <a:ext cx="681133" cy="681133"/>
          </a:xfrm>
          <a:prstGeom prst="rect">
            <a:avLst/>
          </a:prstGeom>
        </p:spPr>
      </p:pic>
      <p:pic>
        <p:nvPicPr>
          <p:cNvPr id="20" name="Graphic 19" descr="Magnifying glass">
            <a:extLst>
              <a:ext uri="{FF2B5EF4-FFF2-40B4-BE49-F238E27FC236}">
                <a16:creationId xmlns:a16="http://schemas.microsoft.com/office/drawing/2014/main" id="{171DA486-CAA8-43F8-A8A1-D4AFE2975D5C}"/>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670028" y="3705614"/>
            <a:ext cx="579946" cy="579946"/>
          </a:xfrm>
          <a:prstGeom prst="rect">
            <a:avLst/>
          </a:prstGeom>
        </p:spPr>
      </p:pic>
      <p:sp>
        <p:nvSpPr>
          <p:cNvPr id="51" name="TextBox 50">
            <a:extLst>
              <a:ext uri="{FF2B5EF4-FFF2-40B4-BE49-F238E27FC236}">
                <a16:creationId xmlns:a16="http://schemas.microsoft.com/office/drawing/2014/main" id="{996E0B0A-5A07-8A40-8A6F-C87112627714}"/>
              </a:ext>
            </a:extLst>
          </p:cNvPr>
          <p:cNvSpPr txBox="1"/>
          <p:nvPr/>
        </p:nvSpPr>
        <p:spPr>
          <a:xfrm>
            <a:off x="9311626" y="1222618"/>
            <a:ext cx="2537668" cy="830997"/>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Language:</a:t>
            </a:r>
          </a:p>
          <a:p>
            <a:r>
              <a:rPr lang="en-US" sz="1600">
                <a:solidFill>
                  <a:schemeClr val="bg1"/>
                </a:solidFill>
                <a:latin typeface="Arial Narrow" panose="020B0604020202020204" pitchFamily="34" charset="0"/>
                <a:cs typeface="Arial Narrow" panose="020B0604020202020204" pitchFamily="34" charset="0"/>
              </a:rPr>
              <a:t>Language in which the activity or content was conducted</a:t>
            </a:r>
          </a:p>
        </p:txBody>
      </p:sp>
      <p:sp>
        <p:nvSpPr>
          <p:cNvPr id="52" name="TextBox 51">
            <a:extLst>
              <a:ext uri="{FF2B5EF4-FFF2-40B4-BE49-F238E27FC236}">
                <a16:creationId xmlns:a16="http://schemas.microsoft.com/office/drawing/2014/main" id="{290E03BC-6702-184A-8163-ED3368740C6A}"/>
              </a:ext>
            </a:extLst>
          </p:cNvPr>
          <p:cNvSpPr txBox="1"/>
          <p:nvPr/>
        </p:nvSpPr>
        <p:spPr>
          <a:xfrm>
            <a:off x="9292128" y="2420922"/>
            <a:ext cx="2368132" cy="830997"/>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Result:</a:t>
            </a:r>
          </a:p>
          <a:p>
            <a:r>
              <a:rPr lang="en-US" sz="1600">
                <a:solidFill>
                  <a:schemeClr val="bg1"/>
                </a:solidFill>
                <a:latin typeface="Arial Narrow" panose="020B0604020202020204" pitchFamily="34" charset="0"/>
                <a:cs typeface="Arial Narrow" panose="020B0604020202020204" pitchFamily="34" charset="0"/>
              </a:rPr>
              <a:t>Normalized reporting against a standard</a:t>
            </a:r>
          </a:p>
        </p:txBody>
      </p:sp>
      <p:sp>
        <p:nvSpPr>
          <p:cNvPr id="53" name="TextBox 52">
            <a:extLst>
              <a:ext uri="{FF2B5EF4-FFF2-40B4-BE49-F238E27FC236}">
                <a16:creationId xmlns:a16="http://schemas.microsoft.com/office/drawing/2014/main" id="{B832F7A8-72B1-604C-AF66-1F3E18BE3586}"/>
              </a:ext>
            </a:extLst>
          </p:cNvPr>
          <p:cNvSpPr txBox="1"/>
          <p:nvPr/>
        </p:nvSpPr>
        <p:spPr>
          <a:xfrm>
            <a:off x="9329125" y="3580088"/>
            <a:ext cx="2313761" cy="830997"/>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Context:</a:t>
            </a:r>
          </a:p>
          <a:p>
            <a:r>
              <a:rPr lang="en-US" sz="1600">
                <a:solidFill>
                  <a:schemeClr val="bg1"/>
                </a:solidFill>
                <a:latin typeface="Arial Narrow" panose="020B0604020202020204" pitchFamily="34" charset="0"/>
                <a:cs typeface="Arial Narrow" panose="020B0604020202020204" pitchFamily="34" charset="0"/>
              </a:rPr>
              <a:t>Details from execution (who/where/how much)</a:t>
            </a:r>
          </a:p>
        </p:txBody>
      </p:sp>
      <p:sp>
        <p:nvSpPr>
          <p:cNvPr id="54" name="TextBox 53">
            <a:extLst>
              <a:ext uri="{FF2B5EF4-FFF2-40B4-BE49-F238E27FC236}">
                <a16:creationId xmlns:a16="http://schemas.microsoft.com/office/drawing/2014/main" id="{D52414A2-341D-8043-B515-D45B2AA2DD02}"/>
              </a:ext>
            </a:extLst>
          </p:cNvPr>
          <p:cNvSpPr txBox="1"/>
          <p:nvPr/>
        </p:nvSpPr>
        <p:spPr>
          <a:xfrm>
            <a:off x="9331424" y="4744137"/>
            <a:ext cx="2727750" cy="830997"/>
          </a:xfrm>
          <a:prstGeom prst="rect">
            <a:avLst/>
          </a:prstGeom>
          <a:noFill/>
        </p:spPr>
        <p:txBody>
          <a:bodyPr wrap="square" rtlCol="0">
            <a:spAutoFit/>
          </a:bodyPr>
          <a:lstStyle/>
          <a:p>
            <a:r>
              <a:rPr lang="en-US" sz="1600" b="1">
                <a:solidFill>
                  <a:schemeClr val="bg1"/>
                </a:solidFill>
                <a:latin typeface="Arial Narrow" panose="020B0604020202020204" pitchFamily="34" charset="0"/>
                <a:cs typeface="Arial Narrow" panose="020B0604020202020204" pitchFamily="34" charset="0"/>
              </a:rPr>
              <a:t>Authority:</a:t>
            </a:r>
          </a:p>
          <a:p>
            <a:r>
              <a:rPr lang="en-US" sz="1600">
                <a:solidFill>
                  <a:schemeClr val="bg1"/>
                </a:solidFill>
                <a:latin typeface="Arial Narrow" panose="020B0604020202020204" pitchFamily="34" charset="0"/>
                <a:cs typeface="Arial Narrow" panose="020B0604020202020204" pitchFamily="34" charset="0"/>
              </a:rPr>
              <a:t>Who or what authorized the recording of the experience?</a:t>
            </a:r>
          </a:p>
        </p:txBody>
      </p:sp>
      <p:cxnSp>
        <p:nvCxnSpPr>
          <p:cNvPr id="55" name="Straight Arrow Connector 54">
            <a:extLst>
              <a:ext uri="{FF2B5EF4-FFF2-40B4-BE49-F238E27FC236}">
                <a16:creationId xmlns:a16="http://schemas.microsoft.com/office/drawing/2014/main" id="{0321932E-2D75-5346-8805-F32C71D6B8FB}"/>
              </a:ext>
            </a:extLst>
          </p:cNvPr>
          <p:cNvCxnSpPr>
            <a:cxnSpLocks/>
          </p:cNvCxnSpPr>
          <p:nvPr/>
        </p:nvCxnSpPr>
        <p:spPr>
          <a:xfrm flipV="1">
            <a:off x="6148739" y="2143768"/>
            <a:ext cx="2273145" cy="1629919"/>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B92EF30-1714-9C49-BE59-5DA9D6BCF05C}"/>
              </a:ext>
            </a:extLst>
          </p:cNvPr>
          <p:cNvCxnSpPr>
            <a:cxnSpLocks/>
          </p:cNvCxnSpPr>
          <p:nvPr/>
        </p:nvCxnSpPr>
        <p:spPr>
          <a:xfrm flipV="1">
            <a:off x="6148739" y="2922346"/>
            <a:ext cx="2239438" cy="1138604"/>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EDD6140-121E-214D-9C0D-E0FC048F4038}"/>
              </a:ext>
            </a:extLst>
          </p:cNvPr>
          <p:cNvCxnSpPr>
            <a:cxnSpLocks/>
          </p:cNvCxnSpPr>
          <p:nvPr/>
        </p:nvCxnSpPr>
        <p:spPr>
          <a:xfrm flipV="1">
            <a:off x="6346293" y="3995586"/>
            <a:ext cx="2041884" cy="374768"/>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398B2552-50AC-7F45-AEDA-40411833BB52}"/>
              </a:ext>
            </a:extLst>
          </p:cNvPr>
          <p:cNvCxnSpPr>
            <a:cxnSpLocks/>
          </p:cNvCxnSpPr>
          <p:nvPr/>
        </p:nvCxnSpPr>
        <p:spPr>
          <a:xfrm>
            <a:off x="8048158" y="4900615"/>
            <a:ext cx="373726" cy="0"/>
          </a:xfrm>
          <a:prstGeom prst="straightConnector1">
            <a:avLst/>
          </a:prstGeom>
          <a:ln>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51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BF10-1E9F-47C6-928A-E2884AC122AC}"/>
              </a:ext>
            </a:extLst>
          </p:cNvPr>
          <p:cNvSpPr>
            <a:spLocks noGrp="1"/>
          </p:cNvSpPr>
          <p:nvPr>
            <p:ph type="title"/>
          </p:nvPr>
        </p:nvSpPr>
        <p:spPr>
          <a:xfrm>
            <a:off x="2345741" y="0"/>
            <a:ext cx="7416800" cy="728622"/>
          </a:xfrm>
        </p:spPr>
        <p:txBody>
          <a:bodyPr/>
          <a:lstStyle/>
          <a:p>
            <a:r>
              <a:rPr lang="en-US"/>
              <a:t>Components of xAPI Statement</a:t>
            </a:r>
          </a:p>
        </p:txBody>
      </p:sp>
      <p:sp>
        <p:nvSpPr>
          <p:cNvPr id="3" name="Rectangle 2">
            <a:extLst>
              <a:ext uri="{FF2B5EF4-FFF2-40B4-BE49-F238E27FC236}">
                <a16:creationId xmlns:a16="http://schemas.microsoft.com/office/drawing/2014/main" id="{85EF6359-2ED9-B14B-8280-973C01820CD5}"/>
              </a:ext>
            </a:extLst>
          </p:cNvPr>
          <p:cNvSpPr/>
          <p:nvPr/>
        </p:nvSpPr>
        <p:spPr bwMode="auto">
          <a:xfrm>
            <a:off x="814065" y="949082"/>
            <a:ext cx="822960" cy="731520"/>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9" name="Rectangle 28">
            <a:extLst>
              <a:ext uri="{FF2B5EF4-FFF2-40B4-BE49-F238E27FC236}">
                <a16:creationId xmlns:a16="http://schemas.microsoft.com/office/drawing/2014/main" id="{E91C1098-2B46-3843-9E02-98CFBAF0B6B1}"/>
              </a:ext>
            </a:extLst>
          </p:cNvPr>
          <p:cNvSpPr/>
          <p:nvPr/>
        </p:nvSpPr>
        <p:spPr bwMode="auto">
          <a:xfrm>
            <a:off x="814065" y="1871238"/>
            <a:ext cx="822960" cy="731520"/>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1" name="Rectangle 30">
            <a:extLst>
              <a:ext uri="{FF2B5EF4-FFF2-40B4-BE49-F238E27FC236}">
                <a16:creationId xmlns:a16="http://schemas.microsoft.com/office/drawing/2014/main" id="{C4A1BE80-6DB3-3140-9202-BB9DE16E4AD0}"/>
              </a:ext>
            </a:extLst>
          </p:cNvPr>
          <p:cNvSpPr/>
          <p:nvPr/>
        </p:nvSpPr>
        <p:spPr bwMode="auto">
          <a:xfrm>
            <a:off x="814065" y="2793394"/>
            <a:ext cx="822960" cy="731520"/>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5" name="Rectangle 44">
            <a:extLst>
              <a:ext uri="{FF2B5EF4-FFF2-40B4-BE49-F238E27FC236}">
                <a16:creationId xmlns:a16="http://schemas.microsoft.com/office/drawing/2014/main" id="{E0E9C355-0CAA-4048-B814-2C0C8292A038}"/>
              </a:ext>
            </a:extLst>
          </p:cNvPr>
          <p:cNvSpPr/>
          <p:nvPr/>
        </p:nvSpPr>
        <p:spPr bwMode="auto">
          <a:xfrm>
            <a:off x="808492" y="3715550"/>
            <a:ext cx="822960" cy="731520"/>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6" name="Rectangle 45">
            <a:extLst>
              <a:ext uri="{FF2B5EF4-FFF2-40B4-BE49-F238E27FC236}">
                <a16:creationId xmlns:a16="http://schemas.microsoft.com/office/drawing/2014/main" id="{D7581722-783C-A04A-91B1-AEC69A93542D}"/>
              </a:ext>
            </a:extLst>
          </p:cNvPr>
          <p:cNvSpPr/>
          <p:nvPr/>
        </p:nvSpPr>
        <p:spPr bwMode="auto">
          <a:xfrm>
            <a:off x="808492" y="4637706"/>
            <a:ext cx="822960" cy="731520"/>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7" name="Rectangle 46">
            <a:extLst>
              <a:ext uri="{FF2B5EF4-FFF2-40B4-BE49-F238E27FC236}">
                <a16:creationId xmlns:a16="http://schemas.microsoft.com/office/drawing/2014/main" id="{45D1DB8F-EF98-AD44-9952-14F4C8983920}"/>
              </a:ext>
            </a:extLst>
          </p:cNvPr>
          <p:cNvSpPr/>
          <p:nvPr/>
        </p:nvSpPr>
        <p:spPr bwMode="auto">
          <a:xfrm>
            <a:off x="807432" y="5559862"/>
            <a:ext cx="822960" cy="731520"/>
          </a:xfrm>
          <a:prstGeom prst="rect">
            <a:avLst/>
          </a:prstGeom>
          <a:solidFill>
            <a:srgbClr val="5B9BD7"/>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6" name="Content Placeholder 5" descr="Employee badge">
            <a:extLst>
              <a:ext uri="{FF2B5EF4-FFF2-40B4-BE49-F238E27FC236}">
                <a16:creationId xmlns:a16="http://schemas.microsoft.com/office/drawing/2014/main" id="{FF437C79-C746-422F-B425-D66E9CD5F25D}"/>
              </a:ext>
            </a:extLst>
          </p:cNvPr>
          <p:cNvPicPr>
            <a:picLocks noGrp="1" noChangeAspect="1"/>
          </p:cNvPicPr>
          <p:nvPr>
            <p:ph idx="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356" y="1000721"/>
            <a:ext cx="676970" cy="676970"/>
          </a:xfrm>
        </p:spPr>
      </p:pic>
      <p:pic>
        <p:nvPicPr>
          <p:cNvPr id="8" name="Graphic 7" descr="Gears">
            <a:extLst>
              <a:ext uri="{FF2B5EF4-FFF2-40B4-BE49-F238E27FC236}">
                <a16:creationId xmlns:a16="http://schemas.microsoft.com/office/drawing/2014/main" id="{8EECE39E-6953-4BF5-8587-653E04CFBB34}"/>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7876" y="1926101"/>
            <a:ext cx="682587" cy="682587"/>
          </a:xfrm>
          <a:prstGeom prst="rect">
            <a:avLst/>
          </a:prstGeom>
        </p:spPr>
      </p:pic>
      <p:pic>
        <p:nvPicPr>
          <p:cNvPr id="18" name="Graphic 17" descr="Classroom">
            <a:extLst>
              <a:ext uri="{FF2B5EF4-FFF2-40B4-BE49-F238E27FC236}">
                <a16:creationId xmlns:a16="http://schemas.microsoft.com/office/drawing/2014/main" id="{07302F01-6B78-4542-A884-64ADD864EA0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1797" y="2831109"/>
            <a:ext cx="669154" cy="669154"/>
          </a:xfrm>
          <a:prstGeom prst="rect">
            <a:avLst/>
          </a:prstGeom>
        </p:spPr>
      </p:pic>
      <p:pic>
        <p:nvPicPr>
          <p:cNvPr id="14" name="Graphic 13" descr="Handshake">
            <a:extLst>
              <a:ext uri="{FF2B5EF4-FFF2-40B4-BE49-F238E27FC236}">
                <a16:creationId xmlns:a16="http://schemas.microsoft.com/office/drawing/2014/main" id="{22A3367D-FBEE-4F07-8F7B-57AF1C88BFE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64158" y="5588266"/>
            <a:ext cx="724835" cy="724835"/>
          </a:xfrm>
          <a:prstGeom prst="rect">
            <a:avLst/>
          </a:prstGeom>
        </p:spPr>
      </p:pic>
      <p:pic>
        <p:nvPicPr>
          <p:cNvPr id="16" name="Graphic 15" descr="Diploma">
            <a:extLst>
              <a:ext uri="{FF2B5EF4-FFF2-40B4-BE49-F238E27FC236}">
                <a16:creationId xmlns:a16="http://schemas.microsoft.com/office/drawing/2014/main" id="{2B800F9A-4A56-496E-9BDD-9F922F4FD70C}"/>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94675" y="3792069"/>
            <a:ext cx="681133" cy="681133"/>
          </a:xfrm>
          <a:prstGeom prst="rect">
            <a:avLst/>
          </a:prstGeom>
        </p:spPr>
      </p:pic>
      <p:pic>
        <p:nvPicPr>
          <p:cNvPr id="20" name="Graphic 19" descr="Magnifying glass">
            <a:extLst>
              <a:ext uri="{FF2B5EF4-FFF2-40B4-BE49-F238E27FC236}">
                <a16:creationId xmlns:a16="http://schemas.microsoft.com/office/drawing/2014/main" id="{171DA486-CAA8-43F8-A8A1-D4AFE2975D5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45268" y="4713922"/>
            <a:ext cx="579946" cy="579946"/>
          </a:xfrm>
          <a:prstGeom prst="rect">
            <a:avLst/>
          </a:prstGeom>
        </p:spPr>
      </p:pic>
      <p:sp>
        <p:nvSpPr>
          <p:cNvPr id="37" name="TextBox 36">
            <a:extLst>
              <a:ext uri="{FF2B5EF4-FFF2-40B4-BE49-F238E27FC236}">
                <a16:creationId xmlns:a16="http://schemas.microsoft.com/office/drawing/2014/main" id="{E52F769B-4060-C249-86A0-4AF1F7257CEC}"/>
              </a:ext>
            </a:extLst>
          </p:cNvPr>
          <p:cNvSpPr txBox="1"/>
          <p:nvPr/>
        </p:nvSpPr>
        <p:spPr>
          <a:xfrm>
            <a:off x="1962594" y="899343"/>
            <a:ext cx="9353105" cy="830997"/>
          </a:xfrm>
          <a:prstGeom prst="rect">
            <a:avLst/>
          </a:prstGeom>
          <a:noFill/>
        </p:spPr>
        <p:txBody>
          <a:bodyPr wrap="square" rtlCol="0">
            <a:spAutoFit/>
          </a:bodyPr>
          <a:lstStyle/>
          <a:p>
            <a:pPr marL="457200" indent="-457200">
              <a:buFont typeface="Wingdings" pitchFamily="2" charset="2"/>
              <a:buChar char="§"/>
            </a:pPr>
            <a:r>
              <a:rPr lang="en-US" sz="2400">
                <a:latin typeface="Arial Narrow" panose="020B0604020202020204" pitchFamily="34" charset="0"/>
                <a:cs typeface="Arial Narrow" panose="020B0604020202020204" pitchFamily="34" charset="0"/>
              </a:rPr>
              <a:t>Learner Identity comes from Authoritative Data Source for Identity, Credentials and Access Management (ICAM)</a:t>
            </a:r>
          </a:p>
        </p:txBody>
      </p:sp>
      <p:sp>
        <p:nvSpPr>
          <p:cNvPr id="38" name="TextBox 37">
            <a:extLst>
              <a:ext uri="{FF2B5EF4-FFF2-40B4-BE49-F238E27FC236}">
                <a16:creationId xmlns:a16="http://schemas.microsoft.com/office/drawing/2014/main" id="{12860A0C-840E-A641-B3A9-7A747731A75A}"/>
              </a:ext>
            </a:extLst>
          </p:cNvPr>
          <p:cNvSpPr txBox="1"/>
          <p:nvPr/>
        </p:nvSpPr>
        <p:spPr>
          <a:xfrm>
            <a:off x="1962594" y="1851895"/>
            <a:ext cx="9173491" cy="830997"/>
          </a:xfrm>
          <a:prstGeom prst="rect">
            <a:avLst/>
          </a:prstGeom>
          <a:noFill/>
        </p:spPr>
        <p:txBody>
          <a:bodyPr wrap="square" rtlCol="0">
            <a:spAutoFit/>
          </a:bodyPr>
          <a:lstStyle/>
          <a:p>
            <a:pPr marL="457200" indent="-457200">
              <a:buFont typeface="Wingdings" pitchFamily="2" charset="2"/>
              <a:buChar char="§"/>
            </a:pPr>
            <a:r>
              <a:rPr lang="en-US" sz="2400">
                <a:latin typeface="Arial Narrow" panose="020B0604020202020204" pitchFamily="34" charset="0"/>
                <a:cs typeface="Arial Narrow" panose="020B0604020202020204" pitchFamily="34" charset="0"/>
              </a:rPr>
              <a:t>Verbs come from activity descriptions, including the normalized Master Object Model (MOM) or cmi5 </a:t>
            </a:r>
          </a:p>
        </p:txBody>
      </p:sp>
      <p:sp>
        <p:nvSpPr>
          <p:cNvPr id="39" name="TextBox 38">
            <a:extLst>
              <a:ext uri="{FF2B5EF4-FFF2-40B4-BE49-F238E27FC236}">
                <a16:creationId xmlns:a16="http://schemas.microsoft.com/office/drawing/2014/main" id="{B1222A7F-4DBE-0843-A694-7CEC39DB3DA8}"/>
              </a:ext>
            </a:extLst>
          </p:cNvPr>
          <p:cNvSpPr txBox="1"/>
          <p:nvPr/>
        </p:nvSpPr>
        <p:spPr>
          <a:xfrm>
            <a:off x="1962594" y="2922734"/>
            <a:ext cx="10657306" cy="461665"/>
          </a:xfrm>
          <a:prstGeom prst="rect">
            <a:avLst/>
          </a:prstGeom>
          <a:noFill/>
        </p:spPr>
        <p:txBody>
          <a:bodyPr wrap="square" rtlCol="0">
            <a:spAutoFit/>
          </a:bodyPr>
          <a:lstStyle/>
          <a:p>
            <a:pPr marL="457200" indent="-457200">
              <a:buFont typeface="Wingdings" pitchFamily="2" charset="2"/>
              <a:buChar char="§"/>
            </a:pPr>
            <a:r>
              <a:rPr lang="en-US" sz="2400">
                <a:latin typeface="Arial Narrow" panose="020B0604020202020204" pitchFamily="34" charset="0"/>
                <a:cs typeface="Arial Narrow" panose="020B0604020202020204" pitchFamily="34" charset="0"/>
              </a:rPr>
              <a:t>Objects relate to the activity, concept (e.g. credential, event), or experience</a:t>
            </a:r>
          </a:p>
        </p:txBody>
      </p:sp>
      <p:sp>
        <p:nvSpPr>
          <p:cNvPr id="40" name="TextBox 39">
            <a:extLst>
              <a:ext uri="{FF2B5EF4-FFF2-40B4-BE49-F238E27FC236}">
                <a16:creationId xmlns:a16="http://schemas.microsoft.com/office/drawing/2014/main" id="{5BF1F6F6-CCE5-4B46-AEFD-FF28CA65E5AE}"/>
              </a:ext>
            </a:extLst>
          </p:cNvPr>
          <p:cNvSpPr txBox="1"/>
          <p:nvPr/>
        </p:nvSpPr>
        <p:spPr>
          <a:xfrm>
            <a:off x="1962595" y="3665811"/>
            <a:ext cx="9353104" cy="830997"/>
          </a:xfrm>
          <a:prstGeom prst="rect">
            <a:avLst/>
          </a:prstGeom>
          <a:noFill/>
        </p:spPr>
        <p:txBody>
          <a:bodyPr wrap="square" rtlCol="0">
            <a:spAutoFit/>
          </a:bodyPr>
          <a:lstStyle/>
          <a:p>
            <a:pPr marL="457200" indent="-457200">
              <a:buFont typeface="Wingdings" pitchFamily="2" charset="2"/>
              <a:buChar char="§"/>
            </a:pPr>
            <a:r>
              <a:rPr lang="en-US" sz="2400">
                <a:latin typeface="Arial Narrow" panose="020B0604020202020204" pitchFamily="34" charset="0"/>
                <a:cs typeface="Arial Narrow" panose="020B0604020202020204" pitchFamily="34" charset="0"/>
              </a:rPr>
              <a:t>Results are adjudicated by the edge system according to the appropriate rubric and standard</a:t>
            </a:r>
          </a:p>
        </p:txBody>
      </p:sp>
      <p:sp>
        <p:nvSpPr>
          <p:cNvPr id="48" name="TextBox 47">
            <a:extLst>
              <a:ext uri="{FF2B5EF4-FFF2-40B4-BE49-F238E27FC236}">
                <a16:creationId xmlns:a16="http://schemas.microsoft.com/office/drawing/2014/main" id="{5C40F2D3-EA41-9045-8D3C-8A159D18A525}"/>
              </a:ext>
            </a:extLst>
          </p:cNvPr>
          <p:cNvSpPr txBox="1"/>
          <p:nvPr/>
        </p:nvSpPr>
        <p:spPr>
          <a:xfrm>
            <a:off x="1962594" y="4772633"/>
            <a:ext cx="10179440" cy="461665"/>
          </a:xfrm>
          <a:prstGeom prst="rect">
            <a:avLst/>
          </a:prstGeom>
          <a:noFill/>
        </p:spPr>
        <p:txBody>
          <a:bodyPr wrap="square" rtlCol="0">
            <a:spAutoFit/>
          </a:bodyPr>
          <a:lstStyle/>
          <a:p>
            <a:pPr marL="457200" indent="-457200">
              <a:buFont typeface="Wingdings" pitchFamily="2" charset="2"/>
              <a:buChar char="§"/>
            </a:pPr>
            <a:r>
              <a:rPr lang="en-US" sz="2400">
                <a:latin typeface="Arial Narrow" panose="020B0604020202020204" pitchFamily="34" charset="0"/>
                <a:cs typeface="Arial Narrow" panose="020B0604020202020204" pitchFamily="34" charset="0"/>
              </a:rPr>
              <a:t>Context comes from scenario/session management </a:t>
            </a:r>
          </a:p>
        </p:txBody>
      </p:sp>
      <p:sp>
        <p:nvSpPr>
          <p:cNvPr id="49" name="TextBox 48">
            <a:extLst>
              <a:ext uri="{FF2B5EF4-FFF2-40B4-BE49-F238E27FC236}">
                <a16:creationId xmlns:a16="http://schemas.microsoft.com/office/drawing/2014/main" id="{570F3523-7A7E-9D4E-B0D8-44A3BA65E936}"/>
              </a:ext>
            </a:extLst>
          </p:cNvPr>
          <p:cNvSpPr txBox="1"/>
          <p:nvPr/>
        </p:nvSpPr>
        <p:spPr>
          <a:xfrm>
            <a:off x="1962594" y="5608005"/>
            <a:ext cx="10594363" cy="461665"/>
          </a:xfrm>
          <a:prstGeom prst="rect">
            <a:avLst/>
          </a:prstGeom>
          <a:noFill/>
        </p:spPr>
        <p:txBody>
          <a:bodyPr wrap="square" rtlCol="0">
            <a:spAutoFit/>
          </a:bodyPr>
          <a:lstStyle/>
          <a:p>
            <a:pPr marL="457200" indent="-457200">
              <a:buFont typeface="Wingdings" pitchFamily="2" charset="2"/>
              <a:buChar char="§"/>
            </a:pPr>
            <a:r>
              <a:rPr lang="en-US" sz="2400">
                <a:latin typeface="Arial Narrow" panose="020B0604020202020204" pitchFamily="34" charset="0"/>
                <a:cs typeface="Arial Narrow" panose="020B0604020202020204" pitchFamily="34" charset="0"/>
              </a:rPr>
              <a:t>Authority lists come from the device and experience registration process</a:t>
            </a:r>
          </a:p>
        </p:txBody>
      </p:sp>
    </p:spTree>
    <p:extLst>
      <p:ext uri="{BB962C8B-B14F-4D97-AF65-F5344CB8AC3E}">
        <p14:creationId xmlns:p14="http://schemas.microsoft.com/office/powerpoint/2010/main" val="2173668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D541-EE5D-42B9-963B-FC3B73767373}"/>
              </a:ext>
            </a:extLst>
          </p:cNvPr>
          <p:cNvSpPr>
            <a:spLocks noGrp="1"/>
          </p:cNvSpPr>
          <p:nvPr>
            <p:ph type="title"/>
          </p:nvPr>
        </p:nvSpPr>
        <p:spPr>
          <a:xfrm>
            <a:off x="1535922" y="73572"/>
            <a:ext cx="9120156" cy="705610"/>
          </a:xfrm>
        </p:spPr>
        <p:txBody>
          <a:bodyPr>
            <a:normAutofit fontScale="90000"/>
          </a:bodyPr>
          <a:lstStyle/>
          <a:p>
            <a:r>
              <a:rPr lang="en-US" sz="3300"/>
              <a:t>Learner State and the Learner Object Model</a:t>
            </a:r>
          </a:p>
        </p:txBody>
      </p:sp>
      <p:sp>
        <p:nvSpPr>
          <p:cNvPr id="4" name="Content Placeholder 3">
            <a:extLst>
              <a:ext uri="{FF2B5EF4-FFF2-40B4-BE49-F238E27FC236}">
                <a16:creationId xmlns:a16="http://schemas.microsoft.com/office/drawing/2014/main" id="{E2E9DF22-57CC-4249-A0A8-79FEBA215A22}"/>
              </a:ext>
            </a:extLst>
          </p:cNvPr>
          <p:cNvSpPr>
            <a:spLocks noGrp="1"/>
          </p:cNvSpPr>
          <p:nvPr>
            <p:ph idx="4294967295"/>
          </p:nvPr>
        </p:nvSpPr>
        <p:spPr>
          <a:xfrm>
            <a:off x="7579698" y="1046031"/>
            <a:ext cx="4439704" cy="4959601"/>
          </a:xfrm>
        </p:spPr>
        <p:txBody>
          <a:bodyPr anchor="t">
            <a:normAutofit/>
          </a:bodyPr>
          <a:lstStyle/>
          <a:p>
            <a:pPr>
              <a:buFont typeface="Wingdings" pitchFamily="2" charset="2"/>
              <a:buChar char="§"/>
            </a:pPr>
            <a:r>
              <a:rPr lang="en-US" sz="2400"/>
              <a:t>Facilitates tracking of learning pathways</a:t>
            </a:r>
          </a:p>
          <a:p>
            <a:pPr>
              <a:buFont typeface="Wingdings" pitchFamily="2" charset="2"/>
              <a:buChar char="§"/>
            </a:pPr>
            <a:r>
              <a:rPr lang="en-US" sz="2400"/>
              <a:t>Interleaves “micro-curricula” within </a:t>
            </a:r>
            <a:r>
              <a:rPr lang="en-US" sz="2400" err="1"/>
              <a:t>macrocurricula</a:t>
            </a:r>
            <a:endParaRPr lang="en-US" sz="2400"/>
          </a:p>
          <a:p>
            <a:pPr>
              <a:buFont typeface="Wingdings" pitchFamily="2" charset="2"/>
              <a:buChar char="§"/>
            </a:pPr>
            <a:r>
              <a:rPr lang="en-US" sz="2400"/>
              <a:t>Removes State Dependency for ecosystem components- “loosely coupled”</a:t>
            </a:r>
          </a:p>
          <a:p>
            <a:pPr>
              <a:buFont typeface="Wingdings" pitchFamily="2" charset="2"/>
              <a:buChar char="§"/>
            </a:pPr>
            <a:r>
              <a:rPr lang="en-US" sz="2400"/>
              <a:t>Normalizes performance data </a:t>
            </a:r>
          </a:p>
          <a:p>
            <a:pPr>
              <a:buFont typeface="Wingdings" pitchFamily="2" charset="2"/>
              <a:buChar char="§"/>
            </a:pPr>
            <a:r>
              <a:rPr lang="en-US" sz="2400"/>
              <a:t>xAPI Master Object Model (P9274.3.1)</a:t>
            </a:r>
          </a:p>
        </p:txBody>
      </p:sp>
      <p:sp>
        <p:nvSpPr>
          <p:cNvPr id="66" name="Rectangle 65">
            <a:extLst>
              <a:ext uri="{FF2B5EF4-FFF2-40B4-BE49-F238E27FC236}">
                <a16:creationId xmlns:a16="http://schemas.microsoft.com/office/drawing/2014/main" id="{D725D25C-8583-D94C-964C-F31029C083D1}"/>
              </a:ext>
            </a:extLst>
          </p:cNvPr>
          <p:cNvSpPr/>
          <p:nvPr/>
        </p:nvSpPr>
        <p:spPr>
          <a:xfrm>
            <a:off x="818322" y="1486764"/>
            <a:ext cx="5007537" cy="1521557"/>
          </a:xfrm>
          <a:prstGeom prst="rect">
            <a:avLst/>
          </a:prstGeom>
          <a:solidFill>
            <a:srgbClr val="FFF3CC"/>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 name="TextBox 66">
            <a:extLst>
              <a:ext uri="{FF2B5EF4-FFF2-40B4-BE49-F238E27FC236}">
                <a16:creationId xmlns:a16="http://schemas.microsoft.com/office/drawing/2014/main" id="{CF03F3F1-6796-1C46-847E-FF3425C1519E}"/>
              </a:ext>
            </a:extLst>
          </p:cNvPr>
          <p:cNvSpPr txBox="1"/>
          <p:nvPr/>
        </p:nvSpPr>
        <p:spPr>
          <a:xfrm>
            <a:off x="1089610" y="1609399"/>
            <a:ext cx="1087282" cy="307777"/>
          </a:xfrm>
          <a:prstGeom prst="rect">
            <a:avLst/>
          </a:prstGeom>
          <a:noFill/>
        </p:spPr>
        <p:txBody>
          <a:bodyPr wrap="square" rtlCol="0">
            <a:spAutoFit/>
          </a:bodyPr>
          <a:lstStyle/>
          <a:p>
            <a:pPr algn="ctr" fontAlgn="auto">
              <a:spcBef>
                <a:spcPts val="0"/>
              </a:spcBef>
              <a:spcAft>
                <a:spcPts val="0"/>
              </a:spcAft>
            </a:pPr>
            <a:r>
              <a:rPr lang="en-US" sz="1400">
                <a:solidFill>
                  <a:srgbClr val="0B2862"/>
                </a:solidFill>
                <a:latin typeface="Calibri" panose="020F0502020204030204"/>
              </a:rPr>
              <a:t>Goal Setting</a:t>
            </a:r>
          </a:p>
        </p:txBody>
      </p:sp>
      <p:sp>
        <p:nvSpPr>
          <p:cNvPr id="68" name="TextBox 67">
            <a:extLst>
              <a:ext uri="{FF2B5EF4-FFF2-40B4-BE49-F238E27FC236}">
                <a16:creationId xmlns:a16="http://schemas.microsoft.com/office/drawing/2014/main" id="{C85CB8B7-E9A0-D240-80BC-720E93D87D31}"/>
              </a:ext>
            </a:extLst>
          </p:cNvPr>
          <p:cNvSpPr txBox="1"/>
          <p:nvPr/>
        </p:nvSpPr>
        <p:spPr>
          <a:xfrm>
            <a:off x="2247109" y="1602279"/>
            <a:ext cx="1087282" cy="307777"/>
          </a:xfrm>
          <a:prstGeom prst="rect">
            <a:avLst/>
          </a:prstGeom>
          <a:noFill/>
        </p:spPr>
        <p:txBody>
          <a:bodyPr wrap="square" rtlCol="0">
            <a:spAutoFit/>
          </a:bodyPr>
          <a:lstStyle/>
          <a:p>
            <a:pPr algn="ctr" fontAlgn="auto">
              <a:spcBef>
                <a:spcPts val="0"/>
              </a:spcBef>
              <a:spcAft>
                <a:spcPts val="0"/>
              </a:spcAft>
            </a:pPr>
            <a:r>
              <a:rPr lang="en-US" sz="1400">
                <a:solidFill>
                  <a:srgbClr val="0B2862"/>
                </a:solidFill>
                <a:latin typeface="Calibri" panose="020F0502020204030204"/>
              </a:rPr>
              <a:t>Planning</a:t>
            </a:r>
          </a:p>
        </p:txBody>
      </p:sp>
      <p:sp>
        <p:nvSpPr>
          <p:cNvPr id="69" name="TextBox 68">
            <a:extLst>
              <a:ext uri="{FF2B5EF4-FFF2-40B4-BE49-F238E27FC236}">
                <a16:creationId xmlns:a16="http://schemas.microsoft.com/office/drawing/2014/main" id="{6F1A590C-2A89-8646-8CBB-1F535D851B9F}"/>
              </a:ext>
            </a:extLst>
          </p:cNvPr>
          <p:cNvSpPr txBox="1"/>
          <p:nvPr/>
        </p:nvSpPr>
        <p:spPr>
          <a:xfrm>
            <a:off x="3404608" y="1621272"/>
            <a:ext cx="1087282" cy="307777"/>
          </a:xfrm>
          <a:prstGeom prst="rect">
            <a:avLst/>
          </a:prstGeom>
          <a:noFill/>
        </p:spPr>
        <p:txBody>
          <a:bodyPr wrap="square" rtlCol="0">
            <a:spAutoFit/>
          </a:bodyPr>
          <a:lstStyle/>
          <a:p>
            <a:pPr algn="ctr" fontAlgn="auto">
              <a:spcBef>
                <a:spcPts val="0"/>
              </a:spcBef>
              <a:spcAft>
                <a:spcPts val="0"/>
              </a:spcAft>
            </a:pPr>
            <a:r>
              <a:rPr lang="en-US" sz="1400">
                <a:solidFill>
                  <a:srgbClr val="0B2862"/>
                </a:solidFill>
                <a:latin typeface="Calibri" panose="020F0502020204030204"/>
              </a:rPr>
              <a:t>Scheduling</a:t>
            </a:r>
          </a:p>
        </p:txBody>
      </p:sp>
      <p:sp>
        <p:nvSpPr>
          <p:cNvPr id="70" name="TextBox 69">
            <a:extLst>
              <a:ext uri="{FF2B5EF4-FFF2-40B4-BE49-F238E27FC236}">
                <a16:creationId xmlns:a16="http://schemas.microsoft.com/office/drawing/2014/main" id="{FD7CA488-9FB2-414C-B16A-A04C9BB5B1F2}"/>
              </a:ext>
            </a:extLst>
          </p:cNvPr>
          <p:cNvSpPr txBox="1"/>
          <p:nvPr/>
        </p:nvSpPr>
        <p:spPr>
          <a:xfrm>
            <a:off x="4562107" y="1614152"/>
            <a:ext cx="1087282" cy="307777"/>
          </a:xfrm>
          <a:prstGeom prst="rect">
            <a:avLst/>
          </a:prstGeom>
          <a:noFill/>
        </p:spPr>
        <p:txBody>
          <a:bodyPr wrap="square" rtlCol="0">
            <a:spAutoFit/>
          </a:bodyPr>
          <a:lstStyle/>
          <a:p>
            <a:pPr algn="ctr" fontAlgn="auto">
              <a:spcBef>
                <a:spcPts val="0"/>
              </a:spcBef>
              <a:spcAft>
                <a:spcPts val="0"/>
              </a:spcAft>
            </a:pPr>
            <a:r>
              <a:rPr lang="en-US" sz="1400">
                <a:solidFill>
                  <a:srgbClr val="0B2862"/>
                </a:solidFill>
                <a:latin typeface="Calibri" panose="020F0502020204030204"/>
              </a:rPr>
              <a:t>Launching</a:t>
            </a:r>
          </a:p>
        </p:txBody>
      </p:sp>
      <p:sp>
        <p:nvSpPr>
          <p:cNvPr id="71" name="Right Arrow 70">
            <a:extLst>
              <a:ext uri="{FF2B5EF4-FFF2-40B4-BE49-F238E27FC236}">
                <a16:creationId xmlns:a16="http://schemas.microsoft.com/office/drawing/2014/main" id="{181CEEC4-1531-E746-8EE0-D161E3F29050}"/>
              </a:ext>
            </a:extLst>
          </p:cNvPr>
          <p:cNvSpPr/>
          <p:nvPr/>
        </p:nvSpPr>
        <p:spPr>
          <a:xfrm>
            <a:off x="2008475" y="2257702"/>
            <a:ext cx="276178" cy="241697"/>
          </a:xfrm>
          <a:prstGeom prst="rightArrow">
            <a:avLst/>
          </a:prstGeom>
          <a:solidFill>
            <a:srgbClr val="0B2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Right Arrow 71">
            <a:extLst>
              <a:ext uri="{FF2B5EF4-FFF2-40B4-BE49-F238E27FC236}">
                <a16:creationId xmlns:a16="http://schemas.microsoft.com/office/drawing/2014/main" id="{31A86432-4C25-894F-AC8E-DC097B8BA6A5}"/>
              </a:ext>
            </a:extLst>
          </p:cNvPr>
          <p:cNvSpPr/>
          <p:nvPr/>
        </p:nvSpPr>
        <p:spPr>
          <a:xfrm>
            <a:off x="3176071" y="2257702"/>
            <a:ext cx="276178" cy="241697"/>
          </a:xfrm>
          <a:prstGeom prst="rightArrow">
            <a:avLst/>
          </a:prstGeom>
          <a:solidFill>
            <a:srgbClr val="0B2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3" name="Right Arrow 72">
            <a:extLst>
              <a:ext uri="{FF2B5EF4-FFF2-40B4-BE49-F238E27FC236}">
                <a16:creationId xmlns:a16="http://schemas.microsoft.com/office/drawing/2014/main" id="{C2A3FB6D-0FDB-494C-B450-48904BA45169}"/>
              </a:ext>
            </a:extLst>
          </p:cNvPr>
          <p:cNvSpPr/>
          <p:nvPr/>
        </p:nvSpPr>
        <p:spPr>
          <a:xfrm>
            <a:off x="4325615" y="2257702"/>
            <a:ext cx="276178" cy="241697"/>
          </a:xfrm>
          <a:prstGeom prst="rightArrow">
            <a:avLst/>
          </a:prstGeom>
          <a:solidFill>
            <a:srgbClr val="0B2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0FB36D03-6072-9041-B99A-BB4481E49673}"/>
              </a:ext>
            </a:extLst>
          </p:cNvPr>
          <p:cNvGrpSpPr/>
          <p:nvPr/>
        </p:nvGrpSpPr>
        <p:grpSpPr>
          <a:xfrm>
            <a:off x="1197068" y="1949324"/>
            <a:ext cx="872367" cy="872367"/>
            <a:chOff x="1109336" y="2000085"/>
            <a:chExt cx="872367" cy="872367"/>
          </a:xfrm>
        </p:grpSpPr>
        <p:sp>
          <p:nvSpPr>
            <p:cNvPr id="75" name="Oval 74">
              <a:extLst>
                <a:ext uri="{FF2B5EF4-FFF2-40B4-BE49-F238E27FC236}">
                  <a16:creationId xmlns:a16="http://schemas.microsoft.com/office/drawing/2014/main" id="{F94696F3-9CE0-1844-9389-072EC8CFB6AA}"/>
                </a:ext>
              </a:extLst>
            </p:cNvPr>
            <p:cNvSpPr/>
            <p:nvPr/>
          </p:nvSpPr>
          <p:spPr>
            <a:xfrm>
              <a:off x="1109336" y="2000085"/>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76" name="Graphic 75" descr="Bullseye">
              <a:extLst>
                <a:ext uri="{FF2B5EF4-FFF2-40B4-BE49-F238E27FC236}">
                  <a16:creationId xmlns:a16="http://schemas.microsoft.com/office/drawing/2014/main" id="{3473D363-3BAD-4641-A330-89922848D04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13910" y="2184748"/>
              <a:ext cx="498747" cy="498747"/>
            </a:xfrm>
            <a:prstGeom prst="rect">
              <a:avLst/>
            </a:prstGeom>
          </p:spPr>
        </p:pic>
      </p:grpSp>
      <p:grpSp>
        <p:nvGrpSpPr>
          <p:cNvPr id="77" name="Group 76">
            <a:extLst>
              <a:ext uri="{FF2B5EF4-FFF2-40B4-BE49-F238E27FC236}">
                <a16:creationId xmlns:a16="http://schemas.microsoft.com/office/drawing/2014/main" id="{B1D4D762-F148-D243-BCE4-E1C1DDC909FC}"/>
              </a:ext>
            </a:extLst>
          </p:cNvPr>
          <p:cNvGrpSpPr/>
          <p:nvPr/>
        </p:nvGrpSpPr>
        <p:grpSpPr>
          <a:xfrm>
            <a:off x="2345613" y="1957338"/>
            <a:ext cx="872367" cy="872367"/>
            <a:chOff x="2257881" y="2008099"/>
            <a:chExt cx="872367" cy="872367"/>
          </a:xfrm>
        </p:grpSpPr>
        <p:sp>
          <p:nvSpPr>
            <p:cNvPr id="78" name="Oval 77">
              <a:extLst>
                <a:ext uri="{FF2B5EF4-FFF2-40B4-BE49-F238E27FC236}">
                  <a16:creationId xmlns:a16="http://schemas.microsoft.com/office/drawing/2014/main" id="{FC336764-C74A-8D4F-9142-672314F33F21}"/>
                </a:ext>
              </a:extLst>
            </p:cNvPr>
            <p:cNvSpPr/>
            <p:nvPr/>
          </p:nvSpPr>
          <p:spPr>
            <a:xfrm>
              <a:off x="2257881" y="2008099"/>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79" name="Graphic 78" descr="Classroom">
              <a:extLst>
                <a:ext uri="{FF2B5EF4-FFF2-40B4-BE49-F238E27FC236}">
                  <a16:creationId xmlns:a16="http://schemas.microsoft.com/office/drawing/2014/main" id="{4880B299-F09A-6245-B283-BF2F9417907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53645" y="2194908"/>
              <a:ext cx="498747" cy="498747"/>
            </a:xfrm>
            <a:prstGeom prst="rect">
              <a:avLst/>
            </a:prstGeom>
          </p:spPr>
        </p:pic>
      </p:grpSp>
      <p:grpSp>
        <p:nvGrpSpPr>
          <p:cNvPr id="80" name="Group 79">
            <a:extLst>
              <a:ext uri="{FF2B5EF4-FFF2-40B4-BE49-F238E27FC236}">
                <a16:creationId xmlns:a16="http://schemas.microsoft.com/office/drawing/2014/main" id="{CEE5DAE7-D746-8F49-B4EE-34ED0E5C7DCB}"/>
              </a:ext>
            </a:extLst>
          </p:cNvPr>
          <p:cNvGrpSpPr/>
          <p:nvPr/>
        </p:nvGrpSpPr>
        <p:grpSpPr>
          <a:xfrm>
            <a:off x="3495368" y="1957338"/>
            <a:ext cx="872367" cy="872367"/>
            <a:chOff x="3407636" y="2008099"/>
            <a:chExt cx="872367" cy="872367"/>
          </a:xfrm>
        </p:grpSpPr>
        <p:sp>
          <p:nvSpPr>
            <p:cNvPr id="81" name="Oval 80">
              <a:extLst>
                <a:ext uri="{FF2B5EF4-FFF2-40B4-BE49-F238E27FC236}">
                  <a16:creationId xmlns:a16="http://schemas.microsoft.com/office/drawing/2014/main" id="{DD3FE87C-A630-6B4A-92FE-B862DE1700C7}"/>
                </a:ext>
              </a:extLst>
            </p:cNvPr>
            <p:cNvSpPr/>
            <p:nvPr/>
          </p:nvSpPr>
          <p:spPr>
            <a:xfrm>
              <a:off x="3407636" y="2008099"/>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2" name="Graphic 81" descr="Daily calendar">
              <a:extLst>
                <a:ext uri="{FF2B5EF4-FFF2-40B4-BE49-F238E27FC236}">
                  <a16:creationId xmlns:a16="http://schemas.microsoft.com/office/drawing/2014/main" id="{B2FA821D-E825-EE49-9937-9D0C583D224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97575" y="2184408"/>
              <a:ext cx="498747" cy="498747"/>
            </a:xfrm>
            <a:prstGeom prst="rect">
              <a:avLst/>
            </a:prstGeom>
          </p:spPr>
        </p:pic>
      </p:grpSp>
      <p:grpSp>
        <p:nvGrpSpPr>
          <p:cNvPr id="83" name="Group 82">
            <a:extLst>
              <a:ext uri="{FF2B5EF4-FFF2-40B4-BE49-F238E27FC236}">
                <a16:creationId xmlns:a16="http://schemas.microsoft.com/office/drawing/2014/main" id="{691C67C5-DAE7-D747-94DF-F9066F5AE248}"/>
              </a:ext>
            </a:extLst>
          </p:cNvPr>
          <p:cNvGrpSpPr/>
          <p:nvPr/>
        </p:nvGrpSpPr>
        <p:grpSpPr>
          <a:xfrm>
            <a:off x="4643913" y="1965352"/>
            <a:ext cx="872367" cy="872367"/>
            <a:chOff x="4556181" y="2016113"/>
            <a:chExt cx="872367" cy="872367"/>
          </a:xfrm>
        </p:grpSpPr>
        <p:sp>
          <p:nvSpPr>
            <p:cNvPr id="84" name="Oval 83">
              <a:extLst>
                <a:ext uri="{FF2B5EF4-FFF2-40B4-BE49-F238E27FC236}">
                  <a16:creationId xmlns:a16="http://schemas.microsoft.com/office/drawing/2014/main" id="{14C85B20-0FAC-6A48-B6D7-AC225F62234A}"/>
                </a:ext>
              </a:extLst>
            </p:cNvPr>
            <p:cNvSpPr/>
            <p:nvPr/>
          </p:nvSpPr>
          <p:spPr>
            <a:xfrm>
              <a:off x="4556181" y="2016113"/>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5" name="Graphic 84" descr="Rocket">
              <a:extLst>
                <a:ext uri="{FF2B5EF4-FFF2-40B4-BE49-F238E27FC236}">
                  <a16:creationId xmlns:a16="http://schemas.microsoft.com/office/drawing/2014/main" id="{E9544A64-E26E-7D42-8578-5DA003B91D8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732830" y="2205068"/>
              <a:ext cx="498747" cy="498747"/>
            </a:xfrm>
            <a:prstGeom prst="rect">
              <a:avLst/>
            </a:prstGeom>
          </p:spPr>
        </p:pic>
      </p:grpSp>
      <p:sp>
        <p:nvSpPr>
          <p:cNvPr id="86" name="Can 85">
            <a:extLst>
              <a:ext uri="{FF2B5EF4-FFF2-40B4-BE49-F238E27FC236}">
                <a16:creationId xmlns:a16="http://schemas.microsoft.com/office/drawing/2014/main" id="{44270C72-250D-4648-A81C-817E4C66BA53}"/>
              </a:ext>
            </a:extLst>
          </p:cNvPr>
          <p:cNvSpPr/>
          <p:nvPr/>
        </p:nvSpPr>
        <p:spPr>
          <a:xfrm>
            <a:off x="341107" y="3445557"/>
            <a:ext cx="1385937" cy="914400"/>
          </a:xfrm>
          <a:prstGeom prst="can">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7" name="TextBox 86">
            <a:extLst>
              <a:ext uri="{FF2B5EF4-FFF2-40B4-BE49-F238E27FC236}">
                <a16:creationId xmlns:a16="http://schemas.microsoft.com/office/drawing/2014/main" id="{22985430-8A07-9042-91A8-91D0EB649F37}"/>
              </a:ext>
            </a:extLst>
          </p:cNvPr>
          <p:cNvSpPr txBox="1"/>
          <p:nvPr/>
        </p:nvSpPr>
        <p:spPr>
          <a:xfrm>
            <a:off x="402727" y="3683146"/>
            <a:ext cx="1258396" cy="646331"/>
          </a:xfrm>
          <a:prstGeom prst="rect">
            <a:avLst/>
          </a:prstGeom>
          <a:noFill/>
        </p:spPr>
        <p:txBody>
          <a:bodyPr wrap="square" rtlCol="0">
            <a:spAutoFit/>
          </a:bodyPr>
          <a:lstStyle/>
          <a:p>
            <a:pPr algn="ctr" fontAlgn="auto">
              <a:spcBef>
                <a:spcPts val="0"/>
              </a:spcBef>
              <a:spcAft>
                <a:spcPts val="0"/>
              </a:spcAft>
            </a:pPr>
            <a:r>
              <a:rPr lang="en-US" sz="1800">
                <a:solidFill>
                  <a:srgbClr val="FFFFFF"/>
                </a:solidFill>
                <a:latin typeface="Calibri" panose="020F0502020204030204"/>
              </a:rPr>
              <a:t>Learning Data</a:t>
            </a:r>
          </a:p>
        </p:txBody>
      </p:sp>
      <p:cxnSp>
        <p:nvCxnSpPr>
          <p:cNvPr id="88" name="Elbow Connector 87">
            <a:extLst>
              <a:ext uri="{FF2B5EF4-FFF2-40B4-BE49-F238E27FC236}">
                <a16:creationId xmlns:a16="http://schemas.microsoft.com/office/drawing/2014/main" id="{4E1EB6DF-DA11-3D4B-A697-6E61C78164D0}"/>
              </a:ext>
            </a:extLst>
          </p:cNvPr>
          <p:cNvCxnSpPr>
            <a:cxnSpLocks/>
            <a:stCxn id="86" idx="1"/>
            <a:endCxn id="84" idx="4"/>
          </p:cNvCxnSpPr>
          <p:nvPr/>
        </p:nvCxnSpPr>
        <p:spPr>
          <a:xfrm rot="5400000" flipH="1" flipV="1">
            <a:off x="2753167" y="1118628"/>
            <a:ext cx="607838" cy="4046021"/>
          </a:xfrm>
          <a:prstGeom prst="bentConnector3">
            <a:avLst>
              <a:gd name="adj1" fmla="val 50000"/>
            </a:avLst>
          </a:prstGeom>
          <a:noFill/>
          <a:ln w="19050" cap="flat" cmpd="sng" algn="ctr">
            <a:solidFill>
              <a:srgbClr val="70ABD4"/>
            </a:solidFill>
            <a:prstDash val="solid"/>
            <a:miter lim="800000"/>
            <a:headEnd type="triangle" w="lg" len="med"/>
          </a:ln>
          <a:effectLst/>
        </p:spPr>
      </p:cxnSp>
      <p:cxnSp>
        <p:nvCxnSpPr>
          <p:cNvPr id="89" name="Straight Connector 88">
            <a:extLst>
              <a:ext uri="{FF2B5EF4-FFF2-40B4-BE49-F238E27FC236}">
                <a16:creationId xmlns:a16="http://schemas.microsoft.com/office/drawing/2014/main" id="{0756BAAF-77F4-FB47-9062-9BD4D221583D}"/>
              </a:ext>
            </a:extLst>
          </p:cNvPr>
          <p:cNvCxnSpPr>
            <a:stCxn id="81" idx="4"/>
          </p:cNvCxnSpPr>
          <p:nvPr/>
        </p:nvCxnSpPr>
        <p:spPr>
          <a:xfrm flipH="1">
            <a:off x="3931551" y="2829705"/>
            <a:ext cx="1" cy="311933"/>
          </a:xfrm>
          <a:prstGeom prst="line">
            <a:avLst/>
          </a:prstGeom>
          <a:noFill/>
          <a:ln w="19050" cap="flat" cmpd="sng" algn="ctr">
            <a:solidFill>
              <a:srgbClr val="70ABD4"/>
            </a:solidFill>
            <a:prstDash val="solid"/>
            <a:miter lim="800000"/>
          </a:ln>
          <a:effectLst/>
        </p:spPr>
      </p:cxnSp>
      <p:cxnSp>
        <p:nvCxnSpPr>
          <p:cNvPr id="90" name="Straight Connector 89">
            <a:extLst>
              <a:ext uri="{FF2B5EF4-FFF2-40B4-BE49-F238E27FC236}">
                <a16:creationId xmlns:a16="http://schemas.microsoft.com/office/drawing/2014/main" id="{572CB545-C08A-A648-BD00-1D62F929DBD0}"/>
              </a:ext>
            </a:extLst>
          </p:cNvPr>
          <p:cNvCxnSpPr/>
          <p:nvPr/>
        </p:nvCxnSpPr>
        <p:spPr>
          <a:xfrm flipH="1">
            <a:off x="2790749" y="2827730"/>
            <a:ext cx="1" cy="311933"/>
          </a:xfrm>
          <a:prstGeom prst="line">
            <a:avLst/>
          </a:prstGeom>
          <a:noFill/>
          <a:ln w="19050" cap="flat" cmpd="sng" algn="ctr">
            <a:solidFill>
              <a:srgbClr val="70ABD4"/>
            </a:solidFill>
            <a:prstDash val="solid"/>
            <a:miter lim="800000"/>
          </a:ln>
          <a:effectLst/>
        </p:spPr>
      </p:cxnSp>
      <p:cxnSp>
        <p:nvCxnSpPr>
          <p:cNvPr id="91" name="Straight Connector 90">
            <a:extLst>
              <a:ext uri="{FF2B5EF4-FFF2-40B4-BE49-F238E27FC236}">
                <a16:creationId xmlns:a16="http://schemas.microsoft.com/office/drawing/2014/main" id="{299F92E0-F6ED-F541-BBDF-4DCE1040A32C}"/>
              </a:ext>
            </a:extLst>
          </p:cNvPr>
          <p:cNvCxnSpPr/>
          <p:nvPr/>
        </p:nvCxnSpPr>
        <p:spPr>
          <a:xfrm flipH="1">
            <a:off x="1633251" y="2819023"/>
            <a:ext cx="1" cy="311933"/>
          </a:xfrm>
          <a:prstGeom prst="line">
            <a:avLst/>
          </a:prstGeom>
          <a:noFill/>
          <a:ln w="19050" cap="flat" cmpd="sng" algn="ctr">
            <a:solidFill>
              <a:srgbClr val="70ABD4"/>
            </a:solidFill>
            <a:prstDash val="solid"/>
            <a:miter lim="800000"/>
          </a:ln>
          <a:effectLst/>
        </p:spPr>
      </p:cxnSp>
      <p:sp>
        <p:nvSpPr>
          <p:cNvPr id="92" name="TextBox 91">
            <a:extLst>
              <a:ext uri="{FF2B5EF4-FFF2-40B4-BE49-F238E27FC236}">
                <a16:creationId xmlns:a16="http://schemas.microsoft.com/office/drawing/2014/main" id="{7D790EEC-45DF-4247-B7BE-49D459529889}"/>
              </a:ext>
            </a:extLst>
          </p:cNvPr>
          <p:cNvSpPr txBox="1"/>
          <p:nvPr/>
        </p:nvSpPr>
        <p:spPr>
          <a:xfrm>
            <a:off x="4562107" y="3678615"/>
            <a:ext cx="2302507" cy="369332"/>
          </a:xfrm>
          <a:prstGeom prst="rect">
            <a:avLst/>
          </a:prstGeom>
          <a:noFill/>
        </p:spPr>
        <p:txBody>
          <a:bodyPr wrap="square" rtlCol="0">
            <a:spAutoFit/>
          </a:bodyPr>
          <a:lstStyle/>
          <a:p>
            <a:pPr algn="ctr" fontAlgn="auto">
              <a:spcBef>
                <a:spcPts val="0"/>
              </a:spcBef>
              <a:spcAft>
                <a:spcPts val="0"/>
              </a:spcAft>
            </a:pPr>
            <a:r>
              <a:rPr lang="en-US" sz="1800">
                <a:solidFill>
                  <a:srgbClr val="FFFFFF"/>
                </a:solidFill>
                <a:latin typeface="Calibri" panose="020F0502020204030204"/>
              </a:rPr>
              <a:t>Learning Device</a:t>
            </a:r>
          </a:p>
        </p:txBody>
      </p:sp>
      <p:cxnSp>
        <p:nvCxnSpPr>
          <p:cNvPr id="93" name="Elbow Connector 92">
            <a:extLst>
              <a:ext uri="{FF2B5EF4-FFF2-40B4-BE49-F238E27FC236}">
                <a16:creationId xmlns:a16="http://schemas.microsoft.com/office/drawing/2014/main" id="{BB4AC211-1DE6-B645-93EF-E1D900C0A2B9}"/>
              </a:ext>
            </a:extLst>
          </p:cNvPr>
          <p:cNvCxnSpPr>
            <a:cxnSpLocks/>
            <a:stCxn id="86" idx="3"/>
          </p:cNvCxnSpPr>
          <p:nvPr/>
        </p:nvCxnSpPr>
        <p:spPr>
          <a:xfrm rot="16200000" flipH="1">
            <a:off x="2943374" y="2450658"/>
            <a:ext cx="1657264" cy="5475861"/>
          </a:xfrm>
          <a:prstGeom prst="bentConnector2">
            <a:avLst/>
          </a:prstGeom>
          <a:noFill/>
          <a:ln w="19050" cap="flat" cmpd="sng" algn="ctr">
            <a:solidFill>
              <a:srgbClr val="70ABD4"/>
            </a:solidFill>
            <a:prstDash val="solid"/>
            <a:miter lim="800000"/>
            <a:headEnd type="triangle" w="lg" len="med"/>
          </a:ln>
          <a:effectLst/>
        </p:spPr>
      </p:cxnSp>
      <p:cxnSp>
        <p:nvCxnSpPr>
          <p:cNvPr id="94" name="Straight Connector 93">
            <a:extLst>
              <a:ext uri="{FF2B5EF4-FFF2-40B4-BE49-F238E27FC236}">
                <a16:creationId xmlns:a16="http://schemas.microsoft.com/office/drawing/2014/main" id="{B9EBAED1-9B21-314F-BF1F-57660DF8BCB5}"/>
              </a:ext>
            </a:extLst>
          </p:cNvPr>
          <p:cNvCxnSpPr/>
          <p:nvPr/>
        </p:nvCxnSpPr>
        <p:spPr>
          <a:xfrm flipH="1">
            <a:off x="5358719" y="5679174"/>
            <a:ext cx="1" cy="338047"/>
          </a:xfrm>
          <a:prstGeom prst="line">
            <a:avLst/>
          </a:prstGeom>
          <a:noFill/>
          <a:ln w="19050" cap="flat" cmpd="sng" algn="ctr">
            <a:solidFill>
              <a:srgbClr val="70ABD4"/>
            </a:solidFill>
            <a:prstDash val="solid"/>
            <a:miter lim="800000"/>
          </a:ln>
          <a:effectLst/>
        </p:spPr>
      </p:cxnSp>
      <p:cxnSp>
        <p:nvCxnSpPr>
          <p:cNvPr id="95" name="Straight Connector 94">
            <a:extLst>
              <a:ext uri="{FF2B5EF4-FFF2-40B4-BE49-F238E27FC236}">
                <a16:creationId xmlns:a16="http://schemas.microsoft.com/office/drawing/2014/main" id="{1AAB4135-02FB-BA40-93C6-96CF27DA8FF4}"/>
              </a:ext>
            </a:extLst>
          </p:cNvPr>
          <p:cNvCxnSpPr/>
          <p:nvPr/>
        </p:nvCxnSpPr>
        <p:spPr>
          <a:xfrm flipH="1">
            <a:off x="4200985" y="5677034"/>
            <a:ext cx="1" cy="338047"/>
          </a:xfrm>
          <a:prstGeom prst="line">
            <a:avLst/>
          </a:prstGeom>
          <a:noFill/>
          <a:ln w="19050" cap="flat" cmpd="sng" algn="ctr">
            <a:solidFill>
              <a:srgbClr val="70ABD4"/>
            </a:solidFill>
            <a:prstDash val="solid"/>
            <a:miter lim="800000"/>
          </a:ln>
          <a:effectLst/>
        </p:spPr>
      </p:cxnSp>
      <p:cxnSp>
        <p:nvCxnSpPr>
          <p:cNvPr id="96" name="Straight Connector 95">
            <a:extLst>
              <a:ext uri="{FF2B5EF4-FFF2-40B4-BE49-F238E27FC236}">
                <a16:creationId xmlns:a16="http://schemas.microsoft.com/office/drawing/2014/main" id="{5E676791-4025-0F4A-8B66-0D9289BE3525}"/>
              </a:ext>
            </a:extLst>
          </p:cNvPr>
          <p:cNvCxnSpPr/>
          <p:nvPr/>
        </p:nvCxnSpPr>
        <p:spPr>
          <a:xfrm flipH="1">
            <a:off x="3032199" y="5667598"/>
            <a:ext cx="1" cy="338047"/>
          </a:xfrm>
          <a:prstGeom prst="line">
            <a:avLst/>
          </a:prstGeom>
          <a:noFill/>
          <a:ln w="19050" cap="flat" cmpd="sng" algn="ctr">
            <a:solidFill>
              <a:srgbClr val="70ABD4"/>
            </a:solidFill>
            <a:prstDash val="solid"/>
            <a:miter lim="800000"/>
          </a:ln>
          <a:effectLst/>
        </p:spPr>
      </p:cxnSp>
      <p:cxnSp>
        <p:nvCxnSpPr>
          <p:cNvPr id="97" name="Straight Connector 96">
            <a:extLst>
              <a:ext uri="{FF2B5EF4-FFF2-40B4-BE49-F238E27FC236}">
                <a16:creationId xmlns:a16="http://schemas.microsoft.com/office/drawing/2014/main" id="{B5353B42-A000-2F4D-8780-18D56ED0DF9B}"/>
              </a:ext>
            </a:extLst>
          </p:cNvPr>
          <p:cNvCxnSpPr/>
          <p:nvPr/>
        </p:nvCxnSpPr>
        <p:spPr>
          <a:xfrm flipH="1">
            <a:off x="6504290" y="5677033"/>
            <a:ext cx="1" cy="338047"/>
          </a:xfrm>
          <a:prstGeom prst="line">
            <a:avLst/>
          </a:prstGeom>
          <a:noFill/>
          <a:ln w="19050" cap="flat" cmpd="sng" algn="ctr">
            <a:solidFill>
              <a:srgbClr val="70ABD4"/>
            </a:solidFill>
            <a:prstDash val="solid"/>
            <a:miter lim="800000"/>
          </a:ln>
          <a:effectLst/>
        </p:spPr>
      </p:cxnSp>
      <p:grpSp>
        <p:nvGrpSpPr>
          <p:cNvPr id="98" name="Group 97">
            <a:extLst>
              <a:ext uri="{FF2B5EF4-FFF2-40B4-BE49-F238E27FC236}">
                <a16:creationId xmlns:a16="http://schemas.microsoft.com/office/drawing/2014/main" id="{93CA946B-9AE2-4642-B978-5CCD9669DF93}"/>
              </a:ext>
            </a:extLst>
          </p:cNvPr>
          <p:cNvGrpSpPr/>
          <p:nvPr/>
        </p:nvGrpSpPr>
        <p:grpSpPr>
          <a:xfrm>
            <a:off x="2247109" y="4047947"/>
            <a:ext cx="5007537" cy="1631533"/>
            <a:chOff x="2159377" y="4098708"/>
            <a:chExt cx="5007537" cy="1631533"/>
          </a:xfrm>
        </p:grpSpPr>
        <p:sp>
          <p:nvSpPr>
            <p:cNvPr id="99" name="Rectangle 98">
              <a:extLst>
                <a:ext uri="{FF2B5EF4-FFF2-40B4-BE49-F238E27FC236}">
                  <a16:creationId xmlns:a16="http://schemas.microsoft.com/office/drawing/2014/main" id="{01010134-0008-FE4D-9228-5988F6BF4F55}"/>
                </a:ext>
              </a:extLst>
            </p:cNvPr>
            <p:cNvSpPr/>
            <p:nvPr/>
          </p:nvSpPr>
          <p:spPr>
            <a:xfrm>
              <a:off x="2159377" y="4098708"/>
              <a:ext cx="5007537" cy="1631533"/>
            </a:xfrm>
            <a:prstGeom prst="rect">
              <a:avLst/>
            </a:prstGeom>
            <a:solidFill>
              <a:srgbClr val="FFF3CC"/>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68DC8B32-4872-C24E-8690-C8ADDC54949F}"/>
                </a:ext>
              </a:extLst>
            </p:cNvPr>
            <p:cNvSpPr txBox="1"/>
            <p:nvPr/>
          </p:nvSpPr>
          <p:spPr>
            <a:xfrm>
              <a:off x="2406065" y="5157816"/>
              <a:ext cx="108728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B2862"/>
                  </a:solidFill>
                  <a:effectLst/>
                  <a:uLnTx/>
                  <a:uFillTx/>
                  <a:latin typeface="Calibri" panose="020F0502020204030204"/>
                </a:rPr>
                <a:t>Capturing</a:t>
              </a:r>
            </a:p>
          </p:txBody>
        </p:sp>
        <p:sp>
          <p:nvSpPr>
            <p:cNvPr id="101" name="TextBox 100">
              <a:extLst>
                <a:ext uri="{FF2B5EF4-FFF2-40B4-BE49-F238E27FC236}">
                  <a16:creationId xmlns:a16="http://schemas.microsoft.com/office/drawing/2014/main" id="{586E4FB2-6FA0-5844-829D-F0B583ED53ED}"/>
                </a:ext>
              </a:extLst>
            </p:cNvPr>
            <p:cNvSpPr txBox="1"/>
            <p:nvPr/>
          </p:nvSpPr>
          <p:spPr>
            <a:xfrm>
              <a:off x="3446185" y="5157816"/>
              <a:ext cx="134570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B2862"/>
                  </a:solidFill>
                  <a:effectLst/>
                  <a:uLnTx/>
                  <a:uFillTx/>
                  <a:latin typeface="Calibri" panose="020F0502020204030204"/>
                </a:rPr>
                <a:t>Contextualizing</a:t>
              </a:r>
            </a:p>
          </p:txBody>
        </p:sp>
        <p:sp>
          <p:nvSpPr>
            <p:cNvPr id="102" name="TextBox 101">
              <a:extLst>
                <a:ext uri="{FF2B5EF4-FFF2-40B4-BE49-F238E27FC236}">
                  <a16:creationId xmlns:a16="http://schemas.microsoft.com/office/drawing/2014/main" id="{544F4BA3-4E8D-444C-8B0D-B30D4389A14E}"/>
                </a:ext>
              </a:extLst>
            </p:cNvPr>
            <p:cNvSpPr txBox="1"/>
            <p:nvPr/>
          </p:nvSpPr>
          <p:spPr>
            <a:xfrm>
              <a:off x="4721062" y="5155031"/>
              <a:ext cx="1087282"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B2862"/>
                  </a:solidFill>
                  <a:effectLst/>
                  <a:uLnTx/>
                  <a:uFillTx/>
                  <a:latin typeface="Calibri" panose="020F0502020204030204"/>
                </a:rPr>
                <a:t>Evaluating Trust</a:t>
              </a:r>
            </a:p>
          </p:txBody>
        </p:sp>
        <p:sp>
          <p:nvSpPr>
            <p:cNvPr id="103" name="TextBox 102">
              <a:extLst>
                <a:ext uri="{FF2B5EF4-FFF2-40B4-BE49-F238E27FC236}">
                  <a16:creationId xmlns:a16="http://schemas.microsoft.com/office/drawing/2014/main" id="{BDB248C2-7CC2-F749-85E3-60C2A21CBEAD}"/>
                </a:ext>
              </a:extLst>
            </p:cNvPr>
            <p:cNvSpPr txBox="1"/>
            <p:nvPr/>
          </p:nvSpPr>
          <p:spPr>
            <a:xfrm>
              <a:off x="5878562" y="5162569"/>
              <a:ext cx="1087282"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B2862"/>
                  </a:solidFill>
                  <a:effectLst/>
                  <a:uLnTx/>
                  <a:uFillTx/>
                  <a:latin typeface="Calibri" panose="020F0502020204030204"/>
                </a:rPr>
                <a:t>Locating</a:t>
              </a:r>
            </a:p>
          </p:txBody>
        </p:sp>
        <p:sp>
          <p:nvSpPr>
            <p:cNvPr id="104" name="Right Arrow 103">
              <a:extLst>
                <a:ext uri="{FF2B5EF4-FFF2-40B4-BE49-F238E27FC236}">
                  <a16:creationId xmlns:a16="http://schemas.microsoft.com/office/drawing/2014/main" id="{E5F7C38A-316E-424C-B83F-C1B3CA61A16F}"/>
                </a:ext>
              </a:extLst>
            </p:cNvPr>
            <p:cNvSpPr/>
            <p:nvPr/>
          </p:nvSpPr>
          <p:spPr>
            <a:xfrm>
              <a:off x="3344596" y="4614858"/>
              <a:ext cx="276178" cy="241697"/>
            </a:xfrm>
            <a:prstGeom prst="rightArrow">
              <a:avLst/>
            </a:prstGeom>
            <a:solidFill>
              <a:srgbClr val="0B2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5" name="Right Arrow 104">
              <a:extLst>
                <a:ext uri="{FF2B5EF4-FFF2-40B4-BE49-F238E27FC236}">
                  <a16:creationId xmlns:a16="http://schemas.microsoft.com/office/drawing/2014/main" id="{12A2272F-99BA-724E-B384-A0319D588F1E}"/>
                </a:ext>
              </a:extLst>
            </p:cNvPr>
            <p:cNvSpPr/>
            <p:nvPr/>
          </p:nvSpPr>
          <p:spPr>
            <a:xfrm>
              <a:off x="4512192" y="4614858"/>
              <a:ext cx="276178" cy="241697"/>
            </a:xfrm>
            <a:prstGeom prst="rightArrow">
              <a:avLst/>
            </a:prstGeom>
            <a:solidFill>
              <a:srgbClr val="0B2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6" name="Right Arrow 105">
              <a:extLst>
                <a:ext uri="{FF2B5EF4-FFF2-40B4-BE49-F238E27FC236}">
                  <a16:creationId xmlns:a16="http://schemas.microsoft.com/office/drawing/2014/main" id="{788B98C5-7034-8F40-9241-1E1C0C78636F}"/>
                </a:ext>
              </a:extLst>
            </p:cNvPr>
            <p:cNvSpPr/>
            <p:nvPr/>
          </p:nvSpPr>
          <p:spPr>
            <a:xfrm>
              <a:off x="5661736" y="4614858"/>
              <a:ext cx="276178" cy="241697"/>
            </a:xfrm>
            <a:prstGeom prst="rightArrow">
              <a:avLst/>
            </a:prstGeom>
            <a:solidFill>
              <a:srgbClr val="0B286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12BB2EE6-A3F6-2E46-A332-A3C52C17BA33}"/>
                </a:ext>
              </a:extLst>
            </p:cNvPr>
            <p:cNvGrpSpPr/>
            <p:nvPr/>
          </p:nvGrpSpPr>
          <p:grpSpPr>
            <a:xfrm>
              <a:off x="2515512" y="4282716"/>
              <a:ext cx="872367" cy="872367"/>
              <a:chOff x="2445295" y="3872950"/>
              <a:chExt cx="872367" cy="872367"/>
            </a:xfrm>
          </p:grpSpPr>
          <p:sp>
            <p:nvSpPr>
              <p:cNvPr id="117" name="Oval 116">
                <a:extLst>
                  <a:ext uri="{FF2B5EF4-FFF2-40B4-BE49-F238E27FC236}">
                    <a16:creationId xmlns:a16="http://schemas.microsoft.com/office/drawing/2014/main" id="{35874632-FA89-4B48-9328-778EF21661E2}"/>
                  </a:ext>
                </a:extLst>
              </p:cNvPr>
              <p:cNvSpPr/>
              <p:nvPr/>
            </p:nvSpPr>
            <p:spPr>
              <a:xfrm>
                <a:off x="2445295" y="3872950"/>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8" name="Graphic 117" descr="Camera">
                <a:extLst>
                  <a:ext uri="{FF2B5EF4-FFF2-40B4-BE49-F238E27FC236}">
                    <a16:creationId xmlns:a16="http://schemas.microsoft.com/office/drawing/2014/main" id="{611FE85A-F8DA-9C4C-BABC-0E11B8A3B24E}"/>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637543" y="4029572"/>
                <a:ext cx="498747" cy="498747"/>
              </a:xfrm>
              <a:prstGeom prst="rect">
                <a:avLst/>
              </a:prstGeom>
            </p:spPr>
          </p:pic>
        </p:grpSp>
        <p:grpSp>
          <p:nvGrpSpPr>
            <p:cNvPr id="108" name="Group 107">
              <a:extLst>
                <a:ext uri="{FF2B5EF4-FFF2-40B4-BE49-F238E27FC236}">
                  <a16:creationId xmlns:a16="http://schemas.microsoft.com/office/drawing/2014/main" id="{334863F4-2D2A-FF43-9442-C545FE08F089}"/>
                </a:ext>
              </a:extLst>
            </p:cNvPr>
            <p:cNvGrpSpPr/>
            <p:nvPr/>
          </p:nvGrpSpPr>
          <p:grpSpPr>
            <a:xfrm>
              <a:off x="3664057" y="4290730"/>
              <a:ext cx="872367" cy="872367"/>
              <a:chOff x="3593840" y="3880964"/>
              <a:chExt cx="872367" cy="872367"/>
            </a:xfrm>
          </p:grpSpPr>
          <p:sp>
            <p:nvSpPr>
              <p:cNvPr id="115" name="Oval 114">
                <a:extLst>
                  <a:ext uri="{FF2B5EF4-FFF2-40B4-BE49-F238E27FC236}">
                    <a16:creationId xmlns:a16="http://schemas.microsoft.com/office/drawing/2014/main" id="{28A1FECD-C7FF-D146-8ADF-B9BE4DB2C4DC}"/>
                  </a:ext>
                </a:extLst>
              </p:cNvPr>
              <p:cNvSpPr/>
              <p:nvPr/>
            </p:nvSpPr>
            <p:spPr>
              <a:xfrm>
                <a:off x="3593840" y="3880964"/>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6" name="Graphic 115" descr="Open book">
                <a:extLst>
                  <a:ext uri="{FF2B5EF4-FFF2-40B4-BE49-F238E27FC236}">
                    <a16:creationId xmlns:a16="http://schemas.microsoft.com/office/drawing/2014/main" id="{858FB6D0-52C9-FA4B-905C-21587941BA1A}"/>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793673" y="4049892"/>
                <a:ext cx="498747" cy="498747"/>
              </a:xfrm>
              <a:prstGeom prst="rect">
                <a:avLst/>
              </a:prstGeom>
            </p:spPr>
          </p:pic>
        </p:grpSp>
        <p:grpSp>
          <p:nvGrpSpPr>
            <p:cNvPr id="109" name="Group 108">
              <a:extLst>
                <a:ext uri="{FF2B5EF4-FFF2-40B4-BE49-F238E27FC236}">
                  <a16:creationId xmlns:a16="http://schemas.microsoft.com/office/drawing/2014/main" id="{73E6B72F-67BC-9446-99AE-05955F22C7AC}"/>
                </a:ext>
              </a:extLst>
            </p:cNvPr>
            <p:cNvGrpSpPr/>
            <p:nvPr/>
          </p:nvGrpSpPr>
          <p:grpSpPr>
            <a:xfrm>
              <a:off x="4813812" y="4290730"/>
              <a:ext cx="872367" cy="872367"/>
              <a:chOff x="4743595" y="3880964"/>
              <a:chExt cx="872367" cy="872367"/>
            </a:xfrm>
          </p:grpSpPr>
          <p:sp>
            <p:nvSpPr>
              <p:cNvPr id="113" name="Oval 112">
                <a:extLst>
                  <a:ext uri="{FF2B5EF4-FFF2-40B4-BE49-F238E27FC236}">
                    <a16:creationId xmlns:a16="http://schemas.microsoft.com/office/drawing/2014/main" id="{56ACD2D9-646E-FA44-9565-B20F564189B5}"/>
                  </a:ext>
                </a:extLst>
              </p:cNvPr>
              <p:cNvSpPr/>
              <p:nvPr/>
            </p:nvSpPr>
            <p:spPr>
              <a:xfrm>
                <a:off x="4743595" y="3880964"/>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4" name="Graphic 113" descr="Handshake">
                <a:extLst>
                  <a:ext uri="{FF2B5EF4-FFF2-40B4-BE49-F238E27FC236}">
                    <a16:creationId xmlns:a16="http://schemas.microsoft.com/office/drawing/2014/main" id="{699823D0-5F94-444F-A0B2-0571E62A3089}"/>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90472" y="4046540"/>
                <a:ext cx="577267" cy="577267"/>
              </a:xfrm>
              <a:prstGeom prst="rect">
                <a:avLst/>
              </a:prstGeom>
            </p:spPr>
          </p:pic>
        </p:grpSp>
        <p:grpSp>
          <p:nvGrpSpPr>
            <p:cNvPr id="110" name="Group 109">
              <a:extLst>
                <a:ext uri="{FF2B5EF4-FFF2-40B4-BE49-F238E27FC236}">
                  <a16:creationId xmlns:a16="http://schemas.microsoft.com/office/drawing/2014/main" id="{30C04718-8E65-F54E-8229-97ABCFA6D489}"/>
                </a:ext>
              </a:extLst>
            </p:cNvPr>
            <p:cNvGrpSpPr/>
            <p:nvPr/>
          </p:nvGrpSpPr>
          <p:grpSpPr>
            <a:xfrm>
              <a:off x="5962357" y="4298744"/>
              <a:ext cx="872367" cy="872367"/>
              <a:chOff x="5892140" y="3888978"/>
              <a:chExt cx="872367" cy="872367"/>
            </a:xfrm>
          </p:grpSpPr>
          <p:sp>
            <p:nvSpPr>
              <p:cNvPr id="111" name="Oval 110">
                <a:extLst>
                  <a:ext uri="{FF2B5EF4-FFF2-40B4-BE49-F238E27FC236}">
                    <a16:creationId xmlns:a16="http://schemas.microsoft.com/office/drawing/2014/main" id="{3F346C3A-C011-A14A-83CD-C862DF3D9EE7}"/>
                  </a:ext>
                </a:extLst>
              </p:cNvPr>
              <p:cNvSpPr/>
              <p:nvPr/>
            </p:nvSpPr>
            <p:spPr>
              <a:xfrm>
                <a:off x="5892140" y="3888978"/>
                <a:ext cx="872367" cy="872367"/>
              </a:xfrm>
              <a:prstGeom prst="ellipse">
                <a:avLst/>
              </a:prstGeom>
              <a:solidFill>
                <a:srgbClr val="5B9BD7"/>
              </a:solidFill>
              <a:ln w="12700" cap="flat" cmpd="sng" algn="ctr">
                <a:solidFill>
                  <a:srgbClr val="70ABD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112" name="Graphic 111" descr="Marker">
                <a:extLst>
                  <a:ext uri="{FF2B5EF4-FFF2-40B4-BE49-F238E27FC236}">
                    <a16:creationId xmlns:a16="http://schemas.microsoft.com/office/drawing/2014/main" id="{B6A83527-9109-B240-9695-3F7843A2770A}"/>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049848" y="4046540"/>
                <a:ext cx="578875" cy="578875"/>
              </a:xfrm>
              <a:prstGeom prst="rect">
                <a:avLst/>
              </a:prstGeom>
            </p:spPr>
          </p:pic>
        </p:grpSp>
      </p:grpSp>
      <p:cxnSp>
        <p:nvCxnSpPr>
          <p:cNvPr id="119" name="Elbow Connector 118">
            <a:extLst>
              <a:ext uri="{FF2B5EF4-FFF2-40B4-BE49-F238E27FC236}">
                <a16:creationId xmlns:a16="http://schemas.microsoft.com/office/drawing/2014/main" id="{725DD6DC-E1EB-E34F-9E24-1A6AD29241C1}"/>
              </a:ext>
            </a:extLst>
          </p:cNvPr>
          <p:cNvCxnSpPr>
            <a:cxnSpLocks/>
            <a:stCxn id="66" idx="3"/>
          </p:cNvCxnSpPr>
          <p:nvPr/>
        </p:nvCxnSpPr>
        <p:spPr>
          <a:xfrm>
            <a:off x="5825859" y="2247543"/>
            <a:ext cx="872367" cy="1231036"/>
          </a:xfrm>
          <a:prstGeom prst="bentConnector2">
            <a:avLst/>
          </a:prstGeom>
          <a:noFill/>
          <a:ln w="15875" cap="flat" cmpd="sng" algn="ctr">
            <a:solidFill>
              <a:schemeClr val="tx1"/>
            </a:solidFill>
            <a:prstDash val="dash"/>
            <a:miter lim="800000"/>
          </a:ln>
          <a:effectLst>
            <a:outerShdw blurRad="50800" dist="38100" dir="2700000" algn="tl" rotWithShape="0">
              <a:prstClr val="black">
                <a:alpha val="40000"/>
              </a:prstClr>
            </a:outerShdw>
          </a:effectLst>
        </p:spPr>
      </p:cxnSp>
      <p:cxnSp>
        <p:nvCxnSpPr>
          <p:cNvPr id="120" name="Elbow Connector 119">
            <a:extLst>
              <a:ext uri="{FF2B5EF4-FFF2-40B4-BE49-F238E27FC236}">
                <a16:creationId xmlns:a16="http://schemas.microsoft.com/office/drawing/2014/main" id="{77C212B5-BDF7-3844-86F9-3DF3558FE857}"/>
              </a:ext>
            </a:extLst>
          </p:cNvPr>
          <p:cNvCxnSpPr>
            <a:cxnSpLocks/>
            <a:stCxn id="117" idx="0"/>
          </p:cNvCxnSpPr>
          <p:nvPr/>
        </p:nvCxnSpPr>
        <p:spPr>
          <a:xfrm rot="5400000" flipH="1" flipV="1">
            <a:off x="4485521" y="2030370"/>
            <a:ext cx="755493" cy="3647678"/>
          </a:xfrm>
          <a:prstGeom prst="bentConnector2">
            <a:avLst/>
          </a:prstGeom>
          <a:noFill/>
          <a:ln w="15875" cap="flat" cmpd="sng" algn="ctr">
            <a:solidFill>
              <a:schemeClr val="tx1"/>
            </a:solidFill>
            <a:prstDash val="dash"/>
            <a:miter lim="800000"/>
          </a:ln>
          <a:effectLst>
            <a:outerShdw blurRad="50800" dist="38100" dir="2700000" algn="tl" rotWithShape="0">
              <a:prstClr val="black">
                <a:alpha val="40000"/>
              </a:prstClr>
            </a:outerShdw>
          </a:effectLst>
        </p:spPr>
      </p:cxnSp>
      <p:grpSp>
        <p:nvGrpSpPr>
          <p:cNvPr id="121" name="Group 120">
            <a:extLst>
              <a:ext uri="{FF2B5EF4-FFF2-40B4-BE49-F238E27FC236}">
                <a16:creationId xmlns:a16="http://schemas.microsoft.com/office/drawing/2014/main" id="{2D6F87DC-B7C9-B44F-AB97-08EBAC7A7DAA}"/>
              </a:ext>
            </a:extLst>
          </p:cNvPr>
          <p:cNvGrpSpPr/>
          <p:nvPr/>
        </p:nvGrpSpPr>
        <p:grpSpPr>
          <a:xfrm>
            <a:off x="5122688" y="2605499"/>
            <a:ext cx="1214245" cy="1226780"/>
            <a:chOff x="5060714" y="2759292"/>
            <a:chExt cx="1214245" cy="1226780"/>
          </a:xfrm>
        </p:grpSpPr>
        <p:pic>
          <p:nvPicPr>
            <p:cNvPr id="122" name="Graphic 121" descr="Programmer">
              <a:extLst>
                <a:ext uri="{FF2B5EF4-FFF2-40B4-BE49-F238E27FC236}">
                  <a16:creationId xmlns:a16="http://schemas.microsoft.com/office/drawing/2014/main" id="{6AC133C7-6493-5A49-81C9-79BFCF655C6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060714" y="2759292"/>
              <a:ext cx="1195876" cy="1195876"/>
            </a:xfrm>
            <a:prstGeom prst="rect">
              <a:avLst/>
            </a:prstGeom>
          </p:spPr>
        </p:pic>
        <p:pic>
          <p:nvPicPr>
            <p:cNvPr id="123" name="Graphic 122" descr="Programmer">
              <a:extLst>
                <a:ext uri="{FF2B5EF4-FFF2-40B4-BE49-F238E27FC236}">
                  <a16:creationId xmlns:a16="http://schemas.microsoft.com/office/drawing/2014/main" id="{D8ED64DD-E2C4-1044-AC79-39C20641FF5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5079083" y="2790196"/>
              <a:ext cx="1195876" cy="1195876"/>
            </a:xfrm>
            <a:prstGeom prst="rect">
              <a:avLst/>
            </a:prstGeom>
          </p:spPr>
        </p:pic>
      </p:grpSp>
      <p:cxnSp>
        <p:nvCxnSpPr>
          <p:cNvPr id="124" name="Straight Connector 123">
            <a:extLst>
              <a:ext uri="{FF2B5EF4-FFF2-40B4-BE49-F238E27FC236}">
                <a16:creationId xmlns:a16="http://schemas.microsoft.com/office/drawing/2014/main" id="{8B43785C-361F-FD4D-9EFB-1FA41A868F23}"/>
              </a:ext>
            </a:extLst>
          </p:cNvPr>
          <p:cNvCxnSpPr>
            <a:endCxn id="66" idx="3"/>
          </p:cNvCxnSpPr>
          <p:nvPr/>
        </p:nvCxnSpPr>
        <p:spPr>
          <a:xfrm>
            <a:off x="5516280" y="2247543"/>
            <a:ext cx="309579" cy="0"/>
          </a:xfrm>
          <a:prstGeom prst="line">
            <a:avLst/>
          </a:prstGeom>
          <a:noFill/>
          <a:ln w="15875" cap="flat" cmpd="sng" algn="ctr">
            <a:solidFill>
              <a:schemeClr val="tx1"/>
            </a:solidFill>
            <a:prstDash val="dash"/>
            <a:miter lim="800000"/>
          </a:ln>
          <a:effectLst>
            <a:outerShdw blurRad="50800" dist="38100" dir="2700000" algn="tl" rotWithShape="0">
              <a:prstClr val="black">
                <a:alpha val="40000"/>
              </a:prstClr>
            </a:outerShdw>
          </a:effectLst>
        </p:spPr>
      </p:cxnSp>
      <p:sp>
        <p:nvSpPr>
          <p:cNvPr id="125" name="TextBox 124">
            <a:extLst>
              <a:ext uri="{FF2B5EF4-FFF2-40B4-BE49-F238E27FC236}">
                <a16:creationId xmlns:a16="http://schemas.microsoft.com/office/drawing/2014/main" id="{A6FA5011-69F4-D046-9D9A-54B62263420B}"/>
              </a:ext>
            </a:extLst>
          </p:cNvPr>
          <p:cNvSpPr txBox="1"/>
          <p:nvPr/>
        </p:nvSpPr>
        <p:spPr>
          <a:xfrm>
            <a:off x="1586453" y="3127547"/>
            <a:ext cx="2302507" cy="276999"/>
          </a:xfrm>
          <a:prstGeom prst="rect">
            <a:avLst/>
          </a:prstGeom>
          <a:noFill/>
        </p:spPr>
        <p:txBody>
          <a:bodyPr wrap="square" rtlCol="0">
            <a:spAutoFit/>
          </a:bodyPr>
          <a:lstStyle/>
          <a:p>
            <a:pPr algn="ctr" fontAlgn="auto">
              <a:spcBef>
                <a:spcPts val="0"/>
              </a:spcBef>
              <a:spcAft>
                <a:spcPts val="0"/>
              </a:spcAft>
            </a:pPr>
            <a:r>
              <a:rPr lang="en-US" sz="1200">
                <a:solidFill>
                  <a:srgbClr val="70ABD4"/>
                </a:solidFill>
                <a:latin typeface="Calibri" panose="020F0502020204030204"/>
              </a:rPr>
              <a:t>MOM Activity Streams</a:t>
            </a:r>
          </a:p>
        </p:txBody>
      </p:sp>
      <p:sp>
        <p:nvSpPr>
          <p:cNvPr id="126" name="TextBox 125">
            <a:extLst>
              <a:ext uri="{FF2B5EF4-FFF2-40B4-BE49-F238E27FC236}">
                <a16:creationId xmlns:a16="http://schemas.microsoft.com/office/drawing/2014/main" id="{C99CA9FC-1EC8-914E-9E18-47732519F048}"/>
              </a:ext>
            </a:extLst>
          </p:cNvPr>
          <p:cNvSpPr txBox="1"/>
          <p:nvPr/>
        </p:nvSpPr>
        <p:spPr>
          <a:xfrm>
            <a:off x="826775" y="5765659"/>
            <a:ext cx="2302507" cy="276999"/>
          </a:xfrm>
          <a:prstGeom prst="rect">
            <a:avLst/>
          </a:prstGeom>
          <a:noFill/>
        </p:spPr>
        <p:txBody>
          <a:bodyPr wrap="square" rtlCol="0">
            <a:spAutoFit/>
          </a:bodyPr>
          <a:lstStyle/>
          <a:p>
            <a:pPr algn="ctr" fontAlgn="auto">
              <a:spcBef>
                <a:spcPts val="0"/>
              </a:spcBef>
              <a:spcAft>
                <a:spcPts val="0"/>
              </a:spcAft>
            </a:pPr>
            <a:r>
              <a:rPr lang="en-US" sz="1200">
                <a:solidFill>
                  <a:srgbClr val="70ABD4"/>
                </a:solidFill>
                <a:latin typeface="Calibri" panose="020F0502020204030204"/>
              </a:rPr>
              <a:t>MOM Activity Streams</a:t>
            </a:r>
          </a:p>
        </p:txBody>
      </p:sp>
    </p:spTree>
    <p:extLst>
      <p:ext uri="{BB962C8B-B14F-4D97-AF65-F5344CB8AC3E}">
        <p14:creationId xmlns:p14="http://schemas.microsoft.com/office/powerpoint/2010/main" val="128821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AFC0C2-BAF8-7B4F-BE81-AEDB5BDEF9FF}"/>
              </a:ext>
            </a:extLst>
          </p:cNvPr>
          <p:cNvSpPr/>
          <p:nvPr/>
        </p:nvSpPr>
        <p:spPr bwMode="auto">
          <a:xfrm>
            <a:off x="593060" y="1053389"/>
            <a:ext cx="10054276" cy="546811"/>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B08C9F8A-94F0-4A61-BECF-F249140D2200}"/>
              </a:ext>
            </a:extLst>
          </p:cNvPr>
          <p:cNvSpPr>
            <a:spLocks noGrp="1"/>
          </p:cNvSpPr>
          <p:nvPr>
            <p:ph type="title"/>
          </p:nvPr>
        </p:nvSpPr>
        <p:spPr>
          <a:xfrm>
            <a:off x="2207173" y="0"/>
            <a:ext cx="8028334" cy="841248"/>
          </a:xfrm>
        </p:spPr>
        <p:txBody>
          <a:bodyPr/>
          <a:lstStyle/>
          <a:p>
            <a:r>
              <a:rPr lang="en-US"/>
              <a:t>Exercise #3 Learning Performance Measurement</a:t>
            </a:r>
          </a:p>
        </p:txBody>
      </p:sp>
      <p:sp>
        <p:nvSpPr>
          <p:cNvPr id="3" name="Content Placeholder 2">
            <a:extLst>
              <a:ext uri="{FF2B5EF4-FFF2-40B4-BE49-F238E27FC236}">
                <a16:creationId xmlns:a16="http://schemas.microsoft.com/office/drawing/2014/main" id="{DA3A0522-EFCE-4518-9B08-3EE871AB9168}"/>
              </a:ext>
            </a:extLst>
          </p:cNvPr>
          <p:cNvSpPr>
            <a:spLocks noGrp="1"/>
          </p:cNvSpPr>
          <p:nvPr>
            <p:ph idx="1"/>
          </p:nvPr>
        </p:nvSpPr>
        <p:spPr/>
        <p:txBody>
          <a:bodyPr/>
          <a:lstStyle/>
          <a:p>
            <a:pPr marL="0" indent="0">
              <a:buNone/>
            </a:pPr>
            <a:r>
              <a:rPr lang="en-US" dirty="0"/>
              <a:t>Create extensions for xAPI fields for the activity you selected in Exercise #2:</a:t>
            </a:r>
          </a:p>
          <a:p>
            <a:pPr lvl="1">
              <a:buFont typeface="Wingdings" pitchFamily="2" charset="2"/>
              <a:buChar char="§"/>
            </a:pPr>
            <a:r>
              <a:rPr lang="en-US" dirty="0"/>
              <a:t>How did you verify user identity?</a:t>
            </a:r>
          </a:p>
          <a:p>
            <a:pPr lvl="1">
              <a:buFont typeface="Wingdings" pitchFamily="2" charset="2"/>
              <a:buChar char="§"/>
            </a:pPr>
            <a:r>
              <a:rPr lang="en-US" dirty="0"/>
              <a:t>How did you report out grading results?</a:t>
            </a:r>
          </a:p>
          <a:p>
            <a:pPr lvl="1">
              <a:buFont typeface="Wingdings" pitchFamily="2" charset="2"/>
              <a:buChar char="§"/>
            </a:pPr>
            <a:r>
              <a:rPr lang="en-US" dirty="0"/>
              <a:t>How did you grade the activity (how long did it take, who used what process, etc.)?</a:t>
            </a:r>
          </a:p>
          <a:p>
            <a:pPr lvl="1">
              <a:buFont typeface="Wingdings" pitchFamily="2" charset="2"/>
              <a:buChar char="§"/>
            </a:pPr>
            <a:r>
              <a:rPr lang="en-US" dirty="0"/>
              <a:t>What things can you control that changed the way one student would experience the activity over another</a:t>
            </a:r>
          </a:p>
          <a:p>
            <a:pPr lvl="1">
              <a:buFont typeface="Wingdings" pitchFamily="2" charset="2"/>
              <a:buChar char="§"/>
            </a:pPr>
            <a:r>
              <a:rPr lang="en-US" dirty="0"/>
              <a:t>Was it a team or individual activity?</a:t>
            </a:r>
          </a:p>
          <a:p>
            <a:pPr lvl="2">
              <a:buFont typeface="Wingdings" pitchFamily="2" charset="2"/>
              <a:buChar char="§"/>
            </a:pPr>
            <a:r>
              <a:rPr lang="en-US" dirty="0"/>
              <a:t>How did you determine roles?</a:t>
            </a:r>
          </a:p>
          <a:p>
            <a:pPr lvl="2">
              <a:buFont typeface="Wingdings" pitchFamily="2" charset="2"/>
              <a:buChar char="§"/>
            </a:pPr>
            <a:r>
              <a:rPr lang="en-US" dirty="0"/>
              <a:t>Was there an aggregate score for the exercise or per role?</a:t>
            </a:r>
          </a:p>
          <a:p>
            <a:pPr lvl="1">
              <a:buFont typeface="Wingdings" pitchFamily="2" charset="2"/>
              <a:buChar char="§"/>
            </a:pPr>
            <a:r>
              <a:rPr lang="en-US" dirty="0"/>
              <a:t>What configuration went into conducting or modifying the exercise?</a:t>
            </a:r>
          </a:p>
          <a:p>
            <a:pPr lvl="1">
              <a:buFont typeface="Wingdings" pitchFamily="2" charset="2"/>
              <a:buChar char="§"/>
            </a:pPr>
            <a:r>
              <a:rPr lang="en-US" dirty="0"/>
              <a:t>How did you decide which modifications to use?</a:t>
            </a:r>
          </a:p>
          <a:p>
            <a:pPr lvl="1">
              <a:buFont typeface="Wingdings" pitchFamily="2" charset="2"/>
              <a:buChar char="§"/>
            </a:pPr>
            <a:r>
              <a:rPr lang="en-US" dirty="0"/>
              <a:t>Are there any files or artifacts that you would want to archive for later AAR or audits?</a:t>
            </a:r>
          </a:p>
          <a:p>
            <a:pPr lvl="1">
              <a:buFont typeface="Wingdings" pitchFamily="2" charset="2"/>
              <a:buChar char="§"/>
            </a:pPr>
            <a:endParaRPr lang="en-US" dirty="0"/>
          </a:p>
          <a:p>
            <a:pPr lvl="1"/>
            <a:endParaRPr lang="en-US" dirty="0"/>
          </a:p>
          <a:p>
            <a:pPr lvl="1"/>
            <a:endParaRPr lang="en-US" dirty="0"/>
          </a:p>
        </p:txBody>
      </p:sp>
    </p:spTree>
    <p:extLst>
      <p:ext uri="{BB962C8B-B14F-4D97-AF65-F5344CB8AC3E}">
        <p14:creationId xmlns:p14="http://schemas.microsoft.com/office/powerpoint/2010/main" val="1838865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xplosion: 14 Points 9">
            <a:extLst>
              <a:ext uri="{FF2B5EF4-FFF2-40B4-BE49-F238E27FC236}">
                <a16:creationId xmlns:a16="http://schemas.microsoft.com/office/drawing/2014/main" id="{487C47FF-D5F6-4FF2-A8C4-703045B4E926}"/>
              </a:ext>
            </a:extLst>
          </p:cNvPr>
          <p:cNvSpPr/>
          <p:nvPr/>
        </p:nvSpPr>
        <p:spPr bwMode="auto">
          <a:xfrm>
            <a:off x="2228192" y="1053423"/>
            <a:ext cx="3116657" cy="2856425"/>
          </a:xfrm>
          <a:prstGeom prst="irregularSeal2">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4D1E4836-823E-4B94-9F7D-2863C4A7FCDD}"/>
              </a:ext>
            </a:extLst>
          </p:cNvPr>
          <p:cNvSpPr>
            <a:spLocks noGrp="1"/>
          </p:cNvSpPr>
          <p:nvPr>
            <p:ph type="title"/>
          </p:nvPr>
        </p:nvSpPr>
        <p:spPr/>
        <p:txBody>
          <a:bodyPr/>
          <a:lstStyle/>
          <a:p>
            <a:r>
              <a:rPr lang="en-US"/>
              <a:t>Learner Records</a:t>
            </a:r>
          </a:p>
        </p:txBody>
      </p:sp>
      <p:pic>
        <p:nvPicPr>
          <p:cNvPr id="5" name="Graphic 4" descr="Head with gears">
            <a:extLst>
              <a:ext uri="{FF2B5EF4-FFF2-40B4-BE49-F238E27FC236}">
                <a16:creationId xmlns:a16="http://schemas.microsoft.com/office/drawing/2014/main" id="{2233A2C7-322B-4293-B4BE-A6458558818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251433" y="2152222"/>
            <a:ext cx="4041227" cy="4041227"/>
          </a:xfrm>
          <a:prstGeom prst="rect">
            <a:avLst/>
          </a:prstGeom>
        </p:spPr>
      </p:pic>
      <p:pic>
        <p:nvPicPr>
          <p:cNvPr id="7" name="Graphic 6" descr="Lightbulb">
            <a:extLst>
              <a:ext uri="{FF2B5EF4-FFF2-40B4-BE49-F238E27FC236}">
                <a16:creationId xmlns:a16="http://schemas.microsoft.com/office/drawing/2014/main" id="{A9C6BB9E-6747-4E41-B6C3-5EE3215D0A0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20825" y="1576779"/>
            <a:ext cx="1852221" cy="1852221"/>
          </a:xfrm>
          <a:prstGeom prst="rect">
            <a:avLst/>
          </a:prstGeom>
        </p:spPr>
      </p:pic>
      <p:pic>
        <p:nvPicPr>
          <p:cNvPr id="4" name="Picture 3" descr="A picture containing person, man, holding, cellphone&#10;&#10;Description automatically generated">
            <a:extLst>
              <a:ext uri="{FF2B5EF4-FFF2-40B4-BE49-F238E27FC236}">
                <a16:creationId xmlns:a16="http://schemas.microsoft.com/office/drawing/2014/main" id="{CF1CE5D4-3A6F-B244-B307-2DC443C89A6D}"/>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717"/>
          <a:stretch/>
        </p:blipFill>
        <p:spPr>
          <a:xfrm>
            <a:off x="0" y="0"/>
            <a:ext cx="12192000" cy="6193449"/>
          </a:xfrm>
          <a:prstGeom prst="rect">
            <a:avLst/>
          </a:prstGeom>
        </p:spPr>
      </p:pic>
      <p:sp>
        <p:nvSpPr>
          <p:cNvPr id="8" name="Rectangle 7">
            <a:extLst>
              <a:ext uri="{FF2B5EF4-FFF2-40B4-BE49-F238E27FC236}">
                <a16:creationId xmlns:a16="http://schemas.microsoft.com/office/drawing/2014/main" id="{B066A0B7-798C-D545-9D5B-4EBA977A38C3}"/>
              </a:ext>
            </a:extLst>
          </p:cNvPr>
          <p:cNvSpPr/>
          <p:nvPr/>
        </p:nvSpPr>
        <p:spPr bwMode="auto">
          <a:xfrm>
            <a:off x="0" y="0"/>
            <a:ext cx="12192000" cy="6238239"/>
          </a:xfrm>
          <a:prstGeom prst="rect">
            <a:avLst/>
          </a:prstGeom>
          <a:solidFill>
            <a:srgbClr val="0070C0">
              <a:alpha val="44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 name="TextBox 8">
            <a:extLst>
              <a:ext uri="{FF2B5EF4-FFF2-40B4-BE49-F238E27FC236}">
                <a16:creationId xmlns:a16="http://schemas.microsoft.com/office/drawing/2014/main" id="{49BAC580-44C1-424D-8B9A-664771BAE793}"/>
              </a:ext>
            </a:extLst>
          </p:cNvPr>
          <p:cNvSpPr txBox="1"/>
          <p:nvPr/>
        </p:nvSpPr>
        <p:spPr>
          <a:xfrm>
            <a:off x="13897" y="2563187"/>
            <a:ext cx="12205897" cy="1015663"/>
          </a:xfrm>
          <a:prstGeom prst="rect">
            <a:avLst/>
          </a:prstGeom>
          <a:noFill/>
        </p:spPr>
        <p:txBody>
          <a:bodyPr wrap="square" rtlCol="0">
            <a:spAutoFit/>
          </a:bodyPr>
          <a:lstStyle/>
          <a:p>
            <a:pPr algn="ctr"/>
            <a:r>
              <a:rPr lang="en-US" sz="6000" b="1">
                <a:solidFill>
                  <a:schemeClr val="bg1"/>
                </a:solidFill>
                <a:effectLst>
                  <a:outerShdw blurRad="50800" dist="38100" dir="2700000" algn="tl" rotWithShape="0">
                    <a:prstClr val="black"/>
                  </a:outerShdw>
                </a:effectLst>
                <a:latin typeface="Arial Narrow" panose="020B0604020202020204" pitchFamily="34" charset="0"/>
                <a:cs typeface="Arial Narrow" panose="020B0604020202020204" pitchFamily="34" charset="0"/>
              </a:rPr>
              <a:t>LEARNER RECORDS</a:t>
            </a:r>
          </a:p>
        </p:txBody>
      </p:sp>
    </p:spTree>
    <p:extLst>
      <p:ext uri="{BB962C8B-B14F-4D97-AF65-F5344CB8AC3E}">
        <p14:creationId xmlns:p14="http://schemas.microsoft.com/office/powerpoint/2010/main" val="3311587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66AAE8A7-8CB8-4575-B7BE-D1CF8DB1850A}"/>
              </a:ext>
            </a:extLst>
          </p:cNvPr>
          <p:cNvSpPr/>
          <p:nvPr/>
        </p:nvSpPr>
        <p:spPr>
          <a:xfrm>
            <a:off x="0" y="946444"/>
            <a:ext cx="12192000" cy="103519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1E4836-823E-4B94-9F7D-2863C4A7FCDD}"/>
              </a:ext>
            </a:extLst>
          </p:cNvPr>
          <p:cNvSpPr>
            <a:spLocks noGrp="1"/>
          </p:cNvSpPr>
          <p:nvPr>
            <p:ph type="title"/>
          </p:nvPr>
        </p:nvSpPr>
        <p:spPr>
          <a:xfrm>
            <a:off x="2345741" y="0"/>
            <a:ext cx="7416800" cy="702641"/>
          </a:xfrm>
        </p:spPr>
        <p:txBody>
          <a:bodyPr/>
          <a:lstStyle/>
          <a:p>
            <a:r>
              <a:rPr lang="en-US"/>
              <a:t>Learner Profiles </a:t>
            </a:r>
          </a:p>
        </p:txBody>
      </p:sp>
      <p:sp>
        <p:nvSpPr>
          <p:cNvPr id="34" name="Content Placeholder 33">
            <a:extLst>
              <a:ext uri="{FF2B5EF4-FFF2-40B4-BE49-F238E27FC236}">
                <a16:creationId xmlns:a16="http://schemas.microsoft.com/office/drawing/2014/main" id="{966EE679-75FA-42A3-92FB-336D00945FFB}"/>
              </a:ext>
            </a:extLst>
          </p:cNvPr>
          <p:cNvSpPr>
            <a:spLocks noGrp="1"/>
          </p:cNvSpPr>
          <p:nvPr>
            <p:ph idx="1"/>
          </p:nvPr>
        </p:nvSpPr>
        <p:spPr>
          <a:xfrm>
            <a:off x="5806870" y="2487287"/>
            <a:ext cx="6008913" cy="2699416"/>
          </a:xfrm>
          <a:solidFill>
            <a:srgbClr val="FFF3CC"/>
          </a:solidFill>
        </p:spPr>
        <p:txBody>
          <a:bodyPr/>
          <a:lstStyle/>
          <a:p>
            <a:pPr>
              <a:buFont typeface="Wingdings" pitchFamily="2" charset="2"/>
              <a:buChar char="§"/>
            </a:pPr>
            <a:r>
              <a:rPr lang="en-US"/>
              <a:t>Maintain and track career arc</a:t>
            </a:r>
          </a:p>
          <a:p>
            <a:pPr>
              <a:buFont typeface="Wingdings" pitchFamily="2" charset="2"/>
              <a:buChar char="§"/>
            </a:pPr>
            <a:r>
              <a:rPr lang="en-US"/>
              <a:t>Globally relevant learner Data</a:t>
            </a:r>
          </a:p>
          <a:p>
            <a:pPr>
              <a:buFont typeface="Wingdings" pitchFamily="2" charset="2"/>
              <a:buChar char="§"/>
            </a:pPr>
            <a:r>
              <a:rPr lang="en-US"/>
              <a:t>Authoritative source for badging</a:t>
            </a:r>
          </a:p>
          <a:p>
            <a:pPr>
              <a:buFont typeface="Wingdings" pitchFamily="2" charset="2"/>
              <a:buChar char="§"/>
            </a:pPr>
            <a:r>
              <a:rPr lang="en-US"/>
              <a:t>IEEE 1484.2 Integrated Learning Record</a:t>
            </a:r>
          </a:p>
          <a:p>
            <a:pPr>
              <a:buFont typeface="Wingdings" pitchFamily="2" charset="2"/>
              <a:buChar char="§"/>
            </a:pPr>
            <a:r>
              <a:rPr lang="en-US"/>
              <a:t>Others (i.e. IMS Global CLR)</a:t>
            </a:r>
          </a:p>
        </p:txBody>
      </p:sp>
      <p:pic>
        <p:nvPicPr>
          <p:cNvPr id="4" name="Graphic 3" descr="Shoe footprints">
            <a:extLst>
              <a:ext uri="{FF2B5EF4-FFF2-40B4-BE49-F238E27FC236}">
                <a16:creationId xmlns:a16="http://schemas.microsoft.com/office/drawing/2014/main" id="{1B61774F-B6C7-4ADF-B931-CC9AD26209A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473988" y="1014032"/>
            <a:ext cx="914400" cy="914400"/>
          </a:xfrm>
          <a:prstGeom prst="rect">
            <a:avLst/>
          </a:prstGeom>
        </p:spPr>
      </p:pic>
      <p:grpSp>
        <p:nvGrpSpPr>
          <p:cNvPr id="3" name="Group 2">
            <a:extLst>
              <a:ext uri="{FF2B5EF4-FFF2-40B4-BE49-F238E27FC236}">
                <a16:creationId xmlns:a16="http://schemas.microsoft.com/office/drawing/2014/main" id="{4DDEF5D0-5F4D-A54D-9318-F2719F9DCDDE}"/>
              </a:ext>
            </a:extLst>
          </p:cNvPr>
          <p:cNvGrpSpPr/>
          <p:nvPr/>
        </p:nvGrpSpPr>
        <p:grpSpPr>
          <a:xfrm>
            <a:off x="473988" y="3324389"/>
            <a:ext cx="724853" cy="724853"/>
            <a:chOff x="714479" y="3978533"/>
            <a:chExt cx="1406745" cy="1406745"/>
          </a:xfrm>
        </p:grpSpPr>
        <p:sp>
          <p:nvSpPr>
            <p:cNvPr id="23" name="Oval 22">
              <a:extLst>
                <a:ext uri="{FF2B5EF4-FFF2-40B4-BE49-F238E27FC236}">
                  <a16:creationId xmlns:a16="http://schemas.microsoft.com/office/drawing/2014/main" id="{AD280B09-C945-45C9-B8FF-4DBD88E88ED3}"/>
                </a:ext>
              </a:extLst>
            </p:cNvPr>
            <p:cNvSpPr/>
            <p:nvPr/>
          </p:nvSpPr>
          <p:spPr>
            <a:xfrm>
              <a:off x="714479" y="3978533"/>
              <a:ext cx="1406745" cy="1406745"/>
            </a:xfrm>
            <a:prstGeom prst="ellipse">
              <a:avLst/>
            </a:prstGeom>
            <a:solidFill>
              <a:srgbClr val="0070C0"/>
            </a:solidFill>
            <a:ln w="12700" cap="flat" cmpd="sng" algn="ctr">
              <a:solidFill>
                <a:srgbClr val="70ABD4">
                  <a:shade val="50000"/>
                </a:srgbClr>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pic>
          <p:nvPicPr>
            <p:cNvPr id="6" name="Graphic 5" descr="Diploma roll">
              <a:extLst>
                <a:ext uri="{FF2B5EF4-FFF2-40B4-BE49-F238E27FC236}">
                  <a16:creationId xmlns:a16="http://schemas.microsoft.com/office/drawing/2014/main" id="{FF80F460-3C10-4360-A6BA-F202EAC81B9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5779" y="4290248"/>
              <a:ext cx="914400" cy="914400"/>
            </a:xfrm>
            <a:prstGeom prst="rect">
              <a:avLst/>
            </a:prstGeom>
          </p:spPr>
        </p:pic>
      </p:grpSp>
      <p:grpSp>
        <p:nvGrpSpPr>
          <p:cNvPr id="5" name="Group 4">
            <a:extLst>
              <a:ext uri="{FF2B5EF4-FFF2-40B4-BE49-F238E27FC236}">
                <a16:creationId xmlns:a16="http://schemas.microsoft.com/office/drawing/2014/main" id="{EF3BC76E-41CC-BE4E-9D3F-EBCD1409712B}"/>
              </a:ext>
            </a:extLst>
          </p:cNvPr>
          <p:cNvGrpSpPr/>
          <p:nvPr/>
        </p:nvGrpSpPr>
        <p:grpSpPr>
          <a:xfrm>
            <a:off x="473988" y="4255546"/>
            <a:ext cx="724853" cy="724853"/>
            <a:chOff x="4162013" y="2560876"/>
            <a:chExt cx="1406745" cy="1406745"/>
          </a:xfrm>
        </p:grpSpPr>
        <p:sp>
          <p:nvSpPr>
            <p:cNvPr id="24" name="Oval 23">
              <a:extLst>
                <a:ext uri="{FF2B5EF4-FFF2-40B4-BE49-F238E27FC236}">
                  <a16:creationId xmlns:a16="http://schemas.microsoft.com/office/drawing/2014/main" id="{36A571E7-8192-41B0-BDCA-0639E880A78C}"/>
                </a:ext>
              </a:extLst>
            </p:cNvPr>
            <p:cNvSpPr/>
            <p:nvPr/>
          </p:nvSpPr>
          <p:spPr>
            <a:xfrm>
              <a:off x="4162013" y="2560876"/>
              <a:ext cx="1406745" cy="1406745"/>
            </a:xfrm>
            <a:prstGeom prst="ellipse">
              <a:avLst/>
            </a:prstGeom>
            <a:solidFill>
              <a:srgbClr val="0070C0"/>
            </a:solidFill>
            <a:ln w="12700" cap="flat" cmpd="sng" algn="ctr">
              <a:solidFill>
                <a:srgbClr val="70ABD4">
                  <a:shade val="50000"/>
                </a:srgbClr>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pic>
          <p:nvPicPr>
            <p:cNvPr id="8" name="Graphic 7" descr="Diploma">
              <a:extLst>
                <a:ext uri="{FF2B5EF4-FFF2-40B4-BE49-F238E27FC236}">
                  <a16:creationId xmlns:a16="http://schemas.microsoft.com/office/drawing/2014/main" id="{E8C2A7A9-8DD2-4C84-AC6A-75FAA6C83121}"/>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403313" y="2827576"/>
              <a:ext cx="914400" cy="914400"/>
            </a:xfrm>
            <a:prstGeom prst="rect">
              <a:avLst/>
            </a:prstGeom>
          </p:spPr>
        </p:pic>
      </p:grpSp>
      <p:grpSp>
        <p:nvGrpSpPr>
          <p:cNvPr id="9" name="Group 8">
            <a:extLst>
              <a:ext uri="{FF2B5EF4-FFF2-40B4-BE49-F238E27FC236}">
                <a16:creationId xmlns:a16="http://schemas.microsoft.com/office/drawing/2014/main" id="{6F8AFC76-9EE2-5D40-AD01-852D06AA9890}"/>
              </a:ext>
            </a:extLst>
          </p:cNvPr>
          <p:cNvGrpSpPr/>
          <p:nvPr/>
        </p:nvGrpSpPr>
        <p:grpSpPr>
          <a:xfrm>
            <a:off x="473988" y="2393232"/>
            <a:ext cx="724853" cy="724853"/>
            <a:chOff x="60944" y="2472336"/>
            <a:chExt cx="1406745" cy="1406745"/>
          </a:xfrm>
        </p:grpSpPr>
        <p:sp>
          <p:nvSpPr>
            <p:cNvPr id="22" name="Oval 21">
              <a:extLst>
                <a:ext uri="{FF2B5EF4-FFF2-40B4-BE49-F238E27FC236}">
                  <a16:creationId xmlns:a16="http://schemas.microsoft.com/office/drawing/2014/main" id="{A90E7F79-C98C-4AF2-AAA4-1F847B421FE9}"/>
                </a:ext>
              </a:extLst>
            </p:cNvPr>
            <p:cNvSpPr/>
            <p:nvPr/>
          </p:nvSpPr>
          <p:spPr>
            <a:xfrm>
              <a:off x="60944" y="2472336"/>
              <a:ext cx="1406745" cy="1406745"/>
            </a:xfrm>
            <a:prstGeom prst="ellipse">
              <a:avLst/>
            </a:prstGeom>
            <a:solidFill>
              <a:srgbClr val="0070C0"/>
            </a:solidFill>
            <a:ln w="12700" cap="flat" cmpd="sng" algn="ctr">
              <a:solidFill>
                <a:srgbClr val="70ABD4">
                  <a:shade val="50000"/>
                </a:srgbClr>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pic>
          <p:nvPicPr>
            <p:cNvPr id="10" name="Graphic 9" descr="Employee badge">
              <a:extLst>
                <a:ext uri="{FF2B5EF4-FFF2-40B4-BE49-F238E27FC236}">
                  <a16:creationId xmlns:a16="http://schemas.microsoft.com/office/drawing/2014/main" id="{92F32E16-BCF8-4BF7-ADE3-89201802514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02244" y="2721114"/>
              <a:ext cx="914400" cy="914400"/>
            </a:xfrm>
            <a:prstGeom prst="rect">
              <a:avLst/>
            </a:prstGeom>
            <a:effectLst/>
          </p:spPr>
        </p:pic>
      </p:grpSp>
      <p:grpSp>
        <p:nvGrpSpPr>
          <p:cNvPr id="7" name="Group 6">
            <a:extLst>
              <a:ext uri="{FF2B5EF4-FFF2-40B4-BE49-F238E27FC236}">
                <a16:creationId xmlns:a16="http://schemas.microsoft.com/office/drawing/2014/main" id="{5B59F9A7-23C5-214A-8967-9770E415C466}"/>
              </a:ext>
            </a:extLst>
          </p:cNvPr>
          <p:cNvGrpSpPr/>
          <p:nvPr/>
        </p:nvGrpSpPr>
        <p:grpSpPr>
          <a:xfrm>
            <a:off x="473988" y="5186703"/>
            <a:ext cx="724853" cy="724853"/>
            <a:chOff x="4749946" y="4125759"/>
            <a:chExt cx="1406745" cy="1406745"/>
          </a:xfrm>
        </p:grpSpPr>
        <p:sp>
          <p:nvSpPr>
            <p:cNvPr id="25" name="Oval 24">
              <a:extLst>
                <a:ext uri="{FF2B5EF4-FFF2-40B4-BE49-F238E27FC236}">
                  <a16:creationId xmlns:a16="http://schemas.microsoft.com/office/drawing/2014/main" id="{5458A98B-96E7-464B-BD83-A782DC89932E}"/>
                </a:ext>
              </a:extLst>
            </p:cNvPr>
            <p:cNvSpPr/>
            <p:nvPr/>
          </p:nvSpPr>
          <p:spPr>
            <a:xfrm>
              <a:off x="4749946" y="4125759"/>
              <a:ext cx="1406745" cy="1406745"/>
            </a:xfrm>
            <a:prstGeom prst="ellipse">
              <a:avLst/>
            </a:prstGeom>
            <a:solidFill>
              <a:srgbClr val="0070C0"/>
            </a:solidFill>
            <a:ln w="12700" cap="flat" cmpd="sng" algn="ctr">
              <a:solidFill>
                <a:srgbClr val="70ABD4">
                  <a:shade val="50000"/>
                </a:srgbClr>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pic>
          <p:nvPicPr>
            <p:cNvPr id="12" name="Graphic 11" descr="Head with gears">
              <a:extLst>
                <a:ext uri="{FF2B5EF4-FFF2-40B4-BE49-F238E27FC236}">
                  <a16:creationId xmlns:a16="http://schemas.microsoft.com/office/drawing/2014/main" id="{3388E544-2DF8-43AB-AA35-BAE07C8FC77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37740" y="4392459"/>
              <a:ext cx="914400" cy="914400"/>
            </a:xfrm>
            <a:prstGeom prst="rect">
              <a:avLst/>
            </a:prstGeom>
          </p:spPr>
        </p:pic>
      </p:grpSp>
      <p:pic>
        <p:nvPicPr>
          <p:cNvPr id="14" name="Graphic 13" descr="Target">
            <a:extLst>
              <a:ext uri="{FF2B5EF4-FFF2-40B4-BE49-F238E27FC236}">
                <a16:creationId xmlns:a16="http://schemas.microsoft.com/office/drawing/2014/main" id="{3D09F9BB-576F-40D9-AA97-D1A56AEFD36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0989588" y="1014032"/>
            <a:ext cx="914400" cy="914400"/>
          </a:xfrm>
          <a:prstGeom prst="rect">
            <a:avLst/>
          </a:prstGeom>
        </p:spPr>
      </p:pic>
      <p:pic>
        <p:nvPicPr>
          <p:cNvPr id="16" name="Graphic 15" descr="Filter">
            <a:extLst>
              <a:ext uri="{FF2B5EF4-FFF2-40B4-BE49-F238E27FC236}">
                <a16:creationId xmlns:a16="http://schemas.microsoft.com/office/drawing/2014/main" id="{5BF52888-1534-4941-8DA3-94538046F8A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980675" y="1014032"/>
            <a:ext cx="914400" cy="914400"/>
          </a:xfrm>
          <a:prstGeom prst="rect">
            <a:avLst/>
          </a:prstGeom>
        </p:spPr>
      </p:pic>
      <p:pic>
        <p:nvPicPr>
          <p:cNvPr id="17" name="Graphic 16" descr="Shoe footprints">
            <a:extLst>
              <a:ext uri="{FF2B5EF4-FFF2-40B4-BE49-F238E27FC236}">
                <a16:creationId xmlns:a16="http://schemas.microsoft.com/office/drawing/2014/main" id="{A67DA5D4-3628-4F22-B90B-57C2E984FE3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3478446" y="1014032"/>
            <a:ext cx="914400" cy="914400"/>
          </a:xfrm>
          <a:prstGeom prst="rect">
            <a:avLst/>
          </a:prstGeom>
        </p:spPr>
      </p:pic>
      <p:pic>
        <p:nvPicPr>
          <p:cNvPr id="18" name="Graphic 17" descr="Shoe footprints">
            <a:extLst>
              <a:ext uri="{FF2B5EF4-FFF2-40B4-BE49-F238E27FC236}">
                <a16:creationId xmlns:a16="http://schemas.microsoft.com/office/drawing/2014/main" id="{978363A4-E711-4F7B-82A4-41A0983ABE9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1976217" y="1014032"/>
            <a:ext cx="914400" cy="914400"/>
          </a:xfrm>
          <a:prstGeom prst="rect">
            <a:avLst/>
          </a:prstGeom>
        </p:spPr>
      </p:pic>
      <p:pic>
        <p:nvPicPr>
          <p:cNvPr id="19" name="Graphic 18" descr="Shoe footprints">
            <a:extLst>
              <a:ext uri="{FF2B5EF4-FFF2-40B4-BE49-F238E27FC236}">
                <a16:creationId xmlns:a16="http://schemas.microsoft.com/office/drawing/2014/main" id="{9A26092A-46B3-4FE1-9363-2D09D65B9A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6482904" y="1014032"/>
            <a:ext cx="914400" cy="914400"/>
          </a:xfrm>
          <a:prstGeom prst="rect">
            <a:avLst/>
          </a:prstGeom>
        </p:spPr>
      </p:pic>
      <p:pic>
        <p:nvPicPr>
          <p:cNvPr id="20" name="Graphic 19" descr="Shoe footprints">
            <a:extLst>
              <a:ext uri="{FF2B5EF4-FFF2-40B4-BE49-F238E27FC236}">
                <a16:creationId xmlns:a16="http://schemas.microsoft.com/office/drawing/2014/main" id="{280275B1-0C18-4D80-80F2-4C1F81D9F5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7985133" y="1014032"/>
            <a:ext cx="914400" cy="914400"/>
          </a:xfrm>
          <a:prstGeom prst="rect">
            <a:avLst/>
          </a:prstGeom>
        </p:spPr>
      </p:pic>
      <p:pic>
        <p:nvPicPr>
          <p:cNvPr id="21" name="Graphic 20" descr="Shoe footprints">
            <a:extLst>
              <a:ext uri="{FF2B5EF4-FFF2-40B4-BE49-F238E27FC236}">
                <a16:creationId xmlns:a16="http://schemas.microsoft.com/office/drawing/2014/main" id="{1B298755-63B0-4B40-ABE1-38CF867B54E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9487362" y="1014032"/>
            <a:ext cx="914400" cy="914400"/>
          </a:xfrm>
          <a:prstGeom prst="rect">
            <a:avLst/>
          </a:prstGeom>
        </p:spPr>
      </p:pic>
      <p:sp>
        <p:nvSpPr>
          <p:cNvPr id="30" name="TextBox 29">
            <a:extLst>
              <a:ext uri="{FF2B5EF4-FFF2-40B4-BE49-F238E27FC236}">
                <a16:creationId xmlns:a16="http://schemas.microsoft.com/office/drawing/2014/main" id="{AED45064-D687-44A9-B1FC-95146D8BE7A3}"/>
              </a:ext>
            </a:extLst>
          </p:cNvPr>
          <p:cNvSpPr txBox="1"/>
          <p:nvPr/>
        </p:nvSpPr>
        <p:spPr>
          <a:xfrm>
            <a:off x="1400395" y="2554889"/>
            <a:ext cx="3488966" cy="461665"/>
          </a:xfrm>
          <a:prstGeom prst="rect">
            <a:avLst/>
          </a:prstGeom>
          <a:noFill/>
        </p:spPr>
        <p:txBody>
          <a:bodyPr wrap="square" rtlCol="0">
            <a:spAutoFit/>
          </a:bodyPr>
          <a:lstStyle/>
          <a:p>
            <a:r>
              <a:rPr lang="en-US" sz="2400">
                <a:latin typeface="Arial Narrow" panose="020B0604020202020204" pitchFamily="34" charset="0"/>
                <a:cs typeface="Arial Narrow" panose="020B0604020202020204" pitchFamily="34" charset="0"/>
              </a:rPr>
              <a:t>Authoritative Identity</a:t>
            </a:r>
          </a:p>
        </p:txBody>
      </p:sp>
      <p:sp>
        <p:nvSpPr>
          <p:cNvPr id="31" name="TextBox 30">
            <a:extLst>
              <a:ext uri="{FF2B5EF4-FFF2-40B4-BE49-F238E27FC236}">
                <a16:creationId xmlns:a16="http://schemas.microsoft.com/office/drawing/2014/main" id="{30E5E39D-EDE9-4E9E-9B99-1B3BF10C6E30}"/>
              </a:ext>
            </a:extLst>
          </p:cNvPr>
          <p:cNvSpPr txBox="1"/>
          <p:nvPr/>
        </p:nvSpPr>
        <p:spPr>
          <a:xfrm>
            <a:off x="1400395" y="3355749"/>
            <a:ext cx="3580280" cy="830997"/>
          </a:xfrm>
          <a:prstGeom prst="rect">
            <a:avLst/>
          </a:prstGeom>
          <a:noFill/>
        </p:spPr>
        <p:txBody>
          <a:bodyPr wrap="square" rtlCol="0">
            <a:spAutoFit/>
          </a:bodyPr>
          <a:lstStyle/>
          <a:p>
            <a:r>
              <a:rPr lang="en-US" sz="2400">
                <a:latin typeface="Arial Narrow" panose="020B0604020202020204" pitchFamily="34" charset="0"/>
                <a:cs typeface="Arial Narrow" panose="020B0604020202020204" pitchFamily="34" charset="0"/>
              </a:rPr>
              <a:t>Conferrals of Credentials and Status Management</a:t>
            </a:r>
          </a:p>
        </p:txBody>
      </p:sp>
      <p:sp>
        <p:nvSpPr>
          <p:cNvPr id="32" name="TextBox 31">
            <a:extLst>
              <a:ext uri="{FF2B5EF4-FFF2-40B4-BE49-F238E27FC236}">
                <a16:creationId xmlns:a16="http://schemas.microsoft.com/office/drawing/2014/main" id="{5BCC7904-837A-4D4B-9C44-109AD74F9918}"/>
              </a:ext>
            </a:extLst>
          </p:cNvPr>
          <p:cNvSpPr txBox="1"/>
          <p:nvPr/>
        </p:nvSpPr>
        <p:spPr>
          <a:xfrm flipH="1">
            <a:off x="1400394" y="4392968"/>
            <a:ext cx="4414845" cy="461665"/>
          </a:xfrm>
          <a:prstGeom prst="rect">
            <a:avLst/>
          </a:prstGeom>
          <a:noFill/>
        </p:spPr>
        <p:txBody>
          <a:bodyPr wrap="square" rtlCol="0">
            <a:spAutoFit/>
          </a:bodyPr>
          <a:lstStyle/>
          <a:p>
            <a:r>
              <a:rPr lang="en-US" sz="2400">
                <a:latin typeface="Arial Narrow" panose="020B0604020202020204" pitchFamily="34" charset="0"/>
                <a:cs typeface="Arial Narrow" panose="020B0604020202020204" pitchFamily="34" charset="0"/>
              </a:rPr>
              <a:t>Assertions of Competency</a:t>
            </a:r>
          </a:p>
        </p:txBody>
      </p:sp>
      <p:sp>
        <p:nvSpPr>
          <p:cNvPr id="33" name="TextBox 32">
            <a:extLst>
              <a:ext uri="{FF2B5EF4-FFF2-40B4-BE49-F238E27FC236}">
                <a16:creationId xmlns:a16="http://schemas.microsoft.com/office/drawing/2014/main" id="{8FF23BEC-B42A-4950-877A-5113AA8FDD91}"/>
              </a:ext>
            </a:extLst>
          </p:cNvPr>
          <p:cNvSpPr txBox="1"/>
          <p:nvPr/>
        </p:nvSpPr>
        <p:spPr>
          <a:xfrm>
            <a:off x="1372632" y="5349074"/>
            <a:ext cx="5044071" cy="461665"/>
          </a:xfrm>
          <a:prstGeom prst="rect">
            <a:avLst/>
          </a:prstGeom>
          <a:noFill/>
        </p:spPr>
        <p:txBody>
          <a:bodyPr wrap="square" rtlCol="0">
            <a:spAutoFit/>
          </a:bodyPr>
          <a:lstStyle/>
          <a:p>
            <a:r>
              <a:rPr lang="en-US" sz="2400">
                <a:latin typeface="Arial Narrow" panose="020B0604020202020204" pitchFamily="34" charset="0"/>
                <a:cs typeface="Arial Narrow" panose="020B0604020202020204" pitchFamily="34" charset="0"/>
              </a:rPr>
              <a:t>Learner Attributes and Preferences</a:t>
            </a:r>
          </a:p>
        </p:txBody>
      </p:sp>
    </p:spTree>
    <p:extLst>
      <p:ext uri="{BB962C8B-B14F-4D97-AF65-F5344CB8AC3E}">
        <p14:creationId xmlns:p14="http://schemas.microsoft.com/office/powerpoint/2010/main" val="2088415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C08D2F-DD76-8F47-883C-13807EE64D2E}"/>
              </a:ext>
            </a:extLst>
          </p:cNvPr>
          <p:cNvSpPr/>
          <p:nvPr/>
        </p:nvSpPr>
        <p:spPr bwMode="auto">
          <a:xfrm>
            <a:off x="5342981" y="4236153"/>
            <a:ext cx="1138613" cy="211317"/>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1" name="Rectangle 40">
            <a:extLst>
              <a:ext uri="{FF2B5EF4-FFF2-40B4-BE49-F238E27FC236}">
                <a16:creationId xmlns:a16="http://schemas.microsoft.com/office/drawing/2014/main" id="{812F433A-0ACE-AB45-8326-6A09EDB382B1}"/>
              </a:ext>
            </a:extLst>
          </p:cNvPr>
          <p:cNvSpPr/>
          <p:nvPr/>
        </p:nvSpPr>
        <p:spPr bwMode="auto">
          <a:xfrm rot="20923352">
            <a:off x="6523052" y="3936675"/>
            <a:ext cx="2611658" cy="21541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3" name="Rectangle 42">
            <a:extLst>
              <a:ext uri="{FF2B5EF4-FFF2-40B4-BE49-F238E27FC236}">
                <a16:creationId xmlns:a16="http://schemas.microsoft.com/office/drawing/2014/main" id="{21F1513F-9A75-8342-AB44-4B02F6A284C2}"/>
              </a:ext>
            </a:extLst>
          </p:cNvPr>
          <p:cNvSpPr/>
          <p:nvPr/>
        </p:nvSpPr>
        <p:spPr bwMode="auto">
          <a:xfrm rot="623518">
            <a:off x="6542057" y="4562039"/>
            <a:ext cx="2611658" cy="215419"/>
          </a:xfrm>
          <a:prstGeom prst="rect">
            <a:avLst/>
          </a:prstGeom>
          <a:solidFill>
            <a:srgbClr val="0070C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Rectangle 2">
            <a:extLst>
              <a:ext uri="{FF2B5EF4-FFF2-40B4-BE49-F238E27FC236}">
                <a16:creationId xmlns:a16="http://schemas.microsoft.com/office/drawing/2014/main" id="{B987B6DF-F404-7B4A-9CDB-AC1CB5E3BF74}"/>
              </a:ext>
            </a:extLst>
          </p:cNvPr>
          <p:cNvSpPr/>
          <p:nvPr/>
        </p:nvSpPr>
        <p:spPr bwMode="auto">
          <a:xfrm>
            <a:off x="0" y="712763"/>
            <a:ext cx="2532634" cy="5612825"/>
          </a:xfrm>
          <a:prstGeom prst="rect">
            <a:avLst/>
          </a:prstGeom>
          <a:solidFill>
            <a:srgbClr val="FFF3CC"/>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49226501-EABB-4CBB-8DDD-CA39227F7880}"/>
              </a:ext>
            </a:extLst>
          </p:cNvPr>
          <p:cNvSpPr>
            <a:spLocks noGrp="1"/>
          </p:cNvSpPr>
          <p:nvPr>
            <p:ph type="title"/>
          </p:nvPr>
        </p:nvSpPr>
        <p:spPr>
          <a:xfrm>
            <a:off x="2345741" y="0"/>
            <a:ext cx="7416800" cy="687740"/>
          </a:xfrm>
        </p:spPr>
        <p:txBody>
          <a:bodyPr/>
          <a:lstStyle/>
          <a:p>
            <a:r>
              <a:rPr lang="en-US"/>
              <a:t>Open Badging Technology</a:t>
            </a:r>
          </a:p>
        </p:txBody>
      </p:sp>
      <p:sp>
        <p:nvSpPr>
          <p:cNvPr id="18" name="TextBox 17">
            <a:extLst>
              <a:ext uri="{FF2B5EF4-FFF2-40B4-BE49-F238E27FC236}">
                <a16:creationId xmlns:a16="http://schemas.microsoft.com/office/drawing/2014/main" id="{3952B013-B51D-4CF1-80FD-863D4CCC0647}"/>
              </a:ext>
            </a:extLst>
          </p:cNvPr>
          <p:cNvSpPr txBox="1"/>
          <p:nvPr/>
        </p:nvSpPr>
        <p:spPr>
          <a:xfrm>
            <a:off x="465031" y="4081514"/>
            <a:ext cx="1598515" cy="400110"/>
          </a:xfrm>
          <a:prstGeom prst="rect">
            <a:avLst/>
          </a:prstGeom>
          <a:noFill/>
        </p:spPr>
        <p:txBody>
          <a:bodyPr wrap="none" rtlCol="0">
            <a:spAutoFit/>
          </a:bodyPr>
          <a:lstStyle/>
          <a:p>
            <a:pPr algn="ctr"/>
            <a:r>
              <a:rPr lang="en-US" sz="2000">
                <a:latin typeface="Arial Narrow" panose="020B0604020202020204" pitchFamily="34" charset="0"/>
                <a:cs typeface="Arial Narrow" panose="020B0604020202020204" pitchFamily="34" charset="0"/>
              </a:rPr>
              <a:t>Free and Open</a:t>
            </a:r>
          </a:p>
        </p:txBody>
      </p:sp>
      <p:sp>
        <p:nvSpPr>
          <p:cNvPr id="19" name="TextBox 18">
            <a:extLst>
              <a:ext uri="{FF2B5EF4-FFF2-40B4-BE49-F238E27FC236}">
                <a16:creationId xmlns:a16="http://schemas.microsoft.com/office/drawing/2014/main" id="{55A94D53-468F-40D9-A40E-A2A02F677FCF}"/>
              </a:ext>
            </a:extLst>
          </p:cNvPr>
          <p:cNvSpPr txBox="1"/>
          <p:nvPr/>
        </p:nvSpPr>
        <p:spPr>
          <a:xfrm>
            <a:off x="410529" y="2382457"/>
            <a:ext cx="1707519" cy="400110"/>
          </a:xfrm>
          <a:prstGeom prst="rect">
            <a:avLst/>
          </a:prstGeom>
          <a:noFill/>
        </p:spPr>
        <p:txBody>
          <a:bodyPr wrap="none" rtlCol="0">
            <a:spAutoFit/>
          </a:bodyPr>
          <a:lstStyle/>
          <a:p>
            <a:pPr algn="ctr"/>
            <a:r>
              <a:rPr lang="en-US" sz="2000">
                <a:latin typeface="Arial Narrow" panose="020B0604020202020204" pitchFamily="34" charset="0"/>
                <a:cs typeface="Arial Narrow" panose="020B0604020202020204" pitchFamily="34" charset="0"/>
              </a:rPr>
              <a:t>Evidence Based</a:t>
            </a:r>
          </a:p>
        </p:txBody>
      </p:sp>
      <p:sp>
        <p:nvSpPr>
          <p:cNvPr id="7" name="Hexagon 6">
            <a:extLst>
              <a:ext uri="{FF2B5EF4-FFF2-40B4-BE49-F238E27FC236}">
                <a16:creationId xmlns:a16="http://schemas.microsoft.com/office/drawing/2014/main" id="{65D1D270-F800-494D-85EC-079B3B08BAA3}"/>
              </a:ext>
            </a:extLst>
          </p:cNvPr>
          <p:cNvSpPr/>
          <p:nvPr/>
        </p:nvSpPr>
        <p:spPr>
          <a:xfrm>
            <a:off x="590719" y="5539565"/>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FFD623D-6BBB-4F12-920A-91E2C7323FF5}"/>
              </a:ext>
            </a:extLst>
          </p:cNvPr>
          <p:cNvSpPr/>
          <p:nvPr/>
        </p:nvSpPr>
        <p:spPr>
          <a:xfrm>
            <a:off x="843566" y="5402005"/>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564F3A4C-6C4B-4CA3-A678-8ECCD7D2D777}"/>
              </a:ext>
            </a:extLst>
          </p:cNvPr>
          <p:cNvSpPr/>
          <p:nvPr/>
        </p:nvSpPr>
        <p:spPr>
          <a:xfrm>
            <a:off x="1107988" y="5559334"/>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DCAD159E-D195-4B60-B9FB-B019AB6C09A5}"/>
              </a:ext>
            </a:extLst>
          </p:cNvPr>
          <p:cNvSpPr/>
          <p:nvPr/>
        </p:nvSpPr>
        <p:spPr>
          <a:xfrm>
            <a:off x="1108899" y="5244677"/>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6A3E190-7C66-4FD8-BBDA-97015943E0A9}"/>
              </a:ext>
            </a:extLst>
          </p:cNvPr>
          <p:cNvSpPr/>
          <p:nvPr/>
        </p:nvSpPr>
        <p:spPr>
          <a:xfrm>
            <a:off x="1373321" y="5382649"/>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xagon 11">
            <a:extLst>
              <a:ext uri="{FF2B5EF4-FFF2-40B4-BE49-F238E27FC236}">
                <a16:creationId xmlns:a16="http://schemas.microsoft.com/office/drawing/2014/main" id="{FD290373-7666-4BED-A4BF-9B710E0F802E}"/>
              </a:ext>
            </a:extLst>
          </p:cNvPr>
          <p:cNvSpPr/>
          <p:nvPr/>
        </p:nvSpPr>
        <p:spPr>
          <a:xfrm>
            <a:off x="1391141" y="5067992"/>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a:extLst>
              <a:ext uri="{FF2B5EF4-FFF2-40B4-BE49-F238E27FC236}">
                <a16:creationId xmlns:a16="http://schemas.microsoft.com/office/drawing/2014/main" id="{F92C0916-D95B-4049-BD51-A51B4B77292B}"/>
              </a:ext>
            </a:extLst>
          </p:cNvPr>
          <p:cNvSpPr/>
          <p:nvPr/>
        </p:nvSpPr>
        <p:spPr>
          <a:xfrm>
            <a:off x="1369680" y="4763013"/>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xagon 13">
            <a:extLst>
              <a:ext uri="{FF2B5EF4-FFF2-40B4-BE49-F238E27FC236}">
                <a16:creationId xmlns:a16="http://schemas.microsoft.com/office/drawing/2014/main" id="{CF3FBEC5-639D-414C-9582-C15C27CA9BCF}"/>
              </a:ext>
            </a:extLst>
          </p:cNvPr>
          <p:cNvSpPr/>
          <p:nvPr/>
        </p:nvSpPr>
        <p:spPr>
          <a:xfrm>
            <a:off x="1770662" y="4935580"/>
            <a:ext cx="317098" cy="275118"/>
          </a:xfrm>
          <a:prstGeom prst="hexagon">
            <a:avLst/>
          </a:prstGeom>
          <a:solidFill>
            <a:srgbClr val="ECA744"/>
          </a:solidFill>
          <a:ln w="19050">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4FA331DA-7456-4D63-9B2F-5921BFF1D8F2}"/>
              </a:ext>
            </a:extLst>
          </p:cNvPr>
          <p:cNvSpPr txBox="1"/>
          <p:nvPr/>
        </p:nvSpPr>
        <p:spPr>
          <a:xfrm>
            <a:off x="709489" y="5873991"/>
            <a:ext cx="1109599" cy="400110"/>
          </a:xfrm>
          <a:prstGeom prst="rect">
            <a:avLst/>
          </a:prstGeom>
          <a:noFill/>
        </p:spPr>
        <p:txBody>
          <a:bodyPr wrap="none" rtlCol="0">
            <a:spAutoFit/>
          </a:bodyPr>
          <a:lstStyle/>
          <a:p>
            <a:pPr algn="ctr"/>
            <a:r>
              <a:rPr lang="en-US" sz="2000">
                <a:latin typeface="Arial Narrow" panose="020B0604020202020204" pitchFamily="34" charset="0"/>
                <a:cs typeface="Arial Narrow" panose="020B0604020202020204" pitchFamily="34" charset="0"/>
              </a:rPr>
              <a:t>Stackable</a:t>
            </a:r>
          </a:p>
        </p:txBody>
      </p:sp>
      <p:sp>
        <p:nvSpPr>
          <p:cNvPr id="35" name="TextBox 34">
            <a:extLst>
              <a:ext uri="{FF2B5EF4-FFF2-40B4-BE49-F238E27FC236}">
                <a16:creationId xmlns:a16="http://schemas.microsoft.com/office/drawing/2014/main" id="{9446AEA6-7771-4E23-A561-8581EFBCCBD9}"/>
              </a:ext>
            </a:extLst>
          </p:cNvPr>
          <p:cNvSpPr txBox="1"/>
          <p:nvPr/>
        </p:nvSpPr>
        <p:spPr>
          <a:xfrm>
            <a:off x="5474188" y="2292334"/>
            <a:ext cx="4288353" cy="461665"/>
          </a:xfrm>
          <a:prstGeom prst="rect">
            <a:avLst/>
          </a:prstGeom>
          <a:noFill/>
        </p:spPr>
        <p:txBody>
          <a:bodyPr wrap="none" rtlCol="0">
            <a:spAutoFit/>
          </a:bodyPr>
          <a:lstStyle/>
          <a:p>
            <a:r>
              <a:rPr lang="en-US" sz="2400" b="1" i="1"/>
              <a:t>Portable – *Self Sovereign</a:t>
            </a:r>
          </a:p>
        </p:txBody>
      </p:sp>
      <p:grpSp>
        <p:nvGrpSpPr>
          <p:cNvPr id="23" name="Group 22">
            <a:extLst>
              <a:ext uri="{FF2B5EF4-FFF2-40B4-BE49-F238E27FC236}">
                <a16:creationId xmlns:a16="http://schemas.microsoft.com/office/drawing/2014/main" id="{507728A8-B21A-DE4C-B734-20DE8EA6B2E2}"/>
              </a:ext>
            </a:extLst>
          </p:cNvPr>
          <p:cNvGrpSpPr/>
          <p:nvPr/>
        </p:nvGrpSpPr>
        <p:grpSpPr>
          <a:xfrm>
            <a:off x="5935432" y="3089234"/>
            <a:ext cx="1599175" cy="2218969"/>
            <a:chOff x="5092638" y="2769875"/>
            <a:chExt cx="1599175" cy="2218969"/>
          </a:xfrm>
        </p:grpSpPr>
        <p:pic>
          <p:nvPicPr>
            <p:cNvPr id="22" name="Graphic 21" descr="Crane">
              <a:extLst>
                <a:ext uri="{FF2B5EF4-FFF2-40B4-BE49-F238E27FC236}">
                  <a16:creationId xmlns:a16="http://schemas.microsoft.com/office/drawing/2014/main" id="{291B0630-7F57-47B5-8CE1-3390E2658F9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92638" y="3389669"/>
              <a:ext cx="1599175" cy="1599175"/>
            </a:xfrm>
            <a:prstGeom prst="rect">
              <a:avLst/>
            </a:prstGeom>
          </p:spPr>
        </p:pic>
        <p:pic>
          <p:nvPicPr>
            <p:cNvPr id="37" name="Graphic 36" descr="Eye">
              <a:extLst>
                <a:ext uri="{FF2B5EF4-FFF2-40B4-BE49-F238E27FC236}">
                  <a16:creationId xmlns:a16="http://schemas.microsoft.com/office/drawing/2014/main" id="{3D0BCC6A-D185-471A-B9C1-D74922C2309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203144" y="2769875"/>
              <a:ext cx="914400" cy="914400"/>
            </a:xfrm>
            <a:prstGeom prst="rect">
              <a:avLst/>
            </a:prstGeom>
          </p:spPr>
        </p:pic>
      </p:grpSp>
      <p:grpSp>
        <p:nvGrpSpPr>
          <p:cNvPr id="15" name="Group 14">
            <a:extLst>
              <a:ext uri="{FF2B5EF4-FFF2-40B4-BE49-F238E27FC236}">
                <a16:creationId xmlns:a16="http://schemas.microsoft.com/office/drawing/2014/main" id="{A0C99E64-3ED0-EE4B-8999-EE413F79D481}"/>
              </a:ext>
            </a:extLst>
          </p:cNvPr>
          <p:cNvGrpSpPr/>
          <p:nvPr/>
        </p:nvGrpSpPr>
        <p:grpSpPr>
          <a:xfrm>
            <a:off x="775852" y="3244646"/>
            <a:ext cx="870918" cy="785189"/>
            <a:chOff x="672580" y="3226358"/>
            <a:chExt cx="870918" cy="785189"/>
          </a:xfrm>
        </p:grpSpPr>
        <p:sp>
          <p:nvSpPr>
            <p:cNvPr id="17" name="Hexagon 16">
              <a:extLst>
                <a:ext uri="{FF2B5EF4-FFF2-40B4-BE49-F238E27FC236}">
                  <a16:creationId xmlns:a16="http://schemas.microsoft.com/office/drawing/2014/main" id="{9A7A7740-9FDE-46F4-822C-7719E04BB99F}"/>
                </a:ext>
              </a:extLst>
            </p:cNvPr>
            <p:cNvSpPr/>
            <p:nvPr/>
          </p:nvSpPr>
          <p:spPr>
            <a:xfrm>
              <a:off x="672580" y="3226358"/>
              <a:ext cx="870918" cy="762053"/>
            </a:xfrm>
            <a:prstGeom prst="hexagon">
              <a:avLst/>
            </a:prstGeom>
            <a:solidFill>
              <a:srgbClr val="ECA744"/>
            </a:solidFill>
            <a:ln w="73025">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Handshake">
              <a:extLst>
                <a:ext uri="{FF2B5EF4-FFF2-40B4-BE49-F238E27FC236}">
                  <a16:creationId xmlns:a16="http://schemas.microsoft.com/office/drawing/2014/main" id="{8A501827-06FA-4050-9C60-71732C5CDD1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47661" y="3309898"/>
              <a:ext cx="701649" cy="701649"/>
            </a:xfrm>
            <a:prstGeom prst="rect">
              <a:avLst/>
            </a:prstGeom>
          </p:spPr>
        </p:pic>
      </p:grpSp>
      <p:sp>
        <p:nvSpPr>
          <p:cNvPr id="21" name="TextBox 20">
            <a:extLst>
              <a:ext uri="{FF2B5EF4-FFF2-40B4-BE49-F238E27FC236}">
                <a16:creationId xmlns:a16="http://schemas.microsoft.com/office/drawing/2014/main" id="{61F0F0D4-FB0E-4136-9D53-DD1B9AFF5C7A}"/>
              </a:ext>
            </a:extLst>
          </p:cNvPr>
          <p:cNvSpPr txBox="1"/>
          <p:nvPr/>
        </p:nvSpPr>
        <p:spPr>
          <a:xfrm>
            <a:off x="3044947" y="957652"/>
            <a:ext cx="9147054" cy="830997"/>
          </a:xfrm>
          <a:prstGeom prst="rect">
            <a:avLst/>
          </a:prstGeom>
          <a:noFill/>
        </p:spPr>
        <p:txBody>
          <a:bodyPr wrap="square" rtlCol="0">
            <a:spAutoFit/>
          </a:bodyPr>
          <a:lstStyle/>
          <a:p>
            <a:pPr marL="457200" indent="-457200">
              <a:buFont typeface="Wingdings" pitchFamily="2" charset="2"/>
              <a:buChar char="§"/>
            </a:pPr>
            <a:r>
              <a:rPr lang="en-US" sz="2400"/>
              <a:t>Credential Transparency Definition Language (CTDL)</a:t>
            </a:r>
          </a:p>
          <a:p>
            <a:pPr marL="457200" indent="-457200">
              <a:buFont typeface="Wingdings" pitchFamily="2" charset="2"/>
              <a:buChar char="§"/>
            </a:pPr>
            <a:r>
              <a:rPr lang="en-US" sz="2400" err="1"/>
              <a:t>OpenBadge</a:t>
            </a:r>
            <a:r>
              <a:rPr lang="en-US" sz="2400"/>
              <a:t>™</a:t>
            </a:r>
          </a:p>
        </p:txBody>
      </p:sp>
      <p:sp>
        <p:nvSpPr>
          <p:cNvPr id="33" name="TextBox 32">
            <a:extLst>
              <a:ext uri="{FF2B5EF4-FFF2-40B4-BE49-F238E27FC236}">
                <a16:creationId xmlns:a16="http://schemas.microsoft.com/office/drawing/2014/main" id="{75F56CA5-D9B6-4446-8C3A-311B6C82B447}"/>
              </a:ext>
            </a:extLst>
          </p:cNvPr>
          <p:cNvSpPr txBox="1"/>
          <p:nvPr/>
        </p:nvSpPr>
        <p:spPr>
          <a:xfrm>
            <a:off x="561195" y="792973"/>
            <a:ext cx="1345241" cy="523220"/>
          </a:xfrm>
          <a:prstGeom prst="rect">
            <a:avLst/>
          </a:prstGeom>
          <a:noFill/>
        </p:spPr>
        <p:txBody>
          <a:bodyPr wrap="none" rtlCol="0">
            <a:spAutoFit/>
          </a:bodyPr>
          <a:lstStyle/>
          <a:p>
            <a:pPr algn="ctr"/>
            <a:r>
              <a:rPr lang="en-US" sz="2800" b="1">
                <a:latin typeface="Arial Narrow" panose="020B0604020202020204" pitchFamily="34" charset="0"/>
                <a:cs typeface="Arial Narrow" panose="020B0604020202020204" pitchFamily="34" charset="0"/>
              </a:rPr>
              <a:t>Badges:</a:t>
            </a:r>
          </a:p>
        </p:txBody>
      </p:sp>
      <p:grpSp>
        <p:nvGrpSpPr>
          <p:cNvPr id="38" name="Group 37">
            <a:extLst>
              <a:ext uri="{FF2B5EF4-FFF2-40B4-BE49-F238E27FC236}">
                <a16:creationId xmlns:a16="http://schemas.microsoft.com/office/drawing/2014/main" id="{7DE14046-A99A-AB43-8C0A-832A312984B6}"/>
              </a:ext>
            </a:extLst>
          </p:cNvPr>
          <p:cNvGrpSpPr/>
          <p:nvPr/>
        </p:nvGrpSpPr>
        <p:grpSpPr>
          <a:xfrm>
            <a:off x="747605" y="1502435"/>
            <a:ext cx="902741" cy="789899"/>
            <a:chOff x="747605" y="1502435"/>
            <a:chExt cx="902741" cy="789899"/>
          </a:xfrm>
        </p:grpSpPr>
        <p:sp>
          <p:nvSpPr>
            <p:cNvPr id="4" name="Hexagon 3">
              <a:extLst>
                <a:ext uri="{FF2B5EF4-FFF2-40B4-BE49-F238E27FC236}">
                  <a16:creationId xmlns:a16="http://schemas.microsoft.com/office/drawing/2014/main" id="{4BF6FAEE-5527-4A87-8B32-361CFAF247C3}"/>
                </a:ext>
              </a:extLst>
            </p:cNvPr>
            <p:cNvSpPr/>
            <p:nvPr/>
          </p:nvSpPr>
          <p:spPr>
            <a:xfrm>
              <a:off x="747605" y="1502435"/>
              <a:ext cx="902741" cy="789899"/>
            </a:xfrm>
            <a:prstGeom prst="hexagon">
              <a:avLst/>
            </a:prstGeom>
            <a:solidFill>
              <a:srgbClr val="ECA744"/>
            </a:solidFill>
            <a:ln w="73025">
              <a:solidFill>
                <a:srgbClr val="FFD6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Content Placeholder 5" descr="Upward trend">
              <a:extLst>
                <a:ext uri="{FF2B5EF4-FFF2-40B4-BE49-F238E27FC236}">
                  <a16:creationId xmlns:a16="http://schemas.microsoft.com/office/drawing/2014/main" id="{C9CE5209-8453-4AD5-9615-6581F4B1362D}"/>
                </a:ext>
              </a:extLst>
            </p:cNvPr>
            <p:cNvGrpSpPr/>
            <p:nvPr/>
          </p:nvGrpSpPr>
          <p:grpSpPr>
            <a:xfrm>
              <a:off x="903642" y="1554359"/>
              <a:ext cx="617316" cy="617316"/>
              <a:chOff x="903642" y="1554359"/>
              <a:chExt cx="617316" cy="617316"/>
            </a:xfrm>
          </p:grpSpPr>
          <p:sp>
            <p:nvSpPr>
              <p:cNvPr id="27" name="Freeform 26">
                <a:extLst>
                  <a:ext uri="{FF2B5EF4-FFF2-40B4-BE49-F238E27FC236}">
                    <a16:creationId xmlns:a16="http://schemas.microsoft.com/office/drawing/2014/main" id="{2153BDB0-E5DE-D14A-BD2D-1281C940A24E}"/>
                  </a:ext>
                </a:extLst>
              </p:cNvPr>
              <p:cNvSpPr/>
              <p:nvPr/>
            </p:nvSpPr>
            <p:spPr>
              <a:xfrm>
                <a:off x="993667" y="1644384"/>
                <a:ext cx="437265" cy="437265"/>
              </a:xfrm>
              <a:custGeom>
                <a:avLst/>
                <a:gdLst>
                  <a:gd name="connsiteX0" fmla="*/ 38582 w 437265"/>
                  <a:gd name="connsiteY0" fmla="*/ 0 h 437265"/>
                  <a:gd name="connsiteX1" fmla="*/ 0 w 437265"/>
                  <a:gd name="connsiteY1" fmla="*/ 0 h 437265"/>
                  <a:gd name="connsiteX2" fmla="*/ 0 w 437265"/>
                  <a:gd name="connsiteY2" fmla="*/ 437266 h 437265"/>
                  <a:gd name="connsiteX3" fmla="*/ 437266 w 437265"/>
                  <a:gd name="connsiteY3" fmla="*/ 437266 h 437265"/>
                  <a:gd name="connsiteX4" fmla="*/ 437266 w 437265"/>
                  <a:gd name="connsiteY4" fmla="*/ 398683 h 437265"/>
                  <a:gd name="connsiteX5" fmla="*/ 38582 w 437265"/>
                  <a:gd name="connsiteY5" fmla="*/ 398683 h 43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265" h="437265">
                    <a:moveTo>
                      <a:pt x="38582" y="0"/>
                    </a:moveTo>
                    <a:lnTo>
                      <a:pt x="0" y="0"/>
                    </a:lnTo>
                    <a:lnTo>
                      <a:pt x="0" y="437266"/>
                    </a:lnTo>
                    <a:lnTo>
                      <a:pt x="437266" y="437266"/>
                    </a:lnTo>
                    <a:lnTo>
                      <a:pt x="437266" y="398683"/>
                    </a:lnTo>
                    <a:lnTo>
                      <a:pt x="38582" y="398683"/>
                    </a:lnTo>
                    <a:close/>
                  </a:path>
                </a:pathLst>
              </a:custGeom>
              <a:solidFill>
                <a:srgbClr val="000000"/>
              </a:solidFill>
              <a:ln w="635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1CEE0FEE-0748-CF43-BCDC-63D86C5D1445}"/>
                  </a:ext>
                </a:extLst>
              </p:cNvPr>
              <p:cNvSpPr/>
              <p:nvPr/>
            </p:nvSpPr>
            <p:spPr>
              <a:xfrm>
                <a:off x="1057327" y="1753700"/>
                <a:ext cx="373604" cy="219275"/>
              </a:xfrm>
              <a:custGeom>
                <a:avLst/>
                <a:gdLst>
                  <a:gd name="connsiteX0" fmla="*/ 270719 w 373604"/>
                  <a:gd name="connsiteY0" fmla="*/ 0 h 219275"/>
                  <a:gd name="connsiteX1" fmla="*/ 308658 w 373604"/>
                  <a:gd name="connsiteY1" fmla="*/ 37939 h 219275"/>
                  <a:gd name="connsiteX2" fmla="*/ 257858 w 373604"/>
                  <a:gd name="connsiteY2" fmla="*/ 88739 h 219275"/>
                  <a:gd name="connsiteX3" fmla="*/ 219276 w 373604"/>
                  <a:gd name="connsiteY3" fmla="*/ 50157 h 219275"/>
                  <a:gd name="connsiteX4" fmla="*/ 154972 w 373604"/>
                  <a:gd name="connsiteY4" fmla="*/ 114461 h 219275"/>
                  <a:gd name="connsiteX5" fmla="*/ 116390 w 373604"/>
                  <a:gd name="connsiteY5" fmla="*/ 75878 h 219275"/>
                  <a:gd name="connsiteX6" fmla="*/ 0 w 373604"/>
                  <a:gd name="connsiteY6" fmla="*/ 192268 h 219275"/>
                  <a:gd name="connsiteX7" fmla="*/ 27008 w 373604"/>
                  <a:gd name="connsiteY7" fmla="*/ 219276 h 219275"/>
                  <a:gd name="connsiteX8" fmla="*/ 116390 w 373604"/>
                  <a:gd name="connsiteY8" fmla="*/ 129894 h 219275"/>
                  <a:gd name="connsiteX9" fmla="*/ 154972 w 373604"/>
                  <a:gd name="connsiteY9" fmla="*/ 168476 h 219275"/>
                  <a:gd name="connsiteX10" fmla="*/ 219276 w 373604"/>
                  <a:gd name="connsiteY10" fmla="*/ 104172 h 219275"/>
                  <a:gd name="connsiteX11" fmla="*/ 257858 w 373604"/>
                  <a:gd name="connsiteY11" fmla="*/ 142754 h 219275"/>
                  <a:gd name="connsiteX12" fmla="*/ 335666 w 373604"/>
                  <a:gd name="connsiteY12" fmla="*/ 64947 h 219275"/>
                  <a:gd name="connsiteX13" fmla="*/ 373605 w 373604"/>
                  <a:gd name="connsiteY13" fmla="*/ 102886 h 219275"/>
                  <a:gd name="connsiteX14" fmla="*/ 373605 w 373604"/>
                  <a:gd name="connsiteY14" fmla="*/ 0 h 2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3604" h="219275">
                    <a:moveTo>
                      <a:pt x="270719" y="0"/>
                    </a:moveTo>
                    <a:lnTo>
                      <a:pt x="308658" y="37939"/>
                    </a:lnTo>
                    <a:lnTo>
                      <a:pt x="257858" y="88739"/>
                    </a:lnTo>
                    <a:lnTo>
                      <a:pt x="219276" y="50157"/>
                    </a:lnTo>
                    <a:lnTo>
                      <a:pt x="154972" y="114461"/>
                    </a:lnTo>
                    <a:lnTo>
                      <a:pt x="116390" y="75878"/>
                    </a:lnTo>
                    <a:lnTo>
                      <a:pt x="0" y="192268"/>
                    </a:lnTo>
                    <a:lnTo>
                      <a:pt x="27008" y="219276"/>
                    </a:lnTo>
                    <a:lnTo>
                      <a:pt x="116390" y="129894"/>
                    </a:lnTo>
                    <a:lnTo>
                      <a:pt x="154972" y="168476"/>
                    </a:lnTo>
                    <a:lnTo>
                      <a:pt x="219276" y="104172"/>
                    </a:lnTo>
                    <a:lnTo>
                      <a:pt x="257858" y="142754"/>
                    </a:lnTo>
                    <a:lnTo>
                      <a:pt x="335666" y="64947"/>
                    </a:lnTo>
                    <a:lnTo>
                      <a:pt x="373605" y="102886"/>
                    </a:lnTo>
                    <a:lnTo>
                      <a:pt x="373605" y="0"/>
                    </a:lnTo>
                    <a:close/>
                  </a:path>
                </a:pathLst>
              </a:custGeom>
              <a:solidFill>
                <a:srgbClr val="000000"/>
              </a:solidFill>
              <a:ln w="6350" cap="flat">
                <a:noFill/>
                <a:prstDash val="solid"/>
                <a:miter/>
              </a:ln>
            </p:spPr>
            <p:txBody>
              <a:bodyPr rtlCol="0" anchor="ctr"/>
              <a:lstStyle/>
              <a:p>
                <a:endParaRPr lang="en-US"/>
              </a:p>
            </p:txBody>
          </p:sp>
        </p:grpSp>
      </p:grpSp>
      <p:grpSp>
        <p:nvGrpSpPr>
          <p:cNvPr id="42" name="Group 41">
            <a:extLst>
              <a:ext uri="{FF2B5EF4-FFF2-40B4-BE49-F238E27FC236}">
                <a16:creationId xmlns:a16="http://schemas.microsoft.com/office/drawing/2014/main" id="{28AEFEFB-E0C3-A240-8CB1-FAFEBF546FAF}"/>
              </a:ext>
            </a:extLst>
          </p:cNvPr>
          <p:cNvGrpSpPr/>
          <p:nvPr/>
        </p:nvGrpSpPr>
        <p:grpSpPr>
          <a:xfrm>
            <a:off x="4445321" y="3806037"/>
            <a:ext cx="1028867" cy="1028867"/>
            <a:chOff x="4787162" y="2037200"/>
            <a:chExt cx="1308838" cy="1308838"/>
          </a:xfrm>
        </p:grpSpPr>
        <p:sp>
          <p:nvSpPr>
            <p:cNvPr id="40" name="Oval 39">
              <a:extLst>
                <a:ext uri="{FF2B5EF4-FFF2-40B4-BE49-F238E27FC236}">
                  <a16:creationId xmlns:a16="http://schemas.microsoft.com/office/drawing/2014/main" id="{89257E34-FAC8-8943-9BB4-B29CCD66E4CF}"/>
                </a:ext>
              </a:extLst>
            </p:cNvPr>
            <p:cNvSpPr/>
            <p:nvPr/>
          </p:nvSpPr>
          <p:spPr>
            <a:xfrm>
              <a:off x="4787162" y="2037200"/>
              <a:ext cx="1308838" cy="1308838"/>
            </a:xfrm>
            <a:prstGeom prst="ellipse">
              <a:avLst/>
            </a:prstGeom>
            <a:solidFill>
              <a:srgbClr val="0070C0"/>
            </a:solidFill>
            <a:ln w="12700" cap="flat" cmpd="sng" algn="ctr">
              <a:solidFill>
                <a:schemeClr val="bg1"/>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pic>
          <p:nvPicPr>
            <p:cNvPr id="26" name="Graphic 25" descr="Schoolhouse">
              <a:extLst>
                <a:ext uri="{FF2B5EF4-FFF2-40B4-BE49-F238E27FC236}">
                  <a16:creationId xmlns:a16="http://schemas.microsoft.com/office/drawing/2014/main" id="{5752EA7E-BAEA-4224-A340-E3785CC433A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993259" y="2190029"/>
              <a:ext cx="914400" cy="914400"/>
            </a:xfrm>
            <a:prstGeom prst="rect">
              <a:avLst/>
            </a:prstGeom>
          </p:spPr>
        </p:pic>
      </p:grpSp>
      <p:sp>
        <p:nvSpPr>
          <p:cNvPr id="44" name="Oval 43">
            <a:extLst>
              <a:ext uri="{FF2B5EF4-FFF2-40B4-BE49-F238E27FC236}">
                <a16:creationId xmlns:a16="http://schemas.microsoft.com/office/drawing/2014/main" id="{9DBB336B-656D-0942-88FD-762BC91D32FB}"/>
              </a:ext>
            </a:extLst>
          </p:cNvPr>
          <p:cNvSpPr/>
          <p:nvPr/>
        </p:nvSpPr>
        <p:spPr>
          <a:xfrm>
            <a:off x="9022656" y="3207286"/>
            <a:ext cx="1028867" cy="1028867"/>
          </a:xfrm>
          <a:prstGeom prst="ellipse">
            <a:avLst/>
          </a:prstGeom>
          <a:solidFill>
            <a:srgbClr val="0070C0"/>
          </a:solidFill>
          <a:ln w="12700" cap="flat" cmpd="sng" algn="ctr">
            <a:solidFill>
              <a:schemeClr val="bg1"/>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sp>
        <p:nvSpPr>
          <p:cNvPr id="47" name="Oval 46">
            <a:extLst>
              <a:ext uri="{FF2B5EF4-FFF2-40B4-BE49-F238E27FC236}">
                <a16:creationId xmlns:a16="http://schemas.microsoft.com/office/drawing/2014/main" id="{4BF4F85E-0DB9-D243-8F48-06A0B13BC12C}"/>
              </a:ext>
            </a:extLst>
          </p:cNvPr>
          <p:cNvSpPr/>
          <p:nvPr/>
        </p:nvSpPr>
        <p:spPr>
          <a:xfrm>
            <a:off x="9035635" y="4447470"/>
            <a:ext cx="1028867" cy="1028867"/>
          </a:xfrm>
          <a:prstGeom prst="ellipse">
            <a:avLst/>
          </a:prstGeom>
          <a:solidFill>
            <a:srgbClr val="0070C0"/>
          </a:solidFill>
          <a:ln w="12700" cap="flat" cmpd="sng" algn="ctr">
            <a:solidFill>
              <a:schemeClr val="bg1"/>
            </a:solidFill>
            <a:prstDash val="solid"/>
            <a:miter lim="800000"/>
          </a:ln>
          <a:effectLst/>
        </p:spPr>
        <p:txBody>
          <a:bodyPr rtlCol="0" anchor="ctr"/>
          <a:lstStyle/>
          <a:p>
            <a:pPr algn="ctr" fontAlgn="auto">
              <a:spcBef>
                <a:spcPts val="0"/>
              </a:spcBef>
              <a:spcAft>
                <a:spcPts val="0"/>
              </a:spcAft>
            </a:pPr>
            <a:endParaRPr lang="en-US" sz="1800" kern="0">
              <a:solidFill>
                <a:srgbClr val="FFFFFF"/>
              </a:solidFill>
              <a:latin typeface="Calibri" panose="020F0502020204030204"/>
            </a:endParaRPr>
          </a:p>
        </p:txBody>
      </p:sp>
      <p:pic>
        <p:nvPicPr>
          <p:cNvPr id="28" name="Graphic 27" descr="Soldier">
            <a:extLst>
              <a:ext uri="{FF2B5EF4-FFF2-40B4-BE49-F238E27FC236}">
                <a16:creationId xmlns:a16="http://schemas.microsoft.com/office/drawing/2014/main" id="{EE380A69-61C1-4487-9B9F-3AF9A42FE3C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72886" y="3367351"/>
            <a:ext cx="762016" cy="762016"/>
          </a:xfrm>
          <a:prstGeom prst="rect">
            <a:avLst/>
          </a:prstGeom>
        </p:spPr>
      </p:pic>
      <p:sp>
        <p:nvSpPr>
          <p:cNvPr id="49" name="Graphic 23" descr="Wallet">
            <a:extLst>
              <a:ext uri="{FF2B5EF4-FFF2-40B4-BE49-F238E27FC236}">
                <a16:creationId xmlns:a16="http://schemas.microsoft.com/office/drawing/2014/main" id="{995255BB-5154-45C1-A415-AF22A36E3F74}"/>
              </a:ext>
            </a:extLst>
          </p:cNvPr>
          <p:cNvSpPr/>
          <p:nvPr/>
        </p:nvSpPr>
        <p:spPr>
          <a:xfrm>
            <a:off x="9358164" y="4800000"/>
            <a:ext cx="442241" cy="368534"/>
          </a:xfrm>
          <a:custGeom>
            <a:avLst/>
            <a:gdLst>
              <a:gd name="connsiteX0" fmla="*/ 368534 w 442241"/>
              <a:gd name="connsiteY0" fmla="*/ 239547 h 368534"/>
              <a:gd name="connsiteX1" fmla="*/ 343965 w 442241"/>
              <a:gd name="connsiteY1" fmla="*/ 214978 h 368534"/>
              <a:gd name="connsiteX2" fmla="*/ 368534 w 442241"/>
              <a:gd name="connsiteY2" fmla="*/ 190409 h 368534"/>
              <a:gd name="connsiteX3" fmla="*/ 393103 w 442241"/>
              <a:gd name="connsiteY3" fmla="*/ 214978 h 368534"/>
              <a:gd name="connsiteX4" fmla="*/ 368534 w 442241"/>
              <a:gd name="connsiteY4" fmla="*/ 239547 h 368534"/>
              <a:gd name="connsiteX5" fmla="*/ 429957 w 442241"/>
              <a:gd name="connsiteY5" fmla="*/ 153556 h 368534"/>
              <a:gd name="connsiteX6" fmla="*/ 417672 w 442241"/>
              <a:gd name="connsiteY6" fmla="*/ 153556 h 368534"/>
              <a:gd name="connsiteX7" fmla="*/ 417672 w 442241"/>
              <a:gd name="connsiteY7" fmla="*/ 85991 h 368534"/>
              <a:gd name="connsiteX8" fmla="*/ 393103 w 442241"/>
              <a:gd name="connsiteY8" fmla="*/ 61422 h 368534"/>
              <a:gd name="connsiteX9" fmla="*/ 49138 w 442241"/>
              <a:gd name="connsiteY9" fmla="*/ 61422 h 368534"/>
              <a:gd name="connsiteX10" fmla="*/ 36853 w 442241"/>
              <a:gd name="connsiteY10" fmla="*/ 49138 h 368534"/>
              <a:gd name="connsiteX11" fmla="*/ 49138 w 442241"/>
              <a:gd name="connsiteY11" fmla="*/ 36853 h 368534"/>
              <a:gd name="connsiteX12" fmla="*/ 393103 w 442241"/>
              <a:gd name="connsiteY12" fmla="*/ 36853 h 368534"/>
              <a:gd name="connsiteX13" fmla="*/ 393103 w 442241"/>
              <a:gd name="connsiteY13" fmla="*/ 24569 h 368534"/>
              <a:gd name="connsiteX14" fmla="*/ 368534 w 442241"/>
              <a:gd name="connsiteY14" fmla="*/ 0 h 368534"/>
              <a:gd name="connsiteX15" fmla="*/ 49138 w 442241"/>
              <a:gd name="connsiteY15" fmla="*/ 0 h 368534"/>
              <a:gd name="connsiteX16" fmla="*/ 0 w 442241"/>
              <a:gd name="connsiteY16" fmla="*/ 49138 h 368534"/>
              <a:gd name="connsiteX17" fmla="*/ 0 w 442241"/>
              <a:gd name="connsiteY17" fmla="*/ 319396 h 368534"/>
              <a:gd name="connsiteX18" fmla="*/ 49138 w 442241"/>
              <a:gd name="connsiteY18" fmla="*/ 368534 h 368534"/>
              <a:gd name="connsiteX19" fmla="*/ 393103 w 442241"/>
              <a:gd name="connsiteY19" fmla="*/ 368534 h 368534"/>
              <a:gd name="connsiteX20" fmla="*/ 417672 w 442241"/>
              <a:gd name="connsiteY20" fmla="*/ 343965 h 368534"/>
              <a:gd name="connsiteX21" fmla="*/ 417672 w 442241"/>
              <a:gd name="connsiteY21" fmla="*/ 276401 h 368534"/>
              <a:gd name="connsiteX22" fmla="*/ 429957 w 442241"/>
              <a:gd name="connsiteY22" fmla="*/ 276401 h 368534"/>
              <a:gd name="connsiteX23" fmla="*/ 442241 w 442241"/>
              <a:gd name="connsiteY23" fmla="*/ 264116 h 368534"/>
              <a:gd name="connsiteX24" fmla="*/ 442241 w 442241"/>
              <a:gd name="connsiteY24" fmla="*/ 165840 h 368534"/>
              <a:gd name="connsiteX25" fmla="*/ 429957 w 442241"/>
              <a:gd name="connsiteY25" fmla="*/ 153556 h 36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2241" h="368534">
                <a:moveTo>
                  <a:pt x="368534" y="239547"/>
                </a:moveTo>
                <a:cubicBezTo>
                  <a:pt x="355021" y="239547"/>
                  <a:pt x="343965" y="228491"/>
                  <a:pt x="343965" y="214978"/>
                </a:cubicBezTo>
                <a:cubicBezTo>
                  <a:pt x="343965" y="201465"/>
                  <a:pt x="355021" y="190409"/>
                  <a:pt x="368534" y="190409"/>
                </a:cubicBezTo>
                <a:cubicBezTo>
                  <a:pt x="382047" y="190409"/>
                  <a:pt x="393103" y="201465"/>
                  <a:pt x="393103" y="214978"/>
                </a:cubicBezTo>
                <a:cubicBezTo>
                  <a:pt x="393103" y="228491"/>
                  <a:pt x="382047" y="239547"/>
                  <a:pt x="368534" y="239547"/>
                </a:cubicBezTo>
                <a:close/>
                <a:moveTo>
                  <a:pt x="429957" y="153556"/>
                </a:moveTo>
                <a:lnTo>
                  <a:pt x="417672" y="153556"/>
                </a:lnTo>
                <a:lnTo>
                  <a:pt x="417672" y="85991"/>
                </a:lnTo>
                <a:cubicBezTo>
                  <a:pt x="417672" y="72478"/>
                  <a:pt x="406616" y="61422"/>
                  <a:pt x="393103" y="61422"/>
                </a:cubicBezTo>
                <a:lnTo>
                  <a:pt x="49138" y="61422"/>
                </a:lnTo>
                <a:cubicBezTo>
                  <a:pt x="42381" y="61422"/>
                  <a:pt x="36853" y="55894"/>
                  <a:pt x="36853" y="49138"/>
                </a:cubicBezTo>
                <a:cubicBezTo>
                  <a:pt x="36853" y="42381"/>
                  <a:pt x="42381" y="36853"/>
                  <a:pt x="49138" y="36853"/>
                </a:cubicBezTo>
                <a:lnTo>
                  <a:pt x="393103" y="36853"/>
                </a:lnTo>
                <a:lnTo>
                  <a:pt x="393103" y="24569"/>
                </a:lnTo>
                <a:cubicBezTo>
                  <a:pt x="393103" y="11056"/>
                  <a:pt x="382047" y="0"/>
                  <a:pt x="368534" y="0"/>
                </a:cubicBezTo>
                <a:lnTo>
                  <a:pt x="49138" y="0"/>
                </a:lnTo>
                <a:cubicBezTo>
                  <a:pt x="22112" y="0"/>
                  <a:pt x="0" y="22112"/>
                  <a:pt x="0" y="49138"/>
                </a:cubicBezTo>
                <a:lnTo>
                  <a:pt x="0" y="319396"/>
                </a:lnTo>
                <a:cubicBezTo>
                  <a:pt x="0" y="346422"/>
                  <a:pt x="22112" y="368534"/>
                  <a:pt x="49138" y="368534"/>
                </a:cubicBezTo>
                <a:lnTo>
                  <a:pt x="393103" y="368534"/>
                </a:lnTo>
                <a:cubicBezTo>
                  <a:pt x="406616" y="368534"/>
                  <a:pt x="417672" y="357478"/>
                  <a:pt x="417672" y="343965"/>
                </a:cubicBezTo>
                <a:lnTo>
                  <a:pt x="417672" y="276401"/>
                </a:lnTo>
                <a:lnTo>
                  <a:pt x="429957" y="276401"/>
                </a:lnTo>
                <a:cubicBezTo>
                  <a:pt x="436713" y="276401"/>
                  <a:pt x="442241" y="270873"/>
                  <a:pt x="442241" y="264116"/>
                </a:cubicBezTo>
                <a:lnTo>
                  <a:pt x="442241" y="165840"/>
                </a:lnTo>
                <a:cubicBezTo>
                  <a:pt x="442241" y="159084"/>
                  <a:pt x="436713" y="153556"/>
                  <a:pt x="429957" y="153556"/>
                </a:cubicBezTo>
                <a:close/>
              </a:path>
            </a:pathLst>
          </a:custGeom>
          <a:solidFill>
            <a:schemeClr val="bg1"/>
          </a:solidFill>
          <a:ln w="6052" cap="flat">
            <a:noFill/>
            <a:prstDash val="solid"/>
            <a:miter/>
          </a:ln>
        </p:spPr>
        <p:txBody>
          <a:bodyPr rtlCol="0" anchor="ctr"/>
          <a:lstStyle/>
          <a:p>
            <a:endParaRPr lang="en-US"/>
          </a:p>
        </p:txBody>
      </p:sp>
      <p:sp>
        <p:nvSpPr>
          <p:cNvPr id="50" name="Rounded Rectangle 49">
            <a:extLst>
              <a:ext uri="{FF2B5EF4-FFF2-40B4-BE49-F238E27FC236}">
                <a16:creationId xmlns:a16="http://schemas.microsoft.com/office/drawing/2014/main" id="{D9C570A1-80FF-4541-B608-497FBEDA611E}"/>
              </a:ext>
            </a:extLst>
          </p:cNvPr>
          <p:cNvSpPr/>
          <p:nvPr/>
        </p:nvSpPr>
        <p:spPr bwMode="auto">
          <a:xfrm>
            <a:off x="9606181" y="4954087"/>
            <a:ext cx="218156" cy="120469"/>
          </a:xfrm>
          <a:prstGeom prst="roundRect">
            <a:avLst/>
          </a:prstGeom>
          <a:noFill/>
          <a:ln w="9525" cap="flat" cmpd="sng" algn="ctr">
            <a:solidFill>
              <a:srgbClr val="5B9BD7"/>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5" name="Freeform 64">
            <a:extLst>
              <a:ext uri="{FF2B5EF4-FFF2-40B4-BE49-F238E27FC236}">
                <a16:creationId xmlns:a16="http://schemas.microsoft.com/office/drawing/2014/main" id="{C4B9DE87-E172-2D41-B115-6AA3778E9246}"/>
              </a:ext>
            </a:extLst>
          </p:cNvPr>
          <p:cNvSpPr/>
          <p:nvPr/>
        </p:nvSpPr>
        <p:spPr bwMode="auto">
          <a:xfrm>
            <a:off x="9424716" y="4697364"/>
            <a:ext cx="262995" cy="132194"/>
          </a:xfrm>
          <a:custGeom>
            <a:avLst/>
            <a:gdLst>
              <a:gd name="connsiteX0" fmla="*/ 144639 w 262995"/>
              <a:gd name="connsiteY0" fmla="*/ 1614 h 132194"/>
              <a:gd name="connsiteX1" fmla="*/ 154246 w 262995"/>
              <a:gd name="connsiteY1" fmla="*/ 2412 h 132194"/>
              <a:gd name="connsiteX2" fmla="*/ 262995 w 262995"/>
              <a:gd name="connsiteY2" fmla="*/ 130876 h 132194"/>
              <a:gd name="connsiteX3" fmla="*/ 261438 w 262995"/>
              <a:gd name="connsiteY3" fmla="*/ 132194 h 132194"/>
              <a:gd name="connsiteX4" fmla="*/ 2101 w 262995"/>
              <a:gd name="connsiteY4" fmla="*/ 132194 h 132194"/>
              <a:gd name="connsiteX5" fmla="*/ 1615 w 262995"/>
              <a:gd name="connsiteY5" fmla="*/ 131620 h 132194"/>
              <a:gd name="connsiteX6" fmla="*/ 2414 w 262995"/>
              <a:gd name="connsiteY6" fmla="*/ 122012 h 132194"/>
              <a:gd name="connsiteX7" fmla="*/ 144639 w 262995"/>
              <a:gd name="connsiteY7" fmla="*/ 1614 h 13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95" h="132194">
                <a:moveTo>
                  <a:pt x="144639" y="1614"/>
                </a:moveTo>
                <a:cubicBezTo>
                  <a:pt x="147512" y="-819"/>
                  <a:pt x="151814" y="-461"/>
                  <a:pt x="154246" y="2412"/>
                </a:cubicBezTo>
                <a:lnTo>
                  <a:pt x="262995" y="130876"/>
                </a:lnTo>
                <a:lnTo>
                  <a:pt x="261438" y="132194"/>
                </a:lnTo>
                <a:lnTo>
                  <a:pt x="2101" y="132194"/>
                </a:lnTo>
                <a:lnTo>
                  <a:pt x="1615" y="131620"/>
                </a:lnTo>
                <a:cubicBezTo>
                  <a:pt x="-818" y="128746"/>
                  <a:pt x="-460" y="124445"/>
                  <a:pt x="2414" y="122012"/>
                </a:cubicBezTo>
                <a:lnTo>
                  <a:pt x="144639" y="1614"/>
                </a:lnTo>
                <a:close/>
              </a:path>
            </a:pathLst>
          </a:custGeom>
          <a:solidFill>
            <a:srgbClr val="5B9BD7"/>
          </a:solidFill>
          <a:ln w="952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1" name="Freeform 60">
            <a:extLst>
              <a:ext uri="{FF2B5EF4-FFF2-40B4-BE49-F238E27FC236}">
                <a16:creationId xmlns:a16="http://schemas.microsoft.com/office/drawing/2014/main" id="{D9F56BF3-EE30-C247-9749-16EE28C38ECE}"/>
              </a:ext>
            </a:extLst>
          </p:cNvPr>
          <p:cNvSpPr/>
          <p:nvPr/>
        </p:nvSpPr>
        <p:spPr bwMode="auto">
          <a:xfrm>
            <a:off x="9375737" y="4639203"/>
            <a:ext cx="342339" cy="190355"/>
          </a:xfrm>
          <a:custGeom>
            <a:avLst/>
            <a:gdLst>
              <a:gd name="connsiteX0" fmla="*/ 201096 w 342339"/>
              <a:gd name="connsiteY0" fmla="*/ 1732 h 190355"/>
              <a:gd name="connsiteX1" fmla="*/ 211406 w 342339"/>
              <a:gd name="connsiteY1" fmla="*/ 2589 h 190355"/>
              <a:gd name="connsiteX2" fmla="*/ 340607 w 342339"/>
              <a:gd name="connsiteY2" fmla="*/ 155213 h 190355"/>
              <a:gd name="connsiteX3" fmla="*/ 339750 w 342339"/>
              <a:gd name="connsiteY3" fmla="*/ 165524 h 190355"/>
              <a:gd name="connsiteX4" fmla="*/ 311974 w 342339"/>
              <a:gd name="connsiteY4" fmla="*/ 189037 h 190355"/>
              <a:gd name="connsiteX5" fmla="*/ 203225 w 342339"/>
              <a:gd name="connsiteY5" fmla="*/ 60573 h 190355"/>
              <a:gd name="connsiteX6" fmla="*/ 193618 w 342339"/>
              <a:gd name="connsiteY6" fmla="*/ 59775 h 190355"/>
              <a:gd name="connsiteX7" fmla="*/ 51393 w 342339"/>
              <a:gd name="connsiteY7" fmla="*/ 180173 h 190355"/>
              <a:gd name="connsiteX8" fmla="*/ 50594 w 342339"/>
              <a:gd name="connsiteY8" fmla="*/ 189781 h 190355"/>
              <a:gd name="connsiteX9" fmla="*/ 51080 w 342339"/>
              <a:gd name="connsiteY9" fmla="*/ 190355 h 190355"/>
              <a:gd name="connsiteX10" fmla="*/ 10427 w 342339"/>
              <a:gd name="connsiteY10" fmla="*/ 190355 h 190355"/>
              <a:gd name="connsiteX11" fmla="*/ 1733 w 342339"/>
              <a:gd name="connsiteY11" fmla="*/ 180085 h 190355"/>
              <a:gd name="connsiteX12" fmla="*/ 2590 w 342339"/>
              <a:gd name="connsiteY12" fmla="*/ 169774 h 190355"/>
              <a:gd name="connsiteX13" fmla="*/ 201096 w 342339"/>
              <a:gd name="connsiteY13" fmla="*/ 1732 h 19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2339" h="190355">
                <a:moveTo>
                  <a:pt x="201096" y="1732"/>
                </a:moveTo>
                <a:cubicBezTo>
                  <a:pt x="204180" y="-879"/>
                  <a:pt x="208796" y="-495"/>
                  <a:pt x="211406" y="2589"/>
                </a:cubicBezTo>
                <a:lnTo>
                  <a:pt x="340607" y="155213"/>
                </a:lnTo>
                <a:cubicBezTo>
                  <a:pt x="343218" y="158297"/>
                  <a:pt x="342835" y="162913"/>
                  <a:pt x="339750" y="165524"/>
                </a:cubicBezTo>
                <a:lnTo>
                  <a:pt x="311974" y="189037"/>
                </a:lnTo>
                <a:lnTo>
                  <a:pt x="203225" y="60573"/>
                </a:lnTo>
                <a:cubicBezTo>
                  <a:pt x="200793" y="57700"/>
                  <a:pt x="196491" y="57342"/>
                  <a:pt x="193618" y="59775"/>
                </a:cubicBezTo>
                <a:lnTo>
                  <a:pt x="51393" y="180173"/>
                </a:lnTo>
                <a:cubicBezTo>
                  <a:pt x="48519" y="182606"/>
                  <a:pt x="48161" y="186907"/>
                  <a:pt x="50594" y="189781"/>
                </a:cubicBezTo>
                <a:lnTo>
                  <a:pt x="51080" y="190355"/>
                </a:lnTo>
                <a:lnTo>
                  <a:pt x="10427" y="190355"/>
                </a:lnTo>
                <a:lnTo>
                  <a:pt x="1733" y="180085"/>
                </a:lnTo>
                <a:cubicBezTo>
                  <a:pt x="-878" y="177001"/>
                  <a:pt x="-495" y="172385"/>
                  <a:pt x="2590" y="169774"/>
                </a:cubicBezTo>
                <a:lnTo>
                  <a:pt x="201096" y="1732"/>
                </a:lnTo>
                <a:close/>
              </a:path>
            </a:pathLst>
          </a:custGeom>
          <a:solidFill>
            <a:srgbClr val="5B9BD7"/>
          </a:solidFill>
          <a:ln w="9525" cap="flat" cmpd="sng" algn="ctr">
            <a:solidFill>
              <a:schemeClr val="bg1"/>
            </a:solid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60" name="Freeform 59">
            <a:extLst>
              <a:ext uri="{FF2B5EF4-FFF2-40B4-BE49-F238E27FC236}">
                <a16:creationId xmlns:a16="http://schemas.microsoft.com/office/drawing/2014/main" id="{F6C6F877-ADF0-4A4C-8E54-CD3F590999A4}"/>
              </a:ext>
            </a:extLst>
          </p:cNvPr>
          <p:cNvSpPr/>
          <p:nvPr/>
        </p:nvSpPr>
        <p:spPr bwMode="auto">
          <a:xfrm>
            <a:off x="9686154" y="4828240"/>
            <a:ext cx="2672" cy="1318"/>
          </a:xfrm>
          <a:custGeom>
            <a:avLst/>
            <a:gdLst>
              <a:gd name="connsiteX0" fmla="*/ 1557 w 2672"/>
              <a:gd name="connsiteY0" fmla="*/ 0 h 1318"/>
              <a:gd name="connsiteX1" fmla="*/ 2672 w 2672"/>
              <a:gd name="connsiteY1" fmla="*/ 1318 h 1318"/>
              <a:gd name="connsiteX2" fmla="*/ 0 w 2672"/>
              <a:gd name="connsiteY2" fmla="*/ 1318 h 1318"/>
              <a:gd name="connsiteX3" fmla="*/ 1557 w 2672"/>
              <a:gd name="connsiteY3" fmla="*/ 0 h 1318"/>
            </a:gdLst>
            <a:ahLst/>
            <a:cxnLst>
              <a:cxn ang="0">
                <a:pos x="connsiteX0" y="connsiteY0"/>
              </a:cxn>
              <a:cxn ang="0">
                <a:pos x="connsiteX1" y="connsiteY1"/>
              </a:cxn>
              <a:cxn ang="0">
                <a:pos x="connsiteX2" y="connsiteY2"/>
              </a:cxn>
              <a:cxn ang="0">
                <a:pos x="connsiteX3" y="connsiteY3"/>
              </a:cxn>
            </a:cxnLst>
            <a:rect l="l" t="t" r="r" b="b"/>
            <a:pathLst>
              <a:path w="2672" h="1318">
                <a:moveTo>
                  <a:pt x="1557" y="0"/>
                </a:moveTo>
                <a:lnTo>
                  <a:pt x="2672" y="1318"/>
                </a:lnTo>
                <a:lnTo>
                  <a:pt x="0" y="1318"/>
                </a:lnTo>
                <a:lnTo>
                  <a:pt x="1557" y="0"/>
                </a:lnTo>
                <a:close/>
              </a:path>
            </a:pathLst>
          </a:custGeom>
          <a:solidFill>
            <a:srgbClr val="5B9BD7"/>
          </a:solidFill>
          <a:ln w="9525" cap="flat" cmpd="sng" algn="ctr">
            <a:noFill/>
            <a:prstDash val="solid"/>
            <a:miter lim="800000"/>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4" name="Rectangle 23">
            <a:extLst>
              <a:ext uri="{FF2B5EF4-FFF2-40B4-BE49-F238E27FC236}">
                <a16:creationId xmlns:a16="http://schemas.microsoft.com/office/drawing/2014/main" id="{51BA9EA4-C20F-4742-B330-326EAA45EE99}"/>
              </a:ext>
            </a:extLst>
          </p:cNvPr>
          <p:cNvSpPr/>
          <p:nvPr/>
        </p:nvSpPr>
        <p:spPr bwMode="auto">
          <a:xfrm>
            <a:off x="6974342" y="4497488"/>
            <a:ext cx="434352" cy="30251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6" name="Group 5">
            <a:extLst>
              <a:ext uri="{FF2B5EF4-FFF2-40B4-BE49-F238E27FC236}">
                <a16:creationId xmlns:a16="http://schemas.microsoft.com/office/drawing/2014/main" id="{1FF89BB2-089B-D14F-981C-6D0E343375A3}"/>
              </a:ext>
            </a:extLst>
          </p:cNvPr>
          <p:cNvGrpSpPr/>
          <p:nvPr/>
        </p:nvGrpSpPr>
        <p:grpSpPr>
          <a:xfrm>
            <a:off x="5936306" y="3080216"/>
            <a:ext cx="1599175" cy="2218969"/>
            <a:chOff x="9944038" y="2692416"/>
            <a:chExt cx="1599175" cy="2218969"/>
          </a:xfrm>
        </p:grpSpPr>
        <p:pic>
          <p:nvPicPr>
            <p:cNvPr id="45" name="Graphic 44" descr="Crane">
              <a:extLst>
                <a:ext uri="{FF2B5EF4-FFF2-40B4-BE49-F238E27FC236}">
                  <a16:creationId xmlns:a16="http://schemas.microsoft.com/office/drawing/2014/main" id="{A7B824BE-39F7-554B-B6D0-40E29851F23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944038" y="3312210"/>
              <a:ext cx="1599175" cy="1599175"/>
            </a:xfrm>
            <a:prstGeom prst="rect">
              <a:avLst/>
            </a:prstGeom>
          </p:spPr>
        </p:pic>
        <p:pic>
          <p:nvPicPr>
            <p:cNvPr id="46" name="Graphic 45" descr="Eye">
              <a:extLst>
                <a:ext uri="{FF2B5EF4-FFF2-40B4-BE49-F238E27FC236}">
                  <a16:creationId xmlns:a16="http://schemas.microsoft.com/office/drawing/2014/main" id="{7068F7A2-5A8A-A342-995A-C79EDD8EB5C4}"/>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054544" y="2692416"/>
              <a:ext cx="914400" cy="914400"/>
            </a:xfrm>
            <a:prstGeom prst="rect">
              <a:avLst/>
            </a:prstGeom>
          </p:spPr>
        </p:pic>
      </p:grpSp>
    </p:spTree>
    <p:extLst>
      <p:ext uri="{BB962C8B-B14F-4D97-AF65-F5344CB8AC3E}">
        <p14:creationId xmlns:p14="http://schemas.microsoft.com/office/powerpoint/2010/main" val="4231274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BABA505-D55F-4E41-9A8B-60A7FAF47708}"/>
              </a:ext>
            </a:extLst>
          </p:cNvPr>
          <p:cNvGrpSpPr/>
          <p:nvPr/>
        </p:nvGrpSpPr>
        <p:grpSpPr>
          <a:xfrm>
            <a:off x="804561" y="1813380"/>
            <a:ext cx="10582878" cy="4109755"/>
            <a:chOff x="778668" y="1813380"/>
            <a:chExt cx="10582878" cy="4109755"/>
          </a:xfrm>
        </p:grpSpPr>
        <p:sp>
          <p:nvSpPr>
            <p:cNvPr id="38" name="Oval 37">
              <a:extLst>
                <a:ext uri="{FF2B5EF4-FFF2-40B4-BE49-F238E27FC236}">
                  <a16:creationId xmlns:a16="http://schemas.microsoft.com/office/drawing/2014/main" id="{6652DB36-5A3F-43E3-86C3-26B5A94D6AA4}"/>
                </a:ext>
              </a:extLst>
            </p:cNvPr>
            <p:cNvSpPr/>
            <p:nvPr/>
          </p:nvSpPr>
          <p:spPr bwMode="auto">
            <a:xfrm>
              <a:off x="778668" y="1813380"/>
              <a:ext cx="4105226" cy="4109755"/>
            </a:xfrm>
            <a:prstGeom prst="ellipse">
              <a:avLst/>
            </a:prstGeom>
            <a:solidFill>
              <a:srgbClr val="5B9BD7">
                <a:alpha val="36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7" name="Oval 36">
              <a:extLst>
                <a:ext uri="{FF2B5EF4-FFF2-40B4-BE49-F238E27FC236}">
                  <a16:creationId xmlns:a16="http://schemas.microsoft.com/office/drawing/2014/main" id="{15F8EB24-8B05-48E0-B48A-AA9D85C51BC7}"/>
                </a:ext>
              </a:extLst>
            </p:cNvPr>
            <p:cNvSpPr/>
            <p:nvPr/>
          </p:nvSpPr>
          <p:spPr bwMode="auto">
            <a:xfrm>
              <a:off x="7256320" y="1813380"/>
              <a:ext cx="4105226" cy="4109755"/>
            </a:xfrm>
            <a:prstGeom prst="ellipse">
              <a:avLst/>
            </a:prstGeom>
            <a:solidFill>
              <a:schemeClr val="accent2">
                <a:alpha val="36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4" name="Oval 33">
              <a:extLst>
                <a:ext uri="{FF2B5EF4-FFF2-40B4-BE49-F238E27FC236}">
                  <a16:creationId xmlns:a16="http://schemas.microsoft.com/office/drawing/2014/main" id="{48AF5A21-A55A-4BDC-BE59-B4D5FB11F942}"/>
                </a:ext>
              </a:extLst>
            </p:cNvPr>
            <p:cNvSpPr/>
            <p:nvPr/>
          </p:nvSpPr>
          <p:spPr bwMode="auto">
            <a:xfrm>
              <a:off x="4017493" y="1813380"/>
              <a:ext cx="4105227" cy="4109755"/>
            </a:xfrm>
            <a:prstGeom prst="ellipse">
              <a:avLst/>
            </a:prstGeom>
            <a:solidFill>
              <a:srgbClr val="F57A3D">
                <a:alpha val="36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2" name="Title 1">
            <a:extLst>
              <a:ext uri="{FF2B5EF4-FFF2-40B4-BE49-F238E27FC236}">
                <a16:creationId xmlns:a16="http://schemas.microsoft.com/office/drawing/2014/main" id="{2C9BFA29-208B-44CA-930E-BA738E6A0A6A}"/>
              </a:ext>
            </a:extLst>
          </p:cNvPr>
          <p:cNvSpPr>
            <a:spLocks noGrp="1"/>
          </p:cNvSpPr>
          <p:nvPr>
            <p:ph type="title"/>
          </p:nvPr>
        </p:nvSpPr>
        <p:spPr>
          <a:xfrm>
            <a:off x="1208690" y="0"/>
            <a:ext cx="9259613" cy="713615"/>
          </a:xfrm>
        </p:spPr>
        <p:txBody>
          <a:bodyPr/>
          <a:lstStyle/>
          <a:p>
            <a:r>
              <a:rPr lang="en-US"/>
              <a:t>*Addressing DoD Challenges to Self Sovereign Identity </a:t>
            </a:r>
          </a:p>
        </p:txBody>
      </p:sp>
      <p:sp>
        <p:nvSpPr>
          <p:cNvPr id="39" name="Rounded Rectangle 38">
            <a:extLst>
              <a:ext uri="{FF2B5EF4-FFF2-40B4-BE49-F238E27FC236}">
                <a16:creationId xmlns:a16="http://schemas.microsoft.com/office/drawing/2014/main" id="{3162E33B-C058-5944-AE2D-0B5EF2992CE3}"/>
              </a:ext>
            </a:extLst>
          </p:cNvPr>
          <p:cNvSpPr/>
          <p:nvPr/>
        </p:nvSpPr>
        <p:spPr bwMode="auto">
          <a:xfrm>
            <a:off x="1170025" y="3613879"/>
            <a:ext cx="2765325"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6" name="Rounded Rectangle 35">
            <a:extLst>
              <a:ext uri="{FF2B5EF4-FFF2-40B4-BE49-F238E27FC236}">
                <a16:creationId xmlns:a16="http://schemas.microsoft.com/office/drawing/2014/main" id="{10095431-DE9A-6C41-99E7-EBDA3B4B6C13}"/>
              </a:ext>
            </a:extLst>
          </p:cNvPr>
          <p:cNvSpPr/>
          <p:nvPr/>
        </p:nvSpPr>
        <p:spPr bwMode="auto">
          <a:xfrm>
            <a:off x="2056645" y="4474473"/>
            <a:ext cx="1867987"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9" name="Graphic 8" descr="Employee badge">
            <a:extLst>
              <a:ext uri="{FF2B5EF4-FFF2-40B4-BE49-F238E27FC236}">
                <a16:creationId xmlns:a16="http://schemas.microsoft.com/office/drawing/2014/main" id="{9796309D-B85D-445F-B4E5-91F24AFBAD2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20335" y="3595209"/>
            <a:ext cx="602244" cy="602244"/>
          </a:xfrm>
          <a:prstGeom prst="rect">
            <a:avLst/>
          </a:prstGeom>
        </p:spPr>
      </p:pic>
      <p:pic>
        <p:nvPicPr>
          <p:cNvPr id="11" name="Graphic 10" descr="Cat">
            <a:extLst>
              <a:ext uri="{FF2B5EF4-FFF2-40B4-BE49-F238E27FC236}">
                <a16:creationId xmlns:a16="http://schemas.microsoft.com/office/drawing/2014/main" id="{8A0007C7-2F0B-437C-A7C9-A4A8D5660BE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38889" y="4493773"/>
            <a:ext cx="602244" cy="602244"/>
          </a:xfrm>
          <a:prstGeom prst="rect">
            <a:avLst/>
          </a:prstGeom>
        </p:spPr>
      </p:pic>
      <p:sp>
        <p:nvSpPr>
          <p:cNvPr id="12" name="TextBox 11">
            <a:extLst>
              <a:ext uri="{FF2B5EF4-FFF2-40B4-BE49-F238E27FC236}">
                <a16:creationId xmlns:a16="http://schemas.microsoft.com/office/drawing/2014/main" id="{926B11C9-1B13-44A2-AC19-5384FBB46359}"/>
              </a:ext>
            </a:extLst>
          </p:cNvPr>
          <p:cNvSpPr txBox="1"/>
          <p:nvPr/>
        </p:nvSpPr>
        <p:spPr>
          <a:xfrm>
            <a:off x="1086544" y="1043652"/>
            <a:ext cx="3442417" cy="461665"/>
          </a:xfrm>
          <a:prstGeom prst="rect">
            <a:avLst/>
          </a:prstGeom>
          <a:noFill/>
        </p:spPr>
        <p:txBody>
          <a:bodyPr wrap="none" rtlCol="0">
            <a:spAutoFit/>
          </a:bodyPr>
          <a:lstStyle/>
          <a:p>
            <a:r>
              <a:rPr lang="en-US" sz="2400" b="1">
                <a:latin typeface="Arial Narrow" panose="020B0604020202020204" pitchFamily="34" charset="0"/>
                <a:cs typeface="Arial Narrow" panose="020B0604020202020204" pitchFamily="34" charset="0"/>
              </a:rPr>
              <a:t>Multi Factor Authentication</a:t>
            </a:r>
          </a:p>
        </p:txBody>
      </p:sp>
      <p:sp>
        <p:nvSpPr>
          <p:cNvPr id="13" name="TextBox 12">
            <a:extLst>
              <a:ext uri="{FF2B5EF4-FFF2-40B4-BE49-F238E27FC236}">
                <a16:creationId xmlns:a16="http://schemas.microsoft.com/office/drawing/2014/main" id="{AA36CB4E-FEBB-4E1C-B78E-F7EC3C35F504}"/>
              </a:ext>
            </a:extLst>
          </p:cNvPr>
          <p:cNvSpPr txBox="1"/>
          <p:nvPr/>
        </p:nvSpPr>
        <p:spPr>
          <a:xfrm flipH="1">
            <a:off x="1800224" y="3752515"/>
            <a:ext cx="2052670" cy="369332"/>
          </a:xfrm>
          <a:prstGeom prst="rect">
            <a:avLst/>
          </a:prstGeom>
          <a:noFill/>
        </p:spPr>
        <p:txBody>
          <a:bodyPr wrap="square" rtlCol="0">
            <a:spAutoFit/>
          </a:bodyPr>
          <a:lstStyle/>
          <a:p>
            <a:pPr algn="r"/>
            <a:r>
              <a:rPr lang="en-US" sz="1800">
                <a:latin typeface="Arial Narrow" panose="020B0604020202020204" pitchFamily="34" charset="0"/>
                <a:cs typeface="Arial Narrow" panose="020B0604020202020204" pitchFamily="34" charset="0"/>
              </a:rPr>
              <a:t>Credentials/PIV/CAC</a:t>
            </a:r>
          </a:p>
        </p:txBody>
      </p:sp>
      <p:sp>
        <p:nvSpPr>
          <p:cNvPr id="14" name="TextBox 13">
            <a:extLst>
              <a:ext uri="{FF2B5EF4-FFF2-40B4-BE49-F238E27FC236}">
                <a16:creationId xmlns:a16="http://schemas.microsoft.com/office/drawing/2014/main" id="{E699B3E4-C826-4E83-9507-79C2FE9AEF68}"/>
              </a:ext>
            </a:extLst>
          </p:cNvPr>
          <p:cNvSpPr txBox="1"/>
          <p:nvPr/>
        </p:nvSpPr>
        <p:spPr>
          <a:xfrm flipH="1">
            <a:off x="2650388" y="4603120"/>
            <a:ext cx="1220111" cy="371110"/>
          </a:xfrm>
          <a:prstGeom prst="rect">
            <a:avLst/>
          </a:prstGeom>
          <a:noFill/>
        </p:spPr>
        <p:txBody>
          <a:bodyPr wrap="square" rtlCol="0">
            <a:spAutoFit/>
          </a:bodyPr>
          <a:lstStyle/>
          <a:p>
            <a:pPr algn="r"/>
            <a:r>
              <a:rPr lang="en-US" sz="1800">
                <a:latin typeface="Arial Narrow" panose="020B0604020202020204" pitchFamily="34" charset="0"/>
                <a:cs typeface="Arial Narrow" panose="020B0604020202020204" pitchFamily="34" charset="0"/>
              </a:rPr>
              <a:t>Knowledge</a:t>
            </a:r>
          </a:p>
        </p:txBody>
      </p:sp>
      <p:sp>
        <p:nvSpPr>
          <p:cNvPr id="28" name="TextBox 27">
            <a:extLst>
              <a:ext uri="{FF2B5EF4-FFF2-40B4-BE49-F238E27FC236}">
                <a16:creationId xmlns:a16="http://schemas.microsoft.com/office/drawing/2014/main" id="{1AA6818D-0A73-446C-89B7-1A1F3ACA18D2}"/>
              </a:ext>
            </a:extLst>
          </p:cNvPr>
          <p:cNvSpPr txBox="1"/>
          <p:nvPr/>
        </p:nvSpPr>
        <p:spPr>
          <a:xfrm>
            <a:off x="7996179" y="1043652"/>
            <a:ext cx="2626616" cy="461665"/>
          </a:xfrm>
          <a:prstGeom prst="rect">
            <a:avLst/>
          </a:prstGeom>
          <a:noFill/>
        </p:spPr>
        <p:txBody>
          <a:bodyPr wrap="none" rtlCol="0">
            <a:spAutoFit/>
          </a:bodyPr>
          <a:lstStyle/>
          <a:p>
            <a:r>
              <a:rPr lang="en-US" sz="2400" b="1">
                <a:latin typeface="Arial Narrow" panose="020B0604020202020204" pitchFamily="34" charset="0"/>
                <a:cs typeface="Arial Narrow" panose="020B0604020202020204" pitchFamily="34" charset="0"/>
              </a:rPr>
              <a:t>Zero Trust Networks</a:t>
            </a:r>
          </a:p>
        </p:txBody>
      </p:sp>
      <p:sp>
        <p:nvSpPr>
          <p:cNvPr id="26" name="TextBox 25">
            <a:extLst>
              <a:ext uri="{FF2B5EF4-FFF2-40B4-BE49-F238E27FC236}">
                <a16:creationId xmlns:a16="http://schemas.microsoft.com/office/drawing/2014/main" id="{53256B11-C36A-D440-BB6E-447BBE9534DC}"/>
              </a:ext>
            </a:extLst>
          </p:cNvPr>
          <p:cNvSpPr txBox="1"/>
          <p:nvPr/>
        </p:nvSpPr>
        <p:spPr>
          <a:xfrm>
            <a:off x="4749312" y="858986"/>
            <a:ext cx="2638864" cy="830997"/>
          </a:xfrm>
          <a:prstGeom prst="rect">
            <a:avLst/>
          </a:prstGeom>
          <a:noFill/>
        </p:spPr>
        <p:txBody>
          <a:bodyPr wrap="none" rtlCol="0">
            <a:spAutoFit/>
          </a:bodyPr>
          <a:lstStyle/>
          <a:p>
            <a:pPr algn="ctr"/>
            <a:r>
              <a:rPr lang="en-US" sz="2400" b="1">
                <a:latin typeface="Arial Narrow" panose="020B0604020202020204" pitchFamily="34" charset="0"/>
                <a:cs typeface="Arial Narrow" panose="020B0604020202020204" pitchFamily="34" charset="0"/>
              </a:rPr>
              <a:t>Enabling </a:t>
            </a:r>
            <a:br>
              <a:rPr lang="en-US" sz="2400" b="1">
                <a:latin typeface="Arial Narrow" panose="020B0604020202020204" pitchFamily="34" charset="0"/>
                <a:cs typeface="Arial Narrow" panose="020B0604020202020204" pitchFamily="34" charset="0"/>
              </a:rPr>
            </a:br>
            <a:r>
              <a:rPr lang="en-US" sz="2400" b="1">
                <a:latin typeface="Arial Narrow" panose="020B0604020202020204" pitchFamily="34" charset="0"/>
                <a:cs typeface="Arial Narrow" panose="020B0604020202020204" pitchFamily="34" charset="0"/>
              </a:rPr>
              <a:t>Ubiquitous Learning</a:t>
            </a:r>
          </a:p>
        </p:txBody>
      </p:sp>
      <p:sp>
        <p:nvSpPr>
          <p:cNvPr id="8" name="Rounded Rectangle 7">
            <a:extLst>
              <a:ext uri="{FF2B5EF4-FFF2-40B4-BE49-F238E27FC236}">
                <a16:creationId xmlns:a16="http://schemas.microsoft.com/office/drawing/2014/main" id="{6C890B0E-CF18-E84A-8D9F-613F4444FB9E}"/>
              </a:ext>
            </a:extLst>
          </p:cNvPr>
          <p:cNvSpPr/>
          <p:nvPr/>
        </p:nvSpPr>
        <p:spPr bwMode="auto">
          <a:xfrm>
            <a:off x="1922579" y="2753284"/>
            <a:ext cx="2003273"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0" name="Group 9">
            <a:extLst>
              <a:ext uri="{FF2B5EF4-FFF2-40B4-BE49-F238E27FC236}">
                <a16:creationId xmlns:a16="http://schemas.microsoft.com/office/drawing/2014/main" id="{080A19DB-7DBF-D646-8E7D-BA115DF19428}"/>
              </a:ext>
            </a:extLst>
          </p:cNvPr>
          <p:cNvGrpSpPr/>
          <p:nvPr/>
        </p:nvGrpSpPr>
        <p:grpSpPr>
          <a:xfrm>
            <a:off x="2056646" y="2802922"/>
            <a:ext cx="1719255" cy="555827"/>
            <a:chOff x="2156544" y="2774527"/>
            <a:chExt cx="1719255" cy="555827"/>
          </a:xfrm>
        </p:grpSpPr>
        <p:pic>
          <p:nvPicPr>
            <p:cNvPr id="16" name="Graphic 15" descr="Stopwatch">
              <a:extLst>
                <a:ext uri="{FF2B5EF4-FFF2-40B4-BE49-F238E27FC236}">
                  <a16:creationId xmlns:a16="http://schemas.microsoft.com/office/drawing/2014/main" id="{429A08B1-0265-4C67-9E42-7890FA1A3E1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56544" y="2774527"/>
              <a:ext cx="555827" cy="555827"/>
            </a:xfrm>
            <a:prstGeom prst="rect">
              <a:avLst/>
            </a:prstGeom>
          </p:spPr>
        </p:pic>
        <p:sp>
          <p:nvSpPr>
            <p:cNvPr id="17" name="TextBox 16">
              <a:extLst>
                <a:ext uri="{FF2B5EF4-FFF2-40B4-BE49-F238E27FC236}">
                  <a16:creationId xmlns:a16="http://schemas.microsoft.com/office/drawing/2014/main" id="{AF024D30-981B-4479-BBA9-38B8757856ED}"/>
                </a:ext>
              </a:extLst>
            </p:cNvPr>
            <p:cNvSpPr txBox="1"/>
            <p:nvPr/>
          </p:nvSpPr>
          <p:spPr>
            <a:xfrm flipH="1">
              <a:off x="2642250" y="2873593"/>
              <a:ext cx="1233549" cy="374145"/>
            </a:xfrm>
            <a:prstGeom prst="rect">
              <a:avLst/>
            </a:prstGeom>
            <a:noFill/>
          </p:spPr>
          <p:txBody>
            <a:bodyPr wrap="square" rtlCol="0">
              <a:spAutoFit/>
            </a:bodyPr>
            <a:lstStyle/>
            <a:p>
              <a:pPr algn="r"/>
              <a:r>
                <a:rPr lang="en-US" sz="1800">
                  <a:latin typeface="Arial Narrow" panose="020B0604020202020204" pitchFamily="34" charset="0"/>
                  <a:cs typeface="Arial Narrow" panose="020B0604020202020204" pitchFamily="34" charset="0"/>
                </a:rPr>
                <a:t>Job Context</a:t>
              </a:r>
            </a:p>
          </p:txBody>
        </p:sp>
      </p:grpSp>
      <p:sp>
        <p:nvSpPr>
          <p:cNvPr id="51" name="Rounded Rectangle 50">
            <a:extLst>
              <a:ext uri="{FF2B5EF4-FFF2-40B4-BE49-F238E27FC236}">
                <a16:creationId xmlns:a16="http://schemas.microsoft.com/office/drawing/2014/main" id="{5E6B6BB0-97AB-C84D-9DCE-01D7A1A12314}"/>
              </a:ext>
            </a:extLst>
          </p:cNvPr>
          <p:cNvSpPr/>
          <p:nvPr/>
        </p:nvSpPr>
        <p:spPr bwMode="auto">
          <a:xfrm>
            <a:off x="8222623" y="4668353"/>
            <a:ext cx="2173707"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0" name="Rounded Rectangle 49">
            <a:extLst>
              <a:ext uri="{FF2B5EF4-FFF2-40B4-BE49-F238E27FC236}">
                <a16:creationId xmlns:a16="http://schemas.microsoft.com/office/drawing/2014/main" id="{74A22CF4-5FB8-0742-8673-99A55EFFD89A}"/>
              </a:ext>
            </a:extLst>
          </p:cNvPr>
          <p:cNvSpPr/>
          <p:nvPr/>
        </p:nvSpPr>
        <p:spPr bwMode="auto">
          <a:xfrm>
            <a:off x="8222623" y="3918618"/>
            <a:ext cx="2173707"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8" name="Rounded Rectangle 47">
            <a:extLst>
              <a:ext uri="{FF2B5EF4-FFF2-40B4-BE49-F238E27FC236}">
                <a16:creationId xmlns:a16="http://schemas.microsoft.com/office/drawing/2014/main" id="{47927F69-5B43-0F4C-BFEB-AE2C845F0D2A}"/>
              </a:ext>
            </a:extLst>
          </p:cNvPr>
          <p:cNvSpPr/>
          <p:nvPr/>
        </p:nvSpPr>
        <p:spPr bwMode="auto">
          <a:xfrm>
            <a:off x="8205254" y="2419150"/>
            <a:ext cx="2354042"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9" name="Rounded Rectangle 48">
            <a:extLst>
              <a:ext uri="{FF2B5EF4-FFF2-40B4-BE49-F238E27FC236}">
                <a16:creationId xmlns:a16="http://schemas.microsoft.com/office/drawing/2014/main" id="{B6CD778D-BA54-4F4F-969C-FF8EA850D944}"/>
              </a:ext>
            </a:extLst>
          </p:cNvPr>
          <p:cNvSpPr/>
          <p:nvPr/>
        </p:nvSpPr>
        <p:spPr bwMode="auto">
          <a:xfrm>
            <a:off x="8205254" y="3168884"/>
            <a:ext cx="2449494"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44" name="TextBox 43">
            <a:extLst>
              <a:ext uri="{FF2B5EF4-FFF2-40B4-BE49-F238E27FC236}">
                <a16:creationId xmlns:a16="http://schemas.microsoft.com/office/drawing/2014/main" id="{5EF0ADF5-6F5D-0B47-B913-5802D5B0726A}"/>
              </a:ext>
            </a:extLst>
          </p:cNvPr>
          <p:cNvSpPr txBox="1"/>
          <p:nvPr/>
        </p:nvSpPr>
        <p:spPr>
          <a:xfrm flipH="1">
            <a:off x="8274665" y="2560330"/>
            <a:ext cx="1585962" cy="369332"/>
          </a:xfrm>
          <a:prstGeom prst="rect">
            <a:avLst/>
          </a:prstGeom>
          <a:noFill/>
        </p:spPr>
        <p:txBody>
          <a:bodyPr wrap="square" rtlCol="0">
            <a:spAutoFit/>
          </a:bodyPr>
          <a:lstStyle/>
          <a:p>
            <a:r>
              <a:rPr lang="en-US" sz="1800">
                <a:latin typeface="Arial Narrow" panose="020B0604020202020204" pitchFamily="34" charset="0"/>
                <a:cs typeface="Arial Narrow" panose="020B0604020202020204" pitchFamily="34" charset="0"/>
              </a:rPr>
              <a:t>Sight Verification </a:t>
            </a:r>
          </a:p>
        </p:txBody>
      </p:sp>
      <p:sp>
        <p:nvSpPr>
          <p:cNvPr id="45" name="TextBox 44">
            <a:extLst>
              <a:ext uri="{FF2B5EF4-FFF2-40B4-BE49-F238E27FC236}">
                <a16:creationId xmlns:a16="http://schemas.microsoft.com/office/drawing/2014/main" id="{F865AEE4-69B1-2145-B14F-026BAE5F1E74}"/>
              </a:ext>
            </a:extLst>
          </p:cNvPr>
          <p:cNvSpPr txBox="1"/>
          <p:nvPr/>
        </p:nvSpPr>
        <p:spPr>
          <a:xfrm>
            <a:off x="8286157" y="3329478"/>
            <a:ext cx="1987275" cy="369332"/>
          </a:xfrm>
          <a:prstGeom prst="rect">
            <a:avLst/>
          </a:prstGeom>
          <a:noFill/>
        </p:spPr>
        <p:txBody>
          <a:bodyPr wrap="none" rtlCol="0">
            <a:spAutoFit/>
          </a:bodyPr>
          <a:lstStyle/>
          <a:p>
            <a:r>
              <a:rPr lang="en-US" sz="1800">
                <a:latin typeface="Arial Narrow" panose="020B0604020202020204" pitchFamily="34" charset="0"/>
                <a:cs typeface="Arial Narrow" panose="020B0604020202020204" pitchFamily="34" charset="0"/>
              </a:rPr>
              <a:t>Security Applications </a:t>
            </a:r>
          </a:p>
        </p:txBody>
      </p:sp>
      <p:sp>
        <p:nvSpPr>
          <p:cNvPr id="46" name="TextBox 45">
            <a:extLst>
              <a:ext uri="{FF2B5EF4-FFF2-40B4-BE49-F238E27FC236}">
                <a16:creationId xmlns:a16="http://schemas.microsoft.com/office/drawing/2014/main" id="{7B8FBB41-C917-EB49-9476-FF278D9509C2}"/>
              </a:ext>
            </a:extLst>
          </p:cNvPr>
          <p:cNvSpPr txBox="1"/>
          <p:nvPr/>
        </p:nvSpPr>
        <p:spPr>
          <a:xfrm>
            <a:off x="8286157" y="4823549"/>
            <a:ext cx="1574470" cy="369332"/>
          </a:xfrm>
          <a:prstGeom prst="rect">
            <a:avLst/>
          </a:prstGeom>
          <a:noFill/>
        </p:spPr>
        <p:txBody>
          <a:bodyPr wrap="none" rtlCol="0">
            <a:spAutoFit/>
          </a:bodyPr>
          <a:lstStyle/>
          <a:p>
            <a:r>
              <a:rPr lang="en-US" sz="1800">
                <a:latin typeface="Arial Narrow" panose="020B0604020202020204" pitchFamily="34" charset="0"/>
                <a:cs typeface="Arial Narrow" panose="020B0604020202020204" pitchFamily="34" charset="0"/>
              </a:rPr>
              <a:t>RSA/Certificates</a:t>
            </a:r>
          </a:p>
        </p:txBody>
      </p:sp>
      <p:sp>
        <p:nvSpPr>
          <p:cNvPr id="47" name="TextBox 46">
            <a:extLst>
              <a:ext uri="{FF2B5EF4-FFF2-40B4-BE49-F238E27FC236}">
                <a16:creationId xmlns:a16="http://schemas.microsoft.com/office/drawing/2014/main" id="{9E0FEA39-B856-5941-8157-4F4E8682B3CD}"/>
              </a:ext>
            </a:extLst>
          </p:cNvPr>
          <p:cNvSpPr txBox="1"/>
          <p:nvPr/>
        </p:nvSpPr>
        <p:spPr>
          <a:xfrm>
            <a:off x="8286157" y="4086452"/>
            <a:ext cx="1447832" cy="369332"/>
          </a:xfrm>
          <a:prstGeom prst="rect">
            <a:avLst/>
          </a:prstGeom>
          <a:noFill/>
        </p:spPr>
        <p:txBody>
          <a:bodyPr wrap="none" rtlCol="0">
            <a:spAutoFit/>
          </a:bodyPr>
          <a:lstStyle/>
          <a:p>
            <a:r>
              <a:rPr lang="en-US" sz="1800">
                <a:latin typeface="Arial Narrow" panose="020B0604020202020204" pitchFamily="34" charset="0"/>
                <a:cs typeface="Arial Narrow" panose="020B0604020202020204" pitchFamily="34" charset="0"/>
              </a:rPr>
              <a:t>Device Profiles</a:t>
            </a:r>
          </a:p>
        </p:txBody>
      </p:sp>
      <p:pic>
        <p:nvPicPr>
          <p:cNvPr id="42" name="Graphic 41" descr="Diploma">
            <a:extLst>
              <a:ext uri="{FF2B5EF4-FFF2-40B4-BE49-F238E27FC236}">
                <a16:creationId xmlns:a16="http://schemas.microsoft.com/office/drawing/2014/main" id="{E36F545F-B6DA-F44B-81E0-1210849B159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828194" y="4754155"/>
            <a:ext cx="508119" cy="508119"/>
          </a:xfrm>
          <a:prstGeom prst="rect">
            <a:avLst/>
          </a:prstGeom>
        </p:spPr>
      </p:pic>
      <p:pic>
        <p:nvPicPr>
          <p:cNvPr id="43" name="Graphic 42" descr="Puzzle">
            <a:extLst>
              <a:ext uri="{FF2B5EF4-FFF2-40B4-BE49-F238E27FC236}">
                <a16:creationId xmlns:a16="http://schemas.microsoft.com/office/drawing/2014/main" id="{357E172B-C375-4A44-8633-52048DDC91E4}"/>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176985" y="3299445"/>
            <a:ext cx="406801" cy="406801"/>
          </a:xfrm>
          <a:prstGeom prst="rect">
            <a:avLst/>
          </a:prstGeom>
        </p:spPr>
      </p:pic>
      <p:pic>
        <p:nvPicPr>
          <p:cNvPr id="41" name="Graphic 40" descr="Computer">
            <a:extLst>
              <a:ext uri="{FF2B5EF4-FFF2-40B4-BE49-F238E27FC236}">
                <a16:creationId xmlns:a16="http://schemas.microsoft.com/office/drawing/2014/main" id="{C6BAE88E-C99E-A246-94A8-F082904BC87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9737889" y="4015788"/>
            <a:ext cx="476342" cy="476342"/>
          </a:xfrm>
          <a:prstGeom prst="rect">
            <a:avLst/>
          </a:prstGeom>
        </p:spPr>
      </p:pic>
      <p:pic>
        <p:nvPicPr>
          <p:cNvPr id="40" name="Graphic 39" descr="Eye">
            <a:extLst>
              <a:ext uri="{FF2B5EF4-FFF2-40B4-BE49-F238E27FC236}">
                <a16:creationId xmlns:a16="http://schemas.microsoft.com/office/drawing/2014/main" id="{9BBB046A-0DB2-0746-AAA8-A8D3BA35EDD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860627" y="2455292"/>
            <a:ext cx="617794" cy="617794"/>
          </a:xfrm>
          <a:prstGeom prst="rect">
            <a:avLst/>
          </a:prstGeom>
        </p:spPr>
      </p:pic>
      <p:sp>
        <p:nvSpPr>
          <p:cNvPr id="52" name="Rounded Rectangle 51">
            <a:extLst>
              <a:ext uri="{FF2B5EF4-FFF2-40B4-BE49-F238E27FC236}">
                <a16:creationId xmlns:a16="http://schemas.microsoft.com/office/drawing/2014/main" id="{854368AD-7ECC-984C-8988-29A8C0443AD6}"/>
              </a:ext>
            </a:extLst>
          </p:cNvPr>
          <p:cNvSpPr/>
          <p:nvPr/>
        </p:nvSpPr>
        <p:spPr bwMode="auto">
          <a:xfrm>
            <a:off x="5525071" y="4460836"/>
            <a:ext cx="1116100"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3" name="TextBox 52">
            <a:extLst>
              <a:ext uri="{FF2B5EF4-FFF2-40B4-BE49-F238E27FC236}">
                <a16:creationId xmlns:a16="http://schemas.microsoft.com/office/drawing/2014/main" id="{3D8AC83B-DBB4-7D4C-B1F4-0E2314966A0F}"/>
              </a:ext>
            </a:extLst>
          </p:cNvPr>
          <p:cNvSpPr txBox="1"/>
          <p:nvPr/>
        </p:nvSpPr>
        <p:spPr>
          <a:xfrm flipH="1">
            <a:off x="5629054" y="4599472"/>
            <a:ext cx="908135" cy="369332"/>
          </a:xfrm>
          <a:prstGeom prst="rect">
            <a:avLst/>
          </a:prstGeom>
          <a:noFill/>
        </p:spPr>
        <p:txBody>
          <a:bodyPr wrap="square" rtlCol="0">
            <a:spAutoFit/>
          </a:bodyPr>
          <a:lstStyle/>
          <a:p>
            <a:pPr algn="ctr"/>
            <a:r>
              <a:rPr lang="en-US" sz="1800">
                <a:latin typeface="Arial Narrow" panose="020B0604020202020204" pitchFamily="34" charset="0"/>
                <a:cs typeface="Arial Narrow" panose="020B0604020202020204" pitchFamily="34" charset="0"/>
              </a:rPr>
              <a:t>OPSEC</a:t>
            </a:r>
          </a:p>
        </p:txBody>
      </p:sp>
      <p:sp>
        <p:nvSpPr>
          <p:cNvPr id="54" name="Rounded Rectangle 53">
            <a:extLst>
              <a:ext uri="{FF2B5EF4-FFF2-40B4-BE49-F238E27FC236}">
                <a16:creationId xmlns:a16="http://schemas.microsoft.com/office/drawing/2014/main" id="{CE05BE0F-9096-D948-9A54-25D00459FA6D}"/>
              </a:ext>
            </a:extLst>
          </p:cNvPr>
          <p:cNvSpPr/>
          <p:nvPr/>
        </p:nvSpPr>
        <p:spPr bwMode="auto">
          <a:xfrm>
            <a:off x="5081485" y="3600241"/>
            <a:ext cx="2003273" cy="640080"/>
          </a:xfrm>
          <a:prstGeom prst="roundRect">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57" name="TextBox 56">
            <a:extLst>
              <a:ext uri="{FF2B5EF4-FFF2-40B4-BE49-F238E27FC236}">
                <a16:creationId xmlns:a16="http://schemas.microsoft.com/office/drawing/2014/main" id="{F0800071-8F09-9742-9326-D716CBF87BA8}"/>
              </a:ext>
            </a:extLst>
          </p:cNvPr>
          <p:cNvSpPr txBox="1"/>
          <p:nvPr/>
        </p:nvSpPr>
        <p:spPr>
          <a:xfrm flipH="1">
            <a:off x="5117963" y="3763159"/>
            <a:ext cx="1930316" cy="369332"/>
          </a:xfrm>
          <a:prstGeom prst="rect">
            <a:avLst/>
          </a:prstGeom>
          <a:noFill/>
        </p:spPr>
        <p:txBody>
          <a:bodyPr wrap="square" rtlCol="0">
            <a:spAutoFit/>
          </a:bodyPr>
          <a:lstStyle/>
          <a:p>
            <a:pPr algn="ctr"/>
            <a:r>
              <a:rPr lang="en-US" sz="1800">
                <a:latin typeface="Arial Narrow" panose="020B0604020202020204" pitchFamily="34" charset="0"/>
                <a:cs typeface="Arial Narrow" panose="020B0604020202020204" pitchFamily="34" charset="0"/>
              </a:rPr>
              <a:t>Security Clearances</a:t>
            </a:r>
          </a:p>
        </p:txBody>
      </p:sp>
      <p:pic>
        <p:nvPicPr>
          <p:cNvPr id="55" name="Graphic 54" descr="Head with gears">
            <a:extLst>
              <a:ext uri="{FF2B5EF4-FFF2-40B4-BE49-F238E27FC236}">
                <a16:creationId xmlns:a16="http://schemas.microsoft.com/office/drawing/2014/main" id="{CD368269-DEC0-B844-9E7E-16BD5040814A}"/>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flipH="1">
            <a:off x="5171854" y="2506505"/>
            <a:ext cx="914400" cy="914400"/>
          </a:xfrm>
          <a:prstGeom prst="rect">
            <a:avLst/>
          </a:prstGeom>
        </p:spPr>
      </p:pic>
      <p:pic>
        <p:nvPicPr>
          <p:cNvPr id="56" name="Graphic 55" descr="Cloud Computing">
            <a:extLst>
              <a:ext uri="{FF2B5EF4-FFF2-40B4-BE49-F238E27FC236}">
                <a16:creationId xmlns:a16="http://schemas.microsoft.com/office/drawing/2014/main" id="{E2B5F60F-E9D3-DA43-8D31-5B3D7A598F25}"/>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6168992" y="2486524"/>
            <a:ext cx="914400" cy="914400"/>
          </a:xfrm>
          <a:prstGeom prst="rect">
            <a:avLst/>
          </a:prstGeom>
        </p:spPr>
      </p:pic>
    </p:spTree>
    <p:extLst>
      <p:ext uri="{BB962C8B-B14F-4D97-AF65-F5344CB8AC3E}">
        <p14:creationId xmlns:p14="http://schemas.microsoft.com/office/powerpoint/2010/main" val="233456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6A3E-D705-4777-8F29-90AC03984733}"/>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23C0041F-3299-458E-BBD8-EB1E9CAB8143}"/>
              </a:ext>
            </a:extLst>
          </p:cNvPr>
          <p:cNvSpPr>
            <a:spLocks noGrp="1"/>
          </p:cNvSpPr>
          <p:nvPr>
            <p:ph idx="1"/>
          </p:nvPr>
        </p:nvSpPr>
        <p:spPr/>
        <p:txBody>
          <a:bodyPr/>
          <a:lstStyle/>
          <a:p>
            <a:pPr>
              <a:buFont typeface="Wingdings" pitchFamily="2" charset="2"/>
              <a:buChar char="§"/>
            </a:pPr>
            <a:r>
              <a:rPr lang="en-US"/>
              <a:t>Data Standards are emerging to help corral Learning and Learner Data</a:t>
            </a:r>
          </a:p>
          <a:p>
            <a:pPr>
              <a:buFont typeface="Wingdings" pitchFamily="2" charset="2"/>
              <a:buChar char="§"/>
            </a:pPr>
            <a:r>
              <a:rPr lang="en-US"/>
              <a:t>Future Learning Ecosystem will require strongly typed data contracts</a:t>
            </a:r>
          </a:p>
          <a:p>
            <a:pPr>
              <a:buFont typeface="Wingdings" pitchFamily="2" charset="2"/>
              <a:buChar char="§"/>
            </a:pPr>
            <a:r>
              <a:rPr lang="en-US"/>
              <a:t>Modern Learning opportunities and needs don’t model well as single dimensional, course grained, processes</a:t>
            </a:r>
          </a:p>
          <a:p>
            <a:pPr>
              <a:buFont typeface="Wingdings" pitchFamily="2" charset="2"/>
              <a:buChar char="§"/>
            </a:pPr>
            <a:r>
              <a:rPr lang="en-US"/>
              <a:t>Enterprise systems require a phase approach and a data federation strategy  </a:t>
            </a:r>
          </a:p>
        </p:txBody>
      </p:sp>
    </p:spTree>
    <p:extLst>
      <p:ext uri="{BB962C8B-B14F-4D97-AF65-F5344CB8AC3E}">
        <p14:creationId xmlns:p14="http://schemas.microsoft.com/office/powerpoint/2010/main" val="279658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a:extLst>
              <a:ext uri="{FF2B5EF4-FFF2-40B4-BE49-F238E27FC236}">
                <a16:creationId xmlns:a16="http://schemas.microsoft.com/office/drawing/2014/main" id="{BDB86672-1D8C-4E6B-B8D8-C8BEC25AA37B}"/>
              </a:ext>
            </a:extLst>
          </p:cNvPr>
          <p:cNvSpPr/>
          <p:nvPr/>
        </p:nvSpPr>
        <p:spPr>
          <a:xfrm>
            <a:off x="6979292" y="3232671"/>
            <a:ext cx="1074988" cy="770950"/>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a:t>
            </a:r>
          </a:p>
        </p:txBody>
      </p:sp>
      <p:sp>
        <p:nvSpPr>
          <p:cNvPr id="23" name="Cloud 22">
            <a:extLst>
              <a:ext uri="{FF2B5EF4-FFF2-40B4-BE49-F238E27FC236}">
                <a16:creationId xmlns:a16="http://schemas.microsoft.com/office/drawing/2014/main" id="{57DD0633-93F5-4B58-9D69-EF92CEF3AA39}"/>
              </a:ext>
            </a:extLst>
          </p:cNvPr>
          <p:cNvSpPr/>
          <p:nvPr/>
        </p:nvSpPr>
        <p:spPr>
          <a:xfrm>
            <a:off x="4299949" y="2520766"/>
            <a:ext cx="1074988" cy="770950"/>
          </a:xfrm>
          <a:prstGeom prst="cloud">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tx1"/>
                </a:solidFill>
              </a:rPr>
              <a:t>?</a:t>
            </a:r>
          </a:p>
        </p:txBody>
      </p:sp>
      <p:sp>
        <p:nvSpPr>
          <p:cNvPr id="2" name="Title 1">
            <a:extLst>
              <a:ext uri="{FF2B5EF4-FFF2-40B4-BE49-F238E27FC236}">
                <a16:creationId xmlns:a16="http://schemas.microsoft.com/office/drawing/2014/main" id="{3871AA15-C859-45BB-92D3-54D814BFF645}"/>
              </a:ext>
            </a:extLst>
          </p:cNvPr>
          <p:cNvSpPr>
            <a:spLocks noGrp="1"/>
          </p:cNvSpPr>
          <p:nvPr>
            <p:ph type="title"/>
          </p:nvPr>
        </p:nvSpPr>
        <p:spPr/>
        <p:txBody>
          <a:bodyPr/>
          <a:lstStyle/>
          <a:p>
            <a:r>
              <a:rPr lang="en-US"/>
              <a:t>Lifelong Learning </a:t>
            </a:r>
          </a:p>
        </p:txBody>
      </p:sp>
      <p:pic>
        <p:nvPicPr>
          <p:cNvPr id="4" name="Graphic 3" descr="Shoe footprints">
            <a:extLst>
              <a:ext uri="{FF2B5EF4-FFF2-40B4-BE49-F238E27FC236}">
                <a16:creationId xmlns:a16="http://schemas.microsoft.com/office/drawing/2014/main" id="{D1E93AF0-AC99-4987-B2C6-BC88B75F1B5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838200" y="2508744"/>
            <a:ext cx="914400" cy="914400"/>
          </a:xfrm>
          <a:prstGeom prst="rect">
            <a:avLst/>
          </a:prstGeom>
        </p:spPr>
      </p:pic>
      <p:pic>
        <p:nvPicPr>
          <p:cNvPr id="6" name="Graphic 5" descr="Graduation cap">
            <a:extLst>
              <a:ext uri="{FF2B5EF4-FFF2-40B4-BE49-F238E27FC236}">
                <a16:creationId xmlns:a16="http://schemas.microsoft.com/office/drawing/2014/main" id="{DD131E90-5A35-4EA7-A40D-091CE6BFB3F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37008" y="1529552"/>
            <a:ext cx="914400" cy="914400"/>
          </a:xfrm>
          <a:prstGeom prst="rect">
            <a:avLst/>
          </a:prstGeom>
        </p:spPr>
      </p:pic>
      <p:pic>
        <p:nvPicPr>
          <p:cNvPr id="8" name="Graphic 7" descr="Diploma">
            <a:extLst>
              <a:ext uri="{FF2B5EF4-FFF2-40B4-BE49-F238E27FC236}">
                <a16:creationId xmlns:a16="http://schemas.microsoft.com/office/drawing/2014/main" id="{A7354B3A-0E43-4E64-BD27-5DC9C290144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643277" y="2628061"/>
            <a:ext cx="914400" cy="914400"/>
          </a:xfrm>
          <a:prstGeom prst="rect">
            <a:avLst/>
          </a:prstGeom>
        </p:spPr>
      </p:pic>
      <p:pic>
        <p:nvPicPr>
          <p:cNvPr id="10" name="Graphic 9" descr="Target">
            <a:extLst>
              <a:ext uri="{FF2B5EF4-FFF2-40B4-BE49-F238E27FC236}">
                <a16:creationId xmlns:a16="http://schemas.microsoft.com/office/drawing/2014/main" id="{821834DE-9CFF-4961-9B9F-A2F346F4F637}"/>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273551" y="3474537"/>
            <a:ext cx="914400" cy="914400"/>
          </a:xfrm>
          <a:prstGeom prst="rect">
            <a:avLst/>
          </a:prstGeom>
        </p:spPr>
      </p:pic>
      <p:pic>
        <p:nvPicPr>
          <p:cNvPr id="11" name="Graphic 10" descr="Shoe footprints">
            <a:extLst>
              <a:ext uri="{FF2B5EF4-FFF2-40B4-BE49-F238E27FC236}">
                <a16:creationId xmlns:a16="http://schemas.microsoft.com/office/drawing/2014/main" id="{9C09C8CC-144B-4EB4-B88E-C4E0F513B93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6624990">
            <a:off x="1883370" y="3192330"/>
            <a:ext cx="914400" cy="914400"/>
          </a:xfrm>
          <a:prstGeom prst="rect">
            <a:avLst/>
          </a:prstGeom>
        </p:spPr>
      </p:pic>
      <p:pic>
        <p:nvPicPr>
          <p:cNvPr id="12" name="Graphic 11" descr="Shoe footprints">
            <a:extLst>
              <a:ext uri="{FF2B5EF4-FFF2-40B4-BE49-F238E27FC236}">
                <a16:creationId xmlns:a16="http://schemas.microsoft.com/office/drawing/2014/main" id="{1D77D601-7B3B-414C-BBB7-DBFAAA26AC8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011270">
            <a:off x="3487604" y="2365833"/>
            <a:ext cx="914400" cy="914400"/>
          </a:xfrm>
          <a:prstGeom prst="rect">
            <a:avLst/>
          </a:prstGeom>
        </p:spPr>
      </p:pic>
      <p:pic>
        <p:nvPicPr>
          <p:cNvPr id="13" name="Graphic 12" descr="Shoe footprints">
            <a:extLst>
              <a:ext uri="{FF2B5EF4-FFF2-40B4-BE49-F238E27FC236}">
                <a16:creationId xmlns:a16="http://schemas.microsoft.com/office/drawing/2014/main" id="{6CBF50C1-266B-4670-B8D7-C20FE2B60E9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363343">
            <a:off x="4977557" y="4192284"/>
            <a:ext cx="914400" cy="914400"/>
          </a:xfrm>
          <a:prstGeom prst="rect">
            <a:avLst/>
          </a:prstGeom>
        </p:spPr>
      </p:pic>
      <p:pic>
        <p:nvPicPr>
          <p:cNvPr id="14" name="Graphic 13" descr="Shoe footprints">
            <a:extLst>
              <a:ext uri="{FF2B5EF4-FFF2-40B4-BE49-F238E27FC236}">
                <a16:creationId xmlns:a16="http://schemas.microsoft.com/office/drawing/2014/main" id="{5A04547B-7362-41BB-9E89-EB39E0657E0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3876854">
            <a:off x="6075346" y="3694321"/>
            <a:ext cx="914400" cy="914400"/>
          </a:xfrm>
          <a:prstGeom prst="rect">
            <a:avLst/>
          </a:prstGeom>
        </p:spPr>
      </p:pic>
      <p:pic>
        <p:nvPicPr>
          <p:cNvPr id="15" name="Graphic 14" descr="Shoe footprints">
            <a:extLst>
              <a:ext uri="{FF2B5EF4-FFF2-40B4-BE49-F238E27FC236}">
                <a16:creationId xmlns:a16="http://schemas.microsoft.com/office/drawing/2014/main" id="{EA580E30-D172-4408-A0BE-7B3B70AF92D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6624990">
            <a:off x="7320185" y="3931737"/>
            <a:ext cx="914400" cy="914400"/>
          </a:xfrm>
          <a:prstGeom prst="rect">
            <a:avLst/>
          </a:prstGeom>
        </p:spPr>
      </p:pic>
      <p:pic>
        <p:nvPicPr>
          <p:cNvPr id="16" name="Graphic 15" descr="Shoe footprints">
            <a:extLst>
              <a:ext uri="{FF2B5EF4-FFF2-40B4-BE49-F238E27FC236}">
                <a16:creationId xmlns:a16="http://schemas.microsoft.com/office/drawing/2014/main" id="{7465A95D-E0FF-463B-8555-A2965591E94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011270">
            <a:off x="8394356" y="3809884"/>
            <a:ext cx="914400" cy="914400"/>
          </a:xfrm>
          <a:prstGeom prst="rect">
            <a:avLst/>
          </a:prstGeom>
        </p:spPr>
      </p:pic>
      <p:pic>
        <p:nvPicPr>
          <p:cNvPr id="18" name="Graphic 17" descr="Money">
            <a:extLst>
              <a:ext uri="{FF2B5EF4-FFF2-40B4-BE49-F238E27FC236}">
                <a16:creationId xmlns:a16="http://schemas.microsoft.com/office/drawing/2014/main" id="{FF5A07AE-93B5-4BF2-8FC0-9C4BF733435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586626" y="2740507"/>
            <a:ext cx="914400" cy="914400"/>
          </a:xfrm>
          <a:prstGeom prst="rect">
            <a:avLst/>
          </a:prstGeom>
        </p:spPr>
      </p:pic>
      <p:pic>
        <p:nvPicPr>
          <p:cNvPr id="22" name="Graphic 21" descr="Schoolhouse">
            <a:extLst>
              <a:ext uri="{FF2B5EF4-FFF2-40B4-BE49-F238E27FC236}">
                <a16:creationId xmlns:a16="http://schemas.microsoft.com/office/drawing/2014/main" id="{30207E35-ED75-44E5-8190-9CFCDF6C72F5}"/>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3818105" y="4032179"/>
            <a:ext cx="914400" cy="914400"/>
          </a:xfrm>
          <a:prstGeom prst="rect">
            <a:avLst/>
          </a:prstGeom>
        </p:spPr>
      </p:pic>
      <p:pic>
        <p:nvPicPr>
          <p:cNvPr id="17" name="Graphic 16" descr="Shoe footprints">
            <a:extLst>
              <a:ext uri="{FF2B5EF4-FFF2-40B4-BE49-F238E27FC236}">
                <a16:creationId xmlns:a16="http://schemas.microsoft.com/office/drawing/2014/main" id="{8EE0C5F9-FCC1-486F-AFE5-8B3D04AC91D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4011270">
            <a:off x="5252138" y="1857518"/>
            <a:ext cx="914400" cy="914400"/>
          </a:xfrm>
          <a:prstGeom prst="rect">
            <a:avLst/>
          </a:prstGeom>
        </p:spPr>
      </p:pic>
      <p:pic>
        <p:nvPicPr>
          <p:cNvPr id="19" name="Graphic 18" descr="Shoe footprints">
            <a:extLst>
              <a:ext uri="{FF2B5EF4-FFF2-40B4-BE49-F238E27FC236}">
                <a16:creationId xmlns:a16="http://schemas.microsoft.com/office/drawing/2014/main" id="{6324DE8B-FAD9-41EC-B93A-5BDABA193FF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2889493">
            <a:off x="4170032" y="3343766"/>
            <a:ext cx="914400" cy="914400"/>
          </a:xfrm>
          <a:prstGeom prst="rect">
            <a:avLst/>
          </a:prstGeom>
        </p:spPr>
      </p:pic>
      <p:pic>
        <p:nvPicPr>
          <p:cNvPr id="20" name="Picture 19">
            <a:extLst>
              <a:ext uri="{FF2B5EF4-FFF2-40B4-BE49-F238E27FC236}">
                <a16:creationId xmlns:a16="http://schemas.microsoft.com/office/drawing/2014/main" id="{11177051-083D-1F47-845C-B6BA2AD25260}"/>
              </a:ext>
            </a:extLst>
          </p:cNvPr>
          <p:cNvPicPr>
            <a:picLocks noChangeAspect="1"/>
          </p:cNvPicPr>
          <p:nvPr/>
        </p:nvPicPr>
        <p:blipFill rotWithShape="1">
          <a:blip r:embed="rId15" cstate="print">
            <a:grayscl/>
            <a:extLst>
              <a:ext uri="{28A0092B-C50C-407E-A947-70E740481C1C}">
                <a14:useLocalDpi xmlns:a14="http://schemas.microsoft.com/office/drawing/2010/main" val="0"/>
              </a:ext>
            </a:extLst>
          </a:blip>
          <a:srcRect t="1297" b="21333"/>
          <a:stretch/>
        </p:blipFill>
        <p:spPr>
          <a:xfrm>
            <a:off x="0" y="0"/>
            <a:ext cx="12205897" cy="6293225"/>
          </a:xfrm>
          <a:prstGeom prst="rect">
            <a:avLst/>
          </a:prstGeom>
        </p:spPr>
      </p:pic>
      <p:sp>
        <p:nvSpPr>
          <p:cNvPr id="7" name="Rectangle 6">
            <a:extLst>
              <a:ext uri="{FF2B5EF4-FFF2-40B4-BE49-F238E27FC236}">
                <a16:creationId xmlns:a16="http://schemas.microsoft.com/office/drawing/2014/main" id="{799438DF-3057-5043-B391-2A04DA0952EB}"/>
              </a:ext>
            </a:extLst>
          </p:cNvPr>
          <p:cNvSpPr/>
          <p:nvPr/>
        </p:nvSpPr>
        <p:spPr bwMode="auto">
          <a:xfrm>
            <a:off x="0" y="1"/>
            <a:ext cx="12192000" cy="6293224"/>
          </a:xfrm>
          <a:prstGeom prst="rect">
            <a:avLst/>
          </a:prstGeom>
          <a:solidFill>
            <a:srgbClr val="0070C0">
              <a:alpha val="44000"/>
            </a:srgb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5" name="TextBox 24">
            <a:extLst>
              <a:ext uri="{FF2B5EF4-FFF2-40B4-BE49-F238E27FC236}">
                <a16:creationId xmlns:a16="http://schemas.microsoft.com/office/drawing/2014/main" id="{648D9C3B-5E2A-4647-9CB9-D5A11086B63A}"/>
              </a:ext>
            </a:extLst>
          </p:cNvPr>
          <p:cNvSpPr txBox="1"/>
          <p:nvPr/>
        </p:nvSpPr>
        <p:spPr>
          <a:xfrm>
            <a:off x="13897" y="2563187"/>
            <a:ext cx="12205897" cy="1015663"/>
          </a:xfrm>
          <a:prstGeom prst="rect">
            <a:avLst/>
          </a:prstGeom>
          <a:noFill/>
        </p:spPr>
        <p:txBody>
          <a:bodyPr wrap="square" rtlCol="0">
            <a:spAutoFit/>
          </a:bodyPr>
          <a:lstStyle/>
          <a:p>
            <a:pPr algn="ctr"/>
            <a:r>
              <a:rPr lang="en-US" sz="6000" b="1">
                <a:solidFill>
                  <a:schemeClr val="bg1"/>
                </a:solidFill>
                <a:effectLst>
                  <a:outerShdw blurRad="50800" dist="38100" dir="2700000" algn="tl" rotWithShape="0">
                    <a:prstClr val="black"/>
                  </a:outerShdw>
                </a:effectLst>
                <a:latin typeface="Arial Narrow" panose="020B0604020202020204" pitchFamily="34" charset="0"/>
                <a:cs typeface="Arial Narrow" panose="020B0604020202020204" pitchFamily="34" charset="0"/>
              </a:rPr>
              <a:t>LIFELONG LEARNING</a:t>
            </a:r>
          </a:p>
        </p:txBody>
      </p:sp>
    </p:spTree>
    <p:extLst>
      <p:ext uri="{BB962C8B-B14F-4D97-AF65-F5344CB8AC3E}">
        <p14:creationId xmlns:p14="http://schemas.microsoft.com/office/powerpoint/2010/main" val="4215054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34A0-11FD-4ED9-B4BE-345690AFB14E}"/>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D8C3225C-7CEF-473A-A012-A6BBDDD20970}"/>
              </a:ext>
            </a:extLst>
          </p:cNvPr>
          <p:cNvSpPr>
            <a:spLocks noGrp="1"/>
          </p:cNvSpPr>
          <p:nvPr>
            <p:ph sz="quarter" idx="11"/>
          </p:nvPr>
        </p:nvSpPr>
        <p:spPr/>
        <p:txBody>
          <a:bodyPr/>
          <a:lstStyle/>
          <a:p>
            <a:pPr>
              <a:buFont typeface="Wingdings" pitchFamily="2" charset="2"/>
              <a:buChar char="§"/>
            </a:pPr>
            <a:r>
              <a:rPr lang="en-US" dirty="0"/>
              <a:t>The Director and ADL Initiative staff for their tireless efforts in the Total Learning Architecture (TLA ) Research Portfolio</a:t>
            </a:r>
          </a:p>
          <a:p>
            <a:pPr>
              <a:buFont typeface="Wingdings" pitchFamily="2" charset="2"/>
              <a:buChar char="§"/>
            </a:pPr>
            <a:r>
              <a:rPr lang="en-US" dirty="0"/>
              <a:t>The Center for Defense Security Excellence for their partnership on investigating Identity Management issues</a:t>
            </a:r>
          </a:p>
          <a:p>
            <a:pPr>
              <a:buFont typeface="Wingdings" pitchFamily="2" charset="2"/>
              <a:buChar char="§"/>
            </a:pPr>
            <a:r>
              <a:rPr lang="en-US" dirty="0"/>
              <a:t>Our vendors and partners for their innovative ideas and work contributions</a:t>
            </a:r>
          </a:p>
          <a:p>
            <a:pPr>
              <a:buFont typeface="Wingdings" pitchFamily="2" charset="2"/>
              <a:buChar char="§"/>
            </a:pPr>
            <a:r>
              <a:rPr lang="en-US" dirty="0"/>
              <a:t>The IEEE Learning Technology Standards Committee</a:t>
            </a:r>
          </a:p>
          <a:p>
            <a:pPr>
              <a:buFont typeface="Wingdings" pitchFamily="2" charset="2"/>
              <a:buChar char="§"/>
            </a:pPr>
            <a:r>
              <a:rPr lang="en-US" dirty="0"/>
              <a:t>Council for Educational Data Standards (CEDS), The T3 Initiative, and ED 3.0 User Communities </a:t>
            </a:r>
          </a:p>
          <a:p>
            <a:endParaRPr lang="en-US" dirty="0"/>
          </a:p>
          <a:p>
            <a:endParaRPr lang="en-US" dirty="0"/>
          </a:p>
        </p:txBody>
      </p:sp>
    </p:spTree>
    <p:extLst>
      <p:ext uri="{BB962C8B-B14F-4D97-AF65-F5344CB8AC3E}">
        <p14:creationId xmlns:p14="http://schemas.microsoft.com/office/powerpoint/2010/main" val="3203807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2657-B116-4F79-8F6E-2FA6FBA4467A}"/>
              </a:ext>
            </a:extLst>
          </p:cNvPr>
          <p:cNvSpPr>
            <a:spLocks noGrp="1"/>
          </p:cNvSpPr>
          <p:nvPr>
            <p:ph type="title"/>
          </p:nvPr>
        </p:nvSpPr>
        <p:spPr/>
        <p:txBody>
          <a:bodyPr/>
          <a:lstStyle/>
          <a:p>
            <a:r>
              <a:rPr lang="en-US"/>
              <a:t>Bibliography </a:t>
            </a:r>
          </a:p>
        </p:txBody>
      </p:sp>
      <p:sp>
        <p:nvSpPr>
          <p:cNvPr id="3" name="Content Placeholder 2">
            <a:extLst>
              <a:ext uri="{FF2B5EF4-FFF2-40B4-BE49-F238E27FC236}">
                <a16:creationId xmlns:a16="http://schemas.microsoft.com/office/drawing/2014/main" id="{59EAD8E6-B8C3-4D3D-875E-371829FE7C22}"/>
              </a:ext>
            </a:extLst>
          </p:cNvPr>
          <p:cNvSpPr>
            <a:spLocks noGrp="1"/>
          </p:cNvSpPr>
          <p:nvPr>
            <p:ph sz="quarter" idx="11"/>
          </p:nvPr>
        </p:nvSpPr>
        <p:spPr/>
        <p:txBody>
          <a:bodyPr/>
          <a:lstStyle/>
          <a:p>
            <a:pPr>
              <a:buFont typeface="Wingdings" pitchFamily="2" charset="2"/>
              <a:buChar char="§"/>
            </a:pPr>
            <a:r>
              <a:rPr lang="en-US" sz="2400"/>
              <a:t>2019 TLA Report </a:t>
            </a:r>
            <a:r>
              <a:rPr lang="en-US" sz="2400">
                <a:hlinkClick r:id="rId2"/>
              </a:rPr>
              <a:t>https://www.adlnet.gov/assets/uploads/2019%20Total%20Learning%20Architecture%20Report.pdf</a:t>
            </a:r>
            <a:endParaRPr lang="en-US" sz="2400"/>
          </a:p>
          <a:p>
            <a:pPr>
              <a:buFont typeface="Wingdings" pitchFamily="2" charset="2"/>
              <a:buChar char="§"/>
            </a:pPr>
            <a:r>
              <a:rPr lang="en-US" sz="2400"/>
              <a:t>Data Analytics and Visualization Environment for xAPI </a:t>
            </a:r>
            <a:r>
              <a:rPr lang="en-US" sz="2400">
                <a:hlinkClick r:id="rId3"/>
              </a:rPr>
              <a:t>https://www.adlnet.gov/assets/uploads/2019-11%20---%20xAPI%20TLA%20DAVE%20Learning%20Analytics%20Algorithms.pdf</a:t>
            </a:r>
            <a:endParaRPr lang="en-US" sz="2400"/>
          </a:p>
          <a:p>
            <a:pPr>
              <a:buFont typeface="Wingdings" pitchFamily="2" charset="2"/>
              <a:buChar char="§"/>
            </a:pPr>
            <a:r>
              <a:rPr lang="en-US" sz="2400"/>
              <a:t>Competency Based Learning </a:t>
            </a:r>
            <a:r>
              <a:rPr lang="en-US" sz="2400">
                <a:hlinkClick r:id="rId4"/>
              </a:rPr>
              <a:t>https://apps.dtic.mil/dtic/tr/fulltext/u2/1077111.pdf</a:t>
            </a:r>
            <a:endParaRPr lang="en-US" sz="2400"/>
          </a:p>
          <a:p>
            <a:pPr>
              <a:buFont typeface="Wingdings" pitchFamily="2" charset="2"/>
              <a:buChar char="§"/>
            </a:pPr>
            <a:r>
              <a:rPr lang="en-US" sz="2400"/>
              <a:t>Talent Development Toolkit Architecture and Requirements Report </a:t>
            </a:r>
            <a:r>
              <a:rPr lang="en-US" sz="2400">
                <a:hlinkClick r:id="rId5"/>
              </a:rPr>
              <a:t>https://www.adlnet.gov/assets/uploads/TDT%20Report.pdf</a:t>
            </a:r>
            <a:endParaRPr lang="en-US" sz="2400"/>
          </a:p>
          <a:p>
            <a:pPr>
              <a:buFont typeface="Wingdings" pitchFamily="2" charset="2"/>
              <a:buChar char="§"/>
            </a:pPr>
            <a:r>
              <a:rPr lang="en-US" sz="2400"/>
              <a:t>Veracity curated list of xAPI resources </a:t>
            </a:r>
            <a:r>
              <a:rPr lang="en-US" sz="2400">
                <a:hlinkClick r:id="rId6"/>
              </a:rPr>
              <a:t>https://veracitytc.com/xapi_developer_ultimate_resource_list</a:t>
            </a:r>
            <a:endParaRPr lang="en-US" sz="2400"/>
          </a:p>
          <a:p>
            <a:endParaRPr lang="en-US" sz="2400"/>
          </a:p>
          <a:p>
            <a:pPr marL="0" indent="0">
              <a:buNone/>
            </a:pPr>
            <a:endParaRPr lang="en-US" sz="2400"/>
          </a:p>
        </p:txBody>
      </p:sp>
    </p:spTree>
    <p:extLst>
      <p:ext uri="{BB962C8B-B14F-4D97-AF65-F5344CB8AC3E}">
        <p14:creationId xmlns:p14="http://schemas.microsoft.com/office/powerpoint/2010/main" val="1311873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851C798-33DA-8048-9484-84326FAF99BB}"/>
              </a:ext>
            </a:extLst>
          </p:cNvPr>
          <p:cNvSpPr/>
          <p:nvPr/>
        </p:nvSpPr>
        <p:spPr bwMode="auto">
          <a:xfrm>
            <a:off x="389467" y="4982747"/>
            <a:ext cx="11311466" cy="1180986"/>
          </a:xfrm>
          <a:prstGeom prst="rect">
            <a:avLst/>
          </a:prstGeom>
          <a:solidFill>
            <a:schemeClr val="bg1">
              <a:lumMod val="9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 name="Title 1">
            <a:extLst>
              <a:ext uri="{FF2B5EF4-FFF2-40B4-BE49-F238E27FC236}">
                <a16:creationId xmlns:a16="http://schemas.microsoft.com/office/drawing/2014/main" id="{834E03E8-33A9-4FE8-8DC3-748648041072}"/>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C163829A-2D12-4988-9BA0-790737F66025}"/>
              </a:ext>
            </a:extLst>
          </p:cNvPr>
          <p:cNvSpPr>
            <a:spLocks noGrp="1"/>
          </p:cNvSpPr>
          <p:nvPr>
            <p:ph idx="1"/>
          </p:nvPr>
        </p:nvSpPr>
        <p:spPr>
          <a:xfrm>
            <a:off x="531286" y="5097727"/>
            <a:ext cx="10928351" cy="1345841"/>
          </a:xfrm>
        </p:spPr>
        <p:txBody>
          <a:bodyPr/>
          <a:lstStyle/>
          <a:p>
            <a:pPr marL="0" indent="0">
              <a:buNone/>
            </a:pPr>
            <a:r>
              <a:rPr lang="en-US" dirty="0"/>
              <a:t>Feel free to reach out to either of us to discuss what you developed during the exercises?</a:t>
            </a:r>
          </a:p>
        </p:txBody>
      </p:sp>
      <p:pic>
        <p:nvPicPr>
          <p:cNvPr id="5" name="Picture 4" descr="A close up of a sign&#10;&#10;Description automatically generated">
            <a:extLst>
              <a:ext uri="{FF2B5EF4-FFF2-40B4-BE49-F238E27FC236}">
                <a16:creationId xmlns:a16="http://schemas.microsoft.com/office/drawing/2014/main" id="{0A0EEAAC-B707-8D41-BAF5-653C17B6F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2991" y="1419856"/>
            <a:ext cx="1439317" cy="906931"/>
          </a:xfrm>
          <a:prstGeom prst="rect">
            <a:avLst/>
          </a:prstGeom>
        </p:spPr>
      </p:pic>
      <p:sp>
        <p:nvSpPr>
          <p:cNvPr id="6" name="Shape 183">
            <a:extLst>
              <a:ext uri="{FF2B5EF4-FFF2-40B4-BE49-F238E27FC236}">
                <a16:creationId xmlns:a16="http://schemas.microsoft.com/office/drawing/2014/main" id="{CD4C65F2-E835-6A46-BC3A-A33ADC0F8A2A}"/>
              </a:ext>
            </a:extLst>
          </p:cNvPr>
          <p:cNvSpPr txBox="1"/>
          <p:nvPr/>
        </p:nvSpPr>
        <p:spPr>
          <a:xfrm>
            <a:off x="6537101" y="2700085"/>
            <a:ext cx="4065267" cy="1740291"/>
          </a:xfrm>
          <a:prstGeom prst="rect">
            <a:avLst/>
          </a:prstGeom>
          <a:noFill/>
          <a:ln>
            <a:noFill/>
          </a:ln>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Arial"/>
                <a:ea typeface="Arial"/>
                <a:cs typeface="Arial"/>
                <a:sym typeface="Arial"/>
              </a:rPr>
              <a:t>Jerry Gordon</a:t>
            </a:r>
            <a:endParaRPr dirty="0"/>
          </a:p>
          <a:p>
            <a:pPr algn="ctr">
              <a:spcBef>
                <a:spcPts val="0"/>
              </a:spcBef>
              <a:spcAft>
                <a:spcPts val="0"/>
              </a:spcAft>
            </a:pPr>
            <a:r>
              <a:rPr lang="en-US" sz="1800" dirty="0">
                <a:solidFill>
                  <a:schemeClr val="dk1"/>
                </a:solidFill>
                <a:latin typeface="Tahoma"/>
                <a:ea typeface="Tahoma"/>
                <a:cs typeface="Tahoma"/>
              </a:rPr>
              <a:t>New Job Title</a:t>
            </a:r>
          </a:p>
          <a:p>
            <a:pPr algn="ctr">
              <a:spcBef>
                <a:spcPts val="0"/>
              </a:spcBef>
              <a:spcAft>
                <a:spcPts val="0"/>
              </a:spcAft>
            </a:pPr>
            <a:br>
              <a:rPr lang="en-US" sz="1800" dirty="0">
                <a:solidFill>
                  <a:schemeClr val="dk1"/>
                </a:solidFill>
                <a:latin typeface="Tahoma"/>
                <a:ea typeface="Tahoma"/>
                <a:cs typeface="Tahoma"/>
              </a:rPr>
            </a:br>
            <a:r>
              <a:rPr lang="en-US" sz="1800" dirty="0">
                <a:solidFill>
                  <a:schemeClr val="dk1"/>
                </a:solidFill>
                <a:latin typeface="Tahoma"/>
                <a:ea typeface="Tahoma"/>
                <a:cs typeface="Tahoma"/>
              </a:rPr>
              <a:t>jerry.gordon@gibbscox.com</a:t>
            </a:r>
          </a:p>
        </p:txBody>
      </p:sp>
      <p:cxnSp>
        <p:nvCxnSpPr>
          <p:cNvPr id="7" name="Straight Connector 6">
            <a:extLst>
              <a:ext uri="{FF2B5EF4-FFF2-40B4-BE49-F238E27FC236}">
                <a16:creationId xmlns:a16="http://schemas.microsoft.com/office/drawing/2014/main" id="{FC884CD8-02B6-864D-881A-101775692CF2}"/>
              </a:ext>
            </a:extLst>
          </p:cNvPr>
          <p:cNvCxnSpPr>
            <a:cxnSpLocks/>
          </p:cNvCxnSpPr>
          <p:nvPr/>
        </p:nvCxnSpPr>
        <p:spPr bwMode="auto">
          <a:xfrm flipH="1">
            <a:off x="5475588" y="1886246"/>
            <a:ext cx="1" cy="2353245"/>
          </a:xfrm>
          <a:prstGeom prst="line">
            <a:avLst/>
          </a:prstGeom>
          <a:solidFill>
            <a:schemeClr val="accent1"/>
          </a:solidFill>
          <a:ln w="12700" cap="flat" cmpd="sng" algn="ctr">
            <a:solidFill>
              <a:srgbClr val="0070C0"/>
            </a:solidFill>
            <a:prstDash val="solid"/>
            <a:miter lim="800000"/>
            <a:headEnd type="none" w="med" len="med"/>
            <a:tailEnd type="none" w="med" len="med"/>
          </a:ln>
          <a:effectLst/>
        </p:spPr>
      </p:cxnSp>
      <p:sp>
        <p:nvSpPr>
          <p:cNvPr id="9" name="Shape 183">
            <a:extLst>
              <a:ext uri="{FF2B5EF4-FFF2-40B4-BE49-F238E27FC236}">
                <a16:creationId xmlns:a16="http://schemas.microsoft.com/office/drawing/2014/main" id="{02D4C9EA-11AE-4CCD-BBD6-9FBF56933DBA}"/>
              </a:ext>
            </a:extLst>
          </p:cNvPr>
          <p:cNvSpPr txBox="1"/>
          <p:nvPr/>
        </p:nvSpPr>
        <p:spPr>
          <a:xfrm>
            <a:off x="870017" y="2700085"/>
            <a:ext cx="4065267" cy="1740291"/>
          </a:xfrm>
          <a:prstGeom prst="rect">
            <a:avLst/>
          </a:prstGeom>
          <a:noFill/>
          <a:ln>
            <a:noFill/>
          </a:ln>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1" dirty="0">
                <a:solidFill>
                  <a:schemeClr val="dk1"/>
                </a:solidFill>
                <a:latin typeface="Arial"/>
                <a:ea typeface="Arial"/>
                <a:cs typeface="Arial"/>
                <a:sym typeface="Arial"/>
              </a:rPr>
              <a:t>Brent Smith</a:t>
            </a:r>
            <a:endParaRPr dirty="0"/>
          </a:p>
          <a:p>
            <a:pPr algn="ctr">
              <a:spcBef>
                <a:spcPts val="0"/>
              </a:spcBef>
              <a:spcAft>
                <a:spcPts val="0"/>
              </a:spcAft>
            </a:pPr>
            <a:r>
              <a:rPr lang="en-US" sz="1800" dirty="0">
                <a:solidFill>
                  <a:schemeClr val="dk1"/>
                </a:solidFill>
                <a:latin typeface="Tahoma"/>
                <a:ea typeface="Tahoma"/>
                <a:cs typeface="Tahoma"/>
              </a:rPr>
              <a:t>Research, Development, and Engineering Principal</a:t>
            </a:r>
          </a:p>
          <a:p>
            <a:pPr algn="ctr">
              <a:spcBef>
                <a:spcPts val="0"/>
              </a:spcBef>
              <a:spcAft>
                <a:spcPts val="0"/>
              </a:spcAft>
            </a:pPr>
            <a:br>
              <a:rPr lang="en-US" sz="1800" dirty="0">
                <a:solidFill>
                  <a:schemeClr val="dk1"/>
                </a:solidFill>
                <a:latin typeface="Tahoma"/>
                <a:ea typeface="Tahoma"/>
                <a:cs typeface="Tahoma"/>
              </a:rPr>
            </a:br>
            <a:r>
              <a:rPr lang="en-US" sz="1800" dirty="0">
                <a:solidFill>
                  <a:schemeClr val="dk1"/>
                </a:solidFill>
                <a:latin typeface="Tahoma"/>
                <a:ea typeface="Tahoma"/>
                <a:cs typeface="Tahoma"/>
              </a:rPr>
              <a:t>brent.smith.ctr@adlnet.gov</a:t>
            </a:r>
          </a:p>
        </p:txBody>
      </p:sp>
      <p:pic>
        <p:nvPicPr>
          <p:cNvPr id="2050" name="Picture 2" descr="Gibbs and Cox Maritime Solutions">
            <a:extLst>
              <a:ext uri="{FF2B5EF4-FFF2-40B4-BE49-F238E27FC236}">
                <a16:creationId xmlns:a16="http://schemas.microsoft.com/office/drawing/2014/main" id="{7FEB57EF-EE41-4A8E-A9ED-8037B53A9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6499" y="1594823"/>
            <a:ext cx="3446390" cy="69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182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22DDEE07-9334-874C-8A19-77407D561055}"/>
              </a:ext>
            </a:extLst>
          </p:cNvPr>
          <p:cNvSpPr/>
          <p:nvPr/>
        </p:nvSpPr>
        <p:spPr bwMode="auto">
          <a:xfrm>
            <a:off x="7176039" y="831456"/>
            <a:ext cx="4859915" cy="209028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42" name="Rectangle 141">
            <a:extLst>
              <a:ext uri="{FF2B5EF4-FFF2-40B4-BE49-F238E27FC236}">
                <a16:creationId xmlns:a16="http://schemas.microsoft.com/office/drawing/2014/main" id="{7F94F2F8-CD2E-A14D-8EF7-661667069017}"/>
              </a:ext>
            </a:extLst>
          </p:cNvPr>
          <p:cNvSpPr/>
          <p:nvPr/>
        </p:nvSpPr>
        <p:spPr bwMode="auto">
          <a:xfrm>
            <a:off x="156045" y="826207"/>
            <a:ext cx="6897968" cy="209028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3" name="Rectangle 22">
            <a:extLst>
              <a:ext uri="{FF2B5EF4-FFF2-40B4-BE49-F238E27FC236}">
                <a16:creationId xmlns:a16="http://schemas.microsoft.com/office/drawing/2014/main" id="{BDFCAC67-1E12-7C49-B125-CAC0FE515731}"/>
              </a:ext>
            </a:extLst>
          </p:cNvPr>
          <p:cNvSpPr/>
          <p:nvPr/>
        </p:nvSpPr>
        <p:spPr bwMode="auto">
          <a:xfrm>
            <a:off x="4203683" y="3006168"/>
            <a:ext cx="7824172" cy="2462870"/>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14" name="Oval 113">
            <a:extLst>
              <a:ext uri="{FF2B5EF4-FFF2-40B4-BE49-F238E27FC236}">
                <a16:creationId xmlns:a16="http://schemas.microsoft.com/office/drawing/2014/main" id="{27D6BF17-E690-413C-9526-FD59529940A9}"/>
              </a:ext>
            </a:extLst>
          </p:cNvPr>
          <p:cNvSpPr/>
          <p:nvPr/>
        </p:nvSpPr>
        <p:spPr>
          <a:xfrm>
            <a:off x="663616" y="3135259"/>
            <a:ext cx="2926080" cy="2834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BBF07F7-1121-4508-8D87-2C90A27DCD49}"/>
              </a:ext>
            </a:extLst>
          </p:cNvPr>
          <p:cNvSpPr>
            <a:spLocks noGrp="1"/>
          </p:cNvSpPr>
          <p:nvPr>
            <p:ph type="title"/>
          </p:nvPr>
        </p:nvSpPr>
        <p:spPr/>
        <p:txBody>
          <a:bodyPr/>
          <a:lstStyle/>
          <a:p>
            <a:r>
              <a:rPr lang="en-US" dirty="0"/>
              <a:t>Organizational View </a:t>
            </a:r>
          </a:p>
        </p:txBody>
      </p:sp>
      <p:sp>
        <p:nvSpPr>
          <p:cNvPr id="12" name="TextBox 11">
            <a:extLst>
              <a:ext uri="{FF2B5EF4-FFF2-40B4-BE49-F238E27FC236}">
                <a16:creationId xmlns:a16="http://schemas.microsoft.com/office/drawing/2014/main" id="{E8F7438D-8A0F-4EE5-869E-25D0958903B7}"/>
              </a:ext>
            </a:extLst>
          </p:cNvPr>
          <p:cNvSpPr txBox="1"/>
          <p:nvPr/>
        </p:nvSpPr>
        <p:spPr>
          <a:xfrm>
            <a:off x="5882916" y="4346519"/>
            <a:ext cx="93166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Teacher/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Instructor/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Professor</a:t>
            </a:r>
          </a:p>
        </p:txBody>
      </p:sp>
      <p:sp>
        <p:nvSpPr>
          <p:cNvPr id="13" name="TextBox 12">
            <a:extLst>
              <a:ext uri="{FF2B5EF4-FFF2-40B4-BE49-F238E27FC236}">
                <a16:creationId xmlns:a16="http://schemas.microsoft.com/office/drawing/2014/main" id="{3D8D4D54-38E8-41A8-8863-546F48BE513E}"/>
              </a:ext>
            </a:extLst>
          </p:cNvPr>
          <p:cNvSpPr txBox="1"/>
          <p:nvPr/>
        </p:nvSpPr>
        <p:spPr>
          <a:xfrm>
            <a:off x="7809902" y="3688619"/>
            <a:ext cx="17439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Employee/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Mentee/Learner</a:t>
            </a:r>
          </a:p>
        </p:txBody>
      </p:sp>
      <p:sp>
        <p:nvSpPr>
          <p:cNvPr id="22" name="TextBox 21">
            <a:extLst>
              <a:ext uri="{FF2B5EF4-FFF2-40B4-BE49-F238E27FC236}">
                <a16:creationId xmlns:a16="http://schemas.microsoft.com/office/drawing/2014/main" id="{948A6F69-3D16-40EF-97A0-66F381899253}"/>
              </a:ext>
            </a:extLst>
          </p:cNvPr>
          <p:cNvSpPr txBox="1"/>
          <p:nvPr/>
        </p:nvSpPr>
        <p:spPr>
          <a:xfrm flipH="1">
            <a:off x="10507907" y="3187699"/>
            <a:ext cx="1257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Colleague/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Teammate/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Classmate</a:t>
            </a:r>
          </a:p>
        </p:txBody>
      </p:sp>
      <p:sp>
        <p:nvSpPr>
          <p:cNvPr id="30" name="TextBox 29">
            <a:extLst>
              <a:ext uri="{FF2B5EF4-FFF2-40B4-BE49-F238E27FC236}">
                <a16:creationId xmlns:a16="http://schemas.microsoft.com/office/drawing/2014/main" id="{DAA1CD1C-38BA-4759-9185-B2ADD32B575A}"/>
              </a:ext>
            </a:extLst>
          </p:cNvPr>
          <p:cNvSpPr txBox="1"/>
          <p:nvPr/>
        </p:nvSpPr>
        <p:spPr>
          <a:xfrm>
            <a:off x="5453348" y="3273120"/>
            <a:ext cx="12029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Mentor/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Tutor/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Facilitator</a:t>
            </a:r>
          </a:p>
        </p:txBody>
      </p:sp>
      <p:sp>
        <p:nvSpPr>
          <p:cNvPr id="31" name="TextBox 30">
            <a:extLst>
              <a:ext uri="{FF2B5EF4-FFF2-40B4-BE49-F238E27FC236}">
                <a16:creationId xmlns:a16="http://schemas.microsoft.com/office/drawing/2014/main" id="{0DE4A193-7DFE-4B11-BF0B-EB0050D3B2DA}"/>
              </a:ext>
            </a:extLst>
          </p:cNvPr>
          <p:cNvSpPr txBox="1"/>
          <p:nvPr/>
        </p:nvSpPr>
        <p:spPr>
          <a:xfrm>
            <a:off x="10225046" y="4326244"/>
            <a:ext cx="219214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Supervisor/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Director</a:t>
            </a:r>
          </a:p>
        </p:txBody>
      </p:sp>
      <p:sp>
        <p:nvSpPr>
          <p:cNvPr id="73" name="TextBox 72">
            <a:extLst>
              <a:ext uri="{FF2B5EF4-FFF2-40B4-BE49-F238E27FC236}">
                <a16:creationId xmlns:a16="http://schemas.microsoft.com/office/drawing/2014/main" id="{27532FB4-BA01-4E2C-A790-F0A0D694BFFA}"/>
              </a:ext>
            </a:extLst>
          </p:cNvPr>
          <p:cNvSpPr txBox="1"/>
          <p:nvPr/>
        </p:nvSpPr>
        <p:spPr>
          <a:xfrm>
            <a:off x="4203683" y="3057105"/>
            <a:ext cx="78241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u="sng" dirty="0">
                <a:solidFill>
                  <a:prstClr val="black"/>
                </a:solidFill>
                <a:latin typeface="Arial Narrow" panose="020B0604020202020204" pitchFamily="34" charset="0"/>
                <a:cs typeface="Arial Narrow" panose="020B0604020202020204" pitchFamily="34" charset="0"/>
              </a:rPr>
              <a:t>Roles </a:t>
            </a:r>
          </a:p>
        </p:txBody>
      </p:sp>
      <p:grpSp>
        <p:nvGrpSpPr>
          <p:cNvPr id="5" name="Group 4">
            <a:extLst>
              <a:ext uri="{FF2B5EF4-FFF2-40B4-BE49-F238E27FC236}">
                <a16:creationId xmlns:a16="http://schemas.microsoft.com/office/drawing/2014/main" id="{A1455B77-D3D1-524C-B8FC-0F418F3DEC8D}"/>
              </a:ext>
            </a:extLst>
          </p:cNvPr>
          <p:cNvGrpSpPr/>
          <p:nvPr/>
        </p:nvGrpSpPr>
        <p:grpSpPr>
          <a:xfrm>
            <a:off x="1741312" y="1534408"/>
            <a:ext cx="1136208" cy="1136207"/>
            <a:chOff x="1640283" y="1644811"/>
            <a:chExt cx="1463041" cy="1463040"/>
          </a:xfrm>
        </p:grpSpPr>
        <p:sp>
          <p:nvSpPr>
            <p:cNvPr id="117" name="Oval 116">
              <a:extLst>
                <a:ext uri="{FF2B5EF4-FFF2-40B4-BE49-F238E27FC236}">
                  <a16:creationId xmlns:a16="http://schemas.microsoft.com/office/drawing/2014/main" id="{0B16DE14-9486-43A4-9745-C9B34D6C1B12}"/>
                </a:ext>
              </a:extLst>
            </p:cNvPr>
            <p:cNvSpPr/>
            <p:nvPr/>
          </p:nvSpPr>
          <p:spPr>
            <a:xfrm>
              <a:off x="1640283" y="1644811"/>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0" name="Graphic 119" descr="Diploma">
              <a:extLst>
                <a:ext uri="{FF2B5EF4-FFF2-40B4-BE49-F238E27FC236}">
                  <a16:creationId xmlns:a16="http://schemas.microsoft.com/office/drawing/2014/main" id="{18FE89A7-5A07-4D81-9C52-AC8A9B1E77F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69525" y="1843460"/>
              <a:ext cx="804557" cy="804557"/>
            </a:xfrm>
            <a:prstGeom prst="rect">
              <a:avLst/>
            </a:prstGeom>
          </p:spPr>
        </p:pic>
        <p:sp>
          <p:nvSpPr>
            <p:cNvPr id="123" name="TextBox 122">
              <a:extLst>
                <a:ext uri="{FF2B5EF4-FFF2-40B4-BE49-F238E27FC236}">
                  <a16:creationId xmlns:a16="http://schemas.microsoft.com/office/drawing/2014/main" id="{6A334FEA-E96C-4EA9-B4D5-26A61EDAEEAA}"/>
                </a:ext>
              </a:extLst>
            </p:cNvPr>
            <p:cNvSpPr txBox="1"/>
            <p:nvPr/>
          </p:nvSpPr>
          <p:spPr>
            <a:xfrm>
              <a:off x="1648340" y="2529746"/>
              <a:ext cx="1454984"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Credential</a:t>
              </a:r>
            </a:p>
          </p:txBody>
        </p:sp>
      </p:grpSp>
      <p:grpSp>
        <p:nvGrpSpPr>
          <p:cNvPr id="7" name="Group 6">
            <a:extLst>
              <a:ext uri="{FF2B5EF4-FFF2-40B4-BE49-F238E27FC236}">
                <a16:creationId xmlns:a16="http://schemas.microsoft.com/office/drawing/2014/main" id="{ED531E10-B952-DF4A-BF28-F501B47FE57C}"/>
              </a:ext>
            </a:extLst>
          </p:cNvPr>
          <p:cNvGrpSpPr/>
          <p:nvPr/>
        </p:nvGrpSpPr>
        <p:grpSpPr>
          <a:xfrm>
            <a:off x="4345538" y="1534408"/>
            <a:ext cx="1136207" cy="1136207"/>
            <a:chOff x="4681389" y="1578430"/>
            <a:chExt cx="1463040" cy="1463040"/>
          </a:xfrm>
        </p:grpSpPr>
        <p:sp>
          <p:nvSpPr>
            <p:cNvPr id="118" name="Oval 117">
              <a:extLst>
                <a:ext uri="{FF2B5EF4-FFF2-40B4-BE49-F238E27FC236}">
                  <a16:creationId xmlns:a16="http://schemas.microsoft.com/office/drawing/2014/main" id="{8B0886A1-862C-439C-9109-B6F30AB537D3}"/>
                </a:ext>
              </a:extLst>
            </p:cNvPr>
            <p:cNvSpPr/>
            <p:nvPr/>
          </p:nvSpPr>
          <p:spPr>
            <a:xfrm>
              <a:off x="4681389" y="157843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2" name="Graphic 121" descr="Chess pieces">
              <a:extLst>
                <a:ext uri="{FF2B5EF4-FFF2-40B4-BE49-F238E27FC236}">
                  <a16:creationId xmlns:a16="http://schemas.microsoft.com/office/drawing/2014/main" id="{A2766E84-98C8-457D-8278-0863B11C32C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14697" y="1724952"/>
              <a:ext cx="796425" cy="796425"/>
            </a:xfrm>
            <a:prstGeom prst="rect">
              <a:avLst/>
            </a:prstGeom>
          </p:spPr>
        </p:pic>
        <p:sp>
          <p:nvSpPr>
            <p:cNvPr id="125" name="TextBox 124">
              <a:extLst>
                <a:ext uri="{FF2B5EF4-FFF2-40B4-BE49-F238E27FC236}">
                  <a16:creationId xmlns:a16="http://schemas.microsoft.com/office/drawing/2014/main" id="{35A209B8-211E-453D-8048-03511040BF8D}"/>
                </a:ext>
              </a:extLst>
            </p:cNvPr>
            <p:cNvSpPr txBox="1"/>
            <p:nvPr/>
          </p:nvSpPr>
          <p:spPr>
            <a:xfrm>
              <a:off x="4696542" y="2460488"/>
              <a:ext cx="1444217"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Life Skill</a:t>
              </a:r>
            </a:p>
          </p:txBody>
        </p:sp>
      </p:grpSp>
      <p:grpSp>
        <p:nvGrpSpPr>
          <p:cNvPr id="6" name="Group 5">
            <a:extLst>
              <a:ext uri="{FF2B5EF4-FFF2-40B4-BE49-F238E27FC236}">
                <a16:creationId xmlns:a16="http://schemas.microsoft.com/office/drawing/2014/main" id="{22B04E6F-B4D6-6947-B037-DF56C2C18D9B}"/>
              </a:ext>
            </a:extLst>
          </p:cNvPr>
          <p:cNvGrpSpPr/>
          <p:nvPr/>
        </p:nvGrpSpPr>
        <p:grpSpPr>
          <a:xfrm>
            <a:off x="3036624" y="1534408"/>
            <a:ext cx="1149810" cy="1136207"/>
            <a:chOff x="3142352" y="1644811"/>
            <a:chExt cx="1480556" cy="1463040"/>
          </a:xfrm>
        </p:grpSpPr>
        <p:sp>
          <p:nvSpPr>
            <p:cNvPr id="124" name="Oval 123">
              <a:extLst>
                <a:ext uri="{FF2B5EF4-FFF2-40B4-BE49-F238E27FC236}">
                  <a16:creationId xmlns:a16="http://schemas.microsoft.com/office/drawing/2014/main" id="{851EBE8D-E5BA-4DF6-83B3-926D9DDA10C1}"/>
                </a:ext>
              </a:extLst>
            </p:cNvPr>
            <p:cNvSpPr/>
            <p:nvPr/>
          </p:nvSpPr>
          <p:spPr>
            <a:xfrm>
              <a:off x="3159867" y="1644811"/>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27" name="Graphic 126" descr="Connections">
              <a:extLst>
                <a:ext uri="{FF2B5EF4-FFF2-40B4-BE49-F238E27FC236}">
                  <a16:creationId xmlns:a16="http://schemas.microsoft.com/office/drawing/2014/main" id="{01DBC5D6-D405-47FF-9486-5AF0EA75BAF9}"/>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590615" y="1806676"/>
              <a:ext cx="601544" cy="601544"/>
            </a:xfrm>
            <a:prstGeom prst="rect">
              <a:avLst/>
            </a:prstGeom>
          </p:spPr>
        </p:pic>
        <p:sp>
          <p:nvSpPr>
            <p:cNvPr id="128" name="TextBox 127">
              <a:extLst>
                <a:ext uri="{FF2B5EF4-FFF2-40B4-BE49-F238E27FC236}">
                  <a16:creationId xmlns:a16="http://schemas.microsoft.com/office/drawing/2014/main" id="{6B9C23EB-A402-4E78-ADD7-BE5D3D0E6D61}"/>
                </a:ext>
              </a:extLst>
            </p:cNvPr>
            <p:cNvSpPr txBox="1"/>
            <p:nvPr/>
          </p:nvSpPr>
          <p:spPr>
            <a:xfrm>
              <a:off x="3142352" y="2338973"/>
              <a:ext cx="1480556" cy="647306"/>
            </a:xfrm>
            <a:prstGeom prst="rect">
              <a:avLst/>
            </a:prstGeom>
            <a:noFill/>
          </p:spPr>
          <p:txBody>
            <a:bodyPr wrap="square" rtlCol="0">
              <a:spAutoFit/>
            </a:bodyPr>
            <a:lstStyle/>
            <a:p>
              <a:pPr algn="ctr" fontAlgn="auto">
                <a:lnSpc>
                  <a:spcPts val="1560"/>
                </a:lnSpc>
                <a:spcBef>
                  <a:spcPts val="0"/>
                </a:spcBef>
                <a:spcAft>
                  <a:spcPts val="0"/>
                </a:spcAft>
                <a:defRPr/>
              </a:pPr>
              <a:r>
                <a:rPr lang="en-US" sz="1400">
                  <a:solidFill>
                    <a:schemeClr val="bg1"/>
                  </a:solidFill>
                  <a:latin typeface="Arial Narrow" panose="020B0604020202020204" pitchFamily="34" charset="0"/>
                  <a:cs typeface="Arial Narrow" panose="020B0604020202020204" pitchFamily="34" charset="0"/>
                </a:rPr>
                <a:t>Occupational Alignment</a:t>
              </a:r>
            </a:p>
          </p:txBody>
        </p:sp>
      </p:grpSp>
      <p:grpSp>
        <p:nvGrpSpPr>
          <p:cNvPr id="9" name="Group 8">
            <a:extLst>
              <a:ext uri="{FF2B5EF4-FFF2-40B4-BE49-F238E27FC236}">
                <a16:creationId xmlns:a16="http://schemas.microsoft.com/office/drawing/2014/main" id="{95B308FF-BFB6-D042-92D7-15EAC112A1C6}"/>
              </a:ext>
            </a:extLst>
          </p:cNvPr>
          <p:cNvGrpSpPr/>
          <p:nvPr/>
        </p:nvGrpSpPr>
        <p:grpSpPr>
          <a:xfrm>
            <a:off x="5640850" y="1534408"/>
            <a:ext cx="1136207" cy="1136207"/>
            <a:chOff x="6218064" y="1553731"/>
            <a:chExt cx="1463040" cy="1463040"/>
          </a:xfrm>
        </p:grpSpPr>
        <p:sp>
          <p:nvSpPr>
            <p:cNvPr id="129" name="Oval 128">
              <a:extLst>
                <a:ext uri="{FF2B5EF4-FFF2-40B4-BE49-F238E27FC236}">
                  <a16:creationId xmlns:a16="http://schemas.microsoft.com/office/drawing/2014/main" id="{67FB414D-78FE-4205-9756-DA680B8BDAFC}"/>
                </a:ext>
              </a:extLst>
            </p:cNvPr>
            <p:cNvSpPr/>
            <p:nvPr/>
          </p:nvSpPr>
          <p:spPr>
            <a:xfrm>
              <a:off x="6218064" y="1553731"/>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33" name="Graphic 132" descr="Person eating">
              <a:extLst>
                <a:ext uri="{FF2B5EF4-FFF2-40B4-BE49-F238E27FC236}">
                  <a16:creationId xmlns:a16="http://schemas.microsoft.com/office/drawing/2014/main" id="{1D517A5F-C952-4654-8CF9-49868D21937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602928" y="1697173"/>
              <a:ext cx="693313" cy="693313"/>
            </a:xfrm>
            <a:prstGeom prst="rect">
              <a:avLst/>
            </a:prstGeom>
          </p:spPr>
        </p:pic>
        <p:sp>
          <p:nvSpPr>
            <p:cNvPr id="134" name="TextBox 133">
              <a:extLst>
                <a:ext uri="{FF2B5EF4-FFF2-40B4-BE49-F238E27FC236}">
                  <a16:creationId xmlns:a16="http://schemas.microsoft.com/office/drawing/2014/main" id="{87EE3869-A729-4478-8675-AA17399958D1}"/>
                </a:ext>
              </a:extLst>
            </p:cNvPr>
            <p:cNvSpPr txBox="1"/>
            <p:nvPr/>
          </p:nvSpPr>
          <p:spPr>
            <a:xfrm>
              <a:off x="6249147" y="2292801"/>
              <a:ext cx="1431957" cy="647306"/>
            </a:xfrm>
            <a:prstGeom prst="rect">
              <a:avLst/>
            </a:prstGeom>
            <a:noFill/>
          </p:spPr>
          <p:txBody>
            <a:bodyPr wrap="square" rtlCol="0">
              <a:spAutoFit/>
            </a:bodyPr>
            <a:lstStyle/>
            <a:p>
              <a:pPr marL="0" marR="0" lvl="0" indent="0" algn="ctr" defTabSz="914400" rtl="0" eaLnBrk="1" fontAlgn="auto" latinLnBrk="0" hangingPunct="1">
                <a:lnSpc>
                  <a:spcPts val="156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Cultural Alignment</a:t>
              </a:r>
            </a:p>
          </p:txBody>
        </p:sp>
      </p:grpSp>
      <p:sp>
        <p:nvSpPr>
          <p:cNvPr id="136" name="TextBox 135">
            <a:extLst>
              <a:ext uri="{FF2B5EF4-FFF2-40B4-BE49-F238E27FC236}">
                <a16:creationId xmlns:a16="http://schemas.microsoft.com/office/drawing/2014/main" id="{DBEE7A01-690F-4488-996D-99C64310D8DF}"/>
              </a:ext>
            </a:extLst>
          </p:cNvPr>
          <p:cNvSpPr txBox="1"/>
          <p:nvPr/>
        </p:nvSpPr>
        <p:spPr>
          <a:xfrm>
            <a:off x="4913641" y="5549609"/>
            <a:ext cx="643477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Credential = Certificate, badge, license, degree, qualification, achievement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Milestone = Job, Credential, Promotion, Selection, Screening</a:t>
            </a:r>
          </a:p>
        </p:txBody>
      </p:sp>
      <p:grpSp>
        <p:nvGrpSpPr>
          <p:cNvPr id="2" name="Group 1">
            <a:extLst>
              <a:ext uri="{FF2B5EF4-FFF2-40B4-BE49-F238E27FC236}">
                <a16:creationId xmlns:a16="http://schemas.microsoft.com/office/drawing/2014/main" id="{E4C830B2-F24B-2E41-969E-1FA680232A47}"/>
              </a:ext>
            </a:extLst>
          </p:cNvPr>
          <p:cNvGrpSpPr/>
          <p:nvPr/>
        </p:nvGrpSpPr>
        <p:grpSpPr>
          <a:xfrm>
            <a:off x="445249" y="1534408"/>
            <a:ext cx="1136959" cy="1136207"/>
            <a:chOff x="118762" y="1678740"/>
            <a:chExt cx="1464008" cy="1463040"/>
          </a:xfrm>
        </p:grpSpPr>
        <p:sp>
          <p:nvSpPr>
            <p:cNvPr id="143" name="Oval 142">
              <a:extLst>
                <a:ext uri="{FF2B5EF4-FFF2-40B4-BE49-F238E27FC236}">
                  <a16:creationId xmlns:a16="http://schemas.microsoft.com/office/drawing/2014/main" id="{4055A3A7-53A7-4611-848A-1234F92FC405}"/>
                </a:ext>
              </a:extLst>
            </p:cNvPr>
            <p:cNvSpPr/>
            <p:nvPr/>
          </p:nvSpPr>
          <p:spPr>
            <a:xfrm>
              <a:off x="119730" y="167874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5" name="Graphic 144" descr="Bullseye">
              <a:extLst>
                <a:ext uri="{FF2B5EF4-FFF2-40B4-BE49-F238E27FC236}">
                  <a16:creationId xmlns:a16="http://schemas.microsoft.com/office/drawing/2014/main" id="{9F8B7C75-B2B8-4876-8BF7-941EC735B730}"/>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72058" y="1809875"/>
              <a:ext cx="804557" cy="804558"/>
            </a:xfrm>
            <a:prstGeom prst="rect">
              <a:avLst/>
            </a:prstGeom>
          </p:spPr>
        </p:pic>
        <p:sp>
          <p:nvSpPr>
            <p:cNvPr id="146" name="TextBox 145">
              <a:extLst>
                <a:ext uri="{FF2B5EF4-FFF2-40B4-BE49-F238E27FC236}">
                  <a16:creationId xmlns:a16="http://schemas.microsoft.com/office/drawing/2014/main" id="{F1829C4F-C34F-47D5-86AD-B4013143D39D}"/>
                </a:ext>
              </a:extLst>
            </p:cNvPr>
            <p:cNvSpPr txBox="1"/>
            <p:nvPr/>
          </p:nvSpPr>
          <p:spPr>
            <a:xfrm>
              <a:off x="118762" y="2529747"/>
              <a:ext cx="1463038"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Milestone</a:t>
              </a:r>
            </a:p>
          </p:txBody>
        </p:sp>
      </p:grpSp>
      <p:sp>
        <p:nvSpPr>
          <p:cNvPr id="147" name="TextBox 146">
            <a:extLst>
              <a:ext uri="{FF2B5EF4-FFF2-40B4-BE49-F238E27FC236}">
                <a16:creationId xmlns:a16="http://schemas.microsoft.com/office/drawing/2014/main" id="{8CDB62F0-B7F9-42BE-BDCB-68433AF68B78}"/>
              </a:ext>
            </a:extLst>
          </p:cNvPr>
          <p:cNvSpPr txBox="1"/>
          <p:nvPr/>
        </p:nvSpPr>
        <p:spPr>
          <a:xfrm>
            <a:off x="156045" y="877213"/>
            <a:ext cx="68979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Motivational Focus</a:t>
            </a:r>
          </a:p>
        </p:txBody>
      </p:sp>
      <p:grpSp>
        <p:nvGrpSpPr>
          <p:cNvPr id="17" name="Group 16">
            <a:extLst>
              <a:ext uri="{FF2B5EF4-FFF2-40B4-BE49-F238E27FC236}">
                <a16:creationId xmlns:a16="http://schemas.microsoft.com/office/drawing/2014/main" id="{400CC6E4-B9F2-FF45-9BD0-0CACDEA8572B}"/>
              </a:ext>
            </a:extLst>
          </p:cNvPr>
          <p:cNvGrpSpPr/>
          <p:nvPr/>
        </p:nvGrpSpPr>
        <p:grpSpPr>
          <a:xfrm>
            <a:off x="9563934" y="3276867"/>
            <a:ext cx="819652" cy="819652"/>
            <a:chOff x="6204060" y="4245790"/>
            <a:chExt cx="1463040" cy="1463040"/>
          </a:xfrm>
        </p:grpSpPr>
        <p:sp>
          <p:nvSpPr>
            <p:cNvPr id="76" name="Oval 75">
              <a:extLst>
                <a:ext uri="{FF2B5EF4-FFF2-40B4-BE49-F238E27FC236}">
                  <a16:creationId xmlns:a16="http://schemas.microsoft.com/office/drawing/2014/main" id="{FE423764-60BF-1D4A-B1E0-200B14472446}"/>
                </a:ext>
              </a:extLst>
            </p:cNvPr>
            <p:cNvSpPr/>
            <p:nvPr/>
          </p:nvSpPr>
          <p:spPr>
            <a:xfrm>
              <a:off x="6204060" y="424579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Man and woman">
              <a:extLst>
                <a:ext uri="{FF2B5EF4-FFF2-40B4-BE49-F238E27FC236}">
                  <a16:creationId xmlns:a16="http://schemas.microsoft.com/office/drawing/2014/main" id="{FA6D505E-A026-497A-BEB8-076A7F7F1376}"/>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478380" y="4520110"/>
              <a:ext cx="914400" cy="914400"/>
            </a:xfrm>
            <a:prstGeom prst="rect">
              <a:avLst/>
            </a:prstGeom>
          </p:spPr>
        </p:pic>
      </p:grpSp>
      <p:grpSp>
        <p:nvGrpSpPr>
          <p:cNvPr id="16" name="Group 15">
            <a:extLst>
              <a:ext uri="{FF2B5EF4-FFF2-40B4-BE49-F238E27FC236}">
                <a16:creationId xmlns:a16="http://schemas.microsoft.com/office/drawing/2014/main" id="{AB342099-8990-7048-A431-93C9E347E8BA}"/>
              </a:ext>
            </a:extLst>
          </p:cNvPr>
          <p:cNvGrpSpPr/>
          <p:nvPr/>
        </p:nvGrpSpPr>
        <p:grpSpPr>
          <a:xfrm>
            <a:off x="6900328" y="3777787"/>
            <a:ext cx="819652" cy="819652"/>
            <a:chOff x="4684476" y="4245790"/>
            <a:chExt cx="1463040" cy="1463040"/>
          </a:xfrm>
        </p:grpSpPr>
        <p:sp>
          <p:nvSpPr>
            <p:cNvPr id="64" name="Oval 63">
              <a:extLst>
                <a:ext uri="{FF2B5EF4-FFF2-40B4-BE49-F238E27FC236}">
                  <a16:creationId xmlns:a16="http://schemas.microsoft.com/office/drawing/2014/main" id="{4A7A48AE-5F04-6A44-9E42-7B7FAA53D9CC}"/>
                </a:ext>
              </a:extLst>
            </p:cNvPr>
            <p:cNvSpPr/>
            <p:nvPr/>
          </p:nvSpPr>
          <p:spPr>
            <a:xfrm>
              <a:off x="4684476" y="424579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Graphic 39" descr="Man">
              <a:extLst>
                <a:ext uri="{FF2B5EF4-FFF2-40B4-BE49-F238E27FC236}">
                  <a16:creationId xmlns:a16="http://schemas.microsoft.com/office/drawing/2014/main" id="{3F3934EF-0CC1-4FFD-8619-9435E45A718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958796" y="4520110"/>
              <a:ext cx="914400" cy="914400"/>
            </a:xfrm>
            <a:prstGeom prst="rect">
              <a:avLst/>
            </a:prstGeom>
          </p:spPr>
        </p:pic>
      </p:grpSp>
      <p:grpSp>
        <p:nvGrpSpPr>
          <p:cNvPr id="19" name="Group 18">
            <a:extLst>
              <a:ext uri="{FF2B5EF4-FFF2-40B4-BE49-F238E27FC236}">
                <a16:creationId xmlns:a16="http://schemas.microsoft.com/office/drawing/2014/main" id="{C5811A58-CC50-A849-9E9A-C9BEE7C1E5EC}"/>
              </a:ext>
            </a:extLst>
          </p:cNvPr>
          <p:cNvGrpSpPr/>
          <p:nvPr/>
        </p:nvGrpSpPr>
        <p:grpSpPr>
          <a:xfrm>
            <a:off x="9404013" y="4353853"/>
            <a:ext cx="819652" cy="819652"/>
            <a:chOff x="9262257" y="4245790"/>
            <a:chExt cx="1463040" cy="1463040"/>
          </a:xfrm>
        </p:grpSpPr>
        <p:sp>
          <p:nvSpPr>
            <p:cNvPr id="81" name="Oval 80">
              <a:extLst>
                <a:ext uri="{FF2B5EF4-FFF2-40B4-BE49-F238E27FC236}">
                  <a16:creationId xmlns:a16="http://schemas.microsoft.com/office/drawing/2014/main" id="{5DC8FD25-498A-EF4E-8792-85B1411252A7}"/>
                </a:ext>
              </a:extLst>
            </p:cNvPr>
            <p:cNvSpPr/>
            <p:nvPr/>
          </p:nvSpPr>
          <p:spPr>
            <a:xfrm>
              <a:off x="9262257" y="424579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Group of people">
              <a:extLst>
                <a:ext uri="{FF2B5EF4-FFF2-40B4-BE49-F238E27FC236}">
                  <a16:creationId xmlns:a16="http://schemas.microsoft.com/office/drawing/2014/main" id="{A7C952FD-ABDF-4C3D-A4F7-D428249EEC3D}"/>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536577" y="4516847"/>
              <a:ext cx="914400" cy="914400"/>
            </a:xfrm>
            <a:prstGeom prst="rect">
              <a:avLst/>
            </a:prstGeom>
          </p:spPr>
        </p:pic>
      </p:grpSp>
      <p:grpSp>
        <p:nvGrpSpPr>
          <p:cNvPr id="15" name="Group 14">
            <a:extLst>
              <a:ext uri="{FF2B5EF4-FFF2-40B4-BE49-F238E27FC236}">
                <a16:creationId xmlns:a16="http://schemas.microsoft.com/office/drawing/2014/main" id="{DBAD20BE-D282-4E44-AEED-2CD98EB722B3}"/>
              </a:ext>
            </a:extLst>
          </p:cNvPr>
          <p:cNvGrpSpPr/>
          <p:nvPr/>
        </p:nvGrpSpPr>
        <p:grpSpPr>
          <a:xfrm>
            <a:off x="4602038" y="3362288"/>
            <a:ext cx="819652" cy="819652"/>
            <a:chOff x="3163923" y="4245790"/>
            <a:chExt cx="1463040" cy="1463040"/>
          </a:xfrm>
        </p:grpSpPr>
        <p:sp>
          <p:nvSpPr>
            <p:cNvPr id="87" name="Oval 86">
              <a:extLst>
                <a:ext uri="{FF2B5EF4-FFF2-40B4-BE49-F238E27FC236}">
                  <a16:creationId xmlns:a16="http://schemas.microsoft.com/office/drawing/2014/main" id="{30F048F6-66F3-C54D-BBB5-45606CA110CC}"/>
                </a:ext>
              </a:extLst>
            </p:cNvPr>
            <p:cNvSpPr/>
            <p:nvPr/>
          </p:nvSpPr>
          <p:spPr>
            <a:xfrm>
              <a:off x="3163923" y="424579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Graphic 57" descr="Confused person">
              <a:extLst>
                <a:ext uri="{FF2B5EF4-FFF2-40B4-BE49-F238E27FC236}">
                  <a16:creationId xmlns:a16="http://schemas.microsoft.com/office/drawing/2014/main" id="{CAB37BA2-3BF2-4700-86AF-2DC883D2666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3438243" y="4520110"/>
              <a:ext cx="914400" cy="914400"/>
            </a:xfrm>
            <a:prstGeom prst="rect">
              <a:avLst/>
            </a:prstGeom>
          </p:spPr>
        </p:pic>
      </p:grpSp>
      <p:grpSp>
        <p:nvGrpSpPr>
          <p:cNvPr id="18" name="Group 17">
            <a:extLst>
              <a:ext uri="{FF2B5EF4-FFF2-40B4-BE49-F238E27FC236}">
                <a16:creationId xmlns:a16="http://schemas.microsoft.com/office/drawing/2014/main" id="{B8A0EDDB-E1CC-9A47-957D-B6EE912C48A3}"/>
              </a:ext>
            </a:extLst>
          </p:cNvPr>
          <p:cNvGrpSpPr/>
          <p:nvPr/>
        </p:nvGrpSpPr>
        <p:grpSpPr>
          <a:xfrm>
            <a:off x="5043522" y="4374128"/>
            <a:ext cx="819652" cy="819652"/>
            <a:chOff x="7725582" y="4245790"/>
            <a:chExt cx="1463040" cy="1463040"/>
          </a:xfrm>
        </p:grpSpPr>
        <p:sp>
          <p:nvSpPr>
            <p:cNvPr id="68" name="Oval 67">
              <a:extLst>
                <a:ext uri="{FF2B5EF4-FFF2-40B4-BE49-F238E27FC236}">
                  <a16:creationId xmlns:a16="http://schemas.microsoft.com/office/drawing/2014/main" id="{67C9025A-5D06-CD44-B6A8-D8CBE2802BAC}"/>
                </a:ext>
              </a:extLst>
            </p:cNvPr>
            <p:cNvSpPr/>
            <p:nvPr/>
          </p:nvSpPr>
          <p:spPr>
            <a:xfrm>
              <a:off x="7725582" y="424579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Graphic 69" descr="Lecturer">
              <a:extLst>
                <a:ext uri="{FF2B5EF4-FFF2-40B4-BE49-F238E27FC236}">
                  <a16:creationId xmlns:a16="http://schemas.microsoft.com/office/drawing/2014/main" id="{3DD600A1-99BE-4E1A-8833-F1121C0D4790}"/>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7999902" y="4520110"/>
              <a:ext cx="914400" cy="914400"/>
            </a:xfrm>
            <a:prstGeom prst="rect">
              <a:avLst/>
            </a:prstGeom>
          </p:spPr>
        </p:pic>
      </p:grpSp>
      <p:grpSp>
        <p:nvGrpSpPr>
          <p:cNvPr id="21" name="Group 20">
            <a:extLst>
              <a:ext uri="{FF2B5EF4-FFF2-40B4-BE49-F238E27FC236}">
                <a16:creationId xmlns:a16="http://schemas.microsoft.com/office/drawing/2014/main" id="{C879200C-5AFF-894D-B360-19005D3E7992}"/>
              </a:ext>
            </a:extLst>
          </p:cNvPr>
          <p:cNvGrpSpPr/>
          <p:nvPr/>
        </p:nvGrpSpPr>
        <p:grpSpPr>
          <a:xfrm>
            <a:off x="934859" y="3528535"/>
            <a:ext cx="2421088" cy="2257012"/>
            <a:chOff x="-3383280" y="2743347"/>
            <a:chExt cx="4764263" cy="4441392"/>
          </a:xfrm>
        </p:grpSpPr>
        <p:sp>
          <p:nvSpPr>
            <p:cNvPr id="20" name="Oval 19">
              <a:extLst>
                <a:ext uri="{FF2B5EF4-FFF2-40B4-BE49-F238E27FC236}">
                  <a16:creationId xmlns:a16="http://schemas.microsoft.com/office/drawing/2014/main" id="{F1B888AD-3DC8-7B44-9A09-4160134630C2}"/>
                </a:ext>
              </a:extLst>
            </p:cNvPr>
            <p:cNvSpPr/>
            <p:nvPr/>
          </p:nvSpPr>
          <p:spPr bwMode="auto">
            <a:xfrm>
              <a:off x="-3383280" y="2743347"/>
              <a:ext cx="2779777" cy="2840067"/>
            </a:xfrm>
            <a:prstGeom prst="ellipse">
              <a:avLst/>
            </a:prstGeom>
            <a:solidFill>
              <a:srgbClr val="85C456">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0" name="Oval 89">
              <a:extLst>
                <a:ext uri="{FF2B5EF4-FFF2-40B4-BE49-F238E27FC236}">
                  <a16:creationId xmlns:a16="http://schemas.microsoft.com/office/drawing/2014/main" id="{7C9B5CC5-49F0-8746-AD56-13E0AB968CCC}"/>
                </a:ext>
              </a:extLst>
            </p:cNvPr>
            <p:cNvSpPr/>
            <p:nvPr/>
          </p:nvSpPr>
          <p:spPr bwMode="auto">
            <a:xfrm>
              <a:off x="-1398793" y="2743346"/>
              <a:ext cx="2779776" cy="2840066"/>
            </a:xfrm>
            <a:prstGeom prst="ellipse">
              <a:avLst/>
            </a:prstGeom>
            <a:solidFill>
              <a:srgbClr val="63ADF1">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91" name="Oval 90">
              <a:extLst>
                <a:ext uri="{FF2B5EF4-FFF2-40B4-BE49-F238E27FC236}">
                  <a16:creationId xmlns:a16="http://schemas.microsoft.com/office/drawing/2014/main" id="{77457EDE-D805-6343-AFB1-CD0616307451}"/>
                </a:ext>
              </a:extLst>
            </p:cNvPr>
            <p:cNvSpPr/>
            <p:nvPr/>
          </p:nvSpPr>
          <p:spPr bwMode="auto">
            <a:xfrm>
              <a:off x="-2391037" y="4344672"/>
              <a:ext cx="2779777" cy="2840067"/>
            </a:xfrm>
            <a:prstGeom prst="ellipse">
              <a:avLst/>
            </a:prstGeom>
            <a:solidFill>
              <a:srgbClr val="FFD61B">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99" name="TextBox 98">
            <a:extLst>
              <a:ext uri="{FF2B5EF4-FFF2-40B4-BE49-F238E27FC236}">
                <a16:creationId xmlns:a16="http://schemas.microsoft.com/office/drawing/2014/main" id="{BB4DE1FA-D9DB-F740-BE04-1ED798158989}"/>
              </a:ext>
            </a:extLst>
          </p:cNvPr>
          <p:cNvSpPr txBox="1"/>
          <p:nvPr/>
        </p:nvSpPr>
        <p:spPr>
          <a:xfrm>
            <a:off x="1963287" y="3854632"/>
            <a:ext cx="1359020" cy="338554"/>
          </a:xfrm>
          <a:prstGeom prst="rect">
            <a:avLst/>
          </a:prstGeom>
          <a:noFill/>
        </p:spPr>
        <p:txBody>
          <a:bodyPr wrap="square" rtlCol="0">
            <a:spAutoFit/>
          </a:bodyPr>
          <a:lstStyle/>
          <a:p>
            <a:pPr lvl="0" algn="r" fontAlgn="auto">
              <a:spcBef>
                <a:spcPts val="0"/>
              </a:spcBef>
              <a:spcAft>
                <a:spcPts val="0"/>
              </a:spcAft>
              <a:defRPr/>
            </a:pPr>
            <a:r>
              <a:rPr lang="en-US" sz="1600">
                <a:latin typeface="Arial Narrow" panose="020B0604020202020204" pitchFamily="34" charset="0"/>
                <a:cs typeface="Arial Narrow" panose="020B0604020202020204" pitchFamily="34" charset="0"/>
              </a:rPr>
              <a:t>Organization</a:t>
            </a:r>
          </a:p>
        </p:txBody>
      </p:sp>
      <p:sp>
        <p:nvSpPr>
          <p:cNvPr id="100" name="TextBox 99">
            <a:extLst>
              <a:ext uri="{FF2B5EF4-FFF2-40B4-BE49-F238E27FC236}">
                <a16:creationId xmlns:a16="http://schemas.microsoft.com/office/drawing/2014/main" id="{54CF669F-6292-A34F-9306-D78DAB7B0208}"/>
              </a:ext>
            </a:extLst>
          </p:cNvPr>
          <p:cNvSpPr txBox="1"/>
          <p:nvPr/>
        </p:nvSpPr>
        <p:spPr>
          <a:xfrm>
            <a:off x="1439094" y="5082543"/>
            <a:ext cx="1412618" cy="338554"/>
          </a:xfrm>
          <a:prstGeom prst="rect">
            <a:avLst/>
          </a:prstGeom>
          <a:noFill/>
        </p:spPr>
        <p:txBody>
          <a:bodyPr wrap="square" rtlCol="0">
            <a:spAutoFit/>
          </a:bodyPr>
          <a:lstStyle/>
          <a:p>
            <a:pPr lvl="0" algn="ctr" fontAlgn="auto">
              <a:spcBef>
                <a:spcPts val="0"/>
              </a:spcBef>
              <a:spcAft>
                <a:spcPts val="0"/>
              </a:spcAft>
              <a:defRPr/>
            </a:pPr>
            <a:r>
              <a:rPr lang="en-US" sz="1600">
                <a:latin typeface="Arial Narrow" panose="020B0604020202020204" pitchFamily="34" charset="0"/>
                <a:cs typeface="Arial Narrow" panose="020B0604020202020204" pitchFamily="34" charset="0"/>
              </a:rPr>
              <a:t>Resource</a:t>
            </a:r>
          </a:p>
        </p:txBody>
      </p:sp>
      <p:sp>
        <p:nvSpPr>
          <p:cNvPr id="101" name="TextBox 100">
            <a:extLst>
              <a:ext uri="{FF2B5EF4-FFF2-40B4-BE49-F238E27FC236}">
                <a16:creationId xmlns:a16="http://schemas.microsoft.com/office/drawing/2014/main" id="{1F216EC0-0DC9-D242-A911-B629DC4F141A}"/>
              </a:ext>
            </a:extLst>
          </p:cNvPr>
          <p:cNvSpPr txBox="1"/>
          <p:nvPr/>
        </p:nvSpPr>
        <p:spPr>
          <a:xfrm>
            <a:off x="1432253" y="4430787"/>
            <a:ext cx="1412618" cy="338554"/>
          </a:xfrm>
          <a:prstGeom prst="rect">
            <a:avLst/>
          </a:prstGeom>
          <a:noFill/>
        </p:spPr>
        <p:txBody>
          <a:bodyPr wrap="square" rtlCol="0">
            <a:spAutoFit/>
          </a:bodyPr>
          <a:lstStyle/>
          <a:p>
            <a:pPr lvl="0" algn="ctr" fontAlgn="auto">
              <a:spcBef>
                <a:spcPts val="0"/>
              </a:spcBef>
              <a:spcAft>
                <a:spcPts val="0"/>
              </a:spcAft>
              <a:defRPr/>
            </a:pPr>
            <a:r>
              <a:rPr lang="en-US" sz="1600">
                <a:latin typeface="Arial Narrow" panose="020B0604020202020204" pitchFamily="34" charset="0"/>
                <a:cs typeface="Arial Narrow" panose="020B0604020202020204" pitchFamily="34" charset="0"/>
              </a:rPr>
              <a:t>Relationship</a:t>
            </a:r>
          </a:p>
        </p:txBody>
      </p:sp>
      <p:sp>
        <p:nvSpPr>
          <p:cNvPr id="105" name="TextBox 104">
            <a:extLst>
              <a:ext uri="{FF2B5EF4-FFF2-40B4-BE49-F238E27FC236}">
                <a16:creationId xmlns:a16="http://schemas.microsoft.com/office/drawing/2014/main" id="{EA2F5232-854F-B649-82A1-BE2421E274DD}"/>
              </a:ext>
            </a:extLst>
          </p:cNvPr>
          <p:cNvSpPr txBox="1"/>
          <p:nvPr/>
        </p:nvSpPr>
        <p:spPr>
          <a:xfrm>
            <a:off x="8468976" y="875352"/>
            <a:ext cx="2541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Learning Situations</a:t>
            </a:r>
          </a:p>
        </p:txBody>
      </p:sp>
      <p:grpSp>
        <p:nvGrpSpPr>
          <p:cNvPr id="106" name="Group 105">
            <a:extLst>
              <a:ext uri="{FF2B5EF4-FFF2-40B4-BE49-F238E27FC236}">
                <a16:creationId xmlns:a16="http://schemas.microsoft.com/office/drawing/2014/main" id="{00E68494-435F-354F-A193-90B678D68B8E}"/>
              </a:ext>
            </a:extLst>
          </p:cNvPr>
          <p:cNvGrpSpPr/>
          <p:nvPr/>
        </p:nvGrpSpPr>
        <p:grpSpPr>
          <a:xfrm>
            <a:off x="9121760" y="1536120"/>
            <a:ext cx="1136207" cy="1136207"/>
            <a:chOff x="4681389" y="1578430"/>
            <a:chExt cx="1463040" cy="1463040"/>
          </a:xfrm>
        </p:grpSpPr>
        <p:sp>
          <p:nvSpPr>
            <p:cNvPr id="119" name="Oval 118">
              <a:extLst>
                <a:ext uri="{FF2B5EF4-FFF2-40B4-BE49-F238E27FC236}">
                  <a16:creationId xmlns:a16="http://schemas.microsoft.com/office/drawing/2014/main" id="{E0F78212-07C2-1142-9F96-88406698CC70}"/>
                </a:ext>
              </a:extLst>
            </p:cNvPr>
            <p:cNvSpPr/>
            <p:nvPr/>
          </p:nvSpPr>
          <p:spPr>
            <a:xfrm>
              <a:off x="4681389" y="1578430"/>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6" name="TextBox 125">
              <a:extLst>
                <a:ext uri="{FF2B5EF4-FFF2-40B4-BE49-F238E27FC236}">
                  <a16:creationId xmlns:a16="http://schemas.microsoft.com/office/drawing/2014/main" id="{93AD60A8-98AA-D04D-A0E0-27AC30AE0494}"/>
                </a:ext>
              </a:extLst>
            </p:cNvPr>
            <p:cNvSpPr txBox="1"/>
            <p:nvPr/>
          </p:nvSpPr>
          <p:spPr>
            <a:xfrm>
              <a:off x="4696542" y="2468721"/>
              <a:ext cx="1444217"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Formal</a:t>
              </a:r>
            </a:p>
          </p:txBody>
        </p:sp>
      </p:grpSp>
      <p:grpSp>
        <p:nvGrpSpPr>
          <p:cNvPr id="130" name="Group 129">
            <a:extLst>
              <a:ext uri="{FF2B5EF4-FFF2-40B4-BE49-F238E27FC236}">
                <a16:creationId xmlns:a16="http://schemas.microsoft.com/office/drawing/2014/main" id="{04217D75-1A4D-A943-AD90-B178EB8BD579}"/>
              </a:ext>
            </a:extLst>
          </p:cNvPr>
          <p:cNvGrpSpPr/>
          <p:nvPr/>
        </p:nvGrpSpPr>
        <p:grpSpPr>
          <a:xfrm>
            <a:off x="7812845" y="1536120"/>
            <a:ext cx="1149810" cy="1136207"/>
            <a:chOff x="3142351" y="1644811"/>
            <a:chExt cx="1480556" cy="1463040"/>
          </a:xfrm>
        </p:grpSpPr>
        <p:sp>
          <p:nvSpPr>
            <p:cNvPr id="131" name="Oval 130">
              <a:extLst>
                <a:ext uri="{FF2B5EF4-FFF2-40B4-BE49-F238E27FC236}">
                  <a16:creationId xmlns:a16="http://schemas.microsoft.com/office/drawing/2014/main" id="{9451EB52-DD33-C042-BE1E-7A0C68765300}"/>
                </a:ext>
              </a:extLst>
            </p:cNvPr>
            <p:cNvSpPr/>
            <p:nvPr/>
          </p:nvSpPr>
          <p:spPr>
            <a:xfrm>
              <a:off x="3159867" y="1644811"/>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7" name="TextBox 136">
              <a:extLst>
                <a:ext uri="{FF2B5EF4-FFF2-40B4-BE49-F238E27FC236}">
                  <a16:creationId xmlns:a16="http://schemas.microsoft.com/office/drawing/2014/main" id="{18E82DC5-FAE1-7042-9F7F-3E4CBC048A24}"/>
                </a:ext>
              </a:extLst>
            </p:cNvPr>
            <p:cNvSpPr txBox="1"/>
            <p:nvPr/>
          </p:nvSpPr>
          <p:spPr>
            <a:xfrm>
              <a:off x="3142351" y="2535355"/>
              <a:ext cx="1480556" cy="383099"/>
            </a:xfrm>
            <a:prstGeom prst="rect">
              <a:avLst/>
            </a:prstGeom>
            <a:noFill/>
          </p:spPr>
          <p:txBody>
            <a:bodyPr wrap="square" rtlCol="0">
              <a:spAutoFit/>
            </a:bodyPr>
            <a:lstStyle/>
            <a:p>
              <a:pPr algn="ctr" fontAlgn="auto">
                <a:lnSpc>
                  <a:spcPts val="1560"/>
                </a:lnSpc>
                <a:spcBef>
                  <a:spcPts val="0"/>
                </a:spcBef>
                <a:spcAft>
                  <a:spcPts val="0"/>
                </a:spcAft>
                <a:defRPr/>
              </a:pPr>
              <a:r>
                <a:rPr lang="en-US" sz="1400">
                  <a:solidFill>
                    <a:schemeClr val="bg1"/>
                  </a:solidFill>
                  <a:latin typeface="Arial Narrow" panose="020B0604020202020204" pitchFamily="34" charset="0"/>
                  <a:cs typeface="Arial Narrow" panose="020B0604020202020204" pitchFamily="34" charset="0"/>
                </a:rPr>
                <a:t>Informal</a:t>
              </a:r>
            </a:p>
          </p:txBody>
        </p:sp>
      </p:grpSp>
      <p:grpSp>
        <p:nvGrpSpPr>
          <p:cNvPr id="138" name="Group 137">
            <a:extLst>
              <a:ext uri="{FF2B5EF4-FFF2-40B4-BE49-F238E27FC236}">
                <a16:creationId xmlns:a16="http://schemas.microsoft.com/office/drawing/2014/main" id="{C67ABBE2-E941-084B-A1AE-762E4D3D7154}"/>
              </a:ext>
            </a:extLst>
          </p:cNvPr>
          <p:cNvGrpSpPr/>
          <p:nvPr/>
        </p:nvGrpSpPr>
        <p:grpSpPr>
          <a:xfrm>
            <a:off x="10417072" y="1536120"/>
            <a:ext cx="1149563" cy="1136207"/>
            <a:chOff x="6218064" y="1553731"/>
            <a:chExt cx="1480238" cy="1463040"/>
          </a:xfrm>
        </p:grpSpPr>
        <p:sp>
          <p:nvSpPr>
            <p:cNvPr id="139" name="Oval 138">
              <a:extLst>
                <a:ext uri="{FF2B5EF4-FFF2-40B4-BE49-F238E27FC236}">
                  <a16:creationId xmlns:a16="http://schemas.microsoft.com/office/drawing/2014/main" id="{E99178D5-9271-984A-A83E-9AB37FB52003}"/>
                </a:ext>
              </a:extLst>
            </p:cNvPr>
            <p:cNvSpPr/>
            <p:nvPr/>
          </p:nvSpPr>
          <p:spPr>
            <a:xfrm>
              <a:off x="6218064" y="1553731"/>
              <a:ext cx="1463040" cy="1463040"/>
            </a:xfrm>
            <a:prstGeom prst="ellipse">
              <a:avLst/>
            </a:prstGeom>
            <a:solidFill>
              <a:srgbClr val="0070C0"/>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1" name="TextBox 140">
              <a:extLst>
                <a:ext uri="{FF2B5EF4-FFF2-40B4-BE49-F238E27FC236}">
                  <a16:creationId xmlns:a16="http://schemas.microsoft.com/office/drawing/2014/main" id="{CBC15F91-4DB3-C048-99FA-C4EAC64B5E7B}"/>
                </a:ext>
              </a:extLst>
            </p:cNvPr>
            <p:cNvSpPr txBox="1"/>
            <p:nvPr/>
          </p:nvSpPr>
          <p:spPr>
            <a:xfrm>
              <a:off x="6266345" y="2454820"/>
              <a:ext cx="1431957" cy="383099"/>
            </a:xfrm>
            <a:prstGeom prst="rect">
              <a:avLst/>
            </a:prstGeom>
            <a:noFill/>
          </p:spPr>
          <p:txBody>
            <a:bodyPr wrap="square" rtlCol="0">
              <a:spAutoFit/>
            </a:bodyPr>
            <a:lstStyle/>
            <a:p>
              <a:pPr marL="0" marR="0" lvl="0" indent="0" algn="ctr" defTabSz="914400" rtl="0" eaLnBrk="1" fontAlgn="auto" latinLnBrk="0" hangingPunct="1">
                <a:lnSpc>
                  <a:spcPts val="156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Non-Formal</a:t>
              </a:r>
            </a:p>
          </p:txBody>
        </p:sp>
      </p:grpSp>
      <p:pic>
        <p:nvPicPr>
          <p:cNvPr id="107" name="Graphic 106" descr="Office worker">
            <a:extLst>
              <a:ext uri="{FF2B5EF4-FFF2-40B4-BE49-F238E27FC236}">
                <a16:creationId xmlns:a16="http://schemas.microsoft.com/office/drawing/2014/main" id="{2DA6F04A-DD3C-4D86-84AD-E64EA33A3781}"/>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9356390" y="1654437"/>
            <a:ext cx="676372" cy="676372"/>
          </a:xfrm>
          <a:prstGeom prst="rect">
            <a:avLst/>
          </a:prstGeom>
        </p:spPr>
      </p:pic>
      <p:pic>
        <p:nvPicPr>
          <p:cNvPr id="110" name="Graphic 109" descr="Professor">
            <a:extLst>
              <a:ext uri="{FF2B5EF4-FFF2-40B4-BE49-F238E27FC236}">
                <a16:creationId xmlns:a16="http://schemas.microsoft.com/office/drawing/2014/main" id="{D542EA0D-8743-44A5-B164-3415118BB9DB}"/>
              </a:ext>
            </a:extLst>
          </p:cNvPr>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8069615" y="1620503"/>
            <a:ext cx="676372" cy="676372"/>
          </a:xfrm>
          <a:prstGeom prst="rect">
            <a:avLst/>
          </a:prstGeom>
        </p:spPr>
      </p:pic>
      <p:pic>
        <p:nvPicPr>
          <p:cNvPr id="92" name="Graphic 91" descr="Cowboy">
            <a:extLst>
              <a:ext uri="{FF2B5EF4-FFF2-40B4-BE49-F238E27FC236}">
                <a16:creationId xmlns:a16="http://schemas.microsoft.com/office/drawing/2014/main" id="{A3873690-0679-4F7C-8C62-7C98BEF62956}"/>
              </a:ext>
            </a:extLst>
          </p:cNvPr>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10671870" y="1711173"/>
            <a:ext cx="676372" cy="676372"/>
          </a:xfrm>
          <a:prstGeom prst="rect">
            <a:avLst/>
          </a:prstGeom>
        </p:spPr>
      </p:pic>
      <p:sp>
        <p:nvSpPr>
          <p:cNvPr id="148" name="Oval 147">
            <a:extLst>
              <a:ext uri="{FF2B5EF4-FFF2-40B4-BE49-F238E27FC236}">
                <a16:creationId xmlns:a16="http://schemas.microsoft.com/office/drawing/2014/main" id="{E2B070C0-3EA5-E04A-9F3D-1F8BA0EA2219}"/>
              </a:ext>
            </a:extLst>
          </p:cNvPr>
          <p:cNvSpPr/>
          <p:nvPr/>
        </p:nvSpPr>
        <p:spPr bwMode="auto">
          <a:xfrm>
            <a:off x="1942696" y="3524912"/>
            <a:ext cx="1412618" cy="1443256"/>
          </a:xfrm>
          <a:prstGeom prst="ellipse">
            <a:avLst/>
          </a:prstGeom>
          <a:noFill/>
          <a:ln w="38100" cap="flat" cmpd="sng" algn="ctr">
            <a:solidFill>
              <a:schemeClr val="bg1"/>
            </a:solidFill>
            <a:prstDash val="solid"/>
            <a:miter lim="800000"/>
            <a:headEnd type="none" w="med" len="med"/>
            <a:tailEnd type="none" w="med" len="med"/>
          </a:ln>
          <a:effectLst>
            <a:glow rad="139700">
              <a:schemeClr val="accent3">
                <a:satMod val="175000"/>
                <a:alpha val="40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Tahoma" charset="0"/>
            </a:endParaRPr>
          </a:p>
        </p:txBody>
      </p:sp>
      <p:sp>
        <p:nvSpPr>
          <p:cNvPr id="149" name="TextBox 148">
            <a:extLst>
              <a:ext uri="{FF2B5EF4-FFF2-40B4-BE49-F238E27FC236}">
                <a16:creationId xmlns:a16="http://schemas.microsoft.com/office/drawing/2014/main" id="{0A0C360F-0187-2447-BCD0-AD2A19E0228B}"/>
              </a:ext>
            </a:extLst>
          </p:cNvPr>
          <p:cNvSpPr txBox="1"/>
          <p:nvPr/>
        </p:nvSpPr>
        <p:spPr>
          <a:xfrm>
            <a:off x="1023442" y="3943127"/>
            <a:ext cx="1013419" cy="338554"/>
          </a:xfrm>
          <a:prstGeom prst="rect">
            <a:avLst/>
          </a:prstGeom>
          <a:noFill/>
        </p:spPr>
        <p:txBody>
          <a:bodyPr wrap="square" rtlCol="0">
            <a:spAutoFit/>
          </a:bodyPr>
          <a:lstStyle/>
          <a:p>
            <a:pPr lvl="0" fontAlgn="auto">
              <a:spcBef>
                <a:spcPts val="0"/>
              </a:spcBef>
              <a:spcAft>
                <a:spcPts val="0"/>
              </a:spcAft>
              <a:defRPr/>
            </a:pPr>
            <a:r>
              <a:rPr lang="en-US" sz="1600">
                <a:latin typeface="Arial Narrow" panose="020B0604020202020204" pitchFamily="34" charset="0"/>
                <a:cs typeface="Arial Narrow" panose="020B0604020202020204" pitchFamily="34" charset="0"/>
              </a:rPr>
              <a:t>Learner</a:t>
            </a:r>
          </a:p>
        </p:txBody>
      </p:sp>
      <p:sp>
        <p:nvSpPr>
          <p:cNvPr id="24" name="Down Arrow 23">
            <a:extLst>
              <a:ext uri="{FF2B5EF4-FFF2-40B4-BE49-F238E27FC236}">
                <a16:creationId xmlns:a16="http://schemas.microsoft.com/office/drawing/2014/main" id="{CEF57532-69E2-CC47-8C78-51C70E2FBAEE}"/>
              </a:ext>
            </a:extLst>
          </p:cNvPr>
          <p:cNvSpPr/>
          <p:nvPr/>
        </p:nvSpPr>
        <p:spPr bwMode="auto">
          <a:xfrm rot="2685024">
            <a:off x="2899707" y="3278429"/>
            <a:ext cx="291807" cy="668274"/>
          </a:xfrm>
          <a:prstGeom prst="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91392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F94F2F8-CD2E-A14D-8EF7-661667069017}"/>
              </a:ext>
            </a:extLst>
          </p:cNvPr>
          <p:cNvSpPr/>
          <p:nvPr/>
        </p:nvSpPr>
        <p:spPr bwMode="auto">
          <a:xfrm>
            <a:off x="2617075" y="872656"/>
            <a:ext cx="2804970" cy="236476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Title 2">
            <a:extLst>
              <a:ext uri="{FF2B5EF4-FFF2-40B4-BE49-F238E27FC236}">
                <a16:creationId xmlns:a16="http://schemas.microsoft.com/office/drawing/2014/main" id="{7BBF07F7-1121-4508-8D87-2C90A27DCD49}"/>
              </a:ext>
            </a:extLst>
          </p:cNvPr>
          <p:cNvSpPr>
            <a:spLocks noGrp="1"/>
          </p:cNvSpPr>
          <p:nvPr>
            <p:ph type="title"/>
          </p:nvPr>
        </p:nvSpPr>
        <p:spPr/>
        <p:txBody>
          <a:bodyPr/>
          <a:lstStyle/>
          <a:p>
            <a:r>
              <a:rPr lang="en-US"/>
              <a:t>Resource View </a:t>
            </a:r>
          </a:p>
        </p:txBody>
      </p:sp>
      <p:grpSp>
        <p:nvGrpSpPr>
          <p:cNvPr id="5" name="Group 4">
            <a:extLst>
              <a:ext uri="{FF2B5EF4-FFF2-40B4-BE49-F238E27FC236}">
                <a16:creationId xmlns:a16="http://schemas.microsoft.com/office/drawing/2014/main" id="{A1455B77-D3D1-524C-B8FC-0F418F3DEC8D}"/>
              </a:ext>
            </a:extLst>
          </p:cNvPr>
          <p:cNvGrpSpPr/>
          <p:nvPr/>
        </p:nvGrpSpPr>
        <p:grpSpPr>
          <a:xfrm>
            <a:off x="4109353" y="1737120"/>
            <a:ext cx="1136208" cy="1136207"/>
            <a:chOff x="1640283" y="1644811"/>
            <a:chExt cx="1463041" cy="1463040"/>
          </a:xfrm>
        </p:grpSpPr>
        <p:sp>
          <p:nvSpPr>
            <p:cNvPr id="117" name="Oval 116">
              <a:extLst>
                <a:ext uri="{FF2B5EF4-FFF2-40B4-BE49-F238E27FC236}">
                  <a16:creationId xmlns:a16="http://schemas.microsoft.com/office/drawing/2014/main" id="{0B16DE14-9486-43A4-9745-C9B34D6C1B12}"/>
                </a:ext>
              </a:extLst>
            </p:cNvPr>
            <p:cNvSpPr/>
            <p:nvPr/>
          </p:nvSpPr>
          <p:spPr>
            <a:xfrm>
              <a:off x="1640283" y="1644811"/>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3" name="TextBox 122">
              <a:extLst>
                <a:ext uri="{FF2B5EF4-FFF2-40B4-BE49-F238E27FC236}">
                  <a16:creationId xmlns:a16="http://schemas.microsoft.com/office/drawing/2014/main" id="{6A334FEA-E96C-4EA9-B4D5-26A61EDAEEAA}"/>
                </a:ext>
              </a:extLst>
            </p:cNvPr>
            <p:cNvSpPr txBox="1"/>
            <p:nvPr/>
          </p:nvSpPr>
          <p:spPr>
            <a:xfrm>
              <a:off x="1648340" y="2529746"/>
              <a:ext cx="1454984"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ELO/TLO</a:t>
              </a:r>
            </a:p>
          </p:txBody>
        </p:sp>
      </p:grpSp>
      <p:grpSp>
        <p:nvGrpSpPr>
          <p:cNvPr id="2" name="Group 1">
            <a:extLst>
              <a:ext uri="{FF2B5EF4-FFF2-40B4-BE49-F238E27FC236}">
                <a16:creationId xmlns:a16="http://schemas.microsoft.com/office/drawing/2014/main" id="{E4C830B2-F24B-2E41-969E-1FA680232A47}"/>
              </a:ext>
            </a:extLst>
          </p:cNvPr>
          <p:cNvGrpSpPr/>
          <p:nvPr/>
        </p:nvGrpSpPr>
        <p:grpSpPr>
          <a:xfrm>
            <a:off x="2813290" y="1737120"/>
            <a:ext cx="1136959" cy="1136207"/>
            <a:chOff x="118762" y="1678740"/>
            <a:chExt cx="1464008" cy="1463040"/>
          </a:xfrm>
          <a:solidFill>
            <a:schemeClr val="tx2">
              <a:lumMod val="60000"/>
              <a:lumOff val="40000"/>
            </a:schemeClr>
          </a:solidFill>
        </p:grpSpPr>
        <p:sp>
          <p:nvSpPr>
            <p:cNvPr id="143" name="Oval 142">
              <a:extLst>
                <a:ext uri="{FF2B5EF4-FFF2-40B4-BE49-F238E27FC236}">
                  <a16:creationId xmlns:a16="http://schemas.microsoft.com/office/drawing/2014/main" id="{4055A3A7-53A7-4611-848A-1234F92FC405}"/>
                </a:ext>
              </a:extLst>
            </p:cNvPr>
            <p:cNvSpPr/>
            <p:nvPr/>
          </p:nvSpPr>
          <p:spPr>
            <a:xfrm>
              <a:off x="119730" y="1678740"/>
              <a:ext cx="1463040" cy="1463040"/>
            </a:xfrm>
            <a:prstGeom prst="ellipse">
              <a:avLst/>
            </a:prstGeom>
            <a:grp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6" name="TextBox 145">
              <a:extLst>
                <a:ext uri="{FF2B5EF4-FFF2-40B4-BE49-F238E27FC236}">
                  <a16:creationId xmlns:a16="http://schemas.microsoft.com/office/drawing/2014/main" id="{F1829C4F-C34F-47D5-86AD-B4013143D39D}"/>
                </a:ext>
              </a:extLst>
            </p:cNvPr>
            <p:cNvSpPr txBox="1"/>
            <p:nvPr/>
          </p:nvSpPr>
          <p:spPr>
            <a:xfrm>
              <a:off x="118762" y="2529747"/>
              <a:ext cx="1463038"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Competency</a:t>
              </a:r>
            </a:p>
          </p:txBody>
        </p:sp>
      </p:grpSp>
      <p:sp>
        <p:nvSpPr>
          <p:cNvPr id="147" name="TextBox 146">
            <a:extLst>
              <a:ext uri="{FF2B5EF4-FFF2-40B4-BE49-F238E27FC236}">
                <a16:creationId xmlns:a16="http://schemas.microsoft.com/office/drawing/2014/main" id="{8CDB62F0-B7F9-42BE-BDCB-68433AF68B78}"/>
              </a:ext>
            </a:extLst>
          </p:cNvPr>
          <p:cNvSpPr txBox="1"/>
          <p:nvPr/>
        </p:nvSpPr>
        <p:spPr>
          <a:xfrm>
            <a:off x="2617076" y="1079925"/>
            <a:ext cx="28049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Goal Structures</a:t>
            </a:r>
          </a:p>
        </p:txBody>
      </p:sp>
      <p:sp>
        <p:nvSpPr>
          <p:cNvPr id="74" name="Rectangle 73">
            <a:extLst>
              <a:ext uri="{FF2B5EF4-FFF2-40B4-BE49-F238E27FC236}">
                <a16:creationId xmlns:a16="http://schemas.microsoft.com/office/drawing/2014/main" id="{2B34B71A-55C4-4440-A6EC-50A83CB53B3D}"/>
              </a:ext>
            </a:extLst>
          </p:cNvPr>
          <p:cNvSpPr/>
          <p:nvPr/>
        </p:nvSpPr>
        <p:spPr bwMode="auto">
          <a:xfrm>
            <a:off x="5773161" y="874611"/>
            <a:ext cx="2804970" cy="236476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77" name="Group 76">
            <a:extLst>
              <a:ext uri="{FF2B5EF4-FFF2-40B4-BE49-F238E27FC236}">
                <a16:creationId xmlns:a16="http://schemas.microsoft.com/office/drawing/2014/main" id="{8DF4788F-E0B3-7647-8C6C-D97483E6A878}"/>
              </a:ext>
            </a:extLst>
          </p:cNvPr>
          <p:cNvGrpSpPr/>
          <p:nvPr/>
        </p:nvGrpSpPr>
        <p:grpSpPr>
          <a:xfrm>
            <a:off x="7265439" y="1739075"/>
            <a:ext cx="1136208" cy="1136207"/>
            <a:chOff x="1640283" y="1644811"/>
            <a:chExt cx="1463041" cy="1463040"/>
          </a:xfrm>
        </p:grpSpPr>
        <p:sp>
          <p:nvSpPr>
            <p:cNvPr id="78" name="Oval 77">
              <a:extLst>
                <a:ext uri="{FF2B5EF4-FFF2-40B4-BE49-F238E27FC236}">
                  <a16:creationId xmlns:a16="http://schemas.microsoft.com/office/drawing/2014/main" id="{FAC0F78B-5AAB-174D-97F1-A7137C86710C}"/>
                </a:ext>
              </a:extLst>
            </p:cNvPr>
            <p:cNvSpPr/>
            <p:nvPr/>
          </p:nvSpPr>
          <p:spPr>
            <a:xfrm>
              <a:off x="1640283" y="1644811"/>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TextBox 79">
              <a:extLst>
                <a:ext uri="{FF2B5EF4-FFF2-40B4-BE49-F238E27FC236}">
                  <a16:creationId xmlns:a16="http://schemas.microsoft.com/office/drawing/2014/main" id="{621EA2E8-6AB0-3F46-AB38-0E81DEDE0B82}"/>
                </a:ext>
              </a:extLst>
            </p:cNvPr>
            <p:cNvSpPr txBox="1"/>
            <p:nvPr/>
          </p:nvSpPr>
          <p:spPr>
            <a:xfrm>
              <a:off x="1648340" y="2529746"/>
              <a:ext cx="1454984"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Created</a:t>
              </a:r>
            </a:p>
          </p:txBody>
        </p:sp>
      </p:grpSp>
      <p:grpSp>
        <p:nvGrpSpPr>
          <p:cNvPr id="82" name="Group 81">
            <a:extLst>
              <a:ext uri="{FF2B5EF4-FFF2-40B4-BE49-F238E27FC236}">
                <a16:creationId xmlns:a16="http://schemas.microsoft.com/office/drawing/2014/main" id="{AD17C40E-7C7E-894D-8B85-0ED7A9D790E7}"/>
              </a:ext>
            </a:extLst>
          </p:cNvPr>
          <p:cNvGrpSpPr/>
          <p:nvPr/>
        </p:nvGrpSpPr>
        <p:grpSpPr>
          <a:xfrm>
            <a:off x="5969376" y="1739075"/>
            <a:ext cx="1136959" cy="1136207"/>
            <a:chOff x="118762" y="1678740"/>
            <a:chExt cx="1464008" cy="1463040"/>
          </a:xfrm>
        </p:grpSpPr>
        <p:sp>
          <p:nvSpPr>
            <p:cNvPr id="83" name="Oval 82">
              <a:extLst>
                <a:ext uri="{FF2B5EF4-FFF2-40B4-BE49-F238E27FC236}">
                  <a16:creationId xmlns:a16="http://schemas.microsoft.com/office/drawing/2014/main" id="{9A9D7E12-991C-CE41-A989-A0CAD9719DCC}"/>
                </a:ext>
              </a:extLst>
            </p:cNvPr>
            <p:cNvSpPr/>
            <p:nvPr/>
          </p:nvSpPr>
          <p:spPr>
            <a:xfrm>
              <a:off x="119730" y="1678740"/>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TextBox 84">
              <a:extLst>
                <a:ext uri="{FF2B5EF4-FFF2-40B4-BE49-F238E27FC236}">
                  <a16:creationId xmlns:a16="http://schemas.microsoft.com/office/drawing/2014/main" id="{EBD38AC2-6502-1548-8C20-F0876B40D301}"/>
                </a:ext>
              </a:extLst>
            </p:cNvPr>
            <p:cNvSpPr txBox="1"/>
            <p:nvPr/>
          </p:nvSpPr>
          <p:spPr>
            <a:xfrm>
              <a:off x="118762" y="2529747"/>
              <a:ext cx="1463038"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Curated</a:t>
              </a:r>
            </a:p>
          </p:txBody>
        </p:sp>
      </p:grpSp>
      <p:sp>
        <p:nvSpPr>
          <p:cNvPr id="86" name="TextBox 85">
            <a:extLst>
              <a:ext uri="{FF2B5EF4-FFF2-40B4-BE49-F238E27FC236}">
                <a16:creationId xmlns:a16="http://schemas.microsoft.com/office/drawing/2014/main" id="{F23998B4-1B19-B346-B2B6-47B6AC316A5D}"/>
              </a:ext>
            </a:extLst>
          </p:cNvPr>
          <p:cNvSpPr txBox="1"/>
          <p:nvPr/>
        </p:nvSpPr>
        <p:spPr>
          <a:xfrm>
            <a:off x="5773162" y="1081880"/>
            <a:ext cx="28049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Resource Origin</a:t>
            </a:r>
          </a:p>
        </p:txBody>
      </p:sp>
      <p:sp>
        <p:nvSpPr>
          <p:cNvPr id="88" name="Rectangle 87">
            <a:extLst>
              <a:ext uri="{FF2B5EF4-FFF2-40B4-BE49-F238E27FC236}">
                <a16:creationId xmlns:a16="http://schemas.microsoft.com/office/drawing/2014/main" id="{F86C42CB-411C-BE41-A394-C27844FCAD4C}"/>
              </a:ext>
            </a:extLst>
          </p:cNvPr>
          <p:cNvSpPr/>
          <p:nvPr/>
        </p:nvSpPr>
        <p:spPr bwMode="auto">
          <a:xfrm>
            <a:off x="8929246" y="873285"/>
            <a:ext cx="2916324" cy="236476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89" name="Group 88">
            <a:extLst>
              <a:ext uri="{FF2B5EF4-FFF2-40B4-BE49-F238E27FC236}">
                <a16:creationId xmlns:a16="http://schemas.microsoft.com/office/drawing/2014/main" id="{D3DDC941-0181-7949-9D6E-84A7E5C2C886}"/>
              </a:ext>
            </a:extLst>
          </p:cNvPr>
          <p:cNvGrpSpPr/>
          <p:nvPr/>
        </p:nvGrpSpPr>
        <p:grpSpPr>
          <a:xfrm>
            <a:off x="10486384" y="1737749"/>
            <a:ext cx="1136208" cy="1136207"/>
            <a:chOff x="1640283" y="1644811"/>
            <a:chExt cx="1463041" cy="1463040"/>
          </a:xfrm>
        </p:grpSpPr>
        <p:sp>
          <p:nvSpPr>
            <p:cNvPr id="93" name="Oval 92">
              <a:extLst>
                <a:ext uri="{FF2B5EF4-FFF2-40B4-BE49-F238E27FC236}">
                  <a16:creationId xmlns:a16="http://schemas.microsoft.com/office/drawing/2014/main" id="{DB7AC731-EC61-D344-AC41-8A8E165B704A}"/>
                </a:ext>
              </a:extLst>
            </p:cNvPr>
            <p:cNvSpPr/>
            <p:nvPr/>
          </p:nvSpPr>
          <p:spPr>
            <a:xfrm>
              <a:off x="1640283" y="1644811"/>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TextBox 94">
              <a:extLst>
                <a:ext uri="{FF2B5EF4-FFF2-40B4-BE49-F238E27FC236}">
                  <a16:creationId xmlns:a16="http://schemas.microsoft.com/office/drawing/2014/main" id="{9643F8CB-53FF-BA43-9EF2-FDE11A0B0ED8}"/>
                </a:ext>
              </a:extLst>
            </p:cNvPr>
            <p:cNvSpPr txBox="1"/>
            <p:nvPr/>
          </p:nvSpPr>
          <p:spPr>
            <a:xfrm>
              <a:off x="1648340" y="2370096"/>
              <a:ext cx="1454984" cy="614280"/>
            </a:xfrm>
            <a:prstGeom prst="rect">
              <a:avLst/>
            </a:prstGeom>
            <a:noFill/>
          </p:spPr>
          <p:txBody>
            <a:bodyPr wrap="square" rtlCol="0">
              <a:spAutoFit/>
            </a:bodyPr>
            <a:lstStyle/>
            <a:p>
              <a:pPr marL="0" marR="0" lvl="0" indent="0" algn="ctr" defTabSz="914400" rtl="0" eaLnBrk="1" fontAlgn="auto" latinLnBrk="0" hangingPunct="1">
                <a:lnSpc>
                  <a:spcPts val="148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Human Facilitated</a:t>
              </a:r>
            </a:p>
          </p:txBody>
        </p:sp>
      </p:grpSp>
      <p:grpSp>
        <p:nvGrpSpPr>
          <p:cNvPr id="96" name="Group 95">
            <a:extLst>
              <a:ext uri="{FF2B5EF4-FFF2-40B4-BE49-F238E27FC236}">
                <a16:creationId xmlns:a16="http://schemas.microsoft.com/office/drawing/2014/main" id="{97F4A431-71EF-EE41-AE7F-7F1EDDA7EB28}"/>
              </a:ext>
            </a:extLst>
          </p:cNvPr>
          <p:cNvGrpSpPr/>
          <p:nvPr/>
        </p:nvGrpSpPr>
        <p:grpSpPr>
          <a:xfrm>
            <a:off x="9190321" y="1737749"/>
            <a:ext cx="1136959" cy="1136207"/>
            <a:chOff x="118762" y="1678740"/>
            <a:chExt cx="1464008" cy="1463040"/>
          </a:xfrm>
        </p:grpSpPr>
        <p:sp>
          <p:nvSpPr>
            <p:cNvPr id="97" name="Oval 96">
              <a:extLst>
                <a:ext uri="{FF2B5EF4-FFF2-40B4-BE49-F238E27FC236}">
                  <a16:creationId xmlns:a16="http://schemas.microsoft.com/office/drawing/2014/main" id="{1EA6FAF6-1278-2F48-8989-D1580E5F3A57}"/>
                </a:ext>
              </a:extLst>
            </p:cNvPr>
            <p:cNvSpPr/>
            <p:nvPr/>
          </p:nvSpPr>
          <p:spPr>
            <a:xfrm>
              <a:off x="119730" y="1678740"/>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3" name="TextBox 102">
              <a:extLst>
                <a:ext uri="{FF2B5EF4-FFF2-40B4-BE49-F238E27FC236}">
                  <a16:creationId xmlns:a16="http://schemas.microsoft.com/office/drawing/2014/main" id="{04A471F3-CED1-0845-8BD4-54C882AE7118}"/>
                </a:ext>
              </a:extLst>
            </p:cNvPr>
            <p:cNvSpPr txBox="1"/>
            <p:nvPr/>
          </p:nvSpPr>
          <p:spPr>
            <a:xfrm>
              <a:off x="118762" y="2410010"/>
              <a:ext cx="1463038" cy="614280"/>
            </a:xfrm>
            <a:prstGeom prst="rect">
              <a:avLst/>
            </a:prstGeom>
            <a:noFill/>
          </p:spPr>
          <p:txBody>
            <a:bodyPr wrap="square" rtlCol="0">
              <a:spAutoFit/>
            </a:bodyPr>
            <a:lstStyle/>
            <a:p>
              <a:pPr marL="0" marR="0" lvl="0" indent="0" algn="ctr" defTabSz="914400" rtl="0" eaLnBrk="1" fontAlgn="auto" latinLnBrk="0" hangingPunct="1">
                <a:lnSpc>
                  <a:spcPts val="148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Resource Facilitated</a:t>
              </a:r>
            </a:p>
          </p:txBody>
        </p:sp>
      </p:grpSp>
      <p:sp>
        <p:nvSpPr>
          <p:cNvPr id="104" name="TextBox 103">
            <a:extLst>
              <a:ext uri="{FF2B5EF4-FFF2-40B4-BE49-F238E27FC236}">
                <a16:creationId xmlns:a16="http://schemas.microsoft.com/office/drawing/2014/main" id="{257C0D39-CE68-B94E-9B63-C583BB529A34}"/>
              </a:ext>
            </a:extLst>
          </p:cNvPr>
          <p:cNvSpPr txBox="1"/>
          <p:nvPr/>
        </p:nvSpPr>
        <p:spPr>
          <a:xfrm>
            <a:off x="8929245" y="1080554"/>
            <a:ext cx="29163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Feedback and Control</a:t>
            </a:r>
          </a:p>
        </p:txBody>
      </p:sp>
      <p:sp>
        <p:nvSpPr>
          <p:cNvPr id="108" name="Rectangle 107">
            <a:extLst>
              <a:ext uri="{FF2B5EF4-FFF2-40B4-BE49-F238E27FC236}">
                <a16:creationId xmlns:a16="http://schemas.microsoft.com/office/drawing/2014/main" id="{A074483E-2ABD-C14E-952C-5F082365286B}"/>
              </a:ext>
            </a:extLst>
          </p:cNvPr>
          <p:cNvSpPr/>
          <p:nvPr/>
        </p:nvSpPr>
        <p:spPr bwMode="auto">
          <a:xfrm>
            <a:off x="4080734" y="3484364"/>
            <a:ext cx="2804970" cy="236476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09" name="Group 108">
            <a:extLst>
              <a:ext uri="{FF2B5EF4-FFF2-40B4-BE49-F238E27FC236}">
                <a16:creationId xmlns:a16="http://schemas.microsoft.com/office/drawing/2014/main" id="{51497290-9696-D442-AE9D-39F8B30105B3}"/>
              </a:ext>
            </a:extLst>
          </p:cNvPr>
          <p:cNvGrpSpPr/>
          <p:nvPr/>
        </p:nvGrpSpPr>
        <p:grpSpPr>
          <a:xfrm>
            <a:off x="5573012" y="4348828"/>
            <a:ext cx="1136208" cy="1136207"/>
            <a:chOff x="1640283" y="1644811"/>
            <a:chExt cx="1463041" cy="1463040"/>
          </a:xfrm>
        </p:grpSpPr>
        <p:sp>
          <p:nvSpPr>
            <p:cNvPr id="111" name="Oval 110">
              <a:extLst>
                <a:ext uri="{FF2B5EF4-FFF2-40B4-BE49-F238E27FC236}">
                  <a16:creationId xmlns:a16="http://schemas.microsoft.com/office/drawing/2014/main" id="{E68EAD00-46BB-8A47-B49B-DD6DEFAE2836}"/>
                </a:ext>
              </a:extLst>
            </p:cNvPr>
            <p:cNvSpPr/>
            <p:nvPr/>
          </p:nvSpPr>
          <p:spPr>
            <a:xfrm>
              <a:off x="1640283" y="1644811"/>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TextBox 112">
              <a:extLst>
                <a:ext uri="{FF2B5EF4-FFF2-40B4-BE49-F238E27FC236}">
                  <a16:creationId xmlns:a16="http://schemas.microsoft.com/office/drawing/2014/main" id="{E9000DD3-19EF-604A-8AF1-DDB4EBE90498}"/>
                </a:ext>
              </a:extLst>
            </p:cNvPr>
            <p:cNvSpPr txBox="1"/>
            <p:nvPr/>
          </p:nvSpPr>
          <p:spPr>
            <a:xfrm>
              <a:off x="1648340" y="2410009"/>
              <a:ext cx="1454984"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Synchronous</a:t>
              </a:r>
            </a:p>
          </p:txBody>
        </p:sp>
      </p:grpSp>
      <p:grpSp>
        <p:nvGrpSpPr>
          <p:cNvPr id="115" name="Group 114">
            <a:extLst>
              <a:ext uri="{FF2B5EF4-FFF2-40B4-BE49-F238E27FC236}">
                <a16:creationId xmlns:a16="http://schemas.microsoft.com/office/drawing/2014/main" id="{A11182FE-F028-E44A-924C-69A486017C1B}"/>
              </a:ext>
            </a:extLst>
          </p:cNvPr>
          <p:cNvGrpSpPr/>
          <p:nvPr/>
        </p:nvGrpSpPr>
        <p:grpSpPr>
          <a:xfrm>
            <a:off x="4277701" y="4348828"/>
            <a:ext cx="1150952" cy="1136207"/>
            <a:chOff x="119730" y="1678740"/>
            <a:chExt cx="1482026" cy="1463040"/>
          </a:xfrm>
        </p:grpSpPr>
        <p:sp>
          <p:nvSpPr>
            <p:cNvPr id="116" name="Oval 115">
              <a:extLst>
                <a:ext uri="{FF2B5EF4-FFF2-40B4-BE49-F238E27FC236}">
                  <a16:creationId xmlns:a16="http://schemas.microsoft.com/office/drawing/2014/main" id="{738FB675-B20F-BD40-AC39-214F8D3A4670}"/>
                </a:ext>
              </a:extLst>
            </p:cNvPr>
            <p:cNvSpPr/>
            <p:nvPr/>
          </p:nvSpPr>
          <p:spPr>
            <a:xfrm>
              <a:off x="119730" y="1678740"/>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2" name="TextBox 131">
              <a:extLst>
                <a:ext uri="{FF2B5EF4-FFF2-40B4-BE49-F238E27FC236}">
                  <a16:creationId xmlns:a16="http://schemas.microsoft.com/office/drawing/2014/main" id="{22247E4A-5763-464E-BA80-756273385007}"/>
                </a:ext>
              </a:extLst>
            </p:cNvPr>
            <p:cNvSpPr txBox="1"/>
            <p:nvPr/>
          </p:nvSpPr>
          <p:spPr>
            <a:xfrm>
              <a:off x="138718" y="2449922"/>
              <a:ext cx="1463038"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Asynchronous</a:t>
              </a:r>
            </a:p>
          </p:txBody>
        </p:sp>
      </p:grpSp>
      <p:sp>
        <p:nvSpPr>
          <p:cNvPr id="135" name="TextBox 134">
            <a:extLst>
              <a:ext uri="{FF2B5EF4-FFF2-40B4-BE49-F238E27FC236}">
                <a16:creationId xmlns:a16="http://schemas.microsoft.com/office/drawing/2014/main" id="{E7509A36-A838-FB41-A29D-DF3C9F9E40D7}"/>
              </a:ext>
            </a:extLst>
          </p:cNvPr>
          <p:cNvSpPr txBox="1"/>
          <p:nvPr/>
        </p:nvSpPr>
        <p:spPr>
          <a:xfrm>
            <a:off x="4080735" y="3691633"/>
            <a:ext cx="280497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Delivery Mode</a:t>
            </a:r>
          </a:p>
        </p:txBody>
      </p:sp>
      <p:sp>
        <p:nvSpPr>
          <p:cNvPr id="140" name="Rectangle 139">
            <a:extLst>
              <a:ext uri="{FF2B5EF4-FFF2-40B4-BE49-F238E27FC236}">
                <a16:creationId xmlns:a16="http://schemas.microsoft.com/office/drawing/2014/main" id="{23749EEE-B62C-A74E-A6DA-86B4FFEAF9B5}"/>
              </a:ext>
            </a:extLst>
          </p:cNvPr>
          <p:cNvSpPr/>
          <p:nvPr/>
        </p:nvSpPr>
        <p:spPr bwMode="auto">
          <a:xfrm>
            <a:off x="7333759" y="3484364"/>
            <a:ext cx="4538800" cy="2364764"/>
          </a:xfrm>
          <a:prstGeom prst="rect">
            <a:avLst/>
          </a:prstGeom>
          <a:solidFill>
            <a:schemeClr val="bg2">
              <a:lumMod val="25000"/>
              <a:lumOff val="7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56" name="TextBox 155">
            <a:extLst>
              <a:ext uri="{FF2B5EF4-FFF2-40B4-BE49-F238E27FC236}">
                <a16:creationId xmlns:a16="http://schemas.microsoft.com/office/drawing/2014/main" id="{586DBB8A-4B4B-9E42-96C8-B8B31E920517}"/>
              </a:ext>
            </a:extLst>
          </p:cNvPr>
          <p:cNvSpPr txBox="1"/>
          <p:nvPr/>
        </p:nvSpPr>
        <p:spPr>
          <a:xfrm>
            <a:off x="7333760" y="3691633"/>
            <a:ext cx="4538799" cy="461665"/>
          </a:xfrm>
          <a:prstGeom prst="rect">
            <a:avLst/>
          </a:prstGeom>
          <a:noFill/>
        </p:spPr>
        <p:txBody>
          <a:bodyPr wrap="square" rtlCol="0">
            <a:spAutoFit/>
          </a:bodyPr>
          <a:lstStyle/>
          <a:p>
            <a:pPr algn="ctr" fontAlgn="auto">
              <a:spcBef>
                <a:spcPts val="0"/>
              </a:spcBef>
              <a:spcAft>
                <a:spcPts val="0"/>
              </a:spcAft>
              <a:defRPr/>
            </a:pPr>
            <a:r>
              <a:rPr lang="en-US" sz="2400" b="1" u="sng">
                <a:solidFill>
                  <a:prstClr val="black"/>
                </a:solidFill>
                <a:latin typeface="Arial Narrow" panose="020B0604020202020204" pitchFamily="34" charset="0"/>
                <a:cs typeface="Arial Narrow" panose="020B0604020202020204" pitchFamily="34" charset="0"/>
              </a:rPr>
              <a:t>Interactivity </a:t>
            </a:r>
            <a:r>
              <a:rPr kumimoji="0" lang="en-US" sz="24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(Cognitive Alignment)</a:t>
            </a:r>
          </a:p>
        </p:txBody>
      </p:sp>
      <p:sp>
        <p:nvSpPr>
          <p:cNvPr id="160" name="Oval 159">
            <a:extLst>
              <a:ext uri="{FF2B5EF4-FFF2-40B4-BE49-F238E27FC236}">
                <a16:creationId xmlns:a16="http://schemas.microsoft.com/office/drawing/2014/main" id="{44A8EC60-CCF3-6D4C-9246-B11EC0CAA86C}"/>
              </a:ext>
            </a:extLst>
          </p:cNvPr>
          <p:cNvSpPr/>
          <p:nvPr/>
        </p:nvSpPr>
        <p:spPr>
          <a:xfrm>
            <a:off x="634024" y="3340596"/>
            <a:ext cx="2926080" cy="2834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1" name="Group 160">
            <a:extLst>
              <a:ext uri="{FF2B5EF4-FFF2-40B4-BE49-F238E27FC236}">
                <a16:creationId xmlns:a16="http://schemas.microsoft.com/office/drawing/2014/main" id="{DE67F13E-9F6C-9145-9AE5-1FC1F4A5F43D}"/>
              </a:ext>
            </a:extLst>
          </p:cNvPr>
          <p:cNvGrpSpPr/>
          <p:nvPr/>
        </p:nvGrpSpPr>
        <p:grpSpPr>
          <a:xfrm>
            <a:off x="905267" y="3733872"/>
            <a:ext cx="2421088" cy="2257013"/>
            <a:chOff x="-3383280" y="2743346"/>
            <a:chExt cx="4764263" cy="4441393"/>
          </a:xfrm>
        </p:grpSpPr>
        <p:sp>
          <p:nvSpPr>
            <p:cNvPr id="162" name="Oval 161">
              <a:extLst>
                <a:ext uri="{FF2B5EF4-FFF2-40B4-BE49-F238E27FC236}">
                  <a16:creationId xmlns:a16="http://schemas.microsoft.com/office/drawing/2014/main" id="{9E769F46-7C0D-9E48-A970-756C52AAE4AA}"/>
                </a:ext>
              </a:extLst>
            </p:cNvPr>
            <p:cNvSpPr/>
            <p:nvPr/>
          </p:nvSpPr>
          <p:spPr bwMode="auto">
            <a:xfrm>
              <a:off x="-3383280" y="2743346"/>
              <a:ext cx="2779776" cy="2840066"/>
            </a:xfrm>
            <a:prstGeom prst="ellipse">
              <a:avLst/>
            </a:prstGeom>
            <a:solidFill>
              <a:srgbClr val="85C456">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3" name="Oval 162">
              <a:extLst>
                <a:ext uri="{FF2B5EF4-FFF2-40B4-BE49-F238E27FC236}">
                  <a16:creationId xmlns:a16="http://schemas.microsoft.com/office/drawing/2014/main" id="{B0DEBC93-8D28-D348-9547-1E07065178AC}"/>
                </a:ext>
              </a:extLst>
            </p:cNvPr>
            <p:cNvSpPr/>
            <p:nvPr/>
          </p:nvSpPr>
          <p:spPr bwMode="auto">
            <a:xfrm>
              <a:off x="-1398793" y="2743346"/>
              <a:ext cx="2779776" cy="2840066"/>
            </a:xfrm>
            <a:prstGeom prst="ellipse">
              <a:avLst/>
            </a:prstGeom>
            <a:solidFill>
              <a:srgbClr val="63ADF1">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4" name="Oval 163">
              <a:extLst>
                <a:ext uri="{FF2B5EF4-FFF2-40B4-BE49-F238E27FC236}">
                  <a16:creationId xmlns:a16="http://schemas.microsoft.com/office/drawing/2014/main" id="{DCD58540-60AD-744F-B218-104DE9A97C8D}"/>
                </a:ext>
              </a:extLst>
            </p:cNvPr>
            <p:cNvSpPr/>
            <p:nvPr/>
          </p:nvSpPr>
          <p:spPr bwMode="auto">
            <a:xfrm>
              <a:off x="-2391037" y="4344673"/>
              <a:ext cx="2779776" cy="2840066"/>
            </a:xfrm>
            <a:prstGeom prst="ellipse">
              <a:avLst/>
            </a:prstGeom>
            <a:solidFill>
              <a:srgbClr val="FFD61B">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65" name="TextBox 164">
            <a:extLst>
              <a:ext uri="{FF2B5EF4-FFF2-40B4-BE49-F238E27FC236}">
                <a16:creationId xmlns:a16="http://schemas.microsoft.com/office/drawing/2014/main" id="{C5307D4F-90BD-7B45-8E45-E32EBBB9AF8C}"/>
              </a:ext>
            </a:extLst>
          </p:cNvPr>
          <p:cNvSpPr txBox="1"/>
          <p:nvPr/>
        </p:nvSpPr>
        <p:spPr>
          <a:xfrm>
            <a:off x="993850" y="4148464"/>
            <a:ext cx="1013419" cy="338554"/>
          </a:xfrm>
          <a:prstGeom prst="rect">
            <a:avLst/>
          </a:prstGeom>
          <a:noFill/>
        </p:spPr>
        <p:txBody>
          <a:bodyPr wrap="square" rtlCol="0">
            <a:spAutoFit/>
          </a:bodyPr>
          <a:lstStyle/>
          <a:p>
            <a:pPr lvl="0" fontAlgn="auto">
              <a:spcBef>
                <a:spcPts val="0"/>
              </a:spcBef>
              <a:spcAft>
                <a:spcPts val="0"/>
              </a:spcAft>
              <a:defRPr/>
            </a:pPr>
            <a:r>
              <a:rPr lang="en-US" sz="1600">
                <a:latin typeface="Arial Narrow" panose="020B0604020202020204" pitchFamily="34" charset="0"/>
                <a:cs typeface="Arial Narrow" panose="020B0604020202020204" pitchFamily="34" charset="0"/>
              </a:rPr>
              <a:t>Learner</a:t>
            </a:r>
          </a:p>
        </p:txBody>
      </p:sp>
      <p:sp>
        <p:nvSpPr>
          <p:cNvPr id="167" name="TextBox 166">
            <a:extLst>
              <a:ext uri="{FF2B5EF4-FFF2-40B4-BE49-F238E27FC236}">
                <a16:creationId xmlns:a16="http://schemas.microsoft.com/office/drawing/2014/main" id="{ABAD426F-18A9-0744-B933-F98EDDBA25B3}"/>
              </a:ext>
            </a:extLst>
          </p:cNvPr>
          <p:cNvSpPr txBox="1"/>
          <p:nvPr/>
        </p:nvSpPr>
        <p:spPr>
          <a:xfrm>
            <a:off x="1933695" y="4059969"/>
            <a:ext cx="1359020" cy="338554"/>
          </a:xfrm>
          <a:prstGeom prst="rect">
            <a:avLst/>
          </a:prstGeom>
          <a:noFill/>
        </p:spPr>
        <p:txBody>
          <a:bodyPr wrap="square" rtlCol="0">
            <a:spAutoFit/>
          </a:bodyPr>
          <a:lstStyle/>
          <a:p>
            <a:pPr lvl="0" algn="r" fontAlgn="auto">
              <a:spcBef>
                <a:spcPts val="0"/>
              </a:spcBef>
              <a:spcAft>
                <a:spcPts val="0"/>
              </a:spcAft>
              <a:defRPr/>
            </a:pPr>
            <a:r>
              <a:rPr lang="en-US" sz="1600">
                <a:latin typeface="Arial Narrow" panose="020B0604020202020204" pitchFamily="34" charset="0"/>
                <a:cs typeface="Arial Narrow" panose="020B0604020202020204" pitchFamily="34" charset="0"/>
              </a:rPr>
              <a:t>Organization</a:t>
            </a:r>
          </a:p>
        </p:txBody>
      </p:sp>
      <p:sp>
        <p:nvSpPr>
          <p:cNvPr id="168" name="TextBox 167">
            <a:extLst>
              <a:ext uri="{FF2B5EF4-FFF2-40B4-BE49-F238E27FC236}">
                <a16:creationId xmlns:a16="http://schemas.microsoft.com/office/drawing/2014/main" id="{24CDCB18-BA47-E247-A2E4-63833288DFB2}"/>
              </a:ext>
            </a:extLst>
          </p:cNvPr>
          <p:cNvSpPr txBox="1"/>
          <p:nvPr/>
        </p:nvSpPr>
        <p:spPr>
          <a:xfrm>
            <a:off x="1409502" y="5287880"/>
            <a:ext cx="1412618" cy="338554"/>
          </a:xfrm>
          <a:prstGeom prst="rect">
            <a:avLst/>
          </a:prstGeom>
          <a:noFill/>
        </p:spPr>
        <p:txBody>
          <a:bodyPr wrap="square" rtlCol="0">
            <a:spAutoFit/>
          </a:bodyPr>
          <a:lstStyle/>
          <a:p>
            <a:pPr lvl="0" algn="ctr" fontAlgn="auto">
              <a:spcBef>
                <a:spcPts val="0"/>
              </a:spcBef>
              <a:spcAft>
                <a:spcPts val="0"/>
              </a:spcAft>
              <a:defRPr/>
            </a:pPr>
            <a:r>
              <a:rPr lang="en-US" sz="1600">
                <a:latin typeface="Arial Narrow" panose="020B0604020202020204" pitchFamily="34" charset="0"/>
                <a:cs typeface="Arial Narrow" panose="020B0604020202020204" pitchFamily="34" charset="0"/>
              </a:rPr>
              <a:t>Resource</a:t>
            </a:r>
          </a:p>
        </p:txBody>
      </p:sp>
      <p:sp>
        <p:nvSpPr>
          <p:cNvPr id="169" name="TextBox 168">
            <a:extLst>
              <a:ext uri="{FF2B5EF4-FFF2-40B4-BE49-F238E27FC236}">
                <a16:creationId xmlns:a16="http://schemas.microsoft.com/office/drawing/2014/main" id="{3860E37F-BD58-E448-AC12-6FA22EAEE752}"/>
              </a:ext>
            </a:extLst>
          </p:cNvPr>
          <p:cNvSpPr txBox="1"/>
          <p:nvPr/>
        </p:nvSpPr>
        <p:spPr>
          <a:xfrm>
            <a:off x="1402661" y="4636124"/>
            <a:ext cx="1412618" cy="338554"/>
          </a:xfrm>
          <a:prstGeom prst="rect">
            <a:avLst/>
          </a:prstGeom>
          <a:noFill/>
        </p:spPr>
        <p:txBody>
          <a:bodyPr wrap="square" rtlCol="0">
            <a:spAutoFit/>
          </a:bodyPr>
          <a:lstStyle/>
          <a:p>
            <a:pPr lvl="0" algn="ctr" fontAlgn="auto">
              <a:spcBef>
                <a:spcPts val="0"/>
              </a:spcBef>
              <a:spcAft>
                <a:spcPts val="0"/>
              </a:spcAft>
              <a:defRPr/>
            </a:pPr>
            <a:r>
              <a:rPr lang="en-US" sz="1600">
                <a:latin typeface="Arial Narrow" panose="020B0604020202020204" pitchFamily="34" charset="0"/>
                <a:cs typeface="Arial Narrow" panose="020B0604020202020204" pitchFamily="34" charset="0"/>
              </a:rPr>
              <a:t>Relationship</a:t>
            </a:r>
          </a:p>
        </p:txBody>
      </p:sp>
      <p:pic>
        <p:nvPicPr>
          <p:cNvPr id="174" name="Graphic 173" descr="Research">
            <a:extLst>
              <a:ext uri="{FF2B5EF4-FFF2-40B4-BE49-F238E27FC236}">
                <a16:creationId xmlns:a16="http://schemas.microsoft.com/office/drawing/2014/main" id="{71D7CF5F-551D-5149-A7F7-D8616C7C27D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49117" y="1890649"/>
            <a:ext cx="596857" cy="596857"/>
          </a:xfrm>
          <a:prstGeom prst="rect">
            <a:avLst/>
          </a:prstGeom>
        </p:spPr>
      </p:pic>
      <p:pic>
        <p:nvPicPr>
          <p:cNvPr id="179" name="Graphic 178" descr="Gears">
            <a:extLst>
              <a:ext uri="{FF2B5EF4-FFF2-40B4-BE49-F238E27FC236}">
                <a16:creationId xmlns:a16="http://schemas.microsoft.com/office/drawing/2014/main" id="{78A9E156-E4B8-CB4F-AD24-05A0BD33520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558576" y="1870077"/>
            <a:ext cx="596857" cy="596857"/>
          </a:xfrm>
          <a:prstGeom prst="rect">
            <a:avLst/>
          </a:prstGeom>
        </p:spPr>
      </p:pic>
      <p:pic>
        <p:nvPicPr>
          <p:cNvPr id="184" name="Graphic 183" descr="Soldier">
            <a:extLst>
              <a:ext uri="{FF2B5EF4-FFF2-40B4-BE49-F238E27FC236}">
                <a16:creationId xmlns:a16="http://schemas.microsoft.com/office/drawing/2014/main" id="{047F84DE-40D5-E84E-9AF2-762523E039C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65563" y="1882579"/>
            <a:ext cx="639818" cy="639818"/>
          </a:xfrm>
          <a:prstGeom prst="rect">
            <a:avLst/>
          </a:prstGeom>
        </p:spPr>
      </p:pic>
      <p:pic>
        <p:nvPicPr>
          <p:cNvPr id="189" name="Graphic 188" descr="Books">
            <a:extLst>
              <a:ext uri="{FF2B5EF4-FFF2-40B4-BE49-F238E27FC236}">
                <a16:creationId xmlns:a16="http://schemas.microsoft.com/office/drawing/2014/main" id="{CCE33F4F-71B9-354F-B29F-EF76BB93BF5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371792" y="1896852"/>
            <a:ext cx="625069" cy="625069"/>
          </a:xfrm>
          <a:prstGeom prst="rect">
            <a:avLst/>
          </a:prstGeom>
        </p:spPr>
      </p:pic>
      <p:pic>
        <p:nvPicPr>
          <p:cNvPr id="194" name="Graphic 193" descr="Head with gears">
            <a:extLst>
              <a:ext uri="{FF2B5EF4-FFF2-40B4-BE49-F238E27FC236}">
                <a16:creationId xmlns:a16="http://schemas.microsoft.com/office/drawing/2014/main" id="{49847637-13FD-A949-B8DA-2C1DE847A64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541357" y="1886044"/>
            <a:ext cx="488591" cy="488591"/>
          </a:xfrm>
          <a:prstGeom prst="rect">
            <a:avLst/>
          </a:prstGeom>
        </p:spPr>
      </p:pic>
      <p:pic>
        <p:nvPicPr>
          <p:cNvPr id="199" name="Graphic 198" descr="Brain in head">
            <a:extLst>
              <a:ext uri="{FF2B5EF4-FFF2-40B4-BE49-F238E27FC236}">
                <a16:creationId xmlns:a16="http://schemas.microsoft.com/office/drawing/2014/main" id="{443F5124-805D-114E-90C5-C9581EB22695}"/>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587498" y="4472367"/>
            <a:ext cx="561875" cy="561875"/>
          </a:xfrm>
          <a:prstGeom prst="rect">
            <a:avLst/>
          </a:prstGeom>
        </p:spPr>
      </p:pic>
      <p:pic>
        <p:nvPicPr>
          <p:cNvPr id="204" name="Graphic 203" descr="Professor">
            <a:extLst>
              <a:ext uri="{FF2B5EF4-FFF2-40B4-BE49-F238E27FC236}">
                <a16:creationId xmlns:a16="http://schemas.microsoft.com/office/drawing/2014/main" id="{C363872B-7CDA-2847-8DCA-8456C98954B1}"/>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0809916" y="1787208"/>
            <a:ext cx="604480" cy="604480"/>
          </a:xfrm>
          <a:prstGeom prst="rect">
            <a:avLst/>
          </a:prstGeom>
        </p:spPr>
      </p:pic>
      <p:pic>
        <p:nvPicPr>
          <p:cNvPr id="207" name="Graphic 206" descr="Group success">
            <a:extLst>
              <a:ext uri="{FF2B5EF4-FFF2-40B4-BE49-F238E27FC236}">
                <a16:creationId xmlns:a16="http://schemas.microsoft.com/office/drawing/2014/main" id="{36B2BFB2-F6A5-FA44-88C3-72A6B44308D0}"/>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61209" y="4515301"/>
            <a:ext cx="621450" cy="621450"/>
          </a:xfrm>
          <a:prstGeom prst="rect">
            <a:avLst/>
          </a:prstGeom>
        </p:spPr>
      </p:pic>
      <p:grpSp>
        <p:nvGrpSpPr>
          <p:cNvPr id="10" name="Group 9">
            <a:extLst>
              <a:ext uri="{FF2B5EF4-FFF2-40B4-BE49-F238E27FC236}">
                <a16:creationId xmlns:a16="http://schemas.microsoft.com/office/drawing/2014/main" id="{2B34AD6C-DEDC-8F44-B70F-7FC06C75E262}"/>
              </a:ext>
            </a:extLst>
          </p:cNvPr>
          <p:cNvGrpSpPr/>
          <p:nvPr/>
        </p:nvGrpSpPr>
        <p:grpSpPr>
          <a:xfrm>
            <a:off x="10061943" y="4320950"/>
            <a:ext cx="1136208" cy="1136207"/>
            <a:chOff x="8826038" y="4348828"/>
            <a:chExt cx="1136208" cy="1136207"/>
          </a:xfrm>
        </p:grpSpPr>
        <p:grpSp>
          <p:nvGrpSpPr>
            <p:cNvPr id="148" name="Group 147">
              <a:extLst>
                <a:ext uri="{FF2B5EF4-FFF2-40B4-BE49-F238E27FC236}">
                  <a16:creationId xmlns:a16="http://schemas.microsoft.com/office/drawing/2014/main" id="{7B229472-D329-9E49-BB80-4865AB923BCA}"/>
                </a:ext>
              </a:extLst>
            </p:cNvPr>
            <p:cNvGrpSpPr/>
            <p:nvPr/>
          </p:nvGrpSpPr>
          <p:grpSpPr>
            <a:xfrm>
              <a:off x="8826038" y="4348828"/>
              <a:ext cx="1136208" cy="1136207"/>
              <a:chOff x="1640283" y="1644811"/>
              <a:chExt cx="1463041" cy="1463040"/>
            </a:xfrm>
          </p:grpSpPr>
          <p:sp>
            <p:nvSpPr>
              <p:cNvPr id="149" name="Oval 148">
                <a:extLst>
                  <a:ext uri="{FF2B5EF4-FFF2-40B4-BE49-F238E27FC236}">
                    <a16:creationId xmlns:a16="http://schemas.microsoft.com/office/drawing/2014/main" id="{43AF512F-C6D9-6D4C-8CEE-7F18D673B93A}"/>
                  </a:ext>
                </a:extLst>
              </p:cNvPr>
              <p:cNvSpPr/>
              <p:nvPr/>
            </p:nvSpPr>
            <p:spPr>
              <a:xfrm>
                <a:off x="1640283" y="1644811"/>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1" name="TextBox 150">
                <a:extLst>
                  <a:ext uri="{FF2B5EF4-FFF2-40B4-BE49-F238E27FC236}">
                    <a16:creationId xmlns:a16="http://schemas.microsoft.com/office/drawing/2014/main" id="{D2A45544-2E04-5C45-B15F-38CFD125167C}"/>
                  </a:ext>
                </a:extLst>
              </p:cNvPr>
              <p:cNvSpPr txBox="1"/>
              <p:nvPr/>
            </p:nvSpPr>
            <p:spPr>
              <a:xfrm>
                <a:off x="1648340" y="2529746"/>
                <a:ext cx="1454984"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Immersive</a:t>
                </a:r>
              </a:p>
            </p:txBody>
          </p:sp>
        </p:grpSp>
        <p:grpSp>
          <p:nvGrpSpPr>
            <p:cNvPr id="8" name="Group 7">
              <a:extLst>
                <a:ext uri="{FF2B5EF4-FFF2-40B4-BE49-F238E27FC236}">
                  <a16:creationId xmlns:a16="http://schemas.microsoft.com/office/drawing/2014/main" id="{65A05EBD-B359-6A42-8C51-62A87ED0BF35}"/>
                </a:ext>
              </a:extLst>
            </p:cNvPr>
            <p:cNvGrpSpPr/>
            <p:nvPr/>
          </p:nvGrpSpPr>
          <p:grpSpPr>
            <a:xfrm>
              <a:off x="9093138" y="4446444"/>
              <a:ext cx="770392" cy="676636"/>
              <a:chOff x="10867769" y="8524109"/>
              <a:chExt cx="1178540" cy="1035113"/>
            </a:xfrm>
          </p:grpSpPr>
          <p:pic>
            <p:nvPicPr>
              <p:cNvPr id="216" name="Graphic 215" descr="Virtual Reality headset">
                <a:extLst>
                  <a:ext uri="{FF2B5EF4-FFF2-40B4-BE49-F238E27FC236}">
                    <a16:creationId xmlns:a16="http://schemas.microsoft.com/office/drawing/2014/main" id="{DE7BF4E3-0883-B648-917C-CA23A89351FA}"/>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867769" y="8524109"/>
                <a:ext cx="804469" cy="804469"/>
              </a:xfrm>
              <a:prstGeom prst="rect">
                <a:avLst/>
              </a:prstGeom>
            </p:spPr>
          </p:pic>
          <p:pic>
            <p:nvPicPr>
              <p:cNvPr id="217" name="Graphic 216" descr="Right pointing backhand index">
                <a:extLst>
                  <a:ext uri="{FF2B5EF4-FFF2-40B4-BE49-F238E27FC236}">
                    <a16:creationId xmlns:a16="http://schemas.microsoft.com/office/drawing/2014/main" id="{07B04D67-384A-CA40-8E53-5E4D63D1A173}"/>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1429894" y="8942807"/>
                <a:ext cx="616415" cy="616415"/>
              </a:xfrm>
              <a:prstGeom prst="rect">
                <a:avLst/>
              </a:prstGeom>
            </p:spPr>
          </p:pic>
        </p:grpSp>
      </p:grpSp>
      <p:sp>
        <p:nvSpPr>
          <p:cNvPr id="14" name="Right Arrow 13">
            <a:extLst>
              <a:ext uri="{FF2B5EF4-FFF2-40B4-BE49-F238E27FC236}">
                <a16:creationId xmlns:a16="http://schemas.microsoft.com/office/drawing/2014/main" id="{13433940-9ADF-1F4B-B821-DFC3B7F57566}"/>
              </a:ext>
            </a:extLst>
          </p:cNvPr>
          <p:cNvSpPr/>
          <p:nvPr/>
        </p:nvSpPr>
        <p:spPr bwMode="auto">
          <a:xfrm>
            <a:off x="8789759" y="4692262"/>
            <a:ext cx="1209189" cy="409359"/>
          </a:xfrm>
          <a:prstGeom prst="right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nvGrpSpPr>
          <p:cNvPr id="11" name="Group 10">
            <a:extLst>
              <a:ext uri="{FF2B5EF4-FFF2-40B4-BE49-F238E27FC236}">
                <a16:creationId xmlns:a16="http://schemas.microsoft.com/office/drawing/2014/main" id="{DE72001E-14AD-8B42-AF96-ED2BA63B5DA2}"/>
              </a:ext>
            </a:extLst>
          </p:cNvPr>
          <p:cNvGrpSpPr/>
          <p:nvPr/>
        </p:nvGrpSpPr>
        <p:grpSpPr>
          <a:xfrm>
            <a:off x="8065639" y="4360567"/>
            <a:ext cx="1136959" cy="1136207"/>
            <a:chOff x="7529975" y="4348828"/>
            <a:chExt cx="1136959" cy="1136207"/>
          </a:xfrm>
        </p:grpSpPr>
        <p:grpSp>
          <p:nvGrpSpPr>
            <p:cNvPr id="152" name="Group 151">
              <a:extLst>
                <a:ext uri="{FF2B5EF4-FFF2-40B4-BE49-F238E27FC236}">
                  <a16:creationId xmlns:a16="http://schemas.microsoft.com/office/drawing/2014/main" id="{44CDC7F9-139B-CD4E-8975-76BA87607C9D}"/>
                </a:ext>
              </a:extLst>
            </p:cNvPr>
            <p:cNvGrpSpPr/>
            <p:nvPr/>
          </p:nvGrpSpPr>
          <p:grpSpPr>
            <a:xfrm>
              <a:off x="7529975" y="4348828"/>
              <a:ext cx="1136959" cy="1136207"/>
              <a:chOff x="118762" y="1678740"/>
              <a:chExt cx="1464008" cy="1463040"/>
            </a:xfrm>
          </p:grpSpPr>
          <p:sp>
            <p:nvSpPr>
              <p:cNvPr id="153" name="Oval 152">
                <a:extLst>
                  <a:ext uri="{FF2B5EF4-FFF2-40B4-BE49-F238E27FC236}">
                    <a16:creationId xmlns:a16="http://schemas.microsoft.com/office/drawing/2014/main" id="{6EF211DD-ABD1-764F-9EA7-56BBF3271E26}"/>
                  </a:ext>
                </a:extLst>
              </p:cNvPr>
              <p:cNvSpPr/>
              <p:nvPr/>
            </p:nvSpPr>
            <p:spPr>
              <a:xfrm>
                <a:off x="119730" y="1678740"/>
                <a:ext cx="1463040" cy="1463040"/>
              </a:xfrm>
              <a:prstGeom prst="ellipse">
                <a:avLst/>
              </a:prstGeom>
              <a:solidFill>
                <a:schemeClr val="tx2">
                  <a:lumMod val="60000"/>
                  <a:lumOff val="40000"/>
                </a:schemeClr>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5" name="TextBox 154">
                <a:extLst>
                  <a:ext uri="{FF2B5EF4-FFF2-40B4-BE49-F238E27FC236}">
                    <a16:creationId xmlns:a16="http://schemas.microsoft.com/office/drawing/2014/main" id="{5007801B-23EE-1C47-8BB6-DB987981B3E7}"/>
                  </a:ext>
                </a:extLst>
              </p:cNvPr>
              <p:cNvSpPr txBox="1"/>
              <p:nvPr/>
            </p:nvSpPr>
            <p:spPr>
              <a:xfrm>
                <a:off x="118762" y="2529747"/>
                <a:ext cx="1463038"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Passive</a:t>
                </a:r>
              </a:p>
            </p:txBody>
          </p:sp>
        </p:grpSp>
        <p:pic>
          <p:nvPicPr>
            <p:cNvPr id="215" name="Graphic 214" descr="Theatre">
              <a:extLst>
                <a:ext uri="{FF2B5EF4-FFF2-40B4-BE49-F238E27FC236}">
                  <a16:creationId xmlns:a16="http://schemas.microsoft.com/office/drawing/2014/main" id="{0D221BEF-7B0C-F546-BF72-FC78C3936839}"/>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7794549" y="4500397"/>
              <a:ext cx="616415" cy="616415"/>
            </a:xfrm>
            <a:prstGeom prst="rect">
              <a:avLst/>
            </a:prstGeom>
          </p:spPr>
        </p:pic>
      </p:grpSp>
      <p:sp>
        <p:nvSpPr>
          <p:cNvPr id="219" name="Oval 218">
            <a:extLst>
              <a:ext uri="{FF2B5EF4-FFF2-40B4-BE49-F238E27FC236}">
                <a16:creationId xmlns:a16="http://schemas.microsoft.com/office/drawing/2014/main" id="{D5BCD4B9-4608-064B-9B77-1C406BC7913A}"/>
              </a:ext>
            </a:extLst>
          </p:cNvPr>
          <p:cNvSpPr/>
          <p:nvPr/>
        </p:nvSpPr>
        <p:spPr bwMode="auto">
          <a:xfrm>
            <a:off x="1408749" y="4546427"/>
            <a:ext cx="1412618" cy="1443256"/>
          </a:xfrm>
          <a:prstGeom prst="ellipse">
            <a:avLst/>
          </a:prstGeom>
          <a:noFill/>
          <a:ln w="28575" cap="flat" cmpd="sng" algn="ctr">
            <a:solidFill>
              <a:schemeClr val="bg1"/>
            </a:solidFill>
            <a:prstDash val="solid"/>
            <a:miter lim="800000"/>
            <a:headEnd type="none" w="med" len="med"/>
            <a:tailEnd type="none" w="med" len="med"/>
          </a:ln>
          <a:effectLst>
            <a:glow rad="139700">
              <a:schemeClr val="accent3">
                <a:satMod val="175000"/>
                <a:alpha val="40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220" name="Down Arrow 219">
            <a:extLst>
              <a:ext uri="{FF2B5EF4-FFF2-40B4-BE49-F238E27FC236}">
                <a16:creationId xmlns:a16="http://schemas.microsoft.com/office/drawing/2014/main" id="{675F2DCB-8BAB-9446-8562-5D9CFC3DD849}"/>
              </a:ext>
            </a:extLst>
          </p:cNvPr>
          <p:cNvSpPr/>
          <p:nvPr/>
        </p:nvSpPr>
        <p:spPr bwMode="auto">
          <a:xfrm rot="6419935">
            <a:off x="2713292" y="5243860"/>
            <a:ext cx="291807" cy="668274"/>
          </a:xfrm>
          <a:prstGeom prst="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057756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7F94F2F8-CD2E-A14D-8EF7-661667069017}"/>
              </a:ext>
            </a:extLst>
          </p:cNvPr>
          <p:cNvSpPr/>
          <p:nvPr/>
        </p:nvSpPr>
        <p:spPr bwMode="auto">
          <a:xfrm>
            <a:off x="128967" y="872656"/>
            <a:ext cx="4074697" cy="2364764"/>
          </a:xfrm>
          <a:prstGeom prst="rect">
            <a:avLst/>
          </a:prstGeom>
          <a:solidFill>
            <a:schemeClr val="bg2">
              <a:lumMod val="50000"/>
              <a:lumOff val="50000"/>
              <a:alpha val="34902"/>
            </a:schemeClr>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3" name="Title 2">
            <a:extLst>
              <a:ext uri="{FF2B5EF4-FFF2-40B4-BE49-F238E27FC236}">
                <a16:creationId xmlns:a16="http://schemas.microsoft.com/office/drawing/2014/main" id="{7BBF07F7-1121-4508-8D87-2C90A27DCD49}"/>
              </a:ext>
            </a:extLst>
          </p:cNvPr>
          <p:cNvSpPr>
            <a:spLocks noGrp="1"/>
          </p:cNvSpPr>
          <p:nvPr>
            <p:ph type="title"/>
          </p:nvPr>
        </p:nvSpPr>
        <p:spPr/>
        <p:txBody>
          <a:bodyPr/>
          <a:lstStyle/>
          <a:p>
            <a:r>
              <a:rPr lang="en-US"/>
              <a:t>Learner View </a:t>
            </a:r>
          </a:p>
        </p:txBody>
      </p:sp>
      <p:sp>
        <p:nvSpPr>
          <p:cNvPr id="147" name="TextBox 146">
            <a:extLst>
              <a:ext uri="{FF2B5EF4-FFF2-40B4-BE49-F238E27FC236}">
                <a16:creationId xmlns:a16="http://schemas.microsoft.com/office/drawing/2014/main" id="{8CDB62F0-B7F9-42BE-BDCB-68433AF68B78}"/>
              </a:ext>
            </a:extLst>
          </p:cNvPr>
          <p:cNvSpPr txBox="1"/>
          <p:nvPr/>
        </p:nvSpPr>
        <p:spPr>
          <a:xfrm>
            <a:off x="128967" y="1081140"/>
            <a:ext cx="407469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Learning Feedback and Regulation</a:t>
            </a:r>
          </a:p>
        </p:txBody>
      </p:sp>
      <p:sp>
        <p:nvSpPr>
          <p:cNvPr id="74" name="Rectangle 73">
            <a:extLst>
              <a:ext uri="{FF2B5EF4-FFF2-40B4-BE49-F238E27FC236}">
                <a16:creationId xmlns:a16="http://schemas.microsoft.com/office/drawing/2014/main" id="{2B34B71A-55C4-4440-A6EC-50A83CB53B3D}"/>
              </a:ext>
            </a:extLst>
          </p:cNvPr>
          <p:cNvSpPr/>
          <p:nvPr/>
        </p:nvSpPr>
        <p:spPr bwMode="auto">
          <a:xfrm>
            <a:off x="4362768" y="874611"/>
            <a:ext cx="4407373" cy="2364764"/>
          </a:xfrm>
          <a:prstGeom prst="rect">
            <a:avLst/>
          </a:prstGeom>
          <a:solidFill>
            <a:schemeClr val="bg2">
              <a:lumMod val="50000"/>
              <a:lumOff val="50000"/>
              <a:alpha val="34902"/>
            </a:schemeClr>
          </a:solidFill>
          <a:ln w="9525" cap="flat" cmpd="sng" algn="ctr">
            <a:noFill/>
            <a:prstDash val="solid"/>
            <a:miter lim="800000"/>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US" sz="2400"/>
          </a:p>
        </p:txBody>
      </p:sp>
      <p:sp>
        <p:nvSpPr>
          <p:cNvPr id="86" name="TextBox 85">
            <a:extLst>
              <a:ext uri="{FF2B5EF4-FFF2-40B4-BE49-F238E27FC236}">
                <a16:creationId xmlns:a16="http://schemas.microsoft.com/office/drawing/2014/main" id="{F23998B4-1B19-B346-B2B6-47B6AC316A5D}"/>
              </a:ext>
            </a:extLst>
          </p:cNvPr>
          <p:cNvSpPr txBox="1"/>
          <p:nvPr/>
        </p:nvSpPr>
        <p:spPr>
          <a:xfrm>
            <a:off x="4362767" y="1083095"/>
            <a:ext cx="440737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Goal and Achievement Management</a:t>
            </a:r>
          </a:p>
        </p:txBody>
      </p:sp>
      <p:sp>
        <p:nvSpPr>
          <p:cNvPr id="88" name="Rectangle 87">
            <a:extLst>
              <a:ext uri="{FF2B5EF4-FFF2-40B4-BE49-F238E27FC236}">
                <a16:creationId xmlns:a16="http://schemas.microsoft.com/office/drawing/2014/main" id="{F86C42CB-411C-BE41-A394-C27844FCAD4C}"/>
              </a:ext>
            </a:extLst>
          </p:cNvPr>
          <p:cNvSpPr/>
          <p:nvPr/>
        </p:nvSpPr>
        <p:spPr bwMode="auto">
          <a:xfrm>
            <a:off x="8929246" y="873285"/>
            <a:ext cx="2916324" cy="2364764"/>
          </a:xfrm>
          <a:prstGeom prst="rect">
            <a:avLst/>
          </a:prstGeom>
          <a:solidFill>
            <a:schemeClr val="bg2">
              <a:lumMod val="50000"/>
              <a:lumOff val="50000"/>
              <a:alpha val="34902"/>
            </a:schemeClr>
          </a:solidFill>
          <a:ln w="9525" cap="flat" cmpd="sng" algn="ctr">
            <a:noFill/>
            <a:prstDash val="solid"/>
            <a:miter lim="800000"/>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US" sz="2400"/>
          </a:p>
        </p:txBody>
      </p:sp>
      <p:sp>
        <p:nvSpPr>
          <p:cNvPr id="104" name="TextBox 103">
            <a:extLst>
              <a:ext uri="{FF2B5EF4-FFF2-40B4-BE49-F238E27FC236}">
                <a16:creationId xmlns:a16="http://schemas.microsoft.com/office/drawing/2014/main" id="{257C0D39-CE68-B94E-9B63-C583BB529A34}"/>
              </a:ext>
            </a:extLst>
          </p:cNvPr>
          <p:cNvSpPr txBox="1"/>
          <p:nvPr/>
        </p:nvSpPr>
        <p:spPr>
          <a:xfrm>
            <a:off x="8929245" y="1080554"/>
            <a:ext cx="291632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Social Reinforcement</a:t>
            </a:r>
          </a:p>
        </p:txBody>
      </p:sp>
      <p:sp>
        <p:nvSpPr>
          <p:cNvPr id="108" name="Rectangle 107">
            <a:extLst>
              <a:ext uri="{FF2B5EF4-FFF2-40B4-BE49-F238E27FC236}">
                <a16:creationId xmlns:a16="http://schemas.microsoft.com/office/drawing/2014/main" id="{A074483E-2ABD-C14E-952C-5F082365286B}"/>
              </a:ext>
            </a:extLst>
          </p:cNvPr>
          <p:cNvSpPr/>
          <p:nvPr/>
        </p:nvSpPr>
        <p:spPr bwMode="auto">
          <a:xfrm>
            <a:off x="4362767" y="3432848"/>
            <a:ext cx="4407373" cy="2364764"/>
          </a:xfrm>
          <a:prstGeom prst="rect">
            <a:avLst/>
          </a:prstGeom>
          <a:solidFill>
            <a:schemeClr val="bg2">
              <a:lumMod val="50000"/>
              <a:lumOff val="50000"/>
              <a:alpha val="34902"/>
            </a:schemeClr>
          </a:solidFill>
          <a:ln w="9525" cap="flat" cmpd="sng" algn="ctr">
            <a:noFill/>
            <a:prstDash val="solid"/>
            <a:miter lim="800000"/>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US" sz="2400"/>
          </a:p>
        </p:txBody>
      </p:sp>
      <p:sp>
        <p:nvSpPr>
          <p:cNvPr id="135" name="TextBox 134">
            <a:extLst>
              <a:ext uri="{FF2B5EF4-FFF2-40B4-BE49-F238E27FC236}">
                <a16:creationId xmlns:a16="http://schemas.microsoft.com/office/drawing/2014/main" id="{E7509A36-A838-FB41-A29D-DF3C9F9E40D7}"/>
              </a:ext>
            </a:extLst>
          </p:cNvPr>
          <p:cNvSpPr txBox="1"/>
          <p:nvPr/>
        </p:nvSpPr>
        <p:spPr>
          <a:xfrm>
            <a:off x="4428465" y="3640117"/>
            <a:ext cx="434167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Learner State</a:t>
            </a:r>
          </a:p>
        </p:txBody>
      </p:sp>
      <p:sp>
        <p:nvSpPr>
          <p:cNvPr id="140" name="Rectangle 139">
            <a:extLst>
              <a:ext uri="{FF2B5EF4-FFF2-40B4-BE49-F238E27FC236}">
                <a16:creationId xmlns:a16="http://schemas.microsoft.com/office/drawing/2014/main" id="{23749EEE-B62C-A74E-A6DA-86B4FFEAF9B5}"/>
              </a:ext>
            </a:extLst>
          </p:cNvPr>
          <p:cNvSpPr/>
          <p:nvPr/>
        </p:nvSpPr>
        <p:spPr bwMode="auto">
          <a:xfrm>
            <a:off x="8929245" y="3432848"/>
            <a:ext cx="2943314" cy="2364764"/>
          </a:xfrm>
          <a:prstGeom prst="rect">
            <a:avLst/>
          </a:prstGeom>
          <a:solidFill>
            <a:schemeClr val="bg2">
              <a:lumMod val="50000"/>
              <a:lumOff val="50000"/>
              <a:alpha val="34902"/>
            </a:schemeClr>
          </a:solidFill>
          <a:ln w="9525" cap="flat" cmpd="sng" algn="ctr">
            <a:noFill/>
            <a:prstDash val="solid"/>
            <a:miter lim="800000"/>
            <a:headEnd type="none" w="med" len="med"/>
            <a:tailEnd type="none" w="med" len="me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n-US" sz="2400"/>
          </a:p>
        </p:txBody>
      </p:sp>
      <p:sp>
        <p:nvSpPr>
          <p:cNvPr id="156" name="TextBox 155">
            <a:extLst>
              <a:ext uri="{FF2B5EF4-FFF2-40B4-BE49-F238E27FC236}">
                <a16:creationId xmlns:a16="http://schemas.microsoft.com/office/drawing/2014/main" id="{586DBB8A-4B4B-9E42-96C8-B8B31E920517}"/>
              </a:ext>
            </a:extLst>
          </p:cNvPr>
          <p:cNvSpPr txBox="1"/>
          <p:nvPr/>
        </p:nvSpPr>
        <p:spPr>
          <a:xfrm>
            <a:off x="8929245" y="3640117"/>
            <a:ext cx="294331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u="sng" strike="noStrike" kern="1200" cap="none" spc="0" normalizeH="0" baseline="0" noProof="0">
                <a:ln>
                  <a:noFill/>
                </a:ln>
                <a:solidFill>
                  <a:prstClr val="black"/>
                </a:solidFill>
                <a:effectLst/>
                <a:uLnTx/>
                <a:uFillTx/>
                <a:latin typeface="Arial Narrow" panose="020B0604020202020204" pitchFamily="34" charset="0"/>
                <a:cs typeface="Arial Narrow" panose="020B0604020202020204" pitchFamily="34" charset="0"/>
              </a:rPr>
              <a:t>Behavioral Reinforcement</a:t>
            </a:r>
          </a:p>
        </p:txBody>
      </p:sp>
      <p:sp>
        <p:nvSpPr>
          <p:cNvPr id="160" name="Oval 159">
            <a:extLst>
              <a:ext uri="{FF2B5EF4-FFF2-40B4-BE49-F238E27FC236}">
                <a16:creationId xmlns:a16="http://schemas.microsoft.com/office/drawing/2014/main" id="{44A8EC60-CCF3-6D4C-9246-B11EC0CAA86C}"/>
              </a:ext>
            </a:extLst>
          </p:cNvPr>
          <p:cNvSpPr/>
          <p:nvPr/>
        </p:nvSpPr>
        <p:spPr>
          <a:xfrm>
            <a:off x="634024" y="3340596"/>
            <a:ext cx="2926080" cy="283464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61" name="Group 160">
            <a:extLst>
              <a:ext uri="{FF2B5EF4-FFF2-40B4-BE49-F238E27FC236}">
                <a16:creationId xmlns:a16="http://schemas.microsoft.com/office/drawing/2014/main" id="{DE67F13E-9F6C-9145-9AE5-1FC1F4A5F43D}"/>
              </a:ext>
            </a:extLst>
          </p:cNvPr>
          <p:cNvGrpSpPr/>
          <p:nvPr/>
        </p:nvGrpSpPr>
        <p:grpSpPr>
          <a:xfrm>
            <a:off x="905267" y="3733872"/>
            <a:ext cx="2421088" cy="2257013"/>
            <a:chOff x="-3383280" y="2743346"/>
            <a:chExt cx="4764263" cy="4441393"/>
          </a:xfrm>
        </p:grpSpPr>
        <p:sp>
          <p:nvSpPr>
            <p:cNvPr id="162" name="Oval 161">
              <a:extLst>
                <a:ext uri="{FF2B5EF4-FFF2-40B4-BE49-F238E27FC236}">
                  <a16:creationId xmlns:a16="http://schemas.microsoft.com/office/drawing/2014/main" id="{9E769F46-7C0D-9E48-A970-756C52AAE4AA}"/>
                </a:ext>
              </a:extLst>
            </p:cNvPr>
            <p:cNvSpPr/>
            <p:nvPr/>
          </p:nvSpPr>
          <p:spPr bwMode="auto">
            <a:xfrm>
              <a:off x="-3383280" y="2743346"/>
              <a:ext cx="2779776" cy="2840066"/>
            </a:xfrm>
            <a:prstGeom prst="ellipse">
              <a:avLst/>
            </a:prstGeom>
            <a:solidFill>
              <a:srgbClr val="85C456">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3" name="Oval 162">
              <a:extLst>
                <a:ext uri="{FF2B5EF4-FFF2-40B4-BE49-F238E27FC236}">
                  <a16:creationId xmlns:a16="http://schemas.microsoft.com/office/drawing/2014/main" id="{B0DEBC93-8D28-D348-9547-1E07065178AC}"/>
                </a:ext>
              </a:extLst>
            </p:cNvPr>
            <p:cNvSpPr/>
            <p:nvPr/>
          </p:nvSpPr>
          <p:spPr bwMode="auto">
            <a:xfrm>
              <a:off x="-1398793" y="2743346"/>
              <a:ext cx="2779776" cy="2840066"/>
            </a:xfrm>
            <a:prstGeom prst="ellipse">
              <a:avLst/>
            </a:prstGeom>
            <a:solidFill>
              <a:srgbClr val="63ADF1">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
          <p:nvSpPr>
            <p:cNvPr id="164" name="Oval 163">
              <a:extLst>
                <a:ext uri="{FF2B5EF4-FFF2-40B4-BE49-F238E27FC236}">
                  <a16:creationId xmlns:a16="http://schemas.microsoft.com/office/drawing/2014/main" id="{DCD58540-60AD-744F-B218-104DE9A97C8D}"/>
                </a:ext>
              </a:extLst>
            </p:cNvPr>
            <p:cNvSpPr/>
            <p:nvPr/>
          </p:nvSpPr>
          <p:spPr bwMode="auto">
            <a:xfrm>
              <a:off x="-2391037" y="4344673"/>
              <a:ext cx="2779776" cy="2840066"/>
            </a:xfrm>
            <a:prstGeom prst="ellipse">
              <a:avLst/>
            </a:prstGeom>
            <a:solidFill>
              <a:srgbClr val="FFD61B">
                <a:alpha val="50196"/>
              </a:srgb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grpSp>
      <p:sp>
        <p:nvSpPr>
          <p:cNvPr id="165" name="TextBox 164">
            <a:extLst>
              <a:ext uri="{FF2B5EF4-FFF2-40B4-BE49-F238E27FC236}">
                <a16:creationId xmlns:a16="http://schemas.microsoft.com/office/drawing/2014/main" id="{C5307D4F-90BD-7B45-8E45-E32EBBB9AF8C}"/>
              </a:ext>
            </a:extLst>
          </p:cNvPr>
          <p:cNvSpPr txBox="1"/>
          <p:nvPr/>
        </p:nvSpPr>
        <p:spPr>
          <a:xfrm>
            <a:off x="993850" y="4148464"/>
            <a:ext cx="1013419" cy="338554"/>
          </a:xfrm>
          <a:prstGeom prst="rect">
            <a:avLst/>
          </a:prstGeom>
          <a:noFill/>
        </p:spPr>
        <p:txBody>
          <a:bodyPr wrap="square" rtlCol="0">
            <a:spAutoFit/>
          </a:bodyPr>
          <a:lstStyle/>
          <a:p>
            <a:pPr lvl="0" fontAlgn="auto">
              <a:spcBef>
                <a:spcPts val="0"/>
              </a:spcBef>
              <a:spcAft>
                <a:spcPts val="0"/>
              </a:spcAft>
              <a:defRPr/>
            </a:pPr>
            <a:r>
              <a:rPr lang="en-US" sz="1600">
                <a:latin typeface="Arial Narrow" panose="020B0604020202020204" pitchFamily="34" charset="0"/>
                <a:cs typeface="Arial Narrow" panose="020B0604020202020204" pitchFamily="34" charset="0"/>
              </a:rPr>
              <a:t>Learner</a:t>
            </a:r>
          </a:p>
        </p:txBody>
      </p:sp>
      <p:sp>
        <p:nvSpPr>
          <p:cNvPr id="167" name="TextBox 166">
            <a:extLst>
              <a:ext uri="{FF2B5EF4-FFF2-40B4-BE49-F238E27FC236}">
                <a16:creationId xmlns:a16="http://schemas.microsoft.com/office/drawing/2014/main" id="{ABAD426F-18A9-0744-B933-F98EDDBA25B3}"/>
              </a:ext>
            </a:extLst>
          </p:cNvPr>
          <p:cNvSpPr txBox="1"/>
          <p:nvPr/>
        </p:nvSpPr>
        <p:spPr>
          <a:xfrm>
            <a:off x="1933695" y="4059969"/>
            <a:ext cx="1359020" cy="338554"/>
          </a:xfrm>
          <a:prstGeom prst="rect">
            <a:avLst/>
          </a:prstGeom>
          <a:noFill/>
        </p:spPr>
        <p:txBody>
          <a:bodyPr wrap="square" rtlCol="0">
            <a:spAutoFit/>
          </a:bodyPr>
          <a:lstStyle/>
          <a:p>
            <a:pPr lvl="0" algn="r" fontAlgn="auto">
              <a:spcBef>
                <a:spcPts val="0"/>
              </a:spcBef>
              <a:spcAft>
                <a:spcPts val="0"/>
              </a:spcAft>
              <a:defRPr/>
            </a:pPr>
            <a:r>
              <a:rPr lang="en-US" sz="1600">
                <a:latin typeface="Arial Narrow" panose="020B0604020202020204" pitchFamily="34" charset="0"/>
                <a:cs typeface="Arial Narrow" panose="020B0604020202020204" pitchFamily="34" charset="0"/>
              </a:rPr>
              <a:t>Organization</a:t>
            </a:r>
          </a:p>
        </p:txBody>
      </p:sp>
      <p:sp>
        <p:nvSpPr>
          <p:cNvPr id="168" name="TextBox 167">
            <a:extLst>
              <a:ext uri="{FF2B5EF4-FFF2-40B4-BE49-F238E27FC236}">
                <a16:creationId xmlns:a16="http://schemas.microsoft.com/office/drawing/2014/main" id="{24CDCB18-BA47-E247-A2E4-63833288DFB2}"/>
              </a:ext>
            </a:extLst>
          </p:cNvPr>
          <p:cNvSpPr txBox="1"/>
          <p:nvPr/>
        </p:nvSpPr>
        <p:spPr>
          <a:xfrm>
            <a:off x="1409502" y="5287880"/>
            <a:ext cx="1412618" cy="338554"/>
          </a:xfrm>
          <a:prstGeom prst="rect">
            <a:avLst/>
          </a:prstGeom>
          <a:noFill/>
        </p:spPr>
        <p:txBody>
          <a:bodyPr wrap="square" rtlCol="0">
            <a:spAutoFit/>
          </a:bodyPr>
          <a:lstStyle/>
          <a:p>
            <a:pPr lvl="0" algn="ctr" fontAlgn="auto">
              <a:spcBef>
                <a:spcPts val="0"/>
              </a:spcBef>
              <a:spcAft>
                <a:spcPts val="0"/>
              </a:spcAft>
              <a:defRPr/>
            </a:pPr>
            <a:r>
              <a:rPr lang="en-US" sz="1600">
                <a:latin typeface="Arial Narrow" panose="020B0604020202020204" pitchFamily="34" charset="0"/>
                <a:cs typeface="Arial Narrow" panose="020B0604020202020204" pitchFamily="34" charset="0"/>
              </a:rPr>
              <a:t>Resource</a:t>
            </a:r>
          </a:p>
        </p:txBody>
      </p:sp>
      <p:sp>
        <p:nvSpPr>
          <p:cNvPr id="169" name="TextBox 168">
            <a:extLst>
              <a:ext uri="{FF2B5EF4-FFF2-40B4-BE49-F238E27FC236}">
                <a16:creationId xmlns:a16="http://schemas.microsoft.com/office/drawing/2014/main" id="{3860E37F-BD58-E448-AC12-6FA22EAEE752}"/>
              </a:ext>
            </a:extLst>
          </p:cNvPr>
          <p:cNvSpPr txBox="1"/>
          <p:nvPr/>
        </p:nvSpPr>
        <p:spPr>
          <a:xfrm>
            <a:off x="1402661" y="4636124"/>
            <a:ext cx="1412618" cy="338554"/>
          </a:xfrm>
          <a:prstGeom prst="rect">
            <a:avLst/>
          </a:prstGeom>
          <a:noFill/>
        </p:spPr>
        <p:txBody>
          <a:bodyPr wrap="square" rtlCol="0">
            <a:spAutoFit/>
          </a:bodyPr>
          <a:lstStyle/>
          <a:p>
            <a:pPr lvl="0" algn="ctr" fontAlgn="auto">
              <a:spcBef>
                <a:spcPts val="0"/>
              </a:spcBef>
              <a:spcAft>
                <a:spcPts val="0"/>
              </a:spcAft>
              <a:defRPr/>
            </a:pPr>
            <a:r>
              <a:rPr lang="en-US" sz="1600">
                <a:latin typeface="Arial Narrow" panose="020B0604020202020204" pitchFamily="34" charset="0"/>
                <a:cs typeface="Arial Narrow" panose="020B0604020202020204" pitchFamily="34" charset="0"/>
              </a:rPr>
              <a:t>Relationship</a:t>
            </a:r>
          </a:p>
        </p:txBody>
      </p:sp>
      <p:grpSp>
        <p:nvGrpSpPr>
          <p:cNvPr id="77" name="Group 76">
            <a:extLst>
              <a:ext uri="{FF2B5EF4-FFF2-40B4-BE49-F238E27FC236}">
                <a16:creationId xmlns:a16="http://schemas.microsoft.com/office/drawing/2014/main" id="{8DF4788F-E0B3-7647-8C6C-D97483E6A878}"/>
              </a:ext>
            </a:extLst>
          </p:cNvPr>
          <p:cNvGrpSpPr/>
          <p:nvPr/>
        </p:nvGrpSpPr>
        <p:grpSpPr>
          <a:xfrm>
            <a:off x="6646382" y="1739076"/>
            <a:ext cx="1149087" cy="1136208"/>
            <a:chOff x="1640283" y="1644811"/>
            <a:chExt cx="1479625" cy="1463040"/>
          </a:xfrm>
        </p:grpSpPr>
        <p:sp>
          <p:nvSpPr>
            <p:cNvPr id="78" name="Oval 77">
              <a:extLst>
                <a:ext uri="{FF2B5EF4-FFF2-40B4-BE49-F238E27FC236}">
                  <a16:creationId xmlns:a16="http://schemas.microsoft.com/office/drawing/2014/main" id="{FAC0F78B-5AAB-174D-97F1-A7137C86710C}"/>
                </a:ext>
              </a:extLst>
            </p:cNvPr>
            <p:cNvSpPr/>
            <p:nvPr/>
          </p:nvSpPr>
          <p:spPr>
            <a:xfrm>
              <a:off x="1640283" y="1644811"/>
              <a:ext cx="1463040" cy="1463040"/>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TextBox 79">
              <a:extLst>
                <a:ext uri="{FF2B5EF4-FFF2-40B4-BE49-F238E27FC236}">
                  <a16:creationId xmlns:a16="http://schemas.microsoft.com/office/drawing/2014/main" id="{621EA2E8-6AB0-3F46-AB38-0E81DEDE0B82}"/>
                </a:ext>
              </a:extLst>
            </p:cNvPr>
            <p:cNvSpPr txBox="1"/>
            <p:nvPr/>
          </p:nvSpPr>
          <p:spPr>
            <a:xfrm>
              <a:off x="1664924" y="2397078"/>
              <a:ext cx="1454984" cy="614279"/>
            </a:xfrm>
            <a:prstGeom prst="rect">
              <a:avLst/>
            </a:prstGeom>
            <a:noFill/>
          </p:spPr>
          <p:txBody>
            <a:bodyPr wrap="square" rtlCol="0">
              <a:spAutoFit/>
            </a:bodyPr>
            <a:lstStyle/>
            <a:p>
              <a:pPr marL="0" marR="0" lvl="0" indent="0" algn="ctr" defTabSz="914400" rtl="0" eaLnBrk="1" fontAlgn="auto" latinLnBrk="0" hangingPunct="1">
                <a:lnSpc>
                  <a:spcPts val="148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Externally Directed</a:t>
              </a:r>
            </a:p>
          </p:txBody>
        </p:sp>
      </p:grpSp>
      <p:grpSp>
        <p:nvGrpSpPr>
          <p:cNvPr id="82" name="Group 81">
            <a:extLst>
              <a:ext uri="{FF2B5EF4-FFF2-40B4-BE49-F238E27FC236}">
                <a16:creationId xmlns:a16="http://schemas.microsoft.com/office/drawing/2014/main" id="{AD17C40E-7C7E-894D-8B85-0ED7A9D790E7}"/>
              </a:ext>
            </a:extLst>
          </p:cNvPr>
          <p:cNvGrpSpPr/>
          <p:nvPr/>
        </p:nvGrpSpPr>
        <p:grpSpPr>
          <a:xfrm>
            <a:off x="5350319" y="1739075"/>
            <a:ext cx="1136959" cy="1136207"/>
            <a:chOff x="118762" y="1678740"/>
            <a:chExt cx="1464008" cy="1463040"/>
          </a:xfrm>
        </p:grpSpPr>
        <p:sp>
          <p:nvSpPr>
            <p:cNvPr id="83" name="Oval 82">
              <a:extLst>
                <a:ext uri="{FF2B5EF4-FFF2-40B4-BE49-F238E27FC236}">
                  <a16:creationId xmlns:a16="http://schemas.microsoft.com/office/drawing/2014/main" id="{9A9D7E12-991C-CE41-A989-A0CAD9719DCC}"/>
                </a:ext>
              </a:extLst>
            </p:cNvPr>
            <p:cNvSpPr/>
            <p:nvPr/>
          </p:nvSpPr>
          <p:spPr>
            <a:xfrm>
              <a:off x="119730" y="1678740"/>
              <a:ext cx="1463040" cy="1463040"/>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5" name="TextBox 84">
              <a:extLst>
                <a:ext uri="{FF2B5EF4-FFF2-40B4-BE49-F238E27FC236}">
                  <a16:creationId xmlns:a16="http://schemas.microsoft.com/office/drawing/2014/main" id="{EBD38AC2-6502-1548-8C20-F0876B40D301}"/>
                </a:ext>
              </a:extLst>
            </p:cNvPr>
            <p:cNvSpPr txBox="1"/>
            <p:nvPr/>
          </p:nvSpPr>
          <p:spPr>
            <a:xfrm>
              <a:off x="118762" y="2529747"/>
              <a:ext cx="1463038" cy="3963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Self-Directed</a:t>
              </a:r>
            </a:p>
          </p:txBody>
        </p:sp>
      </p:grpSp>
      <p:grpSp>
        <p:nvGrpSpPr>
          <p:cNvPr id="5" name="Group 4">
            <a:extLst>
              <a:ext uri="{FF2B5EF4-FFF2-40B4-BE49-F238E27FC236}">
                <a16:creationId xmlns:a16="http://schemas.microsoft.com/office/drawing/2014/main" id="{A1455B77-D3D1-524C-B8FC-0F418F3DEC8D}"/>
              </a:ext>
            </a:extLst>
          </p:cNvPr>
          <p:cNvGrpSpPr/>
          <p:nvPr/>
        </p:nvGrpSpPr>
        <p:grpSpPr>
          <a:xfrm>
            <a:off x="2246243" y="1700750"/>
            <a:ext cx="1136207" cy="1136207"/>
            <a:chOff x="1640283" y="1644811"/>
            <a:chExt cx="1463040" cy="1463040"/>
          </a:xfrm>
        </p:grpSpPr>
        <p:sp>
          <p:nvSpPr>
            <p:cNvPr id="117" name="Oval 116">
              <a:extLst>
                <a:ext uri="{FF2B5EF4-FFF2-40B4-BE49-F238E27FC236}">
                  <a16:creationId xmlns:a16="http://schemas.microsoft.com/office/drawing/2014/main" id="{0B16DE14-9486-43A4-9745-C9B34D6C1B12}"/>
                </a:ext>
              </a:extLst>
            </p:cNvPr>
            <p:cNvSpPr/>
            <p:nvPr/>
          </p:nvSpPr>
          <p:spPr>
            <a:xfrm>
              <a:off x="1640283" y="1644811"/>
              <a:ext cx="1463040" cy="1463040"/>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3" name="TextBox 122">
              <a:extLst>
                <a:ext uri="{FF2B5EF4-FFF2-40B4-BE49-F238E27FC236}">
                  <a16:creationId xmlns:a16="http://schemas.microsoft.com/office/drawing/2014/main" id="{6A334FEA-E96C-4EA9-B4D5-26A61EDAEEAA}"/>
                </a:ext>
              </a:extLst>
            </p:cNvPr>
            <p:cNvSpPr txBox="1"/>
            <p:nvPr/>
          </p:nvSpPr>
          <p:spPr>
            <a:xfrm>
              <a:off x="1648339" y="2379732"/>
              <a:ext cx="1454984" cy="614280"/>
            </a:xfrm>
            <a:prstGeom prst="rect">
              <a:avLst/>
            </a:prstGeom>
            <a:noFill/>
          </p:spPr>
          <p:txBody>
            <a:bodyPr wrap="square" rtlCol="0">
              <a:spAutoFit/>
            </a:bodyPr>
            <a:lstStyle/>
            <a:p>
              <a:pPr marL="0" marR="0" lvl="0" indent="0" algn="ctr" defTabSz="914400" rtl="0" eaLnBrk="1" fontAlgn="auto" latinLnBrk="0" hangingPunct="1">
                <a:lnSpc>
                  <a:spcPts val="148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Self Regulated</a:t>
              </a:r>
            </a:p>
          </p:txBody>
        </p:sp>
      </p:grpSp>
      <p:grpSp>
        <p:nvGrpSpPr>
          <p:cNvPr id="2" name="Group 1">
            <a:extLst>
              <a:ext uri="{FF2B5EF4-FFF2-40B4-BE49-F238E27FC236}">
                <a16:creationId xmlns:a16="http://schemas.microsoft.com/office/drawing/2014/main" id="{E4C830B2-F24B-2E41-969E-1FA680232A47}"/>
              </a:ext>
            </a:extLst>
          </p:cNvPr>
          <p:cNvGrpSpPr/>
          <p:nvPr/>
        </p:nvGrpSpPr>
        <p:grpSpPr>
          <a:xfrm>
            <a:off x="950180" y="1700750"/>
            <a:ext cx="1136959" cy="1136207"/>
            <a:chOff x="118762" y="1678740"/>
            <a:chExt cx="1464008" cy="1463040"/>
          </a:xfrm>
        </p:grpSpPr>
        <p:sp>
          <p:nvSpPr>
            <p:cNvPr id="143" name="Oval 142">
              <a:extLst>
                <a:ext uri="{FF2B5EF4-FFF2-40B4-BE49-F238E27FC236}">
                  <a16:creationId xmlns:a16="http://schemas.microsoft.com/office/drawing/2014/main" id="{4055A3A7-53A7-4611-848A-1234F92FC405}"/>
                </a:ext>
              </a:extLst>
            </p:cNvPr>
            <p:cNvSpPr/>
            <p:nvPr/>
          </p:nvSpPr>
          <p:spPr>
            <a:xfrm>
              <a:off x="119730" y="1678740"/>
              <a:ext cx="1463040" cy="1463040"/>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6" name="TextBox 145">
              <a:extLst>
                <a:ext uri="{FF2B5EF4-FFF2-40B4-BE49-F238E27FC236}">
                  <a16:creationId xmlns:a16="http://schemas.microsoft.com/office/drawing/2014/main" id="{F1829C4F-C34F-47D5-86AD-B4013143D39D}"/>
                </a:ext>
              </a:extLst>
            </p:cNvPr>
            <p:cNvSpPr txBox="1"/>
            <p:nvPr/>
          </p:nvSpPr>
          <p:spPr>
            <a:xfrm>
              <a:off x="118762" y="2413661"/>
              <a:ext cx="1463038" cy="614280"/>
            </a:xfrm>
            <a:prstGeom prst="rect">
              <a:avLst/>
            </a:prstGeom>
            <a:noFill/>
          </p:spPr>
          <p:txBody>
            <a:bodyPr wrap="square" rtlCol="0">
              <a:spAutoFit/>
            </a:bodyPr>
            <a:lstStyle/>
            <a:p>
              <a:pPr marL="0" marR="0" lvl="0" indent="0" algn="ctr" defTabSz="914400" rtl="0" eaLnBrk="1" fontAlgn="auto" latinLnBrk="0" hangingPunct="1">
                <a:lnSpc>
                  <a:spcPts val="148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Externally Regulated</a:t>
              </a:r>
            </a:p>
          </p:txBody>
        </p:sp>
      </p:grpSp>
      <p:sp>
        <p:nvSpPr>
          <p:cNvPr id="93" name="Oval 92">
            <a:extLst>
              <a:ext uri="{FF2B5EF4-FFF2-40B4-BE49-F238E27FC236}">
                <a16:creationId xmlns:a16="http://schemas.microsoft.com/office/drawing/2014/main" id="{DB7AC731-EC61-D344-AC41-8A8E165B704A}"/>
              </a:ext>
            </a:extLst>
          </p:cNvPr>
          <p:cNvSpPr/>
          <p:nvPr/>
        </p:nvSpPr>
        <p:spPr>
          <a:xfrm>
            <a:off x="9819304" y="1737749"/>
            <a:ext cx="1136207" cy="1136207"/>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9" name="Oval 148">
            <a:extLst>
              <a:ext uri="{FF2B5EF4-FFF2-40B4-BE49-F238E27FC236}">
                <a16:creationId xmlns:a16="http://schemas.microsoft.com/office/drawing/2014/main" id="{43AF512F-C6D9-6D4C-8CEE-7F18D673B93A}"/>
              </a:ext>
            </a:extLst>
          </p:cNvPr>
          <p:cNvSpPr/>
          <p:nvPr/>
        </p:nvSpPr>
        <p:spPr>
          <a:xfrm>
            <a:off x="9832798" y="4269434"/>
            <a:ext cx="1136207" cy="1136207"/>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Oval 110">
            <a:extLst>
              <a:ext uri="{FF2B5EF4-FFF2-40B4-BE49-F238E27FC236}">
                <a16:creationId xmlns:a16="http://schemas.microsoft.com/office/drawing/2014/main" id="{E68EAD00-46BB-8A47-B49B-DD6DEFAE2836}"/>
              </a:ext>
            </a:extLst>
          </p:cNvPr>
          <p:cNvSpPr/>
          <p:nvPr/>
        </p:nvSpPr>
        <p:spPr>
          <a:xfrm>
            <a:off x="6009820" y="4297312"/>
            <a:ext cx="1136207" cy="1136207"/>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3" name="TextBox 112">
            <a:extLst>
              <a:ext uri="{FF2B5EF4-FFF2-40B4-BE49-F238E27FC236}">
                <a16:creationId xmlns:a16="http://schemas.microsoft.com/office/drawing/2014/main" id="{E9000DD3-19EF-604A-8AF1-DDB4EBE90498}"/>
              </a:ext>
            </a:extLst>
          </p:cNvPr>
          <p:cNvSpPr txBox="1"/>
          <p:nvPr/>
        </p:nvSpPr>
        <p:spPr>
          <a:xfrm>
            <a:off x="6016077" y="4994602"/>
            <a:ext cx="11299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Task</a:t>
            </a:r>
          </a:p>
        </p:txBody>
      </p:sp>
      <p:sp>
        <p:nvSpPr>
          <p:cNvPr id="116" name="Oval 115">
            <a:extLst>
              <a:ext uri="{FF2B5EF4-FFF2-40B4-BE49-F238E27FC236}">
                <a16:creationId xmlns:a16="http://schemas.microsoft.com/office/drawing/2014/main" id="{738FB675-B20F-BD40-AC39-214F8D3A4670}"/>
              </a:ext>
            </a:extLst>
          </p:cNvPr>
          <p:cNvSpPr/>
          <p:nvPr/>
        </p:nvSpPr>
        <p:spPr>
          <a:xfrm>
            <a:off x="4714509" y="4297312"/>
            <a:ext cx="1136207" cy="1136207"/>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2" name="TextBox 131">
            <a:extLst>
              <a:ext uri="{FF2B5EF4-FFF2-40B4-BE49-F238E27FC236}">
                <a16:creationId xmlns:a16="http://schemas.microsoft.com/office/drawing/2014/main" id="{22247E4A-5763-464E-BA80-756273385007}"/>
              </a:ext>
            </a:extLst>
          </p:cNvPr>
          <p:cNvSpPr txBox="1"/>
          <p:nvPr/>
        </p:nvSpPr>
        <p:spPr>
          <a:xfrm>
            <a:off x="4729255" y="4994602"/>
            <a:ext cx="11362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Goal</a:t>
            </a:r>
          </a:p>
        </p:txBody>
      </p:sp>
      <p:sp>
        <p:nvSpPr>
          <p:cNvPr id="153" name="Oval 152">
            <a:extLst>
              <a:ext uri="{FF2B5EF4-FFF2-40B4-BE49-F238E27FC236}">
                <a16:creationId xmlns:a16="http://schemas.microsoft.com/office/drawing/2014/main" id="{6EF211DD-ABD1-764F-9EA7-56BBF3271E26}"/>
              </a:ext>
            </a:extLst>
          </p:cNvPr>
          <p:cNvSpPr/>
          <p:nvPr/>
        </p:nvSpPr>
        <p:spPr>
          <a:xfrm>
            <a:off x="7282191" y="4297311"/>
            <a:ext cx="1136207" cy="1136207"/>
          </a:xfrm>
          <a:prstGeom prst="ellipse">
            <a:avLst/>
          </a:prstGeom>
          <a:solidFill>
            <a:srgbClr val="85C456"/>
          </a:solidFill>
          <a:ln w="19050">
            <a:solidFill>
              <a:srgbClr val="171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5" name="TextBox 154">
            <a:extLst>
              <a:ext uri="{FF2B5EF4-FFF2-40B4-BE49-F238E27FC236}">
                <a16:creationId xmlns:a16="http://schemas.microsoft.com/office/drawing/2014/main" id="{5007801B-23EE-1C47-8BB6-DB987981B3E7}"/>
              </a:ext>
            </a:extLst>
          </p:cNvPr>
          <p:cNvSpPr txBox="1"/>
          <p:nvPr/>
        </p:nvSpPr>
        <p:spPr>
          <a:xfrm>
            <a:off x="7281439" y="4994602"/>
            <a:ext cx="11362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solidFill>
                  <a:schemeClr val="bg1"/>
                </a:solidFill>
                <a:effectLst/>
                <a:uLnTx/>
                <a:uFillTx/>
                <a:latin typeface="Arial Narrow" panose="020B0604020202020204" pitchFamily="34" charset="0"/>
                <a:cs typeface="Arial Narrow" panose="020B0604020202020204" pitchFamily="34" charset="0"/>
              </a:rPr>
              <a:t>Event</a:t>
            </a:r>
          </a:p>
        </p:txBody>
      </p:sp>
      <p:sp>
        <p:nvSpPr>
          <p:cNvPr id="219" name="Oval 218">
            <a:extLst>
              <a:ext uri="{FF2B5EF4-FFF2-40B4-BE49-F238E27FC236}">
                <a16:creationId xmlns:a16="http://schemas.microsoft.com/office/drawing/2014/main" id="{D5BCD4B9-4608-064B-9B77-1C406BC7913A}"/>
              </a:ext>
            </a:extLst>
          </p:cNvPr>
          <p:cNvSpPr/>
          <p:nvPr/>
        </p:nvSpPr>
        <p:spPr bwMode="auto">
          <a:xfrm>
            <a:off x="905267" y="3734030"/>
            <a:ext cx="1412618" cy="1443256"/>
          </a:xfrm>
          <a:prstGeom prst="ellipse">
            <a:avLst/>
          </a:prstGeom>
          <a:noFill/>
          <a:ln w="28575" cap="flat" cmpd="sng" algn="ctr">
            <a:solidFill>
              <a:schemeClr val="bg1"/>
            </a:solidFill>
            <a:prstDash val="solid"/>
            <a:miter lim="800000"/>
            <a:headEnd type="none" w="med" len="med"/>
            <a:tailEnd type="none" w="med" len="med"/>
          </a:ln>
          <a:effectLst>
            <a:glow rad="139700">
              <a:schemeClr val="accent3">
                <a:satMod val="175000"/>
                <a:alpha val="40000"/>
              </a:schemeClr>
            </a:glow>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pic>
        <p:nvPicPr>
          <p:cNvPr id="72" name="Graphic 71" descr="Head with gears">
            <a:extLst>
              <a:ext uri="{FF2B5EF4-FFF2-40B4-BE49-F238E27FC236}">
                <a16:creationId xmlns:a16="http://schemas.microsoft.com/office/drawing/2014/main" id="{2D921D6A-B6DE-1746-AF3F-88CC5608BE4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60176" y="1878504"/>
            <a:ext cx="587132" cy="587132"/>
          </a:xfrm>
          <a:prstGeom prst="rect">
            <a:avLst/>
          </a:prstGeom>
        </p:spPr>
      </p:pic>
      <p:pic>
        <p:nvPicPr>
          <p:cNvPr id="73" name="Graphic 72" descr="Brain in head">
            <a:extLst>
              <a:ext uri="{FF2B5EF4-FFF2-40B4-BE49-F238E27FC236}">
                <a16:creationId xmlns:a16="http://schemas.microsoft.com/office/drawing/2014/main" id="{2411D458-98AC-174E-9A32-421D70A8E25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82279" y="1789844"/>
            <a:ext cx="533448" cy="533448"/>
          </a:xfrm>
          <a:prstGeom prst="rect">
            <a:avLst/>
          </a:prstGeom>
        </p:spPr>
      </p:pic>
      <p:pic>
        <p:nvPicPr>
          <p:cNvPr id="75" name="Graphic 74" descr="Professor">
            <a:extLst>
              <a:ext uri="{FF2B5EF4-FFF2-40B4-BE49-F238E27FC236}">
                <a16:creationId xmlns:a16="http://schemas.microsoft.com/office/drawing/2014/main" id="{1E8886E9-3F5E-1D4C-978E-9A1A303A240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52587" y="1816111"/>
            <a:ext cx="534687" cy="534687"/>
          </a:xfrm>
          <a:prstGeom prst="rect">
            <a:avLst/>
          </a:prstGeom>
        </p:spPr>
      </p:pic>
      <p:pic>
        <p:nvPicPr>
          <p:cNvPr id="76" name="Graphic 75" descr="Factory">
            <a:extLst>
              <a:ext uri="{FF2B5EF4-FFF2-40B4-BE49-F238E27FC236}">
                <a16:creationId xmlns:a16="http://schemas.microsoft.com/office/drawing/2014/main" id="{E663A5BA-0A49-7C45-B541-F9C90D3F47D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973520" y="1860150"/>
            <a:ext cx="533448" cy="533448"/>
          </a:xfrm>
          <a:prstGeom prst="rect">
            <a:avLst/>
          </a:prstGeom>
        </p:spPr>
      </p:pic>
      <p:pic>
        <p:nvPicPr>
          <p:cNvPr id="79" name="Graphic 78" descr="Ribbon">
            <a:extLst>
              <a:ext uri="{FF2B5EF4-FFF2-40B4-BE49-F238E27FC236}">
                <a16:creationId xmlns:a16="http://schemas.microsoft.com/office/drawing/2014/main" id="{76C11088-6E77-C14D-A508-A0952917167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021217" y="4520137"/>
            <a:ext cx="528619" cy="528619"/>
          </a:xfrm>
          <a:prstGeom prst="rect">
            <a:avLst/>
          </a:prstGeom>
        </p:spPr>
      </p:pic>
      <p:pic>
        <p:nvPicPr>
          <p:cNvPr id="81" name="Graphic 80" descr="Clipboard">
            <a:extLst>
              <a:ext uri="{FF2B5EF4-FFF2-40B4-BE49-F238E27FC236}">
                <a16:creationId xmlns:a16="http://schemas.microsoft.com/office/drawing/2014/main" id="{40EFCAA6-A549-FB48-B5CF-97C02FD36A4E}"/>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332637" y="4505848"/>
            <a:ext cx="507572" cy="507572"/>
          </a:xfrm>
          <a:prstGeom prst="rect">
            <a:avLst/>
          </a:prstGeom>
        </p:spPr>
      </p:pic>
      <p:pic>
        <p:nvPicPr>
          <p:cNvPr id="84" name="Graphic 83" descr="Target Audience">
            <a:extLst>
              <a:ext uri="{FF2B5EF4-FFF2-40B4-BE49-F238E27FC236}">
                <a16:creationId xmlns:a16="http://schemas.microsoft.com/office/drawing/2014/main" id="{849F651F-95F4-E848-B6ED-59942406602D}"/>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550850" y="4487018"/>
            <a:ext cx="632599" cy="632599"/>
          </a:xfrm>
          <a:prstGeom prst="rect">
            <a:avLst/>
          </a:prstGeom>
        </p:spPr>
      </p:pic>
      <p:pic>
        <p:nvPicPr>
          <p:cNvPr id="87" name="Graphic 86" descr="Group brainstorm">
            <a:extLst>
              <a:ext uri="{FF2B5EF4-FFF2-40B4-BE49-F238E27FC236}">
                <a16:creationId xmlns:a16="http://schemas.microsoft.com/office/drawing/2014/main" id="{E78BA934-C04B-FC4B-8BEC-D733FDB7229A}"/>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9943701" y="1811653"/>
            <a:ext cx="914400" cy="914400"/>
          </a:xfrm>
          <a:prstGeom prst="rect">
            <a:avLst/>
          </a:prstGeom>
        </p:spPr>
      </p:pic>
      <p:pic>
        <p:nvPicPr>
          <p:cNvPr id="90" name="Graphic 89" descr="Bell">
            <a:extLst>
              <a:ext uri="{FF2B5EF4-FFF2-40B4-BE49-F238E27FC236}">
                <a16:creationId xmlns:a16="http://schemas.microsoft.com/office/drawing/2014/main" id="{5C7A71F1-88AE-BE47-8A3C-1D3E35E3F88A}"/>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9933270" y="4631553"/>
            <a:ext cx="427178" cy="427178"/>
          </a:xfrm>
          <a:prstGeom prst="rect">
            <a:avLst/>
          </a:prstGeom>
        </p:spPr>
      </p:pic>
      <p:pic>
        <p:nvPicPr>
          <p:cNvPr id="91" name="Graphic 90" descr="Dog">
            <a:extLst>
              <a:ext uri="{FF2B5EF4-FFF2-40B4-BE49-F238E27FC236}">
                <a16:creationId xmlns:a16="http://schemas.microsoft.com/office/drawing/2014/main" id="{8AF09F30-0C5E-7A4B-83AF-388F3A90386B}"/>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0224742" y="4520138"/>
            <a:ext cx="656990" cy="656990"/>
          </a:xfrm>
          <a:prstGeom prst="rect">
            <a:avLst/>
          </a:prstGeom>
        </p:spPr>
      </p:pic>
      <p:sp>
        <p:nvSpPr>
          <p:cNvPr id="92" name="Down Arrow 91">
            <a:extLst>
              <a:ext uri="{FF2B5EF4-FFF2-40B4-BE49-F238E27FC236}">
                <a16:creationId xmlns:a16="http://schemas.microsoft.com/office/drawing/2014/main" id="{F0273A3E-8BD0-BA4A-A394-4379480A6A0D}"/>
              </a:ext>
            </a:extLst>
          </p:cNvPr>
          <p:cNvSpPr/>
          <p:nvPr/>
        </p:nvSpPr>
        <p:spPr bwMode="auto">
          <a:xfrm rot="18033214">
            <a:off x="743225" y="3636429"/>
            <a:ext cx="291807" cy="668274"/>
          </a:xfrm>
          <a:prstGeom prst="downArrow">
            <a:avLst/>
          </a:prstGeom>
          <a:solidFill>
            <a:schemeClr val="tx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32803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AC26A0BF-D275-46AE-A771-F228D39EF7CB}"/>
              </a:ext>
            </a:extLst>
          </p:cNvPr>
          <p:cNvSpPr txBox="1">
            <a:spLocks/>
          </p:cNvSpPr>
          <p:nvPr/>
        </p:nvSpPr>
        <p:spPr>
          <a:xfrm>
            <a:off x="1109458" y="5979959"/>
            <a:ext cx="1997858" cy="424578"/>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Calibri"/>
                <a:ea typeface="+mj-ea"/>
                <a:cs typeface="+mj-cs"/>
              </a:rPr>
              <a:t>5 CONTROL LOOPS</a:t>
            </a:r>
          </a:p>
        </p:txBody>
      </p:sp>
      <p:grpSp>
        <p:nvGrpSpPr>
          <p:cNvPr id="2" name="Group 1">
            <a:extLst>
              <a:ext uri="{FF2B5EF4-FFF2-40B4-BE49-F238E27FC236}">
                <a16:creationId xmlns:a16="http://schemas.microsoft.com/office/drawing/2014/main" id="{A48668D0-A443-489E-ABB9-A95FB5645F06}"/>
              </a:ext>
            </a:extLst>
          </p:cNvPr>
          <p:cNvGrpSpPr/>
          <p:nvPr/>
        </p:nvGrpSpPr>
        <p:grpSpPr>
          <a:xfrm>
            <a:off x="1076786" y="893900"/>
            <a:ext cx="10284061" cy="5843401"/>
            <a:chOff x="365206" y="317510"/>
            <a:chExt cx="11370085" cy="6292515"/>
          </a:xfrm>
        </p:grpSpPr>
        <p:sp>
          <p:nvSpPr>
            <p:cNvPr id="46" name="Rectangle 45">
              <a:extLst>
                <a:ext uri="{FF2B5EF4-FFF2-40B4-BE49-F238E27FC236}">
                  <a16:creationId xmlns:a16="http://schemas.microsoft.com/office/drawing/2014/main" id="{AE2201F7-3E97-49E3-9182-0F6E96FB9D07}"/>
                </a:ext>
              </a:extLst>
            </p:cNvPr>
            <p:cNvSpPr/>
            <p:nvPr/>
          </p:nvSpPr>
          <p:spPr>
            <a:xfrm>
              <a:off x="3646098" y="317510"/>
              <a:ext cx="7504502" cy="5506092"/>
            </a:xfrm>
            <a:prstGeom prst="rect">
              <a:avLst/>
            </a:prstGeom>
            <a:solidFill>
              <a:srgbClr val="FFF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36" name="Group 35">
              <a:extLst>
                <a:ext uri="{FF2B5EF4-FFF2-40B4-BE49-F238E27FC236}">
                  <a16:creationId xmlns:a16="http://schemas.microsoft.com/office/drawing/2014/main" id="{8B9A639F-43B4-4E60-8182-346AEE3B079C}"/>
                </a:ext>
              </a:extLst>
            </p:cNvPr>
            <p:cNvGrpSpPr/>
            <p:nvPr/>
          </p:nvGrpSpPr>
          <p:grpSpPr>
            <a:xfrm>
              <a:off x="5209226" y="2253445"/>
              <a:ext cx="3832053" cy="923790"/>
              <a:chOff x="4366008" y="3949066"/>
              <a:chExt cx="3267404" cy="787670"/>
            </a:xfrm>
          </p:grpSpPr>
          <p:sp>
            <p:nvSpPr>
              <p:cNvPr id="34" name="Rectangle 33">
                <a:extLst>
                  <a:ext uri="{FF2B5EF4-FFF2-40B4-BE49-F238E27FC236}">
                    <a16:creationId xmlns:a16="http://schemas.microsoft.com/office/drawing/2014/main" id="{DC60AA4A-99E2-46DF-B3FE-4EB60C69DC10}"/>
                  </a:ext>
                </a:extLst>
              </p:cNvPr>
              <p:cNvSpPr/>
              <p:nvPr/>
            </p:nvSpPr>
            <p:spPr>
              <a:xfrm>
                <a:off x="4366008" y="3949066"/>
                <a:ext cx="3267404" cy="787670"/>
              </a:xfrm>
              <a:prstGeom prst="rect">
                <a:avLst/>
              </a:prstGeom>
              <a:solidFill>
                <a:srgbClr val="FFE6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sp>
            <p:nvSpPr>
              <p:cNvPr id="27" name="Rectangle 26">
                <a:extLst>
                  <a:ext uri="{FF2B5EF4-FFF2-40B4-BE49-F238E27FC236}">
                    <a16:creationId xmlns:a16="http://schemas.microsoft.com/office/drawing/2014/main" id="{92B857A0-77EE-4688-83E8-2856165E19EE}"/>
                  </a:ext>
                </a:extLst>
              </p:cNvPr>
              <p:cNvSpPr/>
              <p:nvPr/>
            </p:nvSpPr>
            <p:spPr>
              <a:xfrm>
                <a:off x="6355701" y="4076088"/>
                <a:ext cx="116949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a:ea typeface="+mn-ea"/>
                    <a:cs typeface="+mn-cs"/>
                  </a:rPr>
                  <a:t>Credential</a:t>
                </a:r>
              </a:p>
            </p:txBody>
          </p:sp>
          <p:sp>
            <p:nvSpPr>
              <p:cNvPr id="35" name="TextBox 34">
                <a:extLst>
                  <a:ext uri="{FF2B5EF4-FFF2-40B4-BE49-F238E27FC236}">
                    <a16:creationId xmlns:a16="http://schemas.microsoft.com/office/drawing/2014/main" id="{625F3837-1D20-4B27-BA95-F7850C394BFA}"/>
                  </a:ext>
                </a:extLst>
              </p:cNvPr>
              <p:cNvSpPr txBox="1"/>
              <p:nvPr/>
            </p:nvSpPr>
            <p:spPr>
              <a:xfrm>
                <a:off x="4444417" y="4008308"/>
                <a:ext cx="1883605" cy="6782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a:ea typeface="+mn-ea"/>
                    <a:cs typeface="+mn-cs"/>
                  </a:rPr>
                  <a:t>Control Loop 2: Optimize Progress Towards Credential</a:t>
                </a:r>
              </a:p>
            </p:txBody>
          </p:sp>
        </p:grpSp>
        <p:grpSp>
          <p:nvGrpSpPr>
            <p:cNvPr id="45" name="Group 44">
              <a:extLst>
                <a:ext uri="{FF2B5EF4-FFF2-40B4-BE49-F238E27FC236}">
                  <a16:creationId xmlns:a16="http://schemas.microsoft.com/office/drawing/2014/main" id="{95FA392C-841D-4F30-AF0F-A4E42A1F99E9}"/>
                </a:ext>
              </a:extLst>
            </p:cNvPr>
            <p:cNvGrpSpPr/>
            <p:nvPr/>
          </p:nvGrpSpPr>
          <p:grpSpPr>
            <a:xfrm>
              <a:off x="365206" y="317510"/>
              <a:ext cx="2936996" cy="4833461"/>
              <a:chOff x="483733" y="1492660"/>
              <a:chExt cx="2504233" cy="4121253"/>
            </a:xfrm>
          </p:grpSpPr>
          <p:grpSp>
            <p:nvGrpSpPr>
              <p:cNvPr id="28" name="Group 27">
                <a:extLst>
                  <a:ext uri="{FF2B5EF4-FFF2-40B4-BE49-F238E27FC236}">
                    <a16:creationId xmlns:a16="http://schemas.microsoft.com/office/drawing/2014/main" id="{89B000D1-7023-4908-8C41-8FBC95882321}"/>
                  </a:ext>
                </a:extLst>
              </p:cNvPr>
              <p:cNvGrpSpPr/>
              <p:nvPr/>
            </p:nvGrpSpPr>
            <p:grpSpPr>
              <a:xfrm>
                <a:off x="561745" y="1492660"/>
                <a:ext cx="2426221" cy="3787412"/>
                <a:chOff x="4032913" y="880281"/>
                <a:chExt cx="2426221" cy="3787412"/>
              </a:xfrm>
            </p:grpSpPr>
            <p:sp>
              <p:nvSpPr>
                <p:cNvPr id="4" name="Rectangle 3">
                  <a:extLst>
                    <a:ext uri="{FF2B5EF4-FFF2-40B4-BE49-F238E27FC236}">
                      <a16:creationId xmlns:a16="http://schemas.microsoft.com/office/drawing/2014/main" id="{1106FEC3-2814-410F-B7C2-705E10CE99C6}"/>
                    </a:ext>
                  </a:extLst>
                </p:cNvPr>
                <p:cNvSpPr/>
                <p:nvPr/>
              </p:nvSpPr>
              <p:spPr>
                <a:xfrm>
                  <a:off x="4032913" y="880281"/>
                  <a:ext cx="2426221" cy="3787412"/>
                </a:xfrm>
                <a:prstGeom prst="rect">
                  <a:avLst/>
                </a:prstGeom>
                <a:solidFill>
                  <a:srgbClr val="5B9B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ctangle 4">
                  <a:extLst>
                    <a:ext uri="{FF2B5EF4-FFF2-40B4-BE49-F238E27FC236}">
                      <a16:creationId xmlns:a16="http://schemas.microsoft.com/office/drawing/2014/main" id="{BF85288D-1172-4274-B270-70841446FCE0}"/>
                    </a:ext>
                  </a:extLst>
                </p:cNvPr>
                <p:cNvSpPr/>
                <p:nvPr/>
              </p:nvSpPr>
              <p:spPr>
                <a:xfrm>
                  <a:off x="4226559" y="1088917"/>
                  <a:ext cx="100941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Physical Abilities</a:t>
                  </a:r>
                </a:p>
              </p:txBody>
            </p:sp>
            <p:sp>
              <p:nvSpPr>
                <p:cNvPr id="6" name="Rectangle 5">
                  <a:extLst>
                    <a:ext uri="{FF2B5EF4-FFF2-40B4-BE49-F238E27FC236}">
                      <a16:creationId xmlns:a16="http://schemas.microsoft.com/office/drawing/2014/main" id="{19CFEFE0-0013-4756-BAD0-EF500B7E0344}"/>
                    </a:ext>
                  </a:extLst>
                </p:cNvPr>
                <p:cNvSpPr/>
                <p:nvPr/>
              </p:nvSpPr>
              <p:spPr>
                <a:xfrm>
                  <a:off x="4226559" y="1797878"/>
                  <a:ext cx="100941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Basic Aptitude</a:t>
                  </a:r>
                </a:p>
              </p:txBody>
            </p:sp>
            <p:sp>
              <p:nvSpPr>
                <p:cNvPr id="8" name="Rectangle 7">
                  <a:extLst>
                    <a:ext uri="{FF2B5EF4-FFF2-40B4-BE49-F238E27FC236}">
                      <a16:creationId xmlns:a16="http://schemas.microsoft.com/office/drawing/2014/main" id="{B9CA157C-DD53-4988-9150-7D0C83FA0380}"/>
                    </a:ext>
                  </a:extLst>
                </p:cNvPr>
                <p:cNvSpPr/>
                <p:nvPr/>
              </p:nvSpPr>
              <p:spPr>
                <a:xfrm>
                  <a:off x="4226557" y="3215799"/>
                  <a:ext cx="100941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Motivation</a:t>
                  </a:r>
                </a:p>
              </p:txBody>
            </p:sp>
            <p:sp>
              <p:nvSpPr>
                <p:cNvPr id="9" name="Rectangle 8">
                  <a:extLst>
                    <a:ext uri="{FF2B5EF4-FFF2-40B4-BE49-F238E27FC236}">
                      <a16:creationId xmlns:a16="http://schemas.microsoft.com/office/drawing/2014/main" id="{6F705E8D-0DE5-4981-BC28-4F622341E390}"/>
                    </a:ext>
                  </a:extLst>
                </p:cNvPr>
                <p:cNvSpPr/>
                <p:nvPr/>
              </p:nvSpPr>
              <p:spPr>
                <a:xfrm>
                  <a:off x="4226559" y="3924759"/>
                  <a:ext cx="100941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Opportunity / Interest</a:t>
                  </a:r>
                </a:p>
              </p:txBody>
            </p:sp>
            <p:sp>
              <p:nvSpPr>
                <p:cNvPr id="10" name="Rectangle 9">
                  <a:extLst>
                    <a:ext uri="{FF2B5EF4-FFF2-40B4-BE49-F238E27FC236}">
                      <a16:creationId xmlns:a16="http://schemas.microsoft.com/office/drawing/2014/main" id="{B627D693-F06E-4F85-B1CE-823B4D928BF5}"/>
                    </a:ext>
                  </a:extLst>
                </p:cNvPr>
                <p:cNvSpPr/>
                <p:nvPr/>
              </p:nvSpPr>
              <p:spPr>
                <a:xfrm>
                  <a:off x="5431557" y="2606649"/>
                  <a:ext cx="880533"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Career/Job Selection</a:t>
                  </a:r>
                </a:p>
              </p:txBody>
            </p:sp>
            <p:cxnSp>
              <p:nvCxnSpPr>
                <p:cNvPr id="12" name="Straight Arrow Connector 11">
                  <a:extLst>
                    <a:ext uri="{FF2B5EF4-FFF2-40B4-BE49-F238E27FC236}">
                      <a16:creationId xmlns:a16="http://schemas.microsoft.com/office/drawing/2014/main" id="{B7530427-3DC2-49AC-9180-1BFC7AF85FF4}"/>
                    </a:ext>
                  </a:extLst>
                </p:cNvPr>
                <p:cNvCxnSpPr>
                  <a:cxnSpLocks/>
                </p:cNvCxnSpPr>
                <p:nvPr/>
              </p:nvCxnSpPr>
              <p:spPr>
                <a:xfrm>
                  <a:off x="5059564" y="2880001"/>
                  <a:ext cx="324465" cy="0"/>
                </a:xfrm>
                <a:prstGeom prst="straightConnector1">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4" name="Connector: Elbow 13">
                  <a:extLst>
                    <a:ext uri="{FF2B5EF4-FFF2-40B4-BE49-F238E27FC236}">
                      <a16:creationId xmlns:a16="http://schemas.microsoft.com/office/drawing/2014/main" id="{DCF03939-AA07-4E4D-9444-C17950B0F7D9}"/>
                    </a:ext>
                  </a:extLst>
                </p:cNvPr>
                <p:cNvCxnSpPr>
                  <a:cxnSpLocks/>
                  <a:stCxn id="6" idx="3"/>
                </p:cNvCxnSpPr>
                <p:nvPr/>
              </p:nvCxnSpPr>
              <p:spPr>
                <a:xfrm>
                  <a:off x="5235975" y="2072993"/>
                  <a:ext cx="633093" cy="487270"/>
                </a:xfrm>
                <a:prstGeom prst="bentConnector3">
                  <a:avLst>
                    <a:gd name="adj1" fmla="val 9968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6" name="Connector: Elbow 15">
                  <a:extLst>
                    <a:ext uri="{FF2B5EF4-FFF2-40B4-BE49-F238E27FC236}">
                      <a16:creationId xmlns:a16="http://schemas.microsoft.com/office/drawing/2014/main" id="{78FCA678-EC06-4FC9-B791-8A1229F093A4}"/>
                    </a:ext>
                  </a:extLst>
                </p:cNvPr>
                <p:cNvCxnSpPr>
                  <a:cxnSpLocks/>
                  <a:stCxn id="5" idx="3"/>
                </p:cNvCxnSpPr>
                <p:nvPr/>
              </p:nvCxnSpPr>
              <p:spPr>
                <a:xfrm>
                  <a:off x="5235975" y="1364033"/>
                  <a:ext cx="633094" cy="1196230"/>
                </a:xfrm>
                <a:prstGeom prst="bent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Connector: Elbow 17">
                  <a:extLst>
                    <a:ext uri="{FF2B5EF4-FFF2-40B4-BE49-F238E27FC236}">
                      <a16:creationId xmlns:a16="http://schemas.microsoft.com/office/drawing/2014/main" id="{31C4A446-70C4-453D-B57E-70857D5D95B0}"/>
                    </a:ext>
                  </a:extLst>
                </p:cNvPr>
                <p:cNvCxnSpPr>
                  <a:cxnSpLocks/>
                </p:cNvCxnSpPr>
                <p:nvPr/>
              </p:nvCxnSpPr>
              <p:spPr>
                <a:xfrm flipV="1">
                  <a:off x="5235973" y="3215583"/>
                  <a:ext cx="635847" cy="258742"/>
                </a:xfrm>
                <a:prstGeom prst="bentConnector3">
                  <a:avLst>
                    <a:gd name="adj1" fmla="val 99913"/>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0" name="Connector: Elbow 19">
                  <a:extLst>
                    <a:ext uri="{FF2B5EF4-FFF2-40B4-BE49-F238E27FC236}">
                      <a16:creationId xmlns:a16="http://schemas.microsoft.com/office/drawing/2014/main" id="{B38B6F50-F249-42CB-9441-4A54365C1903}"/>
                    </a:ext>
                  </a:extLst>
                </p:cNvPr>
                <p:cNvCxnSpPr>
                  <a:cxnSpLocks/>
                  <a:stCxn id="9" idx="3"/>
                </p:cNvCxnSpPr>
                <p:nvPr/>
              </p:nvCxnSpPr>
              <p:spPr>
                <a:xfrm flipV="1">
                  <a:off x="5235975" y="3215799"/>
                  <a:ext cx="635847" cy="984076"/>
                </a:xfrm>
                <a:prstGeom prst="bentConnector2">
                  <a:avLst/>
                </a:prstGeom>
                <a:ln w="190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64F4676B-937E-46F4-8980-4BCE0B827319}"/>
                    </a:ext>
                  </a:extLst>
                </p:cNvPr>
                <p:cNvSpPr/>
                <p:nvPr/>
              </p:nvSpPr>
              <p:spPr>
                <a:xfrm>
                  <a:off x="4226558" y="2506838"/>
                  <a:ext cx="100941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a:ea typeface="+mn-ea"/>
                      <a:cs typeface="+mn-cs"/>
                    </a:rPr>
                    <a:t>Primary Education</a:t>
                  </a:r>
                </a:p>
              </p:txBody>
            </p:sp>
          </p:grpSp>
          <p:sp>
            <p:nvSpPr>
              <p:cNvPr id="30" name="TextBox 29">
                <a:extLst>
                  <a:ext uri="{FF2B5EF4-FFF2-40B4-BE49-F238E27FC236}">
                    <a16:creationId xmlns:a16="http://schemas.microsoft.com/office/drawing/2014/main" id="{42DD4DF6-2FC7-42D1-9AC1-A7D5D93FAE40}"/>
                  </a:ext>
                </a:extLst>
              </p:cNvPr>
              <p:cNvSpPr txBox="1"/>
              <p:nvPr/>
            </p:nvSpPr>
            <p:spPr>
              <a:xfrm>
                <a:off x="483733" y="5325245"/>
                <a:ext cx="2398806" cy="28866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603020202020204"/>
                    <a:ea typeface="+mn-ea"/>
                    <a:cs typeface="+mn-cs"/>
                  </a:rPr>
                  <a:t>Initial Conditions Set</a:t>
                </a:r>
              </a:p>
            </p:txBody>
          </p:sp>
        </p:grpSp>
        <p:grpSp>
          <p:nvGrpSpPr>
            <p:cNvPr id="32" name="Group 31">
              <a:extLst>
                <a:ext uri="{FF2B5EF4-FFF2-40B4-BE49-F238E27FC236}">
                  <a16:creationId xmlns:a16="http://schemas.microsoft.com/office/drawing/2014/main" id="{AD48AF78-52C9-4B5F-ADB0-38C592482AC9}"/>
                </a:ext>
              </a:extLst>
            </p:cNvPr>
            <p:cNvGrpSpPr/>
            <p:nvPr/>
          </p:nvGrpSpPr>
          <p:grpSpPr>
            <a:xfrm>
              <a:off x="4105268" y="522727"/>
              <a:ext cx="3941876" cy="1482357"/>
              <a:chOff x="6381617" y="2395730"/>
              <a:chExt cx="3361045" cy="1263933"/>
            </a:xfrm>
          </p:grpSpPr>
          <p:sp>
            <p:nvSpPr>
              <p:cNvPr id="22" name="Rectangle 21">
                <a:extLst>
                  <a:ext uri="{FF2B5EF4-FFF2-40B4-BE49-F238E27FC236}">
                    <a16:creationId xmlns:a16="http://schemas.microsoft.com/office/drawing/2014/main" id="{556B9253-1358-4388-92DC-9F913198A81A}"/>
                  </a:ext>
                </a:extLst>
              </p:cNvPr>
              <p:cNvSpPr/>
              <p:nvPr/>
            </p:nvSpPr>
            <p:spPr>
              <a:xfrm>
                <a:off x="6381617" y="2395730"/>
                <a:ext cx="3361045" cy="1263933"/>
              </a:xfrm>
              <a:prstGeom prst="rect">
                <a:avLst/>
              </a:prstGeom>
              <a:solidFill>
                <a:srgbClr val="FFE6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09728"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a:ea typeface="+mn-ea"/>
                    <a:cs typeface="+mn-cs"/>
                  </a:rPr>
                  <a:t>Control Loop 1: Optimize Current Activity</a:t>
                </a:r>
                <a:endParaRPr kumimoji="0" lang="en-US" sz="14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1B9615F3-3117-403E-AC65-B266A6BEDFE2}"/>
                  </a:ext>
                </a:extLst>
              </p:cNvPr>
              <p:cNvSpPr/>
              <p:nvPr/>
            </p:nvSpPr>
            <p:spPr>
              <a:xfrm>
                <a:off x="6537008" y="2650656"/>
                <a:ext cx="958049" cy="584748"/>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a:ea typeface="+mn-ea"/>
                    <a:cs typeface="+mn-cs"/>
                  </a:rPr>
                  <a:t>Formal Training</a:t>
                </a:r>
              </a:p>
            </p:txBody>
          </p:sp>
          <p:sp>
            <p:nvSpPr>
              <p:cNvPr id="24" name="Rectangle 23">
                <a:extLst>
                  <a:ext uri="{FF2B5EF4-FFF2-40B4-BE49-F238E27FC236}">
                    <a16:creationId xmlns:a16="http://schemas.microsoft.com/office/drawing/2014/main" id="{A563214F-C4E2-4523-8523-DC9E85E391A7}"/>
                  </a:ext>
                </a:extLst>
              </p:cNvPr>
              <p:cNvSpPr/>
              <p:nvPr/>
            </p:nvSpPr>
            <p:spPr>
              <a:xfrm>
                <a:off x="7570596" y="2650656"/>
                <a:ext cx="958049" cy="584748"/>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a:ea typeface="+mn-ea"/>
                    <a:cs typeface="+mn-cs"/>
                  </a:rPr>
                  <a:t>Informal Training</a:t>
                </a:r>
              </a:p>
            </p:txBody>
          </p:sp>
          <p:sp>
            <p:nvSpPr>
              <p:cNvPr id="25" name="Rectangle 24">
                <a:extLst>
                  <a:ext uri="{FF2B5EF4-FFF2-40B4-BE49-F238E27FC236}">
                    <a16:creationId xmlns:a16="http://schemas.microsoft.com/office/drawing/2014/main" id="{0BEFB439-4314-49A2-BC21-8A2D01A40C3D}"/>
                  </a:ext>
                </a:extLst>
              </p:cNvPr>
              <p:cNvSpPr/>
              <p:nvPr/>
            </p:nvSpPr>
            <p:spPr>
              <a:xfrm>
                <a:off x="8604187" y="2650655"/>
                <a:ext cx="958049" cy="584748"/>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a:ea typeface="+mn-ea"/>
                    <a:cs typeface="+mn-cs"/>
                  </a:rPr>
                  <a:t>Work/Life Experience</a:t>
                </a:r>
              </a:p>
            </p:txBody>
          </p:sp>
        </p:grpSp>
        <p:sp>
          <p:nvSpPr>
            <p:cNvPr id="33" name="Rectangle 32">
              <a:extLst>
                <a:ext uri="{FF2B5EF4-FFF2-40B4-BE49-F238E27FC236}">
                  <a16:creationId xmlns:a16="http://schemas.microsoft.com/office/drawing/2014/main" id="{D581AF1C-3719-456E-B889-29DBB878DB83}"/>
                </a:ext>
              </a:extLst>
            </p:cNvPr>
            <p:cNvSpPr/>
            <p:nvPr/>
          </p:nvSpPr>
          <p:spPr>
            <a:xfrm>
              <a:off x="9890436" y="758126"/>
              <a:ext cx="1844855" cy="645317"/>
            </a:xfrm>
            <a:prstGeom prst="rect">
              <a:avLst/>
            </a:prstGeom>
            <a:solidFill>
              <a:srgbClr val="990033"/>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Calibri"/>
                  <a:ea typeface="+mn-ea"/>
                  <a:cs typeface="+mn-cs"/>
                </a:rPr>
                <a:t>Mission Effectiveness</a:t>
              </a:r>
            </a:p>
          </p:txBody>
        </p:sp>
        <p:grpSp>
          <p:nvGrpSpPr>
            <p:cNvPr id="37" name="Group 36">
              <a:extLst>
                <a:ext uri="{FF2B5EF4-FFF2-40B4-BE49-F238E27FC236}">
                  <a16:creationId xmlns:a16="http://schemas.microsoft.com/office/drawing/2014/main" id="{55A85F86-4EBC-4B72-B34D-7CC7724EEF01}"/>
                </a:ext>
              </a:extLst>
            </p:cNvPr>
            <p:cNvGrpSpPr/>
            <p:nvPr/>
          </p:nvGrpSpPr>
          <p:grpSpPr>
            <a:xfrm>
              <a:off x="6203361" y="3425596"/>
              <a:ext cx="3832053" cy="923545"/>
              <a:chOff x="4366008" y="4021333"/>
              <a:chExt cx="3267404" cy="787461"/>
            </a:xfrm>
          </p:grpSpPr>
          <p:sp>
            <p:nvSpPr>
              <p:cNvPr id="39" name="Rectangle 38">
                <a:extLst>
                  <a:ext uri="{FF2B5EF4-FFF2-40B4-BE49-F238E27FC236}">
                    <a16:creationId xmlns:a16="http://schemas.microsoft.com/office/drawing/2014/main" id="{0777BDE1-E592-4FFD-841D-7C47F44039E7}"/>
                  </a:ext>
                </a:extLst>
              </p:cNvPr>
              <p:cNvSpPr/>
              <p:nvPr/>
            </p:nvSpPr>
            <p:spPr>
              <a:xfrm>
                <a:off x="4366008" y="4021333"/>
                <a:ext cx="3267404" cy="787461"/>
              </a:xfrm>
              <a:prstGeom prst="rect">
                <a:avLst/>
              </a:prstGeom>
              <a:solidFill>
                <a:srgbClr val="FFE6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sp>
            <p:nvSpPr>
              <p:cNvPr id="38" name="Rectangle 37">
                <a:extLst>
                  <a:ext uri="{FF2B5EF4-FFF2-40B4-BE49-F238E27FC236}">
                    <a16:creationId xmlns:a16="http://schemas.microsoft.com/office/drawing/2014/main" id="{34CAD475-1C97-4768-9775-0B53F489AEF1}"/>
                  </a:ext>
                </a:extLst>
              </p:cNvPr>
              <p:cNvSpPr/>
              <p:nvPr/>
            </p:nvSpPr>
            <p:spPr>
              <a:xfrm>
                <a:off x="6356031" y="4151970"/>
                <a:ext cx="1169496" cy="526186"/>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tx1"/>
                    </a:solidFill>
                    <a:effectLst/>
                    <a:uLnTx/>
                    <a:uFillTx/>
                    <a:latin typeface="Calibri"/>
                    <a:ea typeface="+mn-ea"/>
                    <a:cs typeface="+mn-cs"/>
                  </a:rPr>
                  <a:t>Job/Duty/Gig</a:t>
                </a:r>
              </a:p>
            </p:txBody>
          </p:sp>
          <p:sp>
            <p:nvSpPr>
              <p:cNvPr id="40" name="TextBox 39">
                <a:extLst>
                  <a:ext uri="{FF2B5EF4-FFF2-40B4-BE49-F238E27FC236}">
                    <a16:creationId xmlns:a16="http://schemas.microsoft.com/office/drawing/2014/main" id="{F685A710-240F-4310-9BDE-48027B06A888}"/>
                  </a:ext>
                </a:extLst>
              </p:cNvPr>
              <p:cNvSpPr txBox="1"/>
              <p:nvPr/>
            </p:nvSpPr>
            <p:spPr>
              <a:xfrm>
                <a:off x="4457663" y="4092296"/>
                <a:ext cx="1714403" cy="6782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a:ea typeface="+mn-ea"/>
                    <a:cs typeface="+mn-cs"/>
                  </a:rPr>
                  <a:t>Control Loop 3: Optimize Credentials for Current Job</a:t>
                </a:r>
              </a:p>
            </p:txBody>
          </p:sp>
        </p:grpSp>
        <p:grpSp>
          <p:nvGrpSpPr>
            <p:cNvPr id="41" name="Group 40">
              <a:extLst>
                <a:ext uri="{FF2B5EF4-FFF2-40B4-BE49-F238E27FC236}">
                  <a16:creationId xmlns:a16="http://schemas.microsoft.com/office/drawing/2014/main" id="{F6F5A1A1-A37E-4FC4-998E-1A283F65AC15}"/>
                </a:ext>
              </a:extLst>
            </p:cNvPr>
            <p:cNvGrpSpPr/>
            <p:nvPr/>
          </p:nvGrpSpPr>
          <p:grpSpPr>
            <a:xfrm>
              <a:off x="7197495" y="4597503"/>
              <a:ext cx="3832053" cy="1012357"/>
              <a:chOff x="4366008" y="3949065"/>
              <a:chExt cx="3267404" cy="863187"/>
            </a:xfrm>
          </p:grpSpPr>
          <p:sp>
            <p:nvSpPr>
              <p:cNvPr id="43" name="Rectangle 42">
                <a:extLst>
                  <a:ext uri="{FF2B5EF4-FFF2-40B4-BE49-F238E27FC236}">
                    <a16:creationId xmlns:a16="http://schemas.microsoft.com/office/drawing/2014/main" id="{D6744200-C916-4074-B96E-F2E040365A9B}"/>
                  </a:ext>
                </a:extLst>
              </p:cNvPr>
              <p:cNvSpPr/>
              <p:nvPr/>
            </p:nvSpPr>
            <p:spPr>
              <a:xfrm>
                <a:off x="4366008" y="3949065"/>
                <a:ext cx="3267404" cy="863187"/>
              </a:xfrm>
              <a:prstGeom prst="rect">
                <a:avLst/>
              </a:prstGeom>
              <a:solidFill>
                <a:srgbClr val="FFE69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Trebuchet MS" panose="020B0603020202020204"/>
                  <a:ea typeface="+mn-ea"/>
                  <a:cs typeface="+mn-cs"/>
                </a:endParaRPr>
              </a:p>
            </p:txBody>
          </p:sp>
          <p:sp>
            <p:nvSpPr>
              <p:cNvPr id="42" name="Rectangle 41">
                <a:extLst>
                  <a:ext uri="{FF2B5EF4-FFF2-40B4-BE49-F238E27FC236}">
                    <a16:creationId xmlns:a16="http://schemas.microsoft.com/office/drawing/2014/main" id="{2079CECE-5842-43F2-8674-A5AEFA00534F}"/>
                  </a:ext>
                </a:extLst>
              </p:cNvPr>
              <p:cNvSpPr/>
              <p:nvPr/>
            </p:nvSpPr>
            <p:spPr>
              <a:xfrm>
                <a:off x="6366959" y="4105697"/>
                <a:ext cx="1169496" cy="550230"/>
              </a:xfrm>
              <a:prstGeom prst="rect">
                <a:avLst/>
              </a:prstGeom>
              <a:solidFill>
                <a:schemeClr val="bg1"/>
              </a:solidFill>
              <a:ln w="19050">
                <a:solidFill>
                  <a:schemeClr val="tx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Calibri"/>
                    <a:ea typeface="+mn-ea"/>
                    <a:cs typeface="+mn-cs"/>
                  </a:rPr>
                  <a:t>Career</a:t>
                </a:r>
                <a:endParaRPr kumimoji="0" lang="en-US" sz="1600" b="1" i="0" u="none" strike="noStrike" kern="1200" cap="none" spc="0" normalizeH="0" baseline="0" noProof="0">
                  <a:ln>
                    <a:noFill/>
                  </a:ln>
                  <a:solidFill>
                    <a:schemeClr val="tx1"/>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3568D9AA-C2CB-48D9-8000-97FC1997F60E}"/>
                  </a:ext>
                </a:extLst>
              </p:cNvPr>
              <p:cNvSpPr txBox="1"/>
              <p:nvPr/>
            </p:nvSpPr>
            <p:spPr>
              <a:xfrm>
                <a:off x="4451603" y="4062987"/>
                <a:ext cx="1667494" cy="67823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Calibri"/>
                    <a:ea typeface="+mn-ea"/>
                    <a:cs typeface="+mn-cs"/>
                  </a:rPr>
                  <a:t>Control Loop 4: Optimize </a:t>
                </a:r>
                <a:br>
                  <a:rPr kumimoji="0" lang="en-US" sz="1400" b="1" i="0" u="none" strike="noStrike" kern="1200" cap="none" spc="0" normalizeH="0" baseline="0" noProof="0">
                    <a:ln>
                      <a:noFill/>
                    </a:ln>
                    <a:effectLst/>
                    <a:uLnTx/>
                    <a:uFillTx/>
                    <a:latin typeface="Calibri"/>
                    <a:ea typeface="+mn-ea"/>
                    <a:cs typeface="+mn-cs"/>
                  </a:rPr>
                </a:br>
                <a:r>
                  <a:rPr kumimoji="0" lang="en-US" sz="1400" b="1" i="0" u="none" strike="noStrike" kern="1200" cap="none" spc="0" normalizeH="0" baseline="0" noProof="0">
                    <a:ln>
                      <a:noFill/>
                    </a:ln>
                    <a:effectLst/>
                    <a:uLnTx/>
                    <a:uFillTx/>
                    <a:latin typeface="Calibri"/>
                    <a:ea typeface="+mn-ea"/>
                    <a:cs typeface="+mn-cs"/>
                  </a:rPr>
                  <a:t>Career Trajectory</a:t>
                </a:r>
              </a:p>
            </p:txBody>
          </p:sp>
        </p:grpSp>
        <p:cxnSp>
          <p:nvCxnSpPr>
            <p:cNvPr id="49" name="Straight Arrow Connector 48">
              <a:extLst>
                <a:ext uri="{FF2B5EF4-FFF2-40B4-BE49-F238E27FC236}">
                  <a16:creationId xmlns:a16="http://schemas.microsoft.com/office/drawing/2014/main" id="{05B54DBC-76A2-4BB0-9778-BDAFE2310DC2}"/>
                </a:ext>
              </a:extLst>
            </p:cNvPr>
            <p:cNvCxnSpPr>
              <a:cxnSpLocks/>
            </p:cNvCxnSpPr>
            <p:nvPr/>
          </p:nvCxnSpPr>
          <p:spPr>
            <a:xfrm>
              <a:off x="3302203" y="1212426"/>
              <a:ext cx="742502"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4" name="Connector: Elbow 53">
              <a:extLst>
                <a:ext uri="{FF2B5EF4-FFF2-40B4-BE49-F238E27FC236}">
                  <a16:creationId xmlns:a16="http://schemas.microsoft.com/office/drawing/2014/main" id="{DCF0BBE9-F5BF-4520-B0E7-C01576B90182}"/>
                </a:ext>
              </a:extLst>
            </p:cNvPr>
            <p:cNvCxnSpPr>
              <a:cxnSpLocks/>
              <a:stCxn id="69" idx="2"/>
              <a:endCxn id="34" idx="1"/>
            </p:cNvCxnSpPr>
            <p:nvPr/>
          </p:nvCxnSpPr>
          <p:spPr>
            <a:xfrm rot="16200000" flipH="1">
              <a:off x="4484516" y="1990629"/>
              <a:ext cx="707027" cy="742393"/>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6" name="Connector: Elbow 55">
              <a:extLst>
                <a:ext uri="{FF2B5EF4-FFF2-40B4-BE49-F238E27FC236}">
                  <a16:creationId xmlns:a16="http://schemas.microsoft.com/office/drawing/2014/main" id="{2BFF6736-A5F7-4213-9252-9B1D552EEDD0}"/>
                </a:ext>
              </a:extLst>
            </p:cNvPr>
            <p:cNvCxnSpPr>
              <a:cxnSpLocks/>
              <a:stCxn id="26" idx="2"/>
              <a:endCxn id="39" idx="1"/>
            </p:cNvCxnSpPr>
            <p:nvPr/>
          </p:nvCxnSpPr>
          <p:spPr>
            <a:xfrm rot="16200000" flipH="1">
              <a:off x="5411403" y="3095410"/>
              <a:ext cx="722179" cy="861737"/>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58" name="Connector: Elbow 57">
              <a:extLst>
                <a:ext uri="{FF2B5EF4-FFF2-40B4-BE49-F238E27FC236}">
                  <a16:creationId xmlns:a16="http://schemas.microsoft.com/office/drawing/2014/main" id="{A4F395D9-ACE8-4F83-A3FE-DCEE4D4819D8}"/>
                </a:ext>
              </a:extLst>
            </p:cNvPr>
            <p:cNvCxnSpPr>
              <a:cxnSpLocks/>
              <a:stCxn id="64" idx="2"/>
              <a:endCxn id="43" idx="1"/>
            </p:cNvCxnSpPr>
            <p:nvPr/>
          </p:nvCxnSpPr>
          <p:spPr>
            <a:xfrm rot="16200000" flipH="1">
              <a:off x="6395006" y="4301193"/>
              <a:ext cx="741838" cy="863139"/>
            </a:xfrm>
            <a:prstGeom prst="bentConnector2">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a:extLst>
                <a:ext uri="{FF2B5EF4-FFF2-40B4-BE49-F238E27FC236}">
                  <a16:creationId xmlns:a16="http://schemas.microsoft.com/office/drawing/2014/main" id="{016AE1B0-A513-4E29-91C3-A74E8F0AF81A}"/>
                </a:ext>
              </a:extLst>
            </p:cNvPr>
            <p:cNvCxnSpPr>
              <a:cxnSpLocks/>
            </p:cNvCxnSpPr>
            <p:nvPr/>
          </p:nvCxnSpPr>
          <p:spPr>
            <a:xfrm flipV="1">
              <a:off x="10654202" y="1491343"/>
              <a:ext cx="1" cy="3268092"/>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63" name="Connector: Elbow 62">
              <a:extLst>
                <a:ext uri="{FF2B5EF4-FFF2-40B4-BE49-F238E27FC236}">
                  <a16:creationId xmlns:a16="http://schemas.microsoft.com/office/drawing/2014/main" id="{4CA6F20B-285C-4BC7-9FF0-79F58E2A68F6}"/>
                </a:ext>
              </a:extLst>
            </p:cNvPr>
            <p:cNvCxnSpPr>
              <a:cxnSpLocks/>
              <a:stCxn id="39" idx="3"/>
            </p:cNvCxnSpPr>
            <p:nvPr/>
          </p:nvCxnSpPr>
          <p:spPr>
            <a:xfrm>
              <a:off x="10035414" y="3887369"/>
              <a:ext cx="618788" cy="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5" name="Connector: Elbow 64">
              <a:extLst>
                <a:ext uri="{FF2B5EF4-FFF2-40B4-BE49-F238E27FC236}">
                  <a16:creationId xmlns:a16="http://schemas.microsoft.com/office/drawing/2014/main" id="{8F77D26A-F479-4FEB-B852-80C6713940ED}"/>
                </a:ext>
              </a:extLst>
            </p:cNvPr>
            <p:cNvCxnSpPr>
              <a:cxnSpLocks/>
              <a:stCxn id="34" idx="3"/>
            </p:cNvCxnSpPr>
            <p:nvPr/>
          </p:nvCxnSpPr>
          <p:spPr>
            <a:xfrm>
              <a:off x="9041279" y="2715340"/>
              <a:ext cx="1612923" cy="972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C830048E-BB3E-49D0-8BAC-F5B305BAA733}"/>
                </a:ext>
              </a:extLst>
            </p:cNvPr>
            <p:cNvCxnSpPr>
              <a:cxnSpLocks/>
            </p:cNvCxnSpPr>
            <p:nvPr/>
          </p:nvCxnSpPr>
          <p:spPr>
            <a:xfrm>
              <a:off x="8047144" y="1714997"/>
              <a:ext cx="2607058" cy="1340"/>
            </a:xfrm>
            <a:prstGeom prst="straightConnector1">
              <a:avLst/>
            </a:prstGeom>
            <a:ln w="38100">
              <a:solidFill>
                <a:schemeClr val="tx1"/>
              </a:solidFill>
              <a:tailEnd type="none"/>
            </a:ln>
          </p:spPr>
          <p:style>
            <a:lnRef idx="1">
              <a:schemeClr val="dk1"/>
            </a:lnRef>
            <a:fillRef idx="0">
              <a:schemeClr val="dk1"/>
            </a:fillRef>
            <a:effectRef idx="0">
              <a:schemeClr val="dk1"/>
            </a:effectRef>
            <a:fontRef idx="minor">
              <a:schemeClr val="tx1"/>
            </a:fontRef>
          </p:style>
        </p:cxnSp>
        <p:pic>
          <p:nvPicPr>
            <p:cNvPr id="75" name="Picture 74" descr="A close up of a logo&#10;&#10;Description automatically generated">
              <a:extLst>
                <a:ext uri="{FF2B5EF4-FFF2-40B4-BE49-F238E27FC236}">
                  <a16:creationId xmlns:a16="http://schemas.microsoft.com/office/drawing/2014/main" id="{0E08E678-EA5A-48E7-A4AB-51432D666AB8}"/>
                </a:ext>
              </a:extLst>
            </p:cNvPr>
            <p:cNvPicPr>
              <a:picLocks noChangeAspect="1"/>
            </p:cNvPicPr>
            <p:nvPr/>
          </p:nvPicPr>
          <p:blipFill rotWithShape="1">
            <a:blip r:embed="rId3" cstate="hqprint">
              <a:graysc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l="-13123" t="-13123" r="-13123" b="-13123"/>
            <a:stretch/>
          </p:blipFill>
          <p:spPr>
            <a:xfrm flipH="1">
              <a:off x="6019558" y="4788884"/>
              <a:ext cx="629594" cy="629594"/>
            </a:xfrm>
            <a:prstGeom prst="ellipse">
              <a:avLst/>
            </a:prstGeom>
            <a:solidFill>
              <a:srgbClr val="FFE699"/>
            </a:solidFill>
            <a:ln w="19050">
              <a:solidFill>
                <a:schemeClr val="tx1"/>
              </a:solidFill>
            </a:ln>
            <a:effectLst/>
          </p:spPr>
        </p:pic>
        <p:sp>
          <p:nvSpPr>
            <p:cNvPr id="77" name="TextBox 76">
              <a:extLst>
                <a:ext uri="{FF2B5EF4-FFF2-40B4-BE49-F238E27FC236}">
                  <a16:creationId xmlns:a16="http://schemas.microsoft.com/office/drawing/2014/main" id="{5B1D28F4-DA93-4859-AA91-B9C8AF4F9E89}"/>
                </a:ext>
              </a:extLst>
            </p:cNvPr>
            <p:cNvSpPr txBox="1"/>
            <p:nvPr/>
          </p:nvSpPr>
          <p:spPr>
            <a:xfrm>
              <a:off x="7696200" y="6278593"/>
              <a:ext cx="3454399" cy="331432"/>
            </a:xfrm>
            <a:prstGeom prst="rect">
              <a:avLst/>
            </a:prstGeom>
            <a:solidFill>
              <a:srgbClr val="FFE699"/>
            </a:solid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effectLst/>
                  <a:uLnTx/>
                  <a:uFillTx/>
                  <a:latin typeface="Trebuchet MS" panose="020B0603020202020204"/>
                  <a:ea typeface="+mn-ea"/>
                  <a:cs typeface="+mn-cs"/>
                </a:rPr>
                <a:t>Control Loop 5: New Career Goals</a:t>
              </a:r>
            </a:p>
          </p:txBody>
        </p:sp>
        <p:cxnSp>
          <p:nvCxnSpPr>
            <p:cNvPr id="79" name="Connector: Elbow 78">
              <a:extLst>
                <a:ext uri="{FF2B5EF4-FFF2-40B4-BE49-F238E27FC236}">
                  <a16:creationId xmlns:a16="http://schemas.microsoft.com/office/drawing/2014/main" id="{958823A0-004C-493E-B6F2-3222D29813D2}"/>
                </a:ext>
              </a:extLst>
            </p:cNvPr>
            <p:cNvCxnSpPr>
              <a:cxnSpLocks/>
              <a:stCxn id="47" idx="1"/>
            </p:cNvCxnSpPr>
            <p:nvPr/>
          </p:nvCxnSpPr>
          <p:spPr>
            <a:xfrm rot="10800000">
              <a:off x="2610058" y="3056385"/>
              <a:ext cx="5086143" cy="3017976"/>
            </a:xfrm>
            <a:prstGeom prst="bentConnector3">
              <a:avLst>
                <a:gd name="adj1" fmla="val 100035"/>
              </a:avLst>
            </a:prstGeom>
            <a:ln w="28575" cap="rnd" cmpd="sng" algn="ctr">
              <a:solidFill>
                <a:schemeClr val="tx1"/>
              </a:solidFill>
              <a:prstDash val="sysDash"/>
              <a:miter lim="800000"/>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85" name="Straight Arrow Connector 84">
              <a:extLst>
                <a:ext uri="{FF2B5EF4-FFF2-40B4-BE49-F238E27FC236}">
                  <a16:creationId xmlns:a16="http://schemas.microsoft.com/office/drawing/2014/main" id="{A501C269-85AE-4BDD-8AE2-3BFCD4296EA7}"/>
                </a:ext>
              </a:extLst>
            </p:cNvPr>
            <p:cNvCxnSpPr>
              <a:cxnSpLocks/>
              <a:stCxn id="33" idx="1"/>
            </p:cNvCxnSpPr>
            <p:nvPr/>
          </p:nvCxnSpPr>
          <p:spPr>
            <a:xfrm flipH="1">
              <a:off x="8131632" y="1080785"/>
              <a:ext cx="1758804"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F3DBDE9C-3872-4AF6-AF72-391B92B36B5A}"/>
                </a:ext>
              </a:extLst>
            </p:cNvPr>
            <p:cNvSpPr txBox="1"/>
            <p:nvPr/>
          </p:nvSpPr>
          <p:spPr>
            <a:xfrm>
              <a:off x="8719451" y="743686"/>
              <a:ext cx="1079874" cy="338554"/>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Calibri"/>
                  <a:ea typeface="+mn-ea"/>
                  <a:cs typeface="+mn-cs"/>
                </a:rPr>
                <a:t>Outcomes</a:t>
              </a:r>
              <a:endParaRPr kumimoji="0" lang="en-US" sz="1200" b="0" i="0" u="none" strike="noStrike" kern="1200" cap="none" spc="0" normalizeH="0" baseline="0" noProof="0">
                <a:ln>
                  <a:noFill/>
                </a:ln>
                <a:effectLst/>
                <a:uLnTx/>
                <a:uFillTx/>
                <a:latin typeface="Calibri"/>
                <a:ea typeface="+mn-ea"/>
                <a:cs typeface="+mn-cs"/>
              </a:endParaRPr>
            </a:p>
          </p:txBody>
        </p:sp>
        <p:pic>
          <p:nvPicPr>
            <p:cNvPr id="59" name="Picture 58" descr="A close up of a logo&#10;&#10;Description automatically generated">
              <a:extLst>
                <a:ext uri="{FF2B5EF4-FFF2-40B4-BE49-F238E27FC236}">
                  <a16:creationId xmlns:a16="http://schemas.microsoft.com/office/drawing/2014/main" id="{B4E2D71B-4078-4B5F-9AF3-27749DA397CA}"/>
                </a:ext>
              </a:extLst>
            </p:cNvPr>
            <p:cNvPicPr>
              <a:picLocks noChangeAspect="1"/>
            </p:cNvPicPr>
            <p:nvPr/>
          </p:nvPicPr>
          <p:blipFill rotWithShape="1">
            <a:blip r:embed="rId3" cstate="hqprint">
              <a:duotone>
                <a:prstClr val="black"/>
                <a:schemeClr val="accent4">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l="-13123" t="-13123" r="-13123" b="-13123"/>
            <a:stretch/>
          </p:blipFill>
          <p:spPr>
            <a:xfrm flipH="1">
              <a:off x="5022876" y="3503713"/>
              <a:ext cx="629594" cy="629594"/>
            </a:xfrm>
            <a:prstGeom prst="ellipse">
              <a:avLst/>
            </a:prstGeom>
            <a:solidFill>
              <a:srgbClr val="FFE699"/>
            </a:solidFill>
            <a:ln w="19050">
              <a:solidFill>
                <a:schemeClr val="tx1"/>
              </a:solidFill>
            </a:ln>
            <a:effectLst/>
          </p:spPr>
        </p:pic>
        <p:sp>
          <p:nvSpPr>
            <p:cNvPr id="26" name="Rectangle 25">
              <a:extLst>
                <a:ext uri="{FF2B5EF4-FFF2-40B4-BE49-F238E27FC236}">
                  <a16:creationId xmlns:a16="http://schemas.microsoft.com/office/drawing/2014/main" id="{3C9AE6EE-FC16-4D7E-A78E-11E198795DD4}"/>
                </a:ext>
              </a:extLst>
            </p:cNvPr>
            <p:cNvSpPr/>
            <p:nvPr/>
          </p:nvSpPr>
          <p:spPr>
            <a:xfrm>
              <a:off x="5202725" y="2887392"/>
              <a:ext cx="277798" cy="27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angle 63">
              <a:extLst>
                <a:ext uri="{FF2B5EF4-FFF2-40B4-BE49-F238E27FC236}">
                  <a16:creationId xmlns:a16="http://schemas.microsoft.com/office/drawing/2014/main" id="{7E3AE42D-EAE5-4A11-9051-D6D6139712F9}"/>
                </a:ext>
              </a:extLst>
            </p:cNvPr>
            <p:cNvSpPr/>
            <p:nvPr/>
          </p:nvSpPr>
          <p:spPr>
            <a:xfrm>
              <a:off x="6195457" y="4084046"/>
              <a:ext cx="277798" cy="27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8" name="Picture 67" descr="A close up of a logo&#10;&#10;Description automatically generated">
              <a:extLst>
                <a:ext uri="{FF2B5EF4-FFF2-40B4-BE49-F238E27FC236}">
                  <a16:creationId xmlns:a16="http://schemas.microsoft.com/office/drawing/2014/main" id="{31676C0C-9D81-445D-8F0D-B13D4734F04B}"/>
                </a:ext>
              </a:extLst>
            </p:cNvPr>
            <p:cNvPicPr>
              <a:picLocks noChangeAspect="1"/>
            </p:cNvPicPr>
            <p:nvPr/>
          </p:nvPicPr>
          <p:blipFill rotWithShape="1">
            <a:blip r:embed="rId3" cstate="hqprint">
              <a:grayscl/>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5"/>
                </a:ext>
              </a:extLst>
            </a:blip>
            <a:srcRect l="-13123" t="-13123" r="-13123" b="-13123"/>
            <a:stretch/>
          </p:blipFill>
          <p:spPr>
            <a:xfrm flipH="1">
              <a:off x="4146466" y="2347143"/>
              <a:ext cx="629594" cy="629594"/>
            </a:xfrm>
            <a:prstGeom prst="ellipse">
              <a:avLst/>
            </a:prstGeom>
            <a:solidFill>
              <a:srgbClr val="FFE699"/>
            </a:solidFill>
            <a:ln w="19050">
              <a:solidFill>
                <a:schemeClr val="tx1"/>
              </a:solidFill>
            </a:ln>
            <a:effectLst/>
          </p:spPr>
        </p:pic>
        <p:sp>
          <p:nvSpPr>
            <p:cNvPr id="69" name="Rectangle 68">
              <a:extLst>
                <a:ext uri="{FF2B5EF4-FFF2-40B4-BE49-F238E27FC236}">
                  <a16:creationId xmlns:a16="http://schemas.microsoft.com/office/drawing/2014/main" id="{E1DABC4C-8A06-4F71-9CF8-8F89778437AF}"/>
                </a:ext>
              </a:extLst>
            </p:cNvPr>
            <p:cNvSpPr/>
            <p:nvPr/>
          </p:nvSpPr>
          <p:spPr>
            <a:xfrm>
              <a:off x="4327934" y="1730515"/>
              <a:ext cx="277798" cy="2777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87826826-94CB-4EAC-985C-18F94E45ABBD}"/>
                </a:ext>
              </a:extLst>
            </p:cNvPr>
            <p:cNvSpPr txBox="1"/>
            <p:nvPr/>
          </p:nvSpPr>
          <p:spPr>
            <a:xfrm>
              <a:off x="7696200" y="5908643"/>
              <a:ext cx="3454400" cy="331432"/>
            </a:xfrm>
            <a:prstGeom prst="rect">
              <a:avLst/>
            </a:prstGeom>
            <a:solidFill>
              <a:schemeClr val="tx2">
                <a:lumMod val="1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Trebuchet MS" panose="020B0603020202020204"/>
                  <a:ea typeface="+mn-ea"/>
                  <a:cs typeface="+mn-cs"/>
                </a:rPr>
                <a:t>Career / MOS / AFSC / NEC</a:t>
              </a:r>
            </a:p>
          </p:txBody>
        </p:sp>
      </p:grpSp>
      <p:sp>
        <p:nvSpPr>
          <p:cNvPr id="11" name="Title 10">
            <a:extLst>
              <a:ext uri="{FF2B5EF4-FFF2-40B4-BE49-F238E27FC236}">
                <a16:creationId xmlns:a16="http://schemas.microsoft.com/office/drawing/2014/main" id="{8908949D-42CC-4808-A09A-39B0753C13C6}"/>
              </a:ext>
            </a:extLst>
          </p:cNvPr>
          <p:cNvSpPr>
            <a:spLocks noGrp="1"/>
          </p:cNvSpPr>
          <p:nvPr>
            <p:ph type="title"/>
          </p:nvPr>
        </p:nvSpPr>
        <p:spPr/>
        <p:txBody>
          <a:bodyPr/>
          <a:lstStyle/>
          <a:p>
            <a:r>
              <a:rPr lang="en-US"/>
              <a:t>Control Loops</a:t>
            </a:r>
          </a:p>
        </p:txBody>
      </p:sp>
    </p:spTree>
    <p:extLst>
      <p:ext uri="{BB962C8B-B14F-4D97-AF65-F5344CB8AC3E}">
        <p14:creationId xmlns:p14="http://schemas.microsoft.com/office/powerpoint/2010/main" val="2573451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237">
            <a:extLst>
              <a:ext uri="{FF2B5EF4-FFF2-40B4-BE49-F238E27FC236}">
                <a16:creationId xmlns:a16="http://schemas.microsoft.com/office/drawing/2014/main" id="{43A0491B-25C3-4B29-B8F9-38244031F303}"/>
              </a:ext>
            </a:extLst>
          </p:cNvPr>
          <p:cNvSpPr/>
          <p:nvPr/>
        </p:nvSpPr>
        <p:spPr>
          <a:xfrm>
            <a:off x="9054359" y="1444494"/>
            <a:ext cx="3070100" cy="4521715"/>
          </a:xfrm>
          <a:prstGeom prst="rect">
            <a:avLst/>
          </a:prstGeom>
          <a:solidFill>
            <a:srgbClr val="FFF3CC"/>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pPr>
            <a:endParaRPr lang="en-US" sz="1000"/>
          </a:p>
        </p:txBody>
      </p:sp>
      <p:sp>
        <p:nvSpPr>
          <p:cNvPr id="198" name="Rectangle: Rounded Corners 197">
            <a:extLst>
              <a:ext uri="{FF2B5EF4-FFF2-40B4-BE49-F238E27FC236}">
                <a16:creationId xmlns:a16="http://schemas.microsoft.com/office/drawing/2014/main" id="{16E64AAC-FDDE-4E2C-9DF0-A8D9382E9CDC}"/>
              </a:ext>
            </a:extLst>
          </p:cNvPr>
          <p:cNvSpPr/>
          <p:nvPr/>
        </p:nvSpPr>
        <p:spPr>
          <a:xfrm>
            <a:off x="9128808" y="4811100"/>
            <a:ext cx="2940907" cy="868687"/>
          </a:xfrm>
          <a:prstGeom prst="roundRect">
            <a:avLst/>
          </a:prstGeom>
          <a:solidFill>
            <a:srgbClr val="A5A5A5">
              <a:alpha val="3098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6D738036-2DFF-421B-91C3-E0B214463EAB}"/>
              </a:ext>
            </a:extLst>
          </p:cNvPr>
          <p:cNvSpPr/>
          <p:nvPr/>
        </p:nvSpPr>
        <p:spPr>
          <a:xfrm>
            <a:off x="9950354" y="4994516"/>
            <a:ext cx="630503" cy="575901"/>
          </a:xfrm>
          <a:prstGeom prst="ellipse">
            <a:avLst/>
          </a:prstGeom>
          <a:solidFill>
            <a:schemeClr val="bg1"/>
          </a:solidFill>
          <a:ln w="19050" cap="flat" cmpd="sng" algn="ctr">
            <a:solidFill>
              <a:srgbClr val="5B9BD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600"/>
          </a:p>
        </p:txBody>
      </p:sp>
      <p:sp>
        <p:nvSpPr>
          <p:cNvPr id="140" name="Diamond 139">
            <a:extLst>
              <a:ext uri="{FF2B5EF4-FFF2-40B4-BE49-F238E27FC236}">
                <a16:creationId xmlns:a16="http://schemas.microsoft.com/office/drawing/2014/main" id="{8F4174A8-5A11-4D32-BE93-74A8CF3A2119}"/>
              </a:ext>
            </a:extLst>
          </p:cNvPr>
          <p:cNvSpPr/>
          <p:nvPr/>
        </p:nvSpPr>
        <p:spPr>
          <a:xfrm>
            <a:off x="11243989" y="4913899"/>
            <a:ext cx="736895" cy="663090"/>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89" name="Diamond 188">
            <a:extLst>
              <a:ext uri="{FF2B5EF4-FFF2-40B4-BE49-F238E27FC236}">
                <a16:creationId xmlns:a16="http://schemas.microsoft.com/office/drawing/2014/main" id="{F126146F-F59A-47D2-846C-14F30FC838E3}"/>
              </a:ext>
            </a:extLst>
          </p:cNvPr>
          <p:cNvSpPr/>
          <p:nvPr/>
        </p:nvSpPr>
        <p:spPr>
          <a:xfrm>
            <a:off x="9129522" y="4870632"/>
            <a:ext cx="769740" cy="705049"/>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92" name="Isosceles Triangle 191">
            <a:extLst>
              <a:ext uri="{FF2B5EF4-FFF2-40B4-BE49-F238E27FC236}">
                <a16:creationId xmlns:a16="http://schemas.microsoft.com/office/drawing/2014/main" id="{4FC19281-E8FC-44B4-B810-C0180BE4ABF4}"/>
              </a:ext>
            </a:extLst>
          </p:cNvPr>
          <p:cNvSpPr/>
          <p:nvPr/>
        </p:nvSpPr>
        <p:spPr>
          <a:xfrm>
            <a:off x="10547450" y="4879823"/>
            <a:ext cx="746739" cy="701471"/>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95" name="Rectangle: Rounded Corners 194">
            <a:extLst>
              <a:ext uri="{FF2B5EF4-FFF2-40B4-BE49-F238E27FC236}">
                <a16:creationId xmlns:a16="http://schemas.microsoft.com/office/drawing/2014/main" id="{4843DF50-7DD5-42C2-9F5D-C418A860999D}"/>
              </a:ext>
            </a:extLst>
          </p:cNvPr>
          <p:cNvSpPr/>
          <p:nvPr/>
        </p:nvSpPr>
        <p:spPr>
          <a:xfrm>
            <a:off x="9479284" y="4402508"/>
            <a:ext cx="2421537" cy="24776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chemeClr val="tx1"/>
                </a:solidFill>
                <a:latin typeface="Arial Narrow" panose="020B0604020202020204" pitchFamily="34" charset="0"/>
                <a:cs typeface="Arial Narrow" panose="020B0604020202020204" pitchFamily="34" charset="0"/>
              </a:rPr>
              <a:t>Optimizes Selection of Career Arcs</a:t>
            </a:r>
          </a:p>
        </p:txBody>
      </p:sp>
      <p:sp>
        <p:nvSpPr>
          <p:cNvPr id="232" name="Rectangle 231">
            <a:extLst>
              <a:ext uri="{FF2B5EF4-FFF2-40B4-BE49-F238E27FC236}">
                <a16:creationId xmlns:a16="http://schemas.microsoft.com/office/drawing/2014/main" id="{6165C73A-8896-412A-90F9-A565A18083F1}"/>
              </a:ext>
            </a:extLst>
          </p:cNvPr>
          <p:cNvSpPr/>
          <p:nvPr/>
        </p:nvSpPr>
        <p:spPr>
          <a:xfrm>
            <a:off x="6450855" y="1444494"/>
            <a:ext cx="2549998" cy="5225937"/>
          </a:xfrm>
          <a:prstGeom prst="rect">
            <a:avLst/>
          </a:prstGeom>
          <a:solidFill>
            <a:srgbClr val="FFF3CC"/>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pPr>
            <a:endParaRPr lang="en-US" sz="1000"/>
          </a:p>
        </p:txBody>
      </p:sp>
      <p:sp>
        <p:nvSpPr>
          <p:cNvPr id="226" name="Rectangle 225">
            <a:extLst>
              <a:ext uri="{FF2B5EF4-FFF2-40B4-BE49-F238E27FC236}">
                <a16:creationId xmlns:a16="http://schemas.microsoft.com/office/drawing/2014/main" id="{4DC21AF3-54E2-4810-9C93-E9FBE1119D70}"/>
              </a:ext>
            </a:extLst>
          </p:cNvPr>
          <p:cNvSpPr/>
          <p:nvPr/>
        </p:nvSpPr>
        <p:spPr>
          <a:xfrm>
            <a:off x="2948758" y="1453380"/>
            <a:ext cx="3448592" cy="1887177"/>
          </a:xfrm>
          <a:prstGeom prst="rect">
            <a:avLst/>
          </a:prstGeom>
          <a:solidFill>
            <a:srgbClr val="FFF3CC"/>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pPr>
            <a:endParaRPr lang="en-US" sz="1000"/>
          </a:p>
        </p:txBody>
      </p:sp>
      <p:sp>
        <p:nvSpPr>
          <p:cNvPr id="8" name="Rectangle 7">
            <a:extLst>
              <a:ext uri="{FF2B5EF4-FFF2-40B4-BE49-F238E27FC236}">
                <a16:creationId xmlns:a16="http://schemas.microsoft.com/office/drawing/2014/main" id="{9CD23FCB-4E91-4EA1-939A-A95D25490F72}"/>
              </a:ext>
            </a:extLst>
          </p:cNvPr>
          <p:cNvSpPr/>
          <p:nvPr/>
        </p:nvSpPr>
        <p:spPr>
          <a:xfrm>
            <a:off x="67541" y="1453380"/>
            <a:ext cx="2827712" cy="1887177"/>
          </a:xfrm>
          <a:prstGeom prst="rect">
            <a:avLst/>
          </a:prstGeom>
          <a:solidFill>
            <a:srgbClr val="FFF3CC"/>
          </a:solidFill>
          <a:ln>
            <a:noFill/>
          </a:ln>
        </p:spPr>
        <p:style>
          <a:lnRef idx="0">
            <a:scrgbClr r="0" g="0" b="0"/>
          </a:lnRef>
          <a:fillRef idx="0">
            <a:scrgbClr r="0" g="0" b="0"/>
          </a:fillRef>
          <a:effectRef idx="0">
            <a:scrgbClr r="0" g="0" b="0"/>
          </a:effectRef>
          <a:fontRef idx="minor">
            <a:schemeClr val="lt1"/>
          </a:fontRef>
        </p:style>
        <p:txBody>
          <a:bodyPr rtlCol="0" anchor="ctr"/>
          <a:lstStyle/>
          <a:p>
            <a:pPr marL="171450" indent="-171450">
              <a:buFont typeface="Arial" panose="020B0604020202020204" pitchFamily="34" charset="0"/>
              <a:buChar char="•"/>
            </a:pPr>
            <a:endParaRPr lang="en-US" sz="1000">
              <a:solidFill>
                <a:schemeClr val="tx1"/>
              </a:solidFill>
            </a:endParaRPr>
          </a:p>
        </p:txBody>
      </p:sp>
      <p:sp>
        <p:nvSpPr>
          <p:cNvPr id="2" name="Rectangle 2">
            <a:extLst>
              <a:ext uri="{FF2B5EF4-FFF2-40B4-BE49-F238E27FC236}">
                <a16:creationId xmlns:a16="http://schemas.microsoft.com/office/drawing/2014/main" id="{91D9AD06-C0E1-42CF-9EEA-4139C4C0AE4E}"/>
              </a:ext>
            </a:extLst>
          </p:cNvPr>
          <p:cNvSpPr>
            <a:spLocks noChangeArrowheads="1"/>
          </p:cNvSpPr>
          <p:nvPr/>
        </p:nvSpPr>
        <p:spPr bwMode="auto">
          <a:xfrm>
            <a:off x="551107" y="1453380"/>
            <a:ext cx="99093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cxnSp>
        <p:nvCxnSpPr>
          <p:cNvPr id="97" name="Straight Arrow Connector 96">
            <a:extLst>
              <a:ext uri="{FF2B5EF4-FFF2-40B4-BE49-F238E27FC236}">
                <a16:creationId xmlns:a16="http://schemas.microsoft.com/office/drawing/2014/main" id="{B991D0B2-523B-4A3A-BF9A-E6A890F4586A}"/>
              </a:ext>
            </a:extLst>
          </p:cNvPr>
          <p:cNvCxnSpPr>
            <a:stCxn id="59" idx="4"/>
            <a:endCxn id="75" idx="1"/>
          </p:cNvCxnSpPr>
          <p:nvPr/>
        </p:nvCxnSpPr>
        <p:spPr>
          <a:xfrm>
            <a:off x="7213972" y="3043766"/>
            <a:ext cx="776851" cy="10463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1" name="Straight Arrow Connector 100">
            <a:extLst>
              <a:ext uri="{FF2B5EF4-FFF2-40B4-BE49-F238E27FC236}">
                <a16:creationId xmlns:a16="http://schemas.microsoft.com/office/drawing/2014/main" id="{A66973DD-84E0-4A14-81D0-75B652439AD2}"/>
              </a:ext>
            </a:extLst>
          </p:cNvPr>
          <p:cNvCxnSpPr>
            <a:stCxn id="78" idx="3"/>
            <a:endCxn id="81" idx="0"/>
          </p:cNvCxnSpPr>
          <p:nvPr/>
        </p:nvCxnSpPr>
        <p:spPr>
          <a:xfrm flipH="1">
            <a:off x="7176381" y="4948353"/>
            <a:ext cx="814442" cy="10906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53" name="Group 52">
            <a:extLst>
              <a:ext uri="{FF2B5EF4-FFF2-40B4-BE49-F238E27FC236}">
                <a16:creationId xmlns:a16="http://schemas.microsoft.com/office/drawing/2014/main" id="{C09F5710-3A8B-4523-83FD-A76DDAC846C6}"/>
              </a:ext>
            </a:extLst>
          </p:cNvPr>
          <p:cNvGrpSpPr/>
          <p:nvPr/>
        </p:nvGrpSpPr>
        <p:grpSpPr>
          <a:xfrm>
            <a:off x="6791309" y="5247335"/>
            <a:ext cx="2230550" cy="1315699"/>
            <a:chOff x="6208755" y="3011111"/>
            <a:chExt cx="2230550" cy="1315699"/>
          </a:xfrm>
        </p:grpSpPr>
        <p:grpSp>
          <p:nvGrpSpPr>
            <p:cNvPr id="110" name="Group 109">
              <a:extLst>
                <a:ext uri="{FF2B5EF4-FFF2-40B4-BE49-F238E27FC236}">
                  <a16:creationId xmlns:a16="http://schemas.microsoft.com/office/drawing/2014/main" id="{23196136-F99D-4426-BAD4-FBAFE4FC61ED}"/>
                </a:ext>
              </a:extLst>
            </p:cNvPr>
            <p:cNvGrpSpPr/>
            <p:nvPr/>
          </p:nvGrpSpPr>
          <p:grpSpPr>
            <a:xfrm>
              <a:off x="6271327" y="3646087"/>
              <a:ext cx="1662295" cy="680723"/>
              <a:chOff x="6706553" y="5367715"/>
              <a:chExt cx="1662295" cy="680723"/>
            </a:xfrm>
          </p:grpSpPr>
          <p:sp>
            <p:nvSpPr>
              <p:cNvPr id="103" name="Rectangle: Rounded Corners 102">
                <a:extLst>
                  <a:ext uri="{FF2B5EF4-FFF2-40B4-BE49-F238E27FC236}">
                    <a16:creationId xmlns:a16="http://schemas.microsoft.com/office/drawing/2014/main" id="{47BAB468-8F78-4534-9630-8C1EB3832012}"/>
                  </a:ext>
                </a:extLst>
              </p:cNvPr>
              <p:cNvSpPr/>
              <p:nvPr/>
            </p:nvSpPr>
            <p:spPr>
              <a:xfrm>
                <a:off x="6706553" y="5367715"/>
                <a:ext cx="1662295" cy="680723"/>
              </a:xfrm>
              <a:prstGeom prst="roundRect">
                <a:avLst/>
              </a:prstGeom>
              <a:solidFill>
                <a:srgbClr val="A5A5A5">
                  <a:alpha val="3098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latin typeface="Arial Narrow" panose="020B0604020202020204" pitchFamily="34" charset="0"/>
                  <a:cs typeface="Arial Narrow" panose="020B0604020202020204" pitchFamily="34" charset="0"/>
                </a:endParaRPr>
              </a:p>
            </p:txBody>
          </p:sp>
          <p:grpSp>
            <p:nvGrpSpPr>
              <p:cNvPr id="90" name="Group 89">
                <a:extLst>
                  <a:ext uri="{FF2B5EF4-FFF2-40B4-BE49-F238E27FC236}">
                    <a16:creationId xmlns:a16="http://schemas.microsoft.com/office/drawing/2014/main" id="{956FFC8D-5CA9-41E3-9EF4-9F7BFF10FF7B}"/>
                  </a:ext>
                </a:extLst>
              </p:cNvPr>
              <p:cNvGrpSpPr/>
              <p:nvPr/>
            </p:nvGrpSpPr>
            <p:grpSpPr>
              <a:xfrm>
                <a:off x="6826835" y="5520372"/>
                <a:ext cx="1404764" cy="421422"/>
                <a:chOff x="5928363" y="6108444"/>
                <a:chExt cx="1404764" cy="421422"/>
              </a:xfrm>
            </p:grpSpPr>
            <p:sp>
              <p:nvSpPr>
                <p:cNvPr id="81" name="Oval 80">
                  <a:extLst>
                    <a:ext uri="{FF2B5EF4-FFF2-40B4-BE49-F238E27FC236}">
                      <a16:creationId xmlns:a16="http://schemas.microsoft.com/office/drawing/2014/main" id="{BFC2D222-E91B-4781-B40A-4FD2F6225A47}"/>
                    </a:ext>
                  </a:extLst>
                </p:cNvPr>
                <p:cNvSpPr/>
                <p:nvPr/>
              </p:nvSpPr>
              <p:spPr>
                <a:xfrm>
                  <a:off x="5928363" y="6112491"/>
                  <a:ext cx="404435" cy="417375"/>
                </a:xfrm>
                <a:prstGeom prst="flowChartOffpage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85" name="Oval 80">
                  <a:extLst>
                    <a:ext uri="{FF2B5EF4-FFF2-40B4-BE49-F238E27FC236}">
                      <a16:creationId xmlns:a16="http://schemas.microsoft.com/office/drawing/2014/main" id="{5F356A34-678E-40B6-ABD4-52B7D51FA701}"/>
                    </a:ext>
                  </a:extLst>
                </p:cNvPr>
                <p:cNvSpPr/>
                <p:nvPr/>
              </p:nvSpPr>
              <p:spPr>
                <a:xfrm>
                  <a:off x="6429434" y="6112491"/>
                  <a:ext cx="404435" cy="417375"/>
                </a:xfrm>
                <a:prstGeom prst="flowChartOffpage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88" name="Oval 80">
                  <a:extLst>
                    <a:ext uri="{FF2B5EF4-FFF2-40B4-BE49-F238E27FC236}">
                      <a16:creationId xmlns:a16="http://schemas.microsoft.com/office/drawing/2014/main" id="{84127444-9B9F-4FE7-A521-5B8BAE67E597}"/>
                    </a:ext>
                  </a:extLst>
                </p:cNvPr>
                <p:cNvSpPr/>
                <p:nvPr/>
              </p:nvSpPr>
              <p:spPr>
                <a:xfrm>
                  <a:off x="6928692" y="6108444"/>
                  <a:ext cx="404435" cy="417375"/>
                </a:xfrm>
                <a:prstGeom prst="flowChartOffpageConnector">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grpSp>
        </p:grpSp>
        <p:sp>
          <p:nvSpPr>
            <p:cNvPr id="159" name="Rectangle: Rounded Corners 158">
              <a:extLst>
                <a:ext uri="{FF2B5EF4-FFF2-40B4-BE49-F238E27FC236}">
                  <a16:creationId xmlns:a16="http://schemas.microsoft.com/office/drawing/2014/main" id="{10E373D7-70B3-4CF7-B8DA-8DD5AD24D307}"/>
                </a:ext>
              </a:extLst>
            </p:cNvPr>
            <p:cNvSpPr/>
            <p:nvPr/>
          </p:nvSpPr>
          <p:spPr>
            <a:xfrm>
              <a:off x="6208755" y="3011111"/>
              <a:ext cx="2230550" cy="500317"/>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b="1">
                  <a:solidFill>
                    <a:schemeClr val="tx1"/>
                  </a:solidFill>
                  <a:highlight>
                    <a:srgbClr val="FFF3CC"/>
                  </a:highlight>
                  <a:latin typeface="Arial Narrow" panose="020B0604020202020204" pitchFamily="34" charset="0"/>
                  <a:cs typeface="Arial Narrow" panose="020B0604020202020204" pitchFamily="34" charset="0"/>
                </a:rPr>
                <a:t>Optimizes Course or Learning Activity</a:t>
              </a:r>
            </a:p>
          </p:txBody>
        </p:sp>
      </p:grpSp>
      <p:grpSp>
        <p:nvGrpSpPr>
          <p:cNvPr id="61" name="Group 60">
            <a:extLst>
              <a:ext uri="{FF2B5EF4-FFF2-40B4-BE49-F238E27FC236}">
                <a16:creationId xmlns:a16="http://schemas.microsoft.com/office/drawing/2014/main" id="{CCB771D7-5520-4F86-84E2-24B1C683B1F7}"/>
              </a:ext>
            </a:extLst>
          </p:cNvPr>
          <p:cNvGrpSpPr/>
          <p:nvPr/>
        </p:nvGrpSpPr>
        <p:grpSpPr>
          <a:xfrm>
            <a:off x="6748437" y="3456996"/>
            <a:ext cx="2195637" cy="1640437"/>
            <a:chOff x="5942522" y="1880217"/>
            <a:chExt cx="2195637" cy="1640437"/>
          </a:xfrm>
        </p:grpSpPr>
        <p:sp>
          <p:nvSpPr>
            <p:cNvPr id="102" name="Rectangle: Rounded Corners 101">
              <a:extLst>
                <a:ext uri="{FF2B5EF4-FFF2-40B4-BE49-F238E27FC236}">
                  <a16:creationId xmlns:a16="http://schemas.microsoft.com/office/drawing/2014/main" id="{57C0DF31-44D0-41F2-BA99-DA9C5FF306FD}"/>
                </a:ext>
              </a:extLst>
            </p:cNvPr>
            <p:cNvSpPr/>
            <p:nvPr/>
          </p:nvSpPr>
          <p:spPr>
            <a:xfrm>
              <a:off x="6025117" y="2421834"/>
              <a:ext cx="1662295" cy="1098820"/>
            </a:xfrm>
            <a:prstGeom prst="roundRect">
              <a:avLst/>
            </a:prstGeom>
            <a:solidFill>
              <a:srgbClr val="A5A5A5">
                <a:alpha val="3098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latin typeface="Arial Narrow" panose="020B0604020202020204" pitchFamily="34" charset="0"/>
                <a:cs typeface="Arial Narrow" panose="020B0604020202020204" pitchFamily="34" charset="0"/>
              </a:endParaRPr>
            </a:p>
          </p:txBody>
        </p:sp>
        <p:sp>
          <p:nvSpPr>
            <p:cNvPr id="68" name="Oval 67">
              <a:extLst>
                <a:ext uri="{FF2B5EF4-FFF2-40B4-BE49-F238E27FC236}">
                  <a16:creationId xmlns:a16="http://schemas.microsoft.com/office/drawing/2014/main" id="{BE0D21C1-FEBF-4076-9A15-71D89FCAE35B}"/>
                </a:ext>
              </a:extLst>
            </p:cNvPr>
            <p:cNvSpPr/>
            <p:nvPr/>
          </p:nvSpPr>
          <p:spPr>
            <a:xfrm>
              <a:off x="6156929" y="2455680"/>
              <a:ext cx="404435" cy="41737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72" name="Oval 71">
              <a:extLst>
                <a:ext uri="{FF2B5EF4-FFF2-40B4-BE49-F238E27FC236}">
                  <a16:creationId xmlns:a16="http://schemas.microsoft.com/office/drawing/2014/main" id="{BD20816B-7A46-4D42-BBD8-954BA7918315}"/>
                </a:ext>
              </a:extLst>
            </p:cNvPr>
            <p:cNvSpPr/>
            <p:nvPr/>
          </p:nvSpPr>
          <p:spPr>
            <a:xfrm>
              <a:off x="6632317" y="2451782"/>
              <a:ext cx="404435" cy="41737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75" name="Oval 74">
              <a:extLst>
                <a:ext uri="{FF2B5EF4-FFF2-40B4-BE49-F238E27FC236}">
                  <a16:creationId xmlns:a16="http://schemas.microsoft.com/office/drawing/2014/main" id="{9595963A-7531-4BC2-BD9E-80846199E23E}"/>
                </a:ext>
              </a:extLst>
            </p:cNvPr>
            <p:cNvSpPr/>
            <p:nvPr/>
          </p:nvSpPr>
          <p:spPr>
            <a:xfrm>
              <a:off x="7125680" y="2452186"/>
              <a:ext cx="404435" cy="41737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78" name="Oval 77">
              <a:extLst>
                <a:ext uri="{FF2B5EF4-FFF2-40B4-BE49-F238E27FC236}">
                  <a16:creationId xmlns:a16="http://schemas.microsoft.com/office/drawing/2014/main" id="{C10EC481-58CB-4A96-8612-645FDE7FCF8F}"/>
                </a:ext>
              </a:extLst>
            </p:cNvPr>
            <p:cNvSpPr/>
            <p:nvPr/>
          </p:nvSpPr>
          <p:spPr>
            <a:xfrm>
              <a:off x="7125680" y="3015322"/>
              <a:ext cx="404435" cy="417375"/>
            </a:xfrm>
            <a:prstGeom prst="ellipse">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600" b="1">
                <a:solidFill>
                  <a:schemeClr val="tx1"/>
                </a:solidFill>
                <a:latin typeface="Arial Narrow" panose="020B0604020202020204" pitchFamily="34" charset="0"/>
                <a:cs typeface="Arial Narrow" panose="020B0604020202020204" pitchFamily="34" charset="0"/>
              </a:endParaRPr>
            </a:p>
          </p:txBody>
        </p:sp>
        <p:cxnSp>
          <p:nvCxnSpPr>
            <p:cNvPr id="99" name="Straight Arrow Connector 98">
              <a:extLst>
                <a:ext uri="{FF2B5EF4-FFF2-40B4-BE49-F238E27FC236}">
                  <a16:creationId xmlns:a16="http://schemas.microsoft.com/office/drawing/2014/main" id="{803652E4-E87D-42D7-BBE5-B3C92EECC720}"/>
                </a:ext>
              </a:extLst>
            </p:cNvPr>
            <p:cNvCxnSpPr>
              <a:stCxn id="75" idx="4"/>
              <a:endCxn id="78" idx="0"/>
            </p:cNvCxnSpPr>
            <p:nvPr/>
          </p:nvCxnSpPr>
          <p:spPr>
            <a:xfrm>
              <a:off x="7327898" y="2869561"/>
              <a:ext cx="0" cy="1457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3" name="Rectangle: Rounded Corners 162">
              <a:extLst>
                <a:ext uri="{FF2B5EF4-FFF2-40B4-BE49-F238E27FC236}">
                  <a16:creationId xmlns:a16="http://schemas.microsoft.com/office/drawing/2014/main" id="{29107672-30F5-4D5C-A4D2-4DF6E3E5F6E6}"/>
                </a:ext>
              </a:extLst>
            </p:cNvPr>
            <p:cNvSpPr/>
            <p:nvPr/>
          </p:nvSpPr>
          <p:spPr>
            <a:xfrm>
              <a:off x="5942522" y="1880217"/>
              <a:ext cx="2195637" cy="342008"/>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b="1">
                  <a:solidFill>
                    <a:schemeClr val="tx1"/>
                  </a:solidFill>
                  <a:highlight>
                    <a:srgbClr val="FFF3CC"/>
                  </a:highlight>
                  <a:latin typeface="Arial Narrow" panose="020B0604020202020204" pitchFamily="34" charset="0"/>
                  <a:cs typeface="Arial Narrow" panose="020B0604020202020204" pitchFamily="34" charset="0"/>
                </a:rPr>
                <a:t>Optimizes Progress Towards a Goal</a:t>
              </a:r>
            </a:p>
          </p:txBody>
        </p:sp>
      </p:grpSp>
      <p:sp>
        <p:nvSpPr>
          <p:cNvPr id="107" name="Rectangle: Rounded Corners 106">
            <a:extLst>
              <a:ext uri="{FF2B5EF4-FFF2-40B4-BE49-F238E27FC236}">
                <a16:creationId xmlns:a16="http://schemas.microsoft.com/office/drawing/2014/main" id="{5607F650-A928-4D36-BED7-62DA65CDF64D}"/>
              </a:ext>
            </a:extLst>
          </p:cNvPr>
          <p:cNvSpPr/>
          <p:nvPr/>
        </p:nvSpPr>
        <p:spPr>
          <a:xfrm>
            <a:off x="6524196" y="1630956"/>
            <a:ext cx="2378451" cy="1607020"/>
          </a:xfrm>
          <a:prstGeom prst="roundRect">
            <a:avLst/>
          </a:prstGeom>
          <a:solidFill>
            <a:srgbClr val="A5A5A5">
              <a:alpha val="3098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a:latin typeface="Arial Narrow" panose="020B0604020202020204" pitchFamily="34" charset="0"/>
              <a:cs typeface="Arial Narrow" panose="020B0604020202020204" pitchFamily="34" charset="0"/>
            </a:endParaRPr>
          </a:p>
        </p:txBody>
      </p:sp>
      <p:grpSp>
        <p:nvGrpSpPr>
          <p:cNvPr id="91" name="Group 90">
            <a:extLst>
              <a:ext uri="{FF2B5EF4-FFF2-40B4-BE49-F238E27FC236}">
                <a16:creationId xmlns:a16="http://schemas.microsoft.com/office/drawing/2014/main" id="{02F0617D-FBFF-4CA4-AE03-A041992F4590}"/>
              </a:ext>
            </a:extLst>
          </p:cNvPr>
          <p:cNvGrpSpPr/>
          <p:nvPr/>
        </p:nvGrpSpPr>
        <p:grpSpPr>
          <a:xfrm>
            <a:off x="6941779" y="1831607"/>
            <a:ext cx="544385" cy="1212159"/>
            <a:chOff x="7042732" y="3561125"/>
            <a:chExt cx="544385" cy="1212159"/>
          </a:xfrm>
        </p:grpSpPr>
        <p:sp>
          <p:nvSpPr>
            <p:cNvPr id="59" name="Oval 58">
              <a:extLst>
                <a:ext uri="{FF2B5EF4-FFF2-40B4-BE49-F238E27FC236}">
                  <a16:creationId xmlns:a16="http://schemas.microsoft.com/office/drawing/2014/main" id="{5748653A-4F6F-4DE6-B872-6F9F0B16807B}"/>
                </a:ext>
              </a:extLst>
            </p:cNvPr>
            <p:cNvSpPr/>
            <p:nvPr/>
          </p:nvSpPr>
          <p:spPr>
            <a:xfrm>
              <a:off x="7042732" y="4278964"/>
              <a:ext cx="544385" cy="494320"/>
            </a:xfrm>
            <a:prstGeom prst="ellipse">
              <a:avLst/>
            </a:prstGeom>
            <a:ln>
              <a:solidFill>
                <a:srgbClr val="5B9BD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48" name="Oval 47">
              <a:extLst>
                <a:ext uri="{FF2B5EF4-FFF2-40B4-BE49-F238E27FC236}">
                  <a16:creationId xmlns:a16="http://schemas.microsoft.com/office/drawing/2014/main" id="{F1F4BB3A-90A8-420A-8D80-14852D9D43E2}"/>
                </a:ext>
              </a:extLst>
            </p:cNvPr>
            <p:cNvSpPr/>
            <p:nvPr/>
          </p:nvSpPr>
          <p:spPr>
            <a:xfrm>
              <a:off x="7042732" y="3920044"/>
              <a:ext cx="544385" cy="494320"/>
            </a:xfrm>
            <a:prstGeom prst="ellipse">
              <a:avLst/>
            </a:prstGeom>
            <a:ln>
              <a:solidFill>
                <a:srgbClr val="5B9BD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sp>
          <p:nvSpPr>
            <p:cNvPr id="56" name="Oval 55">
              <a:extLst>
                <a:ext uri="{FF2B5EF4-FFF2-40B4-BE49-F238E27FC236}">
                  <a16:creationId xmlns:a16="http://schemas.microsoft.com/office/drawing/2014/main" id="{C39D691E-EB24-4A83-8848-8B2BBAC4177F}"/>
                </a:ext>
              </a:extLst>
            </p:cNvPr>
            <p:cNvSpPr/>
            <p:nvPr/>
          </p:nvSpPr>
          <p:spPr>
            <a:xfrm>
              <a:off x="7042732" y="3561125"/>
              <a:ext cx="544385" cy="494320"/>
            </a:xfrm>
            <a:prstGeom prst="ellipse">
              <a:avLst/>
            </a:prstGeom>
            <a:ln>
              <a:solidFill>
                <a:srgbClr val="5B9BD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grpSp>
      <p:sp>
        <p:nvSpPr>
          <p:cNvPr id="168" name="Rectangle: Rounded Corners 167">
            <a:extLst>
              <a:ext uri="{FF2B5EF4-FFF2-40B4-BE49-F238E27FC236}">
                <a16:creationId xmlns:a16="http://schemas.microsoft.com/office/drawing/2014/main" id="{93642D0C-72BC-4AF5-B029-5764639F0663}"/>
              </a:ext>
            </a:extLst>
          </p:cNvPr>
          <p:cNvSpPr/>
          <p:nvPr/>
        </p:nvSpPr>
        <p:spPr>
          <a:xfrm>
            <a:off x="6437180" y="910537"/>
            <a:ext cx="2549999" cy="45294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chemeClr val="tx1"/>
                </a:solidFill>
                <a:latin typeface="Arial Narrow" panose="020B0604020202020204" pitchFamily="34" charset="0"/>
                <a:cs typeface="Arial Narrow" panose="020B0604020202020204" pitchFamily="34" charset="0"/>
              </a:rPr>
              <a:t>Goal Sequencing towards Career Milestone (Jobs)</a:t>
            </a:r>
          </a:p>
        </p:txBody>
      </p:sp>
      <p:sp>
        <p:nvSpPr>
          <p:cNvPr id="125" name="Rectangle: Rounded Corners 124">
            <a:extLst>
              <a:ext uri="{FF2B5EF4-FFF2-40B4-BE49-F238E27FC236}">
                <a16:creationId xmlns:a16="http://schemas.microsoft.com/office/drawing/2014/main" id="{10C6F8DB-DAC9-440E-A8EB-EB304542252F}"/>
              </a:ext>
            </a:extLst>
          </p:cNvPr>
          <p:cNvSpPr/>
          <p:nvPr/>
        </p:nvSpPr>
        <p:spPr>
          <a:xfrm>
            <a:off x="9159227" y="1624494"/>
            <a:ext cx="2808871" cy="2431980"/>
          </a:xfrm>
          <a:prstGeom prst="roundRect">
            <a:avLst/>
          </a:prstGeom>
          <a:solidFill>
            <a:srgbClr val="A5A5A5">
              <a:alpha val="3098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1" name="Diamond 150">
            <a:extLst>
              <a:ext uri="{FF2B5EF4-FFF2-40B4-BE49-F238E27FC236}">
                <a16:creationId xmlns:a16="http://schemas.microsoft.com/office/drawing/2014/main" id="{68C2C5DE-9A33-4293-B9A7-6312A7E47F5A}"/>
              </a:ext>
            </a:extLst>
          </p:cNvPr>
          <p:cNvSpPr/>
          <p:nvPr/>
        </p:nvSpPr>
        <p:spPr>
          <a:xfrm>
            <a:off x="9457298" y="1965299"/>
            <a:ext cx="782516" cy="692835"/>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cxnSp>
        <p:nvCxnSpPr>
          <p:cNvPr id="65" name="Connector: Elbow 64">
            <a:extLst>
              <a:ext uri="{FF2B5EF4-FFF2-40B4-BE49-F238E27FC236}">
                <a16:creationId xmlns:a16="http://schemas.microsoft.com/office/drawing/2014/main" id="{BFC47260-0439-4EB1-A984-E15D8B5DC5E0}"/>
              </a:ext>
            </a:extLst>
          </p:cNvPr>
          <p:cNvCxnSpPr>
            <a:stCxn id="151" idx="3"/>
            <a:endCxn id="183" idx="1"/>
          </p:cNvCxnSpPr>
          <p:nvPr/>
        </p:nvCxnSpPr>
        <p:spPr bwMode="auto">
          <a:xfrm flipV="1">
            <a:off x="10239814" y="2304871"/>
            <a:ext cx="1049494" cy="6846"/>
          </a:xfrm>
          <a:prstGeom prst="bentConnector3">
            <a:avLst>
              <a:gd name="adj1" fmla="val -542"/>
            </a:avLst>
          </a:prstGeom>
          <a:solidFill>
            <a:schemeClr val="accent1"/>
          </a:solidFill>
          <a:ln w="9525" cap="flat" cmpd="sng" algn="ctr">
            <a:solidFill>
              <a:schemeClr val="tx1"/>
            </a:solidFill>
            <a:prstDash val="solid"/>
            <a:miter lim="800000"/>
            <a:headEnd type="none" w="med" len="med"/>
            <a:tailEnd type="triangle"/>
          </a:ln>
          <a:effectLst/>
        </p:spPr>
      </p:cxnSp>
      <p:sp>
        <p:nvSpPr>
          <p:cNvPr id="157" name="Isosceles Triangle 156">
            <a:extLst>
              <a:ext uri="{FF2B5EF4-FFF2-40B4-BE49-F238E27FC236}">
                <a16:creationId xmlns:a16="http://schemas.microsoft.com/office/drawing/2014/main" id="{52B3FF87-071C-4D3A-93A1-796DE486626E}"/>
              </a:ext>
            </a:extLst>
          </p:cNvPr>
          <p:cNvSpPr/>
          <p:nvPr/>
        </p:nvSpPr>
        <p:spPr>
          <a:xfrm>
            <a:off x="10762708" y="3321443"/>
            <a:ext cx="782516" cy="69283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66" name="Rectangle: Rounded Corners 165">
            <a:extLst>
              <a:ext uri="{FF2B5EF4-FFF2-40B4-BE49-F238E27FC236}">
                <a16:creationId xmlns:a16="http://schemas.microsoft.com/office/drawing/2014/main" id="{401C0E7D-E6DB-47AD-AC22-8D017BB4E3C5}"/>
              </a:ext>
            </a:extLst>
          </p:cNvPr>
          <p:cNvSpPr/>
          <p:nvPr/>
        </p:nvSpPr>
        <p:spPr>
          <a:xfrm>
            <a:off x="9053569" y="992658"/>
            <a:ext cx="3046131" cy="282723"/>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chemeClr val="tx1"/>
                </a:solidFill>
                <a:latin typeface="Arial Narrow" panose="020B0604020202020204" pitchFamily="34" charset="0"/>
                <a:cs typeface="Arial Narrow" panose="020B0604020202020204" pitchFamily="34" charset="0"/>
              </a:rPr>
              <a:t>Milestone Sequencing </a:t>
            </a:r>
            <a:br>
              <a:rPr lang="en-US" sz="1600" b="1">
                <a:solidFill>
                  <a:schemeClr val="tx1"/>
                </a:solidFill>
                <a:latin typeface="Arial Narrow" panose="020B0604020202020204" pitchFamily="34" charset="0"/>
                <a:cs typeface="Arial Narrow" panose="020B0604020202020204" pitchFamily="34" charset="0"/>
              </a:rPr>
            </a:br>
            <a:r>
              <a:rPr lang="en-US" sz="1600" b="1">
                <a:solidFill>
                  <a:schemeClr val="tx1"/>
                </a:solidFill>
                <a:latin typeface="Arial Narrow" panose="020B0604020202020204" pitchFamily="34" charset="0"/>
                <a:cs typeface="Arial Narrow" panose="020B0604020202020204" pitchFamily="34" charset="0"/>
              </a:rPr>
              <a:t>Along Career Arc</a:t>
            </a:r>
          </a:p>
        </p:txBody>
      </p:sp>
      <p:sp>
        <p:nvSpPr>
          <p:cNvPr id="6" name="Diamond 5">
            <a:extLst>
              <a:ext uri="{FF2B5EF4-FFF2-40B4-BE49-F238E27FC236}">
                <a16:creationId xmlns:a16="http://schemas.microsoft.com/office/drawing/2014/main" id="{D49BFF50-068A-49BC-BBCA-F090CFECE7C7}"/>
              </a:ext>
            </a:extLst>
          </p:cNvPr>
          <p:cNvSpPr/>
          <p:nvPr/>
        </p:nvSpPr>
        <p:spPr>
          <a:xfrm>
            <a:off x="67541" y="1987881"/>
            <a:ext cx="782516" cy="692835"/>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0" name="Diamond 9">
            <a:extLst>
              <a:ext uri="{FF2B5EF4-FFF2-40B4-BE49-F238E27FC236}">
                <a16:creationId xmlns:a16="http://schemas.microsoft.com/office/drawing/2014/main" id="{2C7C4388-A6F4-42AF-9B50-ECFF21594C75}"/>
              </a:ext>
            </a:extLst>
          </p:cNvPr>
          <p:cNvSpPr/>
          <p:nvPr/>
        </p:nvSpPr>
        <p:spPr>
          <a:xfrm>
            <a:off x="1028833" y="1987881"/>
            <a:ext cx="782516" cy="692835"/>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3" name="Oval 12">
            <a:extLst>
              <a:ext uri="{FF2B5EF4-FFF2-40B4-BE49-F238E27FC236}">
                <a16:creationId xmlns:a16="http://schemas.microsoft.com/office/drawing/2014/main" id="{7AB75BBC-D7DF-40C8-A275-D7C7590226BE}"/>
              </a:ext>
            </a:extLst>
          </p:cNvPr>
          <p:cNvSpPr/>
          <p:nvPr/>
        </p:nvSpPr>
        <p:spPr>
          <a:xfrm>
            <a:off x="1990125" y="1987881"/>
            <a:ext cx="782516" cy="692835"/>
          </a:xfrm>
          <a:prstGeom prst="ellipse">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7" name="Oval 16">
            <a:extLst>
              <a:ext uri="{FF2B5EF4-FFF2-40B4-BE49-F238E27FC236}">
                <a16:creationId xmlns:a16="http://schemas.microsoft.com/office/drawing/2014/main" id="{B79783FD-69B3-4E43-87C6-90496B4F69A0}"/>
              </a:ext>
            </a:extLst>
          </p:cNvPr>
          <p:cNvSpPr/>
          <p:nvPr/>
        </p:nvSpPr>
        <p:spPr>
          <a:xfrm>
            <a:off x="2990250" y="1987881"/>
            <a:ext cx="782516" cy="692835"/>
          </a:xfrm>
          <a:prstGeom prst="ellipse">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grpSp>
        <p:nvGrpSpPr>
          <p:cNvPr id="34" name="Group 33">
            <a:extLst>
              <a:ext uri="{FF2B5EF4-FFF2-40B4-BE49-F238E27FC236}">
                <a16:creationId xmlns:a16="http://schemas.microsoft.com/office/drawing/2014/main" id="{8DE26EC9-DA44-4ACC-A037-F34896E26256}"/>
              </a:ext>
            </a:extLst>
          </p:cNvPr>
          <p:cNvGrpSpPr/>
          <p:nvPr/>
        </p:nvGrpSpPr>
        <p:grpSpPr>
          <a:xfrm>
            <a:off x="4973078" y="2085229"/>
            <a:ext cx="1825981" cy="507580"/>
            <a:chOff x="6351876" y="3907157"/>
            <a:chExt cx="1825981" cy="507580"/>
          </a:xfrm>
        </p:grpSpPr>
        <p:sp>
          <p:nvSpPr>
            <p:cNvPr id="32" name="Arrow: Right 31">
              <a:extLst>
                <a:ext uri="{FF2B5EF4-FFF2-40B4-BE49-F238E27FC236}">
                  <a16:creationId xmlns:a16="http://schemas.microsoft.com/office/drawing/2014/main" id="{39C56991-9E8B-4A5E-B7F1-55AD3DB849A1}"/>
                </a:ext>
              </a:extLst>
            </p:cNvPr>
            <p:cNvSpPr/>
            <p:nvPr/>
          </p:nvSpPr>
          <p:spPr>
            <a:xfrm>
              <a:off x="6433771" y="3907157"/>
              <a:ext cx="1693463" cy="507580"/>
            </a:xfrm>
            <a:prstGeom prst="rightArrow">
              <a:avLst/>
            </a:prstGeom>
            <a:solidFill>
              <a:srgbClr val="5B9BD8"/>
            </a:soli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B7D918E5-E2EF-4EB0-8F28-F24C956EB64A}"/>
                </a:ext>
              </a:extLst>
            </p:cNvPr>
            <p:cNvSpPr txBox="1"/>
            <p:nvPr/>
          </p:nvSpPr>
          <p:spPr>
            <a:xfrm>
              <a:off x="6351876" y="4002506"/>
              <a:ext cx="1825981" cy="307777"/>
            </a:xfrm>
            <a:prstGeom prst="rect">
              <a:avLst/>
            </a:prstGeom>
            <a:noFill/>
          </p:spPr>
          <p:txBody>
            <a:bodyPr wrap="square" rtlCol="0">
              <a:spAutoFit/>
            </a:bodyPr>
            <a:lstStyle/>
            <a:p>
              <a:pPr algn="ctr"/>
              <a:r>
                <a:rPr lang="en-US" sz="1400">
                  <a:solidFill>
                    <a:schemeClr val="bg1"/>
                  </a:solidFill>
                </a:rPr>
                <a:t>Trajectory</a:t>
              </a:r>
            </a:p>
          </p:txBody>
        </p:sp>
      </p:grpSp>
      <p:cxnSp>
        <p:nvCxnSpPr>
          <p:cNvPr id="22" name="Straight Arrow Connector 21">
            <a:extLst>
              <a:ext uri="{FF2B5EF4-FFF2-40B4-BE49-F238E27FC236}">
                <a16:creationId xmlns:a16="http://schemas.microsoft.com/office/drawing/2014/main" id="{87202360-9A24-42D4-BAFC-601D88140761}"/>
              </a:ext>
            </a:extLst>
          </p:cNvPr>
          <p:cNvCxnSpPr>
            <a:cxnSpLocks/>
            <a:stCxn id="6" idx="3"/>
          </p:cNvCxnSpPr>
          <p:nvPr/>
        </p:nvCxnSpPr>
        <p:spPr>
          <a:xfrm flipV="1">
            <a:off x="850057" y="2334298"/>
            <a:ext cx="160439"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A2D9D9E-1678-47E6-8843-58E478F1D709}"/>
              </a:ext>
            </a:extLst>
          </p:cNvPr>
          <p:cNvCxnSpPr>
            <a:cxnSpLocks/>
          </p:cNvCxnSpPr>
          <p:nvPr/>
        </p:nvCxnSpPr>
        <p:spPr>
          <a:xfrm flipV="1">
            <a:off x="1869577" y="2326980"/>
            <a:ext cx="122563" cy="73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3812001D-6741-442A-B128-564CDD80A47A}"/>
              </a:ext>
            </a:extLst>
          </p:cNvPr>
          <p:cNvCxnSpPr>
            <a:cxnSpLocks/>
            <a:stCxn id="13" idx="6"/>
          </p:cNvCxnSpPr>
          <p:nvPr/>
        </p:nvCxnSpPr>
        <p:spPr>
          <a:xfrm flipV="1">
            <a:off x="2772641" y="2334298"/>
            <a:ext cx="161943"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DA490BD5-6534-401A-99D0-56F6C94D5D7B}"/>
              </a:ext>
            </a:extLst>
          </p:cNvPr>
          <p:cNvCxnSpPr>
            <a:cxnSpLocks/>
            <a:stCxn id="17" idx="6"/>
          </p:cNvCxnSpPr>
          <p:nvPr/>
        </p:nvCxnSpPr>
        <p:spPr>
          <a:xfrm flipV="1">
            <a:off x="3772766" y="2332184"/>
            <a:ext cx="124475" cy="2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506B0208-C42F-4554-9C53-12577EE9B977}"/>
              </a:ext>
            </a:extLst>
          </p:cNvPr>
          <p:cNvCxnSpPr>
            <a:cxnSpLocks/>
          </p:cNvCxnSpPr>
          <p:nvPr/>
        </p:nvCxnSpPr>
        <p:spPr>
          <a:xfrm>
            <a:off x="4572217" y="2333311"/>
            <a:ext cx="4710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F8DD44EF-2926-42BE-BF03-401B9849EC93}"/>
              </a:ext>
            </a:extLst>
          </p:cNvPr>
          <p:cNvCxnSpPr>
            <a:cxnSpLocks/>
            <a:endCxn id="151" idx="1"/>
          </p:cNvCxnSpPr>
          <p:nvPr/>
        </p:nvCxnSpPr>
        <p:spPr>
          <a:xfrm>
            <a:off x="8248851" y="2311716"/>
            <a:ext cx="120844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4" name="Isosceles Triangle 233">
            <a:extLst>
              <a:ext uri="{FF2B5EF4-FFF2-40B4-BE49-F238E27FC236}">
                <a16:creationId xmlns:a16="http://schemas.microsoft.com/office/drawing/2014/main" id="{A0953F35-1DE5-4E1D-8ABD-A34D4444F3A8}"/>
              </a:ext>
            </a:extLst>
          </p:cNvPr>
          <p:cNvSpPr/>
          <p:nvPr/>
        </p:nvSpPr>
        <p:spPr>
          <a:xfrm>
            <a:off x="10149220" y="2682818"/>
            <a:ext cx="782516" cy="69283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219" name="Diamond 218">
            <a:extLst>
              <a:ext uri="{FF2B5EF4-FFF2-40B4-BE49-F238E27FC236}">
                <a16:creationId xmlns:a16="http://schemas.microsoft.com/office/drawing/2014/main" id="{3B01A4FE-5BEB-472E-877C-9D5A41359A1B}"/>
              </a:ext>
            </a:extLst>
          </p:cNvPr>
          <p:cNvSpPr/>
          <p:nvPr/>
        </p:nvSpPr>
        <p:spPr>
          <a:xfrm>
            <a:off x="9198276" y="2683202"/>
            <a:ext cx="782516" cy="692835"/>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cxnSp>
        <p:nvCxnSpPr>
          <p:cNvPr id="5" name="Connector: Elbow 4">
            <a:extLst>
              <a:ext uri="{FF2B5EF4-FFF2-40B4-BE49-F238E27FC236}">
                <a16:creationId xmlns:a16="http://schemas.microsoft.com/office/drawing/2014/main" id="{D5919013-E6AE-4CCE-A50B-53999C13E44C}"/>
              </a:ext>
            </a:extLst>
          </p:cNvPr>
          <p:cNvCxnSpPr>
            <a:cxnSpLocks/>
            <a:stCxn id="154" idx="5"/>
          </p:cNvCxnSpPr>
          <p:nvPr/>
        </p:nvCxnSpPr>
        <p:spPr>
          <a:xfrm>
            <a:off x="8365045" y="2454827"/>
            <a:ext cx="819949" cy="57842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Rectangle: Rounded Corners 173">
            <a:extLst>
              <a:ext uri="{FF2B5EF4-FFF2-40B4-BE49-F238E27FC236}">
                <a16:creationId xmlns:a16="http://schemas.microsoft.com/office/drawing/2014/main" id="{A24CF859-81AB-42D8-8D82-F1F3013D7BBF}"/>
              </a:ext>
            </a:extLst>
          </p:cNvPr>
          <p:cNvSpPr/>
          <p:nvPr/>
        </p:nvSpPr>
        <p:spPr>
          <a:xfrm>
            <a:off x="2927751" y="1036244"/>
            <a:ext cx="3443039" cy="45294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chemeClr val="tx1"/>
                </a:solidFill>
                <a:latin typeface="Arial Narrow" panose="020B0604020202020204" pitchFamily="34" charset="0"/>
                <a:cs typeface="Arial Narrow" panose="020B0604020202020204" pitchFamily="34" charset="0"/>
              </a:rPr>
              <a:t>Measuring Learning</a:t>
            </a:r>
          </a:p>
        </p:txBody>
      </p:sp>
      <p:sp>
        <p:nvSpPr>
          <p:cNvPr id="175" name="Rectangle: Rounded Corners 174">
            <a:extLst>
              <a:ext uri="{FF2B5EF4-FFF2-40B4-BE49-F238E27FC236}">
                <a16:creationId xmlns:a16="http://schemas.microsoft.com/office/drawing/2014/main" id="{FF57C922-F5E6-4BDF-A9BA-4B5E38F31FCA}"/>
              </a:ext>
            </a:extLst>
          </p:cNvPr>
          <p:cNvSpPr/>
          <p:nvPr/>
        </p:nvSpPr>
        <p:spPr>
          <a:xfrm>
            <a:off x="92300" y="936933"/>
            <a:ext cx="2802954" cy="45294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a:solidFill>
                  <a:schemeClr val="tx1"/>
                </a:solidFill>
                <a:latin typeface="Arial Narrow" panose="020B0604020202020204" pitchFamily="34" charset="0"/>
                <a:cs typeface="Arial Narrow" panose="020B0604020202020204" pitchFamily="34" charset="0"/>
              </a:rPr>
              <a:t>Accession and Initial Configuration </a:t>
            </a:r>
          </a:p>
        </p:txBody>
      </p:sp>
      <p:sp>
        <p:nvSpPr>
          <p:cNvPr id="183" name="Isosceles Triangle 182">
            <a:extLst>
              <a:ext uri="{FF2B5EF4-FFF2-40B4-BE49-F238E27FC236}">
                <a16:creationId xmlns:a16="http://schemas.microsoft.com/office/drawing/2014/main" id="{80C6A320-0569-43DD-BADA-3DC6156BA2DE}"/>
              </a:ext>
            </a:extLst>
          </p:cNvPr>
          <p:cNvSpPr/>
          <p:nvPr/>
        </p:nvSpPr>
        <p:spPr>
          <a:xfrm>
            <a:off x="11093679" y="1958453"/>
            <a:ext cx="782516" cy="69283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cxnSp>
        <p:nvCxnSpPr>
          <p:cNvPr id="45" name="Connector: Elbow 44">
            <a:extLst>
              <a:ext uri="{FF2B5EF4-FFF2-40B4-BE49-F238E27FC236}">
                <a16:creationId xmlns:a16="http://schemas.microsoft.com/office/drawing/2014/main" id="{E35E859E-DFF6-42D6-96D3-8771727BDB9A}"/>
              </a:ext>
            </a:extLst>
          </p:cNvPr>
          <p:cNvCxnSpPr>
            <a:stCxn id="219" idx="3"/>
            <a:endCxn id="234" idx="1"/>
          </p:cNvCxnSpPr>
          <p:nvPr/>
        </p:nvCxnSpPr>
        <p:spPr bwMode="auto">
          <a:xfrm flipV="1">
            <a:off x="9980792" y="3029236"/>
            <a:ext cx="364057" cy="384"/>
          </a:xfrm>
          <a:prstGeom prst="bentConnector3">
            <a:avLst/>
          </a:prstGeom>
          <a:solidFill>
            <a:schemeClr val="accent1"/>
          </a:solidFill>
          <a:ln w="9525" cap="flat" cmpd="sng" algn="ctr">
            <a:solidFill>
              <a:schemeClr val="tx1"/>
            </a:solidFill>
            <a:prstDash val="solid"/>
            <a:miter lim="800000"/>
            <a:headEnd type="none" w="med" len="med"/>
            <a:tailEnd type="triangle"/>
          </a:ln>
          <a:effectLst/>
        </p:spPr>
      </p:cxnSp>
      <p:sp>
        <p:nvSpPr>
          <p:cNvPr id="41" name="Title 40">
            <a:extLst>
              <a:ext uri="{FF2B5EF4-FFF2-40B4-BE49-F238E27FC236}">
                <a16:creationId xmlns:a16="http://schemas.microsoft.com/office/drawing/2014/main" id="{9ABB19B4-6A2B-46E0-AE35-E32BF6010194}"/>
              </a:ext>
            </a:extLst>
          </p:cNvPr>
          <p:cNvSpPr>
            <a:spLocks noGrp="1"/>
          </p:cNvSpPr>
          <p:nvPr>
            <p:ph type="title"/>
          </p:nvPr>
        </p:nvSpPr>
        <p:spPr>
          <a:xfrm>
            <a:off x="1090753" y="19574"/>
            <a:ext cx="10181701" cy="705610"/>
          </a:xfrm>
        </p:spPr>
        <p:txBody>
          <a:bodyPr/>
          <a:lstStyle/>
          <a:p>
            <a:r>
              <a:rPr lang="en-US"/>
              <a:t>The “Vector Map” of Lifelong Learning in the DOD</a:t>
            </a:r>
          </a:p>
        </p:txBody>
      </p:sp>
      <p:sp>
        <p:nvSpPr>
          <p:cNvPr id="176" name="Isosceles Triangle 175">
            <a:extLst>
              <a:ext uri="{FF2B5EF4-FFF2-40B4-BE49-F238E27FC236}">
                <a16:creationId xmlns:a16="http://schemas.microsoft.com/office/drawing/2014/main" id="{2BC39ED5-3DD6-46AA-B9DC-6F06352E50B1}"/>
              </a:ext>
            </a:extLst>
          </p:cNvPr>
          <p:cNvSpPr/>
          <p:nvPr/>
        </p:nvSpPr>
        <p:spPr>
          <a:xfrm>
            <a:off x="182082" y="4488018"/>
            <a:ext cx="482176" cy="452946"/>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77" name="Oval 176">
            <a:extLst>
              <a:ext uri="{FF2B5EF4-FFF2-40B4-BE49-F238E27FC236}">
                <a16:creationId xmlns:a16="http://schemas.microsoft.com/office/drawing/2014/main" id="{08A6C11A-76E3-4A00-AD05-4597E1A23069}"/>
              </a:ext>
            </a:extLst>
          </p:cNvPr>
          <p:cNvSpPr/>
          <p:nvPr/>
        </p:nvSpPr>
        <p:spPr>
          <a:xfrm>
            <a:off x="185671" y="5127882"/>
            <a:ext cx="492021" cy="435632"/>
          </a:xfrm>
          <a:prstGeom prst="ellipse">
            <a:avLst/>
          </a:prstGeom>
          <a:ln>
            <a:solidFill>
              <a:srgbClr val="5B9BD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600"/>
          </a:p>
        </p:txBody>
      </p:sp>
      <p:sp>
        <p:nvSpPr>
          <p:cNvPr id="178" name="Diamond 177">
            <a:extLst>
              <a:ext uri="{FF2B5EF4-FFF2-40B4-BE49-F238E27FC236}">
                <a16:creationId xmlns:a16="http://schemas.microsoft.com/office/drawing/2014/main" id="{2A8C1FBA-73D9-4AAA-8201-C7AE48C6EE10}"/>
              </a:ext>
            </a:extLst>
          </p:cNvPr>
          <p:cNvSpPr/>
          <p:nvPr/>
        </p:nvSpPr>
        <p:spPr>
          <a:xfrm>
            <a:off x="143771" y="5740406"/>
            <a:ext cx="511576" cy="452946"/>
          </a:xfrm>
          <a:prstGeom prst="diamond">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a:p>
        </p:txBody>
      </p:sp>
      <p:sp>
        <p:nvSpPr>
          <p:cNvPr id="180" name="Rectangle: Rounded Corners 179">
            <a:extLst>
              <a:ext uri="{FF2B5EF4-FFF2-40B4-BE49-F238E27FC236}">
                <a16:creationId xmlns:a16="http://schemas.microsoft.com/office/drawing/2014/main" id="{4F3AFFE2-009C-472C-9D5D-EB59B7FD7D82}"/>
              </a:ext>
            </a:extLst>
          </p:cNvPr>
          <p:cNvSpPr/>
          <p:nvPr/>
        </p:nvSpPr>
        <p:spPr>
          <a:xfrm>
            <a:off x="839668" y="4563912"/>
            <a:ext cx="2775745" cy="45294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b="1">
                <a:solidFill>
                  <a:schemeClr val="tx1"/>
                </a:solidFill>
                <a:latin typeface="Arial Narrow" panose="020B0604020202020204" pitchFamily="34" charset="0"/>
                <a:cs typeface="Arial Narrow" panose="020B0604020202020204" pitchFamily="34" charset="0"/>
              </a:rPr>
              <a:t>Career Milestones</a:t>
            </a:r>
          </a:p>
        </p:txBody>
      </p:sp>
      <p:sp>
        <p:nvSpPr>
          <p:cNvPr id="181" name="Rectangle: Rounded Corners 180">
            <a:extLst>
              <a:ext uri="{FF2B5EF4-FFF2-40B4-BE49-F238E27FC236}">
                <a16:creationId xmlns:a16="http://schemas.microsoft.com/office/drawing/2014/main" id="{177E47E6-8DF1-424A-ABA7-2FEB2C0424F4}"/>
              </a:ext>
            </a:extLst>
          </p:cNvPr>
          <p:cNvSpPr/>
          <p:nvPr/>
        </p:nvSpPr>
        <p:spPr>
          <a:xfrm>
            <a:off x="839668" y="5142862"/>
            <a:ext cx="2124553" cy="45294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b="1">
                <a:solidFill>
                  <a:schemeClr val="tx1"/>
                </a:solidFill>
                <a:latin typeface="Arial Narrow" panose="020B0604020202020204" pitchFamily="34" charset="0"/>
                <a:cs typeface="Arial Narrow" panose="020B0604020202020204" pitchFamily="34" charset="0"/>
              </a:rPr>
              <a:t>Learning Goals</a:t>
            </a:r>
          </a:p>
        </p:txBody>
      </p:sp>
      <p:sp>
        <p:nvSpPr>
          <p:cNvPr id="182" name="Rectangle: Rounded Corners 181">
            <a:extLst>
              <a:ext uri="{FF2B5EF4-FFF2-40B4-BE49-F238E27FC236}">
                <a16:creationId xmlns:a16="http://schemas.microsoft.com/office/drawing/2014/main" id="{6B7EE2BC-0B53-45F2-BD58-8650EA799FE1}"/>
              </a:ext>
            </a:extLst>
          </p:cNvPr>
          <p:cNvSpPr/>
          <p:nvPr/>
        </p:nvSpPr>
        <p:spPr>
          <a:xfrm>
            <a:off x="839668" y="5721812"/>
            <a:ext cx="2124553" cy="452945"/>
          </a:xfrm>
          <a:prstGeom prst="round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r>
              <a:rPr lang="en-US" sz="1600" b="1">
                <a:solidFill>
                  <a:schemeClr val="tx1"/>
                </a:solidFill>
                <a:latin typeface="Arial Narrow" panose="020B0604020202020204" pitchFamily="34" charset="0"/>
                <a:cs typeface="Arial Narrow" panose="020B0604020202020204" pitchFamily="34" charset="0"/>
              </a:rPr>
              <a:t>Decision Points</a:t>
            </a:r>
          </a:p>
        </p:txBody>
      </p:sp>
      <p:cxnSp>
        <p:nvCxnSpPr>
          <p:cNvPr id="47" name="Connector: Elbow 46">
            <a:extLst>
              <a:ext uri="{FF2B5EF4-FFF2-40B4-BE49-F238E27FC236}">
                <a16:creationId xmlns:a16="http://schemas.microsoft.com/office/drawing/2014/main" id="{C438B6FB-AAEF-4447-84FA-95BC0E1BA810}"/>
              </a:ext>
            </a:extLst>
          </p:cNvPr>
          <p:cNvCxnSpPr>
            <a:stCxn id="219" idx="2"/>
            <a:endCxn id="157" idx="1"/>
          </p:cNvCxnSpPr>
          <p:nvPr/>
        </p:nvCxnSpPr>
        <p:spPr bwMode="auto">
          <a:xfrm rot="16200000" flipH="1">
            <a:off x="10128023" y="2837547"/>
            <a:ext cx="291824" cy="1368803"/>
          </a:xfrm>
          <a:prstGeom prst="bentConnector2">
            <a:avLst/>
          </a:prstGeom>
          <a:solidFill>
            <a:schemeClr val="accent1"/>
          </a:solidFill>
          <a:ln w="9525" cap="flat" cmpd="sng" algn="ctr">
            <a:solidFill>
              <a:schemeClr val="tx1"/>
            </a:solidFill>
            <a:prstDash val="solid"/>
            <a:miter lim="800000"/>
            <a:headEnd type="none" w="med" len="med"/>
            <a:tailEnd type="triangle"/>
          </a:ln>
          <a:effectLst/>
        </p:spPr>
      </p:cxnSp>
      <p:grpSp>
        <p:nvGrpSpPr>
          <p:cNvPr id="186" name="Group 185">
            <a:extLst>
              <a:ext uri="{FF2B5EF4-FFF2-40B4-BE49-F238E27FC236}">
                <a16:creationId xmlns:a16="http://schemas.microsoft.com/office/drawing/2014/main" id="{1D3191B9-5CFA-4B75-B08B-C109D05AFA0A}"/>
              </a:ext>
            </a:extLst>
          </p:cNvPr>
          <p:cNvGrpSpPr/>
          <p:nvPr/>
        </p:nvGrpSpPr>
        <p:grpSpPr>
          <a:xfrm>
            <a:off x="3536485" y="1677059"/>
            <a:ext cx="1628758" cy="1466882"/>
            <a:chOff x="3829430" y="512071"/>
            <a:chExt cx="1628758" cy="1466882"/>
          </a:xfrm>
        </p:grpSpPr>
        <p:sp>
          <p:nvSpPr>
            <p:cNvPr id="26" name="Rectangle 25">
              <a:extLst>
                <a:ext uri="{FF2B5EF4-FFF2-40B4-BE49-F238E27FC236}">
                  <a16:creationId xmlns:a16="http://schemas.microsoft.com/office/drawing/2014/main" id="{51214951-B5C4-4C43-876F-7FA96282FABC}"/>
                </a:ext>
              </a:extLst>
            </p:cNvPr>
            <p:cNvSpPr/>
            <p:nvPr/>
          </p:nvSpPr>
          <p:spPr>
            <a:xfrm>
              <a:off x="3829430" y="512071"/>
              <a:ext cx="1628758" cy="25410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a:solidFill>
                    <a:schemeClr val="tx1"/>
                  </a:solidFill>
                </a:rPr>
                <a:t>Velocity</a:t>
              </a:r>
            </a:p>
          </p:txBody>
        </p:sp>
        <p:sp>
          <p:nvSpPr>
            <p:cNvPr id="20" name="Oval 19">
              <a:extLst>
                <a:ext uri="{FF2B5EF4-FFF2-40B4-BE49-F238E27FC236}">
                  <a16:creationId xmlns:a16="http://schemas.microsoft.com/office/drawing/2014/main" id="{5061662C-8CD9-4350-8688-6A60281D94D8}"/>
                </a:ext>
              </a:extLst>
            </p:cNvPr>
            <p:cNvSpPr/>
            <p:nvPr/>
          </p:nvSpPr>
          <p:spPr>
            <a:xfrm>
              <a:off x="4252551" y="1286118"/>
              <a:ext cx="782516" cy="692835"/>
            </a:xfrm>
            <a:prstGeom prst="ellipse">
              <a:avLst/>
            </a:prstGeom>
            <a:ln>
              <a:solidFill>
                <a:srgbClr val="5B9BD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600"/>
            </a:p>
          </p:txBody>
        </p:sp>
        <p:sp>
          <p:nvSpPr>
            <p:cNvPr id="23" name="Oval 22">
              <a:extLst>
                <a:ext uri="{FF2B5EF4-FFF2-40B4-BE49-F238E27FC236}">
                  <a16:creationId xmlns:a16="http://schemas.microsoft.com/office/drawing/2014/main" id="{54D1B73A-6FD4-4DAA-A640-C14D293F690D}"/>
                </a:ext>
              </a:extLst>
            </p:cNvPr>
            <p:cNvSpPr/>
            <p:nvPr/>
          </p:nvSpPr>
          <p:spPr>
            <a:xfrm>
              <a:off x="4256581" y="820780"/>
              <a:ext cx="782516" cy="692835"/>
            </a:xfrm>
            <a:prstGeom prst="ellipse">
              <a:avLst/>
            </a:prstGeom>
            <a:ln>
              <a:solidFill>
                <a:srgbClr val="5B9BD8"/>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600"/>
            </a:p>
          </p:txBody>
        </p:sp>
      </p:grpSp>
      <p:sp>
        <p:nvSpPr>
          <p:cNvPr id="154" name="Isosceles Triangle 153">
            <a:extLst>
              <a:ext uri="{FF2B5EF4-FFF2-40B4-BE49-F238E27FC236}">
                <a16:creationId xmlns:a16="http://schemas.microsoft.com/office/drawing/2014/main" id="{2278D7EB-B0C3-4B37-BCE4-655331A83198}"/>
              </a:ext>
            </a:extLst>
          </p:cNvPr>
          <p:cNvSpPr/>
          <p:nvPr/>
        </p:nvSpPr>
        <p:spPr>
          <a:xfrm>
            <a:off x="7778158" y="2108409"/>
            <a:ext cx="782516" cy="692835"/>
          </a:xfrm>
          <a:prstGeom prst="triangl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600" b="1">
              <a:latin typeface="Arial Narrow" panose="020B0604020202020204" pitchFamily="34" charset="0"/>
              <a:cs typeface="Arial Narrow" panose="020B0604020202020204" pitchFamily="34" charset="0"/>
            </a:endParaRPr>
          </a:p>
        </p:txBody>
      </p:sp>
      <p:grpSp>
        <p:nvGrpSpPr>
          <p:cNvPr id="16" name="Group 15">
            <a:extLst>
              <a:ext uri="{FF2B5EF4-FFF2-40B4-BE49-F238E27FC236}">
                <a16:creationId xmlns:a16="http://schemas.microsoft.com/office/drawing/2014/main" id="{025B3659-0138-F24A-975F-3383B439BE26}"/>
              </a:ext>
            </a:extLst>
          </p:cNvPr>
          <p:cNvGrpSpPr/>
          <p:nvPr/>
        </p:nvGrpSpPr>
        <p:grpSpPr>
          <a:xfrm>
            <a:off x="6219898" y="5821756"/>
            <a:ext cx="571411" cy="579956"/>
            <a:chOff x="5798784" y="5871077"/>
            <a:chExt cx="571411" cy="579956"/>
          </a:xfrm>
        </p:grpSpPr>
        <p:sp>
          <p:nvSpPr>
            <p:cNvPr id="15" name="Oval 14">
              <a:extLst>
                <a:ext uri="{FF2B5EF4-FFF2-40B4-BE49-F238E27FC236}">
                  <a16:creationId xmlns:a16="http://schemas.microsoft.com/office/drawing/2014/main" id="{EA11C9C4-2D9D-0041-854E-F5A71422565E}"/>
                </a:ext>
              </a:extLst>
            </p:cNvPr>
            <p:cNvSpPr/>
            <p:nvPr/>
          </p:nvSpPr>
          <p:spPr bwMode="auto">
            <a:xfrm>
              <a:off x="5815219" y="5966209"/>
              <a:ext cx="457200" cy="457200"/>
            </a:xfrm>
            <a:prstGeom prst="ellipse">
              <a:avLst/>
            </a:prstGeom>
            <a:solidFill>
              <a:srgbClr val="5B9B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panose="020B0603020202020204"/>
              </a:endParaRPr>
            </a:p>
          </p:txBody>
        </p:sp>
        <p:sp>
          <p:nvSpPr>
            <p:cNvPr id="43" name="Oval 42">
              <a:extLst>
                <a:ext uri="{FF2B5EF4-FFF2-40B4-BE49-F238E27FC236}">
                  <a16:creationId xmlns:a16="http://schemas.microsoft.com/office/drawing/2014/main" id="{0934D8D4-B587-4C59-AD3D-31C95F31A0A7}"/>
                </a:ext>
              </a:extLst>
            </p:cNvPr>
            <p:cNvSpPr/>
            <p:nvPr/>
          </p:nvSpPr>
          <p:spPr bwMode="auto">
            <a:xfrm>
              <a:off x="5798784" y="5871077"/>
              <a:ext cx="571411" cy="579956"/>
            </a:xfrm>
            <a:prstGeom prst="ellipse">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latin typeface="Arial Narrow" panose="020B0604020202020204" pitchFamily="34" charset="0"/>
                  <a:cs typeface="Arial Narrow" panose="020B0604020202020204" pitchFamily="34" charset="0"/>
                </a:rPr>
                <a:t>1</a:t>
              </a:r>
            </a:p>
          </p:txBody>
        </p:sp>
      </p:grpSp>
      <p:grpSp>
        <p:nvGrpSpPr>
          <p:cNvPr id="94" name="Group 93">
            <a:extLst>
              <a:ext uri="{FF2B5EF4-FFF2-40B4-BE49-F238E27FC236}">
                <a16:creationId xmlns:a16="http://schemas.microsoft.com/office/drawing/2014/main" id="{9B49295D-9F66-BD45-AB4E-E62EDE33C922}"/>
              </a:ext>
            </a:extLst>
          </p:cNvPr>
          <p:cNvGrpSpPr/>
          <p:nvPr/>
        </p:nvGrpSpPr>
        <p:grpSpPr>
          <a:xfrm>
            <a:off x="6199828" y="4238053"/>
            <a:ext cx="571411" cy="579956"/>
            <a:chOff x="5798784" y="5871077"/>
            <a:chExt cx="571411" cy="579956"/>
          </a:xfrm>
        </p:grpSpPr>
        <p:sp>
          <p:nvSpPr>
            <p:cNvPr id="95" name="Oval 94">
              <a:extLst>
                <a:ext uri="{FF2B5EF4-FFF2-40B4-BE49-F238E27FC236}">
                  <a16:creationId xmlns:a16="http://schemas.microsoft.com/office/drawing/2014/main" id="{29C611D1-C6EB-0D45-82AA-556B8F283888}"/>
                </a:ext>
              </a:extLst>
            </p:cNvPr>
            <p:cNvSpPr/>
            <p:nvPr/>
          </p:nvSpPr>
          <p:spPr bwMode="auto">
            <a:xfrm>
              <a:off x="5815219" y="5966209"/>
              <a:ext cx="457200" cy="457200"/>
            </a:xfrm>
            <a:prstGeom prst="ellipse">
              <a:avLst/>
            </a:prstGeom>
            <a:solidFill>
              <a:srgbClr val="5B9B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panose="020B0603020202020204"/>
              </a:endParaRPr>
            </a:p>
          </p:txBody>
        </p:sp>
        <p:sp>
          <p:nvSpPr>
            <p:cNvPr id="96" name="Oval 95">
              <a:extLst>
                <a:ext uri="{FF2B5EF4-FFF2-40B4-BE49-F238E27FC236}">
                  <a16:creationId xmlns:a16="http://schemas.microsoft.com/office/drawing/2014/main" id="{285F7B73-D011-344E-8A50-ED854A9D9E6E}"/>
                </a:ext>
              </a:extLst>
            </p:cNvPr>
            <p:cNvSpPr/>
            <p:nvPr/>
          </p:nvSpPr>
          <p:spPr bwMode="auto">
            <a:xfrm>
              <a:off x="5798784" y="5871077"/>
              <a:ext cx="571411" cy="579956"/>
            </a:xfrm>
            <a:prstGeom prst="ellipse">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latin typeface="Arial Narrow" panose="020B0604020202020204" pitchFamily="34" charset="0"/>
                  <a:cs typeface="Arial Narrow" panose="020B0604020202020204" pitchFamily="34" charset="0"/>
                </a:rPr>
                <a:t>2</a:t>
              </a:r>
            </a:p>
          </p:txBody>
        </p:sp>
      </p:grpSp>
      <p:grpSp>
        <p:nvGrpSpPr>
          <p:cNvPr id="98" name="Group 97">
            <a:extLst>
              <a:ext uri="{FF2B5EF4-FFF2-40B4-BE49-F238E27FC236}">
                <a16:creationId xmlns:a16="http://schemas.microsoft.com/office/drawing/2014/main" id="{F0E7BA52-C23C-284E-9885-518CE48769B9}"/>
              </a:ext>
            </a:extLst>
          </p:cNvPr>
          <p:cNvGrpSpPr/>
          <p:nvPr/>
        </p:nvGrpSpPr>
        <p:grpSpPr>
          <a:xfrm>
            <a:off x="7475911" y="1434746"/>
            <a:ext cx="571411" cy="579956"/>
            <a:chOff x="5798784" y="5871077"/>
            <a:chExt cx="571411" cy="579956"/>
          </a:xfrm>
        </p:grpSpPr>
        <p:sp>
          <p:nvSpPr>
            <p:cNvPr id="100" name="Oval 99">
              <a:extLst>
                <a:ext uri="{FF2B5EF4-FFF2-40B4-BE49-F238E27FC236}">
                  <a16:creationId xmlns:a16="http://schemas.microsoft.com/office/drawing/2014/main" id="{C8EF41D7-FD58-C542-897F-C89E6441DE2D}"/>
                </a:ext>
              </a:extLst>
            </p:cNvPr>
            <p:cNvSpPr/>
            <p:nvPr/>
          </p:nvSpPr>
          <p:spPr bwMode="auto">
            <a:xfrm>
              <a:off x="5815219" y="5966209"/>
              <a:ext cx="457200" cy="457200"/>
            </a:xfrm>
            <a:prstGeom prst="ellipse">
              <a:avLst/>
            </a:prstGeom>
            <a:solidFill>
              <a:srgbClr val="5B9B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panose="020B0603020202020204"/>
              </a:endParaRPr>
            </a:p>
          </p:txBody>
        </p:sp>
        <p:sp>
          <p:nvSpPr>
            <p:cNvPr id="104" name="Oval 103">
              <a:extLst>
                <a:ext uri="{FF2B5EF4-FFF2-40B4-BE49-F238E27FC236}">
                  <a16:creationId xmlns:a16="http://schemas.microsoft.com/office/drawing/2014/main" id="{478DAF62-104D-AF49-8A0D-D015CA7C5E7F}"/>
                </a:ext>
              </a:extLst>
            </p:cNvPr>
            <p:cNvSpPr/>
            <p:nvPr/>
          </p:nvSpPr>
          <p:spPr bwMode="auto">
            <a:xfrm>
              <a:off x="5798784" y="5871077"/>
              <a:ext cx="571411" cy="579956"/>
            </a:xfrm>
            <a:prstGeom prst="ellipse">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latin typeface="Arial Narrow" panose="020B0604020202020204" pitchFamily="34" charset="0"/>
                  <a:cs typeface="Arial Narrow" panose="020B0604020202020204" pitchFamily="34" charset="0"/>
                </a:rPr>
                <a:t>3</a:t>
              </a:r>
            </a:p>
          </p:txBody>
        </p:sp>
      </p:grpSp>
      <p:grpSp>
        <p:nvGrpSpPr>
          <p:cNvPr id="105" name="Group 104">
            <a:extLst>
              <a:ext uri="{FF2B5EF4-FFF2-40B4-BE49-F238E27FC236}">
                <a16:creationId xmlns:a16="http://schemas.microsoft.com/office/drawing/2014/main" id="{61615D4B-509D-9C47-A9EA-62C1ACAF9274}"/>
              </a:ext>
            </a:extLst>
          </p:cNvPr>
          <p:cNvGrpSpPr/>
          <p:nvPr/>
        </p:nvGrpSpPr>
        <p:grpSpPr>
          <a:xfrm>
            <a:off x="10423076" y="1434746"/>
            <a:ext cx="571411" cy="579956"/>
            <a:chOff x="5798784" y="5871077"/>
            <a:chExt cx="571411" cy="579956"/>
          </a:xfrm>
        </p:grpSpPr>
        <p:sp>
          <p:nvSpPr>
            <p:cNvPr id="106" name="Oval 105">
              <a:extLst>
                <a:ext uri="{FF2B5EF4-FFF2-40B4-BE49-F238E27FC236}">
                  <a16:creationId xmlns:a16="http://schemas.microsoft.com/office/drawing/2014/main" id="{4CBD0D2C-4B28-7B49-AD4E-28BB7A847F3A}"/>
                </a:ext>
              </a:extLst>
            </p:cNvPr>
            <p:cNvSpPr/>
            <p:nvPr/>
          </p:nvSpPr>
          <p:spPr bwMode="auto">
            <a:xfrm>
              <a:off x="5815219" y="5966209"/>
              <a:ext cx="457200" cy="457200"/>
            </a:xfrm>
            <a:prstGeom prst="ellipse">
              <a:avLst/>
            </a:prstGeom>
            <a:solidFill>
              <a:srgbClr val="5B9B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panose="020B0603020202020204"/>
              </a:endParaRPr>
            </a:p>
          </p:txBody>
        </p:sp>
        <p:sp>
          <p:nvSpPr>
            <p:cNvPr id="108" name="Oval 107">
              <a:extLst>
                <a:ext uri="{FF2B5EF4-FFF2-40B4-BE49-F238E27FC236}">
                  <a16:creationId xmlns:a16="http://schemas.microsoft.com/office/drawing/2014/main" id="{E9575681-612E-5B42-978F-11933E70234E}"/>
                </a:ext>
              </a:extLst>
            </p:cNvPr>
            <p:cNvSpPr/>
            <p:nvPr/>
          </p:nvSpPr>
          <p:spPr bwMode="auto">
            <a:xfrm>
              <a:off x="5798784" y="5871077"/>
              <a:ext cx="571411" cy="579956"/>
            </a:xfrm>
            <a:prstGeom prst="ellipse">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latin typeface="Arial Narrow" panose="020B0604020202020204" pitchFamily="34" charset="0"/>
                  <a:cs typeface="Arial Narrow" panose="020B0604020202020204" pitchFamily="34" charset="0"/>
                </a:rPr>
                <a:t>4</a:t>
              </a:r>
            </a:p>
          </p:txBody>
        </p:sp>
      </p:grpSp>
      <p:grpSp>
        <p:nvGrpSpPr>
          <p:cNvPr id="109" name="Group 108">
            <a:extLst>
              <a:ext uri="{FF2B5EF4-FFF2-40B4-BE49-F238E27FC236}">
                <a16:creationId xmlns:a16="http://schemas.microsoft.com/office/drawing/2014/main" id="{AA922583-6140-1642-9350-62DB5B601909}"/>
              </a:ext>
            </a:extLst>
          </p:cNvPr>
          <p:cNvGrpSpPr/>
          <p:nvPr/>
        </p:nvGrpSpPr>
        <p:grpSpPr>
          <a:xfrm>
            <a:off x="9159227" y="4180228"/>
            <a:ext cx="571411" cy="579956"/>
            <a:chOff x="5798784" y="5871077"/>
            <a:chExt cx="571411" cy="579956"/>
          </a:xfrm>
        </p:grpSpPr>
        <p:sp>
          <p:nvSpPr>
            <p:cNvPr id="111" name="Oval 110">
              <a:extLst>
                <a:ext uri="{FF2B5EF4-FFF2-40B4-BE49-F238E27FC236}">
                  <a16:creationId xmlns:a16="http://schemas.microsoft.com/office/drawing/2014/main" id="{36CB0EAF-4D7F-A742-8239-ECDD57F5FD41}"/>
                </a:ext>
              </a:extLst>
            </p:cNvPr>
            <p:cNvSpPr/>
            <p:nvPr/>
          </p:nvSpPr>
          <p:spPr bwMode="auto">
            <a:xfrm>
              <a:off x="5815219" y="5966209"/>
              <a:ext cx="457200" cy="457200"/>
            </a:xfrm>
            <a:prstGeom prst="ellipse">
              <a:avLst/>
            </a:prstGeom>
            <a:solidFill>
              <a:srgbClr val="5B9BD7"/>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Trebuchet MS" panose="020B0603020202020204"/>
              </a:endParaRPr>
            </a:p>
          </p:txBody>
        </p:sp>
        <p:sp>
          <p:nvSpPr>
            <p:cNvPr id="112" name="Oval 111">
              <a:extLst>
                <a:ext uri="{FF2B5EF4-FFF2-40B4-BE49-F238E27FC236}">
                  <a16:creationId xmlns:a16="http://schemas.microsoft.com/office/drawing/2014/main" id="{1A0278F6-A295-904C-9BD7-C0F8449F6250}"/>
                </a:ext>
              </a:extLst>
            </p:cNvPr>
            <p:cNvSpPr/>
            <p:nvPr/>
          </p:nvSpPr>
          <p:spPr bwMode="auto">
            <a:xfrm>
              <a:off x="5798784" y="5871077"/>
              <a:ext cx="571411" cy="579956"/>
            </a:xfrm>
            <a:prstGeom prst="ellipse">
              <a:avLst/>
            </a:prstGeom>
            <a:no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solidFill>
                    <a:schemeClr val="bg1"/>
                  </a:solidFill>
                  <a:effectLst/>
                  <a:latin typeface="Arial Narrow" panose="020B0604020202020204" pitchFamily="34" charset="0"/>
                  <a:cs typeface="Arial Narrow" panose="020B0604020202020204" pitchFamily="34" charset="0"/>
                </a:rPr>
                <a:t>5</a:t>
              </a:r>
            </a:p>
          </p:txBody>
        </p:sp>
      </p:grpSp>
    </p:spTree>
    <p:extLst>
      <p:ext uri="{BB962C8B-B14F-4D97-AF65-F5344CB8AC3E}">
        <p14:creationId xmlns:p14="http://schemas.microsoft.com/office/powerpoint/2010/main" val="73808787"/>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2234</TotalTime>
  <Words>3897</Words>
  <Application>Microsoft Office PowerPoint</Application>
  <PresentationFormat>Widescreen</PresentationFormat>
  <Paragraphs>655</Paragraphs>
  <Slides>42</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Narrow</vt:lpstr>
      <vt:lpstr>Calibri</vt:lpstr>
      <vt:lpstr>Segoe UI</vt:lpstr>
      <vt:lpstr>Tahoma</vt:lpstr>
      <vt:lpstr>Trebuchet MS</vt:lpstr>
      <vt:lpstr>Wingdings</vt:lpstr>
      <vt:lpstr>Blends</vt:lpstr>
      <vt:lpstr>PowerPoint Presentation</vt:lpstr>
      <vt:lpstr>Learning Outcomes </vt:lpstr>
      <vt:lpstr>Topics Covered </vt:lpstr>
      <vt:lpstr>Lifelong Learning </vt:lpstr>
      <vt:lpstr>Organizational View </vt:lpstr>
      <vt:lpstr>Resource View </vt:lpstr>
      <vt:lpstr>Learner View </vt:lpstr>
      <vt:lpstr>Control Loops</vt:lpstr>
      <vt:lpstr>The “Vector Map” of Lifelong Learning in the DOD</vt:lpstr>
      <vt:lpstr>Learning Ecosystem</vt:lpstr>
      <vt:lpstr>Enclaves, Federations and Ecosystems, Oh My!</vt:lpstr>
      <vt:lpstr>Enterprise Digital Learning Data Strategy</vt:lpstr>
      <vt:lpstr>Enterprise Assets and Data Governance </vt:lpstr>
      <vt:lpstr>Enterprise Assets</vt:lpstr>
      <vt:lpstr>Competency-Based Learning </vt:lpstr>
      <vt:lpstr>Shift to Competency-Based Learning</vt:lpstr>
      <vt:lpstr>Reusable Competency Definition Objects </vt:lpstr>
      <vt:lpstr>Taxonomical Challenges in Defining “Competency”</vt:lpstr>
      <vt:lpstr>Factory Learning Model </vt:lpstr>
      <vt:lpstr>Shift to Competency-Based Learning</vt:lpstr>
      <vt:lpstr>Chains of Evidence and Trust</vt:lpstr>
      <vt:lpstr>Exercise #1 Brainstorming Competencies</vt:lpstr>
      <vt:lpstr>Credential Transparency Definition Language </vt:lpstr>
      <vt:lpstr>Activity and Resource Metadata </vt:lpstr>
      <vt:lpstr>Experiences </vt:lpstr>
      <vt:lpstr>Metadata (Prospective) IEEE 2881 Model (Simplified)</vt:lpstr>
      <vt:lpstr>Learning Metadata</vt:lpstr>
      <vt:lpstr>Exercise #2 Learning Object Metadata </vt:lpstr>
      <vt:lpstr>Learning Event Tracking </vt:lpstr>
      <vt:lpstr>Learning Activity Records </vt:lpstr>
      <vt:lpstr>Components of xAPI Statement</vt:lpstr>
      <vt:lpstr>Components of xAPI Statement</vt:lpstr>
      <vt:lpstr>Learner State and the Learner Object Model</vt:lpstr>
      <vt:lpstr>Exercise #3 Learning Performance Measurement</vt:lpstr>
      <vt:lpstr>Learner Records</vt:lpstr>
      <vt:lpstr>Learner Profiles </vt:lpstr>
      <vt:lpstr>Open Badging Technology</vt:lpstr>
      <vt:lpstr>*Addressing DoD Challenges to Self Sovereign Identity </vt:lpstr>
      <vt:lpstr>Summary </vt:lpstr>
      <vt:lpstr>Acknowledgements</vt:lpstr>
      <vt:lpstr>Bibliography </vt:lpstr>
      <vt:lpstr>Questions?</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Brent Smith</cp:lastModifiedBy>
  <cp:revision>55</cp:revision>
  <cp:lastPrinted>1601-01-01T00:00:00Z</cp:lastPrinted>
  <dcterms:created xsi:type="dcterms:W3CDTF">2016-03-29T15:29:36Z</dcterms:created>
  <dcterms:modified xsi:type="dcterms:W3CDTF">2020-09-27T13:17:46Z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